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E1D060-C315-4632-99FE-CC9059DF11C5}" type="datetimeFigureOut">
              <a:rPr lang="en-US" smtClean="0"/>
              <a:t>3/26/2025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04A015-2911-489C-AFCD-733C00F54793}" type="slidenum">
              <a:rPr lang="en-US" smtClean="0"/>
              <a:t>‹#›</a:t>
            </a:fld>
            <a:endParaRPr lang="en-US"/>
          </a:p>
        </p:txBody>
      </p:sp>
    </p:spTree>
    <p:extLst>
      <p:ext uri="{BB962C8B-B14F-4D97-AF65-F5344CB8AC3E}">
        <p14:creationId xmlns:p14="http://schemas.microsoft.com/office/powerpoint/2010/main" val="3841965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FBA215-47BF-43D4-90F8-52C42476FB35}" type="slidenum">
              <a:rPr lang="en-US" smtClean="0"/>
              <a:t>42</a:t>
            </a:fld>
            <a:endParaRPr lang="en-US"/>
          </a:p>
        </p:txBody>
      </p:sp>
    </p:spTree>
    <p:extLst>
      <p:ext uri="{BB962C8B-B14F-4D97-AF65-F5344CB8AC3E}">
        <p14:creationId xmlns:p14="http://schemas.microsoft.com/office/powerpoint/2010/main" val="2938487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1BFEE8E-B37A-4461-81A2-73F2488EB6E0}"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106979-A41D-4C51-9F56-54627D82F4A6}" type="slidenum">
              <a:rPr lang="en-US" smtClean="0"/>
              <a:t>‹#›</a:t>
            </a:fld>
            <a:endParaRPr lang="en-US"/>
          </a:p>
        </p:txBody>
      </p:sp>
    </p:spTree>
    <p:extLst>
      <p:ext uri="{BB962C8B-B14F-4D97-AF65-F5344CB8AC3E}">
        <p14:creationId xmlns:p14="http://schemas.microsoft.com/office/powerpoint/2010/main" val="2391354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BFEE8E-B37A-4461-81A2-73F2488EB6E0}"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106979-A41D-4C51-9F56-54627D82F4A6}" type="slidenum">
              <a:rPr lang="en-US" smtClean="0"/>
              <a:t>‹#›</a:t>
            </a:fld>
            <a:endParaRPr lang="en-US"/>
          </a:p>
        </p:txBody>
      </p:sp>
    </p:spTree>
    <p:extLst>
      <p:ext uri="{BB962C8B-B14F-4D97-AF65-F5344CB8AC3E}">
        <p14:creationId xmlns:p14="http://schemas.microsoft.com/office/powerpoint/2010/main" val="3252338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BFEE8E-B37A-4461-81A2-73F2488EB6E0}"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106979-A41D-4C51-9F56-54627D82F4A6}" type="slidenum">
              <a:rPr lang="en-US" smtClean="0"/>
              <a:t>‹#›</a:t>
            </a:fld>
            <a:endParaRPr lang="en-US"/>
          </a:p>
        </p:txBody>
      </p:sp>
    </p:spTree>
    <p:extLst>
      <p:ext uri="{BB962C8B-B14F-4D97-AF65-F5344CB8AC3E}">
        <p14:creationId xmlns:p14="http://schemas.microsoft.com/office/powerpoint/2010/main" val="2202004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BFEE8E-B37A-4461-81A2-73F2488EB6E0}"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106979-A41D-4C51-9F56-54627D82F4A6}" type="slidenum">
              <a:rPr lang="en-US" smtClean="0"/>
              <a:t>‹#›</a:t>
            </a:fld>
            <a:endParaRPr lang="en-US"/>
          </a:p>
        </p:txBody>
      </p:sp>
    </p:spTree>
    <p:extLst>
      <p:ext uri="{BB962C8B-B14F-4D97-AF65-F5344CB8AC3E}">
        <p14:creationId xmlns:p14="http://schemas.microsoft.com/office/powerpoint/2010/main" val="3531084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BFEE8E-B37A-4461-81A2-73F2488EB6E0}"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106979-A41D-4C51-9F56-54627D82F4A6}" type="slidenum">
              <a:rPr lang="en-US" smtClean="0"/>
              <a:t>‹#›</a:t>
            </a:fld>
            <a:endParaRPr lang="en-US"/>
          </a:p>
        </p:txBody>
      </p:sp>
    </p:spTree>
    <p:extLst>
      <p:ext uri="{BB962C8B-B14F-4D97-AF65-F5344CB8AC3E}">
        <p14:creationId xmlns:p14="http://schemas.microsoft.com/office/powerpoint/2010/main" val="2312444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1BFEE8E-B37A-4461-81A2-73F2488EB6E0}" type="datetimeFigureOut">
              <a:rPr lang="en-US" smtClean="0"/>
              <a:t>3/26/2025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106979-A41D-4C51-9F56-54627D82F4A6}" type="slidenum">
              <a:rPr lang="en-US" smtClean="0"/>
              <a:t>‹#›</a:t>
            </a:fld>
            <a:endParaRPr lang="en-US"/>
          </a:p>
        </p:txBody>
      </p:sp>
    </p:spTree>
    <p:extLst>
      <p:ext uri="{BB962C8B-B14F-4D97-AF65-F5344CB8AC3E}">
        <p14:creationId xmlns:p14="http://schemas.microsoft.com/office/powerpoint/2010/main" val="4290871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1BFEE8E-B37A-4461-81A2-73F2488EB6E0}" type="datetimeFigureOut">
              <a:rPr lang="en-US" smtClean="0"/>
              <a:t>3/26/2025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106979-A41D-4C51-9F56-54627D82F4A6}" type="slidenum">
              <a:rPr lang="en-US" smtClean="0"/>
              <a:t>‹#›</a:t>
            </a:fld>
            <a:endParaRPr lang="en-US"/>
          </a:p>
        </p:txBody>
      </p:sp>
    </p:spTree>
    <p:extLst>
      <p:ext uri="{BB962C8B-B14F-4D97-AF65-F5344CB8AC3E}">
        <p14:creationId xmlns:p14="http://schemas.microsoft.com/office/powerpoint/2010/main" val="2787752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1BFEE8E-B37A-4461-81A2-73F2488EB6E0}" type="datetimeFigureOut">
              <a:rPr lang="en-US" smtClean="0"/>
              <a:t>3/26/2025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106979-A41D-4C51-9F56-54627D82F4A6}" type="slidenum">
              <a:rPr lang="en-US" smtClean="0"/>
              <a:t>‹#›</a:t>
            </a:fld>
            <a:endParaRPr lang="en-US"/>
          </a:p>
        </p:txBody>
      </p:sp>
    </p:spTree>
    <p:extLst>
      <p:ext uri="{BB962C8B-B14F-4D97-AF65-F5344CB8AC3E}">
        <p14:creationId xmlns:p14="http://schemas.microsoft.com/office/powerpoint/2010/main" val="3747663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BFEE8E-B37A-4461-81A2-73F2488EB6E0}" type="datetimeFigureOut">
              <a:rPr lang="en-US" smtClean="0"/>
              <a:t>3/26/2025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106979-A41D-4C51-9F56-54627D82F4A6}" type="slidenum">
              <a:rPr lang="en-US" smtClean="0"/>
              <a:t>‹#›</a:t>
            </a:fld>
            <a:endParaRPr lang="en-US"/>
          </a:p>
        </p:txBody>
      </p:sp>
    </p:spTree>
    <p:extLst>
      <p:ext uri="{BB962C8B-B14F-4D97-AF65-F5344CB8AC3E}">
        <p14:creationId xmlns:p14="http://schemas.microsoft.com/office/powerpoint/2010/main" val="4113610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BFEE8E-B37A-4461-81A2-73F2488EB6E0}" type="datetimeFigureOut">
              <a:rPr lang="en-US" smtClean="0"/>
              <a:t>3/26/2025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106979-A41D-4C51-9F56-54627D82F4A6}" type="slidenum">
              <a:rPr lang="en-US" smtClean="0"/>
              <a:t>‹#›</a:t>
            </a:fld>
            <a:endParaRPr lang="en-US"/>
          </a:p>
        </p:txBody>
      </p:sp>
    </p:spTree>
    <p:extLst>
      <p:ext uri="{BB962C8B-B14F-4D97-AF65-F5344CB8AC3E}">
        <p14:creationId xmlns:p14="http://schemas.microsoft.com/office/powerpoint/2010/main" val="1163479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BFEE8E-B37A-4461-81A2-73F2488EB6E0}" type="datetimeFigureOut">
              <a:rPr lang="en-US" smtClean="0"/>
              <a:t>3/26/2025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106979-A41D-4C51-9F56-54627D82F4A6}" type="slidenum">
              <a:rPr lang="en-US" smtClean="0"/>
              <a:t>‹#›</a:t>
            </a:fld>
            <a:endParaRPr lang="en-US"/>
          </a:p>
        </p:txBody>
      </p:sp>
    </p:spTree>
    <p:extLst>
      <p:ext uri="{BB962C8B-B14F-4D97-AF65-F5344CB8AC3E}">
        <p14:creationId xmlns:p14="http://schemas.microsoft.com/office/powerpoint/2010/main" val="24750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BFEE8E-B37A-4461-81A2-73F2488EB6E0}" type="datetimeFigureOut">
              <a:rPr lang="en-US" smtClean="0"/>
              <a:t>3/26/2025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106979-A41D-4C51-9F56-54627D82F4A6}" type="slidenum">
              <a:rPr lang="en-US" smtClean="0"/>
              <a:t>‹#›</a:t>
            </a:fld>
            <a:endParaRPr lang="en-US"/>
          </a:p>
        </p:txBody>
      </p:sp>
    </p:spTree>
    <p:extLst>
      <p:ext uri="{BB962C8B-B14F-4D97-AF65-F5344CB8AC3E}">
        <p14:creationId xmlns:p14="http://schemas.microsoft.com/office/powerpoint/2010/main" val="19579306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localhost/welcome.php?fname=turinabo+sam&amp;age=2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localhost/welcome.php"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2400" b="1" dirty="0" smtClean="0">
                <a:latin typeface="Times New Roman" pitchFamily="18" charset="0"/>
                <a:cs typeface="Times New Roman" pitchFamily="18" charset="0"/>
              </a:rPr>
              <a:t/>
            </a:r>
            <a:br>
              <a:rPr lang="en-US" sz="2400" b="1" dirty="0" smtClean="0">
                <a:latin typeface="Times New Roman" pitchFamily="18" charset="0"/>
                <a:cs typeface="Times New Roman" pitchFamily="18" charset="0"/>
              </a:rPr>
            </a:br>
            <a:r>
              <a:rPr lang="en-US" sz="2400" b="1" dirty="0" smtClean="0">
                <a:latin typeface="Times New Roman" pitchFamily="18" charset="0"/>
                <a:cs typeface="Times New Roman" pitchFamily="18" charset="0"/>
              </a:rPr>
              <a:t>HYPERTEXT </a:t>
            </a:r>
            <a:r>
              <a:rPr lang="en-US" sz="2400" b="1" dirty="0">
                <a:latin typeface="Times New Roman" pitchFamily="18" charset="0"/>
                <a:cs typeface="Times New Roman" pitchFamily="18" charset="0"/>
              </a:rPr>
              <a:t>PREPROCESSOR</a:t>
            </a:r>
            <a:r>
              <a:rPr lang="en-US" sz="2400" dirty="0">
                <a:latin typeface="Times New Roman" pitchFamily="18" charset="0"/>
                <a:cs typeface="Times New Roman" pitchFamily="18" charset="0"/>
              </a:rPr>
              <a:t> (</a:t>
            </a:r>
            <a:r>
              <a:rPr lang="en-US" sz="2400" b="1" u="sng" dirty="0">
                <a:latin typeface="Times New Roman" pitchFamily="18" charset="0"/>
                <a:cs typeface="Times New Roman" pitchFamily="18" charset="0"/>
              </a:rPr>
              <a:t>PHP) </a:t>
            </a: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38202"/>
            <a:ext cx="8229600" cy="5287963"/>
          </a:xfrm>
        </p:spPr>
        <p:txBody>
          <a:bodyPr>
            <a:normAutofit fontScale="77500" lnSpcReduction="20000"/>
          </a:bodyPr>
          <a:lstStyle/>
          <a:p>
            <a:pPr algn="just">
              <a:buFont typeface="Wingdings" pitchFamily="2" charset="2"/>
              <a:buChar char="q"/>
            </a:pPr>
            <a:r>
              <a:rPr lang="en-US" dirty="0">
                <a:latin typeface="Times New Roman" pitchFamily="18" charset="0"/>
                <a:cs typeface="Times New Roman" pitchFamily="18" charset="0"/>
              </a:rPr>
              <a:t>The PHP Hypertext Preprocessor (PHP) is a programming language that allows web developers to create dynamic content that interacts with databases. PHP is basically used for developing web based software applications. </a:t>
            </a:r>
            <a:endParaRPr lang="en-US" b="1" dirty="0" smtClean="0">
              <a:latin typeface="Times New Roman" pitchFamily="18" charset="0"/>
              <a:cs typeface="Times New Roman" pitchFamily="18" charset="0"/>
            </a:endParaRPr>
          </a:p>
          <a:p>
            <a:pPr>
              <a:buFont typeface="Wingdings" pitchFamily="2" charset="2"/>
              <a:buChar char="q"/>
            </a:pPr>
            <a:r>
              <a:rPr lang="en-US" b="1" dirty="0" smtClean="0"/>
              <a:t>What </a:t>
            </a:r>
            <a:r>
              <a:rPr lang="en-US" b="1" dirty="0"/>
              <a:t>is PHP?</a:t>
            </a:r>
            <a:endParaRPr lang="en-US" dirty="0"/>
          </a:p>
          <a:p>
            <a:pPr lvl="0" algn="just" hangingPunct="0">
              <a:buFont typeface="Wingdings" pitchFamily="2" charset="2"/>
              <a:buChar char="ü"/>
            </a:pPr>
            <a:r>
              <a:rPr lang="en-US" dirty="0" smtClean="0">
                <a:latin typeface="Times New Roman" pitchFamily="18" charset="0"/>
                <a:cs typeface="Times New Roman" pitchFamily="18" charset="0"/>
              </a:rPr>
              <a:t>PHP </a:t>
            </a:r>
            <a:r>
              <a:rPr lang="en-US" dirty="0">
                <a:latin typeface="Times New Roman" pitchFamily="18" charset="0"/>
                <a:cs typeface="Times New Roman" pitchFamily="18" charset="0"/>
              </a:rPr>
              <a:t>stands </a:t>
            </a:r>
            <a:r>
              <a:rPr lang="en-US" dirty="0" smtClean="0">
                <a:latin typeface="Times New Roman" pitchFamily="18" charset="0"/>
                <a:cs typeface="Times New Roman" pitchFamily="18" charset="0"/>
              </a:rPr>
              <a:t>for: </a:t>
            </a:r>
            <a:r>
              <a:rPr lang="en-US" b="1" dirty="0">
                <a:latin typeface="Times New Roman" pitchFamily="18" charset="0"/>
                <a:cs typeface="Times New Roman" pitchFamily="18" charset="0"/>
              </a:rPr>
              <a:t>H</a:t>
            </a:r>
            <a:r>
              <a:rPr lang="en-US" dirty="0">
                <a:latin typeface="Times New Roman" pitchFamily="18" charset="0"/>
                <a:cs typeface="Times New Roman" pitchFamily="18" charset="0"/>
              </a:rPr>
              <a:t>ypertext </a:t>
            </a:r>
            <a:r>
              <a:rPr lang="en-US" b="1" dirty="0">
                <a:latin typeface="Times New Roman" pitchFamily="18" charset="0"/>
                <a:cs typeface="Times New Roman" pitchFamily="18" charset="0"/>
              </a:rPr>
              <a:t>P</a:t>
            </a:r>
            <a:r>
              <a:rPr lang="en-US" dirty="0">
                <a:latin typeface="Times New Roman" pitchFamily="18" charset="0"/>
                <a:cs typeface="Times New Roman" pitchFamily="18" charset="0"/>
              </a:rPr>
              <a:t>reprocessor </a:t>
            </a:r>
          </a:p>
          <a:p>
            <a:pPr lvl="0" algn="just" hangingPunct="0">
              <a:buFont typeface="Wingdings" pitchFamily="2" charset="2"/>
              <a:buChar char="ü"/>
            </a:pPr>
            <a:r>
              <a:rPr lang="en-US" dirty="0" smtClean="0">
                <a:latin typeface="Times New Roman" pitchFamily="18" charset="0"/>
                <a:cs typeface="Times New Roman" pitchFamily="18" charset="0"/>
              </a:rPr>
              <a:t>PHP </a:t>
            </a:r>
            <a:r>
              <a:rPr lang="en-US" dirty="0">
                <a:latin typeface="Times New Roman" pitchFamily="18" charset="0"/>
                <a:cs typeface="Times New Roman" pitchFamily="18" charset="0"/>
              </a:rPr>
              <a:t>is a server-side scripting </a:t>
            </a:r>
            <a:r>
              <a:rPr lang="en-US" dirty="0" smtClean="0">
                <a:latin typeface="Times New Roman" pitchFamily="18" charset="0"/>
                <a:cs typeface="Times New Roman" pitchFamily="18" charset="0"/>
              </a:rPr>
              <a:t>language</a:t>
            </a:r>
          </a:p>
          <a:p>
            <a:pPr lvl="0" algn="just" hangingPunct="0">
              <a:buFont typeface="Wingdings" pitchFamily="2" charset="2"/>
              <a:buChar char="ü"/>
            </a:pPr>
            <a:r>
              <a:rPr lang="en-US" dirty="0" smtClean="0">
                <a:latin typeface="Times New Roman" pitchFamily="18" charset="0"/>
                <a:cs typeface="Times New Roman" pitchFamily="18" charset="0"/>
              </a:rPr>
              <a:t>PHP </a:t>
            </a:r>
            <a:r>
              <a:rPr lang="en-US" dirty="0">
                <a:latin typeface="Times New Roman" pitchFamily="18" charset="0"/>
                <a:cs typeface="Times New Roman" pitchFamily="18" charset="0"/>
              </a:rPr>
              <a:t>scripts are executed on the server </a:t>
            </a:r>
          </a:p>
          <a:p>
            <a:pPr lvl="0" algn="just" hangingPunct="0">
              <a:buFont typeface="Wingdings" pitchFamily="2" charset="2"/>
              <a:buChar char="ü"/>
            </a:pPr>
            <a:r>
              <a:rPr lang="en-US" dirty="0" smtClean="0">
                <a:latin typeface="Times New Roman" pitchFamily="18" charset="0"/>
                <a:cs typeface="Times New Roman" pitchFamily="18" charset="0"/>
              </a:rPr>
              <a:t>PHP </a:t>
            </a:r>
            <a:r>
              <a:rPr lang="en-US" dirty="0">
                <a:latin typeface="Times New Roman" pitchFamily="18" charset="0"/>
                <a:cs typeface="Times New Roman" pitchFamily="18" charset="0"/>
              </a:rPr>
              <a:t>supports many databases (MySQL, Informix, Oracle, Sybase, Solid, PostgreSQL, Generic ODBC, etc.) </a:t>
            </a:r>
          </a:p>
          <a:p>
            <a:pPr algn="just">
              <a:buFont typeface="Wingdings" pitchFamily="2" charset="2"/>
              <a:buChar char="ü"/>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PHP </a:t>
            </a:r>
            <a:r>
              <a:rPr lang="en-US" dirty="0">
                <a:latin typeface="Times New Roman" pitchFamily="18" charset="0"/>
                <a:cs typeface="Times New Roman" pitchFamily="18" charset="0"/>
              </a:rPr>
              <a:t>files can contain text, HTML tags and scripts </a:t>
            </a:r>
          </a:p>
          <a:p>
            <a:pPr lvl="0" algn="just" hangingPunct="0">
              <a:buFont typeface="Wingdings" pitchFamily="2" charset="2"/>
              <a:buChar char="ü"/>
            </a:pPr>
            <a:r>
              <a:rPr lang="en-US" dirty="0">
                <a:latin typeface="Times New Roman" pitchFamily="18" charset="0"/>
                <a:cs typeface="Times New Roman" pitchFamily="18" charset="0"/>
              </a:rPr>
              <a:t>PHP files are returned to the browser as plain HTML </a:t>
            </a:r>
          </a:p>
          <a:p>
            <a:pPr lvl="0" algn="just" hangingPunct="0">
              <a:buFont typeface="Wingdings" pitchFamily="2" charset="2"/>
              <a:buChar char="ü"/>
            </a:pPr>
            <a:r>
              <a:rPr lang="en-US" dirty="0" smtClean="0">
                <a:latin typeface="Times New Roman" pitchFamily="18" charset="0"/>
                <a:cs typeface="Times New Roman" pitchFamily="18" charset="0"/>
              </a:rPr>
              <a:t>PHP </a:t>
            </a:r>
            <a:r>
              <a:rPr lang="en-US" dirty="0">
                <a:latin typeface="Times New Roman" pitchFamily="18" charset="0"/>
                <a:cs typeface="Times New Roman" pitchFamily="18" charset="0"/>
              </a:rPr>
              <a:t>files have a file extension of ".php", ".php3", or ".phtml" </a:t>
            </a:r>
          </a:p>
          <a:p>
            <a:endParaRPr lang="en-US" dirty="0"/>
          </a:p>
        </p:txBody>
      </p:sp>
      <p:sp>
        <p:nvSpPr>
          <p:cNvPr id="4" name="Date Placeholder 3"/>
          <p:cNvSpPr>
            <a:spLocks noGrp="1"/>
          </p:cNvSpPr>
          <p:nvPr>
            <p:ph type="dt" sz="half" idx="10"/>
          </p:nvPr>
        </p:nvSpPr>
        <p:spPr/>
        <p:txBody>
          <a:bodyPr/>
          <a:lstStyle/>
          <a:p>
            <a:fld id="{6EB810D3-2733-441B-9EDD-127CCB4F8DD3}" type="datetime1">
              <a:rPr lang="en-US" smtClean="0"/>
              <a:t>3/26/2025</a:t>
            </a:fld>
            <a:endParaRPr lang="en-US"/>
          </a:p>
        </p:txBody>
      </p:sp>
      <p:sp>
        <p:nvSpPr>
          <p:cNvPr id="5" name="Footer Placeholder 4"/>
          <p:cNvSpPr>
            <a:spLocks noGrp="1"/>
          </p:cNvSpPr>
          <p:nvPr>
            <p:ph type="ftr" sz="quarter" idx="11"/>
          </p:nvPr>
        </p:nvSpPr>
        <p:spPr/>
        <p:txBody>
          <a:bodyPr/>
          <a:lstStyle/>
          <a:p>
            <a:r>
              <a:rPr lang="en-US" smtClean="0"/>
              <a:t>Advanced Web Design and Development  By Rutarindwa J.P</a:t>
            </a:r>
            <a:endParaRPr lang="en-US"/>
          </a:p>
        </p:txBody>
      </p:sp>
      <p:sp>
        <p:nvSpPr>
          <p:cNvPr id="6" name="Slide Number Placeholder 5"/>
          <p:cNvSpPr>
            <a:spLocks noGrp="1"/>
          </p:cNvSpPr>
          <p:nvPr>
            <p:ph type="sldNum" sz="quarter" idx="12"/>
          </p:nvPr>
        </p:nvSpPr>
        <p:spPr/>
        <p:txBody>
          <a:bodyPr/>
          <a:lstStyle/>
          <a:p>
            <a:fld id="{0A99FE1F-7B12-4AEF-A700-91E4DF5ACB40}" type="slidenum">
              <a:rPr lang="en-US" smtClean="0"/>
              <a:t>1</a:t>
            </a:fld>
            <a:endParaRPr lang="en-US"/>
          </a:p>
        </p:txBody>
      </p:sp>
    </p:spTree>
    <p:extLst>
      <p:ext uri="{BB962C8B-B14F-4D97-AF65-F5344CB8AC3E}">
        <p14:creationId xmlns:p14="http://schemas.microsoft.com/office/powerpoint/2010/main" val="15526353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Conditional </a:t>
            </a:r>
            <a:r>
              <a:rPr lang="en-US" b="1" dirty="0">
                <a:latin typeface="Times New Roman" pitchFamily="18" charset="0"/>
                <a:cs typeface="Times New Roman" pitchFamily="18" charset="0"/>
              </a:rPr>
              <a:t>Statements in PHP</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457200" y="838202"/>
            <a:ext cx="8229600" cy="5287963"/>
          </a:xfrm>
        </p:spPr>
        <p:txBody>
          <a:bodyPr>
            <a:normAutofit fontScale="55000" lnSpcReduction="20000"/>
          </a:bodyPr>
          <a:lstStyle/>
          <a:p>
            <a:pPr marL="0" indent="0">
              <a:buNone/>
            </a:pPr>
            <a:r>
              <a:rPr lang="en-US" sz="3600" b="1" dirty="0" smtClean="0">
                <a:latin typeface="Times New Roman" pitchFamily="18" charset="0"/>
                <a:cs typeface="Times New Roman" pitchFamily="18" charset="0"/>
              </a:rPr>
              <a:t>2. The </a:t>
            </a:r>
            <a:r>
              <a:rPr lang="en-US" sz="3600" dirty="0">
                <a:latin typeface="Times New Roman" pitchFamily="18" charset="0"/>
                <a:cs typeface="Times New Roman" pitchFamily="18" charset="0"/>
              </a:rPr>
              <a:t>if...</a:t>
            </a:r>
            <a:r>
              <a:rPr lang="en-US" sz="3600" dirty="0" err="1">
                <a:latin typeface="Times New Roman" pitchFamily="18" charset="0"/>
                <a:cs typeface="Times New Roman" pitchFamily="18" charset="0"/>
              </a:rPr>
              <a:t>elseif</a:t>
            </a:r>
            <a:r>
              <a:rPr lang="en-US" sz="3600" dirty="0">
                <a:latin typeface="Times New Roman" pitchFamily="18" charset="0"/>
                <a:cs typeface="Times New Roman" pitchFamily="18" charset="0"/>
              </a:rPr>
              <a:t>....else</a:t>
            </a:r>
            <a:r>
              <a:rPr lang="en-US" sz="3600" b="1" dirty="0">
                <a:latin typeface="Times New Roman" pitchFamily="18" charset="0"/>
                <a:cs typeface="Times New Roman" pitchFamily="18" charset="0"/>
              </a:rPr>
              <a:t> </a:t>
            </a:r>
            <a:r>
              <a:rPr lang="en-US" sz="3600" b="1" dirty="0" smtClean="0">
                <a:latin typeface="Times New Roman" pitchFamily="18" charset="0"/>
                <a:cs typeface="Times New Roman" pitchFamily="18" charset="0"/>
              </a:rPr>
              <a:t>Statement</a:t>
            </a:r>
          </a:p>
          <a:p>
            <a:pPr hangingPunct="0"/>
            <a:r>
              <a:rPr lang="en-US" sz="3600" dirty="0" smtClean="0">
                <a:latin typeface="Times New Roman" pitchFamily="18" charset="0"/>
                <a:cs typeface="Times New Roman" pitchFamily="18" charset="0"/>
              </a:rPr>
              <a:t>The </a:t>
            </a:r>
            <a:r>
              <a:rPr lang="en-US" sz="3600" dirty="0">
                <a:latin typeface="Times New Roman" pitchFamily="18" charset="0"/>
                <a:cs typeface="Times New Roman" pitchFamily="18" charset="0"/>
              </a:rPr>
              <a:t>following example will output "Have a nice weekend!" if the current day is Friday, and "Have a nice Sunday!" if the current day is Sunday. Otherwise it will output "Have a nice day!":</a:t>
            </a:r>
          </a:p>
          <a:p>
            <a:pPr marL="0" indent="0">
              <a:buNone/>
            </a:pPr>
            <a:r>
              <a:rPr lang="en-US" sz="3600" dirty="0">
                <a:latin typeface="Times New Roman" pitchFamily="18" charset="0"/>
                <a:cs typeface="Times New Roman" pitchFamily="18" charset="0"/>
              </a:rPr>
              <a:t>&lt;html&gt;</a:t>
            </a:r>
          </a:p>
          <a:p>
            <a:pPr marL="0" indent="0">
              <a:buNone/>
            </a:pPr>
            <a:r>
              <a:rPr lang="en-US" sz="3600" dirty="0">
                <a:latin typeface="Times New Roman" pitchFamily="18" charset="0"/>
                <a:cs typeface="Times New Roman" pitchFamily="18" charset="0"/>
              </a:rPr>
              <a:t>&lt;body&gt;</a:t>
            </a:r>
          </a:p>
          <a:p>
            <a:pPr marL="0" indent="0">
              <a:buNone/>
            </a:pPr>
            <a:r>
              <a:rPr lang="en-US" sz="3600" dirty="0">
                <a:latin typeface="Times New Roman" pitchFamily="18" charset="0"/>
                <a:cs typeface="Times New Roman" pitchFamily="18" charset="0"/>
              </a:rPr>
              <a:t>&lt;?php </a:t>
            </a:r>
          </a:p>
          <a:p>
            <a:pPr marL="0" indent="0">
              <a:buNone/>
            </a:pPr>
            <a:r>
              <a:rPr lang="en-US" sz="3600" dirty="0">
                <a:latin typeface="Times New Roman" pitchFamily="18" charset="0"/>
                <a:cs typeface="Times New Roman" pitchFamily="18" charset="0"/>
              </a:rPr>
              <a:t>$d=date("D"); </a:t>
            </a:r>
          </a:p>
          <a:p>
            <a:pPr marL="0" indent="0">
              <a:buNone/>
            </a:pPr>
            <a:r>
              <a:rPr lang="en-US" sz="3600" dirty="0">
                <a:latin typeface="Times New Roman" pitchFamily="18" charset="0"/>
                <a:cs typeface="Times New Roman" pitchFamily="18" charset="0"/>
              </a:rPr>
              <a:t>if ($d=="Fri")</a:t>
            </a:r>
          </a:p>
          <a:p>
            <a:pPr marL="0" indent="0">
              <a:buNone/>
            </a:pPr>
            <a:r>
              <a:rPr lang="en-US" sz="3600" dirty="0">
                <a:latin typeface="Times New Roman" pitchFamily="18" charset="0"/>
                <a:cs typeface="Times New Roman" pitchFamily="18" charset="0"/>
              </a:rPr>
              <a:t>       echo "Have a nice weekend!"; </a:t>
            </a:r>
          </a:p>
          <a:p>
            <a:pPr marL="0" indent="0">
              <a:buNone/>
            </a:pPr>
            <a:r>
              <a:rPr lang="en-US" sz="3600" dirty="0" err="1">
                <a:latin typeface="Times New Roman" pitchFamily="18" charset="0"/>
                <a:cs typeface="Times New Roman" pitchFamily="18" charset="0"/>
              </a:rPr>
              <a:t>elseif</a:t>
            </a:r>
            <a:r>
              <a:rPr lang="en-US" sz="3600" dirty="0">
                <a:latin typeface="Times New Roman" pitchFamily="18" charset="0"/>
                <a:cs typeface="Times New Roman" pitchFamily="18" charset="0"/>
              </a:rPr>
              <a:t> ($d=="Sun")</a:t>
            </a:r>
          </a:p>
          <a:p>
            <a:pPr marL="0" indent="0">
              <a:buNone/>
            </a:pPr>
            <a:r>
              <a:rPr lang="en-US" sz="3600" dirty="0">
                <a:latin typeface="Times New Roman" pitchFamily="18" charset="0"/>
                <a:cs typeface="Times New Roman" pitchFamily="18" charset="0"/>
              </a:rPr>
              <a:t>      echo "Have a nice Sunday!"; </a:t>
            </a:r>
          </a:p>
          <a:p>
            <a:pPr marL="0" indent="0">
              <a:buNone/>
            </a:pPr>
            <a:r>
              <a:rPr lang="en-US" sz="3600" dirty="0">
                <a:latin typeface="Times New Roman" pitchFamily="18" charset="0"/>
                <a:cs typeface="Times New Roman" pitchFamily="18" charset="0"/>
              </a:rPr>
              <a:t>else</a:t>
            </a:r>
          </a:p>
          <a:p>
            <a:pPr marL="0" indent="0">
              <a:buNone/>
            </a:pPr>
            <a:r>
              <a:rPr lang="en-US" sz="3600" dirty="0">
                <a:latin typeface="Times New Roman" pitchFamily="18" charset="0"/>
                <a:cs typeface="Times New Roman" pitchFamily="18" charset="0"/>
              </a:rPr>
              <a:t>    echo "Have a nice day!";</a:t>
            </a:r>
          </a:p>
          <a:p>
            <a:pPr marL="0" indent="0">
              <a:buNone/>
            </a:pPr>
            <a:r>
              <a:rPr lang="en-US" sz="3600" dirty="0">
                <a:latin typeface="Times New Roman" pitchFamily="18" charset="0"/>
                <a:cs typeface="Times New Roman" pitchFamily="18" charset="0"/>
              </a:rPr>
              <a:t>?&gt;</a:t>
            </a:r>
          </a:p>
          <a:p>
            <a:pPr marL="0" indent="0">
              <a:buNone/>
            </a:pPr>
            <a:r>
              <a:rPr lang="en-US" sz="3600" dirty="0">
                <a:latin typeface="Times New Roman" pitchFamily="18" charset="0"/>
                <a:cs typeface="Times New Roman" pitchFamily="18" charset="0"/>
              </a:rPr>
              <a:t>&lt;/body&gt;</a:t>
            </a:r>
          </a:p>
          <a:p>
            <a:pPr marL="0" indent="0">
              <a:buNone/>
            </a:pPr>
            <a:r>
              <a:rPr lang="en-US" sz="3600" dirty="0">
                <a:latin typeface="Times New Roman" pitchFamily="18" charset="0"/>
                <a:cs typeface="Times New Roman" pitchFamily="18" charset="0"/>
              </a:rPr>
              <a:t>&lt;/html&gt;</a:t>
            </a:r>
          </a:p>
          <a:p>
            <a:endParaRPr lang="en-US" dirty="0"/>
          </a:p>
        </p:txBody>
      </p:sp>
      <p:sp>
        <p:nvSpPr>
          <p:cNvPr id="4" name="Date Placeholder 3"/>
          <p:cNvSpPr>
            <a:spLocks noGrp="1"/>
          </p:cNvSpPr>
          <p:nvPr>
            <p:ph type="dt" sz="half" idx="10"/>
          </p:nvPr>
        </p:nvSpPr>
        <p:spPr/>
        <p:txBody>
          <a:bodyPr/>
          <a:lstStyle/>
          <a:p>
            <a:fld id="{EC2CFC9B-1E9E-404C-BAD1-ED3C63AB3C16}" type="datetime1">
              <a:rPr lang="en-US" smtClean="0"/>
              <a:t>3/26/2025</a:t>
            </a:fld>
            <a:endParaRPr lang="en-US"/>
          </a:p>
        </p:txBody>
      </p:sp>
      <p:sp>
        <p:nvSpPr>
          <p:cNvPr id="5" name="Footer Placeholder 4"/>
          <p:cNvSpPr>
            <a:spLocks noGrp="1"/>
          </p:cNvSpPr>
          <p:nvPr>
            <p:ph type="ftr" sz="quarter" idx="11"/>
          </p:nvPr>
        </p:nvSpPr>
        <p:spPr/>
        <p:txBody>
          <a:bodyPr/>
          <a:lstStyle/>
          <a:p>
            <a:r>
              <a:rPr lang="en-US" smtClean="0"/>
              <a:t>Advanced Web Design and Development  By Rutarindwa J.P</a:t>
            </a:r>
            <a:endParaRPr lang="en-US"/>
          </a:p>
        </p:txBody>
      </p:sp>
      <p:sp>
        <p:nvSpPr>
          <p:cNvPr id="6" name="Slide Number Placeholder 5"/>
          <p:cNvSpPr>
            <a:spLocks noGrp="1"/>
          </p:cNvSpPr>
          <p:nvPr>
            <p:ph type="sldNum" sz="quarter" idx="12"/>
          </p:nvPr>
        </p:nvSpPr>
        <p:spPr/>
        <p:txBody>
          <a:bodyPr/>
          <a:lstStyle/>
          <a:p>
            <a:fld id="{0A99FE1F-7B12-4AEF-A700-91E4DF5ACB40}" type="slidenum">
              <a:rPr lang="en-US" smtClean="0"/>
              <a:t>10</a:t>
            </a:fld>
            <a:endParaRPr lang="en-US"/>
          </a:p>
        </p:txBody>
      </p:sp>
    </p:spTree>
    <p:extLst>
      <p:ext uri="{BB962C8B-B14F-4D97-AF65-F5344CB8AC3E}">
        <p14:creationId xmlns:p14="http://schemas.microsoft.com/office/powerpoint/2010/main" val="39266224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Conditional </a:t>
            </a:r>
            <a:r>
              <a:rPr lang="en-US" b="1" dirty="0">
                <a:latin typeface="Times New Roman" pitchFamily="18" charset="0"/>
                <a:cs typeface="Times New Roman" pitchFamily="18" charset="0"/>
              </a:rPr>
              <a:t>Statements in PHP</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457200" y="762002"/>
            <a:ext cx="8229600" cy="5364163"/>
          </a:xfrm>
        </p:spPr>
        <p:txBody>
          <a:bodyPr>
            <a:normAutofit fontScale="25000" lnSpcReduction="20000"/>
          </a:bodyPr>
          <a:lstStyle/>
          <a:p>
            <a:pPr marL="0" indent="0" algn="just">
              <a:buNone/>
            </a:pPr>
            <a:r>
              <a:rPr lang="en-US" sz="4200" b="1" dirty="0" smtClean="0">
                <a:latin typeface="Times New Roman" pitchFamily="18" charset="0"/>
                <a:cs typeface="Times New Roman" pitchFamily="18" charset="0"/>
              </a:rPr>
              <a:t>3</a:t>
            </a:r>
            <a:r>
              <a:rPr lang="en-US" sz="8000" b="1" dirty="0" smtClean="0">
                <a:latin typeface="Times New Roman" pitchFamily="18" charset="0"/>
                <a:cs typeface="Times New Roman" pitchFamily="18" charset="0"/>
              </a:rPr>
              <a:t>. The </a:t>
            </a:r>
            <a:r>
              <a:rPr lang="en-US" sz="8000" b="1" dirty="0">
                <a:latin typeface="Times New Roman" pitchFamily="18" charset="0"/>
                <a:cs typeface="Times New Roman" pitchFamily="18" charset="0"/>
              </a:rPr>
              <a:t>PHP Switch Statement</a:t>
            </a:r>
            <a:endParaRPr lang="en-US" sz="8000" dirty="0">
              <a:latin typeface="Times New Roman" pitchFamily="18" charset="0"/>
              <a:cs typeface="Times New Roman" pitchFamily="18" charset="0"/>
            </a:endParaRPr>
          </a:p>
          <a:p>
            <a:pPr algn="just"/>
            <a:r>
              <a:rPr lang="en-US" sz="8000" dirty="0" smtClean="0">
                <a:latin typeface="Times New Roman" pitchFamily="18" charset="0"/>
                <a:cs typeface="Times New Roman" pitchFamily="18" charset="0"/>
              </a:rPr>
              <a:t>Use </a:t>
            </a:r>
            <a:r>
              <a:rPr lang="en-US" sz="8000" dirty="0">
                <a:latin typeface="Times New Roman" pitchFamily="18" charset="0"/>
                <a:cs typeface="Times New Roman" pitchFamily="18" charset="0"/>
              </a:rPr>
              <a:t>the switch statement to select one of many blocks of code to be executed.</a:t>
            </a:r>
          </a:p>
          <a:p>
            <a:pPr marL="0" indent="0" algn="just">
              <a:buNone/>
            </a:pPr>
            <a:r>
              <a:rPr lang="en-US" sz="8000" dirty="0" smtClean="0">
                <a:latin typeface="Times New Roman" pitchFamily="18" charset="0"/>
                <a:cs typeface="Times New Roman" pitchFamily="18" charset="0"/>
              </a:rPr>
              <a:t>&lt;</a:t>
            </a:r>
            <a:r>
              <a:rPr lang="en-US" sz="8000" dirty="0">
                <a:latin typeface="Times New Roman" pitchFamily="18" charset="0"/>
                <a:cs typeface="Times New Roman" pitchFamily="18" charset="0"/>
              </a:rPr>
              <a:t>html&gt;</a:t>
            </a:r>
          </a:p>
          <a:p>
            <a:pPr marL="0" indent="0" algn="just">
              <a:buNone/>
            </a:pPr>
            <a:r>
              <a:rPr lang="en-US" sz="8000" dirty="0">
                <a:latin typeface="Times New Roman" pitchFamily="18" charset="0"/>
                <a:cs typeface="Times New Roman" pitchFamily="18" charset="0"/>
              </a:rPr>
              <a:t>&lt;body&gt;</a:t>
            </a:r>
          </a:p>
          <a:p>
            <a:pPr marL="0" indent="0" algn="just">
              <a:buNone/>
            </a:pPr>
            <a:r>
              <a:rPr lang="en-US" sz="8000" dirty="0">
                <a:latin typeface="Times New Roman" pitchFamily="18" charset="0"/>
                <a:cs typeface="Times New Roman" pitchFamily="18" charset="0"/>
              </a:rPr>
              <a:t>&lt;?php </a:t>
            </a:r>
          </a:p>
          <a:p>
            <a:pPr marL="0" indent="0" algn="just">
              <a:buNone/>
            </a:pPr>
            <a:r>
              <a:rPr lang="en-US" sz="8000" dirty="0">
                <a:latin typeface="Times New Roman" pitchFamily="18" charset="0"/>
                <a:cs typeface="Times New Roman" pitchFamily="18" charset="0"/>
              </a:rPr>
              <a:t>     switch ($x)</a:t>
            </a:r>
          </a:p>
          <a:p>
            <a:pPr marL="0" indent="0" algn="just">
              <a:buNone/>
            </a:pPr>
            <a:r>
              <a:rPr lang="en-US" sz="8000" dirty="0">
                <a:latin typeface="Times New Roman" pitchFamily="18" charset="0"/>
                <a:cs typeface="Times New Roman" pitchFamily="18" charset="0"/>
              </a:rPr>
              <a:t>{</a:t>
            </a:r>
          </a:p>
          <a:p>
            <a:pPr marL="0" indent="0" algn="just">
              <a:buNone/>
            </a:pPr>
            <a:r>
              <a:rPr lang="en-US" sz="8000" dirty="0">
                <a:latin typeface="Times New Roman" pitchFamily="18" charset="0"/>
                <a:cs typeface="Times New Roman" pitchFamily="18" charset="0"/>
              </a:rPr>
              <a:t>case 1:</a:t>
            </a:r>
          </a:p>
          <a:p>
            <a:pPr marL="0" indent="0" algn="just">
              <a:buNone/>
            </a:pPr>
            <a:r>
              <a:rPr lang="en-US" sz="8000" dirty="0">
                <a:latin typeface="Times New Roman" pitchFamily="18" charset="0"/>
                <a:cs typeface="Times New Roman" pitchFamily="18" charset="0"/>
              </a:rPr>
              <a:t>       echo "Number 1"; break;</a:t>
            </a:r>
          </a:p>
          <a:p>
            <a:pPr marL="0" indent="0" algn="just">
              <a:buNone/>
            </a:pPr>
            <a:r>
              <a:rPr lang="en-US" sz="8000" dirty="0">
                <a:latin typeface="Times New Roman" pitchFamily="18" charset="0"/>
                <a:cs typeface="Times New Roman" pitchFamily="18" charset="0"/>
              </a:rPr>
              <a:t>case 2:</a:t>
            </a:r>
          </a:p>
          <a:p>
            <a:pPr marL="0" indent="0" algn="just">
              <a:buNone/>
            </a:pPr>
            <a:r>
              <a:rPr lang="en-US" sz="8000" dirty="0">
                <a:latin typeface="Times New Roman" pitchFamily="18" charset="0"/>
                <a:cs typeface="Times New Roman" pitchFamily="18" charset="0"/>
              </a:rPr>
              <a:t>       echo "Number 2"; break;</a:t>
            </a:r>
          </a:p>
          <a:p>
            <a:pPr marL="0" indent="0" algn="just">
              <a:buNone/>
            </a:pPr>
            <a:r>
              <a:rPr lang="en-US" sz="8000" dirty="0">
                <a:latin typeface="Times New Roman" pitchFamily="18" charset="0"/>
                <a:cs typeface="Times New Roman" pitchFamily="18" charset="0"/>
              </a:rPr>
              <a:t>case 3:</a:t>
            </a:r>
          </a:p>
          <a:p>
            <a:pPr marL="0" indent="0" algn="just">
              <a:buNone/>
            </a:pPr>
            <a:r>
              <a:rPr lang="en-US" sz="8000" dirty="0">
                <a:latin typeface="Times New Roman" pitchFamily="18" charset="0"/>
                <a:cs typeface="Times New Roman" pitchFamily="18" charset="0"/>
              </a:rPr>
              <a:t>      echo "Number 3"; break;</a:t>
            </a:r>
          </a:p>
          <a:p>
            <a:pPr marL="0" indent="0" algn="just">
              <a:buNone/>
            </a:pPr>
            <a:r>
              <a:rPr lang="en-US" sz="8000" dirty="0">
                <a:latin typeface="Times New Roman" pitchFamily="18" charset="0"/>
                <a:cs typeface="Times New Roman" pitchFamily="18" charset="0"/>
              </a:rPr>
              <a:t>default:</a:t>
            </a:r>
          </a:p>
          <a:p>
            <a:pPr marL="0" indent="0" algn="just">
              <a:buNone/>
            </a:pPr>
            <a:r>
              <a:rPr lang="en-US" sz="8000" dirty="0">
                <a:latin typeface="Times New Roman" pitchFamily="18" charset="0"/>
                <a:cs typeface="Times New Roman" pitchFamily="18" charset="0"/>
              </a:rPr>
              <a:t>      echo "No number between 1 and 3";</a:t>
            </a:r>
          </a:p>
          <a:p>
            <a:pPr marL="0" indent="0" algn="just">
              <a:buNone/>
            </a:pPr>
            <a:r>
              <a:rPr lang="en-US" sz="8000" dirty="0">
                <a:latin typeface="Times New Roman" pitchFamily="18" charset="0"/>
                <a:cs typeface="Times New Roman" pitchFamily="18" charset="0"/>
              </a:rPr>
              <a:t>}</a:t>
            </a:r>
          </a:p>
          <a:p>
            <a:pPr marL="0" indent="0" algn="just">
              <a:buNone/>
            </a:pPr>
            <a:r>
              <a:rPr lang="en-US" sz="8000" dirty="0" smtClean="0">
                <a:latin typeface="Times New Roman" pitchFamily="18" charset="0"/>
                <a:cs typeface="Times New Roman" pitchFamily="18" charset="0"/>
              </a:rPr>
              <a:t>?&gt;&lt;/</a:t>
            </a:r>
            <a:r>
              <a:rPr lang="en-US" sz="8000" dirty="0">
                <a:latin typeface="Times New Roman" pitchFamily="18" charset="0"/>
                <a:cs typeface="Times New Roman" pitchFamily="18" charset="0"/>
              </a:rPr>
              <a:t>body</a:t>
            </a:r>
            <a:r>
              <a:rPr lang="en-US" sz="8000" dirty="0" smtClean="0">
                <a:latin typeface="Times New Roman" pitchFamily="18" charset="0"/>
                <a:cs typeface="Times New Roman" pitchFamily="18" charset="0"/>
              </a:rPr>
              <a:t>&gt;&lt;/</a:t>
            </a:r>
            <a:r>
              <a:rPr lang="en-US" sz="8000" dirty="0">
                <a:latin typeface="Times New Roman" pitchFamily="18" charset="0"/>
                <a:cs typeface="Times New Roman" pitchFamily="18" charset="0"/>
              </a:rPr>
              <a:t>html&gt;</a:t>
            </a:r>
          </a:p>
          <a:p>
            <a:endParaRPr lang="en-US" dirty="0"/>
          </a:p>
        </p:txBody>
      </p:sp>
      <p:sp>
        <p:nvSpPr>
          <p:cNvPr id="4" name="Date Placeholder 3"/>
          <p:cNvSpPr>
            <a:spLocks noGrp="1"/>
          </p:cNvSpPr>
          <p:nvPr>
            <p:ph type="dt" sz="half" idx="10"/>
          </p:nvPr>
        </p:nvSpPr>
        <p:spPr/>
        <p:txBody>
          <a:bodyPr/>
          <a:lstStyle/>
          <a:p>
            <a:fld id="{2B82BEEE-1431-4978-804C-6101C0A12872}" type="datetime1">
              <a:rPr lang="en-US" smtClean="0"/>
              <a:t>3/26/2025</a:t>
            </a:fld>
            <a:endParaRPr lang="en-US"/>
          </a:p>
        </p:txBody>
      </p:sp>
      <p:sp>
        <p:nvSpPr>
          <p:cNvPr id="5" name="Footer Placeholder 4"/>
          <p:cNvSpPr>
            <a:spLocks noGrp="1"/>
          </p:cNvSpPr>
          <p:nvPr>
            <p:ph type="ftr" sz="quarter" idx="11"/>
          </p:nvPr>
        </p:nvSpPr>
        <p:spPr/>
        <p:txBody>
          <a:bodyPr/>
          <a:lstStyle/>
          <a:p>
            <a:r>
              <a:rPr lang="en-US" smtClean="0"/>
              <a:t>Advanced Web Design and Development  By Rutarindwa J.P</a:t>
            </a:r>
            <a:endParaRPr lang="en-US"/>
          </a:p>
        </p:txBody>
      </p:sp>
      <p:sp>
        <p:nvSpPr>
          <p:cNvPr id="6" name="Slide Number Placeholder 5"/>
          <p:cNvSpPr>
            <a:spLocks noGrp="1"/>
          </p:cNvSpPr>
          <p:nvPr>
            <p:ph type="sldNum" sz="quarter" idx="12"/>
          </p:nvPr>
        </p:nvSpPr>
        <p:spPr/>
        <p:txBody>
          <a:bodyPr/>
          <a:lstStyle/>
          <a:p>
            <a:fld id="{0A99FE1F-7B12-4AEF-A700-91E4DF5ACB40}" type="slidenum">
              <a:rPr lang="en-US" smtClean="0"/>
              <a:t>11</a:t>
            </a:fld>
            <a:endParaRPr lang="en-US"/>
          </a:p>
        </p:txBody>
      </p:sp>
    </p:spTree>
    <p:extLst>
      <p:ext uri="{BB962C8B-B14F-4D97-AF65-F5344CB8AC3E}">
        <p14:creationId xmlns:p14="http://schemas.microsoft.com/office/powerpoint/2010/main" val="5461484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sz="2400" b="1" dirty="0">
                <a:latin typeface="Times New Roman" pitchFamily="18" charset="0"/>
                <a:cs typeface="Times New Roman" pitchFamily="18" charset="0"/>
              </a:rPr>
              <a:t>PHP Loops</a:t>
            </a: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609602"/>
            <a:ext cx="8229600" cy="5516563"/>
          </a:xfrm>
        </p:spPr>
        <p:txBody>
          <a:bodyPr>
            <a:normAutofit fontScale="47500" lnSpcReduction="20000"/>
          </a:bodyPr>
          <a:lstStyle/>
          <a:p>
            <a:pPr marL="0" indent="0" algn="just" hangingPunct="0">
              <a:buNone/>
            </a:pPr>
            <a:r>
              <a:rPr lang="en-US" sz="4200" b="1" dirty="0" smtClean="0">
                <a:latin typeface="Times New Roman" pitchFamily="18" charset="0"/>
                <a:cs typeface="Times New Roman" pitchFamily="18" charset="0"/>
              </a:rPr>
              <a:t>4. The </a:t>
            </a:r>
            <a:r>
              <a:rPr lang="en-US" sz="4200" b="1" dirty="0">
                <a:latin typeface="Times New Roman" pitchFamily="18" charset="0"/>
                <a:cs typeface="Times New Roman" pitchFamily="18" charset="0"/>
              </a:rPr>
              <a:t>while Loop</a:t>
            </a:r>
            <a:endParaRPr lang="en-US" sz="4200" dirty="0">
              <a:latin typeface="Times New Roman" pitchFamily="18" charset="0"/>
              <a:cs typeface="Times New Roman" pitchFamily="18" charset="0"/>
            </a:endParaRPr>
          </a:p>
          <a:p>
            <a:pPr algn="just">
              <a:buFont typeface="Wingdings" pitchFamily="2" charset="2"/>
              <a:buChar char="q"/>
            </a:pPr>
            <a:r>
              <a:rPr lang="en-US" sz="4200" dirty="0" smtClean="0">
                <a:latin typeface="Times New Roman" pitchFamily="18" charset="0"/>
                <a:cs typeface="Times New Roman" pitchFamily="18" charset="0"/>
              </a:rPr>
              <a:t>The </a:t>
            </a:r>
            <a:r>
              <a:rPr lang="en-US" sz="4200" dirty="0">
                <a:latin typeface="Times New Roman" pitchFamily="18" charset="0"/>
                <a:cs typeface="Times New Roman" pitchFamily="18" charset="0"/>
              </a:rPr>
              <a:t>while loop executes a block of code while a condition is true.</a:t>
            </a:r>
          </a:p>
          <a:p>
            <a:pPr algn="just">
              <a:buFont typeface="Wingdings" pitchFamily="2" charset="2"/>
              <a:buChar char="q"/>
            </a:pPr>
            <a:r>
              <a:rPr lang="en-US" sz="4200" dirty="0" smtClean="0">
                <a:latin typeface="Times New Roman" pitchFamily="18" charset="0"/>
                <a:cs typeface="Times New Roman" pitchFamily="18" charset="0"/>
              </a:rPr>
              <a:t>The </a:t>
            </a:r>
            <a:r>
              <a:rPr lang="en-US" sz="4200" dirty="0">
                <a:latin typeface="Times New Roman" pitchFamily="18" charset="0"/>
                <a:cs typeface="Times New Roman" pitchFamily="18" charset="0"/>
              </a:rPr>
              <a:t>example below defines a loop that starts with i=1. The loop will continue to run as long as i is less than, or equal to 5. i will increase by 1 each time the loop runs:</a:t>
            </a:r>
          </a:p>
          <a:p>
            <a:pPr marL="0" indent="0" algn="just">
              <a:buNone/>
            </a:pPr>
            <a:r>
              <a:rPr lang="en-US" sz="4200" dirty="0" smtClean="0">
                <a:latin typeface="Times New Roman" pitchFamily="18" charset="0"/>
                <a:cs typeface="Times New Roman" pitchFamily="18" charset="0"/>
              </a:rPr>
              <a:t>&lt;</a:t>
            </a:r>
            <a:r>
              <a:rPr lang="en-US" sz="4200" dirty="0">
                <a:latin typeface="Times New Roman" pitchFamily="18" charset="0"/>
                <a:cs typeface="Times New Roman" pitchFamily="18" charset="0"/>
              </a:rPr>
              <a:t>html&gt;</a:t>
            </a:r>
          </a:p>
          <a:p>
            <a:pPr marL="0" indent="0">
              <a:buNone/>
            </a:pPr>
            <a:r>
              <a:rPr lang="en-US" sz="4200" dirty="0">
                <a:latin typeface="Times New Roman" pitchFamily="18" charset="0"/>
                <a:cs typeface="Times New Roman" pitchFamily="18" charset="0"/>
              </a:rPr>
              <a:t>&lt;body&gt;</a:t>
            </a:r>
          </a:p>
          <a:p>
            <a:pPr marL="0" indent="0">
              <a:buNone/>
            </a:pPr>
            <a:r>
              <a:rPr lang="en-US" sz="4200" dirty="0">
                <a:latin typeface="Times New Roman" pitchFamily="18" charset="0"/>
                <a:cs typeface="Times New Roman" pitchFamily="18" charset="0"/>
              </a:rPr>
              <a:t>   &lt;?php</a:t>
            </a:r>
          </a:p>
          <a:p>
            <a:pPr marL="0" indent="0">
              <a:buNone/>
            </a:pPr>
            <a:r>
              <a:rPr lang="en-US" sz="4200" dirty="0">
                <a:latin typeface="Times New Roman" pitchFamily="18" charset="0"/>
                <a:cs typeface="Times New Roman" pitchFamily="18" charset="0"/>
              </a:rPr>
              <a:t>        $i=1;</a:t>
            </a:r>
          </a:p>
          <a:p>
            <a:pPr marL="0" indent="0">
              <a:buNone/>
            </a:pPr>
            <a:r>
              <a:rPr lang="en-US" sz="4200" dirty="0">
                <a:latin typeface="Times New Roman" pitchFamily="18" charset="0"/>
                <a:cs typeface="Times New Roman" pitchFamily="18" charset="0"/>
              </a:rPr>
              <a:t>          while($i&lt;=8)</a:t>
            </a:r>
          </a:p>
          <a:p>
            <a:pPr marL="0" indent="0">
              <a:buNone/>
            </a:pPr>
            <a:r>
              <a:rPr lang="en-US" sz="4200" dirty="0">
                <a:latin typeface="Times New Roman" pitchFamily="18" charset="0"/>
                <a:cs typeface="Times New Roman" pitchFamily="18" charset="0"/>
              </a:rPr>
              <a:t>            {</a:t>
            </a:r>
          </a:p>
          <a:p>
            <a:pPr marL="0" indent="0">
              <a:buNone/>
            </a:pPr>
            <a:r>
              <a:rPr lang="en-US" sz="4200" dirty="0">
                <a:latin typeface="Times New Roman" pitchFamily="18" charset="0"/>
                <a:cs typeface="Times New Roman" pitchFamily="18" charset="0"/>
              </a:rPr>
              <a:t>               echo "The number is " . $i . "&lt;</a:t>
            </a:r>
            <a:r>
              <a:rPr lang="en-US" sz="4200" dirty="0" err="1">
                <a:latin typeface="Times New Roman" pitchFamily="18" charset="0"/>
                <a:cs typeface="Times New Roman" pitchFamily="18" charset="0"/>
              </a:rPr>
              <a:t>br</a:t>
            </a:r>
            <a:r>
              <a:rPr lang="en-US" sz="4200" dirty="0">
                <a:latin typeface="Times New Roman" pitchFamily="18" charset="0"/>
                <a:cs typeface="Times New Roman" pitchFamily="18" charset="0"/>
              </a:rPr>
              <a:t> /&gt;";</a:t>
            </a:r>
          </a:p>
          <a:p>
            <a:pPr marL="0" indent="0">
              <a:buNone/>
            </a:pPr>
            <a:r>
              <a:rPr lang="en-US" sz="4200" dirty="0">
                <a:latin typeface="Times New Roman" pitchFamily="18" charset="0"/>
                <a:cs typeface="Times New Roman" pitchFamily="18" charset="0"/>
              </a:rPr>
              <a:t>             $i++;</a:t>
            </a:r>
          </a:p>
          <a:p>
            <a:pPr marL="0" indent="0">
              <a:buNone/>
            </a:pPr>
            <a:r>
              <a:rPr lang="en-US" sz="4200" dirty="0">
                <a:latin typeface="Times New Roman" pitchFamily="18" charset="0"/>
                <a:cs typeface="Times New Roman" pitchFamily="18" charset="0"/>
              </a:rPr>
              <a:t>            }</a:t>
            </a:r>
          </a:p>
          <a:p>
            <a:pPr marL="0" indent="0">
              <a:buNone/>
            </a:pPr>
            <a:r>
              <a:rPr lang="en-US" sz="4200" dirty="0">
                <a:latin typeface="Times New Roman" pitchFamily="18" charset="0"/>
                <a:cs typeface="Times New Roman" pitchFamily="18" charset="0"/>
              </a:rPr>
              <a:t>     ?&gt;</a:t>
            </a:r>
          </a:p>
          <a:p>
            <a:pPr marL="0" indent="0">
              <a:buNone/>
            </a:pPr>
            <a:r>
              <a:rPr lang="en-US" sz="4200" dirty="0">
                <a:latin typeface="Times New Roman" pitchFamily="18" charset="0"/>
                <a:cs typeface="Times New Roman" pitchFamily="18" charset="0"/>
              </a:rPr>
              <a:t>&lt;/body&gt;</a:t>
            </a:r>
          </a:p>
          <a:p>
            <a:pPr marL="0" indent="0">
              <a:buNone/>
            </a:pPr>
            <a:r>
              <a:rPr lang="en-US" sz="4200" dirty="0">
                <a:latin typeface="Times New Roman" pitchFamily="18" charset="0"/>
                <a:cs typeface="Times New Roman" pitchFamily="18" charset="0"/>
              </a:rPr>
              <a:t>&lt;/html&gt;</a:t>
            </a:r>
          </a:p>
          <a:p>
            <a:endParaRPr lang="en-US" dirty="0"/>
          </a:p>
        </p:txBody>
      </p:sp>
      <p:sp>
        <p:nvSpPr>
          <p:cNvPr id="4" name="Date Placeholder 3"/>
          <p:cNvSpPr>
            <a:spLocks noGrp="1"/>
          </p:cNvSpPr>
          <p:nvPr>
            <p:ph type="dt" sz="half" idx="10"/>
          </p:nvPr>
        </p:nvSpPr>
        <p:spPr/>
        <p:txBody>
          <a:bodyPr/>
          <a:lstStyle/>
          <a:p>
            <a:fld id="{C8CF90DB-37E1-4C74-B7B8-6D9184A6FB27}" type="datetime1">
              <a:rPr lang="en-US" smtClean="0"/>
              <a:t>3/26/2025</a:t>
            </a:fld>
            <a:endParaRPr lang="en-US"/>
          </a:p>
        </p:txBody>
      </p:sp>
      <p:sp>
        <p:nvSpPr>
          <p:cNvPr id="5" name="Footer Placeholder 4"/>
          <p:cNvSpPr>
            <a:spLocks noGrp="1"/>
          </p:cNvSpPr>
          <p:nvPr>
            <p:ph type="ftr" sz="quarter" idx="11"/>
          </p:nvPr>
        </p:nvSpPr>
        <p:spPr/>
        <p:txBody>
          <a:bodyPr/>
          <a:lstStyle/>
          <a:p>
            <a:r>
              <a:rPr lang="en-US" smtClean="0"/>
              <a:t>Advanced Web Design and Development  By Rutarindwa J.P</a:t>
            </a:r>
            <a:endParaRPr lang="en-US"/>
          </a:p>
        </p:txBody>
      </p:sp>
      <p:sp>
        <p:nvSpPr>
          <p:cNvPr id="6" name="Slide Number Placeholder 5"/>
          <p:cNvSpPr>
            <a:spLocks noGrp="1"/>
          </p:cNvSpPr>
          <p:nvPr>
            <p:ph type="sldNum" sz="quarter" idx="12"/>
          </p:nvPr>
        </p:nvSpPr>
        <p:spPr/>
        <p:txBody>
          <a:bodyPr/>
          <a:lstStyle/>
          <a:p>
            <a:fld id="{0A99FE1F-7B12-4AEF-A700-91E4DF5ACB40}" type="slidenum">
              <a:rPr lang="en-US" smtClean="0"/>
              <a:t>12</a:t>
            </a:fld>
            <a:endParaRPr lang="en-US"/>
          </a:p>
        </p:txBody>
      </p:sp>
    </p:spTree>
    <p:extLst>
      <p:ext uri="{BB962C8B-B14F-4D97-AF65-F5344CB8AC3E}">
        <p14:creationId xmlns:p14="http://schemas.microsoft.com/office/powerpoint/2010/main" val="25891406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a:latin typeface="Times New Roman" pitchFamily="18" charset="0"/>
                <a:cs typeface="Times New Roman" pitchFamily="18" charset="0"/>
              </a:rPr>
              <a:t>PHP Loops</a:t>
            </a:r>
            <a:endParaRPr lang="en-US" dirty="0"/>
          </a:p>
        </p:txBody>
      </p:sp>
      <p:sp>
        <p:nvSpPr>
          <p:cNvPr id="3" name="Content Placeholder 2"/>
          <p:cNvSpPr>
            <a:spLocks noGrp="1"/>
          </p:cNvSpPr>
          <p:nvPr>
            <p:ph idx="1"/>
          </p:nvPr>
        </p:nvSpPr>
        <p:spPr>
          <a:xfrm>
            <a:off x="457200" y="990602"/>
            <a:ext cx="8229600" cy="5135563"/>
          </a:xfrm>
        </p:spPr>
        <p:txBody>
          <a:bodyPr>
            <a:normAutofit fontScale="47500" lnSpcReduction="20000"/>
          </a:bodyPr>
          <a:lstStyle/>
          <a:p>
            <a:pPr marL="0" indent="0" algn="just">
              <a:buNone/>
            </a:pPr>
            <a:r>
              <a:rPr lang="en-US" b="1" dirty="0" smtClean="0"/>
              <a:t>5</a:t>
            </a:r>
            <a:r>
              <a:rPr lang="en-US" sz="4200" b="1" dirty="0" smtClean="0">
                <a:latin typeface="Times New Roman" pitchFamily="18" charset="0"/>
                <a:cs typeface="Times New Roman" pitchFamily="18" charset="0"/>
              </a:rPr>
              <a:t>. The do...while Statement</a:t>
            </a:r>
            <a:endParaRPr lang="en-US" sz="4200" dirty="0" smtClean="0">
              <a:latin typeface="Times New Roman" pitchFamily="18" charset="0"/>
              <a:cs typeface="Times New Roman" pitchFamily="18" charset="0"/>
            </a:endParaRPr>
          </a:p>
          <a:p>
            <a:pPr algn="just" hangingPunct="0"/>
            <a:r>
              <a:rPr lang="en-US" sz="4200" dirty="0" smtClean="0">
                <a:latin typeface="Times New Roman" pitchFamily="18" charset="0"/>
                <a:cs typeface="Times New Roman" pitchFamily="18" charset="0"/>
              </a:rPr>
              <a:t>The </a:t>
            </a:r>
            <a:r>
              <a:rPr lang="en-US" sz="4200" dirty="0">
                <a:latin typeface="Times New Roman" pitchFamily="18" charset="0"/>
                <a:cs typeface="Times New Roman" pitchFamily="18" charset="0"/>
              </a:rPr>
              <a:t>do...while statement will always execute the block of code once, it will then check the condition, and repeat the loop while the condition is true.</a:t>
            </a:r>
          </a:p>
          <a:p>
            <a:pPr algn="just" hangingPunct="0"/>
            <a:r>
              <a:rPr lang="en-US" sz="4200" dirty="0" smtClean="0">
                <a:latin typeface="Times New Roman" pitchFamily="18" charset="0"/>
                <a:cs typeface="Times New Roman" pitchFamily="18" charset="0"/>
              </a:rPr>
              <a:t>The </a:t>
            </a:r>
            <a:r>
              <a:rPr lang="en-US" sz="4200" dirty="0">
                <a:latin typeface="Times New Roman" pitchFamily="18" charset="0"/>
                <a:cs typeface="Times New Roman" pitchFamily="18" charset="0"/>
              </a:rPr>
              <a:t>example below defines a loop that starts with i=1. It will then increment i with 1, and write some output. Then the condition is checked, and the loop will continue to run as long as i is less than, or equal to 5:</a:t>
            </a:r>
          </a:p>
          <a:p>
            <a:pPr marL="0" indent="0" algn="just" hangingPunct="0">
              <a:buNone/>
            </a:pPr>
            <a:r>
              <a:rPr lang="en-US" sz="4200" dirty="0">
                <a:latin typeface="Times New Roman" pitchFamily="18" charset="0"/>
                <a:cs typeface="Times New Roman" pitchFamily="18" charset="0"/>
              </a:rPr>
              <a:t>&lt;html&gt;</a:t>
            </a:r>
          </a:p>
          <a:p>
            <a:pPr marL="0" indent="0" algn="just" hangingPunct="0">
              <a:buNone/>
            </a:pPr>
            <a:r>
              <a:rPr lang="en-US" sz="4200" dirty="0">
                <a:latin typeface="Times New Roman" pitchFamily="18" charset="0"/>
                <a:cs typeface="Times New Roman" pitchFamily="18" charset="0"/>
              </a:rPr>
              <a:t>&lt;body&gt;</a:t>
            </a:r>
          </a:p>
          <a:p>
            <a:pPr marL="0" indent="0" algn="just" hangingPunct="0">
              <a:buNone/>
            </a:pPr>
            <a:r>
              <a:rPr lang="en-US" sz="4200" dirty="0">
                <a:latin typeface="Times New Roman" pitchFamily="18" charset="0"/>
                <a:cs typeface="Times New Roman" pitchFamily="18" charset="0"/>
              </a:rPr>
              <a:t>&lt;?php </a:t>
            </a:r>
          </a:p>
          <a:p>
            <a:pPr marL="0" indent="0" algn="just" hangingPunct="0">
              <a:buNone/>
            </a:pPr>
            <a:r>
              <a:rPr lang="en-US" sz="4200" dirty="0">
                <a:latin typeface="Times New Roman" pitchFamily="18" charset="0"/>
                <a:cs typeface="Times New Roman" pitchFamily="18" charset="0"/>
              </a:rPr>
              <a:t>$i=1; </a:t>
            </a:r>
          </a:p>
          <a:p>
            <a:pPr marL="0" indent="0" algn="just" hangingPunct="0">
              <a:buNone/>
            </a:pPr>
            <a:r>
              <a:rPr lang="en-US" sz="4200" dirty="0">
                <a:latin typeface="Times New Roman" pitchFamily="18" charset="0"/>
                <a:cs typeface="Times New Roman" pitchFamily="18" charset="0"/>
              </a:rPr>
              <a:t>do</a:t>
            </a:r>
          </a:p>
          <a:p>
            <a:pPr marL="0" indent="0" algn="just" hangingPunct="0">
              <a:buNone/>
            </a:pPr>
            <a:r>
              <a:rPr lang="en-US" sz="4200" dirty="0">
                <a:latin typeface="Times New Roman" pitchFamily="18" charset="0"/>
                <a:cs typeface="Times New Roman" pitchFamily="18" charset="0"/>
              </a:rPr>
              <a:t>{</a:t>
            </a:r>
          </a:p>
          <a:p>
            <a:pPr marL="0" indent="0" algn="just" hangingPunct="0">
              <a:buNone/>
            </a:pPr>
            <a:r>
              <a:rPr lang="en-US" sz="4200" dirty="0">
                <a:latin typeface="Times New Roman" pitchFamily="18" charset="0"/>
                <a:cs typeface="Times New Roman" pitchFamily="18" charset="0"/>
              </a:rPr>
              <a:t>$i++;</a:t>
            </a:r>
          </a:p>
          <a:p>
            <a:pPr marL="0" indent="0" algn="just" hangingPunct="0">
              <a:buNone/>
            </a:pPr>
            <a:r>
              <a:rPr lang="en-US" sz="4200" dirty="0">
                <a:latin typeface="Times New Roman" pitchFamily="18" charset="0"/>
                <a:cs typeface="Times New Roman" pitchFamily="18" charset="0"/>
              </a:rPr>
              <a:t>echo "The number is " . $i . "&lt;</a:t>
            </a:r>
            <a:r>
              <a:rPr lang="en-US" sz="4200" dirty="0" err="1">
                <a:latin typeface="Times New Roman" pitchFamily="18" charset="0"/>
                <a:cs typeface="Times New Roman" pitchFamily="18" charset="0"/>
              </a:rPr>
              <a:t>br</a:t>
            </a:r>
            <a:r>
              <a:rPr lang="en-US" sz="4200" dirty="0">
                <a:latin typeface="Times New Roman" pitchFamily="18" charset="0"/>
                <a:cs typeface="Times New Roman" pitchFamily="18" charset="0"/>
              </a:rPr>
              <a:t> /&gt;";</a:t>
            </a:r>
          </a:p>
          <a:p>
            <a:pPr marL="0" indent="0" algn="just" hangingPunct="0">
              <a:buNone/>
            </a:pPr>
            <a:r>
              <a:rPr lang="en-US" sz="4200" dirty="0">
                <a:latin typeface="Times New Roman" pitchFamily="18" charset="0"/>
                <a:cs typeface="Times New Roman" pitchFamily="18" charset="0"/>
              </a:rPr>
              <a:t>}</a:t>
            </a:r>
          </a:p>
          <a:p>
            <a:pPr marL="0" indent="0" algn="just" hangingPunct="0">
              <a:buNone/>
            </a:pPr>
            <a:r>
              <a:rPr lang="en-US" sz="4200" dirty="0">
                <a:latin typeface="Times New Roman" pitchFamily="18" charset="0"/>
                <a:cs typeface="Times New Roman" pitchFamily="18" charset="0"/>
              </a:rPr>
              <a:t>while ($i&lt;=5); ?&gt;</a:t>
            </a:r>
          </a:p>
          <a:p>
            <a:pPr marL="0" indent="0" algn="just" hangingPunct="0">
              <a:buNone/>
            </a:pPr>
            <a:r>
              <a:rPr lang="en-US" sz="4200" dirty="0">
                <a:latin typeface="Times New Roman" pitchFamily="18" charset="0"/>
                <a:cs typeface="Times New Roman" pitchFamily="18" charset="0"/>
              </a:rPr>
              <a:t>&lt;/body&gt; &lt;/html&gt;</a:t>
            </a:r>
          </a:p>
          <a:p>
            <a:endParaRPr lang="en-US" dirty="0"/>
          </a:p>
        </p:txBody>
      </p:sp>
      <p:sp>
        <p:nvSpPr>
          <p:cNvPr id="4" name="Date Placeholder 3"/>
          <p:cNvSpPr>
            <a:spLocks noGrp="1"/>
          </p:cNvSpPr>
          <p:nvPr>
            <p:ph type="dt" sz="half" idx="10"/>
          </p:nvPr>
        </p:nvSpPr>
        <p:spPr/>
        <p:txBody>
          <a:bodyPr/>
          <a:lstStyle/>
          <a:p>
            <a:fld id="{559AB88A-3325-41E5-9B93-8C5A2166CF77}" type="datetime1">
              <a:rPr lang="en-US" smtClean="0"/>
              <a:t>3/26/2025</a:t>
            </a:fld>
            <a:endParaRPr lang="en-US"/>
          </a:p>
        </p:txBody>
      </p:sp>
      <p:sp>
        <p:nvSpPr>
          <p:cNvPr id="5" name="Footer Placeholder 4"/>
          <p:cNvSpPr>
            <a:spLocks noGrp="1"/>
          </p:cNvSpPr>
          <p:nvPr>
            <p:ph type="ftr" sz="quarter" idx="11"/>
          </p:nvPr>
        </p:nvSpPr>
        <p:spPr/>
        <p:txBody>
          <a:bodyPr/>
          <a:lstStyle/>
          <a:p>
            <a:r>
              <a:rPr lang="en-US" smtClean="0"/>
              <a:t>Advanced Web Design and Development  By Rutarindwa J.P</a:t>
            </a:r>
            <a:endParaRPr lang="en-US"/>
          </a:p>
        </p:txBody>
      </p:sp>
      <p:sp>
        <p:nvSpPr>
          <p:cNvPr id="6" name="Slide Number Placeholder 5"/>
          <p:cNvSpPr>
            <a:spLocks noGrp="1"/>
          </p:cNvSpPr>
          <p:nvPr>
            <p:ph type="sldNum" sz="quarter" idx="12"/>
          </p:nvPr>
        </p:nvSpPr>
        <p:spPr/>
        <p:txBody>
          <a:bodyPr/>
          <a:lstStyle/>
          <a:p>
            <a:fld id="{0A99FE1F-7B12-4AEF-A700-91E4DF5ACB40}" type="slidenum">
              <a:rPr lang="en-US" smtClean="0"/>
              <a:t>13</a:t>
            </a:fld>
            <a:endParaRPr lang="en-US"/>
          </a:p>
        </p:txBody>
      </p:sp>
    </p:spTree>
    <p:extLst>
      <p:ext uri="{BB962C8B-B14F-4D97-AF65-F5344CB8AC3E}">
        <p14:creationId xmlns:p14="http://schemas.microsoft.com/office/powerpoint/2010/main" val="26244158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b="1" dirty="0">
                <a:latin typeface="Times New Roman" pitchFamily="18" charset="0"/>
                <a:cs typeface="Times New Roman" pitchFamily="18" charset="0"/>
              </a:rPr>
              <a:t>PHP Loops</a:t>
            </a:r>
            <a:endParaRPr lang="en-US" dirty="0"/>
          </a:p>
        </p:txBody>
      </p:sp>
      <p:sp>
        <p:nvSpPr>
          <p:cNvPr id="3" name="Content Placeholder 2"/>
          <p:cNvSpPr>
            <a:spLocks noGrp="1"/>
          </p:cNvSpPr>
          <p:nvPr>
            <p:ph idx="1"/>
          </p:nvPr>
        </p:nvSpPr>
        <p:spPr>
          <a:xfrm>
            <a:off x="457200" y="762002"/>
            <a:ext cx="8229600" cy="5364163"/>
          </a:xfrm>
        </p:spPr>
        <p:txBody>
          <a:bodyPr>
            <a:normAutofit fontScale="62500" lnSpcReduction="20000"/>
          </a:bodyPr>
          <a:lstStyle/>
          <a:p>
            <a:pPr algn="just">
              <a:buFont typeface="Wingdings" pitchFamily="2" charset="2"/>
              <a:buChar char="q"/>
            </a:pPr>
            <a:r>
              <a:rPr lang="en-US" sz="3400" b="1" dirty="0" smtClean="0">
                <a:latin typeface="Times New Roman" pitchFamily="18" charset="0"/>
                <a:cs typeface="Times New Roman" pitchFamily="18" charset="0"/>
              </a:rPr>
              <a:t>6. The </a:t>
            </a:r>
            <a:r>
              <a:rPr lang="en-US" sz="3400" b="1" dirty="0">
                <a:latin typeface="Times New Roman" pitchFamily="18" charset="0"/>
                <a:cs typeface="Times New Roman" pitchFamily="18" charset="0"/>
              </a:rPr>
              <a:t>for Loop</a:t>
            </a:r>
            <a:endParaRPr lang="en-US" sz="3400" dirty="0">
              <a:latin typeface="Times New Roman" pitchFamily="18" charset="0"/>
              <a:cs typeface="Times New Roman" pitchFamily="18" charset="0"/>
            </a:endParaRPr>
          </a:p>
          <a:p>
            <a:pPr algn="just">
              <a:buFont typeface="Wingdings" pitchFamily="2" charset="2"/>
              <a:buChar char="q"/>
            </a:pPr>
            <a:r>
              <a:rPr lang="en-US" sz="3400" dirty="0" smtClean="0">
                <a:latin typeface="Times New Roman" pitchFamily="18" charset="0"/>
                <a:cs typeface="Times New Roman" pitchFamily="18" charset="0"/>
              </a:rPr>
              <a:t>The </a:t>
            </a:r>
            <a:r>
              <a:rPr lang="en-US" sz="3400" dirty="0">
                <a:latin typeface="Times New Roman" pitchFamily="18" charset="0"/>
                <a:cs typeface="Times New Roman" pitchFamily="18" charset="0"/>
              </a:rPr>
              <a:t>for loop is used when you know in advance how many times the script should run.</a:t>
            </a:r>
          </a:p>
          <a:p>
            <a:pPr algn="just" hangingPunct="0">
              <a:buFont typeface="Wingdings" pitchFamily="2" charset="2"/>
              <a:buChar char="q"/>
            </a:pPr>
            <a:r>
              <a:rPr lang="en-US" sz="3400" dirty="0" smtClean="0">
                <a:latin typeface="Times New Roman" pitchFamily="18" charset="0"/>
                <a:cs typeface="Times New Roman" pitchFamily="18" charset="0"/>
              </a:rPr>
              <a:t>The </a:t>
            </a:r>
            <a:r>
              <a:rPr lang="en-US" sz="3400" dirty="0">
                <a:latin typeface="Times New Roman" pitchFamily="18" charset="0"/>
                <a:cs typeface="Times New Roman" pitchFamily="18" charset="0"/>
              </a:rPr>
              <a:t>example below defines a loop that starts with i=1. The loop will continue to run as long as i is less than, or equal to 5. i will increase by 1 each time the loop runs:</a:t>
            </a:r>
          </a:p>
          <a:p>
            <a:pPr marL="0" indent="0" algn="just">
              <a:buNone/>
            </a:pPr>
            <a:r>
              <a:rPr lang="en-US" sz="3400" dirty="0" smtClean="0">
                <a:latin typeface="Times New Roman" pitchFamily="18" charset="0"/>
                <a:cs typeface="Times New Roman" pitchFamily="18" charset="0"/>
              </a:rPr>
              <a:t>&lt;</a:t>
            </a:r>
            <a:r>
              <a:rPr lang="en-US" sz="3400" dirty="0">
                <a:latin typeface="Times New Roman" pitchFamily="18" charset="0"/>
                <a:cs typeface="Times New Roman" pitchFamily="18" charset="0"/>
              </a:rPr>
              <a:t>html&gt;</a:t>
            </a:r>
          </a:p>
          <a:p>
            <a:pPr marL="0" indent="0" algn="just">
              <a:buNone/>
            </a:pPr>
            <a:r>
              <a:rPr lang="en-US" sz="3400" dirty="0">
                <a:latin typeface="Times New Roman" pitchFamily="18" charset="0"/>
                <a:cs typeface="Times New Roman" pitchFamily="18" charset="0"/>
              </a:rPr>
              <a:t>&lt;body&gt;</a:t>
            </a:r>
          </a:p>
          <a:p>
            <a:pPr marL="0" indent="0" algn="just">
              <a:buNone/>
            </a:pPr>
            <a:r>
              <a:rPr lang="en-US" sz="3400" dirty="0">
                <a:latin typeface="Times New Roman" pitchFamily="18" charset="0"/>
                <a:cs typeface="Times New Roman" pitchFamily="18" charset="0"/>
              </a:rPr>
              <a:t>&lt;?php</a:t>
            </a:r>
          </a:p>
          <a:p>
            <a:pPr marL="0" indent="0" algn="just">
              <a:buNone/>
            </a:pPr>
            <a:r>
              <a:rPr lang="en-US" sz="3400" dirty="0">
                <a:latin typeface="Times New Roman" pitchFamily="18" charset="0"/>
                <a:cs typeface="Times New Roman" pitchFamily="18" charset="0"/>
              </a:rPr>
              <a:t>for ($i=1; $i&lt;=5; $i++)</a:t>
            </a:r>
          </a:p>
          <a:p>
            <a:pPr marL="0" indent="0" algn="just">
              <a:buNone/>
            </a:pPr>
            <a:r>
              <a:rPr lang="en-US" sz="3400" dirty="0">
                <a:latin typeface="Times New Roman" pitchFamily="18" charset="0"/>
                <a:cs typeface="Times New Roman" pitchFamily="18" charset="0"/>
              </a:rPr>
              <a:t>{</a:t>
            </a:r>
          </a:p>
          <a:p>
            <a:pPr marL="0" indent="0" algn="just">
              <a:buNone/>
            </a:pPr>
            <a:r>
              <a:rPr lang="en-US" sz="3400" dirty="0">
                <a:latin typeface="Times New Roman" pitchFamily="18" charset="0"/>
                <a:cs typeface="Times New Roman" pitchFamily="18" charset="0"/>
              </a:rPr>
              <a:t>echo "The number is " . $i . "&lt;</a:t>
            </a:r>
            <a:r>
              <a:rPr lang="en-US" sz="3400" dirty="0" err="1">
                <a:latin typeface="Times New Roman" pitchFamily="18" charset="0"/>
                <a:cs typeface="Times New Roman" pitchFamily="18" charset="0"/>
              </a:rPr>
              <a:t>br</a:t>
            </a:r>
            <a:r>
              <a:rPr lang="en-US" sz="3400" dirty="0">
                <a:latin typeface="Times New Roman" pitchFamily="18" charset="0"/>
                <a:cs typeface="Times New Roman" pitchFamily="18" charset="0"/>
              </a:rPr>
              <a:t> /&gt;";</a:t>
            </a:r>
          </a:p>
          <a:p>
            <a:pPr marL="0" indent="0" algn="just">
              <a:buNone/>
            </a:pPr>
            <a:r>
              <a:rPr lang="en-US" sz="3400" dirty="0">
                <a:latin typeface="Times New Roman" pitchFamily="18" charset="0"/>
                <a:cs typeface="Times New Roman" pitchFamily="18" charset="0"/>
              </a:rPr>
              <a:t>}</a:t>
            </a:r>
          </a:p>
          <a:p>
            <a:pPr marL="0" indent="0" algn="just">
              <a:buNone/>
            </a:pPr>
            <a:r>
              <a:rPr lang="en-US" sz="3400" dirty="0">
                <a:latin typeface="Times New Roman" pitchFamily="18" charset="0"/>
                <a:cs typeface="Times New Roman" pitchFamily="18" charset="0"/>
              </a:rPr>
              <a:t>?&gt;</a:t>
            </a:r>
          </a:p>
          <a:p>
            <a:pPr marL="0" indent="0" algn="just">
              <a:buNone/>
            </a:pPr>
            <a:r>
              <a:rPr lang="en-US" sz="3400" dirty="0">
                <a:latin typeface="Times New Roman" pitchFamily="18" charset="0"/>
                <a:cs typeface="Times New Roman" pitchFamily="18" charset="0"/>
              </a:rPr>
              <a:t>&lt;/body&gt;</a:t>
            </a:r>
          </a:p>
          <a:p>
            <a:pPr marL="0" indent="0" algn="just">
              <a:buNone/>
            </a:pPr>
            <a:r>
              <a:rPr lang="en-US" sz="3400" dirty="0">
                <a:latin typeface="Times New Roman" pitchFamily="18" charset="0"/>
                <a:cs typeface="Times New Roman" pitchFamily="18" charset="0"/>
              </a:rPr>
              <a:t>&lt;/html&gt;</a:t>
            </a:r>
          </a:p>
          <a:p>
            <a:endParaRPr lang="en-US" dirty="0"/>
          </a:p>
        </p:txBody>
      </p:sp>
      <p:sp>
        <p:nvSpPr>
          <p:cNvPr id="4" name="Date Placeholder 3"/>
          <p:cNvSpPr>
            <a:spLocks noGrp="1"/>
          </p:cNvSpPr>
          <p:nvPr>
            <p:ph type="dt" sz="half" idx="10"/>
          </p:nvPr>
        </p:nvSpPr>
        <p:spPr/>
        <p:txBody>
          <a:bodyPr/>
          <a:lstStyle/>
          <a:p>
            <a:fld id="{1B088F84-8C94-48B9-B762-9A9E33289C2F}" type="datetime1">
              <a:rPr lang="en-US" smtClean="0"/>
              <a:t>3/26/2025</a:t>
            </a:fld>
            <a:endParaRPr lang="en-US"/>
          </a:p>
        </p:txBody>
      </p:sp>
      <p:sp>
        <p:nvSpPr>
          <p:cNvPr id="5" name="Footer Placeholder 4"/>
          <p:cNvSpPr>
            <a:spLocks noGrp="1"/>
          </p:cNvSpPr>
          <p:nvPr>
            <p:ph type="ftr" sz="quarter" idx="11"/>
          </p:nvPr>
        </p:nvSpPr>
        <p:spPr/>
        <p:txBody>
          <a:bodyPr/>
          <a:lstStyle/>
          <a:p>
            <a:r>
              <a:rPr lang="en-US" smtClean="0"/>
              <a:t>Advanced Web Design and Development  By Rutarindwa J.P</a:t>
            </a:r>
            <a:endParaRPr lang="en-US"/>
          </a:p>
        </p:txBody>
      </p:sp>
      <p:sp>
        <p:nvSpPr>
          <p:cNvPr id="6" name="Slide Number Placeholder 5"/>
          <p:cNvSpPr>
            <a:spLocks noGrp="1"/>
          </p:cNvSpPr>
          <p:nvPr>
            <p:ph type="sldNum" sz="quarter" idx="12"/>
          </p:nvPr>
        </p:nvSpPr>
        <p:spPr/>
        <p:txBody>
          <a:bodyPr/>
          <a:lstStyle/>
          <a:p>
            <a:fld id="{0A99FE1F-7B12-4AEF-A700-91E4DF5ACB40}" type="slidenum">
              <a:rPr lang="en-US" smtClean="0"/>
              <a:t>14</a:t>
            </a:fld>
            <a:endParaRPr lang="en-US"/>
          </a:p>
        </p:txBody>
      </p:sp>
    </p:spTree>
    <p:extLst>
      <p:ext uri="{BB962C8B-B14F-4D97-AF65-F5344CB8AC3E}">
        <p14:creationId xmlns:p14="http://schemas.microsoft.com/office/powerpoint/2010/main" val="15867064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b="1" dirty="0">
                <a:latin typeface="Times New Roman" pitchFamily="18" charset="0"/>
                <a:cs typeface="Times New Roman" pitchFamily="18" charset="0"/>
              </a:rPr>
              <a:t>PHP Loops</a:t>
            </a:r>
            <a:endParaRPr lang="en-US" dirty="0"/>
          </a:p>
        </p:txBody>
      </p:sp>
      <p:sp>
        <p:nvSpPr>
          <p:cNvPr id="3" name="Content Placeholder 2"/>
          <p:cNvSpPr>
            <a:spLocks noGrp="1"/>
          </p:cNvSpPr>
          <p:nvPr>
            <p:ph idx="1"/>
          </p:nvPr>
        </p:nvSpPr>
        <p:spPr>
          <a:xfrm>
            <a:off x="457200" y="762002"/>
            <a:ext cx="8229600" cy="5364163"/>
          </a:xfrm>
        </p:spPr>
        <p:txBody>
          <a:bodyPr>
            <a:noAutofit/>
          </a:bodyPr>
          <a:lstStyle/>
          <a:p>
            <a:r>
              <a:rPr lang="en-US" sz="2000" b="1" dirty="0">
                <a:latin typeface="Times New Roman" pitchFamily="18" charset="0"/>
                <a:cs typeface="Times New Roman" pitchFamily="18" charset="0"/>
              </a:rPr>
              <a:t>The foreach Loop</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foreach loop is used to loop through arrays.</a:t>
            </a:r>
          </a:p>
          <a:p>
            <a:r>
              <a:rPr lang="en-US" sz="2000" dirty="0">
                <a:latin typeface="Times New Roman" pitchFamily="18" charset="0"/>
                <a:cs typeface="Times New Roman" pitchFamily="18" charset="0"/>
              </a:rPr>
              <a:t>Syntax:</a:t>
            </a:r>
          </a:p>
          <a:p>
            <a:r>
              <a:rPr lang="en-US" sz="2000" dirty="0">
                <a:latin typeface="Times New Roman" pitchFamily="18" charset="0"/>
                <a:cs typeface="Times New Roman" pitchFamily="18" charset="0"/>
              </a:rPr>
              <a:t>foreach ($</a:t>
            </a:r>
            <a:r>
              <a:rPr lang="en-US" sz="2000" i="1" dirty="0">
                <a:latin typeface="Times New Roman" pitchFamily="18" charset="0"/>
                <a:cs typeface="Times New Roman" pitchFamily="18" charset="0"/>
              </a:rPr>
              <a:t>array</a:t>
            </a:r>
            <a:r>
              <a:rPr lang="en-US" sz="2000" dirty="0">
                <a:latin typeface="Times New Roman" pitchFamily="18" charset="0"/>
                <a:cs typeface="Times New Roman" pitchFamily="18" charset="0"/>
              </a:rPr>
              <a:t> as $</a:t>
            </a:r>
            <a:r>
              <a:rPr lang="en-US" sz="2000" i="1" dirty="0">
                <a:latin typeface="Times New Roman" pitchFamily="18" charset="0"/>
                <a:cs typeface="Times New Roman" pitchFamily="18" charset="0"/>
              </a:rPr>
              <a:t>value</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r>
              <a:rPr lang="en-US" sz="2000" i="1" dirty="0" smtClean="0">
                <a:latin typeface="Times New Roman" pitchFamily="18" charset="0"/>
                <a:cs typeface="Times New Roman" pitchFamily="18" charset="0"/>
              </a:rPr>
              <a:t>code </a:t>
            </a:r>
            <a:r>
              <a:rPr lang="en-US" sz="2000" i="1" dirty="0">
                <a:latin typeface="Times New Roman" pitchFamily="18" charset="0"/>
                <a:cs typeface="Times New Roman" pitchFamily="18" charset="0"/>
              </a:rPr>
              <a:t>to be executed;</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a:p>
            <a:pPr hangingPunct="0"/>
            <a:r>
              <a:rPr lang="en-US" sz="2000" dirty="0">
                <a:latin typeface="Times New Roman" pitchFamily="18" charset="0"/>
                <a:cs typeface="Times New Roman" pitchFamily="18" charset="0"/>
              </a:rPr>
              <a:t>For every loop iteration, the value of the current array element is assigned to $value (and the array pointer is moved by one</a:t>
            </a:r>
            <a:r>
              <a:rPr lang="en-US" sz="2000" dirty="0" smtClean="0">
                <a:latin typeface="Times New Roman" pitchFamily="18" charset="0"/>
                <a:cs typeface="Times New Roman" pitchFamily="18" charset="0"/>
              </a:rPr>
              <a:t>).</a:t>
            </a:r>
          </a:p>
          <a:p>
            <a:pPr hangingPunct="0"/>
            <a:r>
              <a:rPr lang="en-US" sz="2000" dirty="0" smtClean="0">
                <a:latin typeface="Times New Roman" pitchFamily="18" charset="0"/>
                <a:cs typeface="Times New Roman" pitchFamily="18" charset="0"/>
              </a:rPr>
              <a:t> so on the next loop iteration, you'll be looking at the next array value.</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p:txBody>
      </p:sp>
      <p:sp>
        <p:nvSpPr>
          <p:cNvPr id="4" name="Date Placeholder 3"/>
          <p:cNvSpPr>
            <a:spLocks noGrp="1"/>
          </p:cNvSpPr>
          <p:nvPr>
            <p:ph type="dt" sz="half" idx="10"/>
          </p:nvPr>
        </p:nvSpPr>
        <p:spPr/>
        <p:txBody>
          <a:bodyPr/>
          <a:lstStyle/>
          <a:p>
            <a:fld id="{739A7B70-1F69-44AB-B700-FE60F3D648F7}" type="datetime1">
              <a:rPr lang="en-US" smtClean="0"/>
              <a:t>3/26/2025</a:t>
            </a:fld>
            <a:endParaRPr lang="en-US"/>
          </a:p>
        </p:txBody>
      </p:sp>
      <p:sp>
        <p:nvSpPr>
          <p:cNvPr id="5" name="Footer Placeholder 4"/>
          <p:cNvSpPr>
            <a:spLocks noGrp="1"/>
          </p:cNvSpPr>
          <p:nvPr>
            <p:ph type="ftr" sz="quarter" idx="11"/>
          </p:nvPr>
        </p:nvSpPr>
        <p:spPr/>
        <p:txBody>
          <a:bodyPr/>
          <a:lstStyle/>
          <a:p>
            <a:r>
              <a:rPr lang="en-US" smtClean="0"/>
              <a:t>Advanced Web Design and Development  By Rutarindwa J.P</a:t>
            </a:r>
            <a:endParaRPr lang="en-US"/>
          </a:p>
        </p:txBody>
      </p:sp>
      <p:sp>
        <p:nvSpPr>
          <p:cNvPr id="6" name="Slide Number Placeholder 5"/>
          <p:cNvSpPr>
            <a:spLocks noGrp="1"/>
          </p:cNvSpPr>
          <p:nvPr>
            <p:ph type="sldNum" sz="quarter" idx="12"/>
          </p:nvPr>
        </p:nvSpPr>
        <p:spPr/>
        <p:txBody>
          <a:bodyPr/>
          <a:lstStyle/>
          <a:p>
            <a:fld id="{0A99FE1F-7B12-4AEF-A700-91E4DF5ACB40}" type="slidenum">
              <a:rPr lang="en-US" smtClean="0"/>
              <a:t>15</a:t>
            </a:fld>
            <a:endParaRPr lang="en-US"/>
          </a:p>
        </p:txBody>
      </p:sp>
    </p:spTree>
    <p:extLst>
      <p:ext uri="{BB962C8B-B14F-4D97-AF65-F5344CB8AC3E}">
        <p14:creationId xmlns:p14="http://schemas.microsoft.com/office/powerpoint/2010/main" val="40774968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PHP Loops</a:t>
            </a:r>
            <a:endParaRPr lang="en-US" dirty="0"/>
          </a:p>
        </p:txBody>
      </p:sp>
      <p:sp>
        <p:nvSpPr>
          <p:cNvPr id="3" name="Content Placeholder 2"/>
          <p:cNvSpPr>
            <a:spLocks noGrp="1"/>
          </p:cNvSpPr>
          <p:nvPr>
            <p:ph idx="1"/>
          </p:nvPr>
        </p:nvSpPr>
        <p:spPr/>
        <p:txBody>
          <a:bodyPr>
            <a:normAutofit fontScale="77500" lnSpcReduction="20000"/>
          </a:bodyPr>
          <a:lstStyle/>
          <a:p>
            <a:r>
              <a:rPr lang="en-US" dirty="0">
                <a:latin typeface="Times New Roman" pitchFamily="18" charset="0"/>
                <a:cs typeface="Times New Roman" pitchFamily="18" charset="0"/>
              </a:rPr>
              <a:t>The following example demonstrates a loop that will print the values of the given array:</a:t>
            </a:r>
          </a:p>
          <a:p>
            <a:pPr marL="0" indent="0">
              <a:buNone/>
            </a:pPr>
            <a:r>
              <a:rPr lang="en-US" dirty="0">
                <a:latin typeface="Times New Roman" pitchFamily="18" charset="0"/>
                <a:cs typeface="Times New Roman" pitchFamily="18" charset="0"/>
              </a:rPr>
              <a:t>&lt;html&gt;</a:t>
            </a:r>
          </a:p>
          <a:p>
            <a:pPr marL="0" indent="0">
              <a:buNone/>
            </a:pPr>
            <a:r>
              <a:rPr lang="en-US" dirty="0">
                <a:latin typeface="Times New Roman" pitchFamily="18" charset="0"/>
                <a:cs typeface="Times New Roman" pitchFamily="18" charset="0"/>
              </a:rPr>
              <a:t>&lt;body&gt;</a:t>
            </a:r>
          </a:p>
          <a:p>
            <a:pPr marL="0" indent="0">
              <a:buNone/>
            </a:pPr>
            <a:r>
              <a:rPr lang="en-US" dirty="0">
                <a:latin typeface="Times New Roman" pitchFamily="18" charset="0"/>
                <a:cs typeface="Times New Roman" pitchFamily="18" charset="0"/>
              </a:rPr>
              <a:t>&lt;?php $x=array("</a:t>
            </a:r>
            <a:r>
              <a:rPr lang="en-US" dirty="0" err="1">
                <a:latin typeface="Times New Roman" pitchFamily="18" charset="0"/>
                <a:cs typeface="Times New Roman" pitchFamily="18" charset="0"/>
              </a:rPr>
              <a:t>one","two","three</a:t>
            </a:r>
            <a:r>
              <a:rPr lang="en-US" dirty="0">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foreach ($x as $value)</a:t>
            </a:r>
          </a:p>
          <a:p>
            <a:pPr marL="0" indent="0">
              <a:buNone/>
            </a:pPr>
            <a:r>
              <a:rPr lang="en-US" dirty="0">
                <a:latin typeface="Times New Roman" pitchFamily="18" charset="0"/>
                <a:cs typeface="Times New Roman" pitchFamily="18" charset="0"/>
              </a:rPr>
              <a:t>{</a:t>
            </a:r>
          </a:p>
          <a:p>
            <a:pPr marL="0" indent="0">
              <a:buNone/>
            </a:pPr>
            <a:r>
              <a:rPr lang="en-US" dirty="0">
                <a:latin typeface="Times New Roman" pitchFamily="18" charset="0"/>
                <a:cs typeface="Times New Roman" pitchFamily="18" charset="0"/>
              </a:rPr>
              <a:t>echo $value . "&lt;</a:t>
            </a:r>
            <a:r>
              <a:rPr lang="en-US" dirty="0" err="1">
                <a:latin typeface="Times New Roman" pitchFamily="18" charset="0"/>
                <a:cs typeface="Times New Roman" pitchFamily="18" charset="0"/>
              </a:rPr>
              <a:t>br</a:t>
            </a:r>
            <a:r>
              <a:rPr lang="en-US" dirty="0">
                <a:latin typeface="Times New Roman" pitchFamily="18" charset="0"/>
                <a:cs typeface="Times New Roman" pitchFamily="18" charset="0"/>
              </a:rPr>
              <a:t> /&gt;";</a:t>
            </a:r>
          </a:p>
          <a:p>
            <a:pPr marL="0" indent="0">
              <a:buNone/>
            </a:pPr>
            <a:r>
              <a:rPr lang="en-US" dirty="0">
                <a:latin typeface="Times New Roman" pitchFamily="18" charset="0"/>
                <a:cs typeface="Times New Roman" pitchFamily="18" charset="0"/>
              </a:rPr>
              <a:t>}</a:t>
            </a:r>
          </a:p>
          <a:p>
            <a:pPr marL="0" indent="0">
              <a:buNone/>
            </a:pPr>
            <a:r>
              <a:rPr lang="en-US" dirty="0">
                <a:latin typeface="Times New Roman" pitchFamily="18" charset="0"/>
                <a:cs typeface="Times New Roman" pitchFamily="18" charset="0"/>
              </a:rPr>
              <a:t>?&gt;</a:t>
            </a:r>
          </a:p>
          <a:p>
            <a:pPr marL="0" indent="0">
              <a:buNone/>
            </a:pPr>
            <a:r>
              <a:rPr lang="en-US" dirty="0">
                <a:latin typeface="Times New Roman" pitchFamily="18" charset="0"/>
                <a:cs typeface="Times New Roman" pitchFamily="18" charset="0"/>
              </a:rPr>
              <a:t>&lt;/body&gt;</a:t>
            </a:r>
          </a:p>
          <a:p>
            <a:pPr marL="0" indent="0">
              <a:buNone/>
            </a:pPr>
            <a:r>
              <a:rPr lang="en-US" dirty="0">
                <a:latin typeface="Times New Roman" pitchFamily="18" charset="0"/>
                <a:cs typeface="Times New Roman" pitchFamily="18" charset="0"/>
              </a:rPr>
              <a:t>&lt;/html&gt;</a:t>
            </a:r>
          </a:p>
          <a:p>
            <a:endParaRPr lang="en-US" dirty="0">
              <a:latin typeface="Times New Roman" pitchFamily="18" charset="0"/>
              <a:cs typeface="Times New Roman" pitchFamily="18" charset="0"/>
            </a:endParaRPr>
          </a:p>
          <a:p>
            <a:endParaRPr lang="en-US" dirty="0"/>
          </a:p>
        </p:txBody>
      </p:sp>
      <p:sp>
        <p:nvSpPr>
          <p:cNvPr id="4" name="Date Placeholder 3"/>
          <p:cNvSpPr>
            <a:spLocks noGrp="1"/>
          </p:cNvSpPr>
          <p:nvPr>
            <p:ph type="dt" sz="half" idx="10"/>
          </p:nvPr>
        </p:nvSpPr>
        <p:spPr/>
        <p:txBody>
          <a:bodyPr/>
          <a:lstStyle/>
          <a:p>
            <a:fld id="{55E8111C-60CE-47AE-B79E-321A03482A98}" type="datetime1">
              <a:rPr lang="en-US" smtClean="0"/>
              <a:t>3/26/2025</a:t>
            </a:fld>
            <a:endParaRPr lang="en-US"/>
          </a:p>
        </p:txBody>
      </p:sp>
      <p:sp>
        <p:nvSpPr>
          <p:cNvPr id="5" name="Footer Placeholder 4"/>
          <p:cNvSpPr>
            <a:spLocks noGrp="1"/>
          </p:cNvSpPr>
          <p:nvPr>
            <p:ph type="ftr" sz="quarter" idx="11"/>
          </p:nvPr>
        </p:nvSpPr>
        <p:spPr/>
        <p:txBody>
          <a:bodyPr/>
          <a:lstStyle/>
          <a:p>
            <a:r>
              <a:rPr lang="en-US" smtClean="0"/>
              <a:t>Advanced Web Design and Development  By Rutarindwa J.P</a:t>
            </a:r>
            <a:endParaRPr lang="en-US"/>
          </a:p>
        </p:txBody>
      </p:sp>
      <p:sp>
        <p:nvSpPr>
          <p:cNvPr id="6" name="Slide Number Placeholder 5"/>
          <p:cNvSpPr>
            <a:spLocks noGrp="1"/>
          </p:cNvSpPr>
          <p:nvPr>
            <p:ph type="sldNum" sz="quarter" idx="12"/>
          </p:nvPr>
        </p:nvSpPr>
        <p:spPr/>
        <p:txBody>
          <a:bodyPr/>
          <a:lstStyle/>
          <a:p>
            <a:fld id="{0A99FE1F-7B12-4AEF-A700-91E4DF5ACB40}" type="slidenum">
              <a:rPr lang="en-US" smtClean="0"/>
              <a:t>16</a:t>
            </a:fld>
            <a:endParaRPr lang="en-US"/>
          </a:p>
        </p:txBody>
      </p:sp>
    </p:spTree>
    <p:extLst>
      <p:ext uri="{BB962C8B-B14F-4D97-AF65-F5344CB8AC3E}">
        <p14:creationId xmlns:p14="http://schemas.microsoft.com/office/powerpoint/2010/main" val="15563233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t/>
            </a:r>
            <a:br>
              <a:rPr lang="en-US" b="1" dirty="0" smtClean="0"/>
            </a:br>
            <a:r>
              <a:rPr lang="en-US" sz="2700" b="1" dirty="0" smtClean="0">
                <a:latin typeface="Times New Roman" pitchFamily="18" charset="0"/>
                <a:cs typeface="Times New Roman" pitchFamily="18" charset="0"/>
              </a:rPr>
              <a:t>PHP </a:t>
            </a:r>
            <a:r>
              <a:rPr lang="en-US" sz="2700" b="1" dirty="0">
                <a:latin typeface="Times New Roman" pitchFamily="18" charset="0"/>
                <a:cs typeface="Times New Roman" pitchFamily="18" charset="0"/>
              </a:rPr>
              <a:t>Forms and User Input</a:t>
            </a:r>
            <a:r>
              <a:rPr lang="en-US" dirty="0"/>
              <a:t/>
            </a:r>
            <a:br>
              <a:rPr lang="en-US" dirty="0"/>
            </a:br>
            <a:endParaRPr lang="en-US" dirty="0"/>
          </a:p>
        </p:txBody>
      </p:sp>
      <p:sp>
        <p:nvSpPr>
          <p:cNvPr id="3" name="Content Placeholder 2"/>
          <p:cNvSpPr>
            <a:spLocks noGrp="1"/>
          </p:cNvSpPr>
          <p:nvPr>
            <p:ph idx="1"/>
          </p:nvPr>
        </p:nvSpPr>
        <p:spPr>
          <a:xfrm>
            <a:off x="457200" y="914402"/>
            <a:ext cx="8229600" cy="5211763"/>
          </a:xfrm>
        </p:spPr>
        <p:txBody>
          <a:bodyPr>
            <a:noAutofit/>
          </a:bodyPr>
          <a:lstStyle/>
          <a:p>
            <a:pPr algn="just" hangingPunct="0">
              <a:buFont typeface="Wingdings" pitchFamily="2" charset="2"/>
              <a:buChar char="q"/>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most important thing to notice when dealing with HTML forms and PHP is that any form element in an HTML page will </a:t>
            </a:r>
            <a:r>
              <a:rPr lang="en-US" sz="2000" b="1" dirty="0">
                <a:latin typeface="Times New Roman" pitchFamily="18" charset="0"/>
                <a:cs typeface="Times New Roman" pitchFamily="18" charset="0"/>
              </a:rPr>
              <a:t>automatically</a:t>
            </a:r>
            <a:r>
              <a:rPr lang="en-US" sz="2000" dirty="0">
                <a:latin typeface="Times New Roman" pitchFamily="18" charset="0"/>
                <a:cs typeface="Times New Roman" pitchFamily="18" charset="0"/>
              </a:rPr>
              <a:t> be available to your PHP scripts.</a:t>
            </a:r>
          </a:p>
          <a:p>
            <a:pPr algn="just" hangingPunct="0">
              <a:buFont typeface="Wingdings" pitchFamily="2" charset="2"/>
              <a:buChar char="q"/>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PHP $_GET and $_POST variables are used to retrieve information from forms, like user input.</a:t>
            </a:r>
          </a:p>
          <a:p>
            <a:pPr algn="just">
              <a:buFont typeface="Wingdings" pitchFamily="2" charset="2"/>
              <a:buChar char="q"/>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example below contains an HTML form with two input fields and a submit button:</a:t>
            </a:r>
          </a:p>
          <a:p>
            <a:pPr marL="0" indent="0" algn="just">
              <a:buNone/>
            </a:pPr>
            <a:r>
              <a:rPr lang="en-US" sz="2000" dirty="0" smtClean="0">
                <a:latin typeface="Times New Roman" pitchFamily="18" charset="0"/>
                <a:cs typeface="Times New Roman" pitchFamily="18" charset="0"/>
              </a:rPr>
              <a:t>&lt;</a:t>
            </a:r>
            <a:r>
              <a:rPr lang="en-US" sz="2000" dirty="0">
                <a:latin typeface="Times New Roman" pitchFamily="18" charset="0"/>
                <a:cs typeface="Times New Roman" pitchFamily="18" charset="0"/>
              </a:rPr>
              <a:t>html&gt;</a:t>
            </a:r>
          </a:p>
          <a:p>
            <a:pPr marL="0" indent="0" algn="just">
              <a:buNone/>
            </a:pPr>
            <a:r>
              <a:rPr lang="en-US" sz="2000" dirty="0">
                <a:latin typeface="Times New Roman" pitchFamily="18" charset="0"/>
                <a:cs typeface="Times New Roman" pitchFamily="18" charset="0"/>
              </a:rPr>
              <a:t>&lt;body&gt;</a:t>
            </a:r>
          </a:p>
          <a:p>
            <a:pPr marL="0" indent="0" algn="just">
              <a:buNone/>
            </a:pPr>
            <a:r>
              <a:rPr lang="en-US" sz="2000" dirty="0">
                <a:latin typeface="Times New Roman" pitchFamily="18" charset="0"/>
                <a:cs typeface="Times New Roman" pitchFamily="18" charset="0"/>
              </a:rPr>
              <a:t>&lt;form action="welcome.php" method="post"&gt;</a:t>
            </a:r>
          </a:p>
          <a:p>
            <a:pPr marL="0" indent="0" algn="just">
              <a:buNone/>
            </a:pPr>
            <a:r>
              <a:rPr lang="en-US" sz="2000" dirty="0">
                <a:latin typeface="Times New Roman" pitchFamily="18" charset="0"/>
                <a:cs typeface="Times New Roman" pitchFamily="18" charset="0"/>
              </a:rPr>
              <a:t>Name: &lt;input type="text" name="name"&gt;&lt;</a:t>
            </a:r>
            <a:r>
              <a:rPr lang="en-US" sz="2000" dirty="0" err="1">
                <a:latin typeface="Times New Roman" pitchFamily="18" charset="0"/>
                <a:cs typeface="Times New Roman" pitchFamily="18" charset="0"/>
              </a:rPr>
              <a:t>br</a:t>
            </a:r>
            <a:r>
              <a:rPr lang="en-US" sz="2000" dirty="0">
                <a:latin typeface="Times New Roman" pitchFamily="18" charset="0"/>
                <a:cs typeface="Times New Roman" pitchFamily="18" charset="0"/>
              </a:rPr>
              <a:t>&gt;</a:t>
            </a:r>
          </a:p>
          <a:p>
            <a:pPr marL="0" indent="0" algn="just">
              <a:buNone/>
            </a:pPr>
            <a:r>
              <a:rPr lang="en-US" sz="2000" dirty="0">
                <a:latin typeface="Times New Roman" pitchFamily="18" charset="0"/>
                <a:cs typeface="Times New Roman" pitchFamily="18" charset="0"/>
              </a:rPr>
              <a:t>E-mail: &lt;input type="text" name="email"&gt;&lt;</a:t>
            </a:r>
            <a:r>
              <a:rPr lang="en-US" sz="2000" dirty="0" err="1">
                <a:latin typeface="Times New Roman" pitchFamily="18" charset="0"/>
                <a:cs typeface="Times New Roman" pitchFamily="18" charset="0"/>
              </a:rPr>
              <a:t>br</a:t>
            </a:r>
            <a:r>
              <a:rPr lang="en-US" sz="2000" dirty="0">
                <a:latin typeface="Times New Roman" pitchFamily="18" charset="0"/>
                <a:cs typeface="Times New Roman" pitchFamily="18" charset="0"/>
              </a:rPr>
              <a:t>&gt;</a:t>
            </a:r>
          </a:p>
          <a:p>
            <a:pPr marL="0" indent="0" algn="just">
              <a:buNone/>
            </a:pPr>
            <a:r>
              <a:rPr lang="en-US" sz="2000" dirty="0">
                <a:latin typeface="Times New Roman" pitchFamily="18" charset="0"/>
                <a:cs typeface="Times New Roman" pitchFamily="18" charset="0"/>
              </a:rPr>
              <a:t>&lt;input type="submit"&gt;</a:t>
            </a:r>
          </a:p>
          <a:p>
            <a:pPr marL="0" indent="0" algn="just">
              <a:buNone/>
            </a:pPr>
            <a:r>
              <a:rPr lang="en-US" sz="2000" dirty="0">
                <a:latin typeface="Times New Roman" pitchFamily="18" charset="0"/>
                <a:cs typeface="Times New Roman" pitchFamily="18" charset="0"/>
              </a:rPr>
              <a:t>&lt;/form&gt;</a:t>
            </a:r>
          </a:p>
          <a:p>
            <a:pPr marL="0" indent="0" algn="just">
              <a:buNone/>
            </a:pPr>
            <a:r>
              <a:rPr lang="en-US" sz="2000" dirty="0">
                <a:latin typeface="Times New Roman" pitchFamily="18" charset="0"/>
                <a:cs typeface="Times New Roman" pitchFamily="18" charset="0"/>
              </a:rPr>
              <a:t>&lt;/body</a:t>
            </a:r>
            <a:r>
              <a:rPr lang="en-US" sz="2000" dirty="0" smtClean="0">
                <a:latin typeface="Times New Roman" pitchFamily="18" charset="0"/>
                <a:cs typeface="Times New Roman" pitchFamily="18" charset="0"/>
              </a:rPr>
              <a:t>&gt;&lt;/</a:t>
            </a:r>
            <a:r>
              <a:rPr lang="en-US" sz="2000" dirty="0">
                <a:latin typeface="Times New Roman" pitchFamily="18" charset="0"/>
                <a:cs typeface="Times New Roman" pitchFamily="18" charset="0"/>
              </a:rPr>
              <a:t>html&gt;</a:t>
            </a:r>
          </a:p>
          <a:p>
            <a:pPr algn="just"/>
            <a:endParaRPr lang="en-US"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7F90BBBF-CF37-4477-91A1-81C3D13C8D37}" type="datetime1">
              <a:rPr lang="en-US" smtClean="0"/>
              <a:t>3/26/2025</a:t>
            </a:fld>
            <a:endParaRPr lang="en-US"/>
          </a:p>
        </p:txBody>
      </p:sp>
      <p:sp>
        <p:nvSpPr>
          <p:cNvPr id="5" name="Footer Placeholder 4"/>
          <p:cNvSpPr>
            <a:spLocks noGrp="1"/>
          </p:cNvSpPr>
          <p:nvPr>
            <p:ph type="ftr" sz="quarter" idx="11"/>
          </p:nvPr>
        </p:nvSpPr>
        <p:spPr/>
        <p:txBody>
          <a:bodyPr/>
          <a:lstStyle/>
          <a:p>
            <a:r>
              <a:rPr lang="en-US" smtClean="0"/>
              <a:t>Advanced Web Design and Development  By Rutarindwa J.P</a:t>
            </a:r>
            <a:endParaRPr lang="en-US"/>
          </a:p>
        </p:txBody>
      </p:sp>
      <p:sp>
        <p:nvSpPr>
          <p:cNvPr id="6" name="Slide Number Placeholder 5"/>
          <p:cNvSpPr>
            <a:spLocks noGrp="1"/>
          </p:cNvSpPr>
          <p:nvPr>
            <p:ph type="sldNum" sz="quarter" idx="12"/>
          </p:nvPr>
        </p:nvSpPr>
        <p:spPr/>
        <p:txBody>
          <a:bodyPr/>
          <a:lstStyle/>
          <a:p>
            <a:fld id="{0A99FE1F-7B12-4AEF-A700-91E4DF5ACB40}" type="slidenum">
              <a:rPr lang="en-US" smtClean="0"/>
              <a:t>17</a:t>
            </a:fld>
            <a:endParaRPr lang="en-US"/>
          </a:p>
        </p:txBody>
      </p:sp>
    </p:spTree>
    <p:extLst>
      <p:ext uri="{BB962C8B-B14F-4D97-AF65-F5344CB8AC3E}">
        <p14:creationId xmlns:p14="http://schemas.microsoft.com/office/powerpoint/2010/main" val="28316979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2400" b="1" dirty="0" smtClean="0">
                <a:latin typeface="Times New Roman" pitchFamily="18" charset="0"/>
                <a:cs typeface="Times New Roman" pitchFamily="18" charset="0"/>
              </a:rPr>
              <a:t/>
            </a:r>
            <a:br>
              <a:rPr lang="en-US" sz="2400" b="1" dirty="0" smtClean="0">
                <a:latin typeface="Times New Roman" pitchFamily="18" charset="0"/>
                <a:cs typeface="Times New Roman" pitchFamily="18" charset="0"/>
              </a:rPr>
            </a:br>
            <a:r>
              <a:rPr lang="en-US" sz="2400" b="1" dirty="0" smtClean="0">
                <a:latin typeface="Times New Roman" pitchFamily="18" charset="0"/>
                <a:cs typeface="Times New Roman" pitchFamily="18" charset="0"/>
              </a:rPr>
              <a:t>PHP </a:t>
            </a:r>
            <a:r>
              <a:rPr lang="en-US" sz="2400" b="1" dirty="0">
                <a:latin typeface="Times New Roman" pitchFamily="18" charset="0"/>
                <a:cs typeface="Times New Roman" pitchFamily="18" charset="0"/>
              </a:rPr>
              <a:t>Forms and User Input</a:t>
            </a: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914402"/>
            <a:ext cx="8229600" cy="5211763"/>
          </a:xfrm>
        </p:spPr>
        <p:txBody>
          <a:bodyPr>
            <a:normAutofit/>
          </a:bodyPr>
          <a:lstStyle/>
          <a:p>
            <a:pPr algn="just" hangingPunct="0">
              <a:buFont typeface="Wingdings" pitchFamily="2" charset="2"/>
              <a:buChar char="q"/>
            </a:pPr>
            <a:r>
              <a:rPr lang="en-US" sz="2600" dirty="0">
                <a:latin typeface="Times New Roman" pitchFamily="18" charset="0"/>
                <a:cs typeface="Times New Roman" pitchFamily="18" charset="0"/>
              </a:rPr>
              <a:t>When a user fills out the form above and click on the submit button, the form data is sent to a PHP file, called "welcome.php":</a:t>
            </a:r>
          </a:p>
          <a:p>
            <a:pPr algn="just">
              <a:buFont typeface="Wingdings" pitchFamily="2" charset="2"/>
              <a:buChar char="q"/>
            </a:pP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a:t>
            </a:r>
            <a:r>
              <a:rPr lang="en-US" sz="2600" dirty="0">
                <a:latin typeface="Times New Roman" pitchFamily="18" charset="0"/>
                <a:cs typeface="Times New Roman" pitchFamily="18" charset="0"/>
              </a:rPr>
              <a:t>welcome.php" looks like this:</a:t>
            </a:r>
          </a:p>
          <a:p>
            <a:pPr marL="0" indent="0" algn="just">
              <a:buNone/>
            </a:pP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&lt;</a:t>
            </a:r>
            <a:r>
              <a:rPr lang="en-US" sz="2600" dirty="0">
                <a:latin typeface="Times New Roman" pitchFamily="18" charset="0"/>
                <a:cs typeface="Times New Roman" pitchFamily="18" charset="0"/>
              </a:rPr>
              <a:t>html&gt;</a:t>
            </a:r>
          </a:p>
          <a:p>
            <a:pPr marL="0" indent="0" algn="just">
              <a:buNone/>
            </a:pPr>
            <a:r>
              <a:rPr lang="en-US" sz="2600" dirty="0">
                <a:latin typeface="Times New Roman" pitchFamily="18" charset="0"/>
                <a:cs typeface="Times New Roman" pitchFamily="18" charset="0"/>
              </a:rPr>
              <a:t>&lt;body&gt;</a:t>
            </a:r>
          </a:p>
          <a:p>
            <a:pPr marL="0" indent="0" algn="just">
              <a:buNone/>
            </a:pPr>
            <a:r>
              <a:rPr lang="en-US" sz="2600" dirty="0">
                <a:latin typeface="Times New Roman" pitchFamily="18" charset="0"/>
                <a:cs typeface="Times New Roman" pitchFamily="18" charset="0"/>
              </a:rPr>
              <a:t>Name: &lt;?php echo $_POST["name"]; ?&gt;&lt;</a:t>
            </a:r>
            <a:r>
              <a:rPr lang="en-US" sz="2600" dirty="0" err="1">
                <a:latin typeface="Times New Roman" pitchFamily="18" charset="0"/>
                <a:cs typeface="Times New Roman" pitchFamily="18" charset="0"/>
              </a:rPr>
              <a:t>br</a:t>
            </a:r>
            <a:r>
              <a:rPr lang="en-US" sz="2600" dirty="0">
                <a:latin typeface="Times New Roman" pitchFamily="18" charset="0"/>
                <a:cs typeface="Times New Roman" pitchFamily="18" charset="0"/>
              </a:rPr>
              <a:t>&gt;</a:t>
            </a:r>
          </a:p>
          <a:p>
            <a:pPr marL="0" indent="0" algn="just">
              <a:buNone/>
            </a:pPr>
            <a:r>
              <a:rPr lang="en-US" sz="2600" dirty="0">
                <a:latin typeface="Times New Roman" pitchFamily="18" charset="0"/>
                <a:cs typeface="Times New Roman" pitchFamily="18" charset="0"/>
              </a:rPr>
              <a:t>Email address: &lt;?php echo $_POST["email"]; ?&gt;</a:t>
            </a:r>
          </a:p>
          <a:p>
            <a:pPr marL="0" indent="0" algn="just">
              <a:buNone/>
            </a:pPr>
            <a:r>
              <a:rPr lang="en-US" sz="2600" dirty="0">
                <a:latin typeface="Times New Roman" pitchFamily="18" charset="0"/>
                <a:cs typeface="Times New Roman" pitchFamily="18" charset="0"/>
              </a:rPr>
              <a:t>&lt;/body&gt;</a:t>
            </a:r>
          </a:p>
          <a:p>
            <a:pPr marL="0" indent="0" algn="just">
              <a:buNone/>
            </a:pPr>
            <a:r>
              <a:rPr lang="en-US" sz="2600" dirty="0">
                <a:latin typeface="Times New Roman" pitchFamily="18" charset="0"/>
                <a:cs typeface="Times New Roman" pitchFamily="18" charset="0"/>
              </a:rPr>
              <a:t>&lt;/html&gt;</a:t>
            </a:r>
          </a:p>
          <a:p>
            <a:endParaRPr lang="en-US" dirty="0"/>
          </a:p>
        </p:txBody>
      </p:sp>
      <p:sp>
        <p:nvSpPr>
          <p:cNvPr id="4" name="Date Placeholder 3"/>
          <p:cNvSpPr>
            <a:spLocks noGrp="1"/>
          </p:cNvSpPr>
          <p:nvPr>
            <p:ph type="dt" sz="half" idx="10"/>
          </p:nvPr>
        </p:nvSpPr>
        <p:spPr/>
        <p:txBody>
          <a:bodyPr/>
          <a:lstStyle/>
          <a:p>
            <a:fld id="{F92F56A7-3DC2-4D53-98D8-D3D343973D47}" type="datetime1">
              <a:rPr lang="en-US" smtClean="0"/>
              <a:t>3/26/2025</a:t>
            </a:fld>
            <a:endParaRPr lang="en-US"/>
          </a:p>
        </p:txBody>
      </p:sp>
      <p:sp>
        <p:nvSpPr>
          <p:cNvPr id="5" name="Footer Placeholder 4"/>
          <p:cNvSpPr>
            <a:spLocks noGrp="1"/>
          </p:cNvSpPr>
          <p:nvPr>
            <p:ph type="ftr" sz="quarter" idx="11"/>
          </p:nvPr>
        </p:nvSpPr>
        <p:spPr/>
        <p:txBody>
          <a:bodyPr/>
          <a:lstStyle/>
          <a:p>
            <a:r>
              <a:rPr lang="en-US" smtClean="0"/>
              <a:t>Advanced Web Design and Development  By Rutarindwa J.P</a:t>
            </a:r>
            <a:endParaRPr lang="en-US"/>
          </a:p>
        </p:txBody>
      </p:sp>
      <p:sp>
        <p:nvSpPr>
          <p:cNvPr id="6" name="Slide Number Placeholder 5"/>
          <p:cNvSpPr>
            <a:spLocks noGrp="1"/>
          </p:cNvSpPr>
          <p:nvPr>
            <p:ph type="sldNum" sz="quarter" idx="12"/>
          </p:nvPr>
        </p:nvSpPr>
        <p:spPr/>
        <p:txBody>
          <a:bodyPr/>
          <a:lstStyle/>
          <a:p>
            <a:fld id="{0A99FE1F-7B12-4AEF-A700-91E4DF5ACB40}" type="slidenum">
              <a:rPr lang="en-US" smtClean="0"/>
              <a:t>18</a:t>
            </a:fld>
            <a:endParaRPr lang="en-US"/>
          </a:p>
        </p:txBody>
      </p:sp>
    </p:spTree>
    <p:extLst>
      <p:ext uri="{BB962C8B-B14F-4D97-AF65-F5344CB8AC3E}">
        <p14:creationId xmlns:p14="http://schemas.microsoft.com/office/powerpoint/2010/main" val="10833473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r>
              <a:rPr lang="en-US" sz="2400" b="1" dirty="0" smtClean="0">
                <a:latin typeface="Times New Roman" pitchFamily="18" charset="0"/>
                <a:cs typeface="Times New Roman" pitchFamily="18" charset="0"/>
              </a:rPr>
              <a:t/>
            </a:r>
            <a:br>
              <a:rPr lang="en-US" sz="2400" b="1" dirty="0" smtClean="0">
                <a:latin typeface="Times New Roman" pitchFamily="18" charset="0"/>
                <a:cs typeface="Times New Roman" pitchFamily="18" charset="0"/>
              </a:rPr>
            </a:br>
            <a:r>
              <a:rPr lang="en-US" sz="2400" b="1" dirty="0" smtClean="0">
                <a:latin typeface="Times New Roman" pitchFamily="18" charset="0"/>
                <a:cs typeface="Times New Roman" pitchFamily="18" charset="0"/>
              </a:rPr>
              <a:t>The </a:t>
            </a:r>
            <a:r>
              <a:rPr lang="en-US" sz="2400" b="1" dirty="0">
                <a:latin typeface="Times New Roman" pitchFamily="18" charset="0"/>
                <a:cs typeface="Times New Roman" pitchFamily="18" charset="0"/>
              </a:rPr>
              <a:t>$_GET Function</a:t>
            </a: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38202"/>
            <a:ext cx="8229600" cy="5287963"/>
          </a:xfrm>
        </p:spPr>
        <p:txBody>
          <a:bodyPr>
            <a:normAutofit fontScale="62500" lnSpcReduction="20000"/>
          </a:bodyPr>
          <a:lstStyle/>
          <a:p>
            <a:pPr>
              <a:buFont typeface="Wingdings" pitchFamily="2" charset="2"/>
              <a:buChar char="q"/>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built-in $_GET function is used to collect values from a form sent with method="get".</a:t>
            </a:r>
          </a:p>
          <a:p>
            <a:pPr hangingPunct="0">
              <a:buFont typeface="Wingdings" pitchFamily="2" charset="2"/>
              <a:buChar char="q"/>
            </a:pPr>
            <a:r>
              <a:rPr lang="en-US" dirty="0" smtClean="0">
                <a:latin typeface="Times New Roman" pitchFamily="18" charset="0"/>
                <a:cs typeface="Times New Roman" pitchFamily="18" charset="0"/>
              </a:rPr>
              <a:t>Information </a:t>
            </a:r>
            <a:r>
              <a:rPr lang="en-US" dirty="0">
                <a:latin typeface="Times New Roman" pitchFamily="18" charset="0"/>
                <a:cs typeface="Times New Roman" pitchFamily="18" charset="0"/>
              </a:rPr>
              <a:t>sent from a form with the GET method is visible to everyone (it will be displayed in the browser's address bar) and has limits on the amount of information to send (max. 100 characters).</a:t>
            </a:r>
          </a:p>
          <a:p>
            <a:pPr>
              <a:buFont typeface="Wingdings" pitchFamily="2" charset="2"/>
              <a:buChar char="q"/>
            </a:pPr>
            <a:r>
              <a:rPr lang="en-US" dirty="0">
                <a:latin typeface="Times New Roman" pitchFamily="18" charset="0"/>
                <a:cs typeface="Times New Roman" pitchFamily="18" charset="0"/>
              </a:rPr>
              <a:t>Example:</a:t>
            </a:r>
          </a:p>
          <a:p>
            <a:pPr marL="0" indent="0">
              <a:buNone/>
            </a:pPr>
            <a:r>
              <a:rPr lang="en-US" dirty="0">
                <a:latin typeface="Times New Roman" pitchFamily="18" charset="0"/>
                <a:cs typeface="Times New Roman" pitchFamily="18" charset="0"/>
              </a:rPr>
              <a:t>&lt;html&gt;</a:t>
            </a:r>
          </a:p>
          <a:p>
            <a:pPr marL="0" indent="0">
              <a:buNone/>
            </a:pPr>
            <a:r>
              <a:rPr lang="en-US" dirty="0">
                <a:latin typeface="Times New Roman" pitchFamily="18" charset="0"/>
                <a:cs typeface="Times New Roman" pitchFamily="18" charset="0"/>
              </a:rPr>
              <a:t>&lt;body&gt;</a:t>
            </a:r>
          </a:p>
          <a:p>
            <a:pPr marL="0" indent="0">
              <a:buNone/>
            </a:pPr>
            <a:r>
              <a:rPr lang="en-US" dirty="0">
                <a:latin typeface="Times New Roman" pitchFamily="18" charset="0"/>
                <a:cs typeface="Times New Roman" pitchFamily="18" charset="0"/>
              </a:rPr>
              <a:t>&lt;form action="welcome.php" method="get"&gt;</a:t>
            </a:r>
          </a:p>
          <a:p>
            <a:pPr marL="0" indent="0">
              <a:buNone/>
            </a:pPr>
            <a:r>
              <a:rPr lang="en-US" dirty="0">
                <a:latin typeface="Times New Roman" pitchFamily="18" charset="0"/>
                <a:cs typeface="Times New Roman" pitchFamily="18" charset="0"/>
              </a:rPr>
              <a:t>Name: &lt;input type="text" name="fname" /&gt; </a:t>
            </a:r>
          </a:p>
          <a:p>
            <a:pPr marL="0" indent="0">
              <a:buNone/>
            </a:pPr>
            <a:r>
              <a:rPr lang="en-US" dirty="0">
                <a:latin typeface="Times New Roman" pitchFamily="18" charset="0"/>
                <a:cs typeface="Times New Roman" pitchFamily="18" charset="0"/>
              </a:rPr>
              <a:t>Age: &lt;input type="text" name="age" /&gt; </a:t>
            </a:r>
          </a:p>
          <a:p>
            <a:pPr marL="0" indent="0">
              <a:buNone/>
            </a:pPr>
            <a:r>
              <a:rPr lang="en-US" dirty="0">
                <a:latin typeface="Times New Roman" pitchFamily="18" charset="0"/>
                <a:cs typeface="Times New Roman" pitchFamily="18" charset="0"/>
              </a:rPr>
              <a:t>&lt;input type="submit" /&gt;</a:t>
            </a:r>
          </a:p>
          <a:p>
            <a:pPr marL="0" indent="0">
              <a:buNone/>
            </a:pPr>
            <a:r>
              <a:rPr lang="en-US" dirty="0">
                <a:latin typeface="Times New Roman" pitchFamily="18" charset="0"/>
                <a:cs typeface="Times New Roman" pitchFamily="18" charset="0"/>
              </a:rPr>
              <a:t>&lt;/form&gt;</a:t>
            </a:r>
          </a:p>
          <a:p>
            <a:pPr marL="0" indent="0">
              <a:buNone/>
            </a:pPr>
            <a:r>
              <a:rPr lang="en-US" dirty="0">
                <a:latin typeface="Times New Roman" pitchFamily="18" charset="0"/>
                <a:cs typeface="Times New Roman" pitchFamily="18" charset="0"/>
              </a:rPr>
              <a:t>&lt;/body&gt;</a:t>
            </a:r>
          </a:p>
          <a:p>
            <a:pPr marL="0" indent="0">
              <a:buNone/>
            </a:pPr>
            <a:r>
              <a:rPr lang="en-US" dirty="0">
                <a:latin typeface="Times New Roman" pitchFamily="18" charset="0"/>
                <a:cs typeface="Times New Roman" pitchFamily="18" charset="0"/>
              </a:rPr>
              <a:t>&lt;/html&gt;</a:t>
            </a:r>
          </a:p>
          <a:p>
            <a:pPr>
              <a:buFont typeface="Wingdings" pitchFamily="2" charset="2"/>
              <a:buChar char="q"/>
            </a:pPr>
            <a:r>
              <a:rPr lang="en-US" dirty="0">
                <a:latin typeface="Times New Roman" pitchFamily="18" charset="0"/>
                <a:cs typeface="Times New Roman" pitchFamily="18" charset="0"/>
              </a:rPr>
              <a:t>When the user clicks the "Submit" button, the URL sent to the server could look something like this:</a:t>
            </a:r>
          </a:p>
          <a:p>
            <a:pPr>
              <a:buFont typeface="Wingdings" pitchFamily="2" charset="2"/>
              <a:buChar char="q"/>
            </a:pPr>
            <a:r>
              <a:rPr lang="en-US" u="sng" dirty="0">
                <a:latin typeface="Times New Roman" pitchFamily="18" charset="0"/>
                <a:cs typeface="Times New Roman" pitchFamily="18" charset="0"/>
                <a:hlinkClick r:id="rId2"/>
              </a:rPr>
              <a:t>http://localhost/welcome.php?fname=turinabo+sam&amp;age=21</a:t>
            </a:r>
            <a:endParaRPr lang="en-US" dirty="0">
              <a:latin typeface="Times New Roman" pitchFamily="18" charset="0"/>
              <a:cs typeface="Times New Roman" pitchFamily="18" charset="0"/>
            </a:endParaRPr>
          </a:p>
          <a:p>
            <a:endParaRPr lang="en-US" dirty="0"/>
          </a:p>
        </p:txBody>
      </p:sp>
      <p:sp>
        <p:nvSpPr>
          <p:cNvPr id="4" name="Date Placeholder 3"/>
          <p:cNvSpPr>
            <a:spLocks noGrp="1"/>
          </p:cNvSpPr>
          <p:nvPr>
            <p:ph type="dt" sz="half" idx="10"/>
          </p:nvPr>
        </p:nvSpPr>
        <p:spPr/>
        <p:txBody>
          <a:bodyPr/>
          <a:lstStyle/>
          <a:p>
            <a:fld id="{B8F361D1-45DC-45CC-93FA-3AEF22E980E5}" type="datetime1">
              <a:rPr lang="en-US" smtClean="0"/>
              <a:t>3/26/2025</a:t>
            </a:fld>
            <a:endParaRPr lang="en-US"/>
          </a:p>
        </p:txBody>
      </p:sp>
      <p:sp>
        <p:nvSpPr>
          <p:cNvPr id="5" name="Footer Placeholder 4"/>
          <p:cNvSpPr>
            <a:spLocks noGrp="1"/>
          </p:cNvSpPr>
          <p:nvPr>
            <p:ph type="ftr" sz="quarter" idx="11"/>
          </p:nvPr>
        </p:nvSpPr>
        <p:spPr/>
        <p:txBody>
          <a:bodyPr/>
          <a:lstStyle/>
          <a:p>
            <a:r>
              <a:rPr lang="en-US" smtClean="0"/>
              <a:t>Advanced Web Design and Development  By Rutarindwa J.P</a:t>
            </a:r>
            <a:endParaRPr lang="en-US"/>
          </a:p>
        </p:txBody>
      </p:sp>
      <p:sp>
        <p:nvSpPr>
          <p:cNvPr id="6" name="Slide Number Placeholder 5"/>
          <p:cNvSpPr>
            <a:spLocks noGrp="1"/>
          </p:cNvSpPr>
          <p:nvPr>
            <p:ph type="sldNum" sz="quarter" idx="12"/>
          </p:nvPr>
        </p:nvSpPr>
        <p:spPr/>
        <p:txBody>
          <a:bodyPr/>
          <a:lstStyle/>
          <a:p>
            <a:fld id="{0A99FE1F-7B12-4AEF-A700-91E4DF5ACB40}" type="slidenum">
              <a:rPr lang="en-US" smtClean="0"/>
              <a:t>19</a:t>
            </a:fld>
            <a:endParaRPr lang="en-US"/>
          </a:p>
        </p:txBody>
      </p:sp>
    </p:spTree>
    <p:extLst>
      <p:ext uri="{BB962C8B-B14F-4D97-AF65-F5344CB8AC3E}">
        <p14:creationId xmlns:p14="http://schemas.microsoft.com/office/powerpoint/2010/main" val="691003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2400" b="1" dirty="0" smtClean="0">
                <a:latin typeface="Times New Roman" pitchFamily="18" charset="0"/>
                <a:cs typeface="Times New Roman" pitchFamily="18" charset="0"/>
              </a:rPr>
              <a:t/>
            </a:r>
            <a:br>
              <a:rPr lang="en-US" sz="2400" b="1" dirty="0" smtClean="0">
                <a:latin typeface="Times New Roman" pitchFamily="18" charset="0"/>
                <a:cs typeface="Times New Roman" pitchFamily="18" charset="0"/>
              </a:rPr>
            </a:br>
            <a:r>
              <a:rPr lang="en-US" sz="2400" b="1" dirty="0" smtClean="0">
                <a:latin typeface="Times New Roman" pitchFamily="18" charset="0"/>
                <a:cs typeface="Times New Roman" pitchFamily="18" charset="0"/>
              </a:rPr>
              <a:t>What </a:t>
            </a:r>
            <a:r>
              <a:rPr lang="en-US" sz="2400" b="1" dirty="0">
                <a:latin typeface="Times New Roman" pitchFamily="18" charset="0"/>
                <a:cs typeface="Times New Roman" pitchFamily="18" charset="0"/>
              </a:rPr>
              <a:t>Can PHP Do?</a:t>
            </a:r>
            <a:br>
              <a:rPr lang="en-US" sz="2400" b="1" dirty="0">
                <a:latin typeface="Times New Roman" pitchFamily="18" charset="0"/>
                <a:cs typeface="Times New Roman" pitchFamily="18" charset="0"/>
              </a:rPr>
            </a:br>
            <a:endParaRPr lang="en-US" sz="2400" dirty="0"/>
          </a:p>
        </p:txBody>
      </p:sp>
      <p:sp>
        <p:nvSpPr>
          <p:cNvPr id="3" name="Content Placeholder 2"/>
          <p:cNvSpPr>
            <a:spLocks noGrp="1"/>
          </p:cNvSpPr>
          <p:nvPr>
            <p:ph idx="1"/>
          </p:nvPr>
        </p:nvSpPr>
        <p:spPr>
          <a:xfrm>
            <a:off x="457200" y="838202"/>
            <a:ext cx="8229600" cy="5287963"/>
          </a:xfrm>
        </p:spPr>
        <p:txBody>
          <a:bodyPr>
            <a:noAutofit/>
          </a:bodyPr>
          <a:lstStyle/>
          <a:p>
            <a:pPr lvl="0" algn="just"/>
            <a:r>
              <a:rPr lang="en-US" sz="2400" dirty="0" smtClean="0">
                <a:latin typeface="Times New Roman" pitchFamily="18" charset="0"/>
                <a:cs typeface="Times New Roman" pitchFamily="18" charset="0"/>
              </a:rPr>
              <a:t>PHP </a:t>
            </a:r>
            <a:r>
              <a:rPr lang="en-US" sz="2400" dirty="0">
                <a:latin typeface="Times New Roman" pitchFamily="18" charset="0"/>
                <a:cs typeface="Times New Roman" pitchFamily="18" charset="0"/>
              </a:rPr>
              <a:t>can generate dynamic page content</a:t>
            </a:r>
          </a:p>
          <a:p>
            <a:pPr lvl="0" algn="just"/>
            <a:r>
              <a:rPr lang="en-US" sz="2400" dirty="0">
                <a:latin typeface="Times New Roman" pitchFamily="18" charset="0"/>
                <a:cs typeface="Times New Roman" pitchFamily="18" charset="0"/>
              </a:rPr>
              <a:t>PHP can create, open, read, write, delete, and close files on the server</a:t>
            </a:r>
          </a:p>
          <a:p>
            <a:pPr lvl="0" algn="just"/>
            <a:r>
              <a:rPr lang="en-US" sz="2400" dirty="0">
                <a:latin typeface="Times New Roman" pitchFamily="18" charset="0"/>
                <a:cs typeface="Times New Roman" pitchFamily="18" charset="0"/>
              </a:rPr>
              <a:t>PHP can collect form data</a:t>
            </a:r>
          </a:p>
          <a:p>
            <a:pPr lvl="0" algn="just"/>
            <a:r>
              <a:rPr lang="en-US" sz="2400" dirty="0">
                <a:latin typeface="Times New Roman" pitchFamily="18" charset="0"/>
                <a:cs typeface="Times New Roman" pitchFamily="18" charset="0"/>
              </a:rPr>
              <a:t>PHP can add, delete, modify data in your database</a:t>
            </a:r>
          </a:p>
          <a:p>
            <a:pPr lvl="0" algn="just"/>
            <a:r>
              <a:rPr lang="en-US" sz="2400" dirty="0">
                <a:latin typeface="Times New Roman" pitchFamily="18" charset="0"/>
                <a:cs typeface="Times New Roman" pitchFamily="18" charset="0"/>
              </a:rPr>
              <a:t>PHP can restrict users to access some pages on your website</a:t>
            </a:r>
          </a:p>
          <a:p>
            <a:pPr algn="just" hangingPunct="0"/>
            <a:endParaRPr lang="en-US" sz="2400" dirty="0" smtClean="0">
              <a:latin typeface="Times New Roman" pitchFamily="18" charset="0"/>
              <a:cs typeface="Times New Roman" pitchFamily="18" charset="0"/>
            </a:endParaRPr>
          </a:p>
          <a:p>
            <a:pPr algn="just" hangingPunct="0">
              <a:buFont typeface="Wingdings" pitchFamily="2" charset="2"/>
              <a:buChar char="q"/>
            </a:pPr>
            <a:r>
              <a:rPr lang="en-US" sz="2400" b="1" i="1" u="sng" dirty="0">
                <a:latin typeface="Times New Roman" pitchFamily="18" charset="0"/>
                <a:cs typeface="Times New Roman" pitchFamily="18" charset="0"/>
              </a:rPr>
              <a:t> </a:t>
            </a:r>
            <a:r>
              <a:rPr lang="en-US" sz="2400" b="1" i="1" u="sng" dirty="0" smtClean="0">
                <a:latin typeface="Times New Roman" pitchFamily="18" charset="0"/>
                <a:cs typeface="Times New Roman" pitchFamily="18" charset="0"/>
              </a:rPr>
              <a:t>To </a:t>
            </a:r>
            <a:r>
              <a:rPr lang="en-US" sz="2400" b="1" i="1" u="sng" dirty="0">
                <a:latin typeface="Times New Roman" pitchFamily="18" charset="0"/>
                <a:cs typeface="Times New Roman" pitchFamily="18" charset="0"/>
              </a:rPr>
              <a:t>get access to a web server with PHP support, you can</a:t>
            </a:r>
            <a:r>
              <a:rPr lang="en-US" sz="2400" b="1" i="1" u="sng" dirty="0" smtClean="0">
                <a:latin typeface="Times New Roman" pitchFamily="18" charset="0"/>
                <a:cs typeface="Times New Roman" pitchFamily="18" charset="0"/>
              </a:rPr>
              <a:t>:</a:t>
            </a:r>
          </a:p>
          <a:p>
            <a:pPr algn="just">
              <a:buFont typeface="Wingdings" pitchFamily="2" charset="2"/>
              <a:buChar char="v"/>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Install </a:t>
            </a:r>
            <a:r>
              <a:rPr lang="en-US" sz="2400" dirty="0">
                <a:latin typeface="Times New Roman" pitchFamily="18" charset="0"/>
                <a:cs typeface="Times New Roman" pitchFamily="18" charset="0"/>
              </a:rPr>
              <a:t>Apache (or IIS) on your own server, install PHP, and MySQL </a:t>
            </a:r>
          </a:p>
          <a:p>
            <a:pPr lvl="0" algn="just" hangingPunct="0">
              <a:buFont typeface="Wingdings" pitchFamily="2" charset="2"/>
              <a:buChar char="v"/>
            </a:pPr>
            <a:r>
              <a:rPr lang="en-US" sz="2400" dirty="0">
                <a:latin typeface="Times New Roman" pitchFamily="18" charset="0"/>
                <a:cs typeface="Times New Roman" pitchFamily="18" charset="0"/>
              </a:rPr>
              <a:t>Or find a web hosting plan with PHP and MySQL support </a:t>
            </a:r>
          </a:p>
          <a:p>
            <a:pPr algn="just"/>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FC0DF697-BE98-4E0F-AF33-1D537256E734}" type="datetime1">
              <a:rPr lang="en-US" smtClean="0"/>
              <a:t>3/26/2025</a:t>
            </a:fld>
            <a:endParaRPr lang="en-US"/>
          </a:p>
        </p:txBody>
      </p:sp>
      <p:sp>
        <p:nvSpPr>
          <p:cNvPr id="5" name="Footer Placeholder 4"/>
          <p:cNvSpPr>
            <a:spLocks noGrp="1"/>
          </p:cNvSpPr>
          <p:nvPr>
            <p:ph type="ftr" sz="quarter" idx="11"/>
          </p:nvPr>
        </p:nvSpPr>
        <p:spPr/>
        <p:txBody>
          <a:bodyPr/>
          <a:lstStyle/>
          <a:p>
            <a:r>
              <a:rPr lang="en-US" smtClean="0"/>
              <a:t>Advanced Web Design and Development  By Rutarindwa J.P</a:t>
            </a:r>
            <a:endParaRPr lang="en-US"/>
          </a:p>
        </p:txBody>
      </p:sp>
      <p:sp>
        <p:nvSpPr>
          <p:cNvPr id="6" name="Slide Number Placeholder 5"/>
          <p:cNvSpPr>
            <a:spLocks noGrp="1"/>
          </p:cNvSpPr>
          <p:nvPr>
            <p:ph type="sldNum" sz="quarter" idx="12"/>
          </p:nvPr>
        </p:nvSpPr>
        <p:spPr/>
        <p:txBody>
          <a:bodyPr/>
          <a:lstStyle/>
          <a:p>
            <a:fld id="{0A99FE1F-7B12-4AEF-A700-91E4DF5ACB40}" type="slidenum">
              <a:rPr lang="en-US" smtClean="0"/>
              <a:t>2</a:t>
            </a:fld>
            <a:endParaRPr lang="en-US"/>
          </a:p>
        </p:txBody>
      </p:sp>
    </p:spTree>
    <p:extLst>
      <p:ext uri="{BB962C8B-B14F-4D97-AF65-F5344CB8AC3E}">
        <p14:creationId xmlns:p14="http://schemas.microsoft.com/office/powerpoint/2010/main" val="16405956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r>
              <a:rPr lang="en-US" sz="2400" b="1" dirty="0">
                <a:latin typeface="Times New Roman" pitchFamily="18" charset="0"/>
                <a:cs typeface="Times New Roman" pitchFamily="18" charset="0"/>
              </a:rPr>
              <a:t>The $_GET Function</a:t>
            </a:r>
            <a:endParaRPr lang="en-US" sz="2400" dirty="0"/>
          </a:p>
        </p:txBody>
      </p:sp>
      <p:sp>
        <p:nvSpPr>
          <p:cNvPr id="3" name="Content Placeholder 2"/>
          <p:cNvSpPr>
            <a:spLocks noGrp="1"/>
          </p:cNvSpPr>
          <p:nvPr>
            <p:ph idx="1"/>
          </p:nvPr>
        </p:nvSpPr>
        <p:spPr>
          <a:xfrm>
            <a:off x="457200" y="762002"/>
            <a:ext cx="8229600" cy="5364163"/>
          </a:xfrm>
        </p:spPr>
        <p:txBody>
          <a:bodyPr>
            <a:normAutofit fontScale="70000" lnSpcReduction="20000"/>
          </a:bodyPr>
          <a:lstStyle/>
          <a:p>
            <a:pPr algn="just" hangingPunct="0">
              <a:buFont typeface="Wingdings" pitchFamily="2" charset="2"/>
              <a:buChar char="q"/>
            </a:pPr>
            <a:r>
              <a:rPr lang="en-US" dirty="0">
                <a:latin typeface="Times New Roman" pitchFamily="18" charset="0"/>
                <a:cs typeface="Times New Roman" pitchFamily="18" charset="0"/>
              </a:rPr>
              <a:t>The "welcome.php" file can now use the $_GET function to collect form data (the names of the form fields will automatically be the keys in the $_GET array</a:t>
            </a:r>
            <a:r>
              <a:rPr lang="en-US" dirty="0" smtClean="0">
                <a:latin typeface="Times New Roman" pitchFamily="18" charset="0"/>
                <a:cs typeface="Times New Roman" pitchFamily="18" charset="0"/>
              </a:rPr>
              <a:t>):</a:t>
            </a:r>
          </a:p>
          <a:p>
            <a:pPr algn="just" hangingPunct="0">
              <a:buFont typeface="Wingdings" pitchFamily="2" charset="2"/>
              <a:buChar char="q"/>
            </a:pPr>
            <a:endParaRPr lang="en-US" dirty="0">
              <a:latin typeface="Times New Roman" pitchFamily="18" charset="0"/>
              <a:cs typeface="Times New Roman" pitchFamily="18" charset="0"/>
            </a:endParaRPr>
          </a:p>
          <a:p>
            <a:pPr marL="0" indent="0" algn="just">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Names</a:t>
            </a:r>
            <a:r>
              <a:rPr lang="en-US" dirty="0">
                <a:latin typeface="Times New Roman" pitchFamily="18" charset="0"/>
                <a:cs typeface="Times New Roman" pitchFamily="18" charset="0"/>
              </a:rPr>
              <a:t>: &lt;?php echo $_GET["fname"]; ?&gt;.&lt;</a:t>
            </a:r>
            <a:r>
              <a:rPr lang="en-US" dirty="0" err="1">
                <a:latin typeface="Times New Roman" pitchFamily="18" charset="0"/>
                <a:cs typeface="Times New Roman" pitchFamily="18" charset="0"/>
              </a:rPr>
              <a:t>br</a:t>
            </a:r>
            <a:r>
              <a:rPr lang="en-US" dirty="0">
                <a:latin typeface="Times New Roman" pitchFamily="18" charset="0"/>
                <a:cs typeface="Times New Roman" pitchFamily="18" charset="0"/>
              </a:rPr>
              <a:t> /&gt;</a:t>
            </a:r>
          </a:p>
          <a:p>
            <a:pPr marL="0" indent="0" algn="just">
              <a:buNone/>
            </a:pPr>
            <a:r>
              <a:rPr lang="en-US" dirty="0">
                <a:latin typeface="Times New Roman" pitchFamily="18" charset="0"/>
                <a:cs typeface="Times New Roman" pitchFamily="18" charset="0"/>
              </a:rPr>
              <a:t>Age: &lt;?php echo $_GET["age"]; ?&gt; years old</a:t>
            </a:r>
            <a:r>
              <a:rPr lang="en-US" dirty="0" smtClean="0">
                <a:latin typeface="Times New Roman" pitchFamily="18" charset="0"/>
                <a:cs typeface="Times New Roman" pitchFamily="18" charset="0"/>
              </a:rPr>
              <a:t>!</a:t>
            </a:r>
          </a:p>
          <a:p>
            <a:pPr algn="just">
              <a:buFont typeface="Wingdings" pitchFamily="2" charset="2"/>
              <a:buChar char="q"/>
            </a:pPr>
            <a:endParaRPr lang="en-US" dirty="0">
              <a:latin typeface="Times New Roman" pitchFamily="18" charset="0"/>
              <a:cs typeface="Times New Roman" pitchFamily="18" charset="0"/>
            </a:endParaRPr>
          </a:p>
          <a:p>
            <a:pPr algn="just">
              <a:buFont typeface="Wingdings" pitchFamily="2" charset="2"/>
              <a:buChar char="q"/>
            </a:pPr>
            <a:r>
              <a:rPr lang="en-US" dirty="0">
                <a:latin typeface="Times New Roman" pitchFamily="18" charset="0"/>
                <a:cs typeface="Times New Roman" pitchFamily="18" charset="0"/>
              </a:rPr>
              <a:t>When using method="get" in HTML forms, all variable names and values are displayed in the URL.</a:t>
            </a:r>
          </a:p>
          <a:p>
            <a:pPr algn="just">
              <a:buFont typeface="Wingdings" pitchFamily="2" charset="2"/>
              <a:buChar char="q"/>
            </a:pPr>
            <a:r>
              <a:rPr lang="en-US" dirty="0">
                <a:latin typeface="Times New Roman" pitchFamily="18" charset="0"/>
                <a:cs typeface="Times New Roman" pitchFamily="18" charset="0"/>
              </a:rPr>
              <a:t> </a:t>
            </a:r>
            <a:r>
              <a:rPr lang="en-US" b="1" dirty="0" smtClean="0">
                <a:latin typeface="Times New Roman" pitchFamily="18" charset="0"/>
                <a:cs typeface="Times New Roman" pitchFamily="18" charset="0"/>
              </a:rPr>
              <a:t>Note</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This method should not be used when sending passwords or other sensitive information!</a:t>
            </a:r>
          </a:p>
          <a:p>
            <a:pPr algn="just">
              <a:buFont typeface="Wingdings" pitchFamily="2" charset="2"/>
              <a:buChar char="q"/>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However</a:t>
            </a:r>
            <a:r>
              <a:rPr lang="en-US" dirty="0">
                <a:latin typeface="Times New Roman" pitchFamily="18" charset="0"/>
                <a:cs typeface="Times New Roman" pitchFamily="18" charset="0"/>
              </a:rPr>
              <a:t>, because the variables are displayed in the URL, it is possible to bookmark the page. This can be useful in some cases.</a:t>
            </a:r>
          </a:p>
          <a:p>
            <a:pPr algn="just">
              <a:buFont typeface="Wingdings" pitchFamily="2" charset="2"/>
              <a:buChar char="q"/>
            </a:pPr>
            <a:r>
              <a:rPr lang="en-US" dirty="0">
                <a:latin typeface="Times New Roman" pitchFamily="18" charset="0"/>
                <a:cs typeface="Times New Roman" pitchFamily="18" charset="0"/>
              </a:rPr>
              <a:t> </a:t>
            </a:r>
            <a:r>
              <a:rPr lang="en-US" b="1" dirty="0" smtClean="0">
                <a:latin typeface="Times New Roman" pitchFamily="18" charset="0"/>
                <a:cs typeface="Times New Roman" pitchFamily="18" charset="0"/>
              </a:rPr>
              <a:t>Note</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The get method is not suitable for large variable values; the value cannot exceed 100 characters.</a:t>
            </a:r>
          </a:p>
          <a:p>
            <a:endParaRPr lang="en-US" dirty="0"/>
          </a:p>
        </p:txBody>
      </p:sp>
      <p:sp>
        <p:nvSpPr>
          <p:cNvPr id="4" name="Date Placeholder 3"/>
          <p:cNvSpPr>
            <a:spLocks noGrp="1"/>
          </p:cNvSpPr>
          <p:nvPr>
            <p:ph type="dt" sz="half" idx="10"/>
          </p:nvPr>
        </p:nvSpPr>
        <p:spPr/>
        <p:txBody>
          <a:bodyPr/>
          <a:lstStyle/>
          <a:p>
            <a:fld id="{ABA2683A-7863-4BBF-9853-4ABFD1BA26D8}" type="datetime1">
              <a:rPr lang="en-US" smtClean="0"/>
              <a:t>3/26/2025</a:t>
            </a:fld>
            <a:endParaRPr lang="en-US"/>
          </a:p>
        </p:txBody>
      </p:sp>
      <p:sp>
        <p:nvSpPr>
          <p:cNvPr id="5" name="Footer Placeholder 4"/>
          <p:cNvSpPr>
            <a:spLocks noGrp="1"/>
          </p:cNvSpPr>
          <p:nvPr>
            <p:ph type="ftr" sz="quarter" idx="11"/>
          </p:nvPr>
        </p:nvSpPr>
        <p:spPr/>
        <p:txBody>
          <a:bodyPr/>
          <a:lstStyle/>
          <a:p>
            <a:r>
              <a:rPr lang="en-US" smtClean="0"/>
              <a:t>Advanced Web Design and Development  By Rutarindwa J.P</a:t>
            </a:r>
            <a:endParaRPr lang="en-US"/>
          </a:p>
        </p:txBody>
      </p:sp>
      <p:sp>
        <p:nvSpPr>
          <p:cNvPr id="6" name="Slide Number Placeholder 5"/>
          <p:cNvSpPr>
            <a:spLocks noGrp="1"/>
          </p:cNvSpPr>
          <p:nvPr>
            <p:ph type="sldNum" sz="quarter" idx="12"/>
          </p:nvPr>
        </p:nvSpPr>
        <p:spPr/>
        <p:txBody>
          <a:bodyPr/>
          <a:lstStyle/>
          <a:p>
            <a:fld id="{0A99FE1F-7B12-4AEF-A700-91E4DF5ACB40}" type="slidenum">
              <a:rPr lang="en-US" smtClean="0"/>
              <a:t>20</a:t>
            </a:fld>
            <a:endParaRPr lang="en-US"/>
          </a:p>
        </p:txBody>
      </p:sp>
    </p:spTree>
    <p:extLst>
      <p:ext uri="{BB962C8B-B14F-4D97-AF65-F5344CB8AC3E}">
        <p14:creationId xmlns:p14="http://schemas.microsoft.com/office/powerpoint/2010/main" val="3284040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r>
              <a:rPr lang="en-US" sz="2400" b="1" dirty="0" smtClean="0">
                <a:latin typeface="Times New Roman" pitchFamily="18" charset="0"/>
                <a:cs typeface="Times New Roman" pitchFamily="18" charset="0"/>
              </a:rPr>
              <a:t/>
            </a:r>
            <a:br>
              <a:rPr lang="en-US" sz="2400" b="1" dirty="0" smtClean="0">
                <a:latin typeface="Times New Roman" pitchFamily="18" charset="0"/>
                <a:cs typeface="Times New Roman" pitchFamily="18" charset="0"/>
              </a:rPr>
            </a:br>
            <a:r>
              <a:rPr lang="en-US" sz="2400" b="1" dirty="0" smtClean="0">
                <a:latin typeface="Times New Roman" pitchFamily="18" charset="0"/>
                <a:cs typeface="Times New Roman" pitchFamily="18" charset="0"/>
              </a:rPr>
              <a:t>The </a:t>
            </a:r>
            <a:r>
              <a:rPr lang="en-US" sz="2400" b="1" dirty="0">
                <a:latin typeface="Times New Roman" pitchFamily="18" charset="0"/>
                <a:cs typeface="Times New Roman" pitchFamily="18" charset="0"/>
              </a:rPr>
              <a:t>$_POST Function</a:t>
            </a: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762002"/>
            <a:ext cx="8229600" cy="5364163"/>
          </a:xfrm>
        </p:spPr>
        <p:txBody>
          <a:bodyPr>
            <a:normAutofit fontScale="62500" lnSpcReduction="20000"/>
          </a:bodyPr>
          <a:lstStyle/>
          <a:p>
            <a:pPr algn="just">
              <a:buFont typeface="Wingdings" pitchFamily="2" charset="2"/>
              <a:buChar char="q"/>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built-in $_POST function is used to collect values from a form sent with method="post".</a:t>
            </a:r>
          </a:p>
          <a:p>
            <a:pPr algn="just">
              <a:buFont typeface="Wingdings" pitchFamily="2" charset="2"/>
              <a:buChar char="q"/>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Information </a:t>
            </a:r>
            <a:r>
              <a:rPr lang="en-US" dirty="0">
                <a:latin typeface="Times New Roman" pitchFamily="18" charset="0"/>
                <a:cs typeface="Times New Roman" pitchFamily="18" charset="0"/>
              </a:rPr>
              <a:t>sent from a form with the POST method is invisible to others and has no limits on the amount of information to send</a:t>
            </a:r>
            <a:r>
              <a:rPr lang="en-US" dirty="0" smtClean="0">
                <a:latin typeface="Times New Roman" pitchFamily="18" charset="0"/>
                <a:cs typeface="Times New Roman" pitchFamily="18" charset="0"/>
              </a:rPr>
              <a:t>.</a:t>
            </a:r>
          </a:p>
          <a:p>
            <a:pPr algn="just">
              <a:buFont typeface="Wingdings" pitchFamily="2" charset="2"/>
              <a:buChar char="q"/>
            </a:pPr>
            <a:endParaRPr lang="en-US" dirty="0">
              <a:latin typeface="Times New Roman" pitchFamily="18" charset="0"/>
              <a:cs typeface="Times New Roman" pitchFamily="18" charset="0"/>
            </a:endParaRPr>
          </a:p>
          <a:p>
            <a:pPr algn="just">
              <a:buFont typeface="Wingdings" pitchFamily="2" charset="2"/>
              <a:buChar char="q"/>
            </a:pPr>
            <a:r>
              <a:rPr lang="en-US" b="1" dirty="0" smtClean="0">
                <a:latin typeface="Times New Roman" pitchFamily="18" charset="0"/>
                <a:cs typeface="Times New Roman" pitchFamily="18" charset="0"/>
              </a:rPr>
              <a:t>Example</a:t>
            </a:r>
            <a:r>
              <a:rPr lang="en-US" b="1" dirty="0">
                <a:latin typeface="Times New Roman" pitchFamily="18" charset="0"/>
                <a:cs typeface="Times New Roman" pitchFamily="18" charset="0"/>
              </a:rPr>
              <a:t>:</a:t>
            </a:r>
          </a:p>
          <a:p>
            <a:pPr marL="0" indent="0" algn="just">
              <a:buNone/>
            </a:pPr>
            <a:r>
              <a:rPr lang="en-US" dirty="0">
                <a:latin typeface="Times New Roman" pitchFamily="18" charset="0"/>
                <a:cs typeface="Times New Roman" pitchFamily="18" charset="0"/>
              </a:rPr>
              <a:t>&lt;html&gt;</a:t>
            </a:r>
          </a:p>
          <a:p>
            <a:pPr marL="0" indent="0" algn="just">
              <a:buNone/>
            </a:pPr>
            <a:r>
              <a:rPr lang="en-US" dirty="0">
                <a:latin typeface="Times New Roman" pitchFamily="18" charset="0"/>
                <a:cs typeface="Times New Roman" pitchFamily="18" charset="0"/>
              </a:rPr>
              <a:t>&lt;body&gt;</a:t>
            </a:r>
          </a:p>
          <a:p>
            <a:pPr marL="0" indent="0" algn="just">
              <a:buNone/>
            </a:pPr>
            <a:r>
              <a:rPr lang="en-US" dirty="0">
                <a:latin typeface="Times New Roman" pitchFamily="18" charset="0"/>
                <a:cs typeface="Times New Roman" pitchFamily="18" charset="0"/>
              </a:rPr>
              <a:t>&lt;form action="welcome.php" method="post"&gt;</a:t>
            </a:r>
          </a:p>
          <a:p>
            <a:pPr marL="0" indent="0" algn="just">
              <a:buNone/>
            </a:pPr>
            <a:r>
              <a:rPr lang="en-US" dirty="0">
                <a:latin typeface="Times New Roman" pitchFamily="18" charset="0"/>
                <a:cs typeface="Times New Roman" pitchFamily="18" charset="0"/>
              </a:rPr>
              <a:t>Name: &lt;input type="text" name="fname" /&gt; </a:t>
            </a:r>
          </a:p>
          <a:p>
            <a:pPr marL="0" indent="0" algn="just">
              <a:buNone/>
            </a:pPr>
            <a:r>
              <a:rPr lang="en-US" dirty="0">
                <a:latin typeface="Times New Roman" pitchFamily="18" charset="0"/>
                <a:cs typeface="Times New Roman" pitchFamily="18" charset="0"/>
              </a:rPr>
              <a:t>Age: &lt;input type="text" name="age" /&gt; </a:t>
            </a:r>
          </a:p>
          <a:p>
            <a:pPr marL="0" indent="0" algn="just">
              <a:buNone/>
            </a:pPr>
            <a:r>
              <a:rPr lang="en-US" dirty="0">
                <a:latin typeface="Times New Roman" pitchFamily="18" charset="0"/>
                <a:cs typeface="Times New Roman" pitchFamily="18" charset="0"/>
              </a:rPr>
              <a:t>&lt;input type="submit" /&gt;</a:t>
            </a:r>
          </a:p>
          <a:p>
            <a:pPr marL="0" indent="0" algn="just">
              <a:buNone/>
            </a:pPr>
            <a:r>
              <a:rPr lang="en-US" dirty="0">
                <a:latin typeface="Times New Roman" pitchFamily="18" charset="0"/>
                <a:cs typeface="Times New Roman" pitchFamily="18" charset="0"/>
              </a:rPr>
              <a:t>&lt;/form&gt;</a:t>
            </a:r>
          </a:p>
          <a:p>
            <a:pPr marL="0" indent="0" algn="just">
              <a:buNone/>
            </a:pPr>
            <a:r>
              <a:rPr lang="en-US" dirty="0">
                <a:latin typeface="Times New Roman" pitchFamily="18" charset="0"/>
                <a:cs typeface="Times New Roman" pitchFamily="18" charset="0"/>
              </a:rPr>
              <a:t>&lt;/body&gt;</a:t>
            </a:r>
          </a:p>
          <a:p>
            <a:pPr marL="0" indent="0" algn="just">
              <a:buNone/>
            </a:pPr>
            <a:r>
              <a:rPr lang="en-US" dirty="0">
                <a:latin typeface="Times New Roman" pitchFamily="18" charset="0"/>
                <a:cs typeface="Times New Roman" pitchFamily="18" charset="0"/>
              </a:rPr>
              <a:t>&lt;/html</a:t>
            </a:r>
            <a:r>
              <a:rPr lang="en-US" dirty="0" smtClean="0">
                <a:latin typeface="Times New Roman" pitchFamily="18" charset="0"/>
                <a:cs typeface="Times New Roman" pitchFamily="18" charset="0"/>
              </a:rPr>
              <a:t>&gt;</a:t>
            </a:r>
            <a:endParaRPr lang="en-US" dirty="0">
              <a:latin typeface="Times New Roman" pitchFamily="18" charset="0"/>
              <a:cs typeface="Times New Roman" pitchFamily="18" charset="0"/>
            </a:endParaRPr>
          </a:p>
          <a:p>
            <a:pPr algn="just">
              <a:buFont typeface="Wingdings" pitchFamily="2" charset="2"/>
              <a:buChar char="q"/>
            </a:pPr>
            <a:r>
              <a:rPr lang="en-US" dirty="0">
                <a:latin typeface="Times New Roman" pitchFamily="18" charset="0"/>
                <a:cs typeface="Times New Roman" pitchFamily="18" charset="0"/>
              </a:rPr>
              <a:t>When the user clicks the "Submit" button, the URL will look like this:</a:t>
            </a:r>
          </a:p>
          <a:p>
            <a:pPr algn="just">
              <a:buFont typeface="Wingdings" pitchFamily="2" charset="2"/>
              <a:buChar char="q"/>
            </a:pPr>
            <a:r>
              <a:rPr lang="en-US" dirty="0">
                <a:latin typeface="Times New Roman" pitchFamily="18" charset="0"/>
                <a:cs typeface="Times New Roman" pitchFamily="18" charset="0"/>
              </a:rPr>
              <a:t> </a:t>
            </a:r>
            <a:r>
              <a:rPr lang="en-US" u="sng" dirty="0" smtClean="0">
                <a:latin typeface="Times New Roman" pitchFamily="18" charset="0"/>
                <a:cs typeface="Times New Roman" pitchFamily="18" charset="0"/>
                <a:hlinkClick r:id="rId2"/>
              </a:rPr>
              <a:t>http</a:t>
            </a:r>
            <a:r>
              <a:rPr lang="en-US" u="sng" dirty="0">
                <a:latin typeface="Times New Roman" pitchFamily="18" charset="0"/>
                <a:cs typeface="Times New Roman" pitchFamily="18" charset="0"/>
                <a:hlinkClick r:id="rId2"/>
              </a:rPr>
              <a:t>://localhost/welcome.php</a:t>
            </a:r>
            <a:endParaRPr lang="en-US" dirty="0">
              <a:latin typeface="Times New Roman" pitchFamily="18" charset="0"/>
              <a:cs typeface="Times New Roman" pitchFamily="18" charset="0"/>
            </a:endParaRPr>
          </a:p>
          <a:p>
            <a:endParaRPr lang="en-US" dirty="0"/>
          </a:p>
        </p:txBody>
      </p:sp>
      <p:sp>
        <p:nvSpPr>
          <p:cNvPr id="4" name="Date Placeholder 3"/>
          <p:cNvSpPr>
            <a:spLocks noGrp="1"/>
          </p:cNvSpPr>
          <p:nvPr>
            <p:ph type="dt" sz="half" idx="10"/>
          </p:nvPr>
        </p:nvSpPr>
        <p:spPr/>
        <p:txBody>
          <a:bodyPr/>
          <a:lstStyle/>
          <a:p>
            <a:fld id="{39928C9D-B25B-48DB-81FC-CABF61413619}" type="datetime1">
              <a:rPr lang="en-US" smtClean="0"/>
              <a:t>3/26/2025</a:t>
            </a:fld>
            <a:endParaRPr lang="en-US"/>
          </a:p>
        </p:txBody>
      </p:sp>
      <p:sp>
        <p:nvSpPr>
          <p:cNvPr id="5" name="Footer Placeholder 4"/>
          <p:cNvSpPr>
            <a:spLocks noGrp="1"/>
          </p:cNvSpPr>
          <p:nvPr>
            <p:ph type="ftr" sz="quarter" idx="11"/>
          </p:nvPr>
        </p:nvSpPr>
        <p:spPr/>
        <p:txBody>
          <a:bodyPr/>
          <a:lstStyle/>
          <a:p>
            <a:r>
              <a:rPr lang="en-US" smtClean="0"/>
              <a:t>Advanced Web Design and Development  By Rutarindwa J.P</a:t>
            </a:r>
            <a:endParaRPr lang="en-US"/>
          </a:p>
        </p:txBody>
      </p:sp>
      <p:sp>
        <p:nvSpPr>
          <p:cNvPr id="6" name="Slide Number Placeholder 5"/>
          <p:cNvSpPr>
            <a:spLocks noGrp="1"/>
          </p:cNvSpPr>
          <p:nvPr>
            <p:ph type="sldNum" sz="quarter" idx="12"/>
          </p:nvPr>
        </p:nvSpPr>
        <p:spPr/>
        <p:txBody>
          <a:bodyPr/>
          <a:lstStyle/>
          <a:p>
            <a:fld id="{0A99FE1F-7B12-4AEF-A700-91E4DF5ACB40}" type="slidenum">
              <a:rPr lang="en-US" smtClean="0"/>
              <a:t>21</a:t>
            </a:fld>
            <a:endParaRPr lang="en-US"/>
          </a:p>
        </p:txBody>
      </p:sp>
    </p:spTree>
    <p:extLst>
      <p:ext uri="{BB962C8B-B14F-4D97-AF65-F5344CB8AC3E}">
        <p14:creationId xmlns:p14="http://schemas.microsoft.com/office/powerpoint/2010/main" val="28423632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2400" b="1" dirty="0" smtClean="0">
                <a:latin typeface="Times New Roman" pitchFamily="18" charset="0"/>
                <a:cs typeface="Times New Roman" pitchFamily="18" charset="0"/>
              </a:rPr>
              <a:t/>
            </a:r>
            <a:br>
              <a:rPr lang="en-US" sz="2400" b="1" dirty="0" smtClean="0">
                <a:latin typeface="Times New Roman" pitchFamily="18" charset="0"/>
                <a:cs typeface="Times New Roman" pitchFamily="18" charset="0"/>
              </a:rPr>
            </a:br>
            <a:r>
              <a:rPr lang="en-US" sz="2400" b="1" dirty="0" smtClean="0">
                <a:latin typeface="Times New Roman" pitchFamily="18" charset="0"/>
                <a:cs typeface="Times New Roman" pitchFamily="18" charset="0"/>
              </a:rPr>
              <a:t>The </a:t>
            </a:r>
            <a:r>
              <a:rPr lang="en-US" sz="2400" b="1" dirty="0">
                <a:latin typeface="Times New Roman" pitchFamily="18" charset="0"/>
                <a:cs typeface="Times New Roman" pitchFamily="18" charset="0"/>
              </a:rPr>
              <a:t>$_POST Function</a:t>
            </a: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endParaRPr lang="en-US" sz="2400" dirty="0"/>
          </a:p>
        </p:txBody>
      </p:sp>
      <p:sp>
        <p:nvSpPr>
          <p:cNvPr id="3" name="Content Placeholder 2"/>
          <p:cNvSpPr>
            <a:spLocks noGrp="1"/>
          </p:cNvSpPr>
          <p:nvPr>
            <p:ph idx="1"/>
          </p:nvPr>
        </p:nvSpPr>
        <p:spPr>
          <a:xfrm>
            <a:off x="457200" y="838202"/>
            <a:ext cx="8229600" cy="5287963"/>
          </a:xfrm>
        </p:spPr>
        <p:txBody>
          <a:bodyPr>
            <a:normAutofit fontScale="92500" lnSpcReduction="10000"/>
          </a:bodyPr>
          <a:lstStyle/>
          <a:p>
            <a:pPr algn="just" hangingPunct="0">
              <a:buFont typeface="Wingdings" pitchFamily="2" charset="2"/>
              <a:buChar char="q"/>
            </a:pPr>
            <a:r>
              <a:rPr lang="en-US" sz="2800" dirty="0">
                <a:latin typeface="Times New Roman" pitchFamily="18" charset="0"/>
                <a:cs typeface="Times New Roman" pitchFamily="18" charset="0"/>
              </a:rPr>
              <a:t>The "welcome.php" file can now use the $_POST function to collect form data (the names of the form fields will automatically be the keys in the $_POST array</a:t>
            </a:r>
            <a:r>
              <a:rPr lang="en-US" sz="2800" dirty="0" smtClean="0">
                <a:latin typeface="Times New Roman" pitchFamily="18" charset="0"/>
                <a:cs typeface="Times New Roman" pitchFamily="18" charset="0"/>
              </a:rPr>
              <a:t>):</a:t>
            </a:r>
          </a:p>
          <a:p>
            <a:pPr algn="just" hangingPunct="0">
              <a:buFont typeface="Wingdings" pitchFamily="2" charset="2"/>
              <a:buChar char="q"/>
            </a:pPr>
            <a:endParaRPr lang="en-US"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Welcome </a:t>
            </a:r>
            <a:r>
              <a:rPr lang="en-US" sz="2800" dirty="0">
                <a:latin typeface="Times New Roman" pitchFamily="18" charset="0"/>
                <a:cs typeface="Times New Roman" pitchFamily="18" charset="0"/>
              </a:rPr>
              <a:t>&lt;?php echo $_POST["fname"]; ?&gt;!&lt;</a:t>
            </a:r>
            <a:r>
              <a:rPr lang="en-US" sz="2800" dirty="0" err="1">
                <a:latin typeface="Times New Roman" pitchFamily="18" charset="0"/>
                <a:cs typeface="Times New Roman" pitchFamily="18" charset="0"/>
              </a:rPr>
              <a:t>br</a:t>
            </a:r>
            <a:r>
              <a:rPr lang="en-US" sz="2800" dirty="0">
                <a:latin typeface="Times New Roman" pitchFamily="18" charset="0"/>
                <a:cs typeface="Times New Roman" pitchFamily="18" charset="0"/>
              </a:rPr>
              <a:t> /&gt;</a:t>
            </a:r>
          </a:p>
          <a:p>
            <a:pPr marL="0" indent="0" algn="just">
              <a:buNone/>
            </a:pPr>
            <a:r>
              <a:rPr lang="en-US" sz="2800" dirty="0">
                <a:latin typeface="Times New Roman" pitchFamily="18" charset="0"/>
                <a:cs typeface="Times New Roman" pitchFamily="18" charset="0"/>
              </a:rPr>
              <a:t>You are &lt;?php echo $_POST["age"]; ?&gt; years old</a:t>
            </a:r>
            <a:r>
              <a:rPr lang="en-US" sz="2800" dirty="0" smtClean="0">
                <a:latin typeface="Times New Roman" pitchFamily="18" charset="0"/>
                <a:cs typeface="Times New Roman" pitchFamily="18" charset="0"/>
              </a:rPr>
              <a:t>.</a:t>
            </a:r>
          </a:p>
          <a:p>
            <a:pPr algn="just">
              <a:buFont typeface="Wingdings" pitchFamily="2" charset="2"/>
              <a:buChar char="q"/>
            </a:pPr>
            <a:endParaRPr lang="en-US" sz="2800" dirty="0">
              <a:latin typeface="Times New Roman" pitchFamily="18" charset="0"/>
              <a:cs typeface="Times New Roman" pitchFamily="18" charset="0"/>
            </a:endParaRPr>
          </a:p>
          <a:p>
            <a:pPr algn="just" hangingPunct="0">
              <a:buFont typeface="Wingdings" pitchFamily="2" charset="2"/>
              <a:buChar char="q"/>
            </a:pPr>
            <a:r>
              <a:rPr lang="en-US" sz="2800" dirty="0">
                <a:latin typeface="Times New Roman" pitchFamily="18" charset="0"/>
                <a:cs typeface="Times New Roman" pitchFamily="18" charset="0"/>
              </a:rPr>
              <a:t>Information sent from a form with the POST method is invisible to others and has no limits on the amount of information to send.</a:t>
            </a:r>
          </a:p>
          <a:p>
            <a:pPr algn="just">
              <a:buFont typeface="Wingdings" pitchFamily="2" charset="2"/>
              <a:buChar char="q"/>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However</a:t>
            </a:r>
            <a:r>
              <a:rPr lang="en-US" sz="2800" dirty="0">
                <a:latin typeface="Times New Roman" pitchFamily="18" charset="0"/>
                <a:cs typeface="Times New Roman" pitchFamily="18" charset="0"/>
              </a:rPr>
              <a:t>, because the variables are not displayed in the URL, it is not possible to bookmark the page.</a:t>
            </a:r>
          </a:p>
          <a:p>
            <a:endParaRPr lang="en-US" dirty="0"/>
          </a:p>
        </p:txBody>
      </p:sp>
      <p:sp>
        <p:nvSpPr>
          <p:cNvPr id="4" name="Date Placeholder 3"/>
          <p:cNvSpPr>
            <a:spLocks noGrp="1"/>
          </p:cNvSpPr>
          <p:nvPr>
            <p:ph type="dt" sz="half" idx="10"/>
          </p:nvPr>
        </p:nvSpPr>
        <p:spPr/>
        <p:txBody>
          <a:bodyPr/>
          <a:lstStyle/>
          <a:p>
            <a:fld id="{392B85F2-3697-410A-AC7D-48948CE0C9FE}" type="datetime1">
              <a:rPr lang="en-US" smtClean="0"/>
              <a:t>3/26/2025</a:t>
            </a:fld>
            <a:endParaRPr lang="en-US"/>
          </a:p>
        </p:txBody>
      </p:sp>
      <p:sp>
        <p:nvSpPr>
          <p:cNvPr id="5" name="Footer Placeholder 4"/>
          <p:cNvSpPr>
            <a:spLocks noGrp="1"/>
          </p:cNvSpPr>
          <p:nvPr>
            <p:ph type="ftr" sz="quarter" idx="11"/>
          </p:nvPr>
        </p:nvSpPr>
        <p:spPr/>
        <p:txBody>
          <a:bodyPr/>
          <a:lstStyle/>
          <a:p>
            <a:r>
              <a:rPr lang="en-US" smtClean="0"/>
              <a:t>Advanced Web Design and Development  By Rutarindwa J.P</a:t>
            </a:r>
            <a:endParaRPr lang="en-US"/>
          </a:p>
        </p:txBody>
      </p:sp>
      <p:sp>
        <p:nvSpPr>
          <p:cNvPr id="6" name="Slide Number Placeholder 5"/>
          <p:cNvSpPr>
            <a:spLocks noGrp="1"/>
          </p:cNvSpPr>
          <p:nvPr>
            <p:ph type="sldNum" sz="quarter" idx="12"/>
          </p:nvPr>
        </p:nvSpPr>
        <p:spPr/>
        <p:txBody>
          <a:bodyPr/>
          <a:lstStyle/>
          <a:p>
            <a:fld id="{0A99FE1F-7B12-4AEF-A700-91E4DF5ACB40}" type="slidenum">
              <a:rPr lang="en-US" smtClean="0"/>
              <a:t>22</a:t>
            </a:fld>
            <a:endParaRPr lang="en-US"/>
          </a:p>
        </p:txBody>
      </p:sp>
    </p:spTree>
    <p:extLst>
      <p:ext uri="{BB962C8B-B14F-4D97-AF65-F5344CB8AC3E}">
        <p14:creationId xmlns:p14="http://schemas.microsoft.com/office/powerpoint/2010/main" val="2492200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t/>
            </a:r>
            <a:br>
              <a:rPr lang="en-US" b="1" dirty="0" smtClean="0"/>
            </a:br>
            <a:r>
              <a:rPr lang="en-US" sz="2700" b="1" dirty="0" smtClean="0">
                <a:latin typeface="Times New Roman" pitchFamily="18" charset="0"/>
                <a:cs typeface="Times New Roman" pitchFamily="18" charset="0"/>
              </a:rPr>
              <a:t>The </a:t>
            </a:r>
            <a:r>
              <a:rPr lang="en-US" sz="2700" b="1" dirty="0">
                <a:latin typeface="Times New Roman" pitchFamily="18" charset="0"/>
                <a:cs typeface="Times New Roman" pitchFamily="18" charset="0"/>
              </a:rPr>
              <a:t>PHP $_REQUEST Function</a:t>
            </a:r>
            <a:r>
              <a:rPr lang="en-US" sz="2700" dirty="0">
                <a:latin typeface="Times New Roman" pitchFamily="18" charset="0"/>
                <a:cs typeface="Times New Roman" pitchFamily="18" charset="0"/>
              </a:rPr>
              <a:t/>
            </a:r>
            <a:br>
              <a:rPr lang="en-US" sz="2700" dirty="0">
                <a:latin typeface="Times New Roman" pitchFamily="18" charset="0"/>
                <a:cs typeface="Times New Roman" pitchFamily="18" charset="0"/>
              </a:rPr>
            </a:br>
            <a:endParaRPr lang="en-US" sz="27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990602"/>
            <a:ext cx="8229600" cy="5135563"/>
          </a:xfrm>
        </p:spPr>
        <p:txBody>
          <a:bodyPr>
            <a:normAutofit fontScale="85000" lnSpcReduction="10000"/>
          </a:bodyPr>
          <a:lstStyle/>
          <a:p>
            <a:pPr algn="just" hangingPunct="0">
              <a:buFont typeface="Wingdings" pitchFamily="2" charset="2"/>
              <a:buChar char="q"/>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PHP built-in $_REQUEST function contains the contents of both $_GET, $_POST, and $_COOKIE.</a:t>
            </a:r>
          </a:p>
          <a:p>
            <a:pPr algn="just" hangingPunct="0">
              <a:buFont typeface="Wingdings" pitchFamily="2" charset="2"/>
              <a:buChar char="q"/>
            </a:pPr>
            <a:r>
              <a:rPr lang="en-US" dirty="0">
                <a:latin typeface="Times New Roman" pitchFamily="18" charset="0"/>
                <a:cs typeface="Times New Roman" pitchFamily="18" charset="0"/>
              </a:rPr>
              <a:t>The $_REQUEST function can be used to collect form data sent with both the GET and POST methods.</a:t>
            </a:r>
          </a:p>
          <a:p>
            <a:pPr marL="0" indent="0" algn="just">
              <a:buNone/>
            </a:pPr>
            <a:endParaRPr lang="en-US" dirty="0" smtClean="0">
              <a:latin typeface="Times New Roman" pitchFamily="18" charset="0"/>
              <a:cs typeface="Times New Roman" pitchFamily="18" charset="0"/>
            </a:endParaRPr>
          </a:p>
          <a:p>
            <a:pPr algn="just">
              <a:buFont typeface="Wingdings" pitchFamily="2" charset="2"/>
              <a:buChar char="q"/>
            </a:pPr>
            <a:r>
              <a:rPr lang="en-US" b="1" dirty="0" smtClean="0">
                <a:latin typeface="Times New Roman" pitchFamily="18" charset="0"/>
                <a:cs typeface="Times New Roman" pitchFamily="18" charset="0"/>
              </a:rPr>
              <a:t>Example</a:t>
            </a:r>
            <a:r>
              <a:rPr lang="en-US" b="1" dirty="0">
                <a:latin typeface="Times New Roman" pitchFamily="18" charset="0"/>
                <a:cs typeface="Times New Roman" pitchFamily="18" charset="0"/>
              </a:rPr>
              <a:t>:</a:t>
            </a:r>
            <a:endParaRPr lang="en-US" dirty="0">
              <a:latin typeface="Times New Roman" pitchFamily="18" charset="0"/>
              <a:cs typeface="Times New Roman" pitchFamily="18" charset="0"/>
            </a:endParaRPr>
          </a:p>
          <a:p>
            <a:pPr marL="0" indent="0" algn="just">
              <a:buNone/>
            </a:pPr>
            <a:r>
              <a:rPr lang="en-US" dirty="0">
                <a:latin typeface="Times New Roman" pitchFamily="18" charset="0"/>
                <a:cs typeface="Times New Roman" pitchFamily="18" charset="0"/>
              </a:rPr>
              <a:t>Welcome &lt;?php echo $_REQUEST["fname"]; ?&gt;!&lt;</a:t>
            </a:r>
            <a:r>
              <a:rPr lang="en-US" dirty="0" err="1">
                <a:latin typeface="Times New Roman" pitchFamily="18" charset="0"/>
                <a:cs typeface="Times New Roman" pitchFamily="18" charset="0"/>
              </a:rPr>
              <a:t>br</a:t>
            </a:r>
            <a:r>
              <a:rPr lang="en-US" dirty="0">
                <a:latin typeface="Times New Roman" pitchFamily="18" charset="0"/>
                <a:cs typeface="Times New Roman" pitchFamily="18" charset="0"/>
              </a:rPr>
              <a:t> /&gt;</a:t>
            </a:r>
          </a:p>
          <a:p>
            <a:pPr marL="0" indent="0" algn="just">
              <a:buNone/>
            </a:pPr>
            <a:r>
              <a:rPr lang="en-US" dirty="0">
                <a:latin typeface="Times New Roman" pitchFamily="18" charset="0"/>
                <a:cs typeface="Times New Roman" pitchFamily="18" charset="0"/>
              </a:rPr>
              <a:t> </a:t>
            </a:r>
          </a:p>
          <a:p>
            <a:pPr marL="0" indent="0" algn="just">
              <a:buNone/>
            </a:pPr>
            <a:r>
              <a:rPr lang="en-US" dirty="0">
                <a:latin typeface="Times New Roman" pitchFamily="18" charset="0"/>
                <a:cs typeface="Times New Roman" pitchFamily="18" charset="0"/>
              </a:rPr>
              <a:t>You are &lt;?php echo $_REQUEST["age"]; ?&gt; years old.</a:t>
            </a:r>
          </a:p>
          <a:p>
            <a:endParaRPr lang="en-US" dirty="0"/>
          </a:p>
        </p:txBody>
      </p:sp>
      <p:sp>
        <p:nvSpPr>
          <p:cNvPr id="4" name="Date Placeholder 3"/>
          <p:cNvSpPr>
            <a:spLocks noGrp="1"/>
          </p:cNvSpPr>
          <p:nvPr>
            <p:ph type="dt" sz="half" idx="10"/>
          </p:nvPr>
        </p:nvSpPr>
        <p:spPr/>
        <p:txBody>
          <a:bodyPr/>
          <a:lstStyle/>
          <a:p>
            <a:fld id="{428621DB-9D8D-498E-8EB6-25F231ECF7E5}" type="datetime1">
              <a:rPr lang="en-US" smtClean="0"/>
              <a:t>3/26/2025</a:t>
            </a:fld>
            <a:endParaRPr lang="en-US"/>
          </a:p>
        </p:txBody>
      </p:sp>
      <p:sp>
        <p:nvSpPr>
          <p:cNvPr id="5" name="Footer Placeholder 4"/>
          <p:cNvSpPr>
            <a:spLocks noGrp="1"/>
          </p:cNvSpPr>
          <p:nvPr>
            <p:ph type="ftr" sz="quarter" idx="11"/>
          </p:nvPr>
        </p:nvSpPr>
        <p:spPr/>
        <p:txBody>
          <a:bodyPr/>
          <a:lstStyle/>
          <a:p>
            <a:r>
              <a:rPr lang="en-US" smtClean="0"/>
              <a:t>Advanced Web Design and Development  By Rutarindwa J.P</a:t>
            </a:r>
            <a:endParaRPr lang="en-US"/>
          </a:p>
        </p:txBody>
      </p:sp>
      <p:sp>
        <p:nvSpPr>
          <p:cNvPr id="6" name="Slide Number Placeholder 5"/>
          <p:cNvSpPr>
            <a:spLocks noGrp="1"/>
          </p:cNvSpPr>
          <p:nvPr>
            <p:ph type="sldNum" sz="quarter" idx="12"/>
          </p:nvPr>
        </p:nvSpPr>
        <p:spPr/>
        <p:txBody>
          <a:bodyPr/>
          <a:lstStyle/>
          <a:p>
            <a:fld id="{0A99FE1F-7B12-4AEF-A700-91E4DF5ACB40}" type="slidenum">
              <a:rPr lang="en-US" smtClean="0"/>
              <a:t>23</a:t>
            </a:fld>
            <a:endParaRPr lang="en-US"/>
          </a:p>
        </p:txBody>
      </p:sp>
    </p:spTree>
    <p:extLst>
      <p:ext uri="{BB962C8B-B14F-4D97-AF65-F5344CB8AC3E}">
        <p14:creationId xmlns:p14="http://schemas.microsoft.com/office/powerpoint/2010/main" val="27911121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
            </a:r>
            <a:br>
              <a:rPr lang="en-US" b="1" dirty="0" smtClean="0"/>
            </a:br>
            <a:r>
              <a:rPr lang="en-US" sz="2700" b="1" dirty="0" smtClean="0">
                <a:latin typeface="Times New Roman" pitchFamily="18" charset="0"/>
                <a:cs typeface="Times New Roman" pitchFamily="18" charset="0"/>
              </a:rPr>
              <a:t>PHP </a:t>
            </a:r>
            <a:r>
              <a:rPr lang="en-US" sz="2700" b="1" dirty="0">
                <a:latin typeface="Times New Roman" pitchFamily="18" charset="0"/>
                <a:cs typeface="Times New Roman" pitchFamily="18" charset="0"/>
              </a:rPr>
              <a:t>Include Files</a:t>
            </a:r>
            <a:r>
              <a:rPr lang="en-US" sz="2700" dirty="0">
                <a:latin typeface="Times New Roman" pitchFamily="18" charset="0"/>
                <a:cs typeface="Times New Roman" pitchFamily="18" charset="0"/>
              </a:rPr>
              <a:t/>
            </a:r>
            <a:br>
              <a:rPr lang="en-US" sz="2700" dirty="0">
                <a:latin typeface="Times New Roman" pitchFamily="18" charset="0"/>
                <a:cs typeface="Times New Roman" pitchFamily="18" charset="0"/>
              </a:rPr>
            </a:br>
            <a:endParaRPr lang="en-US" sz="27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990602"/>
            <a:ext cx="8229600" cy="5135563"/>
          </a:xfrm>
        </p:spPr>
        <p:txBody>
          <a:bodyPr>
            <a:normAutofit/>
          </a:bodyPr>
          <a:lstStyle/>
          <a:p>
            <a:pPr algn="just">
              <a:buFont typeface="Wingdings" pitchFamily="2" charset="2"/>
              <a:buChar char="q"/>
            </a:pP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include (or require) statement takes all the text/code/markup that exists in the specified file and copies it into the file that uses the include statement.</a:t>
            </a:r>
          </a:p>
          <a:p>
            <a:pPr algn="just">
              <a:buFont typeface="Wingdings" pitchFamily="2" charset="2"/>
              <a:buChar char="q"/>
            </a:pPr>
            <a:r>
              <a:rPr lang="en-US" sz="2400" dirty="0">
                <a:latin typeface="Times New Roman" pitchFamily="18" charset="0"/>
                <a:cs typeface="Times New Roman" pitchFamily="18" charset="0"/>
              </a:rPr>
              <a:t>Including files is very useful when you want to include the same PHP, HTML, or text on multiple pages of a website.</a:t>
            </a:r>
          </a:p>
          <a:p>
            <a:pPr algn="just">
              <a:buFont typeface="Wingdings" pitchFamily="2" charset="2"/>
              <a:buChar char="q"/>
            </a:pPr>
            <a:r>
              <a:rPr lang="en-US" sz="2400" dirty="0">
                <a:latin typeface="Times New Roman" pitchFamily="18" charset="0"/>
                <a:cs typeface="Times New Roman" pitchFamily="18" charset="0"/>
              </a:rPr>
              <a:t>It is possible to insert the content of one PHP file into another PHP file (before the server executes it), with the include or require statement.</a:t>
            </a:r>
          </a:p>
        </p:txBody>
      </p:sp>
      <p:sp>
        <p:nvSpPr>
          <p:cNvPr id="4" name="Date Placeholder 3"/>
          <p:cNvSpPr>
            <a:spLocks noGrp="1"/>
          </p:cNvSpPr>
          <p:nvPr>
            <p:ph type="dt" sz="half" idx="10"/>
          </p:nvPr>
        </p:nvSpPr>
        <p:spPr/>
        <p:txBody>
          <a:bodyPr/>
          <a:lstStyle/>
          <a:p>
            <a:fld id="{4FB9BC0B-48E7-4D4D-A328-4FFB43C53B2B}" type="datetime1">
              <a:rPr lang="en-US" smtClean="0"/>
              <a:t>3/26/2025</a:t>
            </a:fld>
            <a:endParaRPr lang="en-US"/>
          </a:p>
        </p:txBody>
      </p:sp>
      <p:sp>
        <p:nvSpPr>
          <p:cNvPr id="5" name="Footer Placeholder 4"/>
          <p:cNvSpPr>
            <a:spLocks noGrp="1"/>
          </p:cNvSpPr>
          <p:nvPr>
            <p:ph type="ftr" sz="quarter" idx="11"/>
          </p:nvPr>
        </p:nvSpPr>
        <p:spPr/>
        <p:txBody>
          <a:bodyPr/>
          <a:lstStyle/>
          <a:p>
            <a:r>
              <a:rPr lang="en-US" smtClean="0"/>
              <a:t>Advanced Web Design and Development  By Rutarindwa J.P</a:t>
            </a:r>
            <a:endParaRPr lang="en-US"/>
          </a:p>
        </p:txBody>
      </p:sp>
      <p:sp>
        <p:nvSpPr>
          <p:cNvPr id="6" name="Slide Number Placeholder 5"/>
          <p:cNvSpPr>
            <a:spLocks noGrp="1"/>
          </p:cNvSpPr>
          <p:nvPr>
            <p:ph type="sldNum" sz="quarter" idx="12"/>
          </p:nvPr>
        </p:nvSpPr>
        <p:spPr/>
        <p:txBody>
          <a:bodyPr/>
          <a:lstStyle/>
          <a:p>
            <a:fld id="{0A99FE1F-7B12-4AEF-A700-91E4DF5ACB40}" type="slidenum">
              <a:rPr lang="en-US" smtClean="0"/>
              <a:t>24</a:t>
            </a:fld>
            <a:endParaRPr lang="en-US"/>
          </a:p>
        </p:txBody>
      </p:sp>
    </p:spTree>
    <p:extLst>
      <p:ext uri="{BB962C8B-B14F-4D97-AF65-F5344CB8AC3E}">
        <p14:creationId xmlns:p14="http://schemas.microsoft.com/office/powerpoint/2010/main" val="19290908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PHP </a:t>
            </a:r>
            <a:r>
              <a:rPr lang="en-US" b="1" dirty="0">
                <a:latin typeface="Times New Roman" pitchFamily="18" charset="0"/>
                <a:cs typeface="Times New Roman" pitchFamily="18" charset="0"/>
              </a:rPr>
              <a:t>Include Files</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457200" y="838202"/>
            <a:ext cx="8229600" cy="5287963"/>
          </a:xfrm>
        </p:spPr>
        <p:txBody>
          <a:bodyPr>
            <a:normAutofit fontScale="55000" lnSpcReduction="20000"/>
          </a:bodyPr>
          <a:lstStyle/>
          <a:p>
            <a:pPr>
              <a:buFont typeface="Wingdings" pitchFamily="2" charset="2"/>
              <a:buChar char="q"/>
            </a:pPr>
            <a:r>
              <a:rPr lang="en-US" sz="4400" b="1" dirty="0">
                <a:latin typeface="Times New Roman" pitchFamily="18" charset="0"/>
                <a:cs typeface="Times New Roman" pitchFamily="18" charset="0"/>
              </a:rPr>
              <a:t>Example 1</a:t>
            </a:r>
          </a:p>
          <a:p>
            <a:pPr>
              <a:buFont typeface="Wingdings" pitchFamily="2" charset="2"/>
              <a:buChar char="q"/>
            </a:pPr>
            <a:r>
              <a:rPr lang="en-US" sz="4400" dirty="0">
                <a:latin typeface="Times New Roman" pitchFamily="18" charset="0"/>
                <a:cs typeface="Times New Roman" pitchFamily="18" charset="0"/>
              </a:rPr>
              <a:t>Assume we have a standard footer file called "</a:t>
            </a:r>
            <a:r>
              <a:rPr lang="en-US" sz="4400" dirty="0" err="1">
                <a:latin typeface="Times New Roman" pitchFamily="18" charset="0"/>
                <a:cs typeface="Times New Roman" pitchFamily="18" charset="0"/>
              </a:rPr>
              <a:t>footer.php</a:t>
            </a:r>
            <a:r>
              <a:rPr lang="en-US" sz="4400" dirty="0">
                <a:latin typeface="Times New Roman" pitchFamily="18" charset="0"/>
                <a:cs typeface="Times New Roman" pitchFamily="18" charset="0"/>
              </a:rPr>
              <a:t>", that looks like this:</a:t>
            </a:r>
          </a:p>
          <a:p>
            <a:pPr marL="0" indent="0">
              <a:buNone/>
            </a:pPr>
            <a:r>
              <a:rPr lang="en-US" sz="3800" dirty="0">
                <a:latin typeface="Times New Roman" pitchFamily="18" charset="0"/>
                <a:cs typeface="Times New Roman" pitchFamily="18" charset="0"/>
              </a:rPr>
              <a:t>&lt;?php</a:t>
            </a:r>
          </a:p>
          <a:p>
            <a:pPr marL="0" indent="0">
              <a:buNone/>
            </a:pPr>
            <a:r>
              <a:rPr lang="en-US" sz="3800" dirty="0">
                <a:latin typeface="Times New Roman" pitchFamily="18" charset="0"/>
                <a:cs typeface="Times New Roman" pitchFamily="18" charset="0"/>
              </a:rPr>
              <a:t>echo "&lt;p&gt;Copyright &amp;copy; 1999-" . date("Y") . " W3Schools.com&lt;/p&gt;";</a:t>
            </a:r>
          </a:p>
          <a:p>
            <a:pPr marL="0" indent="0">
              <a:buNone/>
            </a:pPr>
            <a:r>
              <a:rPr lang="en-US" sz="3800" dirty="0">
                <a:latin typeface="Times New Roman" pitchFamily="18" charset="0"/>
                <a:cs typeface="Times New Roman" pitchFamily="18" charset="0"/>
              </a:rPr>
              <a:t>?&gt;</a:t>
            </a:r>
          </a:p>
          <a:p>
            <a:pPr marL="0" indent="0">
              <a:buNone/>
            </a:pPr>
            <a:r>
              <a:rPr lang="en-US" sz="3800" dirty="0">
                <a:latin typeface="Times New Roman" pitchFamily="18" charset="0"/>
                <a:cs typeface="Times New Roman" pitchFamily="18" charset="0"/>
              </a:rPr>
              <a:t>To include the footer file in a page, use the include statement:</a:t>
            </a:r>
          </a:p>
          <a:p>
            <a:pPr marL="0" indent="0">
              <a:buNone/>
            </a:pPr>
            <a:r>
              <a:rPr lang="en-US" sz="3800" dirty="0">
                <a:latin typeface="Times New Roman" pitchFamily="18" charset="0"/>
                <a:cs typeface="Times New Roman" pitchFamily="18" charset="0"/>
              </a:rPr>
              <a:t>&lt;html&gt;</a:t>
            </a:r>
          </a:p>
          <a:p>
            <a:pPr marL="0" indent="0">
              <a:buNone/>
            </a:pPr>
            <a:r>
              <a:rPr lang="en-US" sz="3800" dirty="0">
                <a:latin typeface="Times New Roman" pitchFamily="18" charset="0"/>
                <a:cs typeface="Times New Roman" pitchFamily="18" charset="0"/>
              </a:rPr>
              <a:t>&lt;body&gt;</a:t>
            </a:r>
          </a:p>
          <a:p>
            <a:pPr marL="0" indent="0">
              <a:buNone/>
            </a:pPr>
            <a:r>
              <a:rPr lang="en-US" sz="3800" dirty="0">
                <a:latin typeface="Times New Roman" pitchFamily="18" charset="0"/>
                <a:cs typeface="Times New Roman" pitchFamily="18" charset="0"/>
              </a:rPr>
              <a:t>&lt;h1&gt;Welcome to my home page!&lt;/h1&gt;</a:t>
            </a:r>
          </a:p>
          <a:p>
            <a:pPr marL="0" indent="0">
              <a:buNone/>
            </a:pPr>
            <a:r>
              <a:rPr lang="en-US" sz="3800" dirty="0">
                <a:latin typeface="Times New Roman" pitchFamily="18" charset="0"/>
                <a:cs typeface="Times New Roman" pitchFamily="18" charset="0"/>
              </a:rPr>
              <a:t>&lt;p&gt;Some text.&lt;/p&gt;</a:t>
            </a:r>
          </a:p>
          <a:p>
            <a:pPr marL="0" indent="0">
              <a:buNone/>
            </a:pPr>
            <a:r>
              <a:rPr lang="en-US" sz="3800" dirty="0">
                <a:latin typeface="Times New Roman" pitchFamily="18" charset="0"/>
                <a:cs typeface="Times New Roman" pitchFamily="18" charset="0"/>
              </a:rPr>
              <a:t>&lt;p&gt;Some more text.&lt;/p&gt;</a:t>
            </a:r>
          </a:p>
          <a:p>
            <a:pPr marL="0" indent="0">
              <a:buNone/>
            </a:pPr>
            <a:r>
              <a:rPr lang="en-US" sz="3800" dirty="0">
                <a:latin typeface="Times New Roman" pitchFamily="18" charset="0"/>
                <a:cs typeface="Times New Roman" pitchFamily="18" charset="0"/>
              </a:rPr>
              <a:t>&lt;?php include '</a:t>
            </a:r>
            <a:r>
              <a:rPr lang="en-US" sz="3800" dirty="0" err="1">
                <a:latin typeface="Times New Roman" pitchFamily="18" charset="0"/>
                <a:cs typeface="Times New Roman" pitchFamily="18" charset="0"/>
              </a:rPr>
              <a:t>footer.php</a:t>
            </a:r>
            <a:r>
              <a:rPr lang="en-US" sz="3800" dirty="0" smtClean="0">
                <a:latin typeface="Times New Roman" pitchFamily="18" charset="0"/>
                <a:cs typeface="Times New Roman" pitchFamily="18" charset="0"/>
              </a:rPr>
              <a:t>';</a:t>
            </a:r>
          </a:p>
          <a:p>
            <a:pPr marL="0" indent="0">
              <a:buNone/>
            </a:pPr>
            <a:r>
              <a:rPr lang="en-US" sz="3800" dirty="0" smtClean="0">
                <a:latin typeface="Times New Roman" pitchFamily="18" charset="0"/>
                <a:cs typeface="Times New Roman" pitchFamily="18" charset="0"/>
              </a:rPr>
              <a:t>?&gt;</a:t>
            </a:r>
            <a:endParaRPr lang="en-US" sz="3800" dirty="0">
              <a:latin typeface="Times New Roman" pitchFamily="18" charset="0"/>
              <a:cs typeface="Times New Roman" pitchFamily="18" charset="0"/>
            </a:endParaRPr>
          </a:p>
          <a:p>
            <a:pPr marL="0" indent="0">
              <a:buNone/>
            </a:pPr>
            <a:r>
              <a:rPr lang="en-US" sz="3800" dirty="0">
                <a:latin typeface="Times New Roman" pitchFamily="18" charset="0"/>
                <a:cs typeface="Times New Roman" pitchFamily="18" charset="0"/>
              </a:rPr>
              <a:t>&lt;/body&gt;</a:t>
            </a:r>
          </a:p>
          <a:p>
            <a:pPr marL="0" indent="0">
              <a:buNone/>
            </a:pPr>
            <a:r>
              <a:rPr lang="en-US" sz="3800" dirty="0">
                <a:latin typeface="Times New Roman" pitchFamily="18" charset="0"/>
                <a:cs typeface="Times New Roman" pitchFamily="18" charset="0"/>
              </a:rPr>
              <a:t>&lt;/html&gt;</a:t>
            </a:r>
          </a:p>
          <a:p>
            <a:endParaRPr lang="en-US" dirty="0"/>
          </a:p>
        </p:txBody>
      </p:sp>
      <p:sp>
        <p:nvSpPr>
          <p:cNvPr id="4" name="Date Placeholder 3"/>
          <p:cNvSpPr>
            <a:spLocks noGrp="1"/>
          </p:cNvSpPr>
          <p:nvPr>
            <p:ph type="dt" sz="half" idx="10"/>
          </p:nvPr>
        </p:nvSpPr>
        <p:spPr/>
        <p:txBody>
          <a:bodyPr/>
          <a:lstStyle/>
          <a:p>
            <a:fld id="{44D780B6-BF2F-4C9C-A0DF-87A0ADF09DCA}" type="datetime1">
              <a:rPr lang="en-US" smtClean="0"/>
              <a:t>3/26/2025</a:t>
            </a:fld>
            <a:endParaRPr lang="en-US"/>
          </a:p>
        </p:txBody>
      </p:sp>
      <p:sp>
        <p:nvSpPr>
          <p:cNvPr id="5" name="Footer Placeholder 4"/>
          <p:cNvSpPr>
            <a:spLocks noGrp="1"/>
          </p:cNvSpPr>
          <p:nvPr>
            <p:ph type="ftr" sz="quarter" idx="11"/>
          </p:nvPr>
        </p:nvSpPr>
        <p:spPr/>
        <p:txBody>
          <a:bodyPr/>
          <a:lstStyle/>
          <a:p>
            <a:r>
              <a:rPr lang="en-US" smtClean="0"/>
              <a:t>Advanced Web Design and Development  By Rutarindwa J.P</a:t>
            </a:r>
            <a:endParaRPr lang="en-US"/>
          </a:p>
        </p:txBody>
      </p:sp>
      <p:sp>
        <p:nvSpPr>
          <p:cNvPr id="6" name="Slide Number Placeholder 5"/>
          <p:cNvSpPr>
            <a:spLocks noGrp="1"/>
          </p:cNvSpPr>
          <p:nvPr>
            <p:ph type="sldNum" sz="quarter" idx="12"/>
          </p:nvPr>
        </p:nvSpPr>
        <p:spPr/>
        <p:txBody>
          <a:bodyPr/>
          <a:lstStyle/>
          <a:p>
            <a:fld id="{0A99FE1F-7B12-4AEF-A700-91E4DF5ACB40}" type="slidenum">
              <a:rPr lang="en-US" smtClean="0"/>
              <a:t>25</a:t>
            </a:fld>
            <a:endParaRPr lang="en-US"/>
          </a:p>
        </p:txBody>
      </p:sp>
    </p:spTree>
    <p:extLst>
      <p:ext uri="{BB962C8B-B14F-4D97-AF65-F5344CB8AC3E}">
        <p14:creationId xmlns:p14="http://schemas.microsoft.com/office/powerpoint/2010/main" val="14987867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PHP </a:t>
            </a:r>
            <a:r>
              <a:rPr lang="en-US" b="1" dirty="0">
                <a:latin typeface="Times New Roman" pitchFamily="18" charset="0"/>
                <a:cs typeface="Times New Roman" pitchFamily="18" charset="0"/>
              </a:rPr>
              <a:t>Include Files</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457200" y="838202"/>
            <a:ext cx="8229600" cy="5287963"/>
          </a:xfrm>
        </p:spPr>
        <p:txBody>
          <a:bodyPr>
            <a:normAutofit/>
          </a:bodyPr>
          <a:lstStyle/>
          <a:p>
            <a:pPr>
              <a:buFont typeface="Wingdings" pitchFamily="2" charset="2"/>
              <a:buChar char="q"/>
            </a:pPr>
            <a:r>
              <a:rPr lang="en-US" sz="2600" b="1" dirty="0">
                <a:latin typeface="Times New Roman" pitchFamily="18" charset="0"/>
                <a:cs typeface="Times New Roman" pitchFamily="18" charset="0"/>
              </a:rPr>
              <a:t>Example 2</a:t>
            </a:r>
          </a:p>
          <a:p>
            <a:pPr>
              <a:buFont typeface="Wingdings" pitchFamily="2" charset="2"/>
              <a:buChar char="q"/>
            </a:pPr>
            <a:r>
              <a:rPr lang="en-US" sz="2600" dirty="0">
                <a:latin typeface="Times New Roman" pitchFamily="18" charset="0"/>
                <a:cs typeface="Times New Roman" pitchFamily="18" charset="0"/>
              </a:rPr>
              <a:t>Assume we have a standard menu file called "</a:t>
            </a:r>
            <a:r>
              <a:rPr lang="en-US" sz="2600" dirty="0" err="1">
                <a:latin typeface="Times New Roman" pitchFamily="18" charset="0"/>
                <a:cs typeface="Times New Roman" pitchFamily="18" charset="0"/>
              </a:rPr>
              <a:t>menu.php</a:t>
            </a:r>
            <a:r>
              <a:rPr lang="en-US" sz="2600" dirty="0">
                <a:latin typeface="Times New Roman" pitchFamily="18" charset="0"/>
                <a:cs typeface="Times New Roman" pitchFamily="18" charset="0"/>
              </a:rPr>
              <a:t>":</a:t>
            </a:r>
          </a:p>
          <a:p>
            <a:pPr marL="0" indent="0">
              <a:buNone/>
            </a:pPr>
            <a:r>
              <a:rPr lang="en-US" sz="2600" dirty="0">
                <a:latin typeface="Times New Roman" pitchFamily="18" charset="0"/>
                <a:cs typeface="Times New Roman" pitchFamily="18" charset="0"/>
              </a:rPr>
              <a:t>&lt;?php</a:t>
            </a:r>
          </a:p>
          <a:p>
            <a:pPr marL="0" indent="0">
              <a:buNone/>
            </a:pPr>
            <a:r>
              <a:rPr lang="en-US" sz="2600" dirty="0">
                <a:latin typeface="Times New Roman" pitchFamily="18" charset="0"/>
                <a:cs typeface="Times New Roman" pitchFamily="18" charset="0"/>
              </a:rPr>
              <a:t>echo '&lt;a </a:t>
            </a:r>
            <a:r>
              <a:rPr lang="en-US" sz="2600" dirty="0" err="1">
                <a:latin typeface="Times New Roman" pitchFamily="18" charset="0"/>
                <a:cs typeface="Times New Roman" pitchFamily="18" charset="0"/>
              </a:rPr>
              <a:t>href</a:t>
            </a:r>
            <a:r>
              <a:rPr lang="en-US" sz="2600" dirty="0">
                <a:latin typeface="Times New Roman" pitchFamily="18" charset="0"/>
                <a:cs typeface="Times New Roman" pitchFamily="18" charset="0"/>
              </a:rPr>
              <a:t>="/default.asp"&gt;Home&lt;/a&gt; -</a:t>
            </a:r>
          </a:p>
          <a:p>
            <a:pPr marL="0" indent="0">
              <a:buNone/>
            </a:pPr>
            <a:r>
              <a:rPr lang="en-US" sz="2600" dirty="0">
                <a:latin typeface="Times New Roman" pitchFamily="18" charset="0"/>
                <a:cs typeface="Times New Roman" pitchFamily="18" charset="0"/>
              </a:rPr>
              <a:t>&lt;a </a:t>
            </a:r>
            <a:r>
              <a:rPr lang="en-US" sz="2600" dirty="0" err="1">
                <a:latin typeface="Times New Roman" pitchFamily="18" charset="0"/>
                <a:cs typeface="Times New Roman" pitchFamily="18" charset="0"/>
              </a:rPr>
              <a:t>href</a:t>
            </a:r>
            <a:r>
              <a:rPr lang="en-US" sz="2600" dirty="0">
                <a:latin typeface="Times New Roman" pitchFamily="18" charset="0"/>
                <a:cs typeface="Times New Roman" pitchFamily="18" charset="0"/>
              </a:rPr>
              <a:t>="/html/default.asp"&gt;HTML Tutorial&lt;/a&gt; -</a:t>
            </a:r>
          </a:p>
          <a:p>
            <a:pPr marL="0" indent="0">
              <a:buNone/>
            </a:pPr>
            <a:r>
              <a:rPr lang="en-US" sz="2600" dirty="0">
                <a:latin typeface="Times New Roman" pitchFamily="18" charset="0"/>
                <a:cs typeface="Times New Roman" pitchFamily="18" charset="0"/>
              </a:rPr>
              <a:t>&lt;a </a:t>
            </a:r>
            <a:r>
              <a:rPr lang="en-US" sz="2600" dirty="0" err="1">
                <a:latin typeface="Times New Roman" pitchFamily="18" charset="0"/>
                <a:cs typeface="Times New Roman" pitchFamily="18" charset="0"/>
              </a:rPr>
              <a:t>href</a:t>
            </a:r>
            <a:r>
              <a:rPr lang="en-US" sz="2600" dirty="0">
                <a:latin typeface="Times New Roman" pitchFamily="18" charset="0"/>
                <a:cs typeface="Times New Roman" pitchFamily="18" charset="0"/>
              </a:rPr>
              <a:t>="/</a:t>
            </a:r>
            <a:r>
              <a:rPr lang="en-US" sz="2600" dirty="0" err="1">
                <a:latin typeface="Times New Roman" pitchFamily="18" charset="0"/>
                <a:cs typeface="Times New Roman" pitchFamily="18" charset="0"/>
              </a:rPr>
              <a:t>css</a:t>
            </a:r>
            <a:r>
              <a:rPr lang="en-US" sz="2600" dirty="0">
                <a:latin typeface="Times New Roman" pitchFamily="18" charset="0"/>
                <a:cs typeface="Times New Roman" pitchFamily="18" charset="0"/>
              </a:rPr>
              <a:t>/default.asp"&gt;CSS Tutorial&lt;/a&gt; -</a:t>
            </a:r>
          </a:p>
          <a:p>
            <a:pPr marL="0" indent="0">
              <a:buNone/>
            </a:pPr>
            <a:r>
              <a:rPr lang="en-US" sz="2600" dirty="0">
                <a:latin typeface="Times New Roman" pitchFamily="18" charset="0"/>
                <a:cs typeface="Times New Roman" pitchFamily="18" charset="0"/>
              </a:rPr>
              <a:t>&lt;a </a:t>
            </a:r>
            <a:r>
              <a:rPr lang="en-US" sz="2600" dirty="0" err="1">
                <a:latin typeface="Times New Roman" pitchFamily="18" charset="0"/>
                <a:cs typeface="Times New Roman" pitchFamily="18" charset="0"/>
              </a:rPr>
              <a:t>href</a:t>
            </a:r>
            <a:r>
              <a:rPr lang="en-US" sz="2600" dirty="0">
                <a:latin typeface="Times New Roman" pitchFamily="18" charset="0"/>
                <a:cs typeface="Times New Roman" pitchFamily="18" charset="0"/>
              </a:rPr>
              <a:t>="/</a:t>
            </a:r>
            <a:r>
              <a:rPr lang="en-US" sz="2600" dirty="0" err="1">
                <a:latin typeface="Times New Roman" pitchFamily="18" charset="0"/>
                <a:cs typeface="Times New Roman" pitchFamily="18" charset="0"/>
              </a:rPr>
              <a:t>js</a:t>
            </a:r>
            <a:r>
              <a:rPr lang="en-US" sz="2600" dirty="0">
                <a:latin typeface="Times New Roman" pitchFamily="18" charset="0"/>
                <a:cs typeface="Times New Roman" pitchFamily="18" charset="0"/>
              </a:rPr>
              <a:t>/default.asp"&gt;JavaScript Tutorial&lt;/a&gt; -</a:t>
            </a:r>
          </a:p>
          <a:p>
            <a:pPr marL="0" indent="0">
              <a:buNone/>
            </a:pPr>
            <a:r>
              <a:rPr lang="en-US" sz="2600" dirty="0">
                <a:latin typeface="Times New Roman" pitchFamily="18" charset="0"/>
                <a:cs typeface="Times New Roman" pitchFamily="18" charset="0"/>
              </a:rPr>
              <a:t>&lt;a </a:t>
            </a:r>
            <a:r>
              <a:rPr lang="en-US" sz="2600" dirty="0" err="1">
                <a:latin typeface="Times New Roman" pitchFamily="18" charset="0"/>
                <a:cs typeface="Times New Roman" pitchFamily="18" charset="0"/>
              </a:rPr>
              <a:t>href</a:t>
            </a:r>
            <a:r>
              <a:rPr lang="en-US" sz="2600" dirty="0">
                <a:latin typeface="Times New Roman" pitchFamily="18" charset="0"/>
                <a:cs typeface="Times New Roman" pitchFamily="18" charset="0"/>
              </a:rPr>
              <a:t>="default.asp"&gt;PHP Tutorial&lt;/a&gt;';</a:t>
            </a:r>
          </a:p>
          <a:p>
            <a:pPr marL="0" indent="0">
              <a:buNone/>
            </a:pPr>
            <a:r>
              <a:rPr lang="en-US" sz="2600" dirty="0">
                <a:latin typeface="Times New Roman" pitchFamily="18" charset="0"/>
                <a:cs typeface="Times New Roman" pitchFamily="18" charset="0"/>
              </a:rPr>
              <a:t>?&gt;</a:t>
            </a:r>
          </a:p>
          <a:p>
            <a:endParaRPr lang="en-US" dirty="0"/>
          </a:p>
        </p:txBody>
      </p:sp>
      <p:sp>
        <p:nvSpPr>
          <p:cNvPr id="4" name="Date Placeholder 3"/>
          <p:cNvSpPr>
            <a:spLocks noGrp="1"/>
          </p:cNvSpPr>
          <p:nvPr>
            <p:ph type="dt" sz="half" idx="10"/>
          </p:nvPr>
        </p:nvSpPr>
        <p:spPr/>
        <p:txBody>
          <a:bodyPr/>
          <a:lstStyle/>
          <a:p>
            <a:fld id="{52C7D647-6C59-447B-9985-92EA6437CB67}" type="datetime1">
              <a:rPr lang="en-US" smtClean="0"/>
              <a:t>3/26/2025</a:t>
            </a:fld>
            <a:endParaRPr lang="en-US"/>
          </a:p>
        </p:txBody>
      </p:sp>
      <p:sp>
        <p:nvSpPr>
          <p:cNvPr id="5" name="Footer Placeholder 4"/>
          <p:cNvSpPr>
            <a:spLocks noGrp="1"/>
          </p:cNvSpPr>
          <p:nvPr>
            <p:ph type="ftr" sz="quarter" idx="11"/>
          </p:nvPr>
        </p:nvSpPr>
        <p:spPr/>
        <p:txBody>
          <a:bodyPr/>
          <a:lstStyle/>
          <a:p>
            <a:r>
              <a:rPr lang="en-US" smtClean="0"/>
              <a:t>Advanced Web Design and Development  By Rutarindwa J.P</a:t>
            </a:r>
            <a:endParaRPr lang="en-US"/>
          </a:p>
        </p:txBody>
      </p:sp>
      <p:sp>
        <p:nvSpPr>
          <p:cNvPr id="6" name="Slide Number Placeholder 5"/>
          <p:cNvSpPr>
            <a:spLocks noGrp="1"/>
          </p:cNvSpPr>
          <p:nvPr>
            <p:ph type="sldNum" sz="quarter" idx="12"/>
          </p:nvPr>
        </p:nvSpPr>
        <p:spPr/>
        <p:txBody>
          <a:bodyPr/>
          <a:lstStyle/>
          <a:p>
            <a:fld id="{0A99FE1F-7B12-4AEF-A700-91E4DF5ACB40}" type="slidenum">
              <a:rPr lang="en-US" smtClean="0"/>
              <a:t>26</a:t>
            </a:fld>
            <a:endParaRPr lang="en-US"/>
          </a:p>
        </p:txBody>
      </p:sp>
    </p:spTree>
    <p:extLst>
      <p:ext uri="{BB962C8B-B14F-4D97-AF65-F5344CB8AC3E}">
        <p14:creationId xmlns:p14="http://schemas.microsoft.com/office/powerpoint/2010/main" val="20044588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a:latin typeface="Times New Roman" pitchFamily="18" charset="0"/>
                <a:cs typeface="Times New Roman" pitchFamily="18" charset="0"/>
              </a:rPr>
              <a:t>PHP Include Files</a:t>
            </a:r>
            <a:endParaRPr lang="en-US" dirty="0"/>
          </a:p>
        </p:txBody>
      </p:sp>
      <p:sp>
        <p:nvSpPr>
          <p:cNvPr id="3" name="Content Placeholder 2"/>
          <p:cNvSpPr>
            <a:spLocks noGrp="1"/>
          </p:cNvSpPr>
          <p:nvPr>
            <p:ph idx="1"/>
          </p:nvPr>
        </p:nvSpPr>
        <p:spPr>
          <a:xfrm>
            <a:off x="457200" y="838202"/>
            <a:ext cx="8229600" cy="5287963"/>
          </a:xfrm>
        </p:spPr>
        <p:txBody>
          <a:bodyPr>
            <a:normAutofit fontScale="92500" lnSpcReduction="10000"/>
          </a:bodyPr>
          <a:lstStyle/>
          <a:p>
            <a:r>
              <a:rPr lang="en-US" sz="2800" dirty="0">
                <a:latin typeface="Times New Roman" pitchFamily="18" charset="0"/>
                <a:cs typeface="Times New Roman" pitchFamily="18" charset="0"/>
              </a:rPr>
              <a:t>All pages in the Web site should use this menu file. Here is how it can be done (we are using a &lt;div&gt; element so that the menu easily can be styled with CSS later):</a:t>
            </a:r>
          </a:p>
          <a:p>
            <a:r>
              <a:rPr lang="en-US" sz="2800" dirty="0">
                <a:latin typeface="Times New Roman" pitchFamily="18" charset="0"/>
                <a:cs typeface="Times New Roman" pitchFamily="18" charset="0"/>
              </a:rPr>
              <a:t>&lt;html&gt;</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&lt;body&gt;</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     &lt;div class="menu"&gt;</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          &lt;?php include '</a:t>
            </a:r>
            <a:r>
              <a:rPr lang="en-US" sz="2800" dirty="0" err="1">
                <a:latin typeface="Times New Roman" pitchFamily="18" charset="0"/>
                <a:cs typeface="Times New Roman" pitchFamily="18" charset="0"/>
              </a:rPr>
              <a:t>menu.php</a:t>
            </a:r>
            <a:r>
              <a:rPr lang="en-US" sz="2800" dirty="0">
                <a:latin typeface="Times New Roman" pitchFamily="18" charset="0"/>
                <a:cs typeface="Times New Roman" pitchFamily="18" charset="0"/>
              </a:rPr>
              <a:t>';?&gt;</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    &lt;/div&gt;</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          &lt;h1&gt;Welcome to my home page!&lt;/h1&gt;</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               &lt;p&gt;Some text.&lt;/p&gt;</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               &lt;p&gt;Some more text.&lt;/p&gt;</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&lt;/body&gt;</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&lt;/html&gt;</a:t>
            </a:r>
          </a:p>
          <a:p>
            <a:endParaRPr lang="en-US" dirty="0"/>
          </a:p>
        </p:txBody>
      </p:sp>
      <p:sp>
        <p:nvSpPr>
          <p:cNvPr id="4" name="Date Placeholder 3"/>
          <p:cNvSpPr>
            <a:spLocks noGrp="1"/>
          </p:cNvSpPr>
          <p:nvPr>
            <p:ph type="dt" sz="half" idx="10"/>
          </p:nvPr>
        </p:nvSpPr>
        <p:spPr/>
        <p:txBody>
          <a:bodyPr/>
          <a:lstStyle/>
          <a:p>
            <a:fld id="{C0AACFE7-2FE3-4861-8991-20B98FC6BD33}" type="datetime1">
              <a:rPr lang="en-US" smtClean="0"/>
              <a:t>3/26/2025</a:t>
            </a:fld>
            <a:endParaRPr lang="en-US"/>
          </a:p>
        </p:txBody>
      </p:sp>
      <p:sp>
        <p:nvSpPr>
          <p:cNvPr id="5" name="Footer Placeholder 4"/>
          <p:cNvSpPr>
            <a:spLocks noGrp="1"/>
          </p:cNvSpPr>
          <p:nvPr>
            <p:ph type="ftr" sz="quarter" idx="11"/>
          </p:nvPr>
        </p:nvSpPr>
        <p:spPr/>
        <p:txBody>
          <a:bodyPr/>
          <a:lstStyle/>
          <a:p>
            <a:r>
              <a:rPr lang="en-US" smtClean="0"/>
              <a:t>Advanced Web Design and Development  By Rutarindwa J.P</a:t>
            </a:r>
            <a:endParaRPr lang="en-US"/>
          </a:p>
        </p:txBody>
      </p:sp>
      <p:sp>
        <p:nvSpPr>
          <p:cNvPr id="6" name="Slide Number Placeholder 5"/>
          <p:cNvSpPr>
            <a:spLocks noGrp="1"/>
          </p:cNvSpPr>
          <p:nvPr>
            <p:ph type="sldNum" sz="quarter" idx="12"/>
          </p:nvPr>
        </p:nvSpPr>
        <p:spPr/>
        <p:txBody>
          <a:bodyPr/>
          <a:lstStyle/>
          <a:p>
            <a:fld id="{0A99FE1F-7B12-4AEF-A700-91E4DF5ACB40}" type="slidenum">
              <a:rPr lang="en-US" smtClean="0"/>
              <a:t>27</a:t>
            </a:fld>
            <a:endParaRPr lang="en-US"/>
          </a:p>
        </p:txBody>
      </p:sp>
    </p:spTree>
    <p:extLst>
      <p:ext uri="{BB962C8B-B14F-4D97-AF65-F5344CB8AC3E}">
        <p14:creationId xmlns:p14="http://schemas.microsoft.com/office/powerpoint/2010/main" val="42040554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2400" b="1" dirty="0" smtClean="0">
                <a:latin typeface="Times New Roman" pitchFamily="18" charset="0"/>
                <a:cs typeface="Times New Roman" pitchFamily="18" charset="0"/>
              </a:rPr>
              <a:t/>
            </a:r>
            <a:br>
              <a:rPr lang="en-US" sz="2400" b="1" dirty="0" smtClean="0">
                <a:latin typeface="Times New Roman" pitchFamily="18" charset="0"/>
                <a:cs typeface="Times New Roman" pitchFamily="18" charset="0"/>
              </a:rPr>
            </a:br>
            <a:r>
              <a:rPr lang="en-US" sz="2400" b="1" dirty="0" smtClean="0">
                <a:latin typeface="Times New Roman" pitchFamily="18" charset="0"/>
                <a:cs typeface="Times New Roman" pitchFamily="18" charset="0"/>
              </a:rPr>
              <a:t>PHP </a:t>
            </a:r>
            <a:r>
              <a:rPr lang="en-US" sz="2400" b="1" dirty="0">
                <a:latin typeface="Times New Roman" pitchFamily="18" charset="0"/>
                <a:cs typeface="Times New Roman" pitchFamily="18" charset="0"/>
              </a:rPr>
              <a:t>File Handling</a:t>
            </a:r>
            <a:br>
              <a:rPr lang="en-US" sz="2400" b="1"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762002"/>
            <a:ext cx="8229600" cy="5364163"/>
          </a:xfrm>
        </p:spPr>
        <p:txBody>
          <a:bodyPr>
            <a:normAutofit/>
          </a:bodyPr>
          <a:lstStyle/>
          <a:p>
            <a:pPr algn="just"/>
            <a:r>
              <a:rPr lang="en-US" sz="2400" dirty="0" smtClean="0">
                <a:latin typeface="Times New Roman" pitchFamily="18" charset="0"/>
                <a:cs typeface="Times New Roman" pitchFamily="18" charset="0"/>
              </a:rPr>
              <a:t>File </a:t>
            </a:r>
            <a:r>
              <a:rPr lang="en-US" sz="2400" dirty="0">
                <a:latin typeface="Times New Roman" pitchFamily="18" charset="0"/>
                <a:cs typeface="Times New Roman" pitchFamily="18" charset="0"/>
              </a:rPr>
              <a:t>handling is an important part of any web application. You often need to open and process a file for different tasks.</a:t>
            </a:r>
          </a:p>
          <a:p>
            <a:pPr algn="just"/>
            <a:r>
              <a:rPr lang="en-US" sz="2400" dirty="0">
                <a:latin typeface="Times New Roman" pitchFamily="18" charset="0"/>
                <a:cs typeface="Times New Roman" pitchFamily="18" charset="0"/>
              </a:rPr>
              <a:t>PHP has several functions for creating, reading, uploading, and editing files.</a:t>
            </a:r>
          </a:p>
          <a:p>
            <a:pPr algn="just"/>
            <a:r>
              <a:rPr lang="en-US" sz="2400" b="1" dirty="0">
                <a:latin typeface="Times New Roman" pitchFamily="18" charset="0"/>
                <a:cs typeface="Times New Roman" pitchFamily="18" charset="0"/>
              </a:rPr>
              <a:t>Note:</a:t>
            </a:r>
            <a:r>
              <a:rPr lang="en-US" sz="2400" dirty="0">
                <a:latin typeface="Times New Roman" pitchFamily="18" charset="0"/>
                <a:cs typeface="Times New Roman" pitchFamily="18" charset="0"/>
              </a:rPr>
              <a:t> When you are manipulating files you must be very careful. You can do a lot of damage if you do something wrong.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Common </a:t>
            </a:r>
            <a:r>
              <a:rPr lang="en-US" sz="2400" dirty="0">
                <a:latin typeface="Times New Roman" pitchFamily="18" charset="0"/>
                <a:cs typeface="Times New Roman" pitchFamily="18" charset="0"/>
              </a:rPr>
              <a:t>errors are: editing the wrong file, filling a hard-drive with garbage data, and deleting the content of a file by accident.</a:t>
            </a:r>
          </a:p>
          <a:p>
            <a:pPr algn="just"/>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D8E0C539-F479-4AFF-AF53-DF3D33B6C205}" type="datetime1">
              <a:rPr lang="en-US" smtClean="0"/>
              <a:t>3/26/2025</a:t>
            </a:fld>
            <a:endParaRPr lang="en-US"/>
          </a:p>
        </p:txBody>
      </p:sp>
      <p:sp>
        <p:nvSpPr>
          <p:cNvPr id="5" name="Footer Placeholder 4"/>
          <p:cNvSpPr>
            <a:spLocks noGrp="1"/>
          </p:cNvSpPr>
          <p:nvPr>
            <p:ph type="ftr" sz="quarter" idx="11"/>
          </p:nvPr>
        </p:nvSpPr>
        <p:spPr/>
        <p:txBody>
          <a:bodyPr/>
          <a:lstStyle/>
          <a:p>
            <a:r>
              <a:rPr lang="en-US" smtClean="0"/>
              <a:t>Advanced Web Design and Development  By Rutarindwa J.P</a:t>
            </a:r>
            <a:endParaRPr lang="en-US"/>
          </a:p>
        </p:txBody>
      </p:sp>
      <p:sp>
        <p:nvSpPr>
          <p:cNvPr id="6" name="Slide Number Placeholder 5"/>
          <p:cNvSpPr>
            <a:spLocks noGrp="1"/>
          </p:cNvSpPr>
          <p:nvPr>
            <p:ph type="sldNum" sz="quarter" idx="12"/>
          </p:nvPr>
        </p:nvSpPr>
        <p:spPr/>
        <p:txBody>
          <a:bodyPr/>
          <a:lstStyle/>
          <a:p>
            <a:fld id="{0A99FE1F-7B12-4AEF-A700-91E4DF5ACB40}" type="slidenum">
              <a:rPr lang="en-US" smtClean="0"/>
              <a:t>28</a:t>
            </a:fld>
            <a:endParaRPr lang="en-US"/>
          </a:p>
        </p:txBody>
      </p:sp>
    </p:spTree>
    <p:extLst>
      <p:ext uri="{BB962C8B-B14F-4D97-AF65-F5344CB8AC3E}">
        <p14:creationId xmlns:p14="http://schemas.microsoft.com/office/powerpoint/2010/main" val="41788996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2400" b="1" dirty="0" smtClean="0">
                <a:latin typeface="Times New Roman" pitchFamily="18" charset="0"/>
                <a:cs typeface="Times New Roman" pitchFamily="18" charset="0"/>
              </a:rPr>
              <a:t/>
            </a:r>
            <a:br>
              <a:rPr lang="en-US" sz="2400" b="1" dirty="0" smtClean="0">
                <a:latin typeface="Times New Roman" pitchFamily="18" charset="0"/>
                <a:cs typeface="Times New Roman" pitchFamily="18" charset="0"/>
              </a:rPr>
            </a:br>
            <a:r>
              <a:rPr lang="en-US" sz="2400" b="1" dirty="0" smtClean="0">
                <a:latin typeface="Times New Roman" pitchFamily="18" charset="0"/>
                <a:cs typeface="Times New Roman" pitchFamily="18" charset="0"/>
              </a:rPr>
              <a:t>PHP </a:t>
            </a:r>
            <a:r>
              <a:rPr lang="en-US" sz="2400" b="1" dirty="0">
                <a:latin typeface="Times New Roman" pitchFamily="18" charset="0"/>
                <a:cs typeface="Times New Roman" pitchFamily="18" charset="0"/>
              </a:rPr>
              <a:t>Create File - fopen()</a:t>
            </a:r>
            <a:br>
              <a:rPr lang="en-US" sz="2400" b="1"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914402"/>
            <a:ext cx="8229600" cy="5211763"/>
          </a:xfrm>
        </p:spPr>
        <p:txBody>
          <a:bodyPr>
            <a:normAutofit/>
          </a:bodyPr>
          <a:lstStyle/>
          <a:p>
            <a:pPr algn="just">
              <a:buFont typeface="Wingdings" pitchFamily="2" charset="2"/>
              <a:buChar char="q"/>
            </a:pPr>
            <a:r>
              <a:rPr lang="en-US" sz="2600" dirty="0" smtClean="0">
                <a:latin typeface="Times New Roman" pitchFamily="18" charset="0"/>
                <a:cs typeface="Times New Roman" pitchFamily="18" charset="0"/>
              </a:rPr>
              <a:t>The </a:t>
            </a:r>
            <a:r>
              <a:rPr lang="en-US" sz="2600" b="1" dirty="0">
                <a:latin typeface="Times New Roman" pitchFamily="18" charset="0"/>
                <a:cs typeface="Times New Roman" pitchFamily="18" charset="0"/>
              </a:rPr>
              <a:t>fopen()</a:t>
            </a:r>
            <a:r>
              <a:rPr lang="en-US" sz="2600" dirty="0">
                <a:latin typeface="Times New Roman" pitchFamily="18" charset="0"/>
                <a:cs typeface="Times New Roman" pitchFamily="18" charset="0"/>
              </a:rPr>
              <a:t> function is also used to create a file. Maybe a little confusing, but in PHP, a file is created using the same function used to open files.</a:t>
            </a:r>
          </a:p>
          <a:p>
            <a:pPr algn="just">
              <a:buFont typeface="Wingdings" pitchFamily="2" charset="2"/>
              <a:buChar char="q"/>
            </a:pPr>
            <a:r>
              <a:rPr lang="en-US" sz="2600" dirty="0">
                <a:latin typeface="Times New Roman" pitchFamily="18" charset="0"/>
                <a:cs typeface="Times New Roman" pitchFamily="18" charset="0"/>
              </a:rPr>
              <a:t>If you use </a:t>
            </a:r>
            <a:r>
              <a:rPr lang="en-US" sz="2600" b="1" dirty="0">
                <a:latin typeface="Times New Roman" pitchFamily="18" charset="0"/>
                <a:cs typeface="Times New Roman" pitchFamily="18" charset="0"/>
              </a:rPr>
              <a:t>fopen()</a:t>
            </a:r>
            <a:r>
              <a:rPr lang="en-US" sz="2600" dirty="0">
                <a:latin typeface="Times New Roman" pitchFamily="18" charset="0"/>
                <a:cs typeface="Times New Roman" pitchFamily="18" charset="0"/>
              </a:rPr>
              <a:t> on a file that does not exist, it will create it, given that the file is opened for writing (w) or appending (a).</a:t>
            </a:r>
          </a:p>
          <a:p>
            <a:pPr algn="just">
              <a:buFont typeface="Wingdings" pitchFamily="2" charset="2"/>
              <a:buChar char="q"/>
            </a:pPr>
            <a:r>
              <a:rPr lang="en-US" sz="2600" dirty="0">
                <a:latin typeface="Times New Roman" pitchFamily="18" charset="0"/>
                <a:cs typeface="Times New Roman" pitchFamily="18" charset="0"/>
              </a:rPr>
              <a:t>The example below creates a new file called "testfile.txt". The file will be created in the same directory where the PHP code resides: </a:t>
            </a:r>
          </a:p>
          <a:p>
            <a:pPr algn="just">
              <a:buFont typeface="Wingdings" pitchFamily="2" charset="2"/>
              <a:buChar char="q"/>
            </a:pPr>
            <a:r>
              <a:rPr lang="en-US" sz="2600" b="1" dirty="0">
                <a:latin typeface="Times New Roman" pitchFamily="18" charset="0"/>
                <a:cs typeface="Times New Roman" pitchFamily="18" charset="0"/>
              </a:rPr>
              <a:t>Example:</a:t>
            </a:r>
          </a:p>
          <a:p>
            <a:pPr marL="0" indent="0" algn="just">
              <a:buNone/>
            </a:pPr>
            <a:r>
              <a:rPr lang="en-US" sz="2600" dirty="0">
                <a:latin typeface="Times New Roman" pitchFamily="18" charset="0"/>
                <a:cs typeface="Times New Roman" pitchFamily="18" charset="0"/>
              </a:rPr>
              <a:t>$myfile = fopen("testfile.txt", "w")</a:t>
            </a:r>
          </a:p>
          <a:p>
            <a:endParaRPr lang="en-US" dirty="0"/>
          </a:p>
        </p:txBody>
      </p:sp>
      <p:sp>
        <p:nvSpPr>
          <p:cNvPr id="4" name="Date Placeholder 3"/>
          <p:cNvSpPr>
            <a:spLocks noGrp="1"/>
          </p:cNvSpPr>
          <p:nvPr>
            <p:ph type="dt" sz="half" idx="10"/>
          </p:nvPr>
        </p:nvSpPr>
        <p:spPr/>
        <p:txBody>
          <a:bodyPr/>
          <a:lstStyle/>
          <a:p>
            <a:fld id="{6DBFEFA9-23EC-4AE1-8C65-D429B55B3286}" type="datetime1">
              <a:rPr lang="en-US" smtClean="0"/>
              <a:t>3/26/2025</a:t>
            </a:fld>
            <a:endParaRPr lang="en-US"/>
          </a:p>
        </p:txBody>
      </p:sp>
      <p:sp>
        <p:nvSpPr>
          <p:cNvPr id="5" name="Footer Placeholder 4"/>
          <p:cNvSpPr>
            <a:spLocks noGrp="1"/>
          </p:cNvSpPr>
          <p:nvPr>
            <p:ph type="ftr" sz="quarter" idx="11"/>
          </p:nvPr>
        </p:nvSpPr>
        <p:spPr/>
        <p:txBody>
          <a:bodyPr/>
          <a:lstStyle/>
          <a:p>
            <a:r>
              <a:rPr lang="en-US" smtClean="0"/>
              <a:t>Advanced Web Design and Development  By Rutarindwa J.P</a:t>
            </a:r>
            <a:endParaRPr lang="en-US"/>
          </a:p>
        </p:txBody>
      </p:sp>
      <p:sp>
        <p:nvSpPr>
          <p:cNvPr id="6" name="Slide Number Placeholder 5"/>
          <p:cNvSpPr>
            <a:spLocks noGrp="1"/>
          </p:cNvSpPr>
          <p:nvPr>
            <p:ph type="sldNum" sz="quarter" idx="12"/>
          </p:nvPr>
        </p:nvSpPr>
        <p:spPr/>
        <p:txBody>
          <a:bodyPr/>
          <a:lstStyle/>
          <a:p>
            <a:fld id="{0A99FE1F-7B12-4AEF-A700-91E4DF5ACB40}" type="slidenum">
              <a:rPr lang="en-US" smtClean="0"/>
              <a:t>29</a:t>
            </a:fld>
            <a:endParaRPr lang="en-US"/>
          </a:p>
        </p:txBody>
      </p:sp>
    </p:spTree>
    <p:extLst>
      <p:ext uri="{BB962C8B-B14F-4D97-AF65-F5344CB8AC3E}">
        <p14:creationId xmlns:p14="http://schemas.microsoft.com/office/powerpoint/2010/main" val="20318891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t/>
            </a:r>
            <a:br>
              <a:rPr lang="en-US" b="1" dirty="0" smtClean="0"/>
            </a:br>
            <a:r>
              <a:rPr lang="en-US" b="1" dirty="0"/>
              <a:t>Basic PHP Syntax</a:t>
            </a:r>
            <a:r>
              <a:rPr lang="en-US" dirty="0"/>
              <a:t/>
            </a:r>
            <a:br>
              <a:rPr lang="en-US" dirty="0"/>
            </a:br>
            <a:endParaRPr lang="en-US" dirty="0"/>
          </a:p>
        </p:txBody>
      </p:sp>
      <p:sp>
        <p:nvSpPr>
          <p:cNvPr id="3" name="Content Placeholder 2"/>
          <p:cNvSpPr>
            <a:spLocks noGrp="1"/>
          </p:cNvSpPr>
          <p:nvPr>
            <p:ph idx="1"/>
          </p:nvPr>
        </p:nvSpPr>
        <p:spPr>
          <a:xfrm>
            <a:off x="457200" y="990602"/>
            <a:ext cx="8229600" cy="5135563"/>
          </a:xfrm>
        </p:spPr>
        <p:txBody>
          <a:bodyPr>
            <a:noAutofit/>
          </a:bodyPr>
          <a:lstStyle/>
          <a:p>
            <a:pPr algn="just"/>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PHP </a:t>
            </a:r>
            <a:r>
              <a:rPr lang="en-US" sz="2400" dirty="0">
                <a:latin typeface="Times New Roman" pitchFamily="18" charset="0"/>
                <a:cs typeface="Times New Roman" pitchFamily="18" charset="0"/>
              </a:rPr>
              <a:t>code is executed on the server, and the plain HTML result is sent to the browser.</a:t>
            </a:r>
          </a:p>
          <a:p>
            <a:pPr algn="just" hangingPunct="0"/>
            <a:r>
              <a:rPr lang="en-US" sz="2400" dirty="0">
                <a:latin typeface="Times New Roman" pitchFamily="18" charset="0"/>
                <a:cs typeface="Times New Roman" pitchFamily="18" charset="0"/>
              </a:rPr>
              <a:t>A PHP scripting block always starts with </a:t>
            </a:r>
            <a:r>
              <a:rPr lang="en-US" sz="2400" b="1" dirty="0">
                <a:latin typeface="Times New Roman" pitchFamily="18" charset="0"/>
                <a:cs typeface="Times New Roman" pitchFamily="18" charset="0"/>
              </a:rPr>
              <a:t>&lt;?php</a:t>
            </a:r>
            <a:r>
              <a:rPr lang="en-US" sz="2400" dirty="0">
                <a:latin typeface="Times New Roman" pitchFamily="18" charset="0"/>
                <a:cs typeface="Times New Roman" pitchFamily="18" charset="0"/>
              </a:rPr>
              <a:t> and ends with </a:t>
            </a:r>
            <a:r>
              <a:rPr lang="en-US" sz="2400" b="1" dirty="0">
                <a:latin typeface="Times New Roman" pitchFamily="18" charset="0"/>
                <a:cs typeface="Times New Roman" pitchFamily="18" charset="0"/>
              </a:rPr>
              <a:t>?&gt;</a:t>
            </a:r>
            <a:r>
              <a:rPr lang="en-US" sz="2400" dirty="0">
                <a:latin typeface="Times New Roman" pitchFamily="18" charset="0"/>
                <a:cs typeface="Times New Roman" pitchFamily="18" charset="0"/>
              </a:rPr>
              <a:t>. A PHP scripting block can be placed anywhere in the document.</a:t>
            </a:r>
          </a:p>
          <a:p>
            <a:pPr algn="just" hangingPunct="0"/>
            <a:r>
              <a:rPr lang="en-US" sz="2400" dirty="0" smtClean="0">
                <a:latin typeface="Times New Roman" pitchFamily="18" charset="0"/>
                <a:cs typeface="Times New Roman" pitchFamily="18" charset="0"/>
              </a:rPr>
              <a:t>On </a:t>
            </a:r>
            <a:r>
              <a:rPr lang="en-US" sz="2400" dirty="0">
                <a:latin typeface="Times New Roman" pitchFamily="18" charset="0"/>
                <a:cs typeface="Times New Roman" pitchFamily="18" charset="0"/>
              </a:rPr>
              <a:t>servers with shorthand support enabled you can start a scripting block with &lt;? and end with ?&gt;.</a:t>
            </a:r>
          </a:p>
          <a:p>
            <a:pPr algn="just"/>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For </a:t>
            </a:r>
            <a:r>
              <a:rPr lang="en-US" sz="2400" dirty="0">
                <a:latin typeface="Times New Roman" pitchFamily="18" charset="0"/>
                <a:cs typeface="Times New Roman" pitchFamily="18" charset="0"/>
              </a:rPr>
              <a:t>maximum compatibility, we recommend that you use the standard form (&lt;?php) rather than the shorthand form.</a:t>
            </a:r>
          </a:p>
          <a:p>
            <a:pPr marL="400050" lvl="1" indent="0" algn="just" hangingPunct="0">
              <a:buNone/>
            </a:pPr>
            <a:r>
              <a:rPr lang="en-US" sz="2000" dirty="0">
                <a:latin typeface="Times New Roman" pitchFamily="18" charset="0"/>
                <a:cs typeface="Times New Roman" pitchFamily="18" charset="0"/>
              </a:rPr>
              <a:t>&lt;?php </a:t>
            </a:r>
          </a:p>
          <a:p>
            <a:pPr marL="400050" lvl="1" indent="0" algn="just" hangingPunct="0">
              <a:buNone/>
            </a:pPr>
            <a:r>
              <a:rPr lang="en-US" sz="2000" dirty="0">
                <a:latin typeface="Times New Roman" pitchFamily="18" charset="0"/>
                <a:cs typeface="Times New Roman" pitchFamily="18" charset="0"/>
              </a:rPr>
              <a:t>?&gt;</a:t>
            </a:r>
          </a:p>
          <a:p>
            <a:pPr algn="just"/>
            <a:r>
              <a:rPr lang="en-US" sz="2400" dirty="0">
                <a:latin typeface="Times New Roman" pitchFamily="18" charset="0"/>
                <a:cs typeface="Times New Roman" pitchFamily="18" charset="0"/>
              </a:rPr>
              <a:t>A PHP file normally contains HTML tags, just like an HTML file, and some PHP scripting code.</a:t>
            </a:r>
          </a:p>
        </p:txBody>
      </p:sp>
      <p:sp>
        <p:nvSpPr>
          <p:cNvPr id="4" name="Date Placeholder 3"/>
          <p:cNvSpPr>
            <a:spLocks noGrp="1"/>
          </p:cNvSpPr>
          <p:nvPr>
            <p:ph type="dt" sz="half" idx="10"/>
          </p:nvPr>
        </p:nvSpPr>
        <p:spPr/>
        <p:txBody>
          <a:bodyPr/>
          <a:lstStyle/>
          <a:p>
            <a:fld id="{6192B466-8C76-4CFF-BB5C-56A5564ADE9A}" type="datetime1">
              <a:rPr lang="en-US" smtClean="0"/>
              <a:t>3/26/2025</a:t>
            </a:fld>
            <a:endParaRPr lang="en-US"/>
          </a:p>
        </p:txBody>
      </p:sp>
      <p:sp>
        <p:nvSpPr>
          <p:cNvPr id="5" name="Footer Placeholder 4"/>
          <p:cNvSpPr>
            <a:spLocks noGrp="1"/>
          </p:cNvSpPr>
          <p:nvPr>
            <p:ph type="ftr" sz="quarter" idx="11"/>
          </p:nvPr>
        </p:nvSpPr>
        <p:spPr/>
        <p:txBody>
          <a:bodyPr/>
          <a:lstStyle/>
          <a:p>
            <a:r>
              <a:rPr lang="en-US" smtClean="0"/>
              <a:t>Advanced Web Design and Development  By Rutarindwa J.P</a:t>
            </a:r>
            <a:endParaRPr lang="en-US"/>
          </a:p>
        </p:txBody>
      </p:sp>
      <p:sp>
        <p:nvSpPr>
          <p:cNvPr id="6" name="Slide Number Placeholder 5"/>
          <p:cNvSpPr>
            <a:spLocks noGrp="1"/>
          </p:cNvSpPr>
          <p:nvPr>
            <p:ph type="sldNum" sz="quarter" idx="12"/>
          </p:nvPr>
        </p:nvSpPr>
        <p:spPr/>
        <p:txBody>
          <a:bodyPr/>
          <a:lstStyle/>
          <a:p>
            <a:fld id="{0A99FE1F-7B12-4AEF-A700-91E4DF5ACB40}" type="slidenum">
              <a:rPr lang="en-US" smtClean="0"/>
              <a:t>3</a:t>
            </a:fld>
            <a:endParaRPr lang="en-US"/>
          </a:p>
        </p:txBody>
      </p:sp>
    </p:spTree>
    <p:extLst>
      <p:ext uri="{BB962C8B-B14F-4D97-AF65-F5344CB8AC3E}">
        <p14:creationId xmlns:p14="http://schemas.microsoft.com/office/powerpoint/2010/main" val="6070377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r>
              <a:rPr lang="en-US" sz="2400" b="1" dirty="0" smtClean="0">
                <a:latin typeface="Times New Roman" pitchFamily="18" charset="0"/>
                <a:cs typeface="Times New Roman" pitchFamily="18" charset="0"/>
              </a:rPr>
              <a:t/>
            </a:r>
            <a:br>
              <a:rPr lang="en-US" sz="2400" b="1" dirty="0" smtClean="0">
                <a:latin typeface="Times New Roman" pitchFamily="18" charset="0"/>
                <a:cs typeface="Times New Roman" pitchFamily="18" charset="0"/>
              </a:rPr>
            </a:br>
            <a:r>
              <a:rPr lang="en-US" sz="2400" b="1" dirty="0" smtClean="0">
                <a:latin typeface="Times New Roman" pitchFamily="18" charset="0"/>
                <a:cs typeface="Times New Roman" pitchFamily="18" charset="0"/>
              </a:rPr>
              <a:t>PHP </a:t>
            </a:r>
            <a:r>
              <a:rPr lang="en-US" sz="2400" b="1" dirty="0">
                <a:latin typeface="Times New Roman" pitchFamily="18" charset="0"/>
                <a:cs typeface="Times New Roman" pitchFamily="18" charset="0"/>
              </a:rPr>
              <a:t>Write to File - fwrite()</a:t>
            </a:r>
            <a:br>
              <a:rPr lang="en-US" sz="2400" b="1"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762002"/>
            <a:ext cx="8229600" cy="5364163"/>
          </a:xfrm>
        </p:spPr>
        <p:txBody>
          <a:bodyPr>
            <a:normAutofit fontScale="47500" lnSpcReduction="20000"/>
          </a:bodyPr>
          <a:lstStyle/>
          <a:p>
            <a:pPr algn="just"/>
            <a:r>
              <a:rPr lang="en-US" sz="4200" dirty="0" smtClean="0">
                <a:latin typeface="Times New Roman" pitchFamily="18" charset="0"/>
                <a:cs typeface="Times New Roman" pitchFamily="18" charset="0"/>
              </a:rPr>
              <a:t>The </a:t>
            </a:r>
            <a:r>
              <a:rPr lang="en-US" sz="4200" dirty="0">
                <a:latin typeface="Times New Roman" pitchFamily="18" charset="0"/>
                <a:cs typeface="Times New Roman" pitchFamily="18" charset="0"/>
              </a:rPr>
              <a:t>fwrite() function is used to write to a </a:t>
            </a:r>
            <a:r>
              <a:rPr lang="en-US" sz="4200" dirty="0" smtClean="0">
                <a:latin typeface="Times New Roman" pitchFamily="18" charset="0"/>
                <a:cs typeface="Times New Roman" pitchFamily="18" charset="0"/>
              </a:rPr>
              <a:t>file. The </a:t>
            </a:r>
            <a:r>
              <a:rPr lang="en-US" sz="4200" dirty="0">
                <a:latin typeface="Times New Roman" pitchFamily="18" charset="0"/>
                <a:cs typeface="Times New Roman" pitchFamily="18" charset="0"/>
              </a:rPr>
              <a:t>first parameter of fwrite() contains the name of the file to write to and the second parameter is the string to be written.</a:t>
            </a:r>
          </a:p>
          <a:p>
            <a:pPr algn="just"/>
            <a:r>
              <a:rPr lang="en-US" sz="4200" dirty="0">
                <a:latin typeface="Times New Roman" pitchFamily="18" charset="0"/>
                <a:cs typeface="Times New Roman" pitchFamily="18" charset="0"/>
              </a:rPr>
              <a:t>The example below writes a couple of names into a new file called "newfile.txt":</a:t>
            </a:r>
          </a:p>
          <a:p>
            <a:pPr marL="0" indent="0" algn="just">
              <a:buNone/>
            </a:pPr>
            <a:r>
              <a:rPr lang="en-US" sz="4200" dirty="0">
                <a:latin typeface="Times New Roman" pitchFamily="18" charset="0"/>
                <a:cs typeface="Times New Roman" pitchFamily="18" charset="0"/>
              </a:rPr>
              <a:t>&lt;?php</a:t>
            </a:r>
          </a:p>
          <a:p>
            <a:pPr marL="0" indent="0" algn="just">
              <a:buNone/>
            </a:pPr>
            <a:r>
              <a:rPr lang="en-US" sz="4200" dirty="0">
                <a:latin typeface="Times New Roman" pitchFamily="18" charset="0"/>
                <a:cs typeface="Times New Roman" pitchFamily="18" charset="0"/>
              </a:rPr>
              <a:t>$</a:t>
            </a:r>
            <a:r>
              <a:rPr lang="en-US" sz="4200" dirty="0" err="1" smtClean="0">
                <a:latin typeface="Times New Roman" pitchFamily="18" charset="0"/>
                <a:cs typeface="Times New Roman" pitchFamily="18" charset="0"/>
              </a:rPr>
              <a:t>myfile</a:t>
            </a:r>
            <a:r>
              <a:rPr lang="en-US" sz="4200" dirty="0" smtClean="0">
                <a:latin typeface="Times New Roman" pitchFamily="18" charset="0"/>
                <a:cs typeface="Times New Roman" pitchFamily="18" charset="0"/>
              </a:rPr>
              <a:t> = </a:t>
            </a:r>
            <a:r>
              <a:rPr lang="en-US" sz="4200" dirty="0" err="1" smtClean="0">
                <a:latin typeface="Times New Roman" pitchFamily="18" charset="0"/>
                <a:cs typeface="Times New Roman" pitchFamily="18" charset="0"/>
              </a:rPr>
              <a:t>fopen</a:t>
            </a:r>
            <a:r>
              <a:rPr lang="en-US" sz="4200" dirty="0" smtClean="0">
                <a:latin typeface="Times New Roman" pitchFamily="18" charset="0"/>
                <a:cs typeface="Times New Roman" pitchFamily="18" charset="0"/>
              </a:rPr>
              <a:t>("newfile.txt", "w") or </a:t>
            </a:r>
            <a:r>
              <a:rPr lang="en-US" sz="4200" dirty="0">
                <a:latin typeface="Times New Roman" pitchFamily="18" charset="0"/>
                <a:cs typeface="Times New Roman" pitchFamily="18" charset="0"/>
              </a:rPr>
              <a:t>die("Unable to open file!");</a:t>
            </a:r>
          </a:p>
          <a:p>
            <a:pPr marL="0" indent="0" algn="just">
              <a:buNone/>
            </a:pPr>
            <a:r>
              <a:rPr lang="en-US" sz="4200" dirty="0">
                <a:latin typeface="Times New Roman" pitchFamily="18" charset="0"/>
                <a:cs typeface="Times New Roman" pitchFamily="18" charset="0"/>
              </a:rPr>
              <a:t>if(</a:t>
            </a:r>
            <a:r>
              <a:rPr lang="en-US" sz="4200" dirty="0" err="1">
                <a:latin typeface="Times New Roman" pitchFamily="18" charset="0"/>
                <a:cs typeface="Times New Roman" pitchFamily="18" charset="0"/>
              </a:rPr>
              <a:t>myfile</a:t>
            </a:r>
            <a:r>
              <a:rPr lang="en-US" sz="4200" dirty="0">
                <a:latin typeface="Times New Roman" pitchFamily="18" charset="0"/>
                <a:cs typeface="Times New Roman" pitchFamily="18" charset="0"/>
              </a:rPr>
              <a:t>)</a:t>
            </a:r>
          </a:p>
          <a:p>
            <a:pPr marL="0" indent="0" algn="just">
              <a:buNone/>
            </a:pPr>
            <a:r>
              <a:rPr lang="en-US" sz="4200" dirty="0">
                <a:latin typeface="Times New Roman" pitchFamily="18" charset="0"/>
                <a:cs typeface="Times New Roman" pitchFamily="18" charset="0"/>
              </a:rPr>
              <a:t>{</a:t>
            </a:r>
          </a:p>
          <a:p>
            <a:pPr marL="0" indent="0" algn="just">
              <a:buNone/>
            </a:pPr>
            <a:r>
              <a:rPr lang="en-US" sz="4200" dirty="0">
                <a:latin typeface="Times New Roman" pitchFamily="18" charset="0"/>
                <a:cs typeface="Times New Roman" pitchFamily="18" charset="0"/>
              </a:rPr>
              <a:t>	echo "file well created";</a:t>
            </a:r>
          </a:p>
          <a:p>
            <a:pPr marL="0" indent="0" algn="just">
              <a:buNone/>
            </a:pPr>
            <a:r>
              <a:rPr lang="en-US" sz="4200" dirty="0">
                <a:latin typeface="Times New Roman" pitchFamily="18" charset="0"/>
                <a:cs typeface="Times New Roman" pitchFamily="18" charset="0"/>
              </a:rPr>
              <a:t>}</a:t>
            </a:r>
          </a:p>
          <a:p>
            <a:pPr marL="0" indent="0" algn="just">
              <a:buNone/>
            </a:pPr>
            <a:r>
              <a:rPr lang="en-US" sz="4200" dirty="0">
                <a:latin typeface="Times New Roman" pitchFamily="18" charset="0"/>
                <a:cs typeface="Times New Roman" pitchFamily="18" charset="0"/>
              </a:rPr>
              <a:t>$txt = "nshimiyimana Eric\n";</a:t>
            </a:r>
          </a:p>
          <a:p>
            <a:pPr marL="0" indent="0" algn="just">
              <a:buNone/>
            </a:pPr>
            <a:r>
              <a:rPr lang="en-US" sz="4200" dirty="0">
                <a:latin typeface="Times New Roman" pitchFamily="18" charset="0"/>
                <a:cs typeface="Times New Roman" pitchFamily="18" charset="0"/>
              </a:rPr>
              <a:t>fwrite($myfile, $txt);</a:t>
            </a:r>
          </a:p>
          <a:p>
            <a:pPr marL="0" indent="0" algn="just">
              <a:buNone/>
            </a:pPr>
            <a:r>
              <a:rPr lang="en-US" sz="4200" dirty="0">
                <a:latin typeface="Times New Roman" pitchFamily="18" charset="0"/>
                <a:cs typeface="Times New Roman" pitchFamily="18" charset="0"/>
              </a:rPr>
              <a:t>$txt = "Gatete Bosco\n";</a:t>
            </a:r>
          </a:p>
          <a:p>
            <a:pPr marL="0" indent="0" algn="just">
              <a:buNone/>
            </a:pPr>
            <a:r>
              <a:rPr lang="en-US" sz="4200" dirty="0">
                <a:latin typeface="Times New Roman" pitchFamily="18" charset="0"/>
                <a:cs typeface="Times New Roman" pitchFamily="18" charset="0"/>
              </a:rPr>
              <a:t>fwrite($myfile, $txt);</a:t>
            </a:r>
          </a:p>
          <a:p>
            <a:pPr marL="0" indent="0" algn="just">
              <a:buNone/>
            </a:pPr>
            <a:r>
              <a:rPr lang="en-US" sz="4200" dirty="0">
                <a:latin typeface="Times New Roman" pitchFamily="18" charset="0"/>
                <a:cs typeface="Times New Roman" pitchFamily="18" charset="0"/>
              </a:rPr>
              <a:t>fclose($myfile);</a:t>
            </a:r>
          </a:p>
          <a:p>
            <a:pPr marL="0" indent="0" algn="just">
              <a:buNone/>
            </a:pPr>
            <a:r>
              <a:rPr lang="en-US" sz="4200" dirty="0">
                <a:latin typeface="Times New Roman" pitchFamily="18" charset="0"/>
                <a:cs typeface="Times New Roman" pitchFamily="18" charset="0"/>
              </a:rPr>
              <a:t>?&gt;</a:t>
            </a:r>
          </a:p>
          <a:p>
            <a:pPr algn="just"/>
            <a:endParaRPr lang="en-US" dirty="0"/>
          </a:p>
        </p:txBody>
      </p:sp>
      <p:sp>
        <p:nvSpPr>
          <p:cNvPr id="4" name="Date Placeholder 3"/>
          <p:cNvSpPr>
            <a:spLocks noGrp="1"/>
          </p:cNvSpPr>
          <p:nvPr>
            <p:ph type="dt" sz="half" idx="10"/>
          </p:nvPr>
        </p:nvSpPr>
        <p:spPr/>
        <p:txBody>
          <a:bodyPr/>
          <a:lstStyle/>
          <a:p>
            <a:fld id="{0F5CAF2D-670F-40EF-8EA1-5BE9475416C8}" type="datetime1">
              <a:rPr lang="en-US" smtClean="0"/>
              <a:t>3/26/2025</a:t>
            </a:fld>
            <a:endParaRPr lang="en-US"/>
          </a:p>
        </p:txBody>
      </p:sp>
      <p:sp>
        <p:nvSpPr>
          <p:cNvPr id="5" name="Footer Placeholder 4"/>
          <p:cNvSpPr>
            <a:spLocks noGrp="1"/>
          </p:cNvSpPr>
          <p:nvPr>
            <p:ph type="ftr" sz="quarter" idx="11"/>
          </p:nvPr>
        </p:nvSpPr>
        <p:spPr/>
        <p:txBody>
          <a:bodyPr/>
          <a:lstStyle/>
          <a:p>
            <a:r>
              <a:rPr lang="en-US" smtClean="0"/>
              <a:t>Advanced Web Design and Development  By Rutarindwa J.P</a:t>
            </a:r>
            <a:endParaRPr lang="en-US"/>
          </a:p>
        </p:txBody>
      </p:sp>
      <p:sp>
        <p:nvSpPr>
          <p:cNvPr id="6" name="Slide Number Placeholder 5"/>
          <p:cNvSpPr>
            <a:spLocks noGrp="1"/>
          </p:cNvSpPr>
          <p:nvPr>
            <p:ph type="sldNum" sz="quarter" idx="12"/>
          </p:nvPr>
        </p:nvSpPr>
        <p:spPr/>
        <p:txBody>
          <a:bodyPr/>
          <a:lstStyle/>
          <a:p>
            <a:fld id="{0A99FE1F-7B12-4AEF-A700-91E4DF5ACB40}" type="slidenum">
              <a:rPr lang="en-US" smtClean="0"/>
              <a:t>30</a:t>
            </a:fld>
            <a:endParaRPr lang="en-US"/>
          </a:p>
        </p:txBody>
      </p:sp>
    </p:spTree>
    <p:extLst>
      <p:ext uri="{BB962C8B-B14F-4D97-AF65-F5344CB8AC3E}">
        <p14:creationId xmlns:p14="http://schemas.microsoft.com/office/powerpoint/2010/main" val="37667860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2400" b="1" dirty="0" smtClean="0">
                <a:latin typeface="Times New Roman" pitchFamily="18" charset="0"/>
                <a:cs typeface="Times New Roman" pitchFamily="18" charset="0"/>
              </a:rPr>
              <a:t/>
            </a:r>
            <a:br>
              <a:rPr lang="en-US" sz="2400" b="1" dirty="0" smtClean="0">
                <a:latin typeface="Times New Roman" pitchFamily="18" charset="0"/>
                <a:cs typeface="Times New Roman" pitchFamily="18" charset="0"/>
              </a:rPr>
            </a:br>
            <a:r>
              <a:rPr lang="en-US" sz="2400" b="1" dirty="0" smtClean="0">
                <a:latin typeface="Times New Roman" pitchFamily="18" charset="0"/>
                <a:cs typeface="Times New Roman" pitchFamily="18" charset="0"/>
              </a:rPr>
              <a:t>PHP </a:t>
            </a:r>
            <a:r>
              <a:rPr lang="en-US" sz="2400" b="1" dirty="0">
                <a:latin typeface="Times New Roman" pitchFamily="18" charset="0"/>
                <a:cs typeface="Times New Roman" pitchFamily="18" charset="0"/>
              </a:rPr>
              <a:t>readfile() Function</a:t>
            </a:r>
            <a:br>
              <a:rPr lang="en-US" sz="2400" b="1"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914402"/>
            <a:ext cx="8229600" cy="5211763"/>
          </a:xfrm>
        </p:spPr>
        <p:txBody>
          <a:bodyPr>
            <a:normAutofit/>
          </a:bodyPr>
          <a:lstStyle/>
          <a:p>
            <a:pPr algn="just">
              <a:buFont typeface="Wingdings" pitchFamily="2" charset="2"/>
              <a:buChar char="q"/>
            </a:pP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readfile() function reads a file and writes it to the output buffer.</a:t>
            </a:r>
          </a:p>
          <a:p>
            <a:pPr marL="0" indent="0" algn="just">
              <a:buNone/>
            </a:pPr>
            <a:r>
              <a:rPr lang="en-US" sz="2400" dirty="0">
                <a:latin typeface="Times New Roman" pitchFamily="18" charset="0"/>
                <a:cs typeface="Times New Roman" pitchFamily="18" charset="0"/>
              </a:rPr>
              <a:t> &lt;?php</a:t>
            </a:r>
          </a:p>
          <a:p>
            <a:pPr marL="0" indent="0" algn="just">
              <a:buNone/>
            </a:pPr>
            <a:r>
              <a:rPr lang="en-US" sz="2400" dirty="0">
                <a:latin typeface="Times New Roman" pitchFamily="18" charset="0"/>
                <a:cs typeface="Times New Roman" pitchFamily="18" charset="0"/>
              </a:rPr>
              <a:t>        echo readfile("newfile.txt");</a:t>
            </a:r>
          </a:p>
          <a:p>
            <a:pPr marL="0" indent="0" algn="just">
              <a:buNone/>
            </a:pPr>
            <a:r>
              <a:rPr lang="en-US" sz="2400" dirty="0">
                <a:latin typeface="Times New Roman" pitchFamily="18" charset="0"/>
                <a:cs typeface="Times New Roman" pitchFamily="18" charset="0"/>
              </a:rPr>
              <a:t>  ?&gt;</a:t>
            </a:r>
          </a:p>
          <a:p>
            <a:pPr algn="just">
              <a:buFont typeface="Wingdings" pitchFamily="2" charset="2"/>
              <a:buChar char="q"/>
            </a:pPr>
            <a:r>
              <a:rPr lang="en-US" sz="2400" dirty="0">
                <a:latin typeface="Times New Roman" pitchFamily="18" charset="0"/>
                <a:cs typeface="Times New Roman" pitchFamily="18" charset="0"/>
              </a:rPr>
              <a:t>If we open the "newfile.txt" file it would look like this:</a:t>
            </a:r>
          </a:p>
          <a:p>
            <a:pPr marL="0" indent="0" algn="just">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nshimiyimana Eric</a:t>
            </a:r>
          </a:p>
          <a:p>
            <a:pPr marL="0" indent="0" algn="just">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Gatete </a:t>
            </a:r>
            <a:r>
              <a:rPr lang="en-US" sz="2400" dirty="0">
                <a:latin typeface="Times New Roman" pitchFamily="18" charset="0"/>
                <a:cs typeface="Times New Roman" pitchFamily="18" charset="0"/>
              </a:rPr>
              <a:t>Bosco</a:t>
            </a:r>
          </a:p>
          <a:p>
            <a:endParaRPr lang="en-US" sz="2400" dirty="0">
              <a:latin typeface="Times New Roman" pitchFamily="18" charset="0"/>
              <a:cs typeface="Times New Roman" pitchFamily="18" charset="0"/>
            </a:endParaRPr>
          </a:p>
        </p:txBody>
      </p:sp>
      <p:sp>
        <p:nvSpPr>
          <p:cNvPr id="5" name="Date Placeholder 4"/>
          <p:cNvSpPr>
            <a:spLocks noGrp="1"/>
          </p:cNvSpPr>
          <p:nvPr>
            <p:ph type="dt" sz="half" idx="10"/>
          </p:nvPr>
        </p:nvSpPr>
        <p:spPr/>
        <p:txBody>
          <a:bodyPr/>
          <a:lstStyle/>
          <a:p>
            <a:fld id="{845A514E-C345-4121-AD1D-F11A1E547187}" type="datetime1">
              <a:rPr lang="en-US" smtClean="0"/>
              <a:t>3/26/2025</a:t>
            </a:fld>
            <a:endParaRPr lang="en-US"/>
          </a:p>
        </p:txBody>
      </p:sp>
      <p:sp>
        <p:nvSpPr>
          <p:cNvPr id="6" name="Footer Placeholder 5"/>
          <p:cNvSpPr>
            <a:spLocks noGrp="1"/>
          </p:cNvSpPr>
          <p:nvPr>
            <p:ph type="ftr" sz="quarter" idx="11"/>
          </p:nvPr>
        </p:nvSpPr>
        <p:spPr/>
        <p:txBody>
          <a:bodyPr/>
          <a:lstStyle/>
          <a:p>
            <a:r>
              <a:rPr lang="en-US" smtClean="0"/>
              <a:t>Advanced Web Design and Development  By Rutarindwa J.P</a:t>
            </a:r>
            <a:endParaRPr lang="en-US"/>
          </a:p>
        </p:txBody>
      </p:sp>
      <p:sp>
        <p:nvSpPr>
          <p:cNvPr id="7" name="Slide Number Placeholder 6"/>
          <p:cNvSpPr>
            <a:spLocks noGrp="1"/>
          </p:cNvSpPr>
          <p:nvPr>
            <p:ph type="sldNum" sz="quarter" idx="12"/>
          </p:nvPr>
        </p:nvSpPr>
        <p:spPr/>
        <p:txBody>
          <a:bodyPr/>
          <a:lstStyle/>
          <a:p>
            <a:fld id="{0A99FE1F-7B12-4AEF-A700-91E4DF5ACB40}" type="slidenum">
              <a:rPr lang="en-US" smtClean="0"/>
              <a:t>31</a:t>
            </a:fld>
            <a:endParaRPr lang="en-US"/>
          </a:p>
        </p:txBody>
      </p:sp>
    </p:spTree>
    <p:extLst>
      <p:ext uri="{BB962C8B-B14F-4D97-AF65-F5344CB8AC3E}">
        <p14:creationId xmlns:p14="http://schemas.microsoft.com/office/powerpoint/2010/main" val="9355132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2400" b="1" dirty="0" smtClean="0">
                <a:latin typeface="Times New Roman" pitchFamily="18" charset="0"/>
                <a:cs typeface="Times New Roman" pitchFamily="18" charset="0"/>
              </a:rPr>
              <a:t/>
            </a:r>
            <a:br>
              <a:rPr lang="en-US" sz="2400" b="1" dirty="0" smtClean="0">
                <a:latin typeface="Times New Roman" pitchFamily="18" charset="0"/>
                <a:cs typeface="Times New Roman" pitchFamily="18" charset="0"/>
              </a:rPr>
            </a:br>
            <a:r>
              <a:rPr lang="en-US" sz="2400" b="1" dirty="0" smtClean="0">
                <a:latin typeface="Times New Roman" pitchFamily="18" charset="0"/>
                <a:cs typeface="Times New Roman" pitchFamily="18" charset="0"/>
              </a:rPr>
              <a:t>PHP </a:t>
            </a:r>
            <a:r>
              <a:rPr lang="en-US" sz="2400" b="1" dirty="0">
                <a:latin typeface="Times New Roman" pitchFamily="18" charset="0"/>
                <a:cs typeface="Times New Roman" pitchFamily="18" charset="0"/>
              </a:rPr>
              <a:t>Read Single Line - fgets()</a:t>
            </a:r>
            <a:br>
              <a:rPr lang="en-US" sz="2400" b="1"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38202"/>
            <a:ext cx="8229600" cy="5287963"/>
          </a:xfrm>
        </p:spPr>
        <p:txBody>
          <a:bodyPr>
            <a:normAutofit/>
          </a:bodyPr>
          <a:lstStyle/>
          <a:p>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fgets() function is used to read a single line from a file.</a:t>
            </a:r>
          </a:p>
          <a:p>
            <a:r>
              <a:rPr lang="en-US" sz="2400" dirty="0">
                <a:latin typeface="Times New Roman" pitchFamily="18" charset="0"/>
                <a:cs typeface="Times New Roman" pitchFamily="18" charset="0"/>
              </a:rPr>
              <a:t>The example below outputs the first line of the "newfile.txt" file:</a:t>
            </a:r>
          </a:p>
          <a:p>
            <a:r>
              <a:rPr lang="en-US" sz="2400" dirty="0">
                <a:latin typeface="Times New Roman" pitchFamily="18" charset="0"/>
                <a:cs typeface="Times New Roman" pitchFamily="18" charset="0"/>
              </a:rPr>
              <a:t>&lt;?php</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$myfile = fopen("newfile.txt", "r") or die("Unable to open file!");</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echo fgets($myfile);</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fclose($myfile);</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?&gt;</a:t>
            </a:r>
          </a:p>
          <a:p>
            <a:endParaRPr lang="en-US" dirty="0"/>
          </a:p>
        </p:txBody>
      </p:sp>
      <p:sp>
        <p:nvSpPr>
          <p:cNvPr id="4" name="Date Placeholder 3"/>
          <p:cNvSpPr>
            <a:spLocks noGrp="1"/>
          </p:cNvSpPr>
          <p:nvPr>
            <p:ph type="dt" sz="half" idx="10"/>
          </p:nvPr>
        </p:nvSpPr>
        <p:spPr/>
        <p:txBody>
          <a:bodyPr/>
          <a:lstStyle/>
          <a:p>
            <a:fld id="{A1E74A50-E614-4F47-AC60-32489740C666}" type="datetime1">
              <a:rPr lang="en-US" smtClean="0"/>
              <a:t>3/26/2025</a:t>
            </a:fld>
            <a:endParaRPr lang="en-US"/>
          </a:p>
        </p:txBody>
      </p:sp>
      <p:sp>
        <p:nvSpPr>
          <p:cNvPr id="5" name="Footer Placeholder 4"/>
          <p:cNvSpPr>
            <a:spLocks noGrp="1"/>
          </p:cNvSpPr>
          <p:nvPr>
            <p:ph type="ftr" sz="quarter" idx="11"/>
          </p:nvPr>
        </p:nvSpPr>
        <p:spPr/>
        <p:txBody>
          <a:bodyPr/>
          <a:lstStyle/>
          <a:p>
            <a:r>
              <a:rPr lang="en-US" smtClean="0"/>
              <a:t>Advanced Web Design and Development  By Rutarindwa J.P</a:t>
            </a:r>
            <a:endParaRPr lang="en-US"/>
          </a:p>
        </p:txBody>
      </p:sp>
      <p:sp>
        <p:nvSpPr>
          <p:cNvPr id="6" name="Slide Number Placeholder 5"/>
          <p:cNvSpPr>
            <a:spLocks noGrp="1"/>
          </p:cNvSpPr>
          <p:nvPr>
            <p:ph type="sldNum" sz="quarter" idx="12"/>
          </p:nvPr>
        </p:nvSpPr>
        <p:spPr/>
        <p:txBody>
          <a:bodyPr/>
          <a:lstStyle/>
          <a:p>
            <a:fld id="{0A99FE1F-7B12-4AEF-A700-91E4DF5ACB40}" type="slidenum">
              <a:rPr lang="en-US" smtClean="0"/>
              <a:t>32</a:t>
            </a:fld>
            <a:endParaRPr lang="en-US"/>
          </a:p>
        </p:txBody>
      </p:sp>
    </p:spTree>
    <p:extLst>
      <p:ext uri="{BB962C8B-B14F-4D97-AF65-F5344CB8AC3E}">
        <p14:creationId xmlns:p14="http://schemas.microsoft.com/office/powerpoint/2010/main" val="39939539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smtClean="0"/>
              <a:t/>
            </a:r>
            <a:br>
              <a:rPr lang="en-US" b="1" dirty="0" smtClean="0"/>
            </a:br>
            <a:r>
              <a:rPr lang="en-US" b="1" dirty="0" smtClean="0"/>
              <a:t>PHP </a:t>
            </a:r>
            <a:r>
              <a:rPr lang="en-US" b="1" dirty="0"/>
              <a:t>Check End-Of-File - </a:t>
            </a:r>
            <a:r>
              <a:rPr lang="en-US" b="1" dirty="0" err="1"/>
              <a:t>feof</a:t>
            </a:r>
            <a:r>
              <a:rPr lang="en-US" b="1" dirty="0"/>
              <a:t>()</a:t>
            </a:r>
            <a:br>
              <a:rPr lang="en-US" b="1" dirty="0"/>
            </a:br>
            <a:endParaRPr lang="en-US" dirty="0"/>
          </a:p>
        </p:txBody>
      </p:sp>
      <p:sp>
        <p:nvSpPr>
          <p:cNvPr id="3" name="Content Placeholder 2"/>
          <p:cNvSpPr>
            <a:spLocks noGrp="1"/>
          </p:cNvSpPr>
          <p:nvPr>
            <p:ph idx="1"/>
          </p:nvPr>
        </p:nvSpPr>
        <p:spPr>
          <a:xfrm>
            <a:off x="457200" y="914402"/>
            <a:ext cx="8229600" cy="5211763"/>
          </a:xfrm>
        </p:spPr>
        <p:txBody>
          <a:bodyPr>
            <a:noAutofit/>
          </a:bodyPr>
          <a:lstStyle/>
          <a:p>
            <a:pPr algn="just">
              <a:buFont typeface="Wingdings" pitchFamily="2" charset="2"/>
              <a:buChar char="q"/>
            </a:pPr>
            <a:r>
              <a:rPr lang="en-US" sz="2000" dirty="0" smtClean="0">
                <a:latin typeface="Times New Roman" pitchFamily="18" charset="0"/>
                <a:cs typeface="Times New Roman" pitchFamily="18" charset="0"/>
              </a:rPr>
              <a:t>The </a:t>
            </a:r>
            <a:r>
              <a:rPr lang="en-US" sz="2000" dirty="0" err="1">
                <a:latin typeface="Times New Roman" pitchFamily="18" charset="0"/>
                <a:cs typeface="Times New Roman" pitchFamily="18" charset="0"/>
              </a:rPr>
              <a:t>feof</a:t>
            </a:r>
            <a:r>
              <a:rPr lang="en-US" sz="2000" dirty="0">
                <a:latin typeface="Times New Roman" pitchFamily="18" charset="0"/>
                <a:cs typeface="Times New Roman" pitchFamily="18" charset="0"/>
              </a:rPr>
              <a:t>() function checks if the "end-of-file" (EOF) has been reached.</a:t>
            </a:r>
          </a:p>
          <a:p>
            <a:pPr algn="just">
              <a:buFont typeface="Wingdings" pitchFamily="2" charset="2"/>
              <a:buChar char="q"/>
            </a:pPr>
            <a:r>
              <a:rPr lang="en-US" sz="2000" dirty="0">
                <a:latin typeface="Times New Roman" pitchFamily="18" charset="0"/>
                <a:cs typeface="Times New Roman" pitchFamily="18" charset="0"/>
              </a:rPr>
              <a:t>The </a:t>
            </a:r>
            <a:r>
              <a:rPr lang="en-US" sz="2000" dirty="0" err="1">
                <a:latin typeface="Times New Roman" pitchFamily="18" charset="0"/>
                <a:cs typeface="Times New Roman" pitchFamily="18" charset="0"/>
              </a:rPr>
              <a:t>feof</a:t>
            </a:r>
            <a:r>
              <a:rPr lang="en-US" sz="2000" dirty="0">
                <a:latin typeface="Times New Roman" pitchFamily="18" charset="0"/>
                <a:cs typeface="Times New Roman" pitchFamily="18" charset="0"/>
              </a:rPr>
              <a:t>() function is useful for looping through data of unknown length.</a:t>
            </a:r>
          </a:p>
          <a:p>
            <a:pPr algn="just">
              <a:buFont typeface="Wingdings" pitchFamily="2" charset="2"/>
              <a:buChar char="q"/>
            </a:pPr>
            <a:r>
              <a:rPr lang="en-US" sz="2000" dirty="0">
                <a:latin typeface="Times New Roman" pitchFamily="18" charset="0"/>
                <a:cs typeface="Times New Roman" pitchFamily="18" charset="0"/>
              </a:rPr>
              <a:t>The example below reads the "webdictionary.txt" file line by line, until end-of-file is reached:</a:t>
            </a:r>
          </a:p>
          <a:p>
            <a:pPr marL="0" indent="0" algn="just">
              <a:buNone/>
            </a:pPr>
            <a:r>
              <a:rPr lang="en-US" sz="2000" dirty="0">
                <a:latin typeface="Times New Roman" pitchFamily="18" charset="0"/>
                <a:cs typeface="Times New Roman" pitchFamily="18" charset="0"/>
              </a:rPr>
              <a:t>&lt;?php</a:t>
            </a:r>
          </a:p>
          <a:p>
            <a:pPr marL="0" indent="0" algn="just">
              <a:buNone/>
            </a:pPr>
            <a:r>
              <a:rPr lang="en-US" sz="2000" dirty="0">
                <a:latin typeface="Times New Roman" pitchFamily="18" charset="0"/>
                <a:cs typeface="Times New Roman" pitchFamily="18" charset="0"/>
              </a:rPr>
              <a:t>$myfile = fopen("newfile.txt", "r") or die("Unable to open file!");</a:t>
            </a:r>
          </a:p>
          <a:p>
            <a:pPr marL="0" indent="0" algn="just">
              <a:buNone/>
            </a:pPr>
            <a:r>
              <a:rPr lang="en-US" sz="2000" dirty="0">
                <a:latin typeface="Times New Roman" pitchFamily="18" charset="0"/>
                <a:cs typeface="Times New Roman" pitchFamily="18" charset="0"/>
              </a:rPr>
              <a:t>// Output one line until end-of-file</a:t>
            </a:r>
          </a:p>
          <a:p>
            <a:pPr marL="0" indent="0" algn="just">
              <a:buNone/>
            </a:pPr>
            <a:r>
              <a:rPr lang="en-US" sz="2000" dirty="0">
                <a:latin typeface="Times New Roman" pitchFamily="18" charset="0"/>
                <a:cs typeface="Times New Roman" pitchFamily="18" charset="0"/>
              </a:rPr>
              <a:t>while(!</a:t>
            </a:r>
            <a:r>
              <a:rPr lang="en-US" sz="2000" dirty="0" err="1">
                <a:latin typeface="Times New Roman" pitchFamily="18" charset="0"/>
                <a:cs typeface="Times New Roman" pitchFamily="18" charset="0"/>
              </a:rPr>
              <a:t>feof</a:t>
            </a:r>
            <a:r>
              <a:rPr lang="en-US" sz="2000" dirty="0">
                <a:latin typeface="Times New Roman" pitchFamily="18" charset="0"/>
                <a:cs typeface="Times New Roman" pitchFamily="18" charset="0"/>
              </a:rPr>
              <a:t>($myfile)) {</a:t>
            </a:r>
          </a:p>
          <a:p>
            <a:pPr marL="0" indent="0" algn="just">
              <a:buNone/>
            </a:pPr>
            <a:r>
              <a:rPr lang="en-US" sz="2000" dirty="0">
                <a:latin typeface="Times New Roman" pitchFamily="18" charset="0"/>
                <a:cs typeface="Times New Roman" pitchFamily="18" charset="0"/>
              </a:rPr>
              <a:t>  echo fgets($myfile) . "&lt;</a:t>
            </a:r>
            <a:r>
              <a:rPr lang="en-US" sz="2000" dirty="0" err="1">
                <a:latin typeface="Times New Roman" pitchFamily="18" charset="0"/>
                <a:cs typeface="Times New Roman" pitchFamily="18" charset="0"/>
              </a:rPr>
              <a:t>br</a:t>
            </a:r>
            <a:r>
              <a:rPr lang="en-US" sz="2000" dirty="0">
                <a:latin typeface="Times New Roman" pitchFamily="18" charset="0"/>
                <a:cs typeface="Times New Roman" pitchFamily="18" charset="0"/>
              </a:rPr>
              <a:t>&gt;";</a:t>
            </a:r>
          </a:p>
          <a:p>
            <a:pPr marL="0" indent="0" algn="just">
              <a:buNone/>
            </a:pPr>
            <a:r>
              <a:rPr lang="en-US" sz="2000" dirty="0">
                <a:latin typeface="Times New Roman" pitchFamily="18" charset="0"/>
                <a:cs typeface="Times New Roman" pitchFamily="18" charset="0"/>
              </a:rPr>
              <a:t>}</a:t>
            </a:r>
          </a:p>
          <a:p>
            <a:pPr marL="0" indent="0" algn="just">
              <a:buNone/>
            </a:pPr>
            <a:r>
              <a:rPr lang="en-US" sz="2000" dirty="0">
                <a:latin typeface="Times New Roman" pitchFamily="18" charset="0"/>
                <a:cs typeface="Times New Roman" pitchFamily="18" charset="0"/>
              </a:rPr>
              <a:t>fclose($myfile);</a:t>
            </a:r>
          </a:p>
          <a:p>
            <a:pPr marL="0" indent="0" algn="just">
              <a:buNone/>
            </a:pPr>
            <a:r>
              <a:rPr lang="en-US" sz="2000" dirty="0">
                <a:latin typeface="Times New Roman" pitchFamily="18" charset="0"/>
                <a:cs typeface="Times New Roman" pitchFamily="18" charset="0"/>
              </a:rPr>
              <a:t>?&gt;</a:t>
            </a:r>
          </a:p>
          <a:p>
            <a:pPr algn="just"/>
            <a:endParaRPr lang="en-US"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7072DE4-363E-4D90-B0DA-9BCE16885B97}" type="datetime1">
              <a:rPr lang="en-US" smtClean="0"/>
              <a:t>3/26/2025</a:t>
            </a:fld>
            <a:endParaRPr lang="en-US"/>
          </a:p>
        </p:txBody>
      </p:sp>
      <p:sp>
        <p:nvSpPr>
          <p:cNvPr id="5" name="Footer Placeholder 4"/>
          <p:cNvSpPr>
            <a:spLocks noGrp="1"/>
          </p:cNvSpPr>
          <p:nvPr>
            <p:ph type="ftr" sz="quarter" idx="11"/>
          </p:nvPr>
        </p:nvSpPr>
        <p:spPr/>
        <p:txBody>
          <a:bodyPr/>
          <a:lstStyle/>
          <a:p>
            <a:r>
              <a:rPr lang="en-US" smtClean="0"/>
              <a:t>Advanced Web Design and Development  By Rutarindwa J.P</a:t>
            </a:r>
            <a:endParaRPr lang="en-US"/>
          </a:p>
        </p:txBody>
      </p:sp>
      <p:sp>
        <p:nvSpPr>
          <p:cNvPr id="6" name="Slide Number Placeholder 5"/>
          <p:cNvSpPr>
            <a:spLocks noGrp="1"/>
          </p:cNvSpPr>
          <p:nvPr>
            <p:ph type="sldNum" sz="quarter" idx="12"/>
          </p:nvPr>
        </p:nvSpPr>
        <p:spPr/>
        <p:txBody>
          <a:bodyPr/>
          <a:lstStyle/>
          <a:p>
            <a:fld id="{0A99FE1F-7B12-4AEF-A700-91E4DF5ACB40}" type="slidenum">
              <a:rPr lang="en-US" smtClean="0"/>
              <a:t>33</a:t>
            </a:fld>
            <a:endParaRPr lang="en-US"/>
          </a:p>
        </p:txBody>
      </p:sp>
    </p:spTree>
    <p:extLst>
      <p:ext uri="{BB962C8B-B14F-4D97-AF65-F5344CB8AC3E}">
        <p14:creationId xmlns:p14="http://schemas.microsoft.com/office/powerpoint/2010/main" val="39181301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2400" b="1" dirty="0" smtClean="0">
                <a:latin typeface="Times New Roman" pitchFamily="18" charset="0"/>
                <a:cs typeface="Times New Roman" pitchFamily="18" charset="0"/>
              </a:rPr>
              <a:t/>
            </a:r>
            <a:br>
              <a:rPr lang="en-US" sz="2400" b="1" dirty="0" smtClean="0">
                <a:latin typeface="Times New Roman" pitchFamily="18" charset="0"/>
                <a:cs typeface="Times New Roman" pitchFamily="18" charset="0"/>
              </a:rPr>
            </a:br>
            <a:r>
              <a:rPr lang="en-US" sz="2400" b="1" dirty="0" smtClean="0">
                <a:latin typeface="Times New Roman" pitchFamily="18" charset="0"/>
                <a:cs typeface="Times New Roman" pitchFamily="18" charset="0"/>
              </a:rPr>
              <a:t>PHP </a:t>
            </a:r>
            <a:r>
              <a:rPr lang="en-US" sz="2400" b="1" dirty="0">
                <a:latin typeface="Times New Roman" pitchFamily="18" charset="0"/>
                <a:cs typeface="Times New Roman" pitchFamily="18" charset="0"/>
              </a:rPr>
              <a:t>Connect to the MySQL Server</a:t>
            </a:r>
            <a:br>
              <a:rPr lang="en-US" sz="2400" b="1"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38202"/>
            <a:ext cx="8229600" cy="5287963"/>
          </a:xfrm>
        </p:spPr>
        <p:txBody>
          <a:bodyPr>
            <a:normAutofit fontScale="92500" lnSpcReduction="20000"/>
          </a:bodyPr>
          <a:lstStyle/>
          <a:p>
            <a:pPr algn="just">
              <a:buFont typeface="Wingdings" pitchFamily="2" charset="2"/>
              <a:buChar char="q"/>
            </a:pPr>
            <a:r>
              <a:rPr lang="en-US" sz="2400" dirty="0" smtClean="0">
                <a:latin typeface="Times New Roman" pitchFamily="18" charset="0"/>
                <a:cs typeface="Times New Roman" pitchFamily="18" charset="0"/>
              </a:rPr>
              <a:t>With </a:t>
            </a:r>
            <a:r>
              <a:rPr lang="en-US" sz="2400" dirty="0">
                <a:latin typeface="Times New Roman" pitchFamily="18" charset="0"/>
                <a:cs typeface="Times New Roman" pitchFamily="18" charset="0"/>
              </a:rPr>
              <a:t>PHP, you can connect to and manipulate databases. MySQL is the most popular database system used with PHP.</a:t>
            </a:r>
          </a:p>
          <a:p>
            <a:pPr algn="just">
              <a:buFont typeface="Wingdings" pitchFamily="2" charset="2"/>
              <a:buChar char="q"/>
            </a:pPr>
            <a:endParaRPr lang="en-US" sz="2400" b="1" dirty="0" smtClean="0">
              <a:latin typeface="Times New Roman" pitchFamily="18" charset="0"/>
              <a:cs typeface="Times New Roman" pitchFamily="18" charset="0"/>
            </a:endParaRPr>
          </a:p>
          <a:p>
            <a:pPr algn="just">
              <a:buFont typeface="Wingdings" pitchFamily="2" charset="2"/>
              <a:buChar char="q"/>
            </a:pPr>
            <a:r>
              <a:rPr lang="en-US" sz="2400" b="1" dirty="0" smtClean="0">
                <a:latin typeface="Times New Roman" pitchFamily="18" charset="0"/>
                <a:cs typeface="Times New Roman" pitchFamily="18" charset="0"/>
              </a:rPr>
              <a:t>What </a:t>
            </a:r>
            <a:r>
              <a:rPr lang="en-US" sz="2400" b="1" dirty="0">
                <a:latin typeface="Times New Roman" pitchFamily="18" charset="0"/>
                <a:cs typeface="Times New Roman" pitchFamily="18" charset="0"/>
              </a:rPr>
              <a:t>is MySQL?</a:t>
            </a:r>
          </a:p>
          <a:p>
            <a:pPr algn="just">
              <a:buFont typeface="Wingdings" pitchFamily="2" charset="2"/>
              <a:buChar char="ü"/>
            </a:pPr>
            <a:r>
              <a:rPr lang="en-US" sz="2400" dirty="0">
                <a:latin typeface="Times New Roman" pitchFamily="18" charset="0"/>
                <a:cs typeface="Times New Roman" pitchFamily="18" charset="0"/>
              </a:rPr>
              <a:t>MySQL is a database system used on the web</a:t>
            </a:r>
          </a:p>
          <a:p>
            <a:pPr algn="just">
              <a:buFont typeface="Wingdings" pitchFamily="2" charset="2"/>
              <a:buChar char="ü"/>
            </a:pPr>
            <a:r>
              <a:rPr lang="en-US" sz="2400" dirty="0">
                <a:latin typeface="Times New Roman" pitchFamily="18" charset="0"/>
                <a:cs typeface="Times New Roman" pitchFamily="18" charset="0"/>
              </a:rPr>
              <a:t>MySQL is a database system that runs on a server</a:t>
            </a:r>
          </a:p>
          <a:p>
            <a:pPr algn="just">
              <a:buFont typeface="Wingdings" pitchFamily="2" charset="2"/>
              <a:buChar char="ü"/>
            </a:pPr>
            <a:r>
              <a:rPr lang="en-US" sz="2400" dirty="0">
                <a:latin typeface="Times New Roman" pitchFamily="18" charset="0"/>
                <a:cs typeface="Times New Roman" pitchFamily="18" charset="0"/>
              </a:rPr>
              <a:t>MySQL is ideal for both small and large applications</a:t>
            </a:r>
          </a:p>
          <a:p>
            <a:pPr algn="just">
              <a:buFont typeface="Wingdings" pitchFamily="2" charset="2"/>
              <a:buChar char="ü"/>
            </a:pPr>
            <a:r>
              <a:rPr lang="en-US" sz="2400" dirty="0">
                <a:latin typeface="Times New Roman" pitchFamily="18" charset="0"/>
                <a:cs typeface="Times New Roman" pitchFamily="18" charset="0"/>
              </a:rPr>
              <a:t>MySQL is very fast, reliable, and easy to use</a:t>
            </a:r>
          </a:p>
          <a:p>
            <a:pPr algn="just">
              <a:buFont typeface="Wingdings" pitchFamily="2" charset="2"/>
              <a:buChar char="ü"/>
            </a:pPr>
            <a:r>
              <a:rPr lang="en-US" sz="2400" dirty="0">
                <a:latin typeface="Times New Roman" pitchFamily="18" charset="0"/>
                <a:cs typeface="Times New Roman" pitchFamily="18" charset="0"/>
              </a:rPr>
              <a:t>MySQL compiles on a number of platforms</a:t>
            </a:r>
          </a:p>
          <a:p>
            <a:pPr algn="just">
              <a:buFont typeface="Wingdings" pitchFamily="2" charset="2"/>
              <a:buChar char="ü"/>
            </a:pPr>
            <a:r>
              <a:rPr lang="en-US" sz="2400" dirty="0">
                <a:latin typeface="Times New Roman" pitchFamily="18" charset="0"/>
                <a:cs typeface="Times New Roman" pitchFamily="18" charset="0"/>
              </a:rPr>
              <a:t>The data in MySQL is stored in tables. A table is a collection of related data, and it consists of columns and rows</a:t>
            </a:r>
            <a:r>
              <a:rPr lang="en-US" sz="2400" dirty="0" smtClean="0">
                <a:latin typeface="Times New Roman" pitchFamily="18" charset="0"/>
                <a:cs typeface="Times New Roman" pitchFamily="18" charset="0"/>
              </a:rPr>
              <a:t>.</a:t>
            </a:r>
          </a:p>
          <a:p>
            <a:pPr algn="just">
              <a:buFont typeface="Wingdings" pitchFamily="2" charset="2"/>
              <a:buChar char="ü"/>
            </a:pP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Databases are useful when storing information categorically.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Use </a:t>
            </a:r>
            <a:r>
              <a:rPr lang="en-US" sz="2400" dirty="0">
                <a:latin typeface="Times New Roman" pitchFamily="18" charset="0"/>
                <a:cs typeface="Times New Roman" pitchFamily="18" charset="0"/>
              </a:rPr>
              <a:t>the PHP </a:t>
            </a:r>
            <a:r>
              <a:rPr lang="en-US" sz="2400" b="1" dirty="0">
                <a:latin typeface="Times New Roman" pitchFamily="18" charset="0"/>
                <a:cs typeface="Times New Roman" pitchFamily="18" charset="0"/>
              </a:rPr>
              <a:t>mysqli_connect() </a:t>
            </a:r>
            <a:r>
              <a:rPr lang="en-US" sz="2400" dirty="0">
                <a:latin typeface="Times New Roman" pitchFamily="18" charset="0"/>
                <a:cs typeface="Times New Roman" pitchFamily="18" charset="0"/>
              </a:rPr>
              <a:t>function to open a new connection to the MySQL server. Before we can access data in a database, we must open a connection to the MySQL server.</a:t>
            </a:r>
          </a:p>
          <a:p>
            <a:pPr algn="just"/>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6F58CD09-4820-43E6-81A9-CC996779B115}" type="datetime1">
              <a:rPr lang="en-US" smtClean="0"/>
              <a:t>3/26/2025</a:t>
            </a:fld>
            <a:endParaRPr lang="en-US"/>
          </a:p>
        </p:txBody>
      </p:sp>
      <p:sp>
        <p:nvSpPr>
          <p:cNvPr id="5" name="Footer Placeholder 4"/>
          <p:cNvSpPr>
            <a:spLocks noGrp="1"/>
          </p:cNvSpPr>
          <p:nvPr>
            <p:ph type="ftr" sz="quarter" idx="11"/>
          </p:nvPr>
        </p:nvSpPr>
        <p:spPr/>
        <p:txBody>
          <a:bodyPr/>
          <a:lstStyle/>
          <a:p>
            <a:r>
              <a:rPr lang="en-US" smtClean="0"/>
              <a:t>Advanced Web Design and Development  By Rutarindwa J.P</a:t>
            </a:r>
            <a:endParaRPr lang="en-US"/>
          </a:p>
        </p:txBody>
      </p:sp>
      <p:sp>
        <p:nvSpPr>
          <p:cNvPr id="6" name="Slide Number Placeholder 5"/>
          <p:cNvSpPr>
            <a:spLocks noGrp="1"/>
          </p:cNvSpPr>
          <p:nvPr>
            <p:ph type="sldNum" sz="quarter" idx="12"/>
          </p:nvPr>
        </p:nvSpPr>
        <p:spPr/>
        <p:txBody>
          <a:bodyPr/>
          <a:lstStyle/>
          <a:p>
            <a:fld id="{0A99FE1F-7B12-4AEF-A700-91E4DF5ACB40}" type="slidenum">
              <a:rPr lang="en-US" smtClean="0"/>
              <a:t>34</a:t>
            </a:fld>
            <a:endParaRPr lang="en-US"/>
          </a:p>
        </p:txBody>
      </p:sp>
    </p:spTree>
    <p:extLst>
      <p:ext uri="{BB962C8B-B14F-4D97-AF65-F5344CB8AC3E}">
        <p14:creationId xmlns:p14="http://schemas.microsoft.com/office/powerpoint/2010/main" val="25072123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1"/>
            <a:ext cx="3008313" cy="488950"/>
          </a:xfrm>
        </p:spPr>
        <p:txBody>
          <a:bodyPr>
            <a:normAutofit fontScale="90000"/>
          </a:bodyPr>
          <a:lstStyle/>
          <a:p>
            <a:r>
              <a:rPr lang="en-US" sz="2700" dirty="0" smtClean="0">
                <a:latin typeface="Times New Roman" pitchFamily="18" charset="0"/>
                <a:cs typeface="Times New Roman" pitchFamily="18" charset="0"/>
              </a:rPr>
              <a:t/>
            </a:r>
            <a:br>
              <a:rPr lang="en-US" sz="2700" dirty="0" smtClean="0">
                <a:latin typeface="Times New Roman" pitchFamily="18" charset="0"/>
                <a:cs typeface="Times New Roman" pitchFamily="18" charset="0"/>
              </a:rPr>
            </a:br>
            <a:r>
              <a:rPr lang="en-US" sz="2700" dirty="0" smtClean="0">
                <a:latin typeface="Times New Roman" pitchFamily="18" charset="0"/>
                <a:cs typeface="Times New Roman" pitchFamily="18" charset="0"/>
              </a:rPr>
              <a:t>Syntax:</a:t>
            </a:r>
            <a:r>
              <a:rPr lang="en-US" dirty="0"/>
              <a:t/>
            </a:r>
            <a:br>
              <a:rPr lang="en-US" dirty="0"/>
            </a:b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677834231"/>
              </p:ext>
            </p:extLst>
          </p:nvPr>
        </p:nvGraphicFramePr>
        <p:xfrm>
          <a:off x="4648200" y="762002"/>
          <a:ext cx="4038600" cy="6474032"/>
        </p:xfrm>
        <a:graphic>
          <a:graphicData uri="http://schemas.openxmlformats.org/drawingml/2006/table">
            <a:tbl>
              <a:tblPr firstRow="1" bandRow="1">
                <a:tableStyleId>{5C22544A-7EE6-4342-B048-85BDC9FD1C3A}</a:tableStyleId>
              </a:tblPr>
              <a:tblGrid>
                <a:gridCol w="1232115">
                  <a:extLst>
                    <a:ext uri="{9D8B030D-6E8A-4147-A177-3AD203B41FA5}">
                      <a16:colId xmlns:a16="http://schemas.microsoft.com/office/drawing/2014/main" val="20000"/>
                    </a:ext>
                  </a:extLst>
                </a:gridCol>
                <a:gridCol w="2806485">
                  <a:extLst>
                    <a:ext uri="{9D8B030D-6E8A-4147-A177-3AD203B41FA5}">
                      <a16:colId xmlns:a16="http://schemas.microsoft.com/office/drawing/2014/main" val="20001"/>
                    </a:ext>
                  </a:extLst>
                </a:gridCol>
              </a:tblGrid>
              <a:tr h="795607">
                <a:tc>
                  <a:txBody>
                    <a:bodyPr/>
                    <a:lstStyle/>
                    <a:p>
                      <a:pPr marL="0" marR="0" algn="ctr">
                        <a:lnSpc>
                          <a:spcPct val="115000"/>
                        </a:lnSpc>
                        <a:spcBef>
                          <a:spcPts val="0"/>
                        </a:spcBef>
                        <a:spcAft>
                          <a:spcPts val="0"/>
                        </a:spcAft>
                      </a:pPr>
                      <a:r>
                        <a:rPr lang="en-US" sz="2000" b="0" dirty="0">
                          <a:solidFill>
                            <a:srgbClr val="000000"/>
                          </a:solidFill>
                          <a:effectLst/>
                          <a:latin typeface="Times New Roman" pitchFamily="18" charset="0"/>
                          <a:ea typeface="Times New Roman"/>
                          <a:cs typeface="Times New Roman" pitchFamily="18" charset="0"/>
                        </a:rPr>
                        <a:t>Parameter</a:t>
                      </a:r>
                      <a:endParaRPr lang="en-US" sz="2000" b="0" dirty="0">
                        <a:effectLst/>
                        <a:latin typeface="Times New Roman" pitchFamily="18" charset="0"/>
                        <a:ea typeface="Times New Roman"/>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2000" b="0">
                          <a:solidFill>
                            <a:srgbClr val="000000"/>
                          </a:solidFill>
                          <a:effectLst/>
                          <a:latin typeface="Times New Roman" pitchFamily="18" charset="0"/>
                          <a:ea typeface="Times New Roman"/>
                          <a:cs typeface="Times New Roman" pitchFamily="18" charset="0"/>
                        </a:rPr>
                        <a:t>Description</a:t>
                      </a:r>
                      <a:endParaRPr lang="en-US" sz="2000" b="0">
                        <a:effectLst/>
                        <a:latin typeface="Times New Roman" pitchFamily="18" charset="0"/>
                        <a:ea typeface="Times New Roman"/>
                        <a:cs typeface="Times New Roman" pitchFamily="18" charset="0"/>
                      </a:endParaRPr>
                    </a:p>
                  </a:txBody>
                  <a:tcPr marL="68580" marR="68580" marT="0" marB="0" anchor="ctr"/>
                </a:tc>
                <a:extLst>
                  <a:ext uri="{0D108BD9-81ED-4DB2-BD59-A6C34878D82A}">
                    <a16:rowId xmlns:a16="http://schemas.microsoft.com/office/drawing/2014/main" val="10000"/>
                  </a:ext>
                </a:extLst>
              </a:tr>
              <a:tr h="1419606">
                <a:tc>
                  <a:txBody>
                    <a:bodyPr/>
                    <a:lstStyle/>
                    <a:p>
                      <a:pPr marL="0" marR="0">
                        <a:lnSpc>
                          <a:spcPct val="115000"/>
                        </a:lnSpc>
                        <a:spcBef>
                          <a:spcPts val="0"/>
                        </a:spcBef>
                        <a:spcAft>
                          <a:spcPts val="0"/>
                        </a:spcAft>
                      </a:pPr>
                      <a:r>
                        <a:rPr lang="en-US" sz="2000" b="0" dirty="0">
                          <a:solidFill>
                            <a:srgbClr val="000000"/>
                          </a:solidFill>
                          <a:effectLst/>
                          <a:latin typeface="Times New Roman" pitchFamily="18" charset="0"/>
                          <a:ea typeface="Times New Roman"/>
                          <a:cs typeface="Times New Roman" pitchFamily="18" charset="0"/>
                        </a:rPr>
                        <a:t>host</a:t>
                      </a:r>
                      <a:endParaRPr lang="en-US" sz="2000" b="0" dirty="0">
                        <a:effectLst/>
                        <a:latin typeface="Times New Roman" pitchFamily="18" charset="0"/>
                        <a:ea typeface="Times New Roman"/>
                        <a:cs typeface="Times New Roman" pitchFamily="18" charset="0"/>
                      </a:endParaRPr>
                    </a:p>
                  </a:txBody>
                  <a:tcPr marL="68580" marR="68580" marT="0" marB="0" anchor="ctr"/>
                </a:tc>
                <a:tc>
                  <a:txBody>
                    <a:bodyPr/>
                    <a:lstStyle/>
                    <a:p>
                      <a:pPr marL="0" marR="0">
                        <a:lnSpc>
                          <a:spcPct val="115000"/>
                        </a:lnSpc>
                        <a:spcBef>
                          <a:spcPts val="0"/>
                        </a:spcBef>
                        <a:spcAft>
                          <a:spcPts val="0"/>
                        </a:spcAft>
                      </a:pPr>
                      <a:r>
                        <a:rPr lang="en-US" sz="2000" b="0" dirty="0">
                          <a:solidFill>
                            <a:srgbClr val="000000"/>
                          </a:solidFill>
                          <a:effectLst/>
                          <a:latin typeface="Times New Roman" pitchFamily="18" charset="0"/>
                          <a:ea typeface="Times New Roman"/>
                          <a:cs typeface="Times New Roman" pitchFamily="18" charset="0"/>
                        </a:rPr>
                        <a:t>Optional. Either a host name or an IP address</a:t>
                      </a:r>
                      <a:endParaRPr lang="en-US" sz="2000" b="0" dirty="0">
                        <a:effectLst/>
                        <a:latin typeface="Times New Roman" pitchFamily="18" charset="0"/>
                        <a:ea typeface="Times New Roman"/>
                        <a:cs typeface="Times New Roman" pitchFamily="18" charset="0"/>
                      </a:endParaRPr>
                    </a:p>
                  </a:txBody>
                  <a:tcPr marL="68580" marR="68580" marT="0" marB="0" anchor="ctr"/>
                </a:tc>
                <a:extLst>
                  <a:ext uri="{0D108BD9-81ED-4DB2-BD59-A6C34878D82A}">
                    <a16:rowId xmlns:a16="http://schemas.microsoft.com/office/drawing/2014/main" val="10001"/>
                  </a:ext>
                </a:extLst>
              </a:tr>
              <a:tr h="1064705">
                <a:tc>
                  <a:txBody>
                    <a:bodyPr/>
                    <a:lstStyle/>
                    <a:p>
                      <a:pPr marL="0" marR="0">
                        <a:lnSpc>
                          <a:spcPct val="115000"/>
                        </a:lnSpc>
                        <a:spcBef>
                          <a:spcPts val="0"/>
                        </a:spcBef>
                        <a:spcAft>
                          <a:spcPts val="0"/>
                        </a:spcAft>
                      </a:pPr>
                      <a:r>
                        <a:rPr lang="en-US" sz="2000" b="0" dirty="0">
                          <a:solidFill>
                            <a:srgbClr val="000000"/>
                          </a:solidFill>
                          <a:effectLst/>
                          <a:latin typeface="Times New Roman" pitchFamily="18" charset="0"/>
                          <a:ea typeface="Times New Roman"/>
                          <a:cs typeface="Times New Roman" pitchFamily="18" charset="0"/>
                        </a:rPr>
                        <a:t>username</a:t>
                      </a:r>
                      <a:endParaRPr lang="en-US" sz="2000" b="0" dirty="0">
                        <a:effectLst/>
                        <a:latin typeface="Times New Roman" pitchFamily="18" charset="0"/>
                        <a:ea typeface="Times New Roman"/>
                        <a:cs typeface="Times New Roman" pitchFamily="18" charset="0"/>
                      </a:endParaRPr>
                    </a:p>
                  </a:txBody>
                  <a:tcPr marL="68580" marR="68580" marT="0" marB="0" anchor="ctr"/>
                </a:tc>
                <a:tc>
                  <a:txBody>
                    <a:bodyPr/>
                    <a:lstStyle/>
                    <a:p>
                      <a:pPr marL="0" marR="0">
                        <a:lnSpc>
                          <a:spcPct val="115000"/>
                        </a:lnSpc>
                        <a:spcBef>
                          <a:spcPts val="0"/>
                        </a:spcBef>
                        <a:spcAft>
                          <a:spcPts val="0"/>
                        </a:spcAft>
                      </a:pPr>
                      <a:r>
                        <a:rPr lang="en-US" sz="2000" b="0" dirty="0">
                          <a:solidFill>
                            <a:srgbClr val="000000"/>
                          </a:solidFill>
                          <a:effectLst/>
                          <a:latin typeface="Times New Roman" pitchFamily="18" charset="0"/>
                          <a:ea typeface="Times New Roman"/>
                          <a:cs typeface="Times New Roman" pitchFamily="18" charset="0"/>
                        </a:rPr>
                        <a:t>Optional. The MySQL user name</a:t>
                      </a:r>
                      <a:endParaRPr lang="en-US" sz="2000" b="0" dirty="0">
                        <a:effectLst/>
                        <a:latin typeface="Times New Roman" pitchFamily="18" charset="0"/>
                        <a:ea typeface="Times New Roman"/>
                        <a:cs typeface="Times New Roman" pitchFamily="18" charset="0"/>
                      </a:endParaRPr>
                    </a:p>
                  </a:txBody>
                  <a:tcPr marL="68580" marR="68580" marT="0" marB="0" anchor="ctr"/>
                </a:tc>
                <a:extLst>
                  <a:ext uri="{0D108BD9-81ED-4DB2-BD59-A6C34878D82A}">
                    <a16:rowId xmlns:a16="http://schemas.microsoft.com/office/drawing/2014/main" val="10002"/>
                  </a:ext>
                </a:extLst>
              </a:tr>
              <a:tr h="1064705">
                <a:tc>
                  <a:txBody>
                    <a:bodyPr/>
                    <a:lstStyle/>
                    <a:p>
                      <a:pPr marL="0" marR="0">
                        <a:lnSpc>
                          <a:spcPct val="115000"/>
                        </a:lnSpc>
                        <a:spcBef>
                          <a:spcPts val="0"/>
                        </a:spcBef>
                        <a:spcAft>
                          <a:spcPts val="0"/>
                        </a:spcAft>
                      </a:pPr>
                      <a:r>
                        <a:rPr lang="en-US" sz="2000" b="0">
                          <a:solidFill>
                            <a:srgbClr val="000000"/>
                          </a:solidFill>
                          <a:effectLst/>
                          <a:latin typeface="Times New Roman" pitchFamily="18" charset="0"/>
                          <a:ea typeface="Times New Roman"/>
                          <a:cs typeface="Times New Roman" pitchFamily="18" charset="0"/>
                        </a:rPr>
                        <a:t>password</a:t>
                      </a:r>
                      <a:endParaRPr lang="en-US" sz="2000" b="0">
                        <a:effectLst/>
                        <a:latin typeface="Times New Roman" pitchFamily="18" charset="0"/>
                        <a:ea typeface="Times New Roman"/>
                        <a:cs typeface="Times New Roman" pitchFamily="18" charset="0"/>
                      </a:endParaRPr>
                    </a:p>
                  </a:txBody>
                  <a:tcPr marL="68580" marR="68580" marT="0" marB="0" anchor="ctr"/>
                </a:tc>
                <a:tc>
                  <a:txBody>
                    <a:bodyPr/>
                    <a:lstStyle/>
                    <a:p>
                      <a:pPr marL="0" marR="0">
                        <a:lnSpc>
                          <a:spcPct val="115000"/>
                        </a:lnSpc>
                        <a:spcBef>
                          <a:spcPts val="0"/>
                        </a:spcBef>
                        <a:spcAft>
                          <a:spcPts val="0"/>
                        </a:spcAft>
                      </a:pPr>
                      <a:r>
                        <a:rPr lang="en-US" sz="2000" b="0" dirty="0">
                          <a:solidFill>
                            <a:srgbClr val="000000"/>
                          </a:solidFill>
                          <a:effectLst/>
                          <a:latin typeface="Times New Roman" pitchFamily="18" charset="0"/>
                          <a:ea typeface="Times New Roman"/>
                          <a:cs typeface="Times New Roman" pitchFamily="18" charset="0"/>
                        </a:rPr>
                        <a:t>Optional. The password to log in with</a:t>
                      </a:r>
                      <a:endParaRPr lang="en-US" sz="2000" b="0" dirty="0">
                        <a:effectLst/>
                        <a:latin typeface="Times New Roman" pitchFamily="18" charset="0"/>
                        <a:ea typeface="Times New Roman"/>
                        <a:cs typeface="Times New Roman" pitchFamily="18" charset="0"/>
                      </a:endParaRPr>
                    </a:p>
                  </a:txBody>
                  <a:tcPr marL="68580" marR="68580" marT="0" marB="0" anchor="ctr"/>
                </a:tc>
                <a:extLst>
                  <a:ext uri="{0D108BD9-81ED-4DB2-BD59-A6C34878D82A}">
                    <a16:rowId xmlns:a16="http://schemas.microsoft.com/office/drawing/2014/main" val="10003"/>
                  </a:ext>
                </a:extLst>
              </a:tr>
              <a:tr h="2129409">
                <a:tc>
                  <a:txBody>
                    <a:bodyPr/>
                    <a:lstStyle/>
                    <a:p>
                      <a:pPr marL="0" marR="0">
                        <a:lnSpc>
                          <a:spcPct val="115000"/>
                        </a:lnSpc>
                        <a:spcBef>
                          <a:spcPts val="0"/>
                        </a:spcBef>
                        <a:spcAft>
                          <a:spcPts val="0"/>
                        </a:spcAft>
                      </a:pPr>
                      <a:r>
                        <a:rPr lang="en-US" sz="2000" b="0">
                          <a:solidFill>
                            <a:srgbClr val="000000"/>
                          </a:solidFill>
                          <a:effectLst/>
                          <a:latin typeface="Times New Roman" pitchFamily="18" charset="0"/>
                          <a:ea typeface="Times New Roman"/>
                          <a:cs typeface="Times New Roman" pitchFamily="18" charset="0"/>
                        </a:rPr>
                        <a:t>dbname</a:t>
                      </a:r>
                      <a:endParaRPr lang="en-US" sz="2000" b="0">
                        <a:effectLst/>
                        <a:latin typeface="Times New Roman" pitchFamily="18" charset="0"/>
                        <a:ea typeface="Times New Roman"/>
                        <a:cs typeface="Times New Roman" pitchFamily="18" charset="0"/>
                      </a:endParaRPr>
                    </a:p>
                  </a:txBody>
                  <a:tcPr marL="68580" marR="68580" marT="0" marB="0" anchor="ctr"/>
                </a:tc>
                <a:tc>
                  <a:txBody>
                    <a:bodyPr/>
                    <a:lstStyle/>
                    <a:p>
                      <a:pPr marL="0" marR="0">
                        <a:lnSpc>
                          <a:spcPct val="115000"/>
                        </a:lnSpc>
                        <a:spcBef>
                          <a:spcPts val="0"/>
                        </a:spcBef>
                        <a:spcAft>
                          <a:spcPts val="0"/>
                        </a:spcAft>
                      </a:pPr>
                      <a:r>
                        <a:rPr lang="en-US" sz="2000" b="0" dirty="0">
                          <a:solidFill>
                            <a:srgbClr val="000000"/>
                          </a:solidFill>
                          <a:effectLst/>
                          <a:latin typeface="Times New Roman" pitchFamily="18" charset="0"/>
                          <a:ea typeface="Times New Roman"/>
                          <a:cs typeface="Times New Roman" pitchFamily="18" charset="0"/>
                        </a:rPr>
                        <a:t>Optional. The default database to be used when performing queries</a:t>
                      </a:r>
                      <a:endParaRPr lang="en-US" sz="2000" b="0" dirty="0">
                        <a:effectLst/>
                        <a:latin typeface="Times New Roman" pitchFamily="18" charset="0"/>
                        <a:ea typeface="Times New Roman"/>
                        <a:cs typeface="Times New Roman" pitchFamily="18" charset="0"/>
                      </a:endParaRPr>
                    </a:p>
                  </a:txBody>
                  <a:tcPr marL="68580" marR="68580" marT="0" marB="0" anchor="ctr"/>
                </a:tc>
                <a:extLst>
                  <a:ext uri="{0D108BD9-81ED-4DB2-BD59-A6C34878D82A}">
                    <a16:rowId xmlns:a16="http://schemas.microsoft.com/office/drawing/2014/main" val="10004"/>
                  </a:ext>
                </a:extLst>
              </a:tr>
            </a:tbl>
          </a:graphicData>
        </a:graphic>
      </p:graphicFrame>
      <p:sp>
        <p:nvSpPr>
          <p:cNvPr id="4" name="Text Placeholder 3"/>
          <p:cNvSpPr>
            <a:spLocks noGrp="1"/>
          </p:cNvSpPr>
          <p:nvPr>
            <p:ph type="body" sz="half" idx="2"/>
          </p:nvPr>
        </p:nvSpPr>
        <p:spPr>
          <a:xfrm>
            <a:off x="457200" y="762002"/>
            <a:ext cx="3962400" cy="5364163"/>
          </a:xfrm>
        </p:spPr>
        <p:txBody>
          <a:bodyPr>
            <a:normAutofit fontScale="92500" lnSpcReduction="20000"/>
          </a:bodyPr>
          <a:lstStyle/>
          <a:p>
            <a:pPr marL="342900" indent="-342900">
              <a:buFont typeface="Wingdings" pitchFamily="2" charset="2"/>
              <a:buChar char="q"/>
            </a:pPr>
            <a:r>
              <a:rPr lang="en-US" sz="2400" dirty="0" smtClean="0">
                <a:latin typeface="Times New Roman" pitchFamily="18" charset="0"/>
                <a:cs typeface="Times New Roman" pitchFamily="18" charset="0"/>
              </a:rPr>
              <a:t>mysqli_connect(</a:t>
            </a:r>
            <a:r>
              <a:rPr lang="en-US" sz="2400" dirty="0" err="1" smtClean="0">
                <a:latin typeface="Times New Roman" pitchFamily="18" charset="0"/>
                <a:cs typeface="Times New Roman" pitchFamily="18" charset="0"/>
              </a:rPr>
              <a:t>host,username,password,dbname</a:t>
            </a:r>
            <a:r>
              <a:rPr lang="en-US" sz="2400" dirty="0">
                <a:latin typeface="Times New Roman" pitchFamily="18" charset="0"/>
                <a:cs typeface="Times New Roman" pitchFamily="18" charset="0"/>
              </a:rPr>
              <a:t>);</a:t>
            </a:r>
          </a:p>
          <a:p>
            <a:r>
              <a:rPr lang="en-US" sz="2400" dirty="0">
                <a:latin typeface="Times New Roman" pitchFamily="18" charset="0"/>
                <a:cs typeface="Times New Roman" pitchFamily="18" charset="0"/>
              </a:rPr>
              <a:t>In the following example we store the connection in a variable ($con) for later use in the script:</a:t>
            </a:r>
          </a:p>
          <a:p>
            <a:r>
              <a:rPr lang="en-US" sz="2400" dirty="0">
                <a:latin typeface="Times New Roman" pitchFamily="18" charset="0"/>
                <a:cs typeface="Times New Roman" pitchFamily="18" charset="0"/>
              </a:rPr>
              <a:t>&lt;?php</a:t>
            </a:r>
          </a:p>
          <a:p>
            <a:r>
              <a:rPr lang="en-US" sz="2400" dirty="0">
                <a:latin typeface="Times New Roman" pitchFamily="18" charset="0"/>
                <a:cs typeface="Times New Roman" pitchFamily="18" charset="0"/>
              </a:rPr>
              <a:t>       // Create connection</a:t>
            </a:r>
          </a:p>
          <a:p>
            <a:r>
              <a:rPr lang="en-US" sz="2400" dirty="0">
                <a:latin typeface="Times New Roman" pitchFamily="18" charset="0"/>
                <a:cs typeface="Times New Roman" pitchFamily="18" charset="0"/>
              </a:rPr>
              <a:t>$con=mysqli_connect("localhost","root","infosy2013","");</a:t>
            </a:r>
          </a:p>
          <a:p>
            <a:r>
              <a:rPr lang="en-US" sz="2400" dirty="0">
                <a:latin typeface="Times New Roman" pitchFamily="18" charset="0"/>
                <a:cs typeface="Times New Roman" pitchFamily="18" charset="0"/>
              </a:rPr>
              <a:t>       // Check connection</a:t>
            </a:r>
          </a:p>
          <a:p>
            <a:r>
              <a:rPr lang="en-US" sz="2400" dirty="0">
                <a:latin typeface="Times New Roman" pitchFamily="18" charset="0"/>
                <a:cs typeface="Times New Roman" pitchFamily="18" charset="0"/>
              </a:rPr>
              <a:t>if (mysqli_connect_errno()) {</a:t>
            </a:r>
          </a:p>
          <a:p>
            <a:r>
              <a:rPr lang="en-US" sz="2400" dirty="0">
                <a:latin typeface="Times New Roman" pitchFamily="18" charset="0"/>
                <a:cs typeface="Times New Roman" pitchFamily="18" charset="0"/>
              </a:rPr>
              <a:t>      echo "Failed to connect to MySQL: " . mysqli_connect_error();</a:t>
            </a:r>
          </a:p>
          <a:p>
            <a:r>
              <a:rPr lang="en-US" sz="2400" dirty="0">
                <a:latin typeface="Times New Roman" pitchFamily="18" charset="0"/>
                <a:cs typeface="Times New Roman" pitchFamily="18" charset="0"/>
              </a:rPr>
              <a:t>}</a:t>
            </a:r>
          </a:p>
          <a:p>
            <a:r>
              <a:rPr lang="en-US" sz="2400" dirty="0">
                <a:latin typeface="Times New Roman" pitchFamily="18" charset="0"/>
                <a:cs typeface="Times New Roman" pitchFamily="18" charset="0"/>
              </a:rPr>
              <a:t>?&gt;</a:t>
            </a:r>
          </a:p>
          <a:p>
            <a:endParaRPr lang="en-US" dirty="0"/>
          </a:p>
        </p:txBody>
      </p:sp>
      <p:sp>
        <p:nvSpPr>
          <p:cNvPr id="6" name="Date Placeholder 5"/>
          <p:cNvSpPr>
            <a:spLocks noGrp="1"/>
          </p:cNvSpPr>
          <p:nvPr>
            <p:ph type="dt" sz="half" idx="10"/>
          </p:nvPr>
        </p:nvSpPr>
        <p:spPr/>
        <p:txBody>
          <a:bodyPr/>
          <a:lstStyle/>
          <a:p>
            <a:fld id="{A574B434-23AD-4D27-896B-CF60D52F65F8}" type="datetime1">
              <a:rPr lang="en-US" smtClean="0"/>
              <a:t>3/26/2025</a:t>
            </a:fld>
            <a:endParaRPr lang="en-US"/>
          </a:p>
        </p:txBody>
      </p:sp>
      <p:sp>
        <p:nvSpPr>
          <p:cNvPr id="7" name="Footer Placeholder 6"/>
          <p:cNvSpPr>
            <a:spLocks noGrp="1"/>
          </p:cNvSpPr>
          <p:nvPr>
            <p:ph type="ftr" sz="quarter" idx="11"/>
          </p:nvPr>
        </p:nvSpPr>
        <p:spPr/>
        <p:txBody>
          <a:bodyPr/>
          <a:lstStyle/>
          <a:p>
            <a:r>
              <a:rPr lang="en-US" smtClean="0"/>
              <a:t>Advanced Web Design and Development  By Rutarindwa J.P</a:t>
            </a:r>
            <a:endParaRPr lang="en-US"/>
          </a:p>
        </p:txBody>
      </p:sp>
      <p:sp>
        <p:nvSpPr>
          <p:cNvPr id="8" name="Slide Number Placeholder 7"/>
          <p:cNvSpPr>
            <a:spLocks noGrp="1"/>
          </p:cNvSpPr>
          <p:nvPr>
            <p:ph type="sldNum" sz="quarter" idx="12"/>
          </p:nvPr>
        </p:nvSpPr>
        <p:spPr/>
        <p:txBody>
          <a:bodyPr/>
          <a:lstStyle/>
          <a:p>
            <a:fld id="{0A99FE1F-7B12-4AEF-A700-91E4DF5ACB40}" type="slidenum">
              <a:rPr lang="en-US" smtClean="0"/>
              <a:t>35</a:t>
            </a:fld>
            <a:endParaRPr lang="en-US"/>
          </a:p>
        </p:txBody>
      </p:sp>
    </p:spTree>
    <p:extLst>
      <p:ext uri="{BB962C8B-B14F-4D97-AF65-F5344CB8AC3E}">
        <p14:creationId xmlns:p14="http://schemas.microsoft.com/office/powerpoint/2010/main" val="27566721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2400" b="1" dirty="0" smtClean="0">
                <a:latin typeface="Times New Roman" pitchFamily="18" charset="0"/>
                <a:cs typeface="Times New Roman" pitchFamily="18" charset="0"/>
              </a:rPr>
              <a:t/>
            </a:r>
            <a:br>
              <a:rPr lang="en-US" sz="2400" b="1" dirty="0" smtClean="0">
                <a:latin typeface="Times New Roman" pitchFamily="18" charset="0"/>
                <a:cs typeface="Times New Roman" pitchFamily="18" charset="0"/>
              </a:rPr>
            </a:br>
            <a:r>
              <a:rPr lang="en-US" sz="2400" b="1" dirty="0" smtClean="0">
                <a:latin typeface="Times New Roman" pitchFamily="18" charset="0"/>
                <a:cs typeface="Times New Roman" pitchFamily="18" charset="0"/>
              </a:rPr>
              <a:t>Close </a:t>
            </a:r>
            <a:r>
              <a:rPr lang="en-US" sz="2400" b="1" dirty="0">
                <a:latin typeface="Times New Roman" pitchFamily="18" charset="0"/>
                <a:cs typeface="Times New Roman" pitchFamily="18" charset="0"/>
              </a:rPr>
              <a:t>a Connection</a:t>
            </a:r>
            <a:br>
              <a:rPr lang="en-US" sz="2400" b="1"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914402"/>
            <a:ext cx="8229600" cy="5211763"/>
          </a:xfrm>
        </p:spPr>
        <p:txBody>
          <a:bodyPr>
            <a:normAutofit/>
          </a:bodyPr>
          <a:lstStyle/>
          <a:p>
            <a:pPr>
              <a:buFont typeface="Wingdings" pitchFamily="2" charset="2"/>
              <a:buChar char="q"/>
            </a:pP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connection will be closed automatically when the script ends. To close the connection before, use the mysqli_close() function:</a:t>
            </a:r>
          </a:p>
          <a:p>
            <a:pPr marL="0" indent="0">
              <a:buNone/>
            </a:pPr>
            <a:r>
              <a:rPr lang="en-US" sz="2400" dirty="0">
                <a:latin typeface="Times New Roman" pitchFamily="18" charset="0"/>
                <a:cs typeface="Times New Roman" pitchFamily="18" charset="0"/>
              </a:rPr>
              <a:t>&lt;?php</a:t>
            </a:r>
          </a:p>
          <a:p>
            <a:pPr marL="0" indent="0">
              <a:buNone/>
            </a:pPr>
            <a:r>
              <a:rPr lang="en-US" sz="2400" dirty="0">
                <a:latin typeface="Times New Roman" pitchFamily="18" charset="0"/>
                <a:cs typeface="Times New Roman" pitchFamily="18" charset="0"/>
              </a:rPr>
              <a:t>// Create connection</a:t>
            </a:r>
          </a:p>
          <a:p>
            <a:pPr marL="0" indent="0">
              <a:buNone/>
            </a:pPr>
            <a:r>
              <a:rPr lang="en-US" sz="2400" dirty="0">
                <a:latin typeface="Times New Roman" pitchFamily="18" charset="0"/>
                <a:cs typeface="Times New Roman" pitchFamily="18" charset="0"/>
              </a:rPr>
              <a:t>$con=mysqli_connect("localhost","root","infosy2013","");</a:t>
            </a:r>
          </a:p>
          <a:p>
            <a:pPr marL="0" indent="0">
              <a:buNone/>
            </a:pPr>
            <a:r>
              <a:rPr lang="en-US" sz="2400" dirty="0">
                <a:latin typeface="Times New Roman" pitchFamily="18" charset="0"/>
                <a:cs typeface="Times New Roman" pitchFamily="18" charset="0"/>
              </a:rPr>
              <a:t>// Check connection</a:t>
            </a:r>
          </a:p>
          <a:p>
            <a:pPr marL="0" indent="0">
              <a:buNone/>
            </a:pPr>
            <a:r>
              <a:rPr lang="en-US" sz="2400" dirty="0">
                <a:latin typeface="Times New Roman" pitchFamily="18" charset="0"/>
                <a:cs typeface="Times New Roman" pitchFamily="18" charset="0"/>
              </a:rPr>
              <a:t>if (mysqli_connect_errno()) {</a:t>
            </a:r>
          </a:p>
          <a:p>
            <a:pPr marL="0" indent="0">
              <a:buNone/>
            </a:pPr>
            <a:r>
              <a:rPr lang="en-US" sz="2400" dirty="0">
                <a:latin typeface="Times New Roman" pitchFamily="18" charset="0"/>
                <a:cs typeface="Times New Roman" pitchFamily="18" charset="0"/>
              </a:rPr>
              <a:t>      echo "Failed to connect to MySQL: " . mysqli_connect_error();</a:t>
            </a:r>
          </a:p>
          <a:p>
            <a:pPr marL="0" indent="0">
              <a:buNone/>
            </a:pPr>
            <a:r>
              <a:rPr lang="en-US" sz="2400" dirty="0">
                <a:latin typeface="Times New Roman" pitchFamily="18" charset="0"/>
                <a:cs typeface="Times New Roman" pitchFamily="18" charset="0"/>
              </a:rPr>
              <a:t>     }	 //Close a Connection</a:t>
            </a:r>
          </a:p>
          <a:p>
            <a:pPr marL="0" indent="0">
              <a:buNone/>
            </a:pPr>
            <a:r>
              <a:rPr lang="en-US" sz="2400" dirty="0">
                <a:latin typeface="Times New Roman" pitchFamily="18" charset="0"/>
                <a:cs typeface="Times New Roman" pitchFamily="18" charset="0"/>
              </a:rPr>
              <a:t>mysqli_close($con); ?&gt;</a:t>
            </a:r>
          </a:p>
          <a:p>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CB85A77A-8E71-4862-A0EA-59C1E92AD9BC}" type="datetime1">
              <a:rPr lang="en-US" smtClean="0"/>
              <a:t>3/26/2025</a:t>
            </a:fld>
            <a:endParaRPr lang="en-US"/>
          </a:p>
        </p:txBody>
      </p:sp>
      <p:sp>
        <p:nvSpPr>
          <p:cNvPr id="5" name="Footer Placeholder 4"/>
          <p:cNvSpPr>
            <a:spLocks noGrp="1"/>
          </p:cNvSpPr>
          <p:nvPr>
            <p:ph type="ftr" sz="quarter" idx="11"/>
          </p:nvPr>
        </p:nvSpPr>
        <p:spPr/>
        <p:txBody>
          <a:bodyPr/>
          <a:lstStyle/>
          <a:p>
            <a:r>
              <a:rPr lang="en-US" smtClean="0"/>
              <a:t>Advanced Web Design and Development  By Rutarindwa J.P</a:t>
            </a:r>
            <a:endParaRPr lang="en-US"/>
          </a:p>
        </p:txBody>
      </p:sp>
      <p:sp>
        <p:nvSpPr>
          <p:cNvPr id="6" name="Slide Number Placeholder 5"/>
          <p:cNvSpPr>
            <a:spLocks noGrp="1"/>
          </p:cNvSpPr>
          <p:nvPr>
            <p:ph type="sldNum" sz="quarter" idx="12"/>
          </p:nvPr>
        </p:nvSpPr>
        <p:spPr/>
        <p:txBody>
          <a:bodyPr/>
          <a:lstStyle/>
          <a:p>
            <a:fld id="{0A99FE1F-7B12-4AEF-A700-91E4DF5ACB40}" type="slidenum">
              <a:rPr lang="en-US" smtClean="0"/>
              <a:t>36</a:t>
            </a:fld>
            <a:endParaRPr lang="en-US"/>
          </a:p>
        </p:txBody>
      </p:sp>
    </p:spTree>
    <p:extLst>
      <p:ext uri="{BB962C8B-B14F-4D97-AF65-F5344CB8AC3E}">
        <p14:creationId xmlns:p14="http://schemas.microsoft.com/office/powerpoint/2010/main" val="99972352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r>
              <a:rPr lang="en-US" sz="2400" b="1" dirty="0" smtClean="0">
                <a:latin typeface="Times New Roman" pitchFamily="18" charset="0"/>
                <a:cs typeface="Times New Roman" pitchFamily="18" charset="0"/>
              </a:rPr>
              <a:t/>
            </a:r>
            <a:br>
              <a:rPr lang="en-US" sz="2400" b="1" dirty="0" smtClean="0">
                <a:latin typeface="Times New Roman" pitchFamily="18" charset="0"/>
                <a:cs typeface="Times New Roman" pitchFamily="18" charset="0"/>
              </a:rPr>
            </a:br>
            <a:r>
              <a:rPr lang="en-US" sz="2400" b="1" dirty="0" smtClean="0">
                <a:latin typeface="Times New Roman" pitchFamily="18" charset="0"/>
                <a:cs typeface="Times New Roman" pitchFamily="18" charset="0"/>
              </a:rPr>
              <a:t>PHP </a:t>
            </a:r>
            <a:r>
              <a:rPr lang="en-US" sz="2400" b="1" dirty="0">
                <a:latin typeface="Times New Roman" pitchFamily="18" charset="0"/>
                <a:cs typeface="Times New Roman" pitchFamily="18" charset="0"/>
              </a:rPr>
              <a:t>Create </a:t>
            </a:r>
            <a:r>
              <a:rPr lang="en-US" sz="2400" b="1" dirty="0" smtClean="0">
                <a:latin typeface="Times New Roman" pitchFamily="18" charset="0"/>
                <a:cs typeface="Times New Roman" pitchFamily="18" charset="0"/>
              </a:rPr>
              <a:t>Database</a:t>
            </a:r>
            <a:r>
              <a:rPr lang="en-US" sz="2400" b="1" dirty="0">
                <a:latin typeface="Times New Roman" pitchFamily="18" charset="0"/>
                <a:cs typeface="Times New Roman" pitchFamily="18" charset="0"/>
              </a:rPr>
              <a:t/>
            </a:r>
            <a:br>
              <a:rPr lang="en-US" sz="2400" b="1"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685802"/>
            <a:ext cx="8229600" cy="5440363"/>
          </a:xfrm>
        </p:spPr>
        <p:txBody>
          <a:bodyPr>
            <a:normAutofit fontScale="55000" lnSpcReduction="20000"/>
          </a:bodyPr>
          <a:lstStyle/>
          <a:p>
            <a:r>
              <a:rPr lang="en-US" sz="3600" dirty="0" smtClean="0">
                <a:latin typeface="Times New Roman" pitchFamily="18" charset="0"/>
                <a:cs typeface="Times New Roman" pitchFamily="18" charset="0"/>
              </a:rPr>
              <a:t>The </a:t>
            </a:r>
            <a:r>
              <a:rPr lang="en-US" sz="3600" dirty="0">
                <a:latin typeface="Times New Roman" pitchFamily="18" charset="0"/>
                <a:cs typeface="Times New Roman" pitchFamily="18" charset="0"/>
              </a:rPr>
              <a:t>CREATE DATABASE statement is used to create a database in MySQL. We must add the CREATE DATABASE statement to the mysqli_query() function to execute the command.</a:t>
            </a:r>
          </a:p>
          <a:p>
            <a:r>
              <a:rPr lang="en-US" sz="3600" dirty="0">
                <a:latin typeface="Times New Roman" pitchFamily="18" charset="0"/>
                <a:cs typeface="Times New Roman" pitchFamily="18" charset="0"/>
              </a:rPr>
              <a:t>The following example creates a database named </a:t>
            </a:r>
            <a:r>
              <a:rPr lang="en-US" sz="3600" dirty="0" smtClean="0">
                <a:latin typeface="Times New Roman" pitchFamily="18" charset="0"/>
                <a:cs typeface="Times New Roman" pitchFamily="18" charset="0"/>
              </a:rPr>
              <a:t>"</a:t>
            </a:r>
            <a:r>
              <a:rPr lang="en-US" sz="3600" dirty="0" err="1" smtClean="0">
                <a:latin typeface="Times New Roman" pitchFamily="18" charset="0"/>
                <a:cs typeface="Times New Roman" pitchFamily="18" charset="0"/>
              </a:rPr>
              <a:t>auca</a:t>
            </a:r>
            <a:r>
              <a:rPr lang="en-US" sz="3600" dirty="0" smtClean="0">
                <a:latin typeface="Times New Roman" pitchFamily="18" charset="0"/>
                <a:cs typeface="Times New Roman" pitchFamily="18" charset="0"/>
              </a:rPr>
              <a:t>":</a:t>
            </a:r>
            <a:endParaRPr lang="en-US" sz="3600" dirty="0">
              <a:latin typeface="Times New Roman" pitchFamily="18" charset="0"/>
              <a:cs typeface="Times New Roman" pitchFamily="18" charset="0"/>
            </a:endParaRPr>
          </a:p>
          <a:p>
            <a:pPr marL="0" indent="0">
              <a:buNone/>
            </a:pPr>
            <a:r>
              <a:rPr lang="en-US" sz="3600" dirty="0">
                <a:latin typeface="Times New Roman" pitchFamily="18" charset="0"/>
                <a:cs typeface="Times New Roman" pitchFamily="18" charset="0"/>
              </a:rPr>
              <a:t>&lt;?php</a:t>
            </a:r>
          </a:p>
          <a:p>
            <a:pPr marL="0" indent="0">
              <a:buNone/>
            </a:pPr>
            <a:r>
              <a:rPr lang="en-US" sz="3600" dirty="0">
                <a:latin typeface="Times New Roman" pitchFamily="18" charset="0"/>
                <a:cs typeface="Times New Roman" pitchFamily="18" charset="0"/>
              </a:rPr>
              <a:t>$con=mysqli_connect("localhost","root","infosy2013");</a:t>
            </a:r>
          </a:p>
          <a:p>
            <a:pPr marL="0" indent="0">
              <a:buNone/>
            </a:pPr>
            <a:r>
              <a:rPr lang="en-US" sz="3600" dirty="0">
                <a:latin typeface="Times New Roman" pitchFamily="18" charset="0"/>
                <a:cs typeface="Times New Roman" pitchFamily="18" charset="0"/>
              </a:rPr>
              <a:t>// Check connection</a:t>
            </a:r>
          </a:p>
          <a:p>
            <a:pPr marL="0" indent="0">
              <a:buNone/>
            </a:pPr>
            <a:r>
              <a:rPr lang="en-US" sz="3600" dirty="0">
                <a:latin typeface="Times New Roman" pitchFamily="18" charset="0"/>
                <a:cs typeface="Times New Roman" pitchFamily="18" charset="0"/>
              </a:rPr>
              <a:t>if (mysqli_connect_errno()) {</a:t>
            </a:r>
          </a:p>
          <a:p>
            <a:pPr marL="0" indent="0">
              <a:buNone/>
            </a:pPr>
            <a:r>
              <a:rPr lang="en-US" sz="3600" dirty="0">
                <a:latin typeface="Times New Roman" pitchFamily="18" charset="0"/>
                <a:cs typeface="Times New Roman" pitchFamily="18" charset="0"/>
              </a:rPr>
              <a:t>  echo "Failed to connect to MySQL: " . mysqli_connect_error();</a:t>
            </a:r>
          </a:p>
          <a:p>
            <a:pPr marL="0" indent="0">
              <a:buNone/>
            </a:pPr>
            <a:r>
              <a:rPr lang="en-US" sz="3600" dirty="0">
                <a:latin typeface="Times New Roman" pitchFamily="18" charset="0"/>
                <a:cs typeface="Times New Roman" pitchFamily="18" charset="0"/>
              </a:rPr>
              <a:t>}</a:t>
            </a:r>
          </a:p>
          <a:p>
            <a:pPr marL="0" indent="0">
              <a:buNone/>
            </a:pPr>
            <a:r>
              <a:rPr lang="en-US" sz="3600" dirty="0">
                <a:latin typeface="Times New Roman" pitchFamily="18" charset="0"/>
                <a:cs typeface="Times New Roman" pitchFamily="18" charset="0"/>
              </a:rPr>
              <a:t>// Create database</a:t>
            </a:r>
          </a:p>
          <a:p>
            <a:pPr marL="0" indent="0">
              <a:buNone/>
            </a:pPr>
            <a:r>
              <a:rPr lang="en-US" sz="3600" dirty="0">
                <a:latin typeface="Times New Roman" pitchFamily="18" charset="0"/>
                <a:cs typeface="Times New Roman" pitchFamily="18" charset="0"/>
              </a:rPr>
              <a:t>$sql="CREATE DATABASE </a:t>
            </a:r>
            <a:r>
              <a:rPr lang="en-US" sz="3600" dirty="0" err="1" smtClean="0">
                <a:latin typeface="Times New Roman" pitchFamily="18" charset="0"/>
                <a:cs typeface="Times New Roman" pitchFamily="18" charset="0"/>
              </a:rPr>
              <a:t>auca</a:t>
            </a:r>
            <a:r>
              <a:rPr lang="en-US" sz="3600" dirty="0" smtClean="0">
                <a:latin typeface="Times New Roman" pitchFamily="18" charset="0"/>
                <a:cs typeface="Times New Roman" pitchFamily="18" charset="0"/>
              </a:rPr>
              <a:t>";</a:t>
            </a:r>
            <a:endParaRPr lang="en-US" sz="3600" dirty="0">
              <a:latin typeface="Times New Roman" pitchFamily="18" charset="0"/>
              <a:cs typeface="Times New Roman" pitchFamily="18" charset="0"/>
            </a:endParaRPr>
          </a:p>
          <a:p>
            <a:pPr marL="0" indent="0">
              <a:buNone/>
            </a:pPr>
            <a:r>
              <a:rPr lang="en-US" sz="3600" dirty="0">
                <a:latin typeface="Times New Roman" pitchFamily="18" charset="0"/>
                <a:cs typeface="Times New Roman" pitchFamily="18" charset="0"/>
              </a:rPr>
              <a:t>if (mysqli_query($con,$sql)) {</a:t>
            </a:r>
          </a:p>
          <a:p>
            <a:pPr marL="0" indent="0">
              <a:buNone/>
            </a:pPr>
            <a:r>
              <a:rPr lang="en-US" sz="3600" dirty="0">
                <a:latin typeface="Times New Roman" pitchFamily="18" charset="0"/>
                <a:cs typeface="Times New Roman" pitchFamily="18" charset="0"/>
              </a:rPr>
              <a:t>  echo "Database </a:t>
            </a:r>
            <a:r>
              <a:rPr lang="en-US" sz="3600" dirty="0" err="1" smtClean="0">
                <a:latin typeface="Times New Roman" pitchFamily="18" charset="0"/>
                <a:cs typeface="Times New Roman" pitchFamily="18" charset="0"/>
              </a:rPr>
              <a:t>auca</a:t>
            </a:r>
            <a:r>
              <a:rPr lang="en-US" sz="3600" dirty="0" smtClean="0">
                <a:latin typeface="Times New Roman" pitchFamily="18" charset="0"/>
                <a:cs typeface="Times New Roman" pitchFamily="18" charset="0"/>
              </a:rPr>
              <a:t> </a:t>
            </a:r>
            <a:r>
              <a:rPr lang="en-US" sz="3600" dirty="0">
                <a:latin typeface="Times New Roman" pitchFamily="18" charset="0"/>
                <a:cs typeface="Times New Roman" pitchFamily="18" charset="0"/>
              </a:rPr>
              <a:t>created successfully";</a:t>
            </a:r>
          </a:p>
          <a:p>
            <a:pPr marL="0" indent="0">
              <a:buNone/>
            </a:pPr>
            <a:r>
              <a:rPr lang="en-US" sz="3600" dirty="0">
                <a:latin typeface="Times New Roman" pitchFamily="18" charset="0"/>
                <a:cs typeface="Times New Roman" pitchFamily="18" charset="0"/>
              </a:rPr>
              <a:t>} else {</a:t>
            </a:r>
          </a:p>
          <a:p>
            <a:pPr marL="0" indent="0">
              <a:buNone/>
            </a:pPr>
            <a:r>
              <a:rPr lang="en-US" sz="3600" dirty="0">
                <a:latin typeface="Times New Roman" pitchFamily="18" charset="0"/>
                <a:cs typeface="Times New Roman" pitchFamily="18" charset="0"/>
              </a:rPr>
              <a:t>  echo "Error creating database: " . mysqli_error($con);</a:t>
            </a:r>
          </a:p>
          <a:p>
            <a:pPr marL="0" indent="0">
              <a:buNone/>
            </a:pPr>
            <a:r>
              <a:rPr lang="en-US" sz="3600" dirty="0">
                <a:latin typeface="Times New Roman" pitchFamily="18" charset="0"/>
                <a:cs typeface="Times New Roman" pitchFamily="18" charset="0"/>
              </a:rPr>
              <a:t>}</a:t>
            </a:r>
          </a:p>
          <a:p>
            <a:pPr marL="0" indent="0">
              <a:buNone/>
            </a:pPr>
            <a:r>
              <a:rPr lang="en-US" sz="3600" dirty="0">
                <a:latin typeface="Times New Roman" pitchFamily="18" charset="0"/>
                <a:cs typeface="Times New Roman" pitchFamily="18" charset="0"/>
              </a:rPr>
              <a:t>?&gt;</a:t>
            </a:r>
          </a:p>
          <a:p>
            <a:endParaRPr lang="en-US" dirty="0"/>
          </a:p>
        </p:txBody>
      </p:sp>
      <p:sp>
        <p:nvSpPr>
          <p:cNvPr id="4" name="Date Placeholder 3"/>
          <p:cNvSpPr>
            <a:spLocks noGrp="1"/>
          </p:cNvSpPr>
          <p:nvPr>
            <p:ph type="dt" sz="half" idx="10"/>
          </p:nvPr>
        </p:nvSpPr>
        <p:spPr/>
        <p:txBody>
          <a:bodyPr/>
          <a:lstStyle/>
          <a:p>
            <a:fld id="{3F17F7D1-79A6-43B8-B7C5-B2B665ADA992}" type="datetime1">
              <a:rPr lang="en-US" smtClean="0"/>
              <a:t>3/26/2025</a:t>
            </a:fld>
            <a:endParaRPr lang="en-US" dirty="0"/>
          </a:p>
        </p:txBody>
      </p:sp>
      <p:sp>
        <p:nvSpPr>
          <p:cNvPr id="5" name="Footer Placeholder 4"/>
          <p:cNvSpPr>
            <a:spLocks noGrp="1"/>
          </p:cNvSpPr>
          <p:nvPr>
            <p:ph type="ftr" sz="quarter" idx="11"/>
          </p:nvPr>
        </p:nvSpPr>
        <p:spPr/>
        <p:txBody>
          <a:bodyPr/>
          <a:lstStyle/>
          <a:p>
            <a:r>
              <a:rPr lang="en-US" smtClean="0"/>
              <a:t>Advanced Web Design and Development  By Rutarindwa J.P</a:t>
            </a:r>
            <a:endParaRPr lang="en-US"/>
          </a:p>
        </p:txBody>
      </p:sp>
      <p:sp>
        <p:nvSpPr>
          <p:cNvPr id="6" name="Slide Number Placeholder 5"/>
          <p:cNvSpPr>
            <a:spLocks noGrp="1"/>
          </p:cNvSpPr>
          <p:nvPr>
            <p:ph type="sldNum" sz="quarter" idx="12"/>
          </p:nvPr>
        </p:nvSpPr>
        <p:spPr/>
        <p:txBody>
          <a:bodyPr/>
          <a:lstStyle/>
          <a:p>
            <a:fld id="{0A99FE1F-7B12-4AEF-A700-91E4DF5ACB40}" type="slidenum">
              <a:rPr lang="en-US" smtClean="0"/>
              <a:t>37</a:t>
            </a:fld>
            <a:endParaRPr lang="en-US"/>
          </a:p>
        </p:txBody>
      </p:sp>
    </p:spTree>
    <p:extLst>
      <p:ext uri="{BB962C8B-B14F-4D97-AF65-F5344CB8AC3E}">
        <p14:creationId xmlns:p14="http://schemas.microsoft.com/office/powerpoint/2010/main" val="7017658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Autofit/>
          </a:bodyPr>
          <a:lstStyle/>
          <a:p>
            <a:r>
              <a:rPr lang="en-US" sz="2400" b="1" dirty="0" smtClean="0">
                <a:latin typeface="Times New Roman" pitchFamily="18" charset="0"/>
                <a:cs typeface="Times New Roman" pitchFamily="18" charset="0"/>
              </a:rPr>
              <a:t/>
            </a:r>
            <a:br>
              <a:rPr lang="en-US" sz="2400" b="1" dirty="0" smtClean="0">
                <a:latin typeface="Times New Roman" pitchFamily="18" charset="0"/>
                <a:cs typeface="Times New Roman" pitchFamily="18" charset="0"/>
              </a:rPr>
            </a:br>
            <a:r>
              <a:rPr lang="en-US" sz="2400" b="1" dirty="0" smtClean="0">
                <a:latin typeface="Times New Roman" pitchFamily="18" charset="0"/>
                <a:cs typeface="Times New Roman" pitchFamily="18" charset="0"/>
              </a:rPr>
              <a:t>Create </a:t>
            </a:r>
            <a:r>
              <a:rPr lang="en-US" sz="2400" b="1" dirty="0">
                <a:latin typeface="Times New Roman" pitchFamily="18" charset="0"/>
                <a:cs typeface="Times New Roman" pitchFamily="18" charset="0"/>
              </a:rPr>
              <a:t>a Table</a:t>
            </a:r>
            <a:br>
              <a:rPr lang="en-US" sz="2400" b="1"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533400"/>
            <a:ext cx="8229600" cy="5715000"/>
          </a:xfrm>
        </p:spPr>
        <p:txBody>
          <a:bodyPr>
            <a:normAutofit fontScale="32500" lnSpcReduction="20000"/>
          </a:bodyPr>
          <a:lstStyle/>
          <a:p>
            <a:pPr>
              <a:buFont typeface="Wingdings" pitchFamily="2" charset="2"/>
              <a:buChar char="q"/>
            </a:pPr>
            <a:r>
              <a:rPr lang="en-US" sz="6200" dirty="0" smtClean="0">
                <a:latin typeface="Times New Roman" pitchFamily="18" charset="0"/>
                <a:cs typeface="Times New Roman" pitchFamily="18" charset="0"/>
              </a:rPr>
              <a:t>The </a:t>
            </a:r>
            <a:r>
              <a:rPr lang="en-US" sz="6200" dirty="0">
                <a:latin typeface="Times New Roman" pitchFamily="18" charset="0"/>
                <a:cs typeface="Times New Roman" pitchFamily="18" charset="0"/>
              </a:rPr>
              <a:t>CREATE TABLE statement is used to create a table in MySQL.</a:t>
            </a:r>
          </a:p>
          <a:p>
            <a:pPr marL="0" indent="0">
              <a:buNone/>
            </a:pPr>
            <a:r>
              <a:rPr lang="en-US" sz="6200" dirty="0" smtClean="0">
                <a:latin typeface="Times New Roman" pitchFamily="18" charset="0"/>
                <a:cs typeface="Times New Roman" pitchFamily="18" charset="0"/>
              </a:rPr>
              <a:t>The </a:t>
            </a:r>
            <a:r>
              <a:rPr lang="en-US" sz="6200" dirty="0">
                <a:latin typeface="Times New Roman" pitchFamily="18" charset="0"/>
                <a:cs typeface="Times New Roman" pitchFamily="18" charset="0"/>
              </a:rPr>
              <a:t>following example creates a table named "Persons", with three columns: "FirstName", "LastName" and "Age":</a:t>
            </a:r>
          </a:p>
          <a:p>
            <a:pPr marL="0" indent="0">
              <a:buNone/>
            </a:pPr>
            <a:r>
              <a:rPr lang="en-US" sz="6200" dirty="0">
                <a:latin typeface="Times New Roman" pitchFamily="18" charset="0"/>
                <a:cs typeface="Times New Roman" pitchFamily="18" charset="0"/>
              </a:rPr>
              <a:t>&lt;?php</a:t>
            </a:r>
          </a:p>
          <a:p>
            <a:pPr marL="0" indent="0">
              <a:buNone/>
            </a:pPr>
            <a:r>
              <a:rPr lang="en-US" sz="6200" dirty="0">
                <a:latin typeface="Times New Roman" pitchFamily="18" charset="0"/>
                <a:cs typeface="Times New Roman" pitchFamily="18" charset="0"/>
              </a:rPr>
              <a:t>$con=mysqli_connect("localhost","root","infosy2013</a:t>
            </a:r>
            <a:r>
              <a:rPr lang="en-US" sz="6200" dirty="0" smtClean="0">
                <a:latin typeface="Times New Roman" pitchFamily="18" charset="0"/>
                <a:cs typeface="Times New Roman" pitchFamily="18" charset="0"/>
              </a:rPr>
              <a:t>","auca");</a:t>
            </a:r>
            <a:endParaRPr lang="en-US" sz="6200" dirty="0">
              <a:latin typeface="Times New Roman" pitchFamily="18" charset="0"/>
              <a:cs typeface="Times New Roman" pitchFamily="18" charset="0"/>
            </a:endParaRPr>
          </a:p>
          <a:p>
            <a:pPr marL="0" indent="0">
              <a:buNone/>
            </a:pPr>
            <a:r>
              <a:rPr lang="en-US" sz="6200" dirty="0">
                <a:latin typeface="Times New Roman" pitchFamily="18" charset="0"/>
                <a:cs typeface="Times New Roman" pitchFamily="18" charset="0"/>
              </a:rPr>
              <a:t>// Check connection</a:t>
            </a:r>
          </a:p>
          <a:p>
            <a:pPr marL="0" indent="0">
              <a:buNone/>
            </a:pPr>
            <a:r>
              <a:rPr lang="en-US" sz="6200" dirty="0">
                <a:latin typeface="Times New Roman" pitchFamily="18" charset="0"/>
                <a:cs typeface="Times New Roman" pitchFamily="18" charset="0"/>
              </a:rPr>
              <a:t>if (mysqli_connect_errno()) {</a:t>
            </a:r>
          </a:p>
          <a:p>
            <a:pPr marL="0" indent="0">
              <a:buNone/>
            </a:pPr>
            <a:r>
              <a:rPr lang="en-US" sz="6200" dirty="0">
                <a:latin typeface="Times New Roman" pitchFamily="18" charset="0"/>
                <a:cs typeface="Times New Roman" pitchFamily="18" charset="0"/>
              </a:rPr>
              <a:t>  echo "Failed to connect to MySQL: " . mysqli_connect_error();</a:t>
            </a:r>
          </a:p>
          <a:p>
            <a:pPr marL="0" indent="0">
              <a:buNone/>
            </a:pPr>
            <a:r>
              <a:rPr lang="en-US" sz="6200" dirty="0">
                <a:latin typeface="Times New Roman" pitchFamily="18" charset="0"/>
                <a:cs typeface="Times New Roman" pitchFamily="18" charset="0"/>
              </a:rPr>
              <a:t>}</a:t>
            </a:r>
          </a:p>
          <a:p>
            <a:pPr marL="0" indent="0">
              <a:buNone/>
            </a:pPr>
            <a:r>
              <a:rPr lang="en-US" sz="6200" dirty="0">
                <a:latin typeface="Times New Roman" pitchFamily="18" charset="0"/>
                <a:cs typeface="Times New Roman" pitchFamily="18" charset="0"/>
              </a:rPr>
              <a:t>// Create table</a:t>
            </a:r>
          </a:p>
          <a:p>
            <a:pPr marL="0" indent="0">
              <a:buNone/>
            </a:pPr>
            <a:r>
              <a:rPr lang="en-US" sz="6200" dirty="0">
                <a:latin typeface="Times New Roman" pitchFamily="18" charset="0"/>
                <a:cs typeface="Times New Roman" pitchFamily="18" charset="0"/>
              </a:rPr>
              <a:t>$sql="CREATE TABLE Persons(FirstName CHAR(30),LastName CHAR(30),Age INT)";</a:t>
            </a:r>
          </a:p>
          <a:p>
            <a:pPr marL="0" indent="0">
              <a:buNone/>
            </a:pPr>
            <a:r>
              <a:rPr lang="en-US" sz="6200" dirty="0">
                <a:latin typeface="Times New Roman" pitchFamily="18" charset="0"/>
                <a:cs typeface="Times New Roman" pitchFamily="18" charset="0"/>
              </a:rPr>
              <a:t>// Execute query</a:t>
            </a:r>
          </a:p>
          <a:p>
            <a:pPr marL="0" indent="0">
              <a:buNone/>
            </a:pPr>
            <a:r>
              <a:rPr lang="en-US" sz="6200" dirty="0">
                <a:latin typeface="Times New Roman" pitchFamily="18" charset="0"/>
                <a:cs typeface="Times New Roman" pitchFamily="18" charset="0"/>
              </a:rPr>
              <a:t>if (mysqli_query($con,$sql)) {</a:t>
            </a:r>
          </a:p>
          <a:p>
            <a:pPr marL="0" indent="0">
              <a:buNone/>
            </a:pPr>
            <a:r>
              <a:rPr lang="en-US" sz="6200" dirty="0">
                <a:latin typeface="Times New Roman" pitchFamily="18" charset="0"/>
                <a:cs typeface="Times New Roman" pitchFamily="18" charset="0"/>
              </a:rPr>
              <a:t>  echo "Table persons created successfully";</a:t>
            </a:r>
          </a:p>
          <a:p>
            <a:pPr marL="0" indent="0">
              <a:buNone/>
            </a:pPr>
            <a:r>
              <a:rPr lang="en-US" sz="6200" dirty="0">
                <a:latin typeface="Times New Roman" pitchFamily="18" charset="0"/>
                <a:cs typeface="Times New Roman" pitchFamily="18" charset="0"/>
              </a:rPr>
              <a:t>} else {</a:t>
            </a:r>
          </a:p>
          <a:p>
            <a:pPr marL="0" indent="0">
              <a:buNone/>
            </a:pPr>
            <a:r>
              <a:rPr lang="en-US" sz="6200" dirty="0">
                <a:latin typeface="Times New Roman" pitchFamily="18" charset="0"/>
                <a:cs typeface="Times New Roman" pitchFamily="18" charset="0"/>
              </a:rPr>
              <a:t>  echo "Error creating table: " . mysqli_error($con);</a:t>
            </a:r>
          </a:p>
          <a:p>
            <a:pPr marL="0" indent="0">
              <a:buNone/>
            </a:pPr>
            <a:r>
              <a:rPr lang="en-US" sz="6200" dirty="0">
                <a:latin typeface="Times New Roman" pitchFamily="18" charset="0"/>
                <a:cs typeface="Times New Roman" pitchFamily="18" charset="0"/>
              </a:rPr>
              <a:t>}</a:t>
            </a:r>
          </a:p>
          <a:p>
            <a:pPr marL="0" indent="0">
              <a:buNone/>
            </a:pPr>
            <a:r>
              <a:rPr lang="en-US" sz="6200" dirty="0">
                <a:latin typeface="Times New Roman" pitchFamily="18" charset="0"/>
                <a:cs typeface="Times New Roman" pitchFamily="18" charset="0"/>
              </a:rPr>
              <a:t>?&gt;</a:t>
            </a:r>
          </a:p>
          <a:p>
            <a:endParaRPr lang="en-US" dirty="0"/>
          </a:p>
        </p:txBody>
      </p:sp>
      <p:sp>
        <p:nvSpPr>
          <p:cNvPr id="4" name="Date Placeholder 3"/>
          <p:cNvSpPr>
            <a:spLocks noGrp="1"/>
          </p:cNvSpPr>
          <p:nvPr>
            <p:ph type="dt" sz="half" idx="10"/>
          </p:nvPr>
        </p:nvSpPr>
        <p:spPr/>
        <p:txBody>
          <a:bodyPr/>
          <a:lstStyle/>
          <a:p>
            <a:fld id="{679DD125-44F9-4D0E-9D5B-9CC23EC08A98}" type="datetime1">
              <a:rPr lang="en-US" smtClean="0"/>
              <a:t>3/26/2025</a:t>
            </a:fld>
            <a:endParaRPr lang="en-US"/>
          </a:p>
        </p:txBody>
      </p:sp>
      <p:sp>
        <p:nvSpPr>
          <p:cNvPr id="5" name="Footer Placeholder 4"/>
          <p:cNvSpPr>
            <a:spLocks noGrp="1"/>
          </p:cNvSpPr>
          <p:nvPr>
            <p:ph type="ftr" sz="quarter" idx="11"/>
          </p:nvPr>
        </p:nvSpPr>
        <p:spPr/>
        <p:txBody>
          <a:bodyPr/>
          <a:lstStyle/>
          <a:p>
            <a:r>
              <a:rPr lang="en-US" smtClean="0"/>
              <a:t>Advanced Web Design and Development  By Rutarindwa J.P</a:t>
            </a:r>
            <a:endParaRPr lang="en-US"/>
          </a:p>
        </p:txBody>
      </p:sp>
      <p:sp>
        <p:nvSpPr>
          <p:cNvPr id="6" name="Slide Number Placeholder 5"/>
          <p:cNvSpPr>
            <a:spLocks noGrp="1"/>
          </p:cNvSpPr>
          <p:nvPr>
            <p:ph type="sldNum" sz="quarter" idx="12"/>
          </p:nvPr>
        </p:nvSpPr>
        <p:spPr/>
        <p:txBody>
          <a:bodyPr/>
          <a:lstStyle/>
          <a:p>
            <a:fld id="{0A99FE1F-7B12-4AEF-A700-91E4DF5ACB40}" type="slidenum">
              <a:rPr lang="en-US" smtClean="0"/>
              <a:t>38</a:t>
            </a:fld>
            <a:endParaRPr lang="en-US"/>
          </a:p>
        </p:txBody>
      </p:sp>
    </p:spTree>
    <p:extLst>
      <p:ext uri="{BB962C8B-B14F-4D97-AF65-F5344CB8AC3E}">
        <p14:creationId xmlns:p14="http://schemas.microsoft.com/office/powerpoint/2010/main" val="166357300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r>
              <a:rPr lang="en-US" sz="2400" b="1" dirty="0" smtClean="0">
                <a:latin typeface="Times New Roman" pitchFamily="18" charset="0"/>
                <a:cs typeface="Times New Roman" pitchFamily="18" charset="0"/>
              </a:rPr>
              <a:t/>
            </a:r>
            <a:br>
              <a:rPr lang="en-US" sz="2400" b="1" dirty="0" smtClean="0">
                <a:latin typeface="Times New Roman" pitchFamily="18" charset="0"/>
                <a:cs typeface="Times New Roman" pitchFamily="18" charset="0"/>
              </a:rPr>
            </a:br>
            <a:r>
              <a:rPr lang="en-US" sz="2400" b="1" dirty="0" smtClean="0">
                <a:latin typeface="Times New Roman" pitchFamily="18" charset="0"/>
                <a:cs typeface="Times New Roman" pitchFamily="18" charset="0"/>
              </a:rPr>
              <a:t>Primary </a:t>
            </a:r>
            <a:r>
              <a:rPr lang="en-US" sz="2400" b="1" dirty="0">
                <a:latin typeface="Times New Roman" pitchFamily="18" charset="0"/>
                <a:cs typeface="Times New Roman" pitchFamily="18" charset="0"/>
              </a:rPr>
              <a:t>Keys and Auto Increment Fields</a:t>
            </a:r>
            <a:br>
              <a:rPr lang="en-US" sz="2400" b="1"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685802"/>
            <a:ext cx="8229600" cy="5440363"/>
          </a:xfrm>
        </p:spPr>
        <p:txBody>
          <a:bodyPr>
            <a:normAutofit fontScale="70000" lnSpcReduction="20000"/>
          </a:bodyPr>
          <a:lstStyle/>
          <a:p>
            <a:pPr algn="just">
              <a:buFont typeface="Wingdings" pitchFamily="2" charset="2"/>
              <a:buChar char="q"/>
            </a:pPr>
            <a:r>
              <a:rPr lang="en-US" dirty="0" smtClean="0">
                <a:latin typeface="Times New Roman" pitchFamily="18" charset="0"/>
                <a:cs typeface="Times New Roman" pitchFamily="18" charset="0"/>
              </a:rPr>
              <a:t>A </a:t>
            </a:r>
            <a:r>
              <a:rPr lang="en-US" dirty="0">
                <a:latin typeface="Times New Roman" pitchFamily="18" charset="0"/>
                <a:cs typeface="Times New Roman" pitchFamily="18" charset="0"/>
              </a:rPr>
              <a:t>primary key is used to uniquely identify the rows in a table. Each primary key value must be unique within the table. Furthermore, the primary key field cannot be null because the database engine requires a value to locate the record.</a:t>
            </a:r>
          </a:p>
          <a:p>
            <a:pPr algn="just">
              <a:buFont typeface="Wingdings" pitchFamily="2" charset="2"/>
              <a:buChar char="q"/>
            </a:pPr>
            <a:r>
              <a:rPr lang="en-US" dirty="0">
                <a:latin typeface="Times New Roman" pitchFamily="18" charset="0"/>
                <a:cs typeface="Times New Roman" pitchFamily="18" charset="0"/>
              </a:rPr>
              <a:t>The following example sets the PID field as the primary key field. The primary key field is often an ID number, and is often used with the AUTO_INCREMENT setting. AUTO_INCREMENT automatically increases the value of the field by 1 each time a new record is added. To ensure that the primary key field cannot be null, we must add the NOT NULL setting to the field</a:t>
            </a:r>
            <a:r>
              <a:rPr lang="en-US" dirty="0" smtClean="0">
                <a:latin typeface="Times New Roman" pitchFamily="18" charset="0"/>
                <a:cs typeface="Times New Roman" pitchFamily="18" charset="0"/>
              </a:rPr>
              <a:t>:</a:t>
            </a:r>
          </a:p>
          <a:p>
            <a:pPr algn="just"/>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$sql = "CREATE TABLE Persons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a:t>
            </a:r>
            <a:br>
              <a:rPr lang="en-US" dirty="0">
                <a:latin typeface="Times New Roman" pitchFamily="18" charset="0"/>
                <a:cs typeface="Times New Roman" pitchFamily="18" charset="0"/>
              </a:rPr>
            </a:br>
            <a:r>
              <a:rPr lang="en-US" dirty="0" smtClean="0">
                <a:latin typeface="Times New Roman" pitchFamily="18" charset="0"/>
                <a:cs typeface="Times New Roman" pitchFamily="18" charset="0"/>
              </a:rPr>
              <a:t>ID </a:t>
            </a:r>
            <a:r>
              <a:rPr lang="en-US" dirty="0">
                <a:latin typeface="Times New Roman" pitchFamily="18" charset="0"/>
                <a:cs typeface="Times New Roman" pitchFamily="18" charset="0"/>
              </a:rPr>
              <a:t>INT NOT NULL AUTO_INCREMENT,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PRIMARY </a:t>
            </a:r>
            <a:r>
              <a:rPr lang="en-US" dirty="0" smtClean="0">
                <a:latin typeface="Times New Roman" pitchFamily="18" charset="0"/>
                <a:cs typeface="Times New Roman" pitchFamily="18" charset="0"/>
              </a:rPr>
              <a:t>KEY(ID</a:t>
            </a:r>
            <a:r>
              <a:rPr lang="en-US" dirty="0">
                <a:latin typeface="Times New Roman" pitchFamily="18" charset="0"/>
                <a:cs typeface="Times New Roman" pitchFamily="18" charset="0"/>
              </a:rPr>
              <a:t>),</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FirstName CHAR(15),</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LastName CHAR(15),</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Age INT</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a:t>
            </a:r>
          </a:p>
          <a:p>
            <a:endParaRPr lang="en-US" dirty="0"/>
          </a:p>
        </p:txBody>
      </p:sp>
      <p:sp>
        <p:nvSpPr>
          <p:cNvPr id="4" name="Date Placeholder 3"/>
          <p:cNvSpPr>
            <a:spLocks noGrp="1"/>
          </p:cNvSpPr>
          <p:nvPr>
            <p:ph type="dt" sz="half" idx="10"/>
          </p:nvPr>
        </p:nvSpPr>
        <p:spPr/>
        <p:txBody>
          <a:bodyPr/>
          <a:lstStyle/>
          <a:p>
            <a:fld id="{887CCE5B-30B3-4FB7-A5DD-A97612BF3749}" type="datetime1">
              <a:rPr lang="en-US" smtClean="0"/>
              <a:t>3/26/2025</a:t>
            </a:fld>
            <a:endParaRPr lang="en-US"/>
          </a:p>
        </p:txBody>
      </p:sp>
      <p:sp>
        <p:nvSpPr>
          <p:cNvPr id="5" name="Footer Placeholder 4"/>
          <p:cNvSpPr>
            <a:spLocks noGrp="1"/>
          </p:cNvSpPr>
          <p:nvPr>
            <p:ph type="ftr" sz="quarter" idx="11"/>
          </p:nvPr>
        </p:nvSpPr>
        <p:spPr/>
        <p:txBody>
          <a:bodyPr/>
          <a:lstStyle/>
          <a:p>
            <a:r>
              <a:rPr lang="en-US" smtClean="0"/>
              <a:t>Advanced Web Design and Development  By Rutarindwa J.P</a:t>
            </a:r>
            <a:endParaRPr lang="en-US"/>
          </a:p>
        </p:txBody>
      </p:sp>
      <p:sp>
        <p:nvSpPr>
          <p:cNvPr id="6" name="Slide Number Placeholder 5"/>
          <p:cNvSpPr>
            <a:spLocks noGrp="1"/>
          </p:cNvSpPr>
          <p:nvPr>
            <p:ph type="sldNum" sz="quarter" idx="12"/>
          </p:nvPr>
        </p:nvSpPr>
        <p:spPr/>
        <p:txBody>
          <a:bodyPr/>
          <a:lstStyle/>
          <a:p>
            <a:fld id="{0A99FE1F-7B12-4AEF-A700-91E4DF5ACB40}" type="slidenum">
              <a:rPr lang="en-US" smtClean="0"/>
              <a:t>39</a:t>
            </a:fld>
            <a:endParaRPr lang="en-US"/>
          </a:p>
        </p:txBody>
      </p:sp>
    </p:spTree>
    <p:extLst>
      <p:ext uri="{BB962C8B-B14F-4D97-AF65-F5344CB8AC3E}">
        <p14:creationId xmlns:p14="http://schemas.microsoft.com/office/powerpoint/2010/main" val="16538203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b="1" dirty="0"/>
              <a:t>Basic PHP Syntax</a:t>
            </a:r>
            <a:endParaRPr lang="en-US" dirty="0"/>
          </a:p>
        </p:txBody>
      </p:sp>
      <p:sp>
        <p:nvSpPr>
          <p:cNvPr id="3" name="Content Placeholder 2"/>
          <p:cNvSpPr>
            <a:spLocks noGrp="1"/>
          </p:cNvSpPr>
          <p:nvPr>
            <p:ph idx="1"/>
          </p:nvPr>
        </p:nvSpPr>
        <p:spPr>
          <a:xfrm>
            <a:off x="457200" y="685802"/>
            <a:ext cx="8229600" cy="5440363"/>
          </a:xfrm>
        </p:spPr>
        <p:txBody>
          <a:bodyPr>
            <a:normAutofit fontScale="70000" lnSpcReduction="20000"/>
          </a:bodyPr>
          <a:lstStyle/>
          <a:p>
            <a:r>
              <a:rPr lang="en-US" sz="3400" dirty="0">
                <a:latin typeface="Times New Roman" pitchFamily="18" charset="0"/>
                <a:cs typeface="Times New Roman" pitchFamily="18" charset="0"/>
              </a:rPr>
              <a:t>&lt;html&gt;</a:t>
            </a:r>
          </a:p>
          <a:p>
            <a:r>
              <a:rPr lang="en-US" sz="3400" dirty="0">
                <a:latin typeface="Times New Roman" pitchFamily="18" charset="0"/>
                <a:cs typeface="Times New Roman" pitchFamily="18" charset="0"/>
              </a:rPr>
              <a:t>&lt;body&gt;</a:t>
            </a:r>
          </a:p>
          <a:p>
            <a:r>
              <a:rPr lang="en-US" sz="3400" dirty="0">
                <a:latin typeface="Times New Roman" pitchFamily="18" charset="0"/>
                <a:cs typeface="Times New Roman" pitchFamily="18" charset="0"/>
              </a:rPr>
              <a:t>&lt;?php</a:t>
            </a:r>
          </a:p>
          <a:p>
            <a:r>
              <a:rPr lang="en-US" sz="3400" dirty="0">
                <a:latin typeface="Times New Roman" pitchFamily="18" charset="0"/>
                <a:cs typeface="Times New Roman" pitchFamily="18" charset="0"/>
              </a:rPr>
              <a:t>echo "Hello World"; </a:t>
            </a:r>
          </a:p>
          <a:p>
            <a:r>
              <a:rPr lang="en-US" sz="3400" dirty="0">
                <a:latin typeface="Times New Roman" pitchFamily="18" charset="0"/>
                <a:cs typeface="Times New Roman" pitchFamily="18" charset="0"/>
              </a:rPr>
              <a:t>?&gt;</a:t>
            </a:r>
          </a:p>
          <a:p>
            <a:r>
              <a:rPr lang="en-US" sz="3400" dirty="0">
                <a:latin typeface="Times New Roman" pitchFamily="18" charset="0"/>
                <a:cs typeface="Times New Roman" pitchFamily="18" charset="0"/>
              </a:rPr>
              <a:t>&lt;/body&gt;</a:t>
            </a:r>
          </a:p>
          <a:p>
            <a:r>
              <a:rPr lang="en-US" sz="3400" dirty="0">
                <a:latin typeface="Times New Roman" pitchFamily="18" charset="0"/>
                <a:cs typeface="Times New Roman" pitchFamily="18" charset="0"/>
              </a:rPr>
              <a:t>&lt;/html&gt;</a:t>
            </a:r>
          </a:p>
          <a:p>
            <a:pPr hangingPunct="0"/>
            <a:r>
              <a:rPr lang="en-US" sz="3400" dirty="0">
                <a:latin typeface="Times New Roman" pitchFamily="18" charset="0"/>
                <a:cs typeface="Times New Roman" pitchFamily="18" charset="0"/>
              </a:rPr>
              <a:t>Each code line in PHP must end with a semicolon. The semicolon is a separator and is used to distinguish one set of instructions from another.</a:t>
            </a:r>
          </a:p>
          <a:p>
            <a:r>
              <a:rPr lang="en-US" sz="3400" dirty="0">
                <a:latin typeface="Times New Roman" pitchFamily="18" charset="0"/>
                <a:cs typeface="Times New Roman" pitchFamily="18" charset="0"/>
              </a:rPr>
              <a:t> </a:t>
            </a:r>
            <a:r>
              <a:rPr lang="en-US" sz="3400" dirty="0" smtClean="0">
                <a:latin typeface="Times New Roman" pitchFamily="18" charset="0"/>
                <a:cs typeface="Times New Roman" pitchFamily="18" charset="0"/>
              </a:rPr>
              <a:t>There </a:t>
            </a:r>
            <a:r>
              <a:rPr lang="en-US" sz="3400" dirty="0">
                <a:latin typeface="Times New Roman" pitchFamily="18" charset="0"/>
                <a:cs typeface="Times New Roman" pitchFamily="18" charset="0"/>
              </a:rPr>
              <a:t>are two basic statements to output text with PHP: </a:t>
            </a:r>
            <a:r>
              <a:rPr lang="en-US" sz="3400" b="1" dirty="0">
                <a:latin typeface="Times New Roman" pitchFamily="18" charset="0"/>
                <a:cs typeface="Times New Roman" pitchFamily="18" charset="0"/>
              </a:rPr>
              <a:t>echo</a:t>
            </a:r>
            <a:r>
              <a:rPr lang="en-US" sz="3400" dirty="0">
                <a:latin typeface="Times New Roman" pitchFamily="18" charset="0"/>
                <a:cs typeface="Times New Roman" pitchFamily="18" charset="0"/>
              </a:rPr>
              <a:t> and </a:t>
            </a:r>
            <a:r>
              <a:rPr lang="en-US" sz="3400" b="1" dirty="0">
                <a:latin typeface="Times New Roman" pitchFamily="18" charset="0"/>
                <a:cs typeface="Times New Roman" pitchFamily="18" charset="0"/>
              </a:rPr>
              <a:t>print</a:t>
            </a:r>
            <a:r>
              <a:rPr lang="en-US" sz="3400" dirty="0">
                <a:latin typeface="Times New Roman" pitchFamily="18" charset="0"/>
                <a:cs typeface="Times New Roman" pitchFamily="18" charset="0"/>
              </a:rPr>
              <a:t>. In the example above we have used the echo statement to output the text "Hello World".</a:t>
            </a:r>
          </a:p>
          <a:p>
            <a:r>
              <a:rPr lang="en-US" sz="3400" dirty="0">
                <a:latin typeface="Times New Roman" pitchFamily="18" charset="0"/>
                <a:cs typeface="Times New Roman" pitchFamily="18" charset="0"/>
              </a:rPr>
              <a:t> </a:t>
            </a:r>
            <a:r>
              <a:rPr lang="en-US" sz="3400" b="1" dirty="0" smtClean="0">
                <a:latin typeface="Times New Roman" pitchFamily="18" charset="0"/>
                <a:cs typeface="Times New Roman" pitchFamily="18" charset="0"/>
              </a:rPr>
              <a:t>Note</a:t>
            </a:r>
            <a:r>
              <a:rPr lang="en-US" sz="3400" b="1" dirty="0">
                <a:latin typeface="Times New Roman" pitchFamily="18" charset="0"/>
                <a:cs typeface="Times New Roman" pitchFamily="18" charset="0"/>
              </a:rPr>
              <a:t>: </a:t>
            </a:r>
            <a:r>
              <a:rPr lang="en-US" sz="3400" dirty="0">
                <a:latin typeface="Times New Roman" pitchFamily="18" charset="0"/>
                <a:cs typeface="Times New Roman" pitchFamily="18" charset="0"/>
              </a:rPr>
              <a:t>The file must have a .php extension. If the file has a .html extension, the PHP code will</a:t>
            </a:r>
            <a:r>
              <a:rPr lang="en-US" sz="3400" b="1" dirty="0">
                <a:latin typeface="Times New Roman" pitchFamily="18" charset="0"/>
                <a:cs typeface="Times New Roman" pitchFamily="18" charset="0"/>
              </a:rPr>
              <a:t> </a:t>
            </a:r>
            <a:r>
              <a:rPr lang="en-US" sz="3400" dirty="0">
                <a:latin typeface="Times New Roman" pitchFamily="18" charset="0"/>
                <a:cs typeface="Times New Roman" pitchFamily="18" charset="0"/>
              </a:rPr>
              <a:t>not be executed.</a:t>
            </a:r>
          </a:p>
          <a:p>
            <a:pPr hangingPunct="0"/>
            <a:endParaRPr lang="en-US" dirty="0"/>
          </a:p>
        </p:txBody>
      </p:sp>
      <p:sp>
        <p:nvSpPr>
          <p:cNvPr id="4" name="Date Placeholder 3"/>
          <p:cNvSpPr>
            <a:spLocks noGrp="1"/>
          </p:cNvSpPr>
          <p:nvPr>
            <p:ph type="dt" sz="half" idx="10"/>
          </p:nvPr>
        </p:nvSpPr>
        <p:spPr/>
        <p:txBody>
          <a:bodyPr/>
          <a:lstStyle/>
          <a:p>
            <a:fld id="{BACA88E6-6394-4ADF-8705-0FB2A9D27DCC}" type="datetime1">
              <a:rPr lang="en-US" smtClean="0"/>
              <a:t>3/26/2025</a:t>
            </a:fld>
            <a:endParaRPr lang="en-US"/>
          </a:p>
        </p:txBody>
      </p:sp>
      <p:sp>
        <p:nvSpPr>
          <p:cNvPr id="5" name="Footer Placeholder 4"/>
          <p:cNvSpPr>
            <a:spLocks noGrp="1"/>
          </p:cNvSpPr>
          <p:nvPr>
            <p:ph type="ftr" sz="quarter" idx="11"/>
          </p:nvPr>
        </p:nvSpPr>
        <p:spPr/>
        <p:txBody>
          <a:bodyPr/>
          <a:lstStyle/>
          <a:p>
            <a:r>
              <a:rPr lang="en-US" smtClean="0"/>
              <a:t>Advanced Web Design and Development  By Rutarindwa J.P</a:t>
            </a:r>
            <a:endParaRPr lang="en-US"/>
          </a:p>
        </p:txBody>
      </p:sp>
      <p:sp>
        <p:nvSpPr>
          <p:cNvPr id="6" name="Slide Number Placeholder 5"/>
          <p:cNvSpPr>
            <a:spLocks noGrp="1"/>
          </p:cNvSpPr>
          <p:nvPr>
            <p:ph type="sldNum" sz="quarter" idx="12"/>
          </p:nvPr>
        </p:nvSpPr>
        <p:spPr/>
        <p:txBody>
          <a:bodyPr/>
          <a:lstStyle/>
          <a:p>
            <a:fld id="{0A99FE1F-7B12-4AEF-A700-91E4DF5ACB40}" type="slidenum">
              <a:rPr lang="en-US" smtClean="0"/>
              <a:t>4</a:t>
            </a:fld>
            <a:endParaRPr lang="en-US"/>
          </a:p>
        </p:txBody>
      </p:sp>
    </p:spTree>
    <p:extLst>
      <p:ext uri="{BB962C8B-B14F-4D97-AF65-F5344CB8AC3E}">
        <p14:creationId xmlns:p14="http://schemas.microsoft.com/office/powerpoint/2010/main" val="377555806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r>
              <a:rPr lang="en-US" sz="2400" b="1" dirty="0">
                <a:latin typeface="Times New Roman" pitchFamily="18" charset="0"/>
                <a:cs typeface="Times New Roman" pitchFamily="18" charset="0"/>
              </a:rPr>
              <a:t>Primary Keys and Auto Increment Fields</a:t>
            </a:r>
            <a:endParaRPr lang="en-US" sz="2400" dirty="0">
              <a:latin typeface="Times New Roman" pitchFamily="18" charset="0"/>
              <a:cs typeface="Times New Roman" pitchFamily="18" charset="0"/>
            </a:endParaRPr>
          </a:p>
        </p:txBody>
      </p:sp>
      <p:sp>
        <p:nvSpPr>
          <p:cNvPr id="3" name="Content Placeholder 2"/>
          <p:cNvSpPr>
            <a:spLocks noGrp="1"/>
          </p:cNvSpPr>
          <p:nvPr>
            <p:ph sz="half" idx="1"/>
          </p:nvPr>
        </p:nvSpPr>
        <p:spPr>
          <a:xfrm>
            <a:off x="457200" y="838202"/>
            <a:ext cx="3810000" cy="5287963"/>
          </a:xfrm>
        </p:spPr>
        <p:txBody>
          <a:bodyPr>
            <a:normAutofit fontScale="70000" lnSpcReduction="20000"/>
          </a:bodyPr>
          <a:lstStyle/>
          <a:p>
            <a:r>
              <a:rPr lang="en-US" b="1" dirty="0" smtClean="0">
                <a:latin typeface="Times New Roman" pitchFamily="18" charset="0"/>
                <a:cs typeface="Times New Roman" pitchFamily="18" charset="0"/>
              </a:rPr>
              <a:t>Example:</a:t>
            </a: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&lt;?</a:t>
            </a:r>
            <a:r>
              <a:rPr lang="en-US" dirty="0">
                <a:latin typeface="Times New Roman" pitchFamily="18" charset="0"/>
                <a:cs typeface="Times New Roman" pitchFamily="18" charset="0"/>
              </a:rPr>
              <a:t>php</a:t>
            </a:r>
          </a:p>
          <a:p>
            <a:r>
              <a:rPr lang="en-US" dirty="0">
                <a:latin typeface="Times New Roman" pitchFamily="18" charset="0"/>
                <a:cs typeface="Times New Roman" pitchFamily="18" charset="0"/>
              </a:rPr>
              <a:t>$con=mysqli_connect("localhost","root","infosy2013</a:t>
            </a:r>
            <a:r>
              <a:rPr lang="en-US" dirty="0" smtClean="0">
                <a:latin typeface="Times New Roman" pitchFamily="18" charset="0"/>
                <a:cs typeface="Times New Roman" pitchFamily="18" charset="0"/>
              </a:rPr>
              <a:t>","auca");</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Check connection</a:t>
            </a:r>
          </a:p>
          <a:p>
            <a:r>
              <a:rPr lang="en-US" dirty="0">
                <a:latin typeface="Times New Roman" pitchFamily="18" charset="0"/>
                <a:cs typeface="Times New Roman" pitchFamily="18" charset="0"/>
              </a:rPr>
              <a:t>if (mysqli_connect_errno()) {</a:t>
            </a:r>
          </a:p>
          <a:p>
            <a:r>
              <a:rPr lang="en-US" dirty="0">
                <a:latin typeface="Times New Roman" pitchFamily="18" charset="0"/>
                <a:cs typeface="Times New Roman" pitchFamily="18" charset="0"/>
              </a:rPr>
              <a:t>  echo "Failed to connect to MySQL: " . mysqli_connect_error();</a:t>
            </a:r>
          </a:p>
          <a:p>
            <a:r>
              <a:rPr lang="en-US" dirty="0">
                <a:latin typeface="Times New Roman" pitchFamily="18" charset="0"/>
                <a:cs typeface="Times New Roman" pitchFamily="18" charset="0"/>
              </a:rPr>
              <a:t>}</a:t>
            </a:r>
          </a:p>
          <a:p>
            <a:endParaRPr lang="en-US" dirty="0"/>
          </a:p>
        </p:txBody>
      </p:sp>
      <p:sp>
        <p:nvSpPr>
          <p:cNvPr id="4" name="Content Placeholder 3"/>
          <p:cNvSpPr>
            <a:spLocks noGrp="1"/>
          </p:cNvSpPr>
          <p:nvPr>
            <p:ph sz="half" idx="2"/>
          </p:nvPr>
        </p:nvSpPr>
        <p:spPr>
          <a:xfrm>
            <a:off x="4267200" y="838202"/>
            <a:ext cx="4419600" cy="5287963"/>
          </a:xfrm>
        </p:spPr>
        <p:txBody>
          <a:bodyPr>
            <a:normAutofit fontScale="70000" lnSpcReduction="20000"/>
          </a:bodyPr>
          <a:lstStyle/>
          <a:p>
            <a:pPr>
              <a:buFont typeface="Wingdings" pitchFamily="2" charset="2"/>
              <a:buChar char="§"/>
            </a:pPr>
            <a:r>
              <a:rPr lang="en-US" dirty="0">
                <a:latin typeface="Times New Roman" pitchFamily="18" charset="0"/>
                <a:cs typeface="Times New Roman" pitchFamily="18" charset="0"/>
              </a:rPr>
              <a:t>$sql="CREATE TABLE Employee(</a:t>
            </a:r>
          </a:p>
          <a:p>
            <a:pPr>
              <a:buFont typeface="Wingdings" pitchFamily="2" charset="2"/>
              <a:buChar char="§"/>
            </a:pPr>
            <a:r>
              <a:rPr lang="en-US" dirty="0">
                <a:latin typeface="Times New Roman" pitchFamily="18" charset="0"/>
                <a:cs typeface="Times New Roman" pitchFamily="18" charset="0"/>
              </a:rPr>
              <a:t>Employee_ID INT NOT NULL AUTO_INCREMENT,</a:t>
            </a:r>
          </a:p>
          <a:p>
            <a:pPr>
              <a:buFont typeface="Wingdings" pitchFamily="2" charset="2"/>
              <a:buChar char="§"/>
            </a:pPr>
            <a:r>
              <a:rPr lang="en-US" dirty="0">
                <a:latin typeface="Times New Roman" pitchFamily="18" charset="0"/>
                <a:cs typeface="Times New Roman" pitchFamily="18" charset="0"/>
              </a:rPr>
              <a:t>PRIMARY KEY(</a:t>
            </a:r>
            <a:r>
              <a:rPr lang="en-US" dirty="0" err="1">
                <a:latin typeface="Times New Roman" pitchFamily="18" charset="0"/>
                <a:cs typeface="Times New Roman" pitchFamily="18" charset="0"/>
              </a:rPr>
              <a:t>Employee_ID</a:t>
            </a:r>
            <a:r>
              <a:rPr lang="en-US" dirty="0">
                <a:latin typeface="Times New Roman" pitchFamily="18" charset="0"/>
                <a:cs typeface="Times New Roman" pitchFamily="18" charset="0"/>
              </a:rPr>
              <a:t>),</a:t>
            </a:r>
          </a:p>
          <a:p>
            <a:pPr>
              <a:buFont typeface="Wingdings" pitchFamily="2" charset="2"/>
              <a:buChar char="§"/>
            </a:pPr>
            <a:r>
              <a:rPr lang="en-US" dirty="0">
                <a:latin typeface="Times New Roman" pitchFamily="18" charset="0"/>
                <a:cs typeface="Times New Roman" pitchFamily="18" charset="0"/>
              </a:rPr>
              <a:t>FirstName CHAR(30),LastName CHAR(30),</a:t>
            </a:r>
          </a:p>
          <a:p>
            <a:pPr>
              <a:buFont typeface="Wingdings" pitchFamily="2" charset="2"/>
              <a:buChar char="§"/>
            </a:pPr>
            <a:r>
              <a:rPr lang="en-US" dirty="0">
                <a:latin typeface="Times New Roman" pitchFamily="18" charset="0"/>
                <a:cs typeface="Times New Roman" pitchFamily="18" charset="0"/>
              </a:rPr>
              <a:t>Age INT, Address CHAR(30), </a:t>
            </a:r>
          </a:p>
          <a:p>
            <a:pPr>
              <a:buFont typeface="Wingdings" pitchFamily="2" charset="2"/>
              <a:buChar char="§"/>
            </a:pPr>
            <a:r>
              <a:rPr lang="en-US" dirty="0">
                <a:latin typeface="Times New Roman" pitchFamily="18" charset="0"/>
                <a:cs typeface="Times New Roman" pitchFamily="18" charset="0"/>
              </a:rPr>
              <a:t>Salary CHAR(30), </a:t>
            </a:r>
          </a:p>
          <a:p>
            <a:pPr>
              <a:buFont typeface="Wingdings" pitchFamily="2" charset="2"/>
              <a:buChar char="§"/>
            </a:pPr>
            <a:r>
              <a:rPr lang="en-US" dirty="0">
                <a:latin typeface="Times New Roman" pitchFamily="18" charset="0"/>
                <a:cs typeface="Times New Roman" pitchFamily="18" charset="0"/>
              </a:rPr>
              <a:t>Position CHAR(30),</a:t>
            </a:r>
          </a:p>
          <a:p>
            <a:pPr>
              <a:buFont typeface="Wingdings" pitchFamily="2" charset="2"/>
              <a:buChar char="§"/>
            </a:pPr>
            <a:r>
              <a:rPr lang="en-US" dirty="0">
                <a:latin typeface="Times New Roman" pitchFamily="18" charset="0"/>
                <a:cs typeface="Times New Roman" pitchFamily="18" charset="0"/>
              </a:rPr>
              <a:t>Performance CHAR(30))";</a:t>
            </a:r>
          </a:p>
          <a:p>
            <a:pPr>
              <a:buFont typeface="Wingdings" pitchFamily="2" charset="2"/>
              <a:buChar char="§"/>
            </a:pPr>
            <a:r>
              <a:rPr lang="en-US" dirty="0">
                <a:latin typeface="Times New Roman" pitchFamily="18" charset="0"/>
                <a:cs typeface="Times New Roman" pitchFamily="18" charset="0"/>
              </a:rPr>
              <a:t>if (!mysqli_query($con,$sql)) {</a:t>
            </a:r>
          </a:p>
          <a:p>
            <a:pPr>
              <a:buFont typeface="Wingdings" pitchFamily="2" charset="2"/>
              <a:buChar char="§"/>
            </a:pPr>
            <a:r>
              <a:rPr lang="en-US" dirty="0">
                <a:latin typeface="Times New Roman" pitchFamily="18" charset="0"/>
                <a:cs typeface="Times New Roman" pitchFamily="18" charset="0"/>
              </a:rPr>
              <a:t>       die('Error: ' . mysqli_error($con));</a:t>
            </a:r>
          </a:p>
          <a:p>
            <a:pPr>
              <a:buFont typeface="Wingdings" pitchFamily="2" charset="2"/>
              <a:buChar char="§"/>
            </a:pPr>
            <a:r>
              <a:rPr lang="en-US" dirty="0">
                <a:latin typeface="Times New Roman" pitchFamily="18" charset="0"/>
                <a:cs typeface="Times New Roman" pitchFamily="18" charset="0"/>
              </a:rPr>
              <a:t>}</a:t>
            </a:r>
          </a:p>
          <a:p>
            <a:pPr>
              <a:buFont typeface="Wingdings" pitchFamily="2" charset="2"/>
              <a:buChar char="§"/>
            </a:pPr>
            <a:r>
              <a:rPr lang="en-US" dirty="0">
                <a:latin typeface="Times New Roman" pitchFamily="18" charset="0"/>
                <a:cs typeface="Times New Roman" pitchFamily="18" charset="0"/>
              </a:rPr>
              <a:t>mysqli_close($con);</a:t>
            </a:r>
          </a:p>
          <a:p>
            <a:pPr>
              <a:buFont typeface="Wingdings" pitchFamily="2" charset="2"/>
              <a:buChar char="§"/>
            </a:pPr>
            <a:r>
              <a:rPr lang="en-US" dirty="0">
                <a:latin typeface="Times New Roman" pitchFamily="18" charset="0"/>
                <a:cs typeface="Times New Roman" pitchFamily="18" charset="0"/>
              </a:rPr>
              <a:t>?&gt;</a:t>
            </a:r>
          </a:p>
          <a:p>
            <a:endParaRPr lang="en-US" dirty="0"/>
          </a:p>
        </p:txBody>
      </p:sp>
      <p:sp>
        <p:nvSpPr>
          <p:cNvPr id="5" name="Date Placeholder 4"/>
          <p:cNvSpPr>
            <a:spLocks noGrp="1"/>
          </p:cNvSpPr>
          <p:nvPr>
            <p:ph type="dt" sz="half" idx="10"/>
          </p:nvPr>
        </p:nvSpPr>
        <p:spPr/>
        <p:txBody>
          <a:bodyPr/>
          <a:lstStyle/>
          <a:p>
            <a:fld id="{E56660B0-7247-4180-9AD2-0260887A7618}" type="datetime1">
              <a:rPr lang="en-US" smtClean="0"/>
              <a:t>3/26/2025</a:t>
            </a:fld>
            <a:endParaRPr lang="en-US"/>
          </a:p>
        </p:txBody>
      </p:sp>
      <p:sp>
        <p:nvSpPr>
          <p:cNvPr id="6" name="Footer Placeholder 5"/>
          <p:cNvSpPr>
            <a:spLocks noGrp="1"/>
          </p:cNvSpPr>
          <p:nvPr>
            <p:ph type="ftr" sz="quarter" idx="11"/>
          </p:nvPr>
        </p:nvSpPr>
        <p:spPr/>
        <p:txBody>
          <a:bodyPr/>
          <a:lstStyle/>
          <a:p>
            <a:r>
              <a:rPr lang="en-US" smtClean="0"/>
              <a:t>Advanced Web Design and Development  By Rutarindwa J.P</a:t>
            </a:r>
            <a:endParaRPr lang="en-US"/>
          </a:p>
        </p:txBody>
      </p:sp>
      <p:sp>
        <p:nvSpPr>
          <p:cNvPr id="7" name="Slide Number Placeholder 6"/>
          <p:cNvSpPr>
            <a:spLocks noGrp="1"/>
          </p:cNvSpPr>
          <p:nvPr>
            <p:ph type="sldNum" sz="quarter" idx="12"/>
          </p:nvPr>
        </p:nvSpPr>
        <p:spPr/>
        <p:txBody>
          <a:bodyPr/>
          <a:lstStyle/>
          <a:p>
            <a:fld id="{0A99FE1F-7B12-4AEF-A700-91E4DF5ACB40}" type="slidenum">
              <a:rPr lang="en-US" smtClean="0"/>
              <a:t>40</a:t>
            </a:fld>
            <a:endParaRPr lang="en-US"/>
          </a:p>
        </p:txBody>
      </p:sp>
    </p:spTree>
    <p:extLst>
      <p:ext uri="{BB962C8B-B14F-4D97-AF65-F5344CB8AC3E}">
        <p14:creationId xmlns:p14="http://schemas.microsoft.com/office/powerpoint/2010/main" val="120562191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2400" b="1" dirty="0" smtClean="0">
                <a:latin typeface="Times New Roman" pitchFamily="18" charset="0"/>
                <a:cs typeface="Times New Roman" pitchFamily="18" charset="0"/>
              </a:rPr>
              <a:t/>
            </a:r>
            <a:br>
              <a:rPr lang="en-US" sz="2400" b="1" dirty="0" smtClean="0">
                <a:latin typeface="Times New Roman" pitchFamily="18" charset="0"/>
                <a:cs typeface="Times New Roman" pitchFamily="18" charset="0"/>
              </a:rPr>
            </a:br>
            <a:r>
              <a:rPr lang="en-US" sz="2400" b="1" dirty="0" smtClean="0">
                <a:latin typeface="Times New Roman" pitchFamily="18" charset="0"/>
                <a:cs typeface="Times New Roman" pitchFamily="18" charset="0"/>
              </a:rPr>
              <a:t>Insert </a:t>
            </a:r>
            <a:r>
              <a:rPr lang="en-US" sz="2400" b="1" dirty="0">
                <a:latin typeface="Times New Roman" pitchFamily="18" charset="0"/>
                <a:cs typeface="Times New Roman" pitchFamily="18" charset="0"/>
              </a:rPr>
              <a:t>Data Into a Database Table</a:t>
            </a:r>
            <a:br>
              <a:rPr lang="en-US" sz="2400" b="1"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38202"/>
            <a:ext cx="8229600" cy="5287963"/>
          </a:xfrm>
        </p:spPr>
        <p:txBody>
          <a:bodyPr>
            <a:normAutofit fontScale="77500" lnSpcReduction="20000"/>
          </a:bodyPr>
          <a:lstStyle/>
          <a:p>
            <a:pPr>
              <a:buFont typeface="Wingdings" pitchFamily="2" charset="2"/>
              <a:buChar char="q"/>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INSERT INTO statement is used to add new records to a database table.</a:t>
            </a:r>
          </a:p>
          <a:p>
            <a:r>
              <a:rPr lang="en-US" b="1" dirty="0">
                <a:latin typeface="Times New Roman" pitchFamily="18" charset="0"/>
                <a:cs typeface="Times New Roman" pitchFamily="18" charset="0"/>
              </a:rPr>
              <a:t>Syntax:</a:t>
            </a:r>
          </a:p>
          <a:p>
            <a:r>
              <a:rPr lang="en-US" dirty="0">
                <a:latin typeface="Times New Roman" pitchFamily="18" charset="0"/>
                <a:cs typeface="Times New Roman" pitchFamily="18" charset="0"/>
              </a:rPr>
              <a:t>It is possible to write the INSERT INTO statement in two forms. The first form doesn't specify the column names where the data will be inserted, only their values:</a:t>
            </a:r>
          </a:p>
          <a:p>
            <a:pPr marL="0" lvl="0" indent="0">
              <a:buNone/>
            </a:pPr>
            <a:r>
              <a:rPr lang="en-US" dirty="0">
                <a:latin typeface="Times New Roman" pitchFamily="18" charset="0"/>
                <a:cs typeface="Times New Roman" pitchFamily="18" charset="0"/>
              </a:rPr>
              <a:t>INSERT INTO table_name</a:t>
            </a:r>
            <a:r>
              <a:rPr lang="en-US" i="1" dirty="0">
                <a:latin typeface="Times New Roman" pitchFamily="18" charset="0"/>
                <a:cs typeface="Times New Roman" pitchFamily="18" charset="0"/>
              </a:rPr>
              <a:t/>
            </a:r>
            <a:br>
              <a:rPr lang="en-US" i="1" dirty="0">
                <a:latin typeface="Times New Roman" pitchFamily="18" charset="0"/>
                <a:cs typeface="Times New Roman" pitchFamily="18" charset="0"/>
              </a:rPr>
            </a:br>
            <a:r>
              <a:rPr lang="en-US" dirty="0">
                <a:latin typeface="Times New Roman" pitchFamily="18" charset="0"/>
                <a:cs typeface="Times New Roman" pitchFamily="18" charset="0"/>
              </a:rPr>
              <a:t>VALUES (value1, value2, value3,...)</a:t>
            </a:r>
          </a:p>
          <a:p>
            <a:pPr>
              <a:buFont typeface="Wingdings" pitchFamily="2" charset="2"/>
              <a:buChar char="q"/>
            </a:pPr>
            <a:r>
              <a:rPr lang="en-US" dirty="0">
                <a:latin typeface="Times New Roman" pitchFamily="18" charset="0"/>
                <a:cs typeface="Times New Roman" pitchFamily="18" charset="0"/>
              </a:rPr>
              <a:t>The second form specifies both the column names and the values to be inserted:</a:t>
            </a:r>
          </a:p>
          <a:p>
            <a:pPr marL="0" lvl="0" indent="0">
              <a:buNone/>
            </a:pPr>
            <a:r>
              <a:rPr lang="en-US" dirty="0">
                <a:latin typeface="Times New Roman" pitchFamily="18" charset="0"/>
                <a:cs typeface="Times New Roman" pitchFamily="18" charset="0"/>
              </a:rPr>
              <a:t>INSERT INTO table_name (column1, column2, column3,...)</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VALUES (value1, value2, value3,...)</a:t>
            </a:r>
          </a:p>
          <a:p>
            <a:pPr>
              <a:buFont typeface="Wingdings" pitchFamily="2" charset="2"/>
              <a:buChar char="q"/>
            </a:pPr>
            <a:r>
              <a:rPr lang="en-US" dirty="0">
                <a:latin typeface="Times New Roman" pitchFamily="18" charset="0"/>
                <a:cs typeface="Times New Roman" pitchFamily="18" charset="0"/>
              </a:rPr>
              <a:t>To get PHP to execute the statements above we must use the mysqli_query() function. This function is used to send a query or command to a MySQL connection.</a:t>
            </a:r>
          </a:p>
          <a:p>
            <a:endParaRPr lang="en-US" dirty="0"/>
          </a:p>
        </p:txBody>
      </p:sp>
      <p:sp>
        <p:nvSpPr>
          <p:cNvPr id="4" name="Date Placeholder 3"/>
          <p:cNvSpPr>
            <a:spLocks noGrp="1"/>
          </p:cNvSpPr>
          <p:nvPr>
            <p:ph type="dt" sz="half" idx="10"/>
          </p:nvPr>
        </p:nvSpPr>
        <p:spPr/>
        <p:txBody>
          <a:bodyPr/>
          <a:lstStyle/>
          <a:p>
            <a:fld id="{BAA38F2B-4893-44FE-9556-14AFC5A69B74}" type="datetime1">
              <a:rPr lang="en-US" smtClean="0"/>
              <a:t>3/26/2025</a:t>
            </a:fld>
            <a:endParaRPr lang="en-US"/>
          </a:p>
        </p:txBody>
      </p:sp>
      <p:sp>
        <p:nvSpPr>
          <p:cNvPr id="5" name="Footer Placeholder 4"/>
          <p:cNvSpPr>
            <a:spLocks noGrp="1"/>
          </p:cNvSpPr>
          <p:nvPr>
            <p:ph type="ftr" sz="quarter" idx="11"/>
          </p:nvPr>
        </p:nvSpPr>
        <p:spPr/>
        <p:txBody>
          <a:bodyPr/>
          <a:lstStyle/>
          <a:p>
            <a:r>
              <a:rPr lang="en-US" smtClean="0"/>
              <a:t>Advanced Web Design and Development  By Rutarindwa J.P</a:t>
            </a:r>
            <a:endParaRPr lang="en-US"/>
          </a:p>
        </p:txBody>
      </p:sp>
      <p:sp>
        <p:nvSpPr>
          <p:cNvPr id="6" name="Slide Number Placeholder 5"/>
          <p:cNvSpPr>
            <a:spLocks noGrp="1"/>
          </p:cNvSpPr>
          <p:nvPr>
            <p:ph type="sldNum" sz="quarter" idx="12"/>
          </p:nvPr>
        </p:nvSpPr>
        <p:spPr/>
        <p:txBody>
          <a:bodyPr/>
          <a:lstStyle/>
          <a:p>
            <a:fld id="{0A99FE1F-7B12-4AEF-A700-91E4DF5ACB40}" type="slidenum">
              <a:rPr lang="en-US" smtClean="0"/>
              <a:t>41</a:t>
            </a:fld>
            <a:endParaRPr lang="en-US"/>
          </a:p>
        </p:txBody>
      </p:sp>
    </p:spTree>
    <p:extLst>
      <p:ext uri="{BB962C8B-B14F-4D97-AF65-F5344CB8AC3E}">
        <p14:creationId xmlns:p14="http://schemas.microsoft.com/office/powerpoint/2010/main" val="159707860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2400" b="1" dirty="0" smtClean="0">
                <a:latin typeface="Times New Roman" pitchFamily="18" charset="0"/>
                <a:cs typeface="Times New Roman" pitchFamily="18" charset="0"/>
              </a:rPr>
              <a:t/>
            </a:r>
            <a:br>
              <a:rPr lang="en-US" sz="2400" b="1" dirty="0" smtClean="0">
                <a:latin typeface="Times New Roman" pitchFamily="18" charset="0"/>
                <a:cs typeface="Times New Roman" pitchFamily="18" charset="0"/>
              </a:rPr>
            </a:br>
            <a:r>
              <a:rPr lang="en-US" sz="2400" b="1" dirty="0" smtClean="0">
                <a:latin typeface="Times New Roman" pitchFamily="18" charset="0"/>
                <a:cs typeface="Times New Roman" pitchFamily="18" charset="0"/>
              </a:rPr>
              <a:t>Insert </a:t>
            </a:r>
            <a:r>
              <a:rPr lang="en-US" sz="2400" b="1" dirty="0">
                <a:latin typeface="Times New Roman" pitchFamily="18" charset="0"/>
                <a:cs typeface="Times New Roman" pitchFamily="18" charset="0"/>
              </a:rPr>
              <a:t>Data Into a Database Table</a:t>
            </a:r>
            <a:br>
              <a:rPr lang="en-US" sz="2400" b="1"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38202"/>
            <a:ext cx="8229600" cy="5287963"/>
          </a:xfrm>
        </p:spPr>
        <p:txBody>
          <a:bodyPr>
            <a:normAutofit fontScale="62500" lnSpcReduction="20000"/>
          </a:bodyPr>
          <a:lstStyle/>
          <a:p>
            <a:pPr algn="just"/>
            <a:r>
              <a:rPr lang="en-US" b="1" dirty="0">
                <a:latin typeface="Times New Roman" pitchFamily="18" charset="0"/>
                <a:cs typeface="Times New Roman" pitchFamily="18" charset="0"/>
              </a:rPr>
              <a:t>Example:</a:t>
            </a:r>
          </a:p>
          <a:p>
            <a:pPr algn="just"/>
            <a:r>
              <a:rPr lang="en-US" dirty="0">
                <a:latin typeface="Times New Roman" pitchFamily="18" charset="0"/>
                <a:cs typeface="Times New Roman" pitchFamily="18" charset="0"/>
              </a:rPr>
              <a:t>In the previous chapter we created a table named "Persons", with three columns; "FirstName", "LastName" and "Age". We will use the same table in this example. The following example adds two new records to the "Persons" table:</a:t>
            </a:r>
          </a:p>
          <a:p>
            <a:pPr marL="0" indent="0" algn="just">
              <a:buNone/>
            </a:pPr>
            <a:r>
              <a:rPr lang="en-US" dirty="0">
                <a:latin typeface="Times New Roman" pitchFamily="18" charset="0"/>
                <a:cs typeface="Times New Roman" pitchFamily="18" charset="0"/>
              </a:rPr>
              <a:t>&lt;?php</a:t>
            </a:r>
          </a:p>
          <a:p>
            <a:pPr marL="0" indent="0" algn="just">
              <a:buNone/>
            </a:pPr>
            <a:r>
              <a:rPr lang="en-US" dirty="0">
                <a:latin typeface="Times New Roman" pitchFamily="18" charset="0"/>
                <a:cs typeface="Times New Roman" pitchFamily="18" charset="0"/>
              </a:rPr>
              <a:t>$con=mysqli_connect("localhost","root","infosy2013</a:t>
            </a:r>
            <a:r>
              <a:rPr lang="en-US" dirty="0" smtClean="0">
                <a:latin typeface="Times New Roman" pitchFamily="18" charset="0"/>
                <a:cs typeface="Times New Roman" pitchFamily="18" charset="0"/>
              </a:rPr>
              <a:t>","auca");</a:t>
            </a:r>
            <a:endParaRPr lang="en-US" dirty="0">
              <a:latin typeface="Times New Roman" pitchFamily="18" charset="0"/>
              <a:cs typeface="Times New Roman" pitchFamily="18" charset="0"/>
            </a:endParaRPr>
          </a:p>
          <a:p>
            <a:pPr marL="0" indent="0" algn="just">
              <a:buNone/>
            </a:pPr>
            <a:r>
              <a:rPr lang="en-US" dirty="0">
                <a:latin typeface="Times New Roman" pitchFamily="18" charset="0"/>
                <a:cs typeface="Times New Roman" pitchFamily="18" charset="0"/>
              </a:rPr>
              <a:t>// Check connection</a:t>
            </a:r>
          </a:p>
          <a:p>
            <a:pPr marL="0" indent="0" algn="just">
              <a:buNone/>
            </a:pPr>
            <a:r>
              <a:rPr lang="en-US" dirty="0">
                <a:latin typeface="Times New Roman" pitchFamily="18" charset="0"/>
                <a:cs typeface="Times New Roman" pitchFamily="18" charset="0"/>
              </a:rPr>
              <a:t>if (mysqli_connect_errno()) {</a:t>
            </a:r>
          </a:p>
          <a:p>
            <a:pPr marL="0" indent="0" algn="just">
              <a:buNone/>
            </a:pPr>
            <a:r>
              <a:rPr lang="en-US" dirty="0">
                <a:latin typeface="Times New Roman" pitchFamily="18" charset="0"/>
                <a:cs typeface="Times New Roman" pitchFamily="18" charset="0"/>
              </a:rPr>
              <a:t>       echo "Failed to connect to MySQL: " . mysqli_connect_error();</a:t>
            </a:r>
          </a:p>
          <a:p>
            <a:pPr marL="0" indent="0" algn="just">
              <a:buNone/>
            </a:pPr>
            <a:r>
              <a:rPr lang="en-US" dirty="0">
                <a:latin typeface="Times New Roman" pitchFamily="18" charset="0"/>
                <a:cs typeface="Times New Roman" pitchFamily="18" charset="0"/>
              </a:rPr>
              <a:t>               }</a:t>
            </a:r>
          </a:p>
          <a:p>
            <a:pPr marL="0" indent="0" algn="just">
              <a:buNone/>
            </a:pPr>
            <a:r>
              <a:rPr lang="en-US" dirty="0">
                <a:latin typeface="Times New Roman" pitchFamily="18" charset="0"/>
                <a:cs typeface="Times New Roman" pitchFamily="18" charset="0"/>
              </a:rPr>
              <a:t>mysqli_query($con,"INSERT INTO Persons (FirstName, LastName, Age)</a:t>
            </a:r>
          </a:p>
          <a:p>
            <a:pPr marL="0" indent="0" algn="just">
              <a:buNone/>
            </a:pPr>
            <a:r>
              <a:rPr lang="en-US" dirty="0">
                <a:latin typeface="Times New Roman" pitchFamily="18" charset="0"/>
                <a:cs typeface="Times New Roman" pitchFamily="18" charset="0"/>
              </a:rPr>
              <a:t>         VALUES ('</a:t>
            </a:r>
            <a:r>
              <a:rPr lang="en-US" dirty="0" err="1">
                <a:latin typeface="Times New Roman" pitchFamily="18" charset="0"/>
                <a:cs typeface="Times New Roman" pitchFamily="18" charset="0"/>
              </a:rPr>
              <a:t>Petero</a:t>
            </a:r>
            <a:r>
              <a:rPr lang="en-US" dirty="0">
                <a:latin typeface="Times New Roman" pitchFamily="18" charset="0"/>
                <a:cs typeface="Times New Roman" pitchFamily="18" charset="0"/>
              </a:rPr>
              <a:t>', 'John',35)");</a:t>
            </a:r>
          </a:p>
          <a:p>
            <a:pPr marL="0" indent="0" algn="just">
              <a:buNone/>
            </a:pPr>
            <a:r>
              <a:rPr lang="en-US" dirty="0">
                <a:latin typeface="Times New Roman" pitchFamily="18" charset="0"/>
                <a:cs typeface="Times New Roman" pitchFamily="18" charset="0"/>
              </a:rPr>
              <a:t>          mysqli_query($con,"INSERT INTO Persons (FirstName, LastName, Age)</a:t>
            </a:r>
          </a:p>
          <a:p>
            <a:pPr marL="0" indent="0" algn="just">
              <a:buNone/>
            </a:pPr>
            <a:r>
              <a:rPr lang="en-US" dirty="0">
                <a:latin typeface="Times New Roman" pitchFamily="18" charset="0"/>
                <a:cs typeface="Times New Roman" pitchFamily="18" charset="0"/>
              </a:rPr>
              <a:t>VALUES ('</a:t>
            </a:r>
            <a:r>
              <a:rPr lang="en-US" dirty="0" err="1">
                <a:latin typeface="Times New Roman" pitchFamily="18" charset="0"/>
                <a:cs typeface="Times New Roman" pitchFamily="18" charset="0"/>
              </a:rPr>
              <a:t>Gabiro</a:t>
            </a:r>
            <a:r>
              <a:rPr lang="en-US" dirty="0">
                <a:latin typeface="Times New Roman" pitchFamily="18" charset="0"/>
                <a:cs typeface="Times New Roman" pitchFamily="18" charset="0"/>
              </a:rPr>
              <a:t>', 'Fred',33)");</a:t>
            </a:r>
          </a:p>
          <a:p>
            <a:pPr marL="0" indent="0" algn="just">
              <a:buNone/>
            </a:pPr>
            <a:r>
              <a:rPr lang="en-US" dirty="0">
                <a:latin typeface="Times New Roman" pitchFamily="18" charset="0"/>
                <a:cs typeface="Times New Roman" pitchFamily="18" charset="0"/>
              </a:rPr>
              <a:t>           mysqli_close($con);</a:t>
            </a:r>
          </a:p>
          <a:p>
            <a:pPr marL="0" indent="0" algn="just">
              <a:buNone/>
            </a:pPr>
            <a:r>
              <a:rPr lang="en-US" dirty="0">
                <a:latin typeface="Times New Roman" pitchFamily="18" charset="0"/>
                <a:cs typeface="Times New Roman" pitchFamily="18" charset="0"/>
              </a:rPr>
              <a:t>?&gt;</a:t>
            </a:r>
          </a:p>
          <a:p>
            <a:pPr algn="just"/>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ED835F34-13A6-4299-98EC-1D28C0266C94}" type="datetime1">
              <a:rPr lang="en-US" smtClean="0"/>
              <a:t>3/26/2025</a:t>
            </a:fld>
            <a:endParaRPr lang="en-US"/>
          </a:p>
        </p:txBody>
      </p:sp>
      <p:sp>
        <p:nvSpPr>
          <p:cNvPr id="5" name="Footer Placeholder 4"/>
          <p:cNvSpPr>
            <a:spLocks noGrp="1"/>
          </p:cNvSpPr>
          <p:nvPr>
            <p:ph type="ftr" sz="quarter" idx="11"/>
          </p:nvPr>
        </p:nvSpPr>
        <p:spPr/>
        <p:txBody>
          <a:bodyPr/>
          <a:lstStyle/>
          <a:p>
            <a:r>
              <a:rPr lang="en-US" smtClean="0"/>
              <a:t>Advanced Web Design and Development  By Rutarindwa J.P</a:t>
            </a:r>
            <a:endParaRPr lang="en-US"/>
          </a:p>
        </p:txBody>
      </p:sp>
      <p:sp>
        <p:nvSpPr>
          <p:cNvPr id="6" name="Slide Number Placeholder 5"/>
          <p:cNvSpPr>
            <a:spLocks noGrp="1"/>
          </p:cNvSpPr>
          <p:nvPr>
            <p:ph type="sldNum" sz="quarter" idx="12"/>
          </p:nvPr>
        </p:nvSpPr>
        <p:spPr/>
        <p:txBody>
          <a:bodyPr/>
          <a:lstStyle/>
          <a:p>
            <a:fld id="{0A99FE1F-7B12-4AEF-A700-91E4DF5ACB40}" type="slidenum">
              <a:rPr lang="en-US" smtClean="0"/>
              <a:t>42</a:t>
            </a:fld>
            <a:endParaRPr lang="en-US"/>
          </a:p>
        </p:txBody>
      </p:sp>
    </p:spTree>
    <p:extLst>
      <p:ext uri="{BB962C8B-B14F-4D97-AF65-F5344CB8AC3E}">
        <p14:creationId xmlns:p14="http://schemas.microsoft.com/office/powerpoint/2010/main" val="156915125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2400" b="1" dirty="0" smtClean="0">
                <a:latin typeface="Times New Roman" pitchFamily="18" charset="0"/>
                <a:cs typeface="Times New Roman" pitchFamily="18" charset="0"/>
              </a:rPr>
              <a:t/>
            </a:r>
            <a:br>
              <a:rPr lang="en-US" sz="2400" b="1" dirty="0" smtClean="0">
                <a:latin typeface="Times New Roman" pitchFamily="18" charset="0"/>
                <a:cs typeface="Times New Roman" pitchFamily="18" charset="0"/>
              </a:rPr>
            </a:br>
            <a:r>
              <a:rPr lang="en-US" sz="2400" b="1" dirty="0" smtClean="0">
                <a:latin typeface="Times New Roman" pitchFamily="18" charset="0"/>
                <a:cs typeface="Times New Roman" pitchFamily="18" charset="0"/>
              </a:rPr>
              <a:t>Insert </a:t>
            </a:r>
            <a:r>
              <a:rPr lang="en-US" sz="2400" b="1" dirty="0">
                <a:latin typeface="Times New Roman" pitchFamily="18" charset="0"/>
                <a:cs typeface="Times New Roman" pitchFamily="18" charset="0"/>
              </a:rPr>
              <a:t>Data From a Form Into a Database</a:t>
            </a:r>
            <a:br>
              <a:rPr lang="en-US" sz="2400" b="1" dirty="0">
                <a:latin typeface="Times New Roman" pitchFamily="18" charset="0"/>
                <a:cs typeface="Times New Roman" pitchFamily="18" charset="0"/>
              </a:rPr>
            </a:br>
            <a:endParaRPr lang="en-US" sz="2400" dirty="0"/>
          </a:p>
        </p:txBody>
      </p:sp>
      <p:sp>
        <p:nvSpPr>
          <p:cNvPr id="3" name="Content Placeholder 2"/>
          <p:cNvSpPr>
            <a:spLocks noGrp="1"/>
          </p:cNvSpPr>
          <p:nvPr>
            <p:ph idx="1"/>
          </p:nvPr>
        </p:nvSpPr>
        <p:spPr>
          <a:xfrm>
            <a:off x="457200" y="838202"/>
            <a:ext cx="8229600" cy="5287963"/>
          </a:xfrm>
        </p:spPr>
        <p:txBody>
          <a:bodyPr>
            <a:normAutofit fontScale="85000" lnSpcReduction="20000"/>
          </a:bodyPr>
          <a:lstStyle/>
          <a:p>
            <a:pPr algn="just">
              <a:buFont typeface="Wingdings" pitchFamily="2" charset="2"/>
              <a:buChar char="q"/>
            </a:pPr>
            <a:r>
              <a:rPr lang="en-US" dirty="0" smtClean="0">
                <a:latin typeface="Times New Roman" pitchFamily="18" charset="0"/>
                <a:cs typeface="Times New Roman" pitchFamily="18" charset="0"/>
              </a:rPr>
              <a:t>Now </a:t>
            </a:r>
            <a:r>
              <a:rPr lang="en-US" dirty="0">
                <a:latin typeface="Times New Roman" pitchFamily="18" charset="0"/>
                <a:cs typeface="Times New Roman" pitchFamily="18" charset="0"/>
              </a:rPr>
              <a:t>we will create an HTML form that can be used to add new records to the "Persons" table.</a:t>
            </a:r>
          </a:p>
          <a:p>
            <a:pPr algn="just">
              <a:buFont typeface="Wingdings" pitchFamily="2" charset="2"/>
              <a:buChar char="q"/>
            </a:pPr>
            <a:r>
              <a:rPr lang="en-US" dirty="0">
                <a:latin typeface="Times New Roman" pitchFamily="18" charset="0"/>
                <a:cs typeface="Times New Roman" pitchFamily="18" charset="0"/>
              </a:rPr>
              <a:t>Here is the HTML form:</a:t>
            </a:r>
          </a:p>
          <a:p>
            <a:pPr marL="0" indent="0" algn="just">
              <a:buNone/>
            </a:pPr>
            <a:r>
              <a:rPr lang="en-US" dirty="0">
                <a:latin typeface="Times New Roman" pitchFamily="18" charset="0"/>
                <a:cs typeface="Times New Roman" pitchFamily="18" charset="0"/>
              </a:rPr>
              <a:t>&lt;html&gt;</a:t>
            </a:r>
          </a:p>
          <a:p>
            <a:pPr marL="0" indent="0" algn="just">
              <a:buNone/>
            </a:pPr>
            <a:r>
              <a:rPr lang="en-US" dirty="0">
                <a:latin typeface="Times New Roman" pitchFamily="18" charset="0"/>
                <a:cs typeface="Times New Roman" pitchFamily="18" charset="0"/>
              </a:rPr>
              <a:t>&lt;body&gt;</a:t>
            </a:r>
          </a:p>
          <a:p>
            <a:pPr marL="0" indent="0" algn="just">
              <a:buNone/>
            </a:pPr>
            <a:r>
              <a:rPr lang="en-US" dirty="0">
                <a:latin typeface="Times New Roman" pitchFamily="18" charset="0"/>
                <a:cs typeface="Times New Roman" pitchFamily="18" charset="0"/>
              </a:rPr>
              <a:t>&lt;form action="insert.php" method="post"&gt;</a:t>
            </a:r>
          </a:p>
          <a:p>
            <a:pPr marL="0" indent="0" algn="just">
              <a:buNone/>
            </a:pPr>
            <a:r>
              <a:rPr lang="en-US" dirty="0">
                <a:latin typeface="Times New Roman" pitchFamily="18" charset="0"/>
                <a:cs typeface="Times New Roman" pitchFamily="18" charset="0"/>
              </a:rPr>
              <a:t>Firstname: &lt;input type="text" name="firstname"&gt;</a:t>
            </a:r>
          </a:p>
          <a:p>
            <a:pPr marL="0" indent="0" algn="just">
              <a:buNone/>
            </a:pPr>
            <a:r>
              <a:rPr lang="en-US" dirty="0">
                <a:latin typeface="Times New Roman" pitchFamily="18" charset="0"/>
                <a:cs typeface="Times New Roman" pitchFamily="18" charset="0"/>
              </a:rPr>
              <a:t>Lastname: &lt;input type="text" name="lastname"&gt;</a:t>
            </a:r>
          </a:p>
          <a:p>
            <a:pPr marL="0" indent="0" algn="just">
              <a:buNone/>
            </a:pPr>
            <a:r>
              <a:rPr lang="en-US" dirty="0">
                <a:latin typeface="Times New Roman" pitchFamily="18" charset="0"/>
                <a:cs typeface="Times New Roman" pitchFamily="18" charset="0"/>
              </a:rPr>
              <a:t>Age: &lt;input type="text" name="age"&gt;</a:t>
            </a:r>
          </a:p>
          <a:p>
            <a:pPr marL="0" indent="0" algn="just">
              <a:buNone/>
            </a:pPr>
            <a:r>
              <a:rPr lang="en-US" dirty="0">
                <a:latin typeface="Times New Roman" pitchFamily="18" charset="0"/>
                <a:cs typeface="Times New Roman" pitchFamily="18" charset="0"/>
              </a:rPr>
              <a:t>&lt;input type="submit"&gt;</a:t>
            </a:r>
          </a:p>
          <a:p>
            <a:pPr marL="0" indent="0" algn="just">
              <a:buNone/>
            </a:pPr>
            <a:r>
              <a:rPr lang="en-US" dirty="0">
                <a:latin typeface="Times New Roman" pitchFamily="18" charset="0"/>
                <a:cs typeface="Times New Roman" pitchFamily="18" charset="0"/>
              </a:rPr>
              <a:t>&lt;/form&gt;</a:t>
            </a:r>
          </a:p>
          <a:p>
            <a:pPr marL="0" indent="0" algn="just">
              <a:buNone/>
            </a:pPr>
            <a:r>
              <a:rPr lang="en-US" dirty="0">
                <a:latin typeface="Times New Roman" pitchFamily="18" charset="0"/>
                <a:cs typeface="Times New Roman" pitchFamily="18" charset="0"/>
              </a:rPr>
              <a:t>&lt;/body&gt;</a:t>
            </a:r>
          </a:p>
          <a:p>
            <a:pPr marL="0" indent="0" algn="just">
              <a:buNone/>
            </a:pPr>
            <a:r>
              <a:rPr lang="en-US" dirty="0">
                <a:latin typeface="Times New Roman" pitchFamily="18" charset="0"/>
                <a:cs typeface="Times New Roman" pitchFamily="18" charset="0"/>
              </a:rPr>
              <a:t>&lt;/html&gt;</a:t>
            </a:r>
          </a:p>
          <a:p>
            <a:endParaRPr lang="en-US" dirty="0"/>
          </a:p>
        </p:txBody>
      </p:sp>
      <p:sp>
        <p:nvSpPr>
          <p:cNvPr id="4" name="Date Placeholder 3"/>
          <p:cNvSpPr>
            <a:spLocks noGrp="1"/>
          </p:cNvSpPr>
          <p:nvPr>
            <p:ph type="dt" sz="half" idx="10"/>
          </p:nvPr>
        </p:nvSpPr>
        <p:spPr/>
        <p:txBody>
          <a:bodyPr/>
          <a:lstStyle/>
          <a:p>
            <a:fld id="{C6656D2A-D281-4C5A-A2B7-EC90B9F425ED}" type="datetime1">
              <a:rPr lang="en-US" smtClean="0"/>
              <a:t>3/26/2025</a:t>
            </a:fld>
            <a:endParaRPr lang="en-US"/>
          </a:p>
        </p:txBody>
      </p:sp>
      <p:sp>
        <p:nvSpPr>
          <p:cNvPr id="5" name="Footer Placeholder 4"/>
          <p:cNvSpPr>
            <a:spLocks noGrp="1"/>
          </p:cNvSpPr>
          <p:nvPr>
            <p:ph type="ftr" sz="quarter" idx="11"/>
          </p:nvPr>
        </p:nvSpPr>
        <p:spPr/>
        <p:txBody>
          <a:bodyPr/>
          <a:lstStyle/>
          <a:p>
            <a:r>
              <a:rPr lang="en-US" smtClean="0"/>
              <a:t>Advanced Web Design and Development  By Rutarindwa J.P</a:t>
            </a:r>
            <a:endParaRPr lang="en-US"/>
          </a:p>
        </p:txBody>
      </p:sp>
      <p:sp>
        <p:nvSpPr>
          <p:cNvPr id="6" name="Slide Number Placeholder 5"/>
          <p:cNvSpPr>
            <a:spLocks noGrp="1"/>
          </p:cNvSpPr>
          <p:nvPr>
            <p:ph type="sldNum" sz="quarter" idx="12"/>
          </p:nvPr>
        </p:nvSpPr>
        <p:spPr/>
        <p:txBody>
          <a:bodyPr/>
          <a:lstStyle/>
          <a:p>
            <a:fld id="{0A99FE1F-7B12-4AEF-A700-91E4DF5ACB40}" type="slidenum">
              <a:rPr lang="en-US" smtClean="0"/>
              <a:t>43</a:t>
            </a:fld>
            <a:endParaRPr lang="en-US"/>
          </a:p>
        </p:txBody>
      </p:sp>
    </p:spTree>
    <p:extLst>
      <p:ext uri="{BB962C8B-B14F-4D97-AF65-F5344CB8AC3E}">
        <p14:creationId xmlns:p14="http://schemas.microsoft.com/office/powerpoint/2010/main" val="236762850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2400" b="1" dirty="0" smtClean="0">
                <a:latin typeface="Times New Roman" pitchFamily="18" charset="0"/>
                <a:cs typeface="Times New Roman" pitchFamily="18" charset="0"/>
              </a:rPr>
              <a:t/>
            </a:r>
            <a:br>
              <a:rPr lang="en-US" sz="2400" b="1" dirty="0" smtClean="0">
                <a:latin typeface="Times New Roman" pitchFamily="18" charset="0"/>
                <a:cs typeface="Times New Roman" pitchFamily="18" charset="0"/>
              </a:rPr>
            </a:br>
            <a:r>
              <a:rPr lang="en-US" sz="2400" b="1" dirty="0" smtClean="0">
                <a:latin typeface="Times New Roman" pitchFamily="18" charset="0"/>
                <a:cs typeface="Times New Roman" pitchFamily="18" charset="0"/>
              </a:rPr>
              <a:t>Insert </a:t>
            </a:r>
            <a:r>
              <a:rPr lang="en-US" sz="2400" b="1" dirty="0">
                <a:latin typeface="Times New Roman" pitchFamily="18" charset="0"/>
                <a:cs typeface="Times New Roman" pitchFamily="18" charset="0"/>
              </a:rPr>
              <a:t>Data From a Form Into a Database</a:t>
            </a:r>
            <a:br>
              <a:rPr lang="en-US" sz="2400" b="1" dirty="0">
                <a:latin typeface="Times New Roman" pitchFamily="18" charset="0"/>
                <a:cs typeface="Times New Roman" pitchFamily="18" charset="0"/>
              </a:rPr>
            </a:br>
            <a:endParaRPr lang="en-US" sz="2400" dirty="0"/>
          </a:p>
        </p:txBody>
      </p:sp>
      <p:sp>
        <p:nvSpPr>
          <p:cNvPr id="3" name="Content Placeholder 2"/>
          <p:cNvSpPr>
            <a:spLocks noGrp="1"/>
          </p:cNvSpPr>
          <p:nvPr>
            <p:ph idx="1"/>
          </p:nvPr>
        </p:nvSpPr>
        <p:spPr>
          <a:xfrm>
            <a:off x="457200" y="914402"/>
            <a:ext cx="8229600" cy="5211763"/>
          </a:xfrm>
        </p:spPr>
        <p:txBody>
          <a:bodyPr>
            <a:normAutofit/>
          </a:bodyPr>
          <a:lstStyle/>
          <a:p>
            <a:pPr algn="just">
              <a:buFont typeface="Wingdings" pitchFamily="2" charset="2"/>
              <a:buChar char="q"/>
            </a:pPr>
            <a:r>
              <a:rPr lang="en-US" sz="2600" dirty="0">
                <a:latin typeface="Times New Roman" pitchFamily="18" charset="0"/>
                <a:cs typeface="Times New Roman" pitchFamily="18" charset="0"/>
              </a:rPr>
              <a:t>When a user clicks the submit button in the HTML form, in the </a:t>
            </a:r>
            <a:r>
              <a:rPr lang="en-US" sz="2600" dirty="0" smtClean="0">
                <a:latin typeface="Times New Roman" pitchFamily="18" charset="0"/>
                <a:cs typeface="Times New Roman" pitchFamily="18" charset="0"/>
              </a:rPr>
              <a:t>previous example , </a:t>
            </a:r>
            <a:r>
              <a:rPr lang="en-US" sz="2600" dirty="0">
                <a:latin typeface="Times New Roman" pitchFamily="18" charset="0"/>
                <a:cs typeface="Times New Roman" pitchFamily="18" charset="0"/>
              </a:rPr>
              <a:t>the form data is sent to "insert.php".</a:t>
            </a:r>
          </a:p>
          <a:p>
            <a:pPr algn="just">
              <a:buFont typeface="Wingdings" pitchFamily="2" charset="2"/>
              <a:buChar char="q"/>
            </a:pPr>
            <a:r>
              <a:rPr lang="en-US" sz="2600" dirty="0">
                <a:latin typeface="Times New Roman" pitchFamily="18" charset="0"/>
                <a:cs typeface="Times New Roman" pitchFamily="18" charset="0"/>
              </a:rPr>
              <a:t>The "insert.php" file connects to a database, and retrieves the values from the form with the PHP $_POST variables.</a:t>
            </a:r>
          </a:p>
          <a:p>
            <a:pPr algn="just">
              <a:buFont typeface="Wingdings" pitchFamily="2" charset="2"/>
              <a:buChar char="q"/>
            </a:pPr>
            <a:r>
              <a:rPr lang="en-US" sz="2600" dirty="0">
                <a:latin typeface="Times New Roman" pitchFamily="18" charset="0"/>
                <a:cs typeface="Times New Roman" pitchFamily="18" charset="0"/>
              </a:rPr>
              <a:t>The mysqli_real_escape_string() function escapes special characters in a string for security against SQL injection.</a:t>
            </a:r>
          </a:p>
          <a:p>
            <a:pPr algn="just">
              <a:buFont typeface="Wingdings" pitchFamily="2" charset="2"/>
              <a:buChar char="q"/>
            </a:pPr>
            <a:r>
              <a:rPr lang="en-US" sz="2600" dirty="0">
                <a:latin typeface="Times New Roman" pitchFamily="18" charset="0"/>
                <a:cs typeface="Times New Roman" pitchFamily="18" charset="0"/>
              </a:rPr>
              <a:t>Then, the mysqli_query() function executes the INSERT INTO statement, and a new record will be added to the "Persons" table.</a:t>
            </a:r>
          </a:p>
          <a:p>
            <a:endParaRPr lang="en-US" dirty="0"/>
          </a:p>
        </p:txBody>
      </p:sp>
      <p:sp>
        <p:nvSpPr>
          <p:cNvPr id="4" name="Date Placeholder 3"/>
          <p:cNvSpPr>
            <a:spLocks noGrp="1"/>
          </p:cNvSpPr>
          <p:nvPr>
            <p:ph type="dt" sz="half" idx="10"/>
          </p:nvPr>
        </p:nvSpPr>
        <p:spPr/>
        <p:txBody>
          <a:bodyPr/>
          <a:lstStyle/>
          <a:p>
            <a:fld id="{8E2C9CA4-C20E-40E5-A44B-081416C17CA0}" type="datetime1">
              <a:rPr lang="en-US" smtClean="0"/>
              <a:t>3/26/2025</a:t>
            </a:fld>
            <a:endParaRPr lang="en-US"/>
          </a:p>
        </p:txBody>
      </p:sp>
      <p:sp>
        <p:nvSpPr>
          <p:cNvPr id="5" name="Footer Placeholder 4"/>
          <p:cNvSpPr>
            <a:spLocks noGrp="1"/>
          </p:cNvSpPr>
          <p:nvPr>
            <p:ph type="ftr" sz="quarter" idx="11"/>
          </p:nvPr>
        </p:nvSpPr>
        <p:spPr/>
        <p:txBody>
          <a:bodyPr/>
          <a:lstStyle/>
          <a:p>
            <a:r>
              <a:rPr lang="en-US" smtClean="0"/>
              <a:t>Advanced Web Design and Development  By Rutarindwa J.P</a:t>
            </a:r>
            <a:endParaRPr lang="en-US"/>
          </a:p>
        </p:txBody>
      </p:sp>
      <p:sp>
        <p:nvSpPr>
          <p:cNvPr id="6" name="Slide Number Placeholder 5"/>
          <p:cNvSpPr>
            <a:spLocks noGrp="1"/>
          </p:cNvSpPr>
          <p:nvPr>
            <p:ph type="sldNum" sz="quarter" idx="12"/>
          </p:nvPr>
        </p:nvSpPr>
        <p:spPr/>
        <p:txBody>
          <a:bodyPr/>
          <a:lstStyle/>
          <a:p>
            <a:fld id="{0A99FE1F-7B12-4AEF-A700-91E4DF5ACB40}" type="slidenum">
              <a:rPr lang="en-US" smtClean="0"/>
              <a:t>44</a:t>
            </a:fld>
            <a:endParaRPr lang="en-US"/>
          </a:p>
        </p:txBody>
      </p:sp>
    </p:spTree>
    <p:extLst>
      <p:ext uri="{BB962C8B-B14F-4D97-AF65-F5344CB8AC3E}">
        <p14:creationId xmlns:p14="http://schemas.microsoft.com/office/powerpoint/2010/main" val="187003873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Autofit/>
          </a:bodyPr>
          <a:lstStyle/>
          <a:p>
            <a:r>
              <a:rPr lang="en-US" sz="2400" b="1" dirty="0" smtClean="0">
                <a:latin typeface="Times New Roman" pitchFamily="18" charset="0"/>
                <a:cs typeface="Times New Roman" pitchFamily="18" charset="0"/>
              </a:rPr>
              <a:t/>
            </a:r>
            <a:br>
              <a:rPr lang="en-US" sz="2400" b="1" dirty="0" smtClean="0">
                <a:latin typeface="Times New Roman" pitchFamily="18" charset="0"/>
                <a:cs typeface="Times New Roman" pitchFamily="18" charset="0"/>
              </a:rPr>
            </a:br>
            <a:r>
              <a:rPr lang="en-US" sz="2400" b="1" dirty="0" smtClean="0">
                <a:latin typeface="Times New Roman" pitchFamily="18" charset="0"/>
                <a:cs typeface="Times New Roman" pitchFamily="18" charset="0"/>
              </a:rPr>
              <a:t>Insert </a:t>
            </a:r>
            <a:r>
              <a:rPr lang="en-US" sz="2400" b="1" dirty="0">
                <a:latin typeface="Times New Roman" pitchFamily="18" charset="0"/>
                <a:cs typeface="Times New Roman" pitchFamily="18" charset="0"/>
              </a:rPr>
              <a:t>Data From a Form Into a Database</a:t>
            </a:r>
            <a:br>
              <a:rPr lang="en-US" sz="2400" b="1" dirty="0">
                <a:latin typeface="Times New Roman" pitchFamily="18" charset="0"/>
                <a:cs typeface="Times New Roman" pitchFamily="18" charset="0"/>
              </a:rPr>
            </a:br>
            <a:endParaRPr lang="en-US" sz="2400" dirty="0"/>
          </a:p>
        </p:txBody>
      </p:sp>
      <p:sp>
        <p:nvSpPr>
          <p:cNvPr id="3" name="Content Placeholder 2"/>
          <p:cNvSpPr>
            <a:spLocks noGrp="1"/>
          </p:cNvSpPr>
          <p:nvPr>
            <p:ph idx="1"/>
          </p:nvPr>
        </p:nvSpPr>
        <p:spPr>
          <a:xfrm>
            <a:off x="457200" y="685800"/>
            <a:ext cx="8229600" cy="5791200"/>
          </a:xfrm>
        </p:spPr>
        <p:txBody>
          <a:bodyPr>
            <a:noAutofit/>
          </a:bodyPr>
          <a:lstStyle/>
          <a:p>
            <a:pPr algn="just">
              <a:buFont typeface="Wingdings" pitchFamily="2" charset="2"/>
              <a:buChar char="q"/>
            </a:pPr>
            <a:r>
              <a:rPr lang="en-US" sz="1800" dirty="0">
                <a:latin typeface="Times New Roman" pitchFamily="18" charset="0"/>
                <a:cs typeface="Times New Roman" pitchFamily="18" charset="0"/>
              </a:rPr>
              <a:t>Here is the "insert.php" page:</a:t>
            </a:r>
          </a:p>
          <a:p>
            <a:pPr marL="0" indent="0" algn="just">
              <a:buNone/>
            </a:pPr>
            <a:r>
              <a:rPr lang="en-US" sz="1800" dirty="0">
                <a:latin typeface="Times New Roman" pitchFamily="18" charset="0"/>
                <a:cs typeface="Times New Roman" pitchFamily="18" charset="0"/>
              </a:rPr>
              <a:t>&lt;?php</a:t>
            </a:r>
          </a:p>
          <a:p>
            <a:pPr marL="0" indent="0" algn="just">
              <a:buNone/>
            </a:pPr>
            <a:r>
              <a:rPr lang="en-US" sz="1800" dirty="0">
                <a:latin typeface="Times New Roman" pitchFamily="18" charset="0"/>
                <a:cs typeface="Times New Roman" pitchFamily="18" charset="0"/>
              </a:rPr>
              <a:t>$con=mysqli_connect("localhost","root","infosy2013</a:t>
            </a:r>
            <a:r>
              <a:rPr lang="en-US" sz="1800" dirty="0" smtClean="0">
                <a:latin typeface="Times New Roman" pitchFamily="18" charset="0"/>
                <a:cs typeface="Times New Roman" pitchFamily="18" charset="0"/>
              </a:rPr>
              <a:t>","auca");</a:t>
            </a:r>
            <a:endParaRPr lang="en-US" sz="1800" dirty="0">
              <a:latin typeface="Times New Roman" pitchFamily="18" charset="0"/>
              <a:cs typeface="Times New Roman" pitchFamily="18" charset="0"/>
            </a:endParaRPr>
          </a:p>
          <a:p>
            <a:pPr marL="0" indent="0" algn="just">
              <a:buNone/>
            </a:pPr>
            <a:r>
              <a:rPr lang="en-US" sz="1800" dirty="0">
                <a:latin typeface="Times New Roman" pitchFamily="18" charset="0"/>
                <a:cs typeface="Times New Roman" pitchFamily="18" charset="0"/>
              </a:rPr>
              <a:t>// Check connection</a:t>
            </a:r>
          </a:p>
          <a:p>
            <a:pPr marL="0" indent="0" algn="just">
              <a:buNone/>
            </a:pPr>
            <a:r>
              <a:rPr lang="en-US" sz="1800" dirty="0">
                <a:latin typeface="Times New Roman" pitchFamily="18" charset="0"/>
                <a:cs typeface="Times New Roman" pitchFamily="18" charset="0"/>
              </a:rPr>
              <a:t>if (mysqli_connect_errno()) {</a:t>
            </a:r>
          </a:p>
          <a:p>
            <a:pPr marL="0" indent="0" algn="just">
              <a:buNone/>
            </a:pPr>
            <a:r>
              <a:rPr lang="en-US" sz="1800" dirty="0">
                <a:latin typeface="Times New Roman" pitchFamily="18" charset="0"/>
                <a:cs typeface="Times New Roman" pitchFamily="18" charset="0"/>
              </a:rPr>
              <a:t>  echo "Failed to connect to MySQL: " . mysqli_connect_error();</a:t>
            </a:r>
          </a:p>
          <a:p>
            <a:pPr marL="0" indent="0" algn="just">
              <a:buNone/>
            </a:pPr>
            <a:r>
              <a:rPr lang="en-US" sz="1800" dirty="0">
                <a:latin typeface="Times New Roman" pitchFamily="18" charset="0"/>
                <a:cs typeface="Times New Roman" pitchFamily="18" charset="0"/>
              </a:rPr>
              <a:t>}</a:t>
            </a:r>
          </a:p>
          <a:p>
            <a:pPr marL="0" indent="0" algn="just">
              <a:buNone/>
            </a:pPr>
            <a:r>
              <a:rPr lang="en-US" sz="1800" dirty="0">
                <a:latin typeface="Times New Roman" pitchFamily="18" charset="0"/>
                <a:cs typeface="Times New Roman" pitchFamily="18" charset="0"/>
              </a:rPr>
              <a:t>// escape variables for security</a:t>
            </a:r>
          </a:p>
          <a:p>
            <a:pPr marL="0" indent="0" algn="just">
              <a:buNone/>
            </a:pPr>
            <a:r>
              <a:rPr lang="en-US" sz="1800" dirty="0">
                <a:latin typeface="Times New Roman" pitchFamily="18" charset="0"/>
                <a:cs typeface="Times New Roman" pitchFamily="18" charset="0"/>
              </a:rPr>
              <a:t>$firstname = mysqli_real_escape_string($con, $_POST['firstname']);</a:t>
            </a:r>
          </a:p>
          <a:p>
            <a:pPr marL="0" indent="0" algn="just">
              <a:buNone/>
            </a:pPr>
            <a:r>
              <a:rPr lang="en-US" sz="1800" dirty="0">
                <a:latin typeface="Times New Roman" pitchFamily="18" charset="0"/>
                <a:cs typeface="Times New Roman" pitchFamily="18" charset="0"/>
              </a:rPr>
              <a:t>$lastname = mysqli_real_escape_string($con, $_POST['lastname']);</a:t>
            </a:r>
          </a:p>
          <a:p>
            <a:pPr marL="0" indent="0" algn="just">
              <a:buNone/>
            </a:pPr>
            <a:r>
              <a:rPr lang="en-US" sz="1800" dirty="0">
                <a:latin typeface="Times New Roman" pitchFamily="18" charset="0"/>
                <a:cs typeface="Times New Roman" pitchFamily="18" charset="0"/>
              </a:rPr>
              <a:t>$age = mysqli_real_escape_string($con, $_POST['age']);</a:t>
            </a:r>
          </a:p>
          <a:p>
            <a:pPr marL="0" indent="0" algn="just">
              <a:buNone/>
            </a:pPr>
            <a:r>
              <a:rPr lang="en-US" sz="1800" dirty="0">
                <a:latin typeface="Times New Roman" pitchFamily="18" charset="0"/>
                <a:cs typeface="Times New Roman" pitchFamily="18" charset="0"/>
              </a:rPr>
              <a:t>      $sql="INSERT INTO Persons (FirstName, LastName, Age)</a:t>
            </a:r>
          </a:p>
          <a:p>
            <a:pPr marL="0" indent="0" algn="just">
              <a:buNone/>
            </a:pPr>
            <a:r>
              <a:rPr lang="en-US" sz="1800" dirty="0">
                <a:latin typeface="Times New Roman" pitchFamily="18" charset="0"/>
                <a:cs typeface="Times New Roman" pitchFamily="18" charset="0"/>
              </a:rPr>
              <a:t>      VALUES ('$firstname', '$lastname', '$age')";</a:t>
            </a:r>
          </a:p>
          <a:p>
            <a:pPr marL="0" indent="0" algn="just">
              <a:buNone/>
            </a:pPr>
            <a:r>
              <a:rPr lang="en-US" sz="1800" dirty="0">
                <a:latin typeface="Times New Roman" pitchFamily="18" charset="0"/>
                <a:cs typeface="Times New Roman" pitchFamily="18" charset="0"/>
              </a:rPr>
              <a:t>if (!mysqli_query($con,$sql)) {</a:t>
            </a:r>
          </a:p>
          <a:p>
            <a:pPr marL="0" indent="0" algn="just">
              <a:buNone/>
            </a:pPr>
            <a:r>
              <a:rPr lang="en-US" sz="1800" dirty="0">
                <a:latin typeface="Times New Roman" pitchFamily="18" charset="0"/>
                <a:cs typeface="Times New Roman" pitchFamily="18" charset="0"/>
              </a:rPr>
              <a:t>       die('Error: ' . mysqli_error($con));</a:t>
            </a:r>
          </a:p>
          <a:p>
            <a:pPr marL="0" indent="0" algn="just">
              <a:buNone/>
            </a:pPr>
            <a:r>
              <a:rPr lang="en-US" sz="1800" dirty="0">
                <a:latin typeface="Times New Roman" pitchFamily="18" charset="0"/>
                <a:cs typeface="Times New Roman" pitchFamily="18" charset="0"/>
              </a:rPr>
              <a:t>}</a:t>
            </a:r>
          </a:p>
          <a:p>
            <a:pPr marL="0" indent="0" algn="just">
              <a:buNone/>
            </a:pPr>
            <a:r>
              <a:rPr lang="en-US" sz="1800" dirty="0">
                <a:latin typeface="Times New Roman" pitchFamily="18" charset="0"/>
                <a:cs typeface="Times New Roman" pitchFamily="18" charset="0"/>
              </a:rPr>
              <a:t>       echo "1 record </a:t>
            </a:r>
            <a:r>
              <a:rPr lang="en-US" sz="1800" dirty="0" err="1">
                <a:latin typeface="Times New Roman" pitchFamily="18" charset="0"/>
                <a:cs typeface="Times New Roman" pitchFamily="18" charset="0"/>
              </a:rPr>
              <a:t>added</a:t>
            </a:r>
            <a:r>
              <a:rPr lang="en-US" sz="1800" dirty="0" err="1" smtClean="0">
                <a:latin typeface="Times New Roman" pitchFamily="18" charset="0"/>
                <a:cs typeface="Times New Roman" pitchFamily="18" charset="0"/>
              </a:rPr>
              <a:t>";mysqli_close</a:t>
            </a:r>
            <a:r>
              <a:rPr lang="en-US" sz="1800" dirty="0">
                <a:latin typeface="Times New Roman" pitchFamily="18" charset="0"/>
                <a:cs typeface="Times New Roman" pitchFamily="18" charset="0"/>
              </a:rPr>
              <a:t>($con</a:t>
            </a:r>
            <a:r>
              <a:rPr lang="en-US" sz="1800" dirty="0" smtClean="0">
                <a:latin typeface="Times New Roman" pitchFamily="18" charset="0"/>
                <a:cs typeface="Times New Roman" pitchFamily="18" charset="0"/>
              </a:rPr>
              <a:t>);?&gt;</a:t>
            </a:r>
            <a:endParaRPr lang="en-US" sz="1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D8A1215C-A9CF-4DC2-A33B-AA702B110993}" type="datetime1">
              <a:rPr lang="en-US" smtClean="0"/>
              <a:t>3/26/2025</a:t>
            </a:fld>
            <a:endParaRPr lang="en-US"/>
          </a:p>
        </p:txBody>
      </p:sp>
      <p:sp>
        <p:nvSpPr>
          <p:cNvPr id="5" name="Footer Placeholder 4"/>
          <p:cNvSpPr>
            <a:spLocks noGrp="1"/>
          </p:cNvSpPr>
          <p:nvPr>
            <p:ph type="ftr" sz="quarter" idx="11"/>
          </p:nvPr>
        </p:nvSpPr>
        <p:spPr/>
        <p:txBody>
          <a:bodyPr/>
          <a:lstStyle/>
          <a:p>
            <a:r>
              <a:rPr lang="en-US" smtClean="0"/>
              <a:t>Advanced Web Design and Development  By Rutarindwa J.P</a:t>
            </a:r>
            <a:endParaRPr lang="en-US"/>
          </a:p>
        </p:txBody>
      </p:sp>
      <p:sp>
        <p:nvSpPr>
          <p:cNvPr id="6" name="Slide Number Placeholder 5"/>
          <p:cNvSpPr>
            <a:spLocks noGrp="1"/>
          </p:cNvSpPr>
          <p:nvPr>
            <p:ph type="sldNum" sz="quarter" idx="12"/>
          </p:nvPr>
        </p:nvSpPr>
        <p:spPr/>
        <p:txBody>
          <a:bodyPr/>
          <a:lstStyle/>
          <a:p>
            <a:fld id="{0A99FE1F-7B12-4AEF-A700-91E4DF5ACB40}" type="slidenum">
              <a:rPr lang="en-US" smtClean="0"/>
              <a:t>45</a:t>
            </a:fld>
            <a:endParaRPr lang="en-US"/>
          </a:p>
        </p:txBody>
      </p:sp>
    </p:spTree>
    <p:extLst>
      <p:ext uri="{BB962C8B-B14F-4D97-AF65-F5344CB8AC3E}">
        <p14:creationId xmlns:p14="http://schemas.microsoft.com/office/powerpoint/2010/main" val="231603296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Autofit/>
          </a:bodyPr>
          <a:lstStyle/>
          <a:p>
            <a:r>
              <a:rPr lang="en-US" sz="2400" b="1" dirty="0" smtClean="0"/>
              <a:t/>
            </a:r>
            <a:br>
              <a:rPr lang="en-US" sz="2400" b="1" dirty="0" smtClean="0"/>
            </a:br>
            <a:r>
              <a:rPr lang="en-US" sz="2400" b="1" dirty="0"/>
              <a:t/>
            </a:r>
            <a:br>
              <a:rPr lang="en-US" sz="2400" b="1" dirty="0"/>
            </a:br>
            <a:r>
              <a:rPr lang="en-US" sz="2400" b="1" dirty="0" smtClean="0"/>
              <a:t>Select </a:t>
            </a:r>
            <a:r>
              <a:rPr lang="en-US" sz="2400" b="1" dirty="0"/>
              <a:t>Data From a Database Table</a:t>
            </a:r>
            <a:br>
              <a:rPr lang="en-US" sz="2400" b="1" dirty="0"/>
            </a:b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endParaRPr lang="en-US" sz="2400" dirty="0"/>
          </a:p>
        </p:txBody>
      </p:sp>
      <p:sp>
        <p:nvSpPr>
          <p:cNvPr id="3" name="Content Placeholder 2"/>
          <p:cNvSpPr>
            <a:spLocks noGrp="1"/>
          </p:cNvSpPr>
          <p:nvPr>
            <p:ph idx="1"/>
          </p:nvPr>
        </p:nvSpPr>
        <p:spPr>
          <a:xfrm>
            <a:off x="457200" y="762002"/>
            <a:ext cx="8229600" cy="5364163"/>
          </a:xfrm>
        </p:spPr>
        <p:txBody>
          <a:bodyPr>
            <a:normAutofit/>
          </a:bodyPr>
          <a:lstStyle/>
          <a:p>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SELECT statement is used to select data from a database.</a:t>
            </a:r>
          </a:p>
          <a:p>
            <a:r>
              <a:rPr lang="en-US" sz="2400" b="1" dirty="0">
                <a:latin typeface="Times New Roman" pitchFamily="18" charset="0"/>
                <a:cs typeface="Times New Roman" pitchFamily="18" charset="0"/>
              </a:rPr>
              <a:t>Syntax:</a:t>
            </a:r>
          </a:p>
          <a:p>
            <a:r>
              <a:rPr lang="en-US" sz="2400" dirty="0">
                <a:latin typeface="Times New Roman" pitchFamily="18" charset="0"/>
                <a:cs typeface="Times New Roman" pitchFamily="18" charset="0"/>
              </a:rPr>
              <a:t>                   SELECT </a:t>
            </a:r>
            <a:r>
              <a:rPr lang="en-US" sz="2400" dirty="0" err="1">
                <a:latin typeface="Times New Roman" pitchFamily="18" charset="0"/>
                <a:cs typeface="Times New Roman" pitchFamily="18" charset="0"/>
              </a:rPr>
              <a:t>column_name</a:t>
            </a:r>
            <a:r>
              <a:rPr lang="en-US" sz="2400" dirty="0">
                <a:latin typeface="Times New Roman" pitchFamily="18" charset="0"/>
                <a:cs typeface="Times New Roman" pitchFamily="18" charset="0"/>
              </a:rPr>
              <a:t>(s)</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FROM table_name</a:t>
            </a:r>
          </a:p>
          <a:p>
            <a:r>
              <a:rPr lang="en-US" sz="2400" dirty="0">
                <a:latin typeface="Times New Roman" pitchFamily="18" charset="0"/>
                <a:cs typeface="Times New Roman" pitchFamily="18" charset="0"/>
              </a:rPr>
              <a:t>To get PHP to execute the statement above we must use the mysqli_query() function. </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This </a:t>
            </a:r>
            <a:r>
              <a:rPr lang="en-US" sz="2400" dirty="0">
                <a:latin typeface="Times New Roman" pitchFamily="18" charset="0"/>
                <a:cs typeface="Times New Roman" pitchFamily="18" charset="0"/>
              </a:rPr>
              <a:t>function is used to send a query or command to a MySQL connection.</a:t>
            </a:r>
          </a:p>
          <a:p>
            <a:endParaRPr lang="en-US" dirty="0"/>
          </a:p>
        </p:txBody>
      </p:sp>
      <p:sp>
        <p:nvSpPr>
          <p:cNvPr id="4" name="Date Placeholder 3"/>
          <p:cNvSpPr>
            <a:spLocks noGrp="1"/>
          </p:cNvSpPr>
          <p:nvPr>
            <p:ph type="dt" sz="half" idx="10"/>
          </p:nvPr>
        </p:nvSpPr>
        <p:spPr/>
        <p:txBody>
          <a:bodyPr/>
          <a:lstStyle/>
          <a:p>
            <a:fld id="{ED4E6D06-6D88-407D-AAD0-10B2ACE6A282}" type="datetime1">
              <a:rPr lang="en-US" smtClean="0"/>
              <a:t>3/26/2025</a:t>
            </a:fld>
            <a:endParaRPr lang="en-US"/>
          </a:p>
        </p:txBody>
      </p:sp>
      <p:sp>
        <p:nvSpPr>
          <p:cNvPr id="5" name="Footer Placeholder 4"/>
          <p:cNvSpPr>
            <a:spLocks noGrp="1"/>
          </p:cNvSpPr>
          <p:nvPr>
            <p:ph type="ftr" sz="quarter" idx="11"/>
          </p:nvPr>
        </p:nvSpPr>
        <p:spPr/>
        <p:txBody>
          <a:bodyPr/>
          <a:lstStyle/>
          <a:p>
            <a:r>
              <a:rPr lang="en-US" smtClean="0"/>
              <a:t>Advanced Web Design and Development  By Rutarindwa J.P</a:t>
            </a:r>
            <a:endParaRPr lang="en-US"/>
          </a:p>
        </p:txBody>
      </p:sp>
      <p:sp>
        <p:nvSpPr>
          <p:cNvPr id="6" name="Slide Number Placeholder 5"/>
          <p:cNvSpPr>
            <a:spLocks noGrp="1"/>
          </p:cNvSpPr>
          <p:nvPr>
            <p:ph type="sldNum" sz="quarter" idx="12"/>
          </p:nvPr>
        </p:nvSpPr>
        <p:spPr/>
        <p:txBody>
          <a:bodyPr/>
          <a:lstStyle/>
          <a:p>
            <a:fld id="{0A99FE1F-7B12-4AEF-A700-91E4DF5ACB40}" type="slidenum">
              <a:rPr lang="en-US" smtClean="0"/>
              <a:t>46</a:t>
            </a:fld>
            <a:endParaRPr lang="en-US"/>
          </a:p>
        </p:txBody>
      </p:sp>
    </p:spTree>
    <p:extLst>
      <p:ext uri="{BB962C8B-B14F-4D97-AF65-F5344CB8AC3E}">
        <p14:creationId xmlns:p14="http://schemas.microsoft.com/office/powerpoint/2010/main" val="191979118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r>
              <a:rPr lang="en-US" sz="2400" b="1" dirty="0" smtClean="0">
                <a:latin typeface="Times New Roman" pitchFamily="18" charset="0"/>
                <a:cs typeface="Times New Roman" pitchFamily="18" charset="0"/>
              </a:rPr>
              <a:t/>
            </a:r>
            <a:br>
              <a:rPr lang="en-US" sz="2400" b="1" dirty="0" smtClean="0">
                <a:latin typeface="Times New Roman" pitchFamily="18" charset="0"/>
                <a:cs typeface="Times New Roman" pitchFamily="18" charset="0"/>
              </a:rPr>
            </a:br>
            <a:r>
              <a:rPr lang="en-US" sz="2400" b="1" dirty="0" smtClean="0">
                <a:latin typeface="Times New Roman" pitchFamily="18" charset="0"/>
                <a:cs typeface="Times New Roman" pitchFamily="18" charset="0"/>
              </a:rPr>
              <a:t>Select </a:t>
            </a:r>
            <a:r>
              <a:rPr lang="en-US" sz="2400" b="1" dirty="0">
                <a:latin typeface="Times New Roman" pitchFamily="18" charset="0"/>
                <a:cs typeface="Times New Roman" pitchFamily="18" charset="0"/>
              </a:rPr>
              <a:t>Data From a Database Table</a:t>
            </a:r>
            <a:br>
              <a:rPr lang="en-US" sz="2400" b="1"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762002"/>
            <a:ext cx="8229600" cy="5364163"/>
          </a:xfrm>
        </p:spPr>
        <p:txBody>
          <a:bodyPr>
            <a:normAutofit fontScale="70000" lnSpcReduction="20000"/>
          </a:bodyPr>
          <a:lstStyle/>
          <a:p>
            <a:pPr marL="0" indent="0">
              <a:buNone/>
            </a:pPr>
            <a:r>
              <a:rPr lang="en-US" b="1" dirty="0">
                <a:latin typeface="Times New Roman" pitchFamily="18" charset="0"/>
                <a:cs typeface="Times New Roman" pitchFamily="18" charset="0"/>
              </a:rPr>
              <a:t>Example:</a:t>
            </a:r>
          </a:p>
          <a:p>
            <a:pPr>
              <a:buFont typeface="Wingdings" pitchFamily="2" charset="2"/>
              <a:buChar char="q"/>
            </a:pPr>
            <a:r>
              <a:rPr lang="en-US" dirty="0">
                <a:latin typeface="Times New Roman" pitchFamily="18" charset="0"/>
                <a:cs typeface="Times New Roman" pitchFamily="18" charset="0"/>
              </a:rPr>
              <a:t>The following example selects all the data stored in the "Persons" table (The * character selects all the data in the table):</a:t>
            </a:r>
          </a:p>
          <a:p>
            <a:pPr marL="0" indent="0">
              <a:buNone/>
            </a:pPr>
            <a:r>
              <a:rPr lang="en-US" dirty="0">
                <a:latin typeface="Times New Roman" pitchFamily="18" charset="0"/>
                <a:cs typeface="Times New Roman" pitchFamily="18" charset="0"/>
              </a:rPr>
              <a:t>&lt;?php</a:t>
            </a:r>
          </a:p>
          <a:p>
            <a:pPr marL="0" indent="0">
              <a:buNone/>
            </a:pPr>
            <a:r>
              <a:rPr lang="en-US" dirty="0">
                <a:latin typeface="Times New Roman" pitchFamily="18" charset="0"/>
                <a:cs typeface="Times New Roman" pitchFamily="18" charset="0"/>
              </a:rPr>
              <a:t>$con=mysqli_connect("localhost","root","infosy2013</a:t>
            </a:r>
            <a:r>
              <a:rPr lang="en-US" dirty="0" smtClean="0">
                <a:latin typeface="Times New Roman" pitchFamily="18" charset="0"/>
                <a:cs typeface="Times New Roman" pitchFamily="18" charset="0"/>
              </a:rPr>
              <a:t>","auca");</a:t>
            </a: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 Check connection</a:t>
            </a:r>
          </a:p>
          <a:p>
            <a:pPr marL="0" indent="0">
              <a:buNone/>
            </a:pPr>
            <a:r>
              <a:rPr lang="en-US" dirty="0">
                <a:latin typeface="Times New Roman" pitchFamily="18" charset="0"/>
                <a:cs typeface="Times New Roman" pitchFamily="18" charset="0"/>
              </a:rPr>
              <a:t>if (mysqli_connect_errno()) {</a:t>
            </a:r>
          </a:p>
          <a:p>
            <a:pPr marL="0" indent="0">
              <a:buNone/>
            </a:pPr>
            <a:r>
              <a:rPr lang="en-US" dirty="0">
                <a:latin typeface="Times New Roman" pitchFamily="18" charset="0"/>
                <a:cs typeface="Times New Roman" pitchFamily="18" charset="0"/>
              </a:rPr>
              <a:t>  echo "Failed to connect to MySQL: " . mysqli_connect_error();</a:t>
            </a:r>
          </a:p>
          <a:p>
            <a:pPr marL="0" indent="0">
              <a:buNone/>
            </a:pPr>
            <a:r>
              <a:rPr lang="en-US" dirty="0">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$result = mysqli_query($</a:t>
            </a:r>
            <a:r>
              <a:rPr lang="en-US" dirty="0" err="1">
                <a:latin typeface="Times New Roman" pitchFamily="18" charset="0"/>
                <a:cs typeface="Times New Roman" pitchFamily="18" charset="0"/>
              </a:rPr>
              <a:t>con,"SELECT</a:t>
            </a:r>
            <a:r>
              <a:rPr lang="en-US" dirty="0">
                <a:latin typeface="Times New Roman" pitchFamily="18" charset="0"/>
                <a:cs typeface="Times New Roman" pitchFamily="18" charset="0"/>
              </a:rPr>
              <a:t> * FROM Persons");</a:t>
            </a:r>
          </a:p>
          <a:p>
            <a:pPr marL="0" indent="0">
              <a:buNone/>
            </a:pPr>
            <a:r>
              <a:rPr lang="en-US" dirty="0">
                <a:latin typeface="Times New Roman" pitchFamily="18" charset="0"/>
                <a:cs typeface="Times New Roman" pitchFamily="18" charset="0"/>
              </a:rPr>
              <a:t>while($row = mysqli_fetch_array($result)) {</a:t>
            </a:r>
          </a:p>
          <a:p>
            <a:pPr marL="0" indent="0">
              <a:buNone/>
            </a:pPr>
            <a:r>
              <a:rPr lang="en-US" dirty="0">
                <a:latin typeface="Times New Roman" pitchFamily="18" charset="0"/>
                <a:cs typeface="Times New Roman" pitchFamily="18" charset="0"/>
              </a:rPr>
              <a:t>          echo $row['FirstName'] . " " . $row['LastName']." ".$row['Age'];</a:t>
            </a:r>
          </a:p>
          <a:p>
            <a:pPr marL="0" indent="0">
              <a:buNone/>
            </a:pPr>
            <a:r>
              <a:rPr lang="en-US" dirty="0">
                <a:latin typeface="Times New Roman" pitchFamily="18" charset="0"/>
                <a:cs typeface="Times New Roman" pitchFamily="18" charset="0"/>
              </a:rPr>
              <a:t>          echo "&lt;</a:t>
            </a:r>
            <a:r>
              <a:rPr lang="en-US" dirty="0" err="1">
                <a:latin typeface="Times New Roman" pitchFamily="18" charset="0"/>
                <a:cs typeface="Times New Roman" pitchFamily="18" charset="0"/>
              </a:rPr>
              <a:t>br</a:t>
            </a:r>
            <a:r>
              <a:rPr lang="en-US" dirty="0">
                <a:latin typeface="Times New Roman" pitchFamily="18" charset="0"/>
                <a:cs typeface="Times New Roman" pitchFamily="18" charset="0"/>
              </a:rPr>
              <a:t>&gt;";</a:t>
            </a:r>
          </a:p>
          <a:p>
            <a:pPr marL="0" indent="0">
              <a:buNone/>
            </a:pPr>
            <a:r>
              <a:rPr lang="en-US" dirty="0">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            mysqli_close($con);</a:t>
            </a:r>
          </a:p>
          <a:p>
            <a:pPr marL="0" indent="0">
              <a:buNone/>
            </a:pPr>
            <a:r>
              <a:rPr lang="en-US" dirty="0">
                <a:latin typeface="Times New Roman" pitchFamily="18" charset="0"/>
                <a:cs typeface="Times New Roman" pitchFamily="18" charset="0"/>
              </a:rPr>
              <a:t>         ?&gt;</a:t>
            </a:r>
          </a:p>
          <a:p>
            <a:endParaRPr lang="en-US" dirty="0"/>
          </a:p>
        </p:txBody>
      </p:sp>
      <p:sp>
        <p:nvSpPr>
          <p:cNvPr id="4" name="Date Placeholder 3"/>
          <p:cNvSpPr>
            <a:spLocks noGrp="1"/>
          </p:cNvSpPr>
          <p:nvPr>
            <p:ph type="dt" sz="half" idx="10"/>
          </p:nvPr>
        </p:nvSpPr>
        <p:spPr/>
        <p:txBody>
          <a:bodyPr/>
          <a:lstStyle/>
          <a:p>
            <a:fld id="{75A96F09-9484-49DD-B697-B3166EE0B405}" type="datetime1">
              <a:rPr lang="en-US" smtClean="0"/>
              <a:t>3/26/2025</a:t>
            </a:fld>
            <a:endParaRPr lang="en-US"/>
          </a:p>
        </p:txBody>
      </p:sp>
      <p:sp>
        <p:nvSpPr>
          <p:cNvPr id="5" name="Footer Placeholder 4"/>
          <p:cNvSpPr>
            <a:spLocks noGrp="1"/>
          </p:cNvSpPr>
          <p:nvPr>
            <p:ph type="ftr" sz="quarter" idx="11"/>
          </p:nvPr>
        </p:nvSpPr>
        <p:spPr/>
        <p:txBody>
          <a:bodyPr/>
          <a:lstStyle/>
          <a:p>
            <a:r>
              <a:rPr lang="en-US" smtClean="0"/>
              <a:t>Advanced Web Design and Development  By Rutarindwa J.P</a:t>
            </a:r>
            <a:endParaRPr lang="en-US"/>
          </a:p>
        </p:txBody>
      </p:sp>
      <p:sp>
        <p:nvSpPr>
          <p:cNvPr id="6" name="Slide Number Placeholder 5"/>
          <p:cNvSpPr>
            <a:spLocks noGrp="1"/>
          </p:cNvSpPr>
          <p:nvPr>
            <p:ph type="sldNum" sz="quarter" idx="12"/>
          </p:nvPr>
        </p:nvSpPr>
        <p:spPr/>
        <p:txBody>
          <a:bodyPr/>
          <a:lstStyle/>
          <a:p>
            <a:fld id="{0A99FE1F-7B12-4AEF-A700-91E4DF5ACB40}" type="slidenum">
              <a:rPr lang="en-US" smtClean="0"/>
              <a:t>47</a:t>
            </a:fld>
            <a:endParaRPr lang="en-US"/>
          </a:p>
        </p:txBody>
      </p:sp>
    </p:spTree>
    <p:extLst>
      <p:ext uri="{BB962C8B-B14F-4D97-AF65-F5344CB8AC3E}">
        <p14:creationId xmlns:p14="http://schemas.microsoft.com/office/powerpoint/2010/main" val="240003080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r>
              <a:rPr lang="en-US" sz="2400" b="1" dirty="0" smtClean="0">
                <a:latin typeface="Times New Roman" pitchFamily="18" charset="0"/>
                <a:cs typeface="Times New Roman" pitchFamily="18" charset="0"/>
              </a:rPr>
              <a:t/>
            </a:r>
            <a:br>
              <a:rPr lang="en-US" sz="2400" b="1" dirty="0" smtClean="0">
                <a:latin typeface="Times New Roman" pitchFamily="18" charset="0"/>
                <a:cs typeface="Times New Roman" pitchFamily="18" charset="0"/>
              </a:rPr>
            </a:br>
            <a:r>
              <a:rPr lang="en-US" sz="2400" b="1" dirty="0" smtClean="0">
                <a:latin typeface="Times New Roman" pitchFamily="18" charset="0"/>
                <a:cs typeface="Times New Roman" pitchFamily="18" charset="0"/>
              </a:rPr>
              <a:t>Display </a:t>
            </a:r>
            <a:r>
              <a:rPr lang="en-US" sz="2400" b="1" dirty="0">
                <a:latin typeface="Times New Roman" pitchFamily="18" charset="0"/>
                <a:cs typeface="Times New Roman" pitchFamily="18" charset="0"/>
              </a:rPr>
              <a:t>the Result in an HTML Table</a:t>
            </a:r>
            <a:br>
              <a:rPr lang="en-US" sz="2400" b="1" dirty="0">
                <a:latin typeface="Times New Roman" pitchFamily="18" charset="0"/>
                <a:cs typeface="Times New Roman" pitchFamily="18" charset="0"/>
              </a:rPr>
            </a:br>
            <a:endParaRPr lang="en-US" sz="2400" dirty="0"/>
          </a:p>
        </p:txBody>
      </p:sp>
      <p:sp>
        <p:nvSpPr>
          <p:cNvPr id="3" name="Content Placeholder 2"/>
          <p:cNvSpPr>
            <a:spLocks noGrp="1"/>
          </p:cNvSpPr>
          <p:nvPr>
            <p:ph sz="half" idx="1"/>
          </p:nvPr>
        </p:nvSpPr>
        <p:spPr>
          <a:xfrm>
            <a:off x="457200" y="762002"/>
            <a:ext cx="4038600" cy="5364163"/>
          </a:xfrm>
        </p:spPr>
        <p:txBody>
          <a:bodyPr>
            <a:normAutofit fontScale="40000" lnSpcReduction="20000"/>
          </a:bodyPr>
          <a:lstStyle/>
          <a:p>
            <a:pPr>
              <a:buFont typeface="Wingdings" pitchFamily="2" charset="2"/>
              <a:buChar char="q"/>
            </a:pPr>
            <a:r>
              <a:rPr lang="en-US" sz="5000" dirty="0" smtClean="0">
                <a:latin typeface="Times New Roman" pitchFamily="18" charset="0"/>
                <a:cs typeface="Times New Roman" pitchFamily="18" charset="0"/>
              </a:rPr>
              <a:t>The </a:t>
            </a:r>
            <a:r>
              <a:rPr lang="en-US" sz="5000" dirty="0">
                <a:latin typeface="Times New Roman" pitchFamily="18" charset="0"/>
                <a:cs typeface="Times New Roman" pitchFamily="18" charset="0"/>
              </a:rPr>
              <a:t>following example selects the same data as the example above, but will display the data in an HTML table</a:t>
            </a:r>
            <a:r>
              <a:rPr lang="en-US" sz="5000" dirty="0" smtClean="0">
                <a:latin typeface="Times New Roman" pitchFamily="18" charset="0"/>
                <a:cs typeface="Times New Roman" pitchFamily="18" charset="0"/>
              </a:rPr>
              <a:t>:</a:t>
            </a:r>
          </a:p>
          <a:p>
            <a:endParaRPr lang="en-US" sz="5000" dirty="0">
              <a:latin typeface="Times New Roman" pitchFamily="18" charset="0"/>
              <a:cs typeface="Times New Roman" pitchFamily="18" charset="0"/>
            </a:endParaRPr>
          </a:p>
          <a:p>
            <a:r>
              <a:rPr lang="en-US" sz="5000" dirty="0">
                <a:latin typeface="Times New Roman" pitchFamily="18" charset="0"/>
                <a:cs typeface="Times New Roman" pitchFamily="18" charset="0"/>
              </a:rPr>
              <a:t>&lt;?php</a:t>
            </a:r>
          </a:p>
          <a:p>
            <a:r>
              <a:rPr lang="en-US" sz="5000" dirty="0">
                <a:latin typeface="Times New Roman" pitchFamily="18" charset="0"/>
                <a:cs typeface="Times New Roman" pitchFamily="18" charset="0"/>
              </a:rPr>
              <a:t>$con=mysqli_connect("localhost","root","infosy2013</a:t>
            </a:r>
            <a:r>
              <a:rPr lang="en-US" sz="5000" dirty="0" smtClean="0">
                <a:latin typeface="Times New Roman" pitchFamily="18" charset="0"/>
                <a:cs typeface="Times New Roman" pitchFamily="18" charset="0"/>
              </a:rPr>
              <a:t>","auca");</a:t>
            </a:r>
            <a:endParaRPr lang="en-US" sz="5000" dirty="0">
              <a:latin typeface="Times New Roman" pitchFamily="18" charset="0"/>
              <a:cs typeface="Times New Roman" pitchFamily="18" charset="0"/>
            </a:endParaRPr>
          </a:p>
          <a:p>
            <a:r>
              <a:rPr lang="en-US" sz="5000" dirty="0">
                <a:latin typeface="Times New Roman" pitchFamily="18" charset="0"/>
                <a:cs typeface="Times New Roman" pitchFamily="18" charset="0"/>
              </a:rPr>
              <a:t>// Check connection</a:t>
            </a:r>
          </a:p>
          <a:p>
            <a:r>
              <a:rPr lang="en-US" sz="5000" dirty="0">
                <a:latin typeface="Times New Roman" pitchFamily="18" charset="0"/>
                <a:cs typeface="Times New Roman" pitchFamily="18" charset="0"/>
              </a:rPr>
              <a:t>if (mysqli_connect_errno()) {</a:t>
            </a:r>
          </a:p>
          <a:p>
            <a:r>
              <a:rPr lang="en-US" sz="5000" dirty="0">
                <a:latin typeface="Times New Roman" pitchFamily="18" charset="0"/>
                <a:cs typeface="Times New Roman" pitchFamily="18" charset="0"/>
              </a:rPr>
              <a:t>  echo "Failed to connect to MySQL: " . mysqli_connect_error();</a:t>
            </a:r>
          </a:p>
          <a:p>
            <a:r>
              <a:rPr lang="en-US" sz="5000" dirty="0">
                <a:latin typeface="Times New Roman" pitchFamily="18" charset="0"/>
                <a:cs typeface="Times New Roman" pitchFamily="18" charset="0"/>
              </a:rPr>
              <a:t>}</a:t>
            </a:r>
          </a:p>
          <a:p>
            <a:r>
              <a:rPr lang="en-US" sz="5000" dirty="0">
                <a:latin typeface="Times New Roman" pitchFamily="18" charset="0"/>
                <a:cs typeface="Times New Roman" pitchFamily="18" charset="0"/>
              </a:rPr>
              <a:t>$result = mysqli_query($con,"SELECT * FROM Persons");</a:t>
            </a:r>
          </a:p>
          <a:p>
            <a:endParaRPr lang="en-US" dirty="0"/>
          </a:p>
        </p:txBody>
      </p:sp>
      <p:sp>
        <p:nvSpPr>
          <p:cNvPr id="4" name="Content Placeholder 3"/>
          <p:cNvSpPr>
            <a:spLocks noGrp="1"/>
          </p:cNvSpPr>
          <p:nvPr>
            <p:ph sz="half" idx="2"/>
          </p:nvPr>
        </p:nvSpPr>
        <p:spPr>
          <a:xfrm>
            <a:off x="4495800" y="762002"/>
            <a:ext cx="4191000" cy="5364163"/>
          </a:xfrm>
        </p:spPr>
        <p:txBody>
          <a:bodyPr>
            <a:normAutofit fontScale="40000" lnSpcReduction="20000"/>
          </a:bodyPr>
          <a:lstStyle/>
          <a:p>
            <a:r>
              <a:rPr lang="en-US" sz="4400" dirty="0">
                <a:latin typeface="Times New Roman" pitchFamily="18" charset="0"/>
                <a:cs typeface="Times New Roman" pitchFamily="18" charset="0"/>
              </a:rPr>
              <a:t>echo "&lt;table border='1'&gt;</a:t>
            </a:r>
          </a:p>
          <a:p>
            <a:r>
              <a:rPr lang="en-US" sz="4400" dirty="0">
                <a:latin typeface="Times New Roman" pitchFamily="18" charset="0"/>
                <a:cs typeface="Times New Roman" pitchFamily="18" charset="0"/>
              </a:rPr>
              <a:t>&lt;tr&gt;</a:t>
            </a:r>
          </a:p>
          <a:p>
            <a:r>
              <a:rPr lang="en-US" sz="4400" dirty="0">
                <a:latin typeface="Times New Roman" pitchFamily="18" charset="0"/>
                <a:cs typeface="Times New Roman" pitchFamily="18" charset="0"/>
              </a:rPr>
              <a:t>&lt;th&gt;Firstname&lt;/th&gt;</a:t>
            </a:r>
          </a:p>
          <a:p>
            <a:r>
              <a:rPr lang="en-US" sz="4400" dirty="0">
                <a:latin typeface="Times New Roman" pitchFamily="18" charset="0"/>
                <a:cs typeface="Times New Roman" pitchFamily="18" charset="0"/>
              </a:rPr>
              <a:t>&lt;th&gt;Lastname&lt;/th&gt;</a:t>
            </a:r>
          </a:p>
          <a:p>
            <a:r>
              <a:rPr lang="en-US" sz="4400" dirty="0">
                <a:latin typeface="Times New Roman" pitchFamily="18" charset="0"/>
                <a:cs typeface="Times New Roman" pitchFamily="18" charset="0"/>
              </a:rPr>
              <a:t>&lt;th&gt;Age&lt;/th&gt;</a:t>
            </a:r>
          </a:p>
          <a:p>
            <a:r>
              <a:rPr lang="en-US" sz="4400" dirty="0">
                <a:latin typeface="Times New Roman" pitchFamily="18" charset="0"/>
                <a:cs typeface="Times New Roman" pitchFamily="18" charset="0"/>
              </a:rPr>
              <a:t>&lt;/tr&gt;";</a:t>
            </a:r>
          </a:p>
          <a:p>
            <a:r>
              <a:rPr lang="en-US" sz="4200" dirty="0" smtClean="0">
                <a:latin typeface="Times New Roman" pitchFamily="18" charset="0"/>
                <a:cs typeface="Times New Roman" pitchFamily="18" charset="0"/>
              </a:rPr>
              <a:t>while</a:t>
            </a:r>
            <a:r>
              <a:rPr lang="en-US" sz="4200" dirty="0">
                <a:latin typeface="Times New Roman" pitchFamily="18" charset="0"/>
                <a:cs typeface="Times New Roman" pitchFamily="18" charset="0"/>
              </a:rPr>
              <a:t>($row = mysqli_fetch_array($result)) {</a:t>
            </a:r>
          </a:p>
          <a:p>
            <a:r>
              <a:rPr lang="en-US" sz="4200" dirty="0">
                <a:latin typeface="Times New Roman" pitchFamily="18" charset="0"/>
                <a:cs typeface="Times New Roman" pitchFamily="18" charset="0"/>
              </a:rPr>
              <a:t>  echo "&lt;tr&gt;";</a:t>
            </a:r>
          </a:p>
          <a:p>
            <a:r>
              <a:rPr lang="en-US" sz="4200" dirty="0">
                <a:latin typeface="Times New Roman" pitchFamily="18" charset="0"/>
                <a:cs typeface="Times New Roman" pitchFamily="18" charset="0"/>
              </a:rPr>
              <a:t>  echo "&lt;td&gt;" . $row['FirstName'] . "&lt;/td&gt;";</a:t>
            </a:r>
          </a:p>
          <a:p>
            <a:r>
              <a:rPr lang="en-US" sz="4200" dirty="0">
                <a:latin typeface="Times New Roman" pitchFamily="18" charset="0"/>
                <a:cs typeface="Times New Roman" pitchFamily="18" charset="0"/>
              </a:rPr>
              <a:t>  echo "&lt;td&gt;" . $row['LastName'] . "&lt;/td&gt;";</a:t>
            </a:r>
          </a:p>
          <a:p>
            <a:r>
              <a:rPr lang="en-US" sz="4200" dirty="0">
                <a:latin typeface="Times New Roman" pitchFamily="18" charset="0"/>
                <a:cs typeface="Times New Roman" pitchFamily="18" charset="0"/>
              </a:rPr>
              <a:t>  echo "&lt;td&gt;" . $row['Age'] . "&lt;/td&gt;";</a:t>
            </a:r>
          </a:p>
          <a:p>
            <a:r>
              <a:rPr lang="en-US" sz="4200" dirty="0">
                <a:latin typeface="Times New Roman" pitchFamily="18" charset="0"/>
                <a:cs typeface="Times New Roman" pitchFamily="18" charset="0"/>
              </a:rPr>
              <a:t>  echo "&lt;/tr&gt;";</a:t>
            </a:r>
          </a:p>
          <a:p>
            <a:r>
              <a:rPr lang="en-US" sz="4200" dirty="0">
                <a:latin typeface="Times New Roman" pitchFamily="18" charset="0"/>
                <a:cs typeface="Times New Roman" pitchFamily="18" charset="0"/>
              </a:rPr>
              <a:t>}</a:t>
            </a:r>
          </a:p>
          <a:p>
            <a:r>
              <a:rPr lang="en-US" sz="4200" dirty="0">
                <a:latin typeface="Times New Roman" pitchFamily="18" charset="0"/>
                <a:cs typeface="Times New Roman" pitchFamily="18" charset="0"/>
              </a:rPr>
              <a:t>echo "&lt;/table&gt;";</a:t>
            </a:r>
          </a:p>
          <a:p>
            <a:r>
              <a:rPr lang="en-US" sz="4200" dirty="0">
                <a:latin typeface="Times New Roman" pitchFamily="18" charset="0"/>
                <a:cs typeface="Times New Roman" pitchFamily="18" charset="0"/>
              </a:rPr>
              <a:t>mysqli_close($con);</a:t>
            </a:r>
          </a:p>
          <a:p>
            <a:r>
              <a:rPr lang="en-US" sz="4200" dirty="0">
                <a:latin typeface="Times New Roman" pitchFamily="18" charset="0"/>
                <a:cs typeface="Times New Roman" pitchFamily="18" charset="0"/>
              </a:rPr>
              <a:t>?&gt;</a:t>
            </a:r>
          </a:p>
          <a:p>
            <a:endParaRPr lang="en-US" dirty="0"/>
          </a:p>
        </p:txBody>
      </p:sp>
      <p:sp>
        <p:nvSpPr>
          <p:cNvPr id="5" name="Date Placeholder 4"/>
          <p:cNvSpPr>
            <a:spLocks noGrp="1"/>
          </p:cNvSpPr>
          <p:nvPr>
            <p:ph type="dt" sz="half" idx="10"/>
          </p:nvPr>
        </p:nvSpPr>
        <p:spPr/>
        <p:txBody>
          <a:bodyPr/>
          <a:lstStyle/>
          <a:p>
            <a:fld id="{F5517C15-6D97-45FB-9EE4-D2E0556325BD}" type="datetime1">
              <a:rPr lang="en-US" smtClean="0"/>
              <a:t>3/26/2025</a:t>
            </a:fld>
            <a:endParaRPr lang="en-US"/>
          </a:p>
        </p:txBody>
      </p:sp>
      <p:sp>
        <p:nvSpPr>
          <p:cNvPr id="6" name="Footer Placeholder 5"/>
          <p:cNvSpPr>
            <a:spLocks noGrp="1"/>
          </p:cNvSpPr>
          <p:nvPr>
            <p:ph type="ftr" sz="quarter" idx="11"/>
          </p:nvPr>
        </p:nvSpPr>
        <p:spPr/>
        <p:txBody>
          <a:bodyPr/>
          <a:lstStyle/>
          <a:p>
            <a:r>
              <a:rPr lang="en-US" smtClean="0"/>
              <a:t>Advanced Web Design and Development  By Rutarindwa J.P</a:t>
            </a:r>
            <a:endParaRPr lang="en-US"/>
          </a:p>
        </p:txBody>
      </p:sp>
      <p:sp>
        <p:nvSpPr>
          <p:cNvPr id="7" name="Slide Number Placeholder 6"/>
          <p:cNvSpPr>
            <a:spLocks noGrp="1"/>
          </p:cNvSpPr>
          <p:nvPr>
            <p:ph type="sldNum" sz="quarter" idx="12"/>
          </p:nvPr>
        </p:nvSpPr>
        <p:spPr/>
        <p:txBody>
          <a:bodyPr/>
          <a:lstStyle/>
          <a:p>
            <a:fld id="{0A99FE1F-7B12-4AEF-A700-91E4DF5ACB40}" type="slidenum">
              <a:rPr lang="en-US" smtClean="0"/>
              <a:t>48</a:t>
            </a:fld>
            <a:endParaRPr lang="en-US"/>
          </a:p>
        </p:txBody>
      </p:sp>
    </p:spTree>
    <p:extLst>
      <p:ext uri="{BB962C8B-B14F-4D97-AF65-F5344CB8AC3E}">
        <p14:creationId xmlns:p14="http://schemas.microsoft.com/office/powerpoint/2010/main" val="156112242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r>
              <a:rPr lang="en-US" sz="2400" b="1" dirty="0" smtClean="0">
                <a:latin typeface="Times New Roman" pitchFamily="18" charset="0"/>
                <a:cs typeface="Times New Roman" pitchFamily="18" charset="0"/>
              </a:rPr>
              <a:t/>
            </a:r>
            <a:br>
              <a:rPr lang="en-US" sz="2400" b="1" dirty="0" smtClean="0">
                <a:latin typeface="Times New Roman" pitchFamily="18" charset="0"/>
                <a:cs typeface="Times New Roman" pitchFamily="18" charset="0"/>
              </a:rPr>
            </a:br>
            <a:r>
              <a:rPr lang="en-US" sz="2400" b="1" dirty="0" smtClean="0">
                <a:latin typeface="Times New Roman" pitchFamily="18" charset="0"/>
                <a:cs typeface="Times New Roman" pitchFamily="18" charset="0"/>
              </a:rPr>
              <a:t>Update </a:t>
            </a:r>
            <a:r>
              <a:rPr lang="en-US" sz="2400" b="1" dirty="0">
                <a:latin typeface="Times New Roman" pitchFamily="18" charset="0"/>
                <a:cs typeface="Times New Roman" pitchFamily="18" charset="0"/>
              </a:rPr>
              <a:t>Data In a Database</a:t>
            </a:r>
            <a:br>
              <a:rPr lang="en-US" sz="2400" b="1"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762002"/>
            <a:ext cx="8229600" cy="5364163"/>
          </a:xfrm>
        </p:spPr>
        <p:txBody>
          <a:bodyPr>
            <a:normAutofit/>
          </a:bodyPr>
          <a:lstStyle/>
          <a:p>
            <a:pPr>
              <a:buFont typeface="Wingdings" pitchFamily="2" charset="2"/>
              <a:buChar char="q"/>
            </a:pP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UPDATE statement is used to update existing records in a table.</a:t>
            </a:r>
          </a:p>
          <a:p>
            <a:pPr>
              <a:buFont typeface="Wingdings" pitchFamily="2" charset="2"/>
              <a:buChar char="q"/>
            </a:pPr>
            <a:r>
              <a:rPr lang="en-US" sz="2400" b="1" dirty="0">
                <a:latin typeface="Times New Roman" pitchFamily="18" charset="0"/>
                <a:cs typeface="Times New Roman" pitchFamily="18" charset="0"/>
              </a:rPr>
              <a:t>Syntax:</a:t>
            </a:r>
            <a:endParaRPr lang="en-US" sz="2400" dirty="0">
              <a:latin typeface="Times New Roman" pitchFamily="18" charset="0"/>
              <a:cs typeface="Times New Roman" pitchFamily="18" charset="0"/>
            </a:endParaRPr>
          </a:p>
          <a:p>
            <a:pPr marL="0" indent="0">
              <a:buNone/>
            </a:pPr>
            <a:r>
              <a:rPr lang="en-US" sz="2400" dirty="0">
                <a:latin typeface="Times New Roman" pitchFamily="18" charset="0"/>
                <a:cs typeface="Times New Roman" pitchFamily="18" charset="0"/>
              </a:rPr>
              <a:t>UPDATE table_name</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SET column1=value, column2=value2,...</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WHERE some_column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some_value</a:t>
            </a:r>
            <a:endParaRPr lang="en-US" sz="2400" dirty="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pPr>
              <a:buFont typeface="Wingdings" pitchFamily="2" charset="2"/>
              <a:buChar char="q"/>
            </a:pP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WHERE clause specifies which record or records that should be updated. If you omit the WHERE clause, all records will be updated!.</a:t>
            </a:r>
          </a:p>
          <a:p>
            <a:pPr>
              <a:buFont typeface="Wingdings" pitchFamily="2" charset="2"/>
              <a:buChar char="q"/>
            </a:pPr>
            <a:r>
              <a:rPr lang="en-US" sz="2400" dirty="0">
                <a:latin typeface="Times New Roman" pitchFamily="18" charset="0"/>
                <a:cs typeface="Times New Roman" pitchFamily="18" charset="0"/>
              </a:rPr>
              <a:t>To get PHP to execute the statement above we must use the mysqli_query() function. This function is used to send a query or command to a MySQL connection.</a:t>
            </a:r>
          </a:p>
          <a:p>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84DF6F4-B896-4FB1-B332-78CB9159E0F4}" type="datetime1">
              <a:rPr lang="en-US" smtClean="0"/>
              <a:t>3/26/2025</a:t>
            </a:fld>
            <a:endParaRPr lang="en-US"/>
          </a:p>
        </p:txBody>
      </p:sp>
      <p:sp>
        <p:nvSpPr>
          <p:cNvPr id="5" name="Footer Placeholder 4"/>
          <p:cNvSpPr>
            <a:spLocks noGrp="1"/>
          </p:cNvSpPr>
          <p:nvPr>
            <p:ph type="ftr" sz="quarter" idx="11"/>
          </p:nvPr>
        </p:nvSpPr>
        <p:spPr/>
        <p:txBody>
          <a:bodyPr/>
          <a:lstStyle/>
          <a:p>
            <a:r>
              <a:rPr lang="en-US" smtClean="0"/>
              <a:t>Advanced Web Design and Development  By Rutarindwa J.P</a:t>
            </a:r>
            <a:endParaRPr lang="en-US"/>
          </a:p>
        </p:txBody>
      </p:sp>
      <p:sp>
        <p:nvSpPr>
          <p:cNvPr id="6" name="Slide Number Placeholder 5"/>
          <p:cNvSpPr>
            <a:spLocks noGrp="1"/>
          </p:cNvSpPr>
          <p:nvPr>
            <p:ph type="sldNum" sz="quarter" idx="12"/>
          </p:nvPr>
        </p:nvSpPr>
        <p:spPr/>
        <p:txBody>
          <a:bodyPr/>
          <a:lstStyle/>
          <a:p>
            <a:fld id="{0A99FE1F-7B12-4AEF-A700-91E4DF5ACB40}" type="slidenum">
              <a:rPr lang="en-US" smtClean="0"/>
              <a:t>49</a:t>
            </a:fld>
            <a:endParaRPr lang="en-US"/>
          </a:p>
        </p:txBody>
      </p:sp>
    </p:spTree>
    <p:extLst>
      <p:ext uri="{BB962C8B-B14F-4D97-AF65-F5344CB8AC3E}">
        <p14:creationId xmlns:p14="http://schemas.microsoft.com/office/powerpoint/2010/main" val="28736840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2400" b="1" dirty="0" smtClean="0">
                <a:latin typeface="Times New Roman" pitchFamily="18" charset="0"/>
                <a:cs typeface="Times New Roman" pitchFamily="18" charset="0"/>
              </a:rPr>
              <a:t/>
            </a:r>
            <a:br>
              <a:rPr lang="en-US" sz="2400" b="1" dirty="0" smtClean="0">
                <a:latin typeface="Times New Roman" pitchFamily="18" charset="0"/>
                <a:cs typeface="Times New Roman" pitchFamily="18" charset="0"/>
              </a:rPr>
            </a:br>
            <a:r>
              <a:rPr lang="en-US" sz="2400" b="1" dirty="0" smtClean="0">
                <a:latin typeface="Times New Roman" pitchFamily="18" charset="0"/>
                <a:cs typeface="Times New Roman" pitchFamily="18" charset="0"/>
              </a:rPr>
              <a:t>Variables </a:t>
            </a:r>
            <a:r>
              <a:rPr lang="en-US" sz="2400" b="1" dirty="0">
                <a:latin typeface="Times New Roman" pitchFamily="18" charset="0"/>
                <a:cs typeface="Times New Roman" pitchFamily="18" charset="0"/>
              </a:rPr>
              <a:t>in PHP</a:t>
            </a: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38202"/>
            <a:ext cx="8229600" cy="5287963"/>
          </a:xfrm>
        </p:spPr>
        <p:txBody>
          <a:bodyPr>
            <a:noAutofit/>
          </a:bodyPr>
          <a:lstStyle/>
          <a:p>
            <a:pPr>
              <a:buFont typeface="Wingdings" pitchFamily="2" charset="2"/>
              <a:buChar char="q"/>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Variables </a:t>
            </a:r>
            <a:r>
              <a:rPr lang="en-US" sz="2400" dirty="0">
                <a:latin typeface="Times New Roman" pitchFamily="18" charset="0"/>
                <a:cs typeface="Times New Roman" pitchFamily="18" charset="0"/>
              </a:rPr>
              <a:t>are used for storing values, like text strings, numbers or arrays.</a:t>
            </a:r>
          </a:p>
          <a:p>
            <a:pPr>
              <a:buFont typeface="Wingdings" pitchFamily="2" charset="2"/>
              <a:buChar char="q"/>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When </a:t>
            </a:r>
            <a:r>
              <a:rPr lang="en-US" sz="2400" dirty="0">
                <a:latin typeface="Times New Roman" pitchFamily="18" charset="0"/>
                <a:cs typeface="Times New Roman" pitchFamily="18" charset="0"/>
              </a:rPr>
              <a:t>a variable is declared, it can be used over and over again in your script.</a:t>
            </a:r>
          </a:p>
          <a:p>
            <a:pPr>
              <a:buFont typeface="Wingdings" pitchFamily="2" charset="2"/>
              <a:buChar char="q"/>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All </a:t>
            </a:r>
            <a:r>
              <a:rPr lang="en-US" sz="2400" dirty="0">
                <a:latin typeface="Times New Roman" pitchFamily="18" charset="0"/>
                <a:cs typeface="Times New Roman" pitchFamily="18" charset="0"/>
              </a:rPr>
              <a:t>variables in PHP start with a $ sign symbol.</a:t>
            </a:r>
          </a:p>
          <a:p>
            <a:pPr>
              <a:buFont typeface="Wingdings" pitchFamily="2" charset="2"/>
              <a:buChar char="q"/>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correct way of declaring a variable in PHP:</a:t>
            </a:r>
          </a:p>
          <a:p>
            <a:pPr>
              <a:buFont typeface="Wingdings" pitchFamily="2" charset="2"/>
              <a:buChar char="q"/>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a:t>
            </a:r>
            <a:r>
              <a:rPr lang="en-US" sz="2400" dirty="0" err="1">
                <a:latin typeface="Times New Roman" pitchFamily="18" charset="0"/>
                <a:cs typeface="Times New Roman" pitchFamily="18" charset="0"/>
              </a:rPr>
              <a:t>var_name</a:t>
            </a:r>
            <a:r>
              <a:rPr lang="en-US" sz="2400" dirty="0">
                <a:latin typeface="Times New Roman" pitchFamily="18" charset="0"/>
                <a:cs typeface="Times New Roman" pitchFamily="18" charset="0"/>
              </a:rPr>
              <a:t> = value;</a:t>
            </a:r>
          </a:p>
          <a:p>
            <a:pPr>
              <a:buFont typeface="Wingdings" pitchFamily="2" charset="2"/>
              <a:buChar char="q"/>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Let's </a:t>
            </a:r>
            <a:r>
              <a:rPr lang="en-US" sz="2400" dirty="0">
                <a:latin typeface="Times New Roman" pitchFamily="18" charset="0"/>
                <a:cs typeface="Times New Roman" pitchFamily="18" charset="0"/>
              </a:rPr>
              <a:t>try creating a variable containing a string, and a variable containing a number:</a:t>
            </a:r>
          </a:p>
          <a:p>
            <a:pPr marL="0" indent="0">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&lt;?</a:t>
            </a:r>
            <a:r>
              <a:rPr lang="en-US" sz="2400" dirty="0">
                <a:latin typeface="Times New Roman" pitchFamily="18" charset="0"/>
                <a:cs typeface="Times New Roman" pitchFamily="18" charset="0"/>
              </a:rPr>
              <a:t>php</a:t>
            </a:r>
          </a:p>
          <a:p>
            <a:pPr marL="0" indent="0">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a:t>
            </a:r>
            <a:r>
              <a:rPr lang="en-US" sz="2400" dirty="0">
                <a:latin typeface="Times New Roman" pitchFamily="18" charset="0"/>
                <a:cs typeface="Times New Roman" pitchFamily="18" charset="0"/>
              </a:rPr>
              <a:t>txt="</a:t>
            </a:r>
            <a:r>
              <a:rPr lang="en-US" sz="2400" dirty="0" err="1">
                <a:latin typeface="Times New Roman" pitchFamily="18" charset="0"/>
                <a:cs typeface="Times New Roman" pitchFamily="18" charset="0"/>
              </a:rPr>
              <a:t>HelloWorld</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a:t>
            </a:r>
            <a:r>
              <a:rPr lang="en-US" sz="2400" dirty="0">
                <a:latin typeface="Times New Roman" pitchFamily="18" charset="0"/>
                <a:cs typeface="Times New Roman" pitchFamily="18" charset="0"/>
              </a:rPr>
              <a:t>x=16</a:t>
            </a:r>
            <a:r>
              <a:rPr lang="en-US" sz="2400" dirty="0" smtClean="0">
                <a:latin typeface="Times New Roman" pitchFamily="18" charset="0"/>
                <a:cs typeface="Times New Roman" pitchFamily="18" charset="0"/>
              </a:rPr>
              <a:t>;</a:t>
            </a:r>
          </a:p>
          <a:p>
            <a:pPr marL="0" indent="0">
              <a:buNone/>
            </a:pPr>
            <a:r>
              <a:rPr lang="en-US" sz="2400" dirty="0" smtClean="0">
                <a:latin typeface="Times New Roman" pitchFamily="18" charset="0"/>
                <a:cs typeface="Times New Roman" pitchFamily="18" charset="0"/>
              </a:rPr>
              <a:t> ?&gt;</a:t>
            </a:r>
          </a:p>
          <a:p>
            <a:endParaRPr lang="en-US" sz="2400" dirty="0">
              <a:latin typeface="Times New Roman" pitchFamily="18" charset="0"/>
              <a:cs typeface="Times New Roman" pitchFamily="18" charset="0"/>
            </a:endParaRPr>
          </a:p>
        </p:txBody>
      </p:sp>
      <p:sp>
        <p:nvSpPr>
          <p:cNvPr id="5" name="Date Placeholder 4"/>
          <p:cNvSpPr>
            <a:spLocks noGrp="1"/>
          </p:cNvSpPr>
          <p:nvPr>
            <p:ph type="dt" sz="half" idx="10"/>
          </p:nvPr>
        </p:nvSpPr>
        <p:spPr/>
        <p:txBody>
          <a:bodyPr/>
          <a:lstStyle/>
          <a:p>
            <a:fld id="{26FBCF62-EA09-4B2A-B107-347F96596C38}" type="datetime1">
              <a:rPr lang="en-US" smtClean="0"/>
              <a:t>3/26/2025</a:t>
            </a:fld>
            <a:endParaRPr lang="en-US"/>
          </a:p>
        </p:txBody>
      </p:sp>
      <p:sp>
        <p:nvSpPr>
          <p:cNvPr id="6" name="Footer Placeholder 5"/>
          <p:cNvSpPr>
            <a:spLocks noGrp="1"/>
          </p:cNvSpPr>
          <p:nvPr>
            <p:ph type="ftr" sz="quarter" idx="11"/>
          </p:nvPr>
        </p:nvSpPr>
        <p:spPr/>
        <p:txBody>
          <a:bodyPr/>
          <a:lstStyle/>
          <a:p>
            <a:r>
              <a:rPr lang="en-US" smtClean="0"/>
              <a:t>Advanced Web Design and Development  By Rutarindwa J.P</a:t>
            </a:r>
            <a:endParaRPr lang="en-US"/>
          </a:p>
        </p:txBody>
      </p:sp>
      <p:sp>
        <p:nvSpPr>
          <p:cNvPr id="7" name="Slide Number Placeholder 6"/>
          <p:cNvSpPr>
            <a:spLocks noGrp="1"/>
          </p:cNvSpPr>
          <p:nvPr>
            <p:ph type="sldNum" sz="quarter" idx="12"/>
          </p:nvPr>
        </p:nvSpPr>
        <p:spPr/>
        <p:txBody>
          <a:bodyPr/>
          <a:lstStyle/>
          <a:p>
            <a:fld id="{0A99FE1F-7B12-4AEF-A700-91E4DF5ACB40}" type="slidenum">
              <a:rPr lang="en-US" smtClean="0"/>
              <a:t>5</a:t>
            </a:fld>
            <a:endParaRPr lang="en-US"/>
          </a:p>
        </p:txBody>
      </p:sp>
    </p:spTree>
    <p:extLst>
      <p:ext uri="{BB962C8B-B14F-4D97-AF65-F5344CB8AC3E}">
        <p14:creationId xmlns:p14="http://schemas.microsoft.com/office/powerpoint/2010/main" val="237029420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r>
              <a:rPr lang="en-US" sz="2400" b="1" dirty="0">
                <a:latin typeface="Times New Roman" pitchFamily="18" charset="0"/>
                <a:cs typeface="Times New Roman" pitchFamily="18" charset="0"/>
              </a:rPr>
              <a:t>Update Data In a Database</a:t>
            </a:r>
            <a:endParaRPr lang="en-US" sz="2400" dirty="0"/>
          </a:p>
        </p:txBody>
      </p:sp>
      <p:sp>
        <p:nvSpPr>
          <p:cNvPr id="3" name="Content Placeholder 2"/>
          <p:cNvSpPr>
            <a:spLocks noGrp="1"/>
          </p:cNvSpPr>
          <p:nvPr>
            <p:ph idx="1"/>
          </p:nvPr>
        </p:nvSpPr>
        <p:spPr>
          <a:xfrm>
            <a:off x="457200" y="762002"/>
            <a:ext cx="8229600" cy="5364163"/>
          </a:xfrm>
        </p:spPr>
        <p:txBody>
          <a:bodyPr>
            <a:normAutofit fontScale="62500" lnSpcReduction="20000"/>
          </a:bodyPr>
          <a:lstStyle/>
          <a:p>
            <a:r>
              <a:rPr lang="en-US" sz="3400" b="1" dirty="0">
                <a:latin typeface="Times New Roman" pitchFamily="18" charset="0"/>
                <a:cs typeface="Times New Roman" pitchFamily="18" charset="0"/>
              </a:rPr>
              <a:t>Example:</a:t>
            </a:r>
          </a:p>
          <a:p>
            <a:r>
              <a:rPr lang="en-US" sz="3400" dirty="0">
                <a:latin typeface="Times New Roman" pitchFamily="18" charset="0"/>
                <a:cs typeface="Times New Roman" pitchFamily="18" charset="0"/>
              </a:rPr>
              <a:t>The following example updates some data in the "Persons" table:</a:t>
            </a:r>
          </a:p>
          <a:p>
            <a:r>
              <a:rPr lang="en-US" sz="3400" dirty="0">
                <a:latin typeface="Times New Roman" pitchFamily="18" charset="0"/>
                <a:cs typeface="Times New Roman" pitchFamily="18" charset="0"/>
              </a:rPr>
              <a:t>&lt;?php</a:t>
            </a:r>
          </a:p>
          <a:p>
            <a:r>
              <a:rPr lang="en-US" sz="3400" dirty="0">
                <a:latin typeface="Times New Roman" pitchFamily="18" charset="0"/>
                <a:cs typeface="Times New Roman" pitchFamily="18" charset="0"/>
              </a:rPr>
              <a:t>$con=mysqli_connect("localhost","root","infosy2013</a:t>
            </a:r>
            <a:r>
              <a:rPr lang="en-US" sz="3400" dirty="0" smtClean="0">
                <a:latin typeface="Times New Roman" pitchFamily="18" charset="0"/>
                <a:cs typeface="Times New Roman" pitchFamily="18" charset="0"/>
              </a:rPr>
              <a:t>","auca");</a:t>
            </a:r>
            <a:endParaRPr lang="en-US" sz="3400" dirty="0">
              <a:latin typeface="Times New Roman" pitchFamily="18" charset="0"/>
              <a:cs typeface="Times New Roman" pitchFamily="18" charset="0"/>
            </a:endParaRPr>
          </a:p>
          <a:p>
            <a:r>
              <a:rPr lang="en-US" sz="3400" dirty="0">
                <a:latin typeface="Times New Roman" pitchFamily="18" charset="0"/>
                <a:cs typeface="Times New Roman" pitchFamily="18" charset="0"/>
              </a:rPr>
              <a:t>// Check connection</a:t>
            </a:r>
          </a:p>
          <a:p>
            <a:r>
              <a:rPr lang="en-US" sz="3400" dirty="0">
                <a:latin typeface="Times New Roman" pitchFamily="18" charset="0"/>
                <a:cs typeface="Times New Roman" pitchFamily="18" charset="0"/>
              </a:rPr>
              <a:t>       if (mysqli_connect_errno()) {</a:t>
            </a:r>
          </a:p>
          <a:p>
            <a:r>
              <a:rPr lang="en-US" sz="3400" dirty="0">
                <a:latin typeface="Times New Roman" pitchFamily="18" charset="0"/>
                <a:cs typeface="Times New Roman" pitchFamily="18" charset="0"/>
              </a:rPr>
              <a:t>             echo "Failed to connect to MySQL: " . mysqli_connect_error();</a:t>
            </a:r>
          </a:p>
          <a:p>
            <a:r>
              <a:rPr lang="en-US" sz="3400" dirty="0">
                <a:latin typeface="Times New Roman" pitchFamily="18" charset="0"/>
                <a:cs typeface="Times New Roman" pitchFamily="18" charset="0"/>
              </a:rPr>
              <a:t>        }</a:t>
            </a:r>
          </a:p>
          <a:p>
            <a:r>
              <a:rPr lang="en-US" sz="3400" dirty="0">
                <a:latin typeface="Times New Roman" pitchFamily="18" charset="0"/>
                <a:cs typeface="Times New Roman" pitchFamily="18" charset="0"/>
              </a:rPr>
              <a:t>mysqli_query($con,"UPDATE Persons SET Age=50, LastName='</a:t>
            </a:r>
            <a:r>
              <a:rPr lang="en-US" sz="3400" dirty="0" err="1">
                <a:latin typeface="Times New Roman" pitchFamily="18" charset="0"/>
                <a:cs typeface="Times New Roman" pitchFamily="18" charset="0"/>
              </a:rPr>
              <a:t>nshizirungu</a:t>
            </a:r>
            <a:r>
              <a:rPr lang="en-US" sz="3400" dirty="0">
                <a:latin typeface="Times New Roman" pitchFamily="18" charset="0"/>
                <a:cs typeface="Times New Roman" pitchFamily="18" charset="0"/>
              </a:rPr>
              <a:t>'</a:t>
            </a:r>
          </a:p>
          <a:p>
            <a:r>
              <a:rPr lang="en-US" sz="3400" dirty="0">
                <a:latin typeface="Times New Roman" pitchFamily="18" charset="0"/>
                <a:cs typeface="Times New Roman" pitchFamily="18" charset="0"/>
              </a:rPr>
              <a:t>WHERE FirstName='</a:t>
            </a:r>
            <a:r>
              <a:rPr lang="en-US" sz="3400" dirty="0" err="1">
                <a:latin typeface="Times New Roman" pitchFamily="18" charset="0"/>
                <a:cs typeface="Times New Roman" pitchFamily="18" charset="0"/>
              </a:rPr>
              <a:t>Mupenzi</a:t>
            </a:r>
            <a:r>
              <a:rPr lang="en-US" sz="3400" dirty="0">
                <a:latin typeface="Times New Roman" pitchFamily="18" charset="0"/>
                <a:cs typeface="Times New Roman" pitchFamily="18" charset="0"/>
              </a:rPr>
              <a:t>' ");</a:t>
            </a:r>
          </a:p>
          <a:p>
            <a:r>
              <a:rPr lang="en-US" sz="3400" dirty="0">
                <a:latin typeface="Times New Roman" pitchFamily="18" charset="0"/>
                <a:cs typeface="Times New Roman" pitchFamily="18" charset="0"/>
              </a:rPr>
              <a:t>mysqli_close($con);</a:t>
            </a:r>
          </a:p>
          <a:p>
            <a:r>
              <a:rPr lang="en-US" sz="3400" dirty="0">
                <a:latin typeface="Times New Roman" pitchFamily="18" charset="0"/>
                <a:cs typeface="Times New Roman" pitchFamily="18" charset="0"/>
              </a:rPr>
              <a:t>?&gt;</a:t>
            </a:r>
          </a:p>
          <a:p>
            <a:endParaRPr lang="en-US" dirty="0"/>
          </a:p>
        </p:txBody>
      </p:sp>
      <p:sp>
        <p:nvSpPr>
          <p:cNvPr id="4" name="Date Placeholder 3"/>
          <p:cNvSpPr>
            <a:spLocks noGrp="1"/>
          </p:cNvSpPr>
          <p:nvPr>
            <p:ph type="dt" sz="half" idx="10"/>
          </p:nvPr>
        </p:nvSpPr>
        <p:spPr/>
        <p:txBody>
          <a:bodyPr/>
          <a:lstStyle/>
          <a:p>
            <a:fld id="{5DFC4FDB-C553-43A8-850F-754D0E3CCDA0}" type="datetime1">
              <a:rPr lang="en-US" smtClean="0"/>
              <a:t>3/26/2025</a:t>
            </a:fld>
            <a:endParaRPr lang="en-US"/>
          </a:p>
        </p:txBody>
      </p:sp>
      <p:sp>
        <p:nvSpPr>
          <p:cNvPr id="5" name="Footer Placeholder 4"/>
          <p:cNvSpPr>
            <a:spLocks noGrp="1"/>
          </p:cNvSpPr>
          <p:nvPr>
            <p:ph type="ftr" sz="quarter" idx="11"/>
          </p:nvPr>
        </p:nvSpPr>
        <p:spPr/>
        <p:txBody>
          <a:bodyPr/>
          <a:lstStyle/>
          <a:p>
            <a:r>
              <a:rPr lang="en-US" smtClean="0"/>
              <a:t>Advanced Web Design and Development  By Rutarindwa J.P</a:t>
            </a:r>
            <a:endParaRPr lang="en-US"/>
          </a:p>
        </p:txBody>
      </p:sp>
      <p:sp>
        <p:nvSpPr>
          <p:cNvPr id="6" name="Slide Number Placeholder 5"/>
          <p:cNvSpPr>
            <a:spLocks noGrp="1"/>
          </p:cNvSpPr>
          <p:nvPr>
            <p:ph type="sldNum" sz="quarter" idx="12"/>
          </p:nvPr>
        </p:nvSpPr>
        <p:spPr/>
        <p:txBody>
          <a:bodyPr/>
          <a:lstStyle/>
          <a:p>
            <a:fld id="{0A99FE1F-7B12-4AEF-A700-91E4DF5ACB40}" type="slidenum">
              <a:rPr lang="en-US" smtClean="0"/>
              <a:t>50</a:t>
            </a:fld>
            <a:endParaRPr lang="en-US"/>
          </a:p>
        </p:txBody>
      </p:sp>
    </p:spTree>
    <p:extLst>
      <p:ext uri="{BB962C8B-B14F-4D97-AF65-F5344CB8AC3E}">
        <p14:creationId xmlns:p14="http://schemas.microsoft.com/office/powerpoint/2010/main" val="374406321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2400" b="1" dirty="0" smtClean="0">
                <a:latin typeface="Times New Roman" pitchFamily="18" charset="0"/>
                <a:cs typeface="Times New Roman" pitchFamily="18" charset="0"/>
              </a:rPr>
              <a:t/>
            </a:r>
            <a:br>
              <a:rPr lang="en-US" sz="2400" b="1" dirty="0" smtClean="0">
                <a:latin typeface="Times New Roman" pitchFamily="18" charset="0"/>
                <a:cs typeface="Times New Roman" pitchFamily="18" charset="0"/>
              </a:rPr>
            </a:br>
            <a:r>
              <a:rPr lang="en-US" sz="2400" b="1" dirty="0" smtClean="0">
                <a:latin typeface="Times New Roman" pitchFamily="18" charset="0"/>
                <a:cs typeface="Times New Roman" pitchFamily="18" charset="0"/>
              </a:rPr>
              <a:t>The </a:t>
            </a:r>
            <a:r>
              <a:rPr lang="en-US" sz="2400" b="1" dirty="0">
                <a:latin typeface="Times New Roman" pitchFamily="18" charset="0"/>
                <a:cs typeface="Times New Roman" pitchFamily="18" charset="0"/>
              </a:rPr>
              <a:t>WHERE clause</a:t>
            </a:r>
            <a:br>
              <a:rPr lang="en-US" sz="2400" b="1"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38202"/>
            <a:ext cx="8229600" cy="5287963"/>
          </a:xfrm>
        </p:spPr>
        <p:txBody>
          <a:bodyPr>
            <a:normAutofit/>
          </a:bodyPr>
          <a:lstStyle/>
          <a:p>
            <a:pPr>
              <a:buFont typeface="Wingdings" pitchFamily="2" charset="2"/>
              <a:buChar char="q"/>
            </a:pP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WHERE clause is used to extract only those records that fulfill a specified criterion</a:t>
            </a:r>
            <a:r>
              <a:rPr lang="en-US" sz="2400" dirty="0" smtClean="0">
                <a:latin typeface="Times New Roman" pitchFamily="18" charset="0"/>
                <a:cs typeface="Times New Roman" pitchFamily="18" charset="0"/>
              </a:rPr>
              <a:t>.</a:t>
            </a:r>
          </a:p>
          <a:p>
            <a:pPr>
              <a:buFont typeface="Wingdings" pitchFamily="2" charset="2"/>
              <a:buChar char="q"/>
            </a:pPr>
            <a:endParaRPr lang="en-US" sz="2400" dirty="0">
              <a:latin typeface="Times New Roman" pitchFamily="18" charset="0"/>
              <a:cs typeface="Times New Roman" pitchFamily="18" charset="0"/>
            </a:endParaRPr>
          </a:p>
          <a:p>
            <a:pPr>
              <a:buFont typeface="Wingdings" pitchFamily="2" charset="2"/>
              <a:buChar char="q"/>
            </a:pPr>
            <a:r>
              <a:rPr lang="en-US" sz="2400" b="1" dirty="0">
                <a:latin typeface="Times New Roman" pitchFamily="18" charset="0"/>
                <a:cs typeface="Times New Roman" pitchFamily="18" charset="0"/>
              </a:rPr>
              <a:t>Syntax:</a:t>
            </a:r>
          </a:p>
          <a:p>
            <a:pPr marL="0" indent="0">
              <a:buNone/>
            </a:pPr>
            <a:r>
              <a:rPr lang="en-US" sz="2400" dirty="0">
                <a:latin typeface="Times New Roman" pitchFamily="18" charset="0"/>
                <a:cs typeface="Times New Roman" pitchFamily="18" charset="0"/>
              </a:rPr>
              <a:t>SELECT column_name(s)</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FROM table_name</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WHERE column_name operator </a:t>
            </a:r>
            <a:r>
              <a:rPr lang="en-US" sz="2400" dirty="0" smtClean="0">
                <a:latin typeface="Times New Roman" pitchFamily="18" charset="0"/>
                <a:cs typeface="Times New Roman" pitchFamily="18" charset="0"/>
              </a:rPr>
              <a:t>value</a:t>
            </a:r>
          </a:p>
          <a:p>
            <a:pPr marL="0" indent="0">
              <a:buNone/>
            </a:pPr>
            <a:endParaRPr lang="en-US" sz="2400" dirty="0">
              <a:latin typeface="Times New Roman" pitchFamily="18" charset="0"/>
              <a:cs typeface="Times New Roman" pitchFamily="18" charset="0"/>
            </a:endParaRPr>
          </a:p>
          <a:p>
            <a:pPr>
              <a:buFont typeface="Wingdings" pitchFamily="2" charset="2"/>
              <a:buChar char="q"/>
            </a:pPr>
            <a:r>
              <a:rPr lang="en-US" sz="2400" dirty="0">
                <a:latin typeface="Times New Roman" pitchFamily="18" charset="0"/>
                <a:cs typeface="Times New Roman" pitchFamily="18" charset="0"/>
              </a:rPr>
              <a:t>To get PHP to execute the statement above we must use the mysqli_query() function. </a:t>
            </a:r>
            <a:endParaRPr lang="en-US" sz="2400" dirty="0" smtClean="0">
              <a:latin typeface="Times New Roman" pitchFamily="18" charset="0"/>
              <a:cs typeface="Times New Roman" pitchFamily="18" charset="0"/>
            </a:endParaRPr>
          </a:p>
          <a:p>
            <a:pPr>
              <a:buFont typeface="Wingdings" pitchFamily="2" charset="2"/>
              <a:buChar char="q"/>
            </a:pPr>
            <a:r>
              <a:rPr lang="en-US" sz="2400" dirty="0" smtClean="0">
                <a:latin typeface="Times New Roman" pitchFamily="18" charset="0"/>
                <a:cs typeface="Times New Roman" pitchFamily="18" charset="0"/>
              </a:rPr>
              <a:t>This </a:t>
            </a:r>
            <a:r>
              <a:rPr lang="en-US" sz="2400" dirty="0">
                <a:latin typeface="Times New Roman" pitchFamily="18" charset="0"/>
                <a:cs typeface="Times New Roman" pitchFamily="18" charset="0"/>
              </a:rPr>
              <a:t>function is used to send a query or command to a MySQL connection.</a:t>
            </a:r>
          </a:p>
          <a:p>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F2F3889E-44F4-4C2D-895D-4151885AAB4A}" type="datetime1">
              <a:rPr lang="en-US" smtClean="0"/>
              <a:t>3/26/2025</a:t>
            </a:fld>
            <a:endParaRPr lang="en-US"/>
          </a:p>
        </p:txBody>
      </p:sp>
      <p:sp>
        <p:nvSpPr>
          <p:cNvPr id="5" name="Footer Placeholder 4"/>
          <p:cNvSpPr>
            <a:spLocks noGrp="1"/>
          </p:cNvSpPr>
          <p:nvPr>
            <p:ph type="ftr" sz="quarter" idx="11"/>
          </p:nvPr>
        </p:nvSpPr>
        <p:spPr/>
        <p:txBody>
          <a:bodyPr/>
          <a:lstStyle/>
          <a:p>
            <a:r>
              <a:rPr lang="en-US" smtClean="0"/>
              <a:t>Advanced Web Design and Development  By Rutarindwa J.P</a:t>
            </a:r>
            <a:endParaRPr lang="en-US"/>
          </a:p>
        </p:txBody>
      </p:sp>
      <p:sp>
        <p:nvSpPr>
          <p:cNvPr id="6" name="Slide Number Placeholder 5"/>
          <p:cNvSpPr>
            <a:spLocks noGrp="1"/>
          </p:cNvSpPr>
          <p:nvPr>
            <p:ph type="sldNum" sz="quarter" idx="12"/>
          </p:nvPr>
        </p:nvSpPr>
        <p:spPr/>
        <p:txBody>
          <a:bodyPr/>
          <a:lstStyle/>
          <a:p>
            <a:fld id="{0A99FE1F-7B12-4AEF-A700-91E4DF5ACB40}" type="slidenum">
              <a:rPr lang="en-US" smtClean="0"/>
              <a:t>51</a:t>
            </a:fld>
            <a:endParaRPr lang="en-US"/>
          </a:p>
        </p:txBody>
      </p:sp>
    </p:spTree>
    <p:extLst>
      <p:ext uri="{BB962C8B-B14F-4D97-AF65-F5344CB8AC3E}">
        <p14:creationId xmlns:p14="http://schemas.microsoft.com/office/powerpoint/2010/main" val="29887868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Autofit/>
          </a:bodyPr>
          <a:lstStyle/>
          <a:p>
            <a:r>
              <a:rPr lang="en-US" sz="2400" b="1" dirty="0" smtClean="0">
                <a:latin typeface="Times New Roman" pitchFamily="18" charset="0"/>
                <a:cs typeface="Times New Roman" pitchFamily="18" charset="0"/>
              </a:rPr>
              <a:t/>
            </a:r>
            <a:br>
              <a:rPr lang="en-US" sz="2400" b="1" dirty="0" smtClean="0">
                <a:latin typeface="Times New Roman" pitchFamily="18" charset="0"/>
                <a:cs typeface="Times New Roman" pitchFamily="18" charset="0"/>
              </a:rPr>
            </a:br>
            <a:r>
              <a:rPr lang="en-US" sz="2400" b="1" dirty="0" smtClean="0">
                <a:latin typeface="Times New Roman" pitchFamily="18" charset="0"/>
                <a:cs typeface="Times New Roman" pitchFamily="18" charset="0"/>
              </a:rPr>
              <a:t>The WHERE clause</a:t>
            </a:r>
            <a:br>
              <a:rPr lang="en-US" sz="2400" b="1" dirty="0" smtClean="0">
                <a:latin typeface="Times New Roman" pitchFamily="18" charset="0"/>
                <a:cs typeface="Times New Roman" pitchFamily="18" charset="0"/>
              </a:rPr>
            </a:br>
            <a:endParaRPr lang="en-US" sz="2400" dirty="0"/>
          </a:p>
        </p:txBody>
      </p:sp>
      <p:sp>
        <p:nvSpPr>
          <p:cNvPr id="3" name="Content Placeholder 2"/>
          <p:cNvSpPr>
            <a:spLocks noGrp="1"/>
          </p:cNvSpPr>
          <p:nvPr>
            <p:ph idx="1"/>
          </p:nvPr>
        </p:nvSpPr>
        <p:spPr>
          <a:xfrm>
            <a:off x="457200" y="685802"/>
            <a:ext cx="8229600" cy="5440363"/>
          </a:xfrm>
        </p:spPr>
        <p:txBody>
          <a:bodyPr>
            <a:normAutofit fontScale="62500" lnSpcReduction="20000"/>
          </a:bodyPr>
          <a:lstStyle/>
          <a:p>
            <a:pPr>
              <a:buFont typeface="Wingdings" pitchFamily="2" charset="2"/>
              <a:buChar char="q"/>
            </a:pPr>
            <a:r>
              <a:rPr lang="en-US" b="1" dirty="0">
                <a:latin typeface="Times New Roman" pitchFamily="18" charset="0"/>
                <a:cs typeface="Times New Roman" pitchFamily="18" charset="0"/>
              </a:rPr>
              <a:t>Example:</a:t>
            </a:r>
          </a:p>
          <a:p>
            <a:pPr>
              <a:buFont typeface="Wingdings" pitchFamily="2" charset="2"/>
              <a:buChar char="q"/>
            </a:pPr>
            <a:r>
              <a:rPr lang="en-US" dirty="0">
                <a:latin typeface="Times New Roman" pitchFamily="18" charset="0"/>
                <a:cs typeface="Times New Roman" pitchFamily="18" charset="0"/>
              </a:rPr>
              <a:t>The following example selects all rows from the "Persons" table where "FirstName='Peter'":</a:t>
            </a:r>
          </a:p>
          <a:p>
            <a:pPr marL="0" indent="0">
              <a:buNone/>
            </a:pPr>
            <a:r>
              <a:rPr lang="en-US" dirty="0">
                <a:latin typeface="Times New Roman" pitchFamily="18" charset="0"/>
                <a:cs typeface="Times New Roman" pitchFamily="18" charset="0"/>
              </a:rPr>
              <a:t>&lt;?php</a:t>
            </a:r>
          </a:p>
          <a:p>
            <a:pPr marL="0" indent="0">
              <a:buNone/>
            </a:pPr>
            <a:r>
              <a:rPr lang="en-US" dirty="0">
                <a:latin typeface="Times New Roman" pitchFamily="18" charset="0"/>
                <a:cs typeface="Times New Roman" pitchFamily="18" charset="0"/>
              </a:rPr>
              <a:t>$con=mysqli_connect("localhost","root","infosy2013</a:t>
            </a:r>
            <a:r>
              <a:rPr lang="en-US" dirty="0" smtClean="0">
                <a:latin typeface="Times New Roman" pitchFamily="18" charset="0"/>
                <a:cs typeface="Times New Roman" pitchFamily="18" charset="0"/>
              </a:rPr>
              <a:t>","auca");</a:t>
            </a: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 Check connection</a:t>
            </a:r>
          </a:p>
          <a:p>
            <a:pPr marL="0" indent="0">
              <a:buNone/>
            </a:pPr>
            <a:r>
              <a:rPr lang="en-US" dirty="0">
                <a:latin typeface="Times New Roman" pitchFamily="18" charset="0"/>
                <a:cs typeface="Times New Roman" pitchFamily="18" charset="0"/>
              </a:rPr>
              <a:t>if (mysqli_connect_errno()) {</a:t>
            </a:r>
          </a:p>
          <a:p>
            <a:pPr marL="0" indent="0">
              <a:buNone/>
            </a:pPr>
            <a:r>
              <a:rPr lang="en-US" dirty="0">
                <a:latin typeface="Times New Roman" pitchFamily="18" charset="0"/>
                <a:cs typeface="Times New Roman" pitchFamily="18" charset="0"/>
              </a:rPr>
              <a:t>  echo "Failed to connect to MySQL: " . mysqli_connect_error();</a:t>
            </a:r>
          </a:p>
          <a:p>
            <a:pPr marL="0" indent="0">
              <a:buNone/>
            </a:pPr>
            <a:r>
              <a:rPr lang="en-US" dirty="0">
                <a:latin typeface="Times New Roman" pitchFamily="18" charset="0"/>
                <a:cs typeface="Times New Roman" pitchFamily="18" charset="0"/>
              </a:rPr>
              <a:t>}</a:t>
            </a:r>
          </a:p>
          <a:p>
            <a:pPr marL="0" indent="0">
              <a:buNone/>
            </a:pPr>
            <a:r>
              <a:rPr lang="en-US" dirty="0">
                <a:latin typeface="Times New Roman" pitchFamily="18" charset="0"/>
                <a:cs typeface="Times New Roman" pitchFamily="18" charset="0"/>
              </a:rPr>
              <a:t>$result = mysqli_query($</a:t>
            </a:r>
            <a:r>
              <a:rPr lang="en-US" dirty="0" err="1">
                <a:latin typeface="Times New Roman" pitchFamily="18" charset="0"/>
                <a:cs typeface="Times New Roman" pitchFamily="18" charset="0"/>
              </a:rPr>
              <a:t>con,"SELECT</a:t>
            </a:r>
            <a:r>
              <a:rPr lang="en-US" dirty="0">
                <a:latin typeface="Times New Roman" pitchFamily="18" charset="0"/>
                <a:cs typeface="Times New Roman" pitchFamily="18" charset="0"/>
              </a:rPr>
              <a:t> * FROM Persons</a:t>
            </a:r>
          </a:p>
          <a:p>
            <a:pPr marL="0" indent="0">
              <a:buNone/>
            </a:pPr>
            <a:r>
              <a:rPr lang="en-US" dirty="0">
                <a:latin typeface="Times New Roman" pitchFamily="18" charset="0"/>
                <a:cs typeface="Times New Roman" pitchFamily="18" charset="0"/>
              </a:rPr>
              <a:t>WHERE </a:t>
            </a:r>
            <a:r>
              <a:rPr lang="en-US" dirty="0" err="1">
                <a:latin typeface="Times New Roman" pitchFamily="18" charset="0"/>
                <a:cs typeface="Times New Roman" pitchFamily="18" charset="0"/>
              </a:rPr>
              <a:t>FirstName</a:t>
            </a:r>
            <a:r>
              <a:rPr lang="en-US" dirty="0" smtClean="0">
                <a:latin typeface="Times New Roman" pitchFamily="18" charset="0"/>
                <a:cs typeface="Times New Roman" pitchFamily="18" charset="0"/>
              </a:rPr>
              <a:t>=‘Peter'");</a:t>
            </a: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while($row = mysqli_fetch_array($result)) {</a:t>
            </a:r>
          </a:p>
          <a:p>
            <a:pPr marL="0" indent="0">
              <a:buNone/>
            </a:pPr>
            <a:r>
              <a:rPr lang="en-US" dirty="0">
                <a:latin typeface="Times New Roman" pitchFamily="18" charset="0"/>
                <a:cs typeface="Times New Roman" pitchFamily="18" charset="0"/>
              </a:rPr>
              <a:t>  echo $row['FirstName'] . " " . $row['LastName'];</a:t>
            </a:r>
          </a:p>
          <a:p>
            <a:pPr marL="0" indent="0">
              <a:buNone/>
            </a:pPr>
            <a:r>
              <a:rPr lang="en-US" dirty="0">
                <a:latin typeface="Times New Roman" pitchFamily="18" charset="0"/>
                <a:cs typeface="Times New Roman" pitchFamily="18" charset="0"/>
              </a:rPr>
              <a:t>  echo "&lt;</a:t>
            </a:r>
            <a:r>
              <a:rPr lang="en-US" dirty="0" err="1">
                <a:latin typeface="Times New Roman" pitchFamily="18" charset="0"/>
                <a:cs typeface="Times New Roman" pitchFamily="18" charset="0"/>
              </a:rPr>
              <a:t>br</a:t>
            </a:r>
            <a:r>
              <a:rPr lang="en-US" dirty="0">
                <a:latin typeface="Times New Roman" pitchFamily="18" charset="0"/>
                <a:cs typeface="Times New Roman" pitchFamily="18" charset="0"/>
              </a:rPr>
              <a:t>&gt;";</a:t>
            </a:r>
          </a:p>
          <a:p>
            <a:pPr marL="0" indent="0">
              <a:buNone/>
            </a:pPr>
            <a:r>
              <a:rPr lang="en-US" dirty="0" smtClean="0">
                <a:latin typeface="Times New Roman" pitchFamily="18" charset="0"/>
                <a:cs typeface="Times New Roman" pitchFamily="18" charset="0"/>
              </a:rPr>
              <a:t>}</a:t>
            </a:r>
          </a:p>
          <a:p>
            <a:pPr marL="0" indent="0">
              <a:buNone/>
            </a:pPr>
            <a:r>
              <a:rPr lang="en-US" dirty="0" smtClean="0">
                <a:latin typeface="Times New Roman" pitchFamily="18" charset="0"/>
                <a:cs typeface="Times New Roman" pitchFamily="18" charset="0"/>
              </a:rPr>
              <a:t>?&gt;</a:t>
            </a:r>
          </a:p>
          <a:p>
            <a:pPr>
              <a:buFont typeface="Wingdings" pitchFamily="2" charset="2"/>
              <a:buChar char="q"/>
            </a:pPr>
            <a:r>
              <a:rPr lang="en-US" dirty="0" smtClean="0">
                <a:latin typeface="Times New Roman" pitchFamily="18" charset="0"/>
                <a:cs typeface="Times New Roman" pitchFamily="18" charset="0"/>
              </a:rPr>
              <a:t>The output of the code above will be: </a:t>
            </a:r>
            <a:r>
              <a:rPr lang="en-US" dirty="0" err="1" smtClean="0">
                <a:latin typeface="Times New Roman" pitchFamily="18" charset="0"/>
                <a:cs typeface="Times New Roman" pitchFamily="18" charset="0"/>
              </a:rPr>
              <a:t>rutarindwa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J.Pierre</a:t>
            </a:r>
            <a:endParaRPr lang="en-US" dirty="0" smtClean="0">
              <a:latin typeface="Times New Roman" pitchFamily="18" charset="0"/>
              <a:cs typeface="Times New Roman" pitchFamily="18" charset="0"/>
            </a:endParaRPr>
          </a:p>
          <a:p>
            <a:endParaRPr lang="en-US" dirty="0"/>
          </a:p>
        </p:txBody>
      </p:sp>
      <p:sp>
        <p:nvSpPr>
          <p:cNvPr id="4" name="Date Placeholder 3"/>
          <p:cNvSpPr>
            <a:spLocks noGrp="1"/>
          </p:cNvSpPr>
          <p:nvPr>
            <p:ph type="dt" sz="half" idx="10"/>
          </p:nvPr>
        </p:nvSpPr>
        <p:spPr/>
        <p:txBody>
          <a:bodyPr/>
          <a:lstStyle/>
          <a:p>
            <a:fld id="{5A874336-0718-4F0A-856F-A1ECB7619B00}" type="datetime1">
              <a:rPr lang="en-US" smtClean="0"/>
              <a:t>3/26/2025</a:t>
            </a:fld>
            <a:endParaRPr lang="en-US"/>
          </a:p>
        </p:txBody>
      </p:sp>
      <p:sp>
        <p:nvSpPr>
          <p:cNvPr id="5" name="Footer Placeholder 4"/>
          <p:cNvSpPr>
            <a:spLocks noGrp="1"/>
          </p:cNvSpPr>
          <p:nvPr>
            <p:ph type="ftr" sz="quarter" idx="11"/>
          </p:nvPr>
        </p:nvSpPr>
        <p:spPr/>
        <p:txBody>
          <a:bodyPr/>
          <a:lstStyle/>
          <a:p>
            <a:r>
              <a:rPr lang="en-US" smtClean="0"/>
              <a:t>Advanced Web Design and Development  By Rutarindwa J.P</a:t>
            </a:r>
            <a:endParaRPr lang="en-US"/>
          </a:p>
        </p:txBody>
      </p:sp>
      <p:sp>
        <p:nvSpPr>
          <p:cNvPr id="6" name="Slide Number Placeholder 5"/>
          <p:cNvSpPr>
            <a:spLocks noGrp="1"/>
          </p:cNvSpPr>
          <p:nvPr>
            <p:ph type="sldNum" sz="quarter" idx="12"/>
          </p:nvPr>
        </p:nvSpPr>
        <p:spPr/>
        <p:txBody>
          <a:bodyPr/>
          <a:lstStyle/>
          <a:p>
            <a:fld id="{0A99FE1F-7B12-4AEF-A700-91E4DF5ACB40}" type="slidenum">
              <a:rPr lang="en-US" smtClean="0"/>
              <a:t>52</a:t>
            </a:fld>
            <a:endParaRPr lang="en-US"/>
          </a:p>
        </p:txBody>
      </p:sp>
    </p:spTree>
    <p:extLst>
      <p:ext uri="{BB962C8B-B14F-4D97-AF65-F5344CB8AC3E}">
        <p14:creationId xmlns:p14="http://schemas.microsoft.com/office/powerpoint/2010/main" val="390195656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b="1" dirty="0" smtClean="0"/>
              <a:t/>
            </a:r>
            <a:br>
              <a:rPr lang="en-US" b="1" dirty="0" smtClean="0"/>
            </a:br>
            <a:r>
              <a:rPr lang="en-US" b="1" dirty="0" smtClean="0"/>
              <a:t>Sorting </a:t>
            </a:r>
            <a:r>
              <a:rPr lang="en-US" b="1" dirty="0"/>
              <a:t>Data in Recordset</a:t>
            </a:r>
            <a:br>
              <a:rPr lang="en-US" b="1" dirty="0"/>
            </a:br>
            <a:endParaRPr lang="en-US" dirty="0"/>
          </a:p>
        </p:txBody>
      </p:sp>
      <p:sp>
        <p:nvSpPr>
          <p:cNvPr id="3" name="Content Placeholder 2"/>
          <p:cNvSpPr>
            <a:spLocks noGrp="1"/>
          </p:cNvSpPr>
          <p:nvPr>
            <p:ph idx="1"/>
          </p:nvPr>
        </p:nvSpPr>
        <p:spPr>
          <a:xfrm>
            <a:off x="457200" y="838202"/>
            <a:ext cx="8229600" cy="5287963"/>
          </a:xfrm>
        </p:spPr>
        <p:txBody>
          <a:bodyPr>
            <a:normAutofit/>
          </a:bodyPr>
          <a:lstStyle/>
          <a:p>
            <a:pPr>
              <a:buFont typeface="Wingdings" pitchFamily="2" charset="2"/>
              <a:buChar char="q"/>
            </a:pP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ORDER BY keyword is used to sort the data in a </a:t>
            </a:r>
            <a:r>
              <a:rPr lang="en-US" sz="2400" dirty="0" err="1">
                <a:latin typeface="Times New Roman" pitchFamily="18" charset="0"/>
                <a:cs typeface="Times New Roman" pitchFamily="18" charset="0"/>
              </a:rPr>
              <a:t>recordset</a:t>
            </a:r>
            <a:r>
              <a:rPr lang="en-US" sz="2400" dirty="0">
                <a:latin typeface="Times New Roman" pitchFamily="18" charset="0"/>
                <a:cs typeface="Times New Roman" pitchFamily="18" charset="0"/>
              </a:rPr>
              <a:t>.</a:t>
            </a:r>
          </a:p>
          <a:p>
            <a:pPr>
              <a:buFont typeface="Wingdings" pitchFamily="2" charset="2"/>
              <a:buChar char="q"/>
            </a:pPr>
            <a:r>
              <a:rPr lang="en-US" sz="2400" dirty="0">
                <a:latin typeface="Times New Roman" pitchFamily="18" charset="0"/>
                <a:cs typeface="Times New Roman" pitchFamily="18" charset="0"/>
              </a:rPr>
              <a:t>The ORDER BY keyword sort the records in ascending order by default.</a:t>
            </a:r>
          </a:p>
          <a:p>
            <a:pPr>
              <a:buFont typeface="Wingdings" pitchFamily="2" charset="2"/>
              <a:buChar char="q"/>
            </a:pPr>
            <a:r>
              <a:rPr lang="en-US" sz="2400" dirty="0">
                <a:latin typeface="Times New Roman" pitchFamily="18" charset="0"/>
                <a:cs typeface="Times New Roman" pitchFamily="18" charset="0"/>
              </a:rPr>
              <a:t>If you want to sort the records in a descending order, you can use the DESC keyword.</a:t>
            </a:r>
          </a:p>
          <a:p>
            <a:pPr>
              <a:buFont typeface="Wingdings" pitchFamily="2" charset="2"/>
              <a:buChar char="q"/>
            </a:pPr>
            <a:r>
              <a:rPr lang="en-US" sz="2400" b="1" dirty="0">
                <a:latin typeface="Times New Roman" pitchFamily="18" charset="0"/>
                <a:cs typeface="Times New Roman" pitchFamily="18" charset="0"/>
              </a:rPr>
              <a:t>Syntax</a:t>
            </a:r>
          </a:p>
          <a:p>
            <a:pPr marL="0" indent="0">
              <a:buNone/>
            </a:pPr>
            <a:r>
              <a:rPr lang="en-US" sz="2400" dirty="0">
                <a:latin typeface="Times New Roman" pitchFamily="18" charset="0"/>
                <a:cs typeface="Times New Roman" pitchFamily="18" charset="0"/>
              </a:rPr>
              <a:t>SELECT column_name(s)</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FROM table_name</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ORDER BY column_name(s) ASC|DESC</a:t>
            </a:r>
          </a:p>
          <a:p>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1F723C5B-3E67-407A-BF50-08CC19F30599}" type="datetime1">
              <a:rPr lang="en-US" smtClean="0"/>
              <a:t>3/26/2025</a:t>
            </a:fld>
            <a:endParaRPr lang="en-US"/>
          </a:p>
        </p:txBody>
      </p:sp>
      <p:sp>
        <p:nvSpPr>
          <p:cNvPr id="5" name="Footer Placeholder 4"/>
          <p:cNvSpPr>
            <a:spLocks noGrp="1"/>
          </p:cNvSpPr>
          <p:nvPr>
            <p:ph type="ftr" sz="quarter" idx="11"/>
          </p:nvPr>
        </p:nvSpPr>
        <p:spPr/>
        <p:txBody>
          <a:bodyPr/>
          <a:lstStyle/>
          <a:p>
            <a:r>
              <a:rPr lang="en-US" smtClean="0"/>
              <a:t>Advanced Web Design and Development  By Rutarindwa J.P</a:t>
            </a:r>
            <a:endParaRPr lang="en-US"/>
          </a:p>
        </p:txBody>
      </p:sp>
      <p:sp>
        <p:nvSpPr>
          <p:cNvPr id="6" name="Slide Number Placeholder 5"/>
          <p:cNvSpPr>
            <a:spLocks noGrp="1"/>
          </p:cNvSpPr>
          <p:nvPr>
            <p:ph type="sldNum" sz="quarter" idx="12"/>
          </p:nvPr>
        </p:nvSpPr>
        <p:spPr/>
        <p:txBody>
          <a:bodyPr/>
          <a:lstStyle/>
          <a:p>
            <a:fld id="{0A99FE1F-7B12-4AEF-A700-91E4DF5ACB40}" type="slidenum">
              <a:rPr lang="en-US" smtClean="0"/>
              <a:t>53</a:t>
            </a:fld>
            <a:endParaRPr lang="en-US"/>
          </a:p>
        </p:txBody>
      </p:sp>
    </p:spTree>
    <p:extLst>
      <p:ext uri="{BB962C8B-B14F-4D97-AF65-F5344CB8AC3E}">
        <p14:creationId xmlns:p14="http://schemas.microsoft.com/office/powerpoint/2010/main" val="221673837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Autofit/>
          </a:bodyPr>
          <a:lstStyle/>
          <a:p>
            <a:r>
              <a:rPr lang="en-US" sz="2400" b="1" dirty="0" smtClean="0">
                <a:latin typeface="Times New Roman" pitchFamily="18" charset="0"/>
                <a:cs typeface="Times New Roman" pitchFamily="18" charset="0"/>
              </a:rPr>
              <a:t/>
            </a:r>
            <a:br>
              <a:rPr lang="en-US" sz="2400" b="1" dirty="0" smtClean="0">
                <a:latin typeface="Times New Roman" pitchFamily="18" charset="0"/>
                <a:cs typeface="Times New Roman" pitchFamily="18" charset="0"/>
              </a:rPr>
            </a:br>
            <a:r>
              <a:rPr lang="en-US" sz="2400" b="1" dirty="0" smtClean="0">
                <a:latin typeface="Times New Roman" pitchFamily="18" charset="0"/>
                <a:cs typeface="Times New Roman" pitchFamily="18" charset="0"/>
              </a:rPr>
              <a:t>Sorting </a:t>
            </a:r>
            <a:r>
              <a:rPr lang="en-US" sz="2400" b="1" dirty="0">
                <a:latin typeface="Times New Roman" pitchFamily="18" charset="0"/>
                <a:cs typeface="Times New Roman" pitchFamily="18" charset="0"/>
              </a:rPr>
              <a:t>Data in Recordset</a:t>
            </a:r>
            <a:br>
              <a:rPr lang="en-US" sz="2400" b="1"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685802"/>
            <a:ext cx="8229600" cy="5440363"/>
          </a:xfrm>
        </p:spPr>
        <p:txBody>
          <a:bodyPr>
            <a:normAutofit fontScale="47500" lnSpcReduction="20000"/>
          </a:bodyPr>
          <a:lstStyle/>
          <a:p>
            <a:pPr marL="0" indent="0">
              <a:buNone/>
            </a:pPr>
            <a:r>
              <a:rPr lang="en-US" sz="3800" b="1" dirty="0">
                <a:latin typeface="Times New Roman" pitchFamily="18" charset="0"/>
                <a:cs typeface="Times New Roman" pitchFamily="18" charset="0"/>
              </a:rPr>
              <a:t>Example</a:t>
            </a:r>
          </a:p>
          <a:p>
            <a:pPr marL="0" indent="0">
              <a:buNone/>
            </a:pPr>
            <a:r>
              <a:rPr lang="en-US" sz="3800" dirty="0">
                <a:latin typeface="Times New Roman" pitchFamily="18" charset="0"/>
                <a:cs typeface="Times New Roman" pitchFamily="18" charset="0"/>
              </a:rPr>
              <a:t>The following example selects all the data stored in the "Persons" table, and sorts the result by the "Age" column:</a:t>
            </a:r>
          </a:p>
          <a:p>
            <a:pPr marL="0" indent="0">
              <a:buNone/>
            </a:pPr>
            <a:r>
              <a:rPr lang="en-US" sz="3800" dirty="0">
                <a:latin typeface="Times New Roman" pitchFamily="18" charset="0"/>
                <a:cs typeface="Times New Roman" pitchFamily="18" charset="0"/>
              </a:rPr>
              <a:t>&lt;?php</a:t>
            </a:r>
          </a:p>
          <a:p>
            <a:pPr marL="0" indent="0">
              <a:buNone/>
            </a:pPr>
            <a:r>
              <a:rPr lang="en-US" sz="3800" dirty="0">
                <a:latin typeface="Times New Roman" pitchFamily="18" charset="0"/>
                <a:cs typeface="Times New Roman" pitchFamily="18" charset="0"/>
              </a:rPr>
              <a:t>$con=mysqli_connect("localhost","root","infosy2013</a:t>
            </a:r>
            <a:r>
              <a:rPr lang="en-US" sz="3800" dirty="0" smtClean="0">
                <a:latin typeface="Times New Roman" pitchFamily="18" charset="0"/>
                <a:cs typeface="Times New Roman" pitchFamily="18" charset="0"/>
              </a:rPr>
              <a:t>","auca");</a:t>
            </a:r>
            <a:endParaRPr lang="en-US" sz="3800" dirty="0">
              <a:latin typeface="Times New Roman" pitchFamily="18" charset="0"/>
              <a:cs typeface="Times New Roman" pitchFamily="18" charset="0"/>
            </a:endParaRPr>
          </a:p>
          <a:p>
            <a:pPr marL="0" indent="0">
              <a:buNone/>
            </a:pPr>
            <a:r>
              <a:rPr lang="en-US" sz="3800" dirty="0">
                <a:latin typeface="Times New Roman" pitchFamily="18" charset="0"/>
                <a:cs typeface="Times New Roman" pitchFamily="18" charset="0"/>
              </a:rPr>
              <a:t>// Check connection</a:t>
            </a:r>
          </a:p>
          <a:p>
            <a:pPr marL="0" indent="0">
              <a:buNone/>
            </a:pPr>
            <a:r>
              <a:rPr lang="en-US" sz="3800" dirty="0">
                <a:latin typeface="Times New Roman" pitchFamily="18" charset="0"/>
                <a:cs typeface="Times New Roman" pitchFamily="18" charset="0"/>
              </a:rPr>
              <a:t>if (mysqli_connect_errno()) {</a:t>
            </a:r>
          </a:p>
          <a:p>
            <a:pPr marL="0" indent="0">
              <a:buNone/>
            </a:pPr>
            <a:r>
              <a:rPr lang="en-US" sz="3800" dirty="0">
                <a:latin typeface="Times New Roman" pitchFamily="18" charset="0"/>
                <a:cs typeface="Times New Roman" pitchFamily="18" charset="0"/>
              </a:rPr>
              <a:t>                       echo "Failed to connect to MySQL: " . mysqli_connect_error();</a:t>
            </a:r>
          </a:p>
          <a:p>
            <a:pPr marL="0" indent="0">
              <a:buNone/>
            </a:pPr>
            <a:r>
              <a:rPr lang="en-US" sz="3800" dirty="0">
                <a:latin typeface="Times New Roman" pitchFamily="18" charset="0"/>
                <a:cs typeface="Times New Roman" pitchFamily="18" charset="0"/>
              </a:rPr>
              <a:t>                        }</a:t>
            </a:r>
          </a:p>
          <a:p>
            <a:pPr marL="0" indent="0">
              <a:buNone/>
            </a:pPr>
            <a:r>
              <a:rPr lang="en-US" sz="3800" dirty="0">
                <a:latin typeface="Times New Roman" pitchFamily="18" charset="0"/>
                <a:cs typeface="Times New Roman" pitchFamily="18" charset="0"/>
              </a:rPr>
              <a:t>                </a:t>
            </a:r>
            <a:r>
              <a:rPr lang="en-US" sz="3800" dirty="0" smtClean="0">
                <a:latin typeface="Times New Roman" pitchFamily="18" charset="0"/>
                <a:cs typeface="Times New Roman" pitchFamily="18" charset="0"/>
              </a:rPr>
              <a:t>$</a:t>
            </a:r>
            <a:r>
              <a:rPr lang="en-US" sz="3800" dirty="0">
                <a:latin typeface="Times New Roman" pitchFamily="18" charset="0"/>
                <a:cs typeface="Times New Roman" pitchFamily="18" charset="0"/>
              </a:rPr>
              <a:t>result = mysqli_query($con,"SELECT * FROM Persons ORDER BY age");</a:t>
            </a:r>
          </a:p>
          <a:p>
            <a:pPr marL="0" indent="0">
              <a:buNone/>
            </a:pPr>
            <a:r>
              <a:rPr lang="en-US" sz="3800" dirty="0">
                <a:latin typeface="Times New Roman" pitchFamily="18" charset="0"/>
                <a:cs typeface="Times New Roman" pitchFamily="18" charset="0"/>
              </a:rPr>
              <a:t>                     while($row = mysqli_fetch_array($result)) {</a:t>
            </a:r>
          </a:p>
          <a:p>
            <a:pPr marL="0" indent="0">
              <a:buNone/>
            </a:pPr>
            <a:r>
              <a:rPr lang="en-US" sz="3800" dirty="0">
                <a:latin typeface="Times New Roman" pitchFamily="18" charset="0"/>
                <a:cs typeface="Times New Roman" pitchFamily="18" charset="0"/>
              </a:rPr>
              <a:t>                          echo $row['FirstName'];</a:t>
            </a:r>
          </a:p>
          <a:p>
            <a:pPr marL="0" indent="0">
              <a:buNone/>
            </a:pPr>
            <a:r>
              <a:rPr lang="en-US" sz="3800" dirty="0">
                <a:latin typeface="Times New Roman" pitchFamily="18" charset="0"/>
                <a:cs typeface="Times New Roman" pitchFamily="18" charset="0"/>
              </a:rPr>
              <a:t>                          echo " " . $row['LastName'];</a:t>
            </a:r>
          </a:p>
          <a:p>
            <a:pPr marL="0" indent="0">
              <a:buNone/>
            </a:pPr>
            <a:r>
              <a:rPr lang="en-US" sz="3800" dirty="0">
                <a:latin typeface="Times New Roman" pitchFamily="18" charset="0"/>
                <a:cs typeface="Times New Roman" pitchFamily="18" charset="0"/>
              </a:rPr>
              <a:t>                           echo " </a:t>
            </a:r>
            <a:r>
              <a:rPr lang="en-US" sz="3800" dirty="0" smtClean="0">
                <a:latin typeface="Times New Roman" pitchFamily="18" charset="0"/>
                <a:cs typeface="Times New Roman" pitchFamily="18" charset="0"/>
              </a:rPr>
              <a:t>“. </a:t>
            </a:r>
            <a:r>
              <a:rPr lang="en-US" sz="3800" dirty="0">
                <a:latin typeface="Times New Roman" pitchFamily="18" charset="0"/>
                <a:cs typeface="Times New Roman" pitchFamily="18" charset="0"/>
              </a:rPr>
              <a:t>$row['Age'];</a:t>
            </a:r>
          </a:p>
          <a:p>
            <a:pPr marL="0" indent="0">
              <a:buNone/>
            </a:pPr>
            <a:r>
              <a:rPr lang="en-US" sz="3800" dirty="0">
                <a:latin typeface="Times New Roman" pitchFamily="18" charset="0"/>
                <a:cs typeface="Times New Roman" pitchFamily="18" charset="0"/>
              </a:rPr>
              <a:t>                           echo "&lt;</a:t>
            </a:r>
            <a:r>
              <a:rPr lang="en-US" sz="3800" dirty="0" err="1">
                <a:latin typeface="Times New Roman" pitchFamily="18" charset="0"/>
                <a:cs typeface="Times New Roman" pitchFamily="18" charset="0"/>
              </a:rPr>
              <a:t>br</a:t>
            </a:r>
            <a:r>
              <a:rPr lang="en-US" sz="3800" dirty="0">
                <a:latin typeface="Times New Roman" pitchFamily="18" charset="0"/>
                <a:cs typeface="Times New Roman" pitchFamily="18" charset="0"/>
              </a:rPr>
              <a:t>&gt;";</a:t>
            </a:r>
          </a:p>
          <a:p>
            <a:pPr marL="0" indent="0">
              <a:buNone/>
            </a:pPr>
            <a:r>
              <a:rPr lang="en-US" sz="3800" dirty="0">
                <a:latin typeface="Times New Roman" pitchFamily="18" charset="0"/>
                <a:cs typeface="Times New Roman" pitchFamily="18" charset="0"/>
              </a:rPr>
              <a:t>                            }</a:t>
            </a:r>
          </a:p>
          <a:p>
            <a:pPr marL="0" indent="0">
              <a:buNone/>
            </a:pPr>
            <a:r>
              <a:rPr lang="en-US" sz="3800" dirty="0">
                <a:latin typeface="Times New Roman" pitchFamily="18" charset="0"/>
                <a:cs typeface="Times New Roman" pitchFamily="18" charset="0"/>
              </a:rPr>
              <a:t>                   mysqli_close($con);</a:t>
            </a:r>
          </a:p>
          <a:p>
            <a:pPr marL="0" indent="0">
              <a:buNone/>
            </a:pPr>
            <a:r>
              <a:rPr lang="en-US" sz="3800" dirty="0">
                <a:latin typeface="Times New Roman" pitchFamily="18" charset="0"/>
                <a:cs typeface="Times New Roman" pitchFamily="18" charset="0"/>
              </a:rPr>
              <a:t>             ?&gt;</a:t>
            </a:r>
          </a:p>
          <a:p>
            <a:endParaRPr lang="en-US" dirty="0"/>
          </a:p>
        </p:txBody>
      </p:sp>
      <p:sp>
        <p:nvSpPr>
          <p:cNvPr id="4" name="Date Placeholder 3"/>
          <p:cNvSpPr>
            <a:spLocks noGrp="1"/>
          </p:cNvSpPr>
          <p:nvPr>
            <p:ph type="dt" sz="half" idx="10"/>
          </p:nvPr>
        </p:nvSpPr>
        <p:spPr/>
        <p:txBody>
          <a:bodyPr/>
          <a:lstStyle/>
          <a:p>
            <a:fld id="{6AC656EF-8C6D-40F3-AA56-9896BA3803CE}" type="datetime1">
              <a:rPr lang="en-US" smtClean="0"/>
              <a:t>3/26/2025</a:t>
            </a:fld>
            <a:endParaRPr lang="en-US"/>
          </a:p>
        </p:txBody>
      </p:sp>
      <p:sp>
        <p:nvSpPr>
          <p:cNvPr id="5" name="Footer Placeholder 4"/>
          <p:cNvSpPr>
            <a:spLocks noGrp="1"/>
          </p:cNvSpPr>
          <p:nvPr>
            <p:ph type="ftr" sz="quarter" idx="11"/>
          </p:nvPr>
        </p:nvSpPr>
        <p:spPr/>
        <p:txBody>
          <a:bodyPr/>
          <a:lstStyle/>
          <a:p>
            <a:r>
              <a:rPr lang="en-US" smtClean="0"/>
              <a:t>Advanced Web Design and Development  By Rutarindwa J.P</a:t>
            </a:r>
            <a:endParaRPr lang="en-US"/>
          </a:p>
        </p:txBody>
      </p:sp>
      <p:sp>
        <p:nvSpPr>
          <p:cNvPr id="6" name="Slide Number Placeholder 5"/>
          <p:cNvSpPr>
            <a:spLocks noGrp="1"/>
          </p:cNvSpPr>
          <p:nvPr>
            <p:ph type="sldNum" sz="quarter" idx="12"/>
          </p:nvPr>
        </p:nvSpPr>
        <p:spPr/>
        <p:txBody>
          <a:bodyPr/>
          <a:lstStyle/>
          <a:p>
            <a:fld id="{0A99FE1F-7B12-4AEF-A700-91E4DF5ACB40}" type="slidenum">
              <a:rPr lang="en-US" smtClean="0"/>
              <a:t>54</a:t>
            </a:fld>
            <a:endParaRPr lang="en-US"/>
          </a:p>
        </p:txBody>
      </p:sp>
    </p:spTree>
    <p:extLst>
      <p:ext uri="{BB962C8B-B14F-4D97-AF65-F5344CB8AC3E}">
        <p14:creationId xmlns:p14="http://schemas.microsoft.com/office/powerpoint/2010/main" val="381487087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Autofit/>
          </a:bodyPr>
          <a:lstStyle/>
          <a:p>
            <a:r>
              <a:rPr lang="en-US" sz="2400" b="1" dirty="0" smtClean="0">
                <a:latin typeface="Times New Roman" pitchFamily="18" charset="0"/>
                <a:cs typeface="Times New Roman" pitchFamily="18" charset="0"/>
              </a:rPr>
              <a:t/>
            </a:r>
            <a:br>
              <a:rPr lang="en-US" sz="2400" b="1" dirty="0" smtClean="0">
                <a:latin typeface="Times New Roman" pitchFamily="18" charset="0"/>
                <a:cs typeface="Times New Roman" pitchFamily="18" charset="0"/>
              </a:rPr>
            </a:br>
            <a:r>
              <a:rPr lang="en-US" sz="2400" b="1" dirty="0" smtClean="0">
                <a:latin typeface="Times New Roman" pitchFamily="18" charset="0"/>
                <a:cs typeface="Times New Roman" pitchFamily="18" charset="0"/>
              </a:rPr>
              <a:t>PHP  </a:t>
            </a:r>
            <a:r>
              <a:rPr lang="en-US" sz="2400" b="1" dirty="0">
                <a:latin typeface="Times New Roman" pitchFamily="18" charset="0"/>
                <a:cs typeface="Times New Roman" pitchFamily="18" charset="0"/>
              </a:rPr>
              <a:t>Date and Time</a:t>
            </a:r>
            <a:br>
              <a:rPr lang="en-US" sz="2400" b="1"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685802"/>
            <a:ext cx="8229600" cy="5440363"/>
          </a:xfrm>
        </p:spPr>
        <p:txBody>
          <a:bodyPr>
            <a:noAutofit/>
          </a:bodyPr>
          <a:lstStyle/>
          <a:p>
            <a:pPr algn="just">
              <a:buFont typeface="Wingdings" pitchFamily="2" charset="2"/>
              <a:buChar char="q"/>
            </a:pP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PHP date() function formats a timestamp to a more readable date and time.</a:t>
            </a:r>
          </a:p>
          <a:p>
            <a:pPr algn="just">
              <a:buFont typeface="Wingdings" pitchFamily="2" charset="2"/>
              <a:buChar char="q"/>
            </a:pPr>
            <a:r>
              <a:rPr lang="en-US" sz="2400" b="1" dirty="0">
                <a:latin typeface="Times New Roman" pitchFamily="18" charset="0"/>
                <a:cs typeface="Times New Roman" pitchFamily="18" charset="0"/>
              </a:rPr>
              <a:t>Syntax:</a:t>
            </a:r>
          </a:p>
          <a:p>
            <a:pPr algn="just">
              <a:buFont typeface="Wingdings" pitchFamily="2" charset="2"/>
              <a:buChar char="q"/>
            </a:pPr>
            <a:r>
              <a:rPr lang="en-US" sz="2400" dirty="0">
                <a:latin typeface="Times New Roman" pitchFamily="18" charset="0"/>
                <a:cs typeface="Times New Roman" pitchFamily="18" charset="0"/>
              </a:rPr>
              <a:t>date(</a:t>
            </a:r>
            <a:r>
              <a:rPr lang="en-US" sz="2400" i="1" dirty="0" err="1">
                <a:latin typeface="Times New Roman" pitchFamily="18" charset="0"/>
                <a:cs typeface="Times New Roman" pitchFamily="18" charset="0"/>
              </a:rPr>
              <a:t>format</a:t>
            </a:r>
            <a:r>
              <a:rPr lang="en-US" sz="2400" dirty="0" err="1">
                <a:latin typeface="Times New Roman" pitchFamily="18" charset="0"/>
                <a:cs typeface="Times New Roman" pitchFamily="18" charset="0"/>
              </a:rPr>
              <a:t>,</a:t>
            </a:r>
            <a:r>
              <a:rPr lang="en-US" sz="2400" i="1" dirty="0" err="1">
                <a:latin typeface="Times New Roman" pitchFamily="18" charset="0"/>
                <a:cs typeface="Times New Roman" pitchFamily="18" charset="0"/>
              </a:rPr>
              <a:t>timestamp</a:t>
            </a:r>
            <a:r>
              <a:rPr lang="en-US" sz="2400" dirty="0">
                <a:latin typeface="Times New Roman" pitchFamily="18" charset="0"/>
                <a:cs typeface="Times New Roman" pitchFamily="18" charset="0"/>
              </a:rPr>
              <a:t>)</a:t>
            </a:r>
          </a:p>
          <a:p>
            <a:pPr algn="just">
              <a:buFont typeface="Wingdings" pitchFamily="2" charset="2"/>
              <a:buChar char="q"/>
            </a:pPr>
            <a:r>
              <a:rPr lang="en-US" sz="2400" dirty="0">
                <a:latin typeface="Times New Roman" pitchFamily="18" charset="0"/>
                <a:cs typeface="Times New Roman" pitchFamily="18" charset="0"/>
              </a:rPr>
              <a:t>The required </a:t>
            </a:r>
            <a:r>
              <a:rPr lang="en-US" sz="2400" i="1" dirty="0">
                <a:latin typeface="Times New Roman" pitchFamily="18" charset="0"/>
                <a:cs typeface="Times New Roman" pitchFamily="18" charset="0"/>
              </a:rPr>
              <a:t>format</a:t>
            </a:r>
            <a:r>
              <a:rPr lang="en-US" sz="2400" dirty="0">
                <a:latin typeface="Times New Roman" pitchFamily="18" charset="0"/>
                <a:cs typeface="Times New Roman" pitchFamily="18" charset="0"/>
              </a:rPr>
              <a:t> parameter of the date() function specifies how to format the date (or time</a:t>
            </a:r>
            <a:r>
              <a:rPr lang="en-US" sz="2400" dirty="0" smtClean="0">
                <a:latin typeface="Times New Roman" pitchFamily="18" charset="0"/>
                <a:cs typeface="Times New Roman" pitchFamily="18" charset="0"/>
              </a:rPr>
              <a:t>).</a:t>
            </a:r>
          </a:p>
          <a:p>
            <a:pPr algn="just">
              <a:buFont typeface="Wingdings" pitchFamily="2" charset="2"/>
              <a:buChar char="q"/>
            </a:pPr>
            <a:r>
              <a:rPr lang="en-US" sz="2400" dirty="0" smtClean="0">
                <a:latin typeface="Times New Roman" pitchFamily="18" charset="0"/>
                <a:cs typeface="Times New Roman" pitchFamily="18" charset="0"/>
              </a:rPr>
              <a:t>Here </a:t>
            </a:r>
            <a:r>
              <a:rPr lang="en-US" sz="2400" dirty="0">
                <a:latin typeface="Times New Roman" pitchFamily="18" charset="0"/>
                <a:cs typeface="Times New Roman" pitchFamily="18" charset="0"/>
              </a:rPr>
              <a:t>are some characters that are commonly used for dates:</a:t>
            </a:r>
          </a:p>
          <a:p>
            <a:pPr lvl="0" algn="just">
              <a:buFont typeface="Wingdings" pitchFamily="2" charset="2"/>
              <a:buChar char="v"/>
            </a:pPr>
            <a:r>
              <a:rPr lang="en-US" sz="2400" dirty="0">
                <a:latin typeface="Times New Roman" pitchFamily="18" charset="0"/>
                <a:cs typeface="Times New Roman" pitchFamily="18" charset="0"/>
              </a:rPr>
              <a:t>d - Represents the day of the month (01 to 31) </a:t>
            </a:r>
          </a:p>
          <a:p>
            <a:pPr lvl="0" algn="just">
              <a:buFont typeface="Wingdings" pitchFamily="2" charset="2"/>
              <a:buChar char="v"/>
            </a:pPr>
            <a:r>
              <a:rPr lang="en-US" sz="2400" dirty="0">
                <a:latin typeface="Times New Roman" pitchFamily="18" charset="0"/>
                <a:cs typeface="Times New Roman" pitchFamily="18" charset="0"/>
              </a:rPr>
              <a:t>m - Represents a month (01 to 12)</a:t>
            </a:r>
          </a:p>
          <a:p>
            <a:pPr lvl="0" algn="just">
              <a:buFont typeface="Wingdings" pitchFamily="2" charset="2"/>
              <a:buChar char="v"/>
            </a:pPr>
            <a:r>
              <a:rPr lang="en-US" sz="2400" dirty="0">
                <a:latin typeface="Times New Roman" pitchFamily="18" charset="0"/>
                <a:cs typeface="Times New Roman" pitchFamily="18" charset="0"/>
              </a:rPr>
              <a:t>Y - Represents a year (in four digits)</a:t>
            </a:r>
          </a:p>
          <a:p>
            <a:pPr lvl="0" algn="just">
              <a:buFont typeface="Wingdings" pitchFamily="2" charset="2"/>
              <a:buChar char="v"/>
            </a:pPr>
            <a:r>
              <a:rPr lang="en-US" sz="2400" dirty="0">
                <a:latin typeface="Times New Roman" pitchFamily="18" charset="0"/>
                <a:cs typeface="Times New Roman" pitchFamily="18" charset="0"/>
              </a:rPr>
              <a:t>l (lowercase 'L') - Represents the day of the week</a:t>
            </a:r>
          </a:p>
          <a:p>
            <a:pPr algn="just">
              <a:buFont typeface="Wingdings" pitchFamily="2" charset="2"/>
              <a:buChar char="q"/>
            </a:pP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2E8A8792-0B10-4FD7-8AAF-D81619F7D861}" type="datetime1">
              <a:rPr lang="en-US" smtClean="0"/>
              <a:t>3/26/2025</a:t>
            </a:fld>
            <a:endParaRPr lang="en-US"/>
          </a:p>
        </p:txBody>
      </p:sp>
      <p:sp>
        <p:nvSpPr>
          <p:cNvPr id="5" name="Footer Placeholder 4"/>
          <p:cNvSpPr>
            <a:spLocks noGrp="1"/>
          </p:cNvSpPr>
          <p:nvPr>
            <p:ph type="ftr" sz="quarter" idx="11"/>
          </p:nvPr>
        </p:nvSpPr>
        <p:spPr/>
        <p:txBody>
          <a:bodyPr/>
          <a:lstStyle/>
          <a:p>
            <a:r>
              <a:rPr lang="en-US" smtClean="0"/>
              <a:t>Advanced Web Design and Development  By Rutarindwa J.P</a:t>
            </a:r>
            <a:endParaRPr lang="en-US"/>
          </a:p>
        </p:txBody>
      </p:sp>
      <p:sp>
        <p:nvSpPr>
          <p:cNvPr id="6" name="Slide Number Placeholder 5"/>
          <p:cNvSpPr>
            <a:spLocks noGrp="1"/>
          </p:cNvSpPr>
          <p:nvPr>
            <p:ph type="sldNum" sz="quarter" idx="12"/>
          </p:nvPr>
        </p:nvSpPr>
        <p:spPr/>
        <p:txBody>
          <a:bodyPr/>
          <a:lstStyle/>
          <a:p>
            <a:fld id="{0A99FE1F-7B12-4AEF-A700-91E4DF5ACB40}" type="slidenum">
              <a:rPr lang="en-US" smtClean="0"/>
              <a:t>55</a:t>
            </a:fld>
            <a:endParaRPr lang="en-US"/>
          </a:p>
        </p:txBody>
      </p:sp>
    </p:spTree>
    <p:extLst>
      <p:ext uri="{BB962C8B-B14F-4D97-AF65-F5344CB8AC3E}">
        <p14:creationId xmlns:p14="http://schemas.microsoft.com/office/powerpoint/2010/main" val="255973170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r>
              <a:rPr lang="en-US" sz="2400" b="1" dirty="0" smtClean="0">
                <a:latin typeface="Times New Roman" pitchFamily="18" charset="0"/>
                <a:cs typeface="Times New Roman" pitchFamily="18" charset="0"/>
              </a:rPr>
              <a:t/>
            </a:r>
            <a:br>
              <a:rPr lang="en-US" sz="2400" b="1" dirty="0" smtClean="0">
                <a:latin typeface="Times New Roman" pitchFamily="18" charset="0"/>
                <a:cs typeface="Times New Roman" pitchFamily="18" charset="0"/>
              </a:rPr>
            </a:br>
            <a:r>
              <a:rPr lang="en-US" sz="2400" b="1" dirty="0" smtClean="0">
                <a:latin typeface="Times New Roman" pitchFamily="18" charset="0"/>
                <a:cs typeface="Times New Roman" pitchFamily="18" charset="0"/>
              </a:rPr>
              <a:t>PHP  </a:t>
            </a:r>
            <a:r>
              <a:rPr lang="en-US" sz="2400" b="1" dirty="0">
                <a:latin typeface="Times New Roman" pitchFamily="18" charset="0"/>
                <a:cs typeface="Times New Roman" pitchFamily="18" charset="0"/>
              </a:rPr>
              <a:t>Date and Time</a:t>
            </a:r>
            <a:br>
              <a:rPr lang="en-US" sz="2400" b="1" dirty="0">
                <a:latin typeface="Times New Roman" pitchFamily="18" charset="0"/>
                <a:cs typeface="Times New Roman" pitchFamily="18" charset="0"/>
              </a:rPr>
            </a:br>
            <a:endParaRPr lang="en-US" sz="2400" dirty="0"/>
          </a:p>
        </p:txBody>
      </p:sp>
      <p:sp>
        <p:nvSpPr>
          <p:cNvPr id="3" name="Content Placeholder 2"/>
          <p:cNvSpPr>
            <a:spLocks noGrp="1"/>
          </p:cNvSpPr>
          <p:nvPr>
            <p:ph idx="1"/>
          </p:nvPr>
        </p:nvSpPr>
        <p:spPr>
          <a:xfrm>
            <a:off x="457200" y="762002"/>
            <a:ext cx="8229600" cy="5364163"/>
          </a:xfrm>
        </p:spPr>
        <p:txBody>
          <a:bodyPr>
            <a:normAutofit/>
          </a:bodyPr>
          <a:lstStyle/>
          <a:p>
            <a:pPr lvl="0">
              <a:buFont typeface="Wingdings" pitchFamily="2" charset="2"/>
              <a:buChar char="q"/>
            </a:pPr>
            <a:r>
              <a:rPr lang="en-US" dirty="0">
                <a:latin typeface="Times New Roman" pitchFamily="18" charset="0"/>
                <a:cs typeface="Times New Roman" pitchFamily="18" charset="0"/>
              </a:rPr>
              <a:t>The example below formats today's date in three different ways:</a:t>
            </a:r>
          </a:p>
          <a:p>
            <a:r>
              <a:rPr lang="en-US" b="1" dirty="0"/>
              <a:t>Example</a:t>
            </a:r>
          </a:p>
          <a:p>
            <a:r>
              <a:rPr lang="en-US" dirty="0"/>
              <a:t>&lt;?php</a:t>
            </a:r>
          </a:p>
          <a:p>
            <a:r>
              <a:rPr lang="en-US" dirty="0"/>
              <a:t>echo "Today is " . date("Y/m/d") . "&lt;</a:t>
            </a:r>
            <a:r>
              <a:rPr lang="en-US" dirty="0" err="1"/>
              <a:t>br</a:t>
            </a:r>
            <a:r>
              <a:rPr lang="en-US" dirty="0"/>
              <a:t>&gt;";</a:t>
            </a:r>
          </a:p>
          <a:p>
            <a:r>
              <a:rPr lang="en-US" dirty="0"/>
              <a:t>echo "Today is " . date("</a:t>
            </a:r>
            <a:r>
              <a:rPr lang="en-US" dirty="0" err="1"/>
              <a:t>Y.m.d</a:t>
            </a:r>
            <a:r>
              <a:rPr lang="en-US" dirty="0"/>
              <a:t>") . "&lt;</a:t>
            </a:r>
            <a:r>
              <a:rPr lang="en-US" dirty="0" err="1"/>
              <a:t>br</a:t>
            </a:r>
            <a:r>
              <a:rPr lang="en-US" dirty="0"/>
              <a:t>&gt;";</a:t>
            </a:r>
          </a:p>
          <a:p>
            <a:r>
              <a:rPr lang="en-US" dirty="0"/>
              <a:t>echo "Today is " . date("Y-m-d") . "&lt;</a:t>
            </a:r>
            <a:r>
              <a:rPr lang="en-US" dirty="0" err="1"/>
              <a:t>br</a:t>
            </a:r>
            <a:r>
              <a:rPr lang="en-US" dirty="0"/>
              <a:t>&gt;";</a:t>
            </a:r>
          </a:p>
          <a:p>
            <a:r>
              <a:rPr lang="en-US" dirty="0"/>
              <a:t>echo "Today is " . date("l");</a:t>
            </a:r>
          </a:p>
          <a:p>
            <a:r>
              <a:rPr lang="en-US" dirty="0"/>
              <a:t>?&gt;</a:t>
            </a:r>
          </a:p>
          <a:p>
            <a:endParaRPr lang="en-US" dirty="0"/>
          </a:p>
        </p:txBody>
      </p:sp>
      <p:sp>
        <p:nvSpPr>
          <p:cNvPr id="4" name="Date Placeholder 3"/>
          <p:cNvSpPr>
            <a:spLocks noGrp="1"/>
          </p:cNvSpPr>
          <p:nvPr>
            <p:ph type="dt" sz="half" idx="10"/>
          </p:nvPr>
        </p:nvSpPr>
        <p:spPr/>
        <p:txBody>
          <a:bodyPr/>
          <a:lstStyle/>
          <a:p>
            <a:fld id="{984AEB4A-68B6-43EF-9111-15476E0229B2}" type="datetime1">
              <a:rPr lang="en-US" smtClean="0"/>
              <a:t>3/26/2025</a:t>
            </a:fld>
            <a:endParaRPr lang="en-US"/>
          </a:p>
        </p:txBody>
      </p:sp>
      <p:sp>
        <p:nvSpPr>
          <p:cNvPr id="5" name="Footer Placeholder 4"/>
          <p:cNvSpPr>
            <a:spLocks noGrp="1"/>
          </p:cNvSpPr>
          <p:nvPr>
            <p:ph type="ftr" sz="quarter" idx="11"/>
          </p:nvPr>
        </p:nvSpPr>
        <p:spPr/>
        <p:txBody>
          <a:bodyPr/>
          <a:lstStyle/>
          <a:p>
            <a:r>
              <a:rPr lang="en-US" smtClean="0"/>
              <a:t>Advanced Web Design and Development  By Rutarindwa J.P</a:t>
            </a:r>
            <a:endParaRPr lang="en-US"/>
          </a:p>
        </p:txBody>
      </p:sp>
      <p:sp>
        <p:nvSpPr>
          <p:cNvPr id="6" name="Slide Number Placeholder 5"/>
          <p:cNvSpPr>
            <a:spLocks noGrp="1"/>
          </p:cNvSpPr>
          <p:nvPr>
            <p:ph type="sldNum" sz="quarter" idx="12"/>
          </p:nvPr>
        </p:nvSpPr>
        <p:spPr/>
        <p:txBody>
          <a:bodyPr/>
          <a:lstStyle/>
          <a:p>
            <a:fld id="{0A99FE1F-7B12-4AEF-A700-91E4DF5ACB40}" type="slidenum">
              <a:rPr lang="en-US" smtClean="0"/>
              <a:t>56</a:t>
            </a:fld>
            <a:endParaRPr lang="en-US"/>
          </a:p>
        </p:txBody>
      </p:sp>
    </p:spTree>
    <p:extLst>
      <p:ext uri="{BB962C8B-B14F-4D97-AF65-F5344CB8AC3E}">
        <p14:creationId xmlns:p14="http://schemas.microsoft.com/office/powerpoint/2010/main" val="232116402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smtClean="0"/>
              <a:t/>
            </a:r>
            <a:br>
              <a:rPr lang="en-US" b="1" dirty="0" smtClean="0"/>
            </a:br>
            <a:r>
              <a:rPr lang="en-US" b="1" dirty="0" smtClean="0"/>
              <a:t>Automatic </a:t>
            </a:r>
            <a:r>
              <a:rPr lang="en-US" b="1" dirty="0"/>
              <a:t>Copyright Year</a:t>
            </a:r>
            <a:br>
              <a:rPr lang="en-US" b="1" dirty="0"/>
            </a:br>
            <a:endParaRPr lang="en-US" dirty="0"/>
          </a:p>
        </p:txBody>
      </p:sp>
      <p:sp>
        <p:nvSpPr>
          <p:cNvPr id="3" name="Content Placeholder 2"/>
          <p:cNvSpPr>
            <a:spLocks noGrp="1"/>
          </p:cNvSpPr>
          <p:nvPr>
            <p:ph idx="1"/>
          </p:nvPr>
        </p:nvSpPr>
        <p:spPr>
          <a:xfrm>
            <a:off x="457200" y="1066802"/>
            <a:ext cx="8229600" cy="5059363"/>
          </a:xfrm>
        </p:spPr>
        <p:txBody>
          <a:bodyPr/>
          <a:lstStyle/>
          <a:p>
            <a:pPr algn="just">
              <a:buFont typeface="Wingdings" pitchFamily="2" charset="2"/>
              <a:buChar char="q"/>
            </a:pPr>
            <a:r>
              <a:rPr lang="en-US" dirty="0" smtClean="0">
                <a:latin typeface="Times New Roman" pitchFamily="18" charset="0"/>
                <a:cs typeface="Times New Roman" pitchFamily="18" charset="0"/>
              </a:rPr>
              <a:t>Use </a:t>
            </a:r>
            <a:r>
              <a:rPr lang="en-US" dirty="0">
                <a:latin typeface="Times New Roman" pitchFamily="18" charset="0"/>
                <a:cs typeface="Times New Roman" pitchFamily="18" charset="0"/>
              </a:rPr>
              <a:t>the date() function to automatically update the copyright year on your website:</a:t>
            </a:r>
          </a:p>
          <a:p>
            <a:pPr algn="just">
              <a:buFont typeface="Wingdings" pitchFamily="2" charset="2"/>
              <a:buChar char="q"/>
            </a:pPr>
            <a:r>
              <a:rPr lang="en-US" b="1" dirty="0">
                <a:latin typeface="Times New Roman" pitchFamily="18" charset="0"/>
                <a:cs typeface="Times New Roman" pitchFamily="18" charset="0"/>
              </a:rPr>
              <a:t>Example:</a:t>
            </a:r>
          </a:p>
          <a:p>
            <a:pPr marL="0" indent="0" algn="just">
              <a:buNone/>
            </a:pPr>
            <a:r>
              <a:rPr lang="en-US" dirty="0">
                <a:latin typeface="Times New Roman" pitchFamily="18" charset="0"/>
                <a:cs typeface="Times New Roman" pitchFamily="18" charset="0"/>
              </a:rPr>
              <a:t>&amp;copy; 2010-&lt;?php echo date("Y")?&gt;</a:t>
            </a:r>
          </a:p>
          <a:p>
            <a:endParaRPr lang="en-US" dirty="0"/>
          </a:p>
        </p:txBody>
      </p:sp>
      <p:sp>
        <p:nvSpPr>
          <p:cNvPr id="4" name="Date Placeholder 3"/>
          <p:cNvSpPr>
            <a:spLocks noGrp="1"/>
          </p:cNvSpPr>
          <p:nvPr>
            <p:ph type="dt" sz="half" idx="10"/>
          </p:nvPr>
        </p:nvSpPr>
        <p:spPr/>
        <p:txBody>
          <a:bodyPr/>
          <a:lstStyle/>
          <a:p>
            <a:fld id="{C7EFCCDD-F8AD-4C0F-9649-40847950C986}" type="datetime1">
              <a:rPr lang="en-US" smtClean="0"/>
              <a:t>3/26/2025</a:t>
            </a:fld>
            <a:endParaRPr lang="en-US"/>
          </a:p>
        </p:txBody>
      </p:sp>
      <p:sp>
        <p:nvSpPr>
          <p:cNvPr id="5" name="Footer Placeholder 4"/>
          <p:cNvSpPr>
            <a:spLocks noGrp="1"/>
          </p:cNvSpPr>
          <p:nvPr>
            <p:ph type="ftr" sz="quarter" idx="11"/>
          </p:nvPr>
        </p:nvSpPr>
        <p:spPr/>
        <p:txBody>
          <a:bodyPr/>
          <a:lstStyle/>
          <a:p>
            <a:r>
              <a:rPr lang="en-US" smtClean="0"/>
              <a:t>Advanced Web Design and Development  By Rutarindwa J.P</a:t>
            </a:r>
            <a:endParaRPr lang="en-US"/>
          </a:p>
        </p:txBody>
      </p:sp>
      <p:sp>
        <p:nvSpPr>
          <p:cNvPr id="6" name="Slide Number Placeholder 5"/>
          <p:cNvSpPr>
            <a:spLocks noGrp="1"/>
          </p:cNvSpPr>
          <p:nvPr>
            <p:ph type="sldNum" sz="quarter" idx="12"/>
          </p:nvPr>
        </p:nvSpPr>
        <p:spPr/>
        <p:txBody>
          <a:bodyPr/>
          <a:lstStyle/>
          <a:p>
            <a:fld id="{0A99FE1F-7B12-4AEF-A700-91E4DF5ACB40}" type="slidenum">
              <a:rPr lang="en-US" smtClean="0"/>
              <a:t>57</a:t>
            </a:fld>
            <a:endParaRPr lang="en-US"/>
          </a:p>
        </p:txBody>
      </p:sp>
    </p:spTree>
    <p:extLst>
      <p:ext uri="{BB962C8B-B14F-4D97-AF65-F5344CB8AC3E}">
        <p14:creationId xmlns:p14="http://schemas.microsoft.com/office/powerpoint/2010/main" val="12596358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2400" b="1" dirty="0" smtClean="0">
                <a:latin typeface="Times New Roman" pitchFamily="18" charset="0"/>
                <a:cs typeface="Times New Roman" pitchFamily="18" charset="0"/>
              </a:rPr>
              <a:t/>
            </a:r>
            <a:br>
              <a:rPr lang="en-US" sz="2400" b="1" dirty="0" smtClean="0">
                <a:latin typeface="Times New Roman" pitchFamily="18" charset="0"/>
                <a:cs typeface="Times New Roman" pitchFamily="18" charset="0"/>
              </a:rPr>
            </a:br>
            <a:r>
              <a:rPr lang="en-US" sz="2400" b="1" dirty="0" smtClean="0">
                <a:latin typeface="Times New Roman" pitchFamily="18" charset="0"/>
                <a:cs typeface="Times New Roman" pitchFamily="18" charset="0"/>
              </a:rPr>
              <a:t>Get </a:t>
            </a:r>
            <a:r>
              <a:rPr lang="en-US" sz="2400" b="1" dirty="0">
                <a:latin typeface="Times New Roman" pitchFamily="18" charset="0"/>
                <a:cs typeface="Times New Roman" pitchFamily="18" charset="0"/>
              </a:rPr>
              <a:t>a Simple Time</a:t>
            </a:r>
            <a:br>
              <a:rPr lang="en-US" sz="2400" b="1"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38202"/>
            <a:ext cx="8229600" cy="5287963"/>
          </a:xfrm>
        </p:spPr>
        <p:txBody>
          <a:bodyPr>
            <a:normAutofit/>
          </a:bodyPr>
          <a:lstStyle/>
          <a:p>
            <a:pPr algn="just">
              <a:buFont typeface="Wingdings" pitchFamily="2" charset="2"/>
              <a:buChar char="q"/>
            </a:pPr>
            <a:r>
              <a:rPr lang="en-US" sz="2400" dirty="0" smtClean="0">
                <a:latin typeface="Times New Roman" pitchFamily="18" charset="0"/>
                <a:cs typeface="Times New Roman" pitchFamily="18" charset="0"/>
              </a:rPr>
              <a:t>Here </a:t>
            </a:r>
            <a:r>
              <a:rPr lang="en-US" sz="2400" dirty="0">
                <a:latin typeface="Times New Roman" pitchFamily="18" charset="0"/>
                <a:cs typeface="Times New Roman" pitchFamily="18" charset="0"/>
              </a:rPr>
              <a:t>are some characters that is commonly used for times:</a:t>
            </a:r>
          </a:p>
          <a:p>
            <a:pPr lvl="1" algn="just">
              <a:buFont typeface="Wingdings" pitchFamily="2" charset="2"/>
              <a:buChar char="§"/>
            </a:pPr>
            <a:r>
              <a:rPr lang="en-US" sz="2000" dirty="0">
                <a:latin typeface="Times New Roman" pitchFamily="18" charset="0"/>
                <a:cs typeface="Times New Roman" pitchFamily="18" charset="0"/>
              </a:rPr>
              <a:t>h - 12-hour format of an hour with leading zeros (01 to 12) </a:t>
            </a:r>
          </a:p>
          <a:p>
            <a:pPr lvl="1" algn="just">
              <a:buFont typeface="Wingdings" pitchFamily="2" charset="2"/>
              <a:buChar char="§"/>
            </a:pPr>
            <a:r>
              <a:rPr lang="en-US" sz="2000" dirty="0">
                <a:latin typeface="Times New Roman" pitchFamily="18" charset="0"/>
                <a:cs typeface="Times New Roman" pitchFamily="18" charset="0"/>
              </a:rPr>
              <a:t>i - Minutes with leading zeros (00 to 59)</a:t>
            </a:r>
          </a:p>
          <a:p>
            <a:pPr lvl="1" algn="just">
              <a:buFont typeface="Wingdings" pitchFamily="2" charset="2"/>
              <a:buChar char="§"/>
            </a:pPr>
            <a:r>
              <a:rPr lang="en-US" sz="2000" dirty="0">
                <a:latin typeface="Times New Roman" pitchFamily="18" charset="0"/>
                <a:cs typeface="Times New Roman" pitchFamily="18" charset="0"/>
              </a:rPr>
              <a:t>s - Seconds with leading zeros (00 to 59)</a:t>
            </a:r>
          </a:p>
          <a:p>
            <a:pPr lvl="1" algn="just">
              <a:buFont typeface="Wingdings" pitchFamily="2" charset="2"/>
              <a:buChar char="§"/>
            </a:pPr>
            <a:r>
              <a:rPr lang="en-US" sz="2000" dirty="0">
                <a:latin typeface="Times New Roman" pitchFamily="18" charset="0"/>
                <a:cs typeface="Times New Roman" pitchFamily="18" charset="0"/>
              </a:rPr>
              <a:t>a - Lowercase Ante meridiem and Post meridiem (am or pm)</a:t>
            </a:r>
          </a:p>
          <a:p>
            <a:pPr algn="just">
              <a:buFont typeface="Wingdings" pitchFamily="2" charset="2"/>
              <a:buChar char="q"/>
            </a:pPr>
            <a:endParaRPr lang="en-US" sz="2400" dirty="0" smtClean="0">
              <a:latin typeface="Times New Roman" pitchFamily="18" charset="0"/>
              <a:cs typeface="Times New Roman" pitchFamily="18" charset="0"/>
            </a:endParaRPr>
          </a:p>
          <a:p>
            <a:pPr algn="just">
              <a:buFont typeface="Wingdings" pitchFamily="2" charset="2"/>
              <a:buChar char="q"/>
            </a:pP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example below outputs the current time in the specified format:</a:t>
            </a:r>
          </a:p>
          <a:p>
            <a:pPr marL="400050" lvl="1" indent="0" algn="just">
              <a:buNone/>
            </a:pPr>
            <a:r>
              <a:rPr lang="en-US" sz="2000" dirty="0">
                <a:latin typeface="Times New Roman" pitchFamily="18" charset="0"/>
                <a:cs typeface="Times New Roman" pitchFamily="18" charset="0"/>
              </a:rPr>
              <a:t>&lt;?php</a:t>
            </a:r>
          </a:p>
          <a:p>
            <a:pPr marL="400050" lvl="1" indent="0" algn="just">
              <a:buNone/>
            </a:pPr>
            <a:r>
              <a:rPr lang="en-US" sz="2000" dirty="0">
                <a:latin typeface="Times New Roman" pitchFamily="18" charset="0"/>
                <a:cs typeface="Times New Roman" pitchFamily="18" charset="0"/>
              </a:rPr>
              <a:t>echo "The time is " . date("h:i:sa");</a:t>
            </a:r>
          </a:p>
          <a:p>
            <a:pPr marL="400050" lvl="1" indent="0" algn="just">
              <a:buNone/>
            </a:pPr>
            <a:r>
              <a:rPr lang="en-US" sz="2000" dirty="0">
                <a:latin typeface="Times New Roman" pitchFamily="18" charset="0"/>
                <a:cs typeface="Times New Roman" pitchFamily="18" charset="0"/>
              </a:rPr>
              <a:t>?&gt;</a:t>
            </a:r>
          </a:p>
          <a:p>
            <a:pPr algn="just"/>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BA74E5B-E701-41C8-B397-4F2BBB83F192}" type="datetime1">
              <a:rPr lang="en-US" smtClean="0"/>
              <a:t>3/26/2025</a:t>
            </a:fld>
            <a:endParaRPr lang="en-US"/>
          </a:p>
        </p:txBody>
      </p:sp>
      <p:sp>
        <p:nvSpPr>
          <p:cNvPr id="5" name="Footer Placeholder 4"/>
          <p:cNvSpPr>
            <a:spLocks noGrp="1"/>
          </p:cNvSpPr>
          <p:nvPr>
            <p:ph type="ftr" sz="quarter" idx="11"/>
          </p:nvPr>
        </p:nvSpPr>
        <p:spPr/>
        <p:txBody>
          <a:bodyPr/>
          <a:lstStyle/>
          <a:p>
            <a:r>
              <a:rPr lang="en-US" smtClean="0"/>
              <a:t>Advanced Web Design and Development  By Rutarindwa J.P</a:t>
            </a:r>
            <a:endParaRPr lang="en-US"/>
          </a:p>
        </p:txBody>
      </p:sp>
      <p:sp>
        <p:nvSpPr>
          <p:cNvPr id="6" name="Slide Number Placeholder 5"/>
          <p:cNvSpPr>
            <a:spLocks noGrp="1"/>
          </p:cNvSpPr>
          <p:nvPr>
            <p:ph type="sldNum" sz="quarter" idx="12"/>
          </p:nvPr>
        </p:nvSpPr>
        <p:spPr/>
        <p:txBody>
          <a:bodyPr/>
          <a:lstStyle/>
          <a:p>
            <a:fld id="{0A99FE1F-7B12-4AEF-A700-91E4DF5ACB40}" type="slidenum">
              <a:rPr lang="en-US" smtClean="0"/>
              <a:t>58</a:t>
            </a:fld>
            <a:endParaRPr lang="en-US"/>
          </a:p>
        </p:txBody>
      </p:sp>
    </p:spTree>
    <p:extLst>
      <p:ext uri="{BB962C8B-B14F-4D97-AF65-F5344CB8AC3E}">
        <p14:creationId xmlns:p14="http://schemas.microsoft.com/office/powerpoint/2010/main" val="39505816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2400" b="1" dirty="0" smtClean="0">
                <a:latin typeface="Times New Roman" pitchFamily="18" charset="0"/>
                <a:cs typeface="Times New Roman" pitchFamily="18" charset="0"/>
              </a:rPr>
              <a:t/>
            </a:r>
            <a:br>
              <a:rPr lang="en-US" sz="2400" b="1" dirty="0" smtClean="0">
                <a:latin typeface="Times New Roman" pitchFamily="18" charset="0"/>
                <a:cs typeface="Times New Roman" pitchFamily="18" charset="0"/>
              </a:rPr>
            </a:br>
            <a:r>
              <a:rPr lang="en-US" sz="2400" b="1" dirty="0" smtClean="0">
                <a:latin typeface="Times New Roman" pitchFamily="18" charset="0"/>
                <a:cs typeface="Times New Roman" pitchFamily="18" charset="0"/>
              </a:rPr>
              <a:t>The </a:t>
            </a:r>
            <a:r>
              <a:rPr lang="en-US" sz="2400" b="1" dirty="0">
                <a:latin typeface="Times New Roman" pitchFamily="18" charset="0"/>
                <a:cs typeface="Times New Roman" pitchFamily="18" charset="0"/>
              </a:rPr>
              <a:t>Concatenation Operator</a:t>
            </a: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38202"/>
            <a:ext cx="8229600" cy="5287963"/>
          </a:xfrm>
        </p:spPr>
        <p:txBody>
          <a:bodyPr>
            <a:normAutofit/>
          </a:bodyPr>
          <a:lstStyle/>
          <a:p>
            <a:pPr algn="just">
              <a:buFont typeface="Wingdings" pitchFamily="2" charset="2"/>
              <a:buChar char="q"/>
            </a:pP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There </a:t>
            </a:r>
            <a:r>
              <a:rPr lang="en-US" sz="2600" dirty="0">
                <a:latin typeface="Times New Roman" pitchFamily="18" charset="0"/>
                <a:cs typeface="Times New Roman" pitchFamily="18" charset="0"/>
              </a:rPr>
              <a:t>is only one string operator in PHP. The concatenation operator (.) is used to put two string values together.</a:t>
            </a:r>
          </a:p>
          <a:p>
            <a:pPr algn="just">
              <a:buFont typeface="Wingdings" pitchFamily="2" charset="2"/>
              <a:buChar char="q"/>
            </a:pPr>
            <a:r>
              <a:rPr lang="en-US" sz="2600" dirty="0">
                <a:latin typeface="Times New Roman" pitchFamily="18" charset="0"/>
                <a:cs typeface="Times New Roman" pitchFamily="18" charset="0"/>
              </a:rPr>
              <a:t>To concatenate two string variables together, use the concatenation operator:</a:t>
            </a:r>
          </a:p>
          <a:p>
            <a:pPr marL="0" indent="0" algn="just">
              <a:buNone/>
            </a:pPr>
            <a:r>
              <a:rPr lang="en-US" sz="2600" dirty="0">
                <a:latin typeface="Times New Roman" pitchFamily="18" charset="0"/>
                <a:cs typeface="Times New Roman" pitchFamily="18" charset="0"/>
              </a:rPr>
              <a:t>&lt;?php</a:t>
            </a:r>
          </a:p>
          <a:p>
            <a:pPr marL="0" indent="0" algn="just">
              <a:buNone/>
            </a:pPr>
            <a:r>
              <a:rPr lang="en-US" sz="2600" dirty="0">
                <a:latin typeface="Times New Roman" pitchFamily="18" charset="0"/>
                <a:cs typeface="Times New Roman" pitchFamily="18" charset="0"/>
              </a:rPr>
              <a:t>$txt1="Hello World!";</a:t>
            </a:r>
          </a:p>
          <a:p>
            <a:pPr marL="0" indent="0" algn="just">
              <a:buNone/>
            </a:pPr>
            <a:r>
              <a:rPr lang="en-US" sz="2600" dirty="0">
                <a:latin typeface="Times New Roman" pitchFamily="18" charset="0"/>
                <a:cs typeface="Times New Roman" pitchFamily="18" charset="0"/>
              </a:rPr>
              <a:t> $txt2="What a nice day!";</a:t>
            </a:r>
          </a:p>
          <a:p>
            <a:pPr marL="0" indent="0" algn="just">
              <a:buNone/>
            </a:pPr>
            <a:r>
              <a:rPr lang="en-US" sz="2600" dirty="0">
                <a:latin typeface="Times New Roman" pitchFamily="18" charset="0"/>
                <a:cs typeface="Times New Roman" pitchFamily="18" charset="0"/>
              </a:rPr>
              <a:t> echo $txt1 . $txt2; </a:t>
            </a:r>
          </a:p>
          <a:p>
            <a:pPr marL="0" indent="0" algn="just">
              <a:buNone/>
            </a:pPr>
            <a:r>
              <a:rPr lang="en-US" sz="2600" dirty="0">
                <a:latin typeface="Times New Roman" pitchFamily="18" charset="0"/>
                <a:cs typeface="Times New Roman" pitchFamily="18" charset="0"/>
              </a:rPr>
              <a:t> ?&gt;</a:t>
            </a:r>
          </a:p>
          <a:p>
            <a:r>
              <a:rPr lang="en-US" b="1" dirty="0"/>
              <a:t> </a:t>
            </a:r>
            <a:endParaRPr lang="en-US" dirty="0"/>
          </a:p>
          <a:p>
            <a:endParaRPr lang="en-US" dirty="0"/>
          </a:p>
        </p:txBody>
      </p:sp>
      <p:sp>
        <p:nvSpPr>
          <p:cNvPr id="4" name="Date Placeholder 3"/>
          <p:cNvSpPr>
            <a:spLocks noGrp="1"/>
          </p:cNvSpPr>
          <p:nvPr>
            <p:ph type="dt" sz="half" idx="10"/>
          </p:nvPr>
        </p:nvSpPr>
        <p:spPr/>
        <p:txBody>
          <a:bodyPr/>
          <a:lstStyle/>
          <a:p>
            <a:fld id="{C75F5BFE-03AE-4A82-8F40-06DA258A2DA0}" type="datetime1">
              <a:rPr lang="en-US" smtClean="0"/>
              <a:t>3/26/2025</a:t>
            </a:fld>
            <a:endParaRPr lang="en-US"/>
          </a:p>
        </p:txBody>
      </p:sp>
      <p:sp>
        <p:nvSpPr>
          <p:cNvPr id="5" name="Footer Placeholder 4"/>
          <p:cNvSpPr>
            <a:spLocks noGrp="1"/>
          </p:cNvSpPr>
          <p:nvPr>
            <p:ph type="ftr" sz="quarter" idx="11"/>
          </p:nvPr>
        </p:nvSpPr>
        <p:spPr/>
        <p:txBody>
          <a:bodyPr/>
          <a:lstStyle/>
          <a:p>
            <a:r>
              <a:rPr lang="en-US" smtClean="0"/>
              <a:t>Advanced Web Design and Development  By Rutarindwa J.P</a:t>
            </a:r>
            <a:endParaRPr lang="en-US"/>
          </a:p>
        </p:txBody>
      </p:sp>
      <p:sp>
        <p:nvSpPr>
          <p:cNvPr id="6" name="Slide Number Placeholder 5"/>
          <p:cNvSpPr>
            <a:spLocks noGrp="1"/>
          </p:cNvSpPr>
          <p:nvPr>
            <p:ph type="sldNum" sz="quarter" idx="12"/>
          </p:nvPr>
        </p:nvSpPr>
        <p:spPr/>
        <p:txBody>
          <a:bodyPr/>
          <a:lstStyle/>
          <a:p>
            <a:fld id="{0A99FE1F-7B12-4AEF-A700-91E4DF5ACB40}" type="slidenum">
              <a:rPr lang="en-US" smtClean="0"/>
              <a:t>6</a:t>
            </a:fld>
            <a:endParaRPr lang="en-US"/>
          </a:p>
        </p:txBody>
      </p:sp>
    </p:spTree>
    <p:extLst>
      <p:ext uri="{BB962C8B-B14F-4D97-AF65-F5344CB8AC3E}">
        <p14:creationId xmlns:p14="http://schemas.microsoft.com/office/powerpoint/2010/main" val="10491735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2400" b="1" dirty="0" smtClean="0">
                <a:latin typeface="Times New Roman" pitchFamily="18" charset="0"/>
                <a:cs typeface="Times New Roman" pitchFamily="18" charset="0"/>
              </a:rPr>
              <a:t/>
            </a:r>
            <a:br>
              <a:rPr lang="en-US" sz="2400" b="1" dirty="0" smtClean="0">
                <a:latin typeface="Times New Roman" pitchFamily="18" charset="0"/>
                <a:cs typeface="Times New Roman" pitchFamily="18" charset="0"/>
              </a:rPr>
            </a:br>
            <a:r>
              <a:rPr lang="en-US" sz="2400" b="1" dirty="0" smtClean="0">
                <a:latin typeface="Times New Roman" pitchFamily="18" charset="0"/>
                <a:cs typeface="Times New Roman" pitchFamily="18" charset="0"/>
              </a:rPr>
              <a:t>The </a:t>
            </a:r>
            <a:r>
              <a:rPr lang="en-US" sz="2400" b="1" dirty="0" err="1">
                <a:latin typeface="Times New Roman" pitchFamily="18" charset="0"/>
                <a:cs typeface="Times New Roman" pitchFamily="18" charset="0"/>
              </a:rPr>
              <a:t>strlen</a:t>
            </a:r>
            <a:r>
              <a:rPr lang="en-US" sz="2400" b="1" dirty="0">
                <a:latin typeface="Times New Roman" pitchFamily="18" charset="0"/>
                <a:cs typeface="Times New Roman" pitchFamily="18" charset="0"/>
              </a:rPr>
              <a:t>() function</a:t>
            </a: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914402"/>
            <a:ext cx="8229600" cy="5211763"/>
          </a:xfrm>
        </p:spPr>
        <p:txBody>
          <a:bodyPr>
            <a:normAutofit lnSpcReduction="10000"/>
          </a:bodyPr>
          <a:lstStyle/>
          <a:p>
            <a:pPr algn="just">
              <a:buFont typeface="Wingdings" pitchFamily="2" charset="2"/>
              <a:buChar char="q"/>
            </a:pPr>
            <a:r>
              <a:rPr lang="en-US" sz="2800" dirty="0" smtClean="0">
                <a:latin typeface="Times New Roman" pitchFamily="18" charset="0"/>
                <a:cs typeface="Times New Roman" pitchFamily="18" charset="0"/>
              </a:rPr>
              <a:t>The </a:t>
            </a:r>
            <a:r>
              <a:rPr lang="en-US" sz="2800" dirty="0" err="1">
                <a:latin typeface="Times New Roman" pitchFamily="18" charset="0"/>
                <a:cs typeface="Times New Roman" pitchFamily="18" charset="0"/>
              </a:rPr>
              <a:t>strlen</a:t>
            </a:r>
            <a:r>
              <a:rPr lang="en-US" sz="2800" dirty="0">
                <a:latin typeface="Times New Roman" pitchFamily="18" charset="0"/>
                <a:cs typeface="Times New Roman" pitchFamily="18" charset="0"/>
              </a:rPr>
              <a:t>() function is used to return the length of a string.</a:t>
            </a:r>
          </a:p>
          <a:p>
            <a:pPr algn="just">
              <a:buFont typeface="Wingdings" pitchFamily="2" charset="2"/>
              <a:buChar char="q"/>
            </a:pPr>
            <a:r>
              <a:rPr lang="en-US" sz="2800" dirty="0" smtClean="0">
                <a:latin typeface="Times New Roman" pitchFamily="18" charset="0"/>
                <a:cs typeface="Times New Roman" pitchFamily="18" charset="0"/>
              </a:rPr>
              <a:t>Let's </a:t>
            </a:r>
            <a:r>
              <a:rPr lang="en-US" sz="2800" dirty="0">
                <a:latin typeface="Times New Roman" pitchFamily="18" charset="0"/>
                <a:cs typeface="Times New Roman" pitchFamily="18" charset="0"/>
              </a:rPr>
              <a:t>find the length of a string:</a:t>
            </a:r>
          </a:p>
          <a:p>
            <a:pPr marL="0" indent="0" algn="just">
              <a:buNone/>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&lt;?</a:t>
            </a:r>
            <a:r>
              <a:rPr lang="en-US" sz="2800" dirty="0">
                <a:latin typeface="Times New Roman" pitchFamily="18" charset="0"/>
                <a:cs typeface="Times New Roman" pitchFamily="18" charset="0"/>
              </a:rPr>
              <a:t>php</a:t>
            </a:r>
          </a:p>
          <a:p>
            <a:pPr marL="0" indent="0" algn="just">
              <a:buNone/>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echo </a:t>
            </a:r>
            <a:r>
              <a:rPr lang="en-US" sz="2800" dirty="0" err="1">
                <a:latin typeface="Times New Roman" pitchFamily="18" charset="0"/>
                <a:cs typeface="Times New Roman" pitchFamily="18" charset="0"/>
              </a:rPr>
              <a:t>strlen</a:t>
            </a:r>
            <a:r>
              <a:rPr lang="en-US" sz="2800" dirty="0">
                <a:latin typeface="Times New Roman" pitchFamily="18" charset="0"/>
                <a:cs typeface="Times New Roman" pitchFamily="18" charset="0"/>
              </a:rPr>
              <a:t>("Hello world!"); </a:t>
            </a:r>
          </a:p>
          <a:p>
            <a:pPr marL="0" indent="0" algn="just">
              <a:buNone/>
            </a:pPr>
            <a:r>
              <a:rPr lang="en-US" sz="2800" dirty="0">
                <a:latin typeface="Times New Roman" pitchFamily="18" charset="0"/>
                <a:cs typeface="Times New Roman" pitchFamily="18" charset="0"/>
              </a:rPr>
              <a:t>?&gt;</a:t>
            </a:r>
          </a:p>
          <a:p>
            <a:pPr algn="just">
              <a:buFont typeface="Wingdings" pitchFamily="2" charset="2"/>
              <a:buChar char="q"/>
            </a:pPr>
            <a:r>
              <a:rPr lang="en-US" sz="2800" dirty="0">
                <a:latin typeface="Times New Roman" pitchFamily="18" charset="0"/>
                <a:cs typeface="Times New Roman" pitchFamily="18" charset="0"/>
              </a:rPr>
              <a:t>The output of the code above will be: </a:t>
            </a:r>
            <a:r>
              <a:rPr lang="en-US" sz="2800" b="1" dirty="0">
                <a:latin typeface="Times New Roman" pitchFamily="18" charset="0"/>
                <a:cs typeface="Times New Roman" pitchFamily="18" charset="0"/>
              </a:rPr>
              <a:t>12</a:t>
            </a:r>
            <a:endParaRPr lang="en-US" sz="2800" dirty="0">
              <a:latin typeface="Times New Roman" pitchFamily="18" charset="0"/>
              <a:cs typeface="Times New Roman" pitchFamily="18" charset="0"/>
            </a:endParaRPr>
          </a:p>
          <a:p>
            <a:pPr algn="just" hangingPunct="0">
              <a:buFont typeface="Wingdings" pitchFamily="2" charset="2"/>
              <a:buChar char="q"/>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The </a:t>
            </a:r>
            <a:r>
              <a:rPr lang="en-US" sz="2800" dirty="0">
                <a:latin typeface="Times New Roman" pitchFamily="18" charset="0"/>
                <a:cs typeface="Times New Roman" pitchFamily="18" charset="0"/>
              </a:rPr>
              <a:t>length of a string is often used in loops or other functions, when it is important to know when the string ends. (i.e. in a loop, we would want to stop the loop after the last character in the string).</a:t>
            </a:r>
          </a:p>
          <a:p>
            <a:pPr>
              <a:buFont typeface="Wingdings" pitchFamily="2" charset="2"/>
              <a:buChar char="q"/>
            </a:pPr>
            <a:endParaRPr lang="en-US" dirty="0"/>
          </a:p>
          <a:p>
            <a:endParaRPr lang="en-US" dirty="0"/>
          </a:p>
        </p:txBody>
      </p:sp>
      <p:sp>
        <p:nvSpPr>
          <p:cNvPr id="4" name="Date Placeholder 3"/>
          <p:cNvSpPr>
            <a:spLocks noGrp="1"/>
          </p:cNvSpPr>
          <p:nvPr>
            <p:ph type="dt" sz="half" idx="10"/>
          </p:nvPr>
        </p:nvSpPr>
        <p:spPr/>
        <p:txBody>
          <a:bodyPr/>
          <a:lstStyle/>
          <a:p>
            <a:fld id="{973A062E-45BD-4E6C-894F-AA7906EE21F6}" type="datetime1">
              <a:rPr lang="en-US" smtClean="0"/>
              <a:t>3/26/2025</a:t>
            </a:fld>
            <a:endParaRPr lang="en-US"/>
          </a:p>
        </p:txBody>
      </p:sp>
      <p:sp>
        <p:nvSpPr>
          <p:cNvPr id="5" name="Footer Placeholder 4"/>
          <p:cNvSpPr>
            <a:spLocks noGrp="1"/>
          </p:cNvSpPr>
          <p:nvPr>
            <p:ph type="ftr" sz="quarter" idx="11"/>
          </p:nvPr>
        </p:nvSpPr>
        <p:spPr/>
        <p:txBody>
          <a:bodyPr/>
          <a:lstStyle/>
          <a:p>
            <a:r>
              <a:rPr lang="en-US" smtClean="0"/>
              <a:t>Advanced Web Design and Development  By Rutarindwa J.P</a:t>
            </a:r>
            <a:endParaRPr lang="en-US"/>
          </a:p>
        </p:txBody>
      </p:sp>
      <p:sp>
        <p:nvSpPr>
          <p:cNvPr id="6" name="Slide Number Placeholder 5"/>
          <p:cNvSpPr>
            <a:spLocks noGrp="1"/>
          </p:cNvSpPr>
          <p:nvPr>
            <p:ph type="sldNum" sz="quarter" idx="12"/>
          </p:nvPr>
        </p:nvSpPr>
        <p:spPr/>
        <p:txBody>
          <a:bodyPr/>
          <a:lstStyle/>
          <a:p>
            <a:fld id="{0A99FE1F-7B12-4AEF-A700-91E4DF5ACB40}" type="slidenum">
              <a:rPr lang="en-US" smtClean="0"/>
              <a:t>7</a:t>
            </a:fld>
            <a:endParaRPr lang="en-US"/>
          </a:p>
        </p:txBody>
      </p:sp>
    </p:spTree>
    <p:extLst>
      <p:ext uri="{BB962C8B-B14F-4D97-AF65-F5344CB8AC3E}">
        <p14:creationId xmlns:p14="http://schemas.microsoft.com/office/powerpoint/2010/main" val="18574489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t/>
            </a:r>
            <a:br>
              <a:rPr lang="en-US" b="1" dirty="0" smtClean="0"/>
            </a:br>
            <a:r>
              <a:rPr lang="en-US" sz="2700" b="1" dirty="0" smtClean="0">
                <a:latin typeface="Times New Roman" pitchFamily="18" charset="0"/>
                <a:cs typeface="Times New Roman" pitchFamily="18" charset="0"/>
              </a:rPr>
              <a:t>The </a:t>
            </a:r>
            <a:r>
              <a:rPr lang="en-US" sz="2700" b="1" dirty="0">
                <a:latin typeface="Times New Roman" pitchFamily="18" charset="0"/>
                <a:cs typeface="Times New Roman" pitchFamily="18" charset="0"/>
              </a:rPr>
              <a:t>strpos() function</a:t>
            </a:r>
            <a:r>
              <a:rPr lang="en-US" dirty="0"/>
              <a:t/>
            </a:r>
            <a:br>
              <a:rPr lang="en-US" dirty="0"/>
            </a:br>
            <a:endParaRPr lang="en-US" dirty="0"/>
          </a:p>
        </p:txBody>
      </p:sp>
      <p:sp>
        <p:nvSpPr>
          <p:cNvPr id="3" name="Content Placeholder 2"/>
          <p:cNvSpPr>
            <a:spLocks noGrp="1"/>
          </p:cNvSpPr>
          <p:nvPr>
            <p:ph idx="1"/>
          </p:nvPr>
        </p:nvSpPr>
        <p:spPr>
          <a:xfrm>
            <a:off x="457200" y="914402"/>
            <a:ext cx="8229600" cy="5211763"/>
          </a:xfrm>
        </p:spPr>
        <p:txBody>
          <a:bodyPr>
            <a:normAutofit fontScale="92500"/>
          </a:bodyPr>
          <a:lstStyle/>
          <a:p>
            <a:pPr algn="just">
              <a:buFont typeface="Wingdings" pitchFamily="2" charset="2"/>
              <a:buChar char="q"/>
            </a:pPr>
            <a:r>
              <a:rPr lang="en-US" sz="2600" dirty="0" smtClean="0">
                <a:latin typeface="Times New Roman" pitchFamily="18" charset="0"/>
                <a:cs typeface="Times New Roman" pitchFamily="18" charset="0"/>
              </a:rPr>
              <a:t>The </a:t>
            </a:r>
            <a:r>
              <a:rPr lang="en-US" sz="2600" dirty="0">
                <a:latin typeface="Times New Roman" pitchFamily="18" charset="0"/>
                <a:cs typeface="Times New Roman" pitchFamily="18" charset="0"/>
              </a:rPr>
              <a:t>strpos() function is used to search for character within a string.</a:t>
            </a:r>
          </a:p>
          <a:p>
            <a:pPr algn="just" hangingPunct="0">
              <a:buFont typeface="Wingdings" pitchFamily="2" charset="2"/>
              <a:buChar char="q"/>
            </a:pPr>
            <a:r>
              <a:rPr lang="en-US" sz="2600" dirty="0" smtClean="0">
                <a:latin typeface="Times New Roman" pitchFamily="18" charset="0"/>
                <a:cs typeface="Times New Roman" pitchFamily="18" charset="0"/>
              </a:rPr>
              <a:t>If </a:t>
            </a:r>
            <a:r>
              <a:rPr lang="en-US" sz="2600" dirty="0">
                <a:latin typeface="Times New Roman" pitchFamily="18" charset="0"/>
                <a:cs typeface="Times New Roman" pitchFamily="18" charset="0"/>
              </a:rPr>
              <a:t>a match is found, this function will return the position of the first match. If no match is found, it will return FALSE.</a:t>
            </a:r>
          </a:p>
          <a:p>
            <a:pPr algn="just">
              <a:buFont typeface="Wingdings" pitchFamily="2" charset="2"/>
              <a:buChar char="q"/>
            </a:pP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Let's </a:t>
            </a:r>
            <a:r>
              <a:rPr lang="en-US" sz="2600" dirty="0">
                <a:latin typeface="Times New Roman" pitchFamily="18" charset="0"/>
                <a:cs typeface="Times New Roman" pitchFamily="18" charset="0"/>
              </a:rPr>
              <a:t>see if we can find the string "world" in our string:</a:t>
            </a:r>
          </a:p>
          <a:p>
            <a:pPr marL="0" indent="0" algn="just">
              <a:buNone/>
            </a:pP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&lt;?</a:t>
            </a:r>
            <a:r>
              <a:rPr lang="en-US" sz="2600" dirty="0">
                <a:latin typeface="Times New Roman" pitchFamily="18" charset="0"/>
                <a:cs typeface="Times New Roman" pitchFamily="18" charset="0"/>
              </a:rPr>
              <a:t>php</a:t>
            </a:r>
          </a:p>
          <a:p>
            <a:pPr marL="0" indent="0" algn="just">
              <a:buNone/>
            </a:pP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echo </a:t>
            </a:r>
            <a:r>
              <a:rPr lang="en-US" sz="2600" dirty="0">
                <a:latin typeface="Times New Roman" pitchFamily="18" charset="0"/>
                <a:cs typeface="Times New Roman" pitchFamily="18" charset="0"/>
              </a:rPr>
              <a:t>strpos("Hello </a:t>
            </a:r>
            <a:r>
              <a:rPr lang="en-US" sz="2600" dirty="0" err="1">
                <a:latin typeface="Times New Roman" pitchFamily="18" charset="0"/>
                <a:cs typeface="Times New Roman" pitchFamily="18" charset="0"/>
              </a:rPr>
              <a:t>world!","world</a:t>
            </a:r>
            <a:r>
              <a:rPr lang="en-US" sz="2600" dirty="0">
                <a:latin typeface="Times New Roman" pitchFamily="18" charset="0"/>
                <a:cs typeface="Times New Roman" pitchFamily="18" charset="0"/>
              </a:rPr>
              <a:t>"); </a:t>
            </a:r>
            <a:endParaRPr lang="en-US" sz="2600" dirty="0" smtClean="0">
              <a:latin typeface="Times New Roman" pitchFamily="18" charset="0"/>
              <a:cs typeface="Times New Roman" pitchFamily="18" charset="0"/>
            </a:endParaRPr>
          </a:p>
          <a:p>
            <a:pPr marL="0" indent="0" algn="just">
              <a:buNone/>
            </a:pP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  ?&gt;</a:t>
            </a:r>
            <a:endParaRPr lang="en-US" sz="2600" dirty="0">
              <a:latin typeface="Times New Roman" pitchFamily="18" charset="0"/>
              <a:cs typeface="Times New Roman" pitchFamily="18" charset="0"/>
            </a:endParaRPr>
          </a:p>
          <a:p>
            <a:pPr algn="just">
              <a:buFont typeface="Wingdings" pitchFamily="2" charset="2"/>
              <a:buChar char="q"/>
            </a:pPr>
            <a:r>
              <a:rPr lang="en-US" sz="2600" dirty="0">
                <a:latin typeface="Times New Roman" pitchFamily="18" charset="0"/>
                <a:cs typeface="Times New Roman" pitchFamily="18" charset="0"/>
              </a:rPr>
              <a:t>The output of the code above will be: 6</a:t>
            </a:r>
          </a:p>
          <a:p>
            <a:pPr algn="just">
              <a:buFont typeface="Wingdings" pitchFamily="2" charset="2"/>
              <a:buChar char="q"/>
            </a:pP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The </a:t>
            </a:r>
            <a:r>
              <a:rPr lang="en-US" sz="2600" dirty="0">
                <a:latin typeface="Times New Roman" pitchFamily="18" charset="0"/>
                <a:cs typeface="Times New Roman" pitchFamily="18" charset="0"/>
              </a:rPr>
              <a:t>position of the string "world" in our string is position 6. </a:t>
            </a:r>
            <a:endParaRPr lang="en-US" sz="2600" dirty="0" smtClean="0">
              <a:latin typeface="Times New Roman" pitchFamily="18" charset="0"/>
              <a:cs typeface="Times New Roman" pitchFamily="18" charset="0"/>
            </a:endParaRPr>
          </a:p>
          <a:p>
            <a:pPr algn="just">
              <a:buFont typeface="Wingdings" pitchFamily="2" charset="2"/>
              <a:buChar char="q"/>
            </a:pPr>
            <a:r>
              <a:rPr lang="en-US" sz="2600" dirty="0" smtClean="0">
                <a:latin typeface="Times New Roman" pitchFamily="18" charset="0"/>
                <a:cs typeface="Times New Roman" pitchFamily="18" charset="0"/>
              </a:rPr>
              <a:t>The </a:t>
            </a:r>
            <a:r>
              <a:rPr lang="en-US" sz="2600" dirty="0">
                <a:latin typeface="Times New Roman" pitchFamily="18" charset="0"/>
                <a:cs typeface="Times New Roman" pitchFamily="18" charset="0"/>
              </a:rPr>
              <a:t>reason that it is 6 (and not 7), is that the first position in the string is 0, and not 1.</a:t>
            </a:r>
          </a:p>
          <a:p>
            <a:endParaRPr lang="en-US" dirty="0"/>
          </a:p>
        </p:txBody>
      </p:sp>
      <p:sp>
        <p:nvSpPr>
          <p:cNvPr id="4" name="Date Placeholder 3"/>
          <p:cNvSpPr>
            <a:spLocks noGrp="1"/>
          </p:cNvSpPr>
          <p:nvPr>
            <p:ph type="dt" sz="half" idx="10"/>
          </p:nvPr>
        </p:nvSpPr>
        <p:spPr/>
        <p:txBody>
          <a:bodyPr/>
          <a:lstStyle/>
          <a:p>
            <a:fld id="{1EF8036A-65F5-4010-9A90-E559EB3DC1A1}" type="datetime1">
              <a:rPr lang="en-US" smtClean="0"/>
              <a:t>3/26/2025</a:t>
            </a:fld>
            <a:endParaRPr lang="en-US"/>
          </a:p>
        </p:txBody>
      </p:sp>
      <p:sp>
        <p:nvSpPr>
          <p:cNvPr id="5" name="Footer Placeholder 4"/>
          <p:cNvSpPr>
            <a:spLocks noGrp="1"/>
          </p:cNvSpPr>
          <p:nvPr>
            <p:ph type="ftr" sz="quarter" idx="11"/>
          </p:nvPr>
        </p:nvSpPr>
        <p:spPr/>
        <p:txBody>
          <a:bodyPr/>
          <a:lstStyle/>
          <a:p>
            <a:r>
              <a:rPr lang="en-US" smtClean="0"/>
              <a:t>Advanced Web Design and Development  By Rutarindwa J.P</a:t>
            </a:r>
            <a:endParaRPr lang="en-US"/>
          </a:p>
        </p:txBody>
      </p:sp>
      <p:sp>
        <p:nvSpPr>
          <p:cNvPr id="6" name="Slide Number Placeholder 5"/>
          <p:cNvSpPr>
            <a:spLocks noGrp="1"/>
          </p:cNvSpPr>
          <p:nvPr>
            <p:ph type="sldNum" sz="quarter" idx="12"/>
          </p:nvPr>
        </p:nvSpPr>
        <p:spPr/>
        <p:txBody>
          <a:bodyPr/>
          <a:lstStyle/>
          <a:p>
            <a:fld id="{0A99FE1F-7B12-4AEF-A700-91E4DF5ACB40}" type="slidenum">
              <a:rPr lang="en-US" smtClean="0"/>
              <a:t>8</a:t>
            </a:fld>
            <a:endParaRPr lang="en-US"/>
          </a:p>
        </p:txBody>
      </p:sp>
    </p:spTree>
    <p:extLst>
      <p:ext uri="{BB962C8B-B14F-4D97-AF65-F5344CB8AC3E}">
        <p14:creationId xmlns:p14="http://schemas.microsoft.com/office/powerpoint/2010/main" val="828306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2400" b="1" dirty="0" smtClean="0">
                <a:latin typeface="Times New Roman" pitchFamily="18" charset="0"/>
                <a:cs typeface="Times New Roman" pitchFamily="18" charset="0"/>
              </a:rPr>
              <a:t/>
            </a:r>
            <a:br>
              <a:rPr lang="en-US" sz="2400" b="1" dirty="0" smtClean="0">
                <a:latin typeface="Times New Roman" pitchFamily="18" charset="0"/>
                <a:cs typeface="Times New Roman" pitchFamily="18" charset="0"/>
              </a:rPr>
            </a:br>
            <a:r>
              <a:rPr lang="en-US" sz="2400" b="1" dirty="0" smtClean="0">
                <a:latin typeface="Times New Roman" pitchFamily="18" charset="0"/>
                <a:cs typeface="Times New Roman" pitchFamily="18" charset="0"/>
              </a:rPr>
              <a:t>Conditional </a:t>
            </a:r>
            <a:r>
              <a:rPr lang="en-US" sz="2400" b="1" dirty="0">
                <a:latin typeface="Times New Roman" pitchFamily="18" charset="0"/>
                <a:cs typeface="Times New Roman" pitchFamily="18" charset="0"/>
              </a:rPr>
              <a:t>Statements in PHP</a:t>
            </a: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914402"/>
            <a:ext cx="8229600" cy="5211763"/>
          </a:xfrm>
        </p:spPr>
        <p:txBody>
          <a:bodyPr>
            <a:normAutofit fontScale="25000" lnSpcReduction="20000"/>
          </a:bodyPr>
          <a:lstStyle/>
          <a:p>
            <a:pPr marL="0" indent="0">
              <a:buNone/>
            </a:pPr>
            <a:r>
              <a:rPr lang="en-US" sz="9600" b="1" dirty="0" smtClean="0">
                <a:latin typeface="Times New Roman" pitchFamily="18" charset="0"/>
                <a:cs typeface="Times New Roman" pitchFamily="18" charset="0"/>
              </a:rPr>
              <a:t>1. The </a:t>
            </a:r>
            <a:r>
              <a:rPr lang="en-US" sz="9600" b="1" dirty="0">
                <a:latin typeface="Times New Roman" pitchFamily="18" charset="0"/>
                <a:cs typeface="Times New Roman" pitchFamily="18" charset="0"/>
              </a:rPr>
              <a:t>if...else Statement</a:t>
            </a:r>
            <a:endParaRPr lang="en-US" sz="9600" dirty="0">
              <a:latin typeface="Times New Roman" pitchFamily="18" charset="0"/>
              <a:cs typeface="Times New Roman" pitchFamily="18" charset="0"/>
            </a:endParaRPr>
          </a:p>
          <a:p>
            <a:pPr marL="0" indent="0" hangingPunct="0">
              <a:buNone/>
            </a:pPr>
            <a:r>
              <a:rPr lang="en-US" sz="9600" dirty="0" smtClean="0">
                <a:latin typeface="Times New Roman" pitchFamily="18" charset="0"/>
                <a:cs typeface="Times New Roman" pitchFamily="18" charset="0"/>
              </a:rPr>
              <a:t>Use </a:t>
            </a:r>
            <a:r>
              <a:rPr lang="en-US" sz="9600" dirty="0">
                <a:latin typeface="Times New Roman" pitchFamily="18" charset="0"/>
                <a:cs typeface="Times New Roman" pitchFamily="18" charset="0"/>
              </a:rPr>
              <a:t>the if....else statement to execute some code if a condition is true and another code if a condition is false.</a:t>
            </a:r>
          </a:p>
          <a:p>
            <a:pPr marL="0" indent="0">
              <a:buNone/>
            </a:pPr>
            <a:r>
              <a:rPr lang="en-US" sz="9600" dirty="0">
                <a:latin typeface="Times New Roman" pitchFamily="18" charset="0"/>
                <a:cs typeface="Times New Roman" pitchFamily="18" charset="0"/>
              </a:rPr>
              <a:t>Example:</a:t>
            </a:r>
          </a:p>
          <a:p>
            <a:pPr marL="0" indent="0" hangingPunct="0">
              <a:buNone/>
            </a:pPr>
            <a:r>
              <a:rPr lang="en-US" sz="9600" dirty="0">
                <a:latin typeface="Times New Roman" pitchFamily="18" charset="0"/>
                <a:cs typeface="Times New Roman" pitchFamily="18" charset="0"/>
              </a:rPr>
              <a:t>The following example will output "Have a nice weekend!" if the current day is Friday, otherwise it will output "Have a nice day!":</a:t>
            </a:r>
          </a:p>
          <a:p>
            <a:pPr marL="0" indent="0">
              <a:buNone/>
            </a:pPr>
            <a:r>
              <a:rPr lang="en-US" sz="9600" dirty="0">
                <a:latin typeface="Times New Roman" pitchFamily="18" charset="0"/>
                <a:cs typeface="Times New Roman" pitchFamily="18" charset="0"/>
              </a:rPr>
              <a:t> </a:t>
            </a:r>
            <a:r>
              <a:rPr lang="en-US" sz="9600" dirty="0" smtClean="0">
                <a:latin typeface="Times New Roman" pitchFamily="18" charset="0"/>
                <a:cs typeface="Times New Roman" pitchFamily="18" charset="0"/>
              </a:rPr>
              <a:t>&lt;</a:t>
            </a:r>
            <a:r>
              <a:rPr lang="en-US" sz="9600" dirty="0">
                <a:latin typeface="Times New Roman" pitchFamily="18" charset="0"/>
                <a:cs typeface="Times New Roman" pitchFamily="18" charset="0"/>
              </a:rPr>
              <a:t>html&gt;</a:t>
            </a:r>
          </a:p>
          <a:p>
            <a:pPr marL="0" indent="0">
              <a:buNone/>
            </a:pPr>
            <a:r>
              <a:rPr lang="en-US" sz="9600" dirty="0">
                <a:latin typeface="Times New Roman" pitchFamily="18" charset="0"/>
                <a:cs typeface="Times New Roman" pitchFamily="18" charset="0"/>
              </a:rPr>
              <a:t>&lt;body&gt;</a:t>
            </a:r>
          </a:p>
          <a:p>
            <a:pPr marL="0" indent="0">
              <a:buNone/>
            </a:pPr>
            <a:r>
              <a:rPr lang="en-US" sz="9600" dirty="0">
                <a:latin typeface="Times New Roman" pitchFamily="18" charset="0"/>
                <a:cs typeface="Times New Roman" pitchFamily="18" charset="0"/>
              </a:rPr>
              <a:t>&lt;?php </a:t>
            </a:r>
          </a:p>
          <a:p>
            <a:pPr marL="0" indent="0">
              <a:buNone/>
            </a:pPr>
            <a:r>
              <a:rPr lang="en-US" sz="9600" dirty="0" smtClean="0">
                <a:latin typeface="Times New Roman" pitchFamily="18" charset="0"/>
                <a:cs typeface="Times New Roman" pitchFamily="18" charset="0"/>
              </a:rPr>
              <a:t>$</a:t>
            </a:r>
            <a:r>
              <a:rPr lang="en-US" sz="9600" dirty="0">
                <a:latin typeface="Times New Roman" pitchFamily="18" charset="0"/>
                <a:cs typeface="Times New Roman" pitchFamily="18" charset="0"/>
              </a:rPr>
              <a:t>d=date("D");</a:t>
            </a:r>
          </a:p>
          <a:p>
            <a:pPr marL="0" indent="0">
              <a:buNone/>
            </a:pPr>
            <a:r>
              <a:rPr lang="en-US" sz="9600" dirty="0">
                <a:latin typeface="Times New Roman" pitchFamily="18" charset="0"/>
                <a:cs typeface="Times New Roman" pitchFamily="18" charset="0"/>
              </a:rPr>
              <a:t> if ($d=="Fri</a:t>
            </a:r>
            <a:r>
              <a:rPr lang="en-US" sz="9600" dirty="0" smtClean="0">
                <a:latin typeface="Times New Roman" pitchFamily="18" charset="0"/>
                <a:cs typeface="Times New Roman" pitchFamily="18" charset="0"/>
              </a:rPr>
              <a:t>"){</a:t>
            </a:r>
            <a:endParaRPr lang="en-US" sz="9600" dirty="0">
              <a:latin typeface="Times New Roman" pitchFamily="18" charset="0"/>
              <a:cs typeface="Times New Roman" pitchFamily="18" charset="0"/>
            </a:endParaRPr>
          </a:p>
          <a:p>
            <a:pPr marL="0" indent="0">
              <a:buNone/>
            </a:pPr>
            <a:r>
              <a:rPr lang="en-US" sz="9600" dirty="0">
                <a:latin typeface="Times New Roman" pitchFamily="18" charset="0"/>
                <a:cs typeface="Times New Roman" pitchFamily="18" charset="0"/>
              </a:rPr>
              <a:t> </a:t>
            </a:r>
            <a:r>
              <a:rPr lang="en-US" sz="9600" dirty="0" smtClean="0">
                <a:latin typeface="Times New Roman" pitchFamily="18" charset="0"/>
                <a:cs typeface="Times New Roman" pitchFamily="18" charset="0"/>
              </a:rPr>
              <a:t>echo </a:t>
            </a:r>
            <a:r>
              <a:rPr lang="en-US" sz="9600" dirty="0">
                <a:latin typeface="Times New Roman" pitchFamily="18" charset="0"/>
                <a:cs typeface="Times New Roman" pitchFamily="18" charset="0"/>
              </a:rPr>
              <a:t>"Have a nice weekend!"; </a:t>
            </a:r>
            <a:endParaRPr lang="en-US" sz="9600" dirty="0" smtClean="0">
              <a:latin typeface="Times New Roman" pitchFamily="18" charset="0"/>
              <a:cs typeface="Times New Roman" pitchFamily="18" charset="0"/>
            </a:endParaRPr>
          </a:p>
          <a:p>
            <a:pPr marL="0" indent="0">
              <a:buNone/>
            </a:pPr>
            <a:r>
              <a:rPr lang="en-US" sz="9600" dirty="0">
                <a:latin typeface="Times New Roman" pitchFamily="18" charset="0"/>
                <a:cs typeface="Times New Roman" pitchFamily="18" charset="0"/>
              </a:rPr>
              <a:t>}</a:t>
            </a:r>
            <a:r>
              <a:rPr lang="en-US" sz="9600" dirty="0" smtClean="0">
                <a:latin typeface="Times New Roman" pitchFamily="18" charset="0"/>
                <a:cs typeface="Times New Roman" pitchFamily="18" charset="0"/>
              </a:rPr>
              <a:t>else{</a:t>
            </a:r>
            <a:endParaRPr lang="en-US" sz="9600" dirty="0">
              <a:latin typeface="Times New Roman" pitchFamily="18" charset="0"/>
              <a:cs typeface="Times New Roman" pitchFamily="18" charset="0"/>
            </a:endParaRPr>
          </a:p>
          <a:p>
            <a:pPr marL="0" indent="0">
              <a:buNone/>
            </a:pPr>
            <a:r>
              <a:rPr lang="en-US" sz="9600" dirty="0">
                <a:latin typeface="Times New Roman" pitchFamily="18" charset="0"/>
                <a:cs typeface="Times New Roman" pitchFamily="18" charset="0"/>
              </a:rPr>
              <a:t> </a:t>
            </a:r>
            <a:r>
              <a:rPr lang="en-US" sz="9600" dirty="0" smtClean="0">
                <a:latin typeface="Times New Roman" pitchFamily="18" charset="0"/>
                <a:cs typeface="Times New Roman" pitchFamily="18" charset="0"/>
              </a:rPr>
              <a:t>echo </a:t>
            </a:r>
            <a:r>
              <a:rPr lang="en-US" sz="9600" dirty="0">
                <a:latin typeface="Times New Roman" pitchFamily="18" charset="0"/>
                <a:cs typeface="Times New Roman" pitchFamily="18" charset="0"/>
              </a:rPr>
              <a:t>"Have a nice day</a:t>
            </a:r>
            <a:r>
              <a:rPr lang="en-US" sz="9600" dirty="0" smtClean="0">
                <a:latin typeface="Times New Roman" pitchFamily="18" charset="0"/>
                <a:cs typeface="Times New Roman" pitchFamily="18" charset="0"/>
              </a:rPr>
              <a:t>!";</a:t>
            </a:r>
          </a:p>
          <a:p>
            <a:pPr marL="0" indent="0">
              <a:buNone/>
            </a:pPr>
            <a:r>
              <a:rPr lang="en-US" sz="9600">
                <a:latin typeface="Times New Roman" pitchFamily="18" charset="0"/>
                <a:cs typeface="Times New Roman" pitchFamily="18" charset="0"/>
              </a:rPr>
              <a:t>}</a:t>
            </a:r>
            <a:endParaRPr lang="en-US" sz="9600" dirty="0">
              <a:latin typeface="Times New Roman" pitchFamily="18" charset="0"/>
              <a:cs typeface="Times New Roman" pitchFamily="18" charset="0"/>
            </a:endParaRPr>
          </a:p>
          <a:p>
            <a:pPr marL="0" indent="0">
              <a:buNone/>
            </a:pPr>
            <a:r>
              <a:rPr lang="en-US" sz="9600" dirty="0">
                <a:latin typeface="Times New Roman" pitchFamily="18" charset="0"/>
                <a:cs typeface="Times New Roman" pitchFamily="18" charset="0"/>
              </a:rPr>
              <a:t> </a:t>
            </a:r>
            <a:r>
              <a:rPr lang="en-US" sz="9600" dirty="0" smtClean="0">
                <a:latin typeface="Times New Roman" pitchFamily="18" charset="0"/>
                <a:cs typeface="Times New Roman" pitchFamily="18" charset="0"/>
              </a:rPr>
              <a:t>?&gt;</a:t>
            </a:r>
            <a:r>
              <a:rPr lang="en-US" sz="9600" dirty="0">
                <a:latin typeface="Times New Roman" pitchFamily="18" charset="0"/>
                <a:cs typeface="Times New Roman" pitchFamily="18" charset="0"/>
              </a:rPr>
              <a:t> </a:t>
            </a:r>
            <a:r>
              <a:rPr lang="en-US" sz="9600" dirty="0" smtClean="0">
                <a:latin typeface="Times New Roman" pitchFamily="18" charset="0"/>
                <a:cs typeface="Times New Roman" pitchFamily="18" charset="0"/>
              </a:rPr>
              <a:t>&lt;/</a:t>
            </a:r>
            <a:r>
              <a:rPr lang="en-US" sz="9600" dirty="0">
                <a:latin typeface="Times New Roman" pitchFamily="18" charset="0"/>
                <a:cs typeface="Times New Roman" pitchFamily="18" charset="0"/>
              </a:rPr>
              <a:t>body</a:t>
            </a:r>
            <a:r>
              <a:rPr lang="en-US" sz="9600" dirty="0" smtClean="0">
                <a:latin typeface="Times New Roman" pitchFamily="18" charset="0"/>
                <a:cs typeface="Times New Roman" pitchFamily="18" charset="0"/>
              </a:rPr>
              <a:t>&gt;</a:t>
            </a:r>
            <a:r>
              <a:rPr lang="en-US" sz="9600" dirty="0">
                <a:latin typeface="Times New Roman" pitchFamily="18" charset="0"/>
                <a:cs typeface="Times New Roman" pitchFamily="18" charset="0"/>
              </a:rPr>
              <a:t> </a:t>
            </a:r>
            <a:r>
              <a:rPr lang="en-US" sz="9600" dirty="0" smtClean="0">
                <a:latin typeface="Times New Roman" pitchFamily="18" charset="0"/>
                <a:cs typeface="Times New Roman" pitchFamily="18" charset="0"/>
              </a:rPr>
              <a:t>&lt;/</a:t>
            </a:r>
            <a:r>
              <a:rPr lang="en-US" sz="9600" dirty="0">
                <a:latin typeface="Times New Roman" pitchFamily="18" charset="0"/>
                <a:cs typeface="Times New Roman" pitchFamily="18" charset="0"/>
              </a:rPr>
              <a:t>html&gt;</a:t>
            </a:r>
          </a:p>
          <a:p>
            <a:endParaRPr lang="en-US" dirty="0"/>
          </a:p>
        </p:txBody>
      </p:sp>
      <p:sp>
        <p:nvSpPr>
          <p:cNvPr id="4" name="Date Placeholder 3"/>
          <p:cNvSpPr>
            <a:spLocks noGrp="1"/>
          </p:cNvSpPr>
          <p:nvPr>
            <p:ph type="dt" sz="half" idx="10"/>
          </p:nvPr>
        </p:nvSpPr>
        <p:spPr/>
        <p:txBody>
          <a:bodyPr/>
          <a:lstStyle/>
          <a:p>
            <a:fld id="{E11C8FE3-FA17-4B49-8A5B-6D055B29B82C}" type="datetime1">
              <a:rPr lang="en-US" smtClean="0"/>
              <a:t>3/26/2025</a:t>
            </a:fld>
            <a:endParaRPr lang="en-US"/>
          </a:p>
        </p:txBody>
      </p:sp>
      <p:sp>
        <p:nvSpPr>
          <p:cNvPr id="5" name="Footer Placeholder 4"/>
          <p:cNvSpPr>
            <a:spLocks noGrp="1"/>
          </p:cNvSpPr>
          <p:nvPr>
            <p:ph type="ftr" sz="quarter" idx="11"/>
          </p:nvPr>
        </p:nvSpPr>
        <p:spPr/>
        <p:txBody>
          <a:bodyPr/>
          <a:lstStyle/>
          <a:p>
            <a:r>
              <a:rPr lang="en-US" smtClean="0"/>
              <a:t>Advanced Web Design and Development  By Rutarindwa J.P</a:t>
            </a:r>
            <a:endParaRPr lang="en-US"/>
          </a:p>
        </p:txBody>
      </p:sp>
      <p:sp>
        <p:nvSpPr>
          <p:cNvPr id="6" name="Slide Number Placeholder 5"/>
          <p:cNvSpPr>
            <a:spLocks noGrp="1"/>
          </p:cNvSpPr>
          <p:nvPr>
            <p:ph type="sldNum" sz="quarter" idx="12"/>
          </p:nvPr>
        </p:nvSpPr>
        <p:spPr/>
        <p:txBody>
          <a:bodyPr/>
          <a:lstStyle/>
          <a:p>
            <a:fld id="{0A99FE1F-7B12-4AEF-A700-91E4DF5ACB40}" type="slidenum">
              <a:rPr lang="en-US" smtClean="0"/>
              <a:t>9</a:t>
            </a:fld>
            <a:endParaRPr lang="en-US"/>
          </a:p>
        </p:txBody>
      </p:sp>
    </p:spTree>
    <p:extLst>
      <p:ext uri="{BB962C8B-B14F-4D97-AF65-F5344CB8AC3E}">
        <p14:creationId xmlns:p14="http://schemas.microsoft.com/office/powerpoint/2010/main" val="41391789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4746</TotalTime>
  <Words>4705</Words>
  <Application>Microsoft Office PowerPoint</Application>
  <PresentationFormat>On-screen Show (4:3)</PresentationFormat>
  <Paragraphs>846</Paragraphs>
  <Slides>58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58</vt:i4>
      </vt:variant>
    </vt:vector>
  </HeadingPairs>
  <TitlesOfParts>
    <vt:vector size="63" baseType="lpstr">
      <vt:lpstr>Arial</vt:lpstr>
      <vt:lpstr>Calibri</vt:lpstr>
      <vt:lpstr>Times New Roman</vt:lpstr>
      <vt:lpstr>Wingdings</vt:lpstr>
      <vt:lpstr>Office Theme</vt:lpstr>
      <vt:lpstr> HYPERTEXT PREPROCESSOR (PHP)  </vt:lpstr>
      <vt:lpstr> What Can PHP Do? </vt:lpstr>
      <vt:lpstr> Basic PHP Syntax </vt:lpstr>
      <vt:lpstr>Basic PHP Syntax</vt:lpstr>
      <vt:lpstr> Variables in PHP </vt:lpstr>
      <vt:lpstr> The Concatenation Operator </vt:lpstr>
      <vt:lpstr> The strlen() function </vt:lpstr>
      <vt:lpstr> The strpos() function </vt:lpstr>
      <vt:lpstr> Conditional Statements in PHP </vt:lpstr>
      <vt:lpstr> Conditional Statements in PHP </vt:lpstr>
      <vt:lpstr> Conditional Statements in PHP </vt:lpstr>
      <vt:lpstr>PHP Loops</vt:lpstr>
      <vt:lpstr>PHP Loops</vt:lpstr>
      <vt:lpstr>PHP Loops</vt:lpstr>
      <vt:lpstr>PHP Loops</vt:lpstr>
      <vt:lpstr>PHP Loops</vt:lpstr>
      <vt:lpstr> PHP Forms and User Input </vt:lpstr>
      <vt:lpstr> PHP Forms and User Input </vt:lpstr>
      <vt:lpstr> The $_GET Function </vt:lpstr>
      <vt:lpstr>The $_GET Function</vt:lpstr>
      <vt:lpstr> The $_POST Function </vt:lpstr>
      <vt:lpstr> The $_POST Function </vt:lpstr>
      <vt:lpstr> The PHP $_REQUEST Function </vt:lpstr>
      <vt:lpstr> PHP Include Files </vt:lpstr>
      <vt:lpstr> PHP Include Files </vt:lpstr>
      <vt:lpstr> PHP Include Files </vt:lpstr>
      <vt:lpstr>PHP Include Files</vt:lpstr>
      <vt:lpstr> PHP File Handling </vt:lpstr>
      <vt:lpstr> PHP Create File - fopen() </vt:lpstr>
      <vt:lpstr> PHP Write to File - fwrite() </vt:lpstr>
      <vt:lpstr> PHP readfile() Function </vt:lpstr>
      <vt:lpstr> PHP Read Single Line - fgets() </vt:lpstr>
      <vt:lpstr> PHP Check End-Of-File - feof() </vt:lpstr>
      <vt:lpstr> PHP Connect to the MySQL Server </vt:lpstr>
      <vt:lpstr> Syntax: </vt:lpstr>
      <vt:lpstr> Close a Connection </vt:lpstr>
      <vt:lpstr> PHP Create Database </vt:lpstr>
      <vt:lpstr> Create a Table </vt:lpstr>
      <vt:lpstr> Primary Keys and Auto Increment Fields </vt:lpstr>
      <vt:lpstr>Primary Keys and Auto Increment Fields</vt:lpstr>
      <vt:lpstr> Insert Data Into a Database Table </vt:lpstr>
      <vt:lpstr> Insert Data Into a Database Table </vt:lpstr>
      <vt:lpstr> Insert Data From a Form Into a Database </vt:lpstr>
      <vt:lpstr> Insert Data From a Form Into a Database </vt:lpstr>
      <vt:lpstr> Insert Data From a Form Into a Database </vt:lpstr>
      <vt:lpstr>  Select Data From a Database Table  </vt:lpstr>
      <vt:lpstr> Select Data From a Database Table </vt:lpstr>
      <vt:lpstr> Display the Result in an HTML Table </vt:lpstr>
      <vt:lpstr> Update Data In a Database </vt:lpstr>
      <vt:lpstr>Update Data In a Database</vt:lpstr>
      <vt:lpstr> The WHERE clause </vt:lpstr>
      <vt:lpstr> The WHERE clause </vt:lpstr>
      <vt:lpstr> Sorting Data in Recordset </vt:lpstr>
      <vt:lpstr> Sorting Data in Recordset </vt:lpstr>
      <vt:lpstr> PHP  Date and Time </vt:lpstr>
      <vt:lpstr> PHP  Date and Time </vt:lpstr>
      <vt:lpstr> Automatic Copyright Year </vt:lpstr>
      <vt:lpstr> Get a Simple Time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REPUBLIC OF RWANDA</dc:title>
  <dc:creator>admin</dc:creator>
  <cp:lastModifiedBy>ULK</cp:lastModifiedBy>
  <cp:revision>14</cp:revision>
  <dcterms:created xsi:type="dcterms:W3CDTF">2018-11-06T15:16:46Z</dcterms:created>
  <dcterms:modified xsi:type="dcterms:W3CDTF">2025-03-26T09:21:48Z</dcterms:modified>
</cp:coreProperties>
</file>