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67" r:id="rId5"/>
    <p:sldId id="259" r:id="rId6"/>
    <p:sldId id="276" r:id="rId7"/>
    <p:sldId id="261" r:id="rId8"/>
    <p:sldId id="262" r:id="rId9"/>
    <p:sldId id="263" r:id="rId10"/>
    <p:sldId id="260" r:id="rId11"/>
    <p:sldId id="265" r:id="rId12"/>
    <p:sldId id="264" r:id="rId13"/>
    <p:sldId id="269" r:id="rId14"/>
    <p:sldId id="270" r:id="rId15"/>
    <p:sldId id="271" r:id="rId16"/>
    <p:sldId id="277" r:id="rId17"/>
    <p:sldId id="266" r:id="rId18"/>
    <p:sldId id="274" r:id="rId19"/>
    <p:sldId id="275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017" autoAdjust="0"/>
    <p:restoredTop sz="94660"/>
  </p:normalViewPr>
  <p:slideViewPr>
    <p:cSldViewPr>
      <p:cViewPr>
        <p:scale>
          <a:sx n="110" d="100"/>
          <a:sy n="110" d="100"/>
        </p:scale>
        <p:origin x="-18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6201998-DB9D-4B9B-9C3A-9C4C6158955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FC6817A-A15E-46D7-8885-FBF25064D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1998-DB9D-4B9B-9C3A-9C4C6158955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17A-A15E-46D7-8885-FBF25064D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1998-DB9D-4B9B-9C3A-9C4C6158955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17A-A15E-46D7-8885-FBF25064D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6201998-DB9D-4B9B-9C3A-9C4C6158955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17A-A15E-46D7-8885-FBF25064D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6201998-DB9D-4B9B-9C3A-9C4C6158955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FC6817A-A15E-46D7-8885-FBF25064D6F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6201998-DB9D-4B9B-9C3A-9C4C6158955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FC6817A-A15E-46D7-8885-FBF25064D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6201998-DB9D-4B9B-9C3A-9C4C6158955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FC6817A-A15E-46D7-8885-FBF25064D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1998-DB9D-4B9B-9C3A-9C4C6158955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17A-A15E-46D7-8885-FBF25064D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6201998-DB9D-4B9B-9C3A-9C4C6158955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FC6817A-A15E-46D7-8885-FBF25064D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6201998-DB9D-4B9B-9C3A-9C4C6158955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FC6817A-A15E-46D7-8885-FBF25064D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6201998-DB9D-4B9B-9C3A-9C4C6158955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FC6817A-A15E-46D7-8885-FBF25064D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6201998-DB9D-4B9B-9C3A-9C4C6158955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FC6817A-A15E-46D7-8885-FBF25064D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c-man21/Dynamic-Author-Disambiguati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INNOVATION LAB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Dynamic Author Name Disambiguation for Growing Digital Libraries		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5072074"/>
            <a:ext cx="4714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Name : Harsh Bharadwaj</a:t>
            </a:r>
          </a:p>
          <a:p>
            <a:r>
              <a:rPr lang="en-IN" dirty="0" smtClean="0"/>
              <a:t>Roll No : </a:t>
            </a:r>
            <a:r>
              <a:rPr lang="en-IN" dirty="0" smtClean="0"/>
              <a:t>1901cs23</a:t>
            </a:r>
          </a:p>
          <a:p>
            <a:r>
              <a:rPr lang="en-IN" dirty="0" smtClean="0"/>
              <a:t>Mentor : Dr. </a:t>
            </a:r>
            <a:r>
              <a:rPr lang="en-IN" dirty="0" err="1" smtClean="0"/>
              <a:t>Joydeep</a:t>
            </a:r>
            <a:r>
              <a:rPr lang="en-IN" dirty="0" smtClean="0"/>
              <a:t> Chandra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BATCH-AD Pseudo Code</a:t>
            </a:r>
            <a:endParaRPr lang="en-US" dirty="0"/>
          </a:p>
        </p:txBody>
      </p:sp>
      <p:pic>
        <p:nvPicPr>
          <p:cNvPr id="4" name="Content Placeholder 3" descr="pres_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712" y="1882775"/>
            <a:ext cx="5920575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Hyper-Opt(Model Used for minimizing the loss function)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function we wanted to minimize is simply the value  1 - pf1 , where pf1 is the pair wise f1 score of the </a:t>
            </a:r>
            <a:r>
              <a:rPr lang="en-IN" dirty="0" err="1" smtClean="0"/>
              <a:t>clusterization</a:t>
            </a:r>
            <a:r>
              <a:rPr lang="en-IN" dirty="0" smtClean="0"/>
              <a:t> obtained using a specific set of weights and b.</a:t>
            </a:r>
            <a:endParaRPr lang="en-US" dirty="0" smtClean="0"/>
          </a:p>
          <a:p>
            <a:r>
              <a:rPr lang="en-US" dirty="0" smtClean="0"/>
              <a:t>Hyper-Opt </a:t>
            </a:r>
            <a:r>
              <a:rPr lang="en-US" dirty="0" smtClean="0"/>
              <a:t>is </a:t>
            </a:r>
            <a:r>
              <a:rPr lang="en-US" dirty="0" smtClean="0"/>
              <a:t>a python </a:t>
            </a:r>
            <a:r>
              <a:rPr lang="en-US" dirty="0" smtClean="0"/>
              <a:t>library </a:t>
            </a:r>
            <a:r>
              <a:rPr lang="en-US" dirty="0" smtClean="0"/>
              <a:t>using </a:t>
            </a:r>
            <a:r>
              <a:rPr lang="en-US" dirty="0" smtClean="0"/>
              <a:t>a form of Bayesian optimization </a:t>
            </a:r>
            <a:r>
              <a:rPr lang="en-US" dirty="0" smtClean="0"/>
              <a:t>and can be used for minimization problems.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Incremental-AD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this part , we want to solve the following problem first : </a:t>
            </a:r>
            <a:r>
              <a:rPr lang="en-US" dirty="0" smtClean="0"/>
              <a:t>given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new</a:t>
            </a:r>
            <a:r>
              <a:rPr lang="en-US" dirty="0" smtClean="0"/>
              <a:t> </a:t>
            </a:r>
            <a:r>
              <a:rPr lang="en-US" dirty="0" smtClean="0"/>
              <a:t>and a record cluster </a:t>
            </a:r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r>
              <a:rPr lang="en-US" dirty="0" smtClean="0"/>
              <a:t> , </a:t>
            </a:r>
            <a:r>
              <a:rPr lang="en-US" dirty="0" smtClean="0"/>
              <a:t>decide whether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new</a:t>
            </a:r>
            <a:r>
              <a:rPr lang="en-US" dirty="0" smtClean="0"/>
              <a:t> </a:t>
            </a:r>
            <a:r>
              <a:rPr lang="en-US" dirty="0" smtClean="0"/>
              <a:t>should be assigned to </a:t>
            </a:r>
            <a:r>
              <a:rPr lang="en-US" dirty="0" smtClean="0"/>
              <a:t>A</a:t>
            </a:r>
            <a:r>
              <a:rPr lang="en-US" baseline="-25000" dirty="0" smtClean="0"/>
              <a:t>i.</a:t>
            </a:r>
            <a:r>
              <a:rPr lang="en-US" dirty="0" smtClean="0"/>
              <a:t> </a:t>
            </a:r>
          </a:p>
          <a:p>
            <a:r>
              <a:rPr lang="en-IN" dirty="0" smtClean="0"/>
              <a:t>Each cluster corresponds to an author , so we create an author profile for each cluster , on what topics the author is more likely to write , with whom he’s  more likely to  co-author a paper etc...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Incremental-AD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Here, we </a:t>
            </a:r>
            <a:r>
              <a:rPr lang="en-US" dirty="0" smtClean="0"/>
              <a:t>note A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author model as </a:t>
            </a:r>
            <a:r>
              <a:rPr lang="en-US" dirty="0" smtClean="0"/>
              <a:t>M(A</a:t>
            </a:r>
            <a:r>
              <a:rPr lang="en-US" baseline="-25000" dirty="0" smtClean="0"/>
              <a:t>i</a:t>
            </a:r>
            <a:r>
              <a:rPr lang="en-US" dirty="0" smtClean="0"/>
              <a:t>). We </a:t>
            </a:r>
            <a:r>
              <a:rPr lang="en-US" dirty="0" smtClean="0"/>
              <a:t>propose to build </a:t>
            </a:r>
            <a:r>
              <a:rPr lang="en-US" dirty="0" smtClean="0"/>
              <a:t>five </a:t>
            </a:r>
            <a:r>
              <a:rPr lang="en-US" dirty="0" smtClean="0"/>
              <a:t>metadata </a:t>
            </a:r>
            <a:r>
              <a:rPr lang="en-US" dirty="0" smtClean="0"/>
              <a:t>model M</a:t>
            </a:r>
            <a:r>
              <a:rPr lang="en-US" baseline="-25000" dirty="0" smtClean="0"/>
              <a:t>1</a:t>
            </a:r>
            <a:r>
              <a:rPr lang="en-US" dirty="0" smtClean="0"/>
              <a:t>(A</a:t>
            </a:r>
            <a:r>
              <a:rPr lang="en-US" baseline="-25000" dirty="0" smtClean="0"/>
              <a:t>1</a:t>
            </a:r>
            <a:r>
              <a:rPr lang="en-US" dirty="0" smtClean="0"/>
              <a:t>) , M</a:t>
            </a:r>
            <a:r>
              <a:rPr lang="en-US" baseline="-25000" dirty="0" smtClean="0"/>
              <a:t>2</a:t>
            </a:r>
            <a:r>
              <a:rPr lang="en-US" dirty="0" smtClean="0"/>
              <a:t>(A</a:t>
            </a:r>
            <a:r>
              <a:rPr lang="en-US" baseline="-25000" dirty="0" smtClean="0"/>
              <a:t>2</a:t>
            </a:r>
            <a:r>
              <a:rPr lang="en-US" dirty="0" smtClean="0"/>
              <a:t>) … M</a:t>
            </a:r>
            <a:r>
              <a:rPr lang="en-US" baseline="-25000" dirty="0" smtClean="0"/>
              <a:t>5</a:t>
            </a:r>
            <a:r>
              <a:rPr lang="en-US" dirty="0" smtClean="0"/>
              <a:t>(A</a:t>
            </a:r>
            <a:r>
              <a:rPr lang="en-US" baseline="-25000" dirty="0" smtClean="0"/>
              <a:t>5</a:t>
            </a:r>
            <a:r>
              <a:rPr lang="en-US" dirty="0" smtClean="0"/>
              <a:t>) for each metadata </a:t>
            </a:r>
            <a:r>
              <a:rPr lang="en-US" dirty="0" smtClean="0"/>
              <a:t>to represent the author model </a:t>
            </a:r>
            <a:r>
              <a:rPr lang="en-US" dirty="0" smtClean="0"/>
              <a:t>M(A</a:t>
            </a:r>
            <a:r>
              <a:rPr lang="en-US" baseline="-25000" dirty="0" smtClean="0"/>
              <a:t>i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To </a:t>
            </a:r>
            <a:r>
              <a:rPr lang="en-US" dirty="0" smtClean="0"/>
              <a:t>build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h</a:t>
            </a:r>
            <a:r>
              <a:rPr lang="en-US" dirty="0" smtClean="0"/>
              <a:t>(A</a:t>
            </a:r>
            <a:r>
              <a:rPr lang="en-US" baseline="-25000" dirty="0" smtClean="0"/>
              <a:t>i</a:t>
            </a:r>
            <a:r>
              <a:rPr lang="en-US" dirty="0" smtClean="0"/>
              <a:t>), we </a:t>
            </a:r>
            <a:r>
              <a:rPr lang="en-US" dirty="0" smtClean="0"/>
              <a:t>try to </a:t>
            </a:r>
            <a:r>
              <a:rPr lang="en-US" dirty="0" smtClean="0"/>
              <a:t>estimate A</a:t>
            </a:r>
            <a:r>
              <a:rPr lang="en-US" baseline="-25000" dirty="0" smtClean="0"/>
              <a:t>i</a:t>
            </a:r>
            <a:r>
              <a:rPr lang="en-US" dirty="0" smtClean="0"/>
              <a:t>’s </a:t>
            </a:r>
            <a:r>
              <a:rPr lang="en-US" dirty="0" smtClean="0"/>
              <a:t>probability distribution over the items of metadata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h</a:t>
            </a:r>
            <a:r>
              <a:rPr lang="en-US" dirty="0" smtClean="0"/>
              <a:t>. </a:t>
            </a:r>
            <a:r>
              <a:rPr lang="en-US" dirty="0" smtClean="0"/>
              <a:t>First, we list all occurrence of items of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h</a:t>
            </a:r>
            <a:r>
              <a:rPr lang="en-US" dirty="0" smtClean="0"/>
              <a:t> to </a:t>
            </a:r>
            <a:r>
              <a:rPr lang="en-US" dirty="0" smtClean="0"/>
              <a:t>form a metadata </a:t>
            </a:r>
            <a:r>
              <a:rPr lang="en-US" dirty="0" smtClean="0"/>
              <a:t>vocabulary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h</a:t>
            </a:r>
            <a:r>
              <a:rPr lang="en-US" dirty="0" smtClean="0"/>
              <a:t> for each metadata. </a:t>
            </a:r>
            <a:r>
              <a:rPr lang="en-US" dirty="0" smtClean="0"/>
              <a:t>In addition, we add one more item </a:t>
            </a:r>
            <a:r>
              <a:rPr lang="en-US" dirty="0" smtClean="0"/>
              <a:t> </a:t>
            </a:r>
            <a:r>
              <a:rPr lang="en-US" dirty="0" smtClean="0"/>
              <a:t>into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h</a:t>
            </a:r>
            <a:r>
              <a:rPr lang="en-US" dirty="0" smtClean="0"/>
              <a:t> </a:t>
            </a:r>
            <a:r>
              <a:rPr lang="en-US" dirty="0" smtClean="0"/>
              <a:t>to represent the items unseen so far. Then, we estimate Ai’s probability distribution over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h</a:t>
            </a:r>
            <a:r>
              <a:rPr lang="en-US" dirty="0" smtClean="0"/>
              <a:t>. Specifically, the task is to </a:t>
            </a:r>
            <a:r>
              <a:rPr lang="en-US" dirty="0" smtClean="0"/>
              <a:t>estimate the </a:t>
            </a:r>
            <a:r>
              <a:rPr lang="en-US" dirty="0" smtClean="0"/>
              <a:t>probability that </a:t>
            </a:r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has </a:t>
            </a:r>
            <a:r>
              <a:rPr lang="en-US" dirty="0" smtClean="0"/>
              <a:t>item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hi</a:t>
            </a:r>
            <a:r>
              <a:rPr lang="en-US" dirty="0" smtClean="0"/>
              <a:t> , </a:t>
            </a:r>
            <a:r>
              <a:rPr lang="en-US" dirty="0" smtClean="0"/>
              <a:t>so that:</a:t>
            </a:r>
            <a:endParaRPr lang="en-US" dirty="0"/>
          </a:p>
        </p:txBody>
      </p:sp>
      <p:pic>
        <p:nvPicPr>
          <p:cNvPr id="4" name="Picture 3" descr="pres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5572140"/>
            <a:ext cx="2248214" cy="657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Incremental-AD Description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US" dirty="0" smtClean="0"/>
              <a:t>In this equation, </a:t>
            </a:r>
            <a:r>
              <a:rPr lang="en-US" dirty="0" smtClean="0"/>
              <a:t>C(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hj</a:t>
            </a:r>
            <a:r>
              <a:rPr lang="en-US" dirty="0" smtClean="0"/>
              <a:t>) </a:t>
            </a:r>
            <a:r>
              <a:rPr lang="en-US" dirty="0" smtClean="0"/>
              <a:t>is the occurrence count of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hj</a:t>
            </a:r>
            <a:r>
              <a:rPr lang="en-US" dirty="0" smtClean="0"/>
              <a:t> </a:t>
            </a:r>
            <a:r>
              <a:rPr lang="en-US" dirty="0" smtClean="0"/>
              <a:t>in all records of Ai, and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hj</a:t>
            </a:r>
            <a:r>
              <a:rPr lang="en-US" dirty="0" smtClean="0"/>
              <a:t> </a:t>
            </a:r>
            <a:r>
              <a:rPr lang="en-US" dirty="0" smtClean="0"/>
              <a:t>is the IPF </a:t>
            </a:r>
            <a:r>
              <a:rPr lang="en-US" dirty="0" smtClean="0"/>
              <a:t>weight.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probability that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h</a:t>
            </a:r>
            <a:r>
              <a:rPr lang="en-US" dirty="0" smtClean="0"/>
              <a:t>(A</a:t>
            </a:r>
            <a:r>
              <a:rPr lang="en-US" baseline="-25000" dirty="0" smtClean="0"/>
              <a:t>i</a:t>
            </a:r>
            <a:r>
              <a:rPr lang="en-US" dirty="0" smtClean="0"/>
              <a:t>) produces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new</a:t>
            </a:r>
            <a:r>
              <a:rPr lang="en-US" dirty="0" smtClean="0"/>
              <a:t> </a:t>
            </a:r>
            <a:r>
              <a:rPr lang="en-US" dirty="0" smtClean="0"/>
              <a:t>can be computed as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6" name="Picture 5" descr="pres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1571612"/>
            <a:ext cx="5896798" cy="1057423"/>
          </a:xfrm>
          <a:prstGeom prst="rect">
            <a:avLst/>
          </a:prstGeom>
        </p:spPr>
      </p:pic>
      <p:pic>
        <p:nvPicPr>
          <p:cNvPr id="7" name="Picture 6" descr="pres_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74" y="5429264"/>
            <a:ext cx="3794332" cy="1142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Incremental-AD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Now we aggregate each metadata model’s prediction result to decide whether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new</a:t>
            </a:r>
            <a:r>
              <a:rPr lang="en-US" dirty="0" smtClean="0"/>
              <a:t> </a:t>
            </a:r>
            <a:r>
              <a:rPr lang="en-US" dirty="0" smtClean="0"/>
              <a:t>should be assigned to </a:t>
            </a:r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r>
              <a:rPr lang="en-US" dirty="0" smtClean="0"/>
              <a:t> 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function F is trained on labelled data using </a:t>
            </a:r>
            <a:r>
              <a:rPr lang="en-IN" dirty="0" err="1" smtClean="0"/>
              <a:t>HyperOpt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A(</a:t>
            </a:r>
            <a:r>
              <a:rPr lang="en-IN" dirty="0" err="1" smtClean="0"/>
              <a:t>r</a:t>
            </a:r>
            <a:r>
              <a:rPr lang="en-IN" baseline="-25000" dirty="0" err="1" smtClean="0"/>
              <a:t>new</a:t>
            </a:r>
            <a:r>
              <a:rPr lang="en-IN" dirty="0" smtClean="0"/>
              <a:t>) is the set of clusters for which       I(</a:t>
            </a:r>
            <a:r>
              <a:rPr lang="en-IN" dirty="0" err="1" smtClean="0"/>
              <a:t>r</a:t>
            </a:r>
            <a:r>
              <a:rPr lang="en-IN" baseline="-25000" dirty="0" err="1" smtClean="0"/>
              <a:t>new</a:t>
            </a:r>
            <a:r>
              <a:rPr lang="en-IN" baseline="-25000" dirty="0" smtClean="0"/>
              <a:t>  </a:t>
            </a:r>
            <a:r>
              <a:rPr lang="en-IN" dirty="0" smtClean="0"/>
              <a:t> ,A</a:t>
            </a:r>
            <a:r>
              <a:rPr lang="en-IN" baseline="-25000" dirty="0" smtClean="0"/>
              <a:t>i</a:t>
            </a:r>
            <a:r>
              <a:rPr lang="en-IN" dirty="0" smtClean="0"/>
              <a:t>) &gt;0 .</a:t>
            </a:r>
            <a:endParaRPr lang="en-US" dirty="0"/>
          </a:p>
        </p:txBody>
      </p:sp>
      <p:pic>
        <p:nvPicPr>
          <p:cNvPr id="4" name="Picture 3" descr="pres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3000372"/>
            <a:ext cx="5515745" cy="581106"/>
          </a:xfrm>
          <a:prstGeom prst="rect">
            <a:avLst/>
          </a:prstGeom>
        </p:spPr>
      </p:pic>
      <p:pic>
        <p:nvPicPr>
          <p:cNvPr id="5" name="Picture 4" descr="pres_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4786322"/>
            <a:ext cx="3391374" cy="381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Incremental-AD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no similar clusters are identified , A new cluster is created(Addition of a new author) and this single paper is assigned to the cluster. </a:t>
            </a:r>
          </a:p>
          <a:p>
            <a:r>
              <a:rPr lang="en-US" dirty="0" smtClean="0"/>
              <a:t>If one similar cluster is identified , the paper is simply added to the cluster and it’s author profile is updated.</a:t>
            </a:r>
          </a:p>
          <a:p>
            <a:r>
              <a:rPr lang="en-US" dirty="0" smtClean="0"/>
              <a:t>If more than one clusters are identified , all clusters are merged into a new on and the paper is added to the new cluster and it’s assigned a new author profile.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 of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algorithm was trained and tested on the dataset obtained from DBLP(around 3000 records).</a:t>
            </a:r>
          </a:p>
          <a:p>
            <a:r>
              <a:rPr lang="en-IN" dirty="0" smtClean="0"/>
              <a:t>The results were as follows :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BATCH-AD Only</a:t>
            </a:r>
            <a:endParaRPr lang="en-US" dirty="0"/>
          </a:p>
        </p:txBody>
      </p:sp>
      <p:pic>
        <p:nvPicPr>
          <p:cNvPr id="4" name="Content Placeholder 3" descr="pres_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66" y="1857364"/>
            <a:ext cx="2428892" cy="3598359"/>
          </a:xfrm>
        </p:spPr>
      </p:pic>
      <p:pic>
        <p:nvPicPr>
          <p:cNvPr id="5" name="Picture 4" descr="pres_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8" y="1500174"/>
            <a:ext cx="2267267" cy="1867161"/>
          </a:xfrm>
          <a:prstGeom prst="rect">
            <a:avLst/>
          </a:prstGeom>
        </p:spPr>
      </p:pic>
      <p:pic>
        <p:nvPicPr>
          <p:cNvPr id="6" name="Picture 5" descr="pres_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98" y="4214818"/>
            <a:ext cx="1876687" cy="400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BATCH-AD + INC-AD</a:t>
            </a:r>
            <a:endParaRPr lang="en-US" dirty="0"/>
          </a:p>
        </p:txBody>
      </p:sp>
      <p:pic>
        <p:nvPicPr>
          <p:cNvPr id="4" name="Content Placeholder 3" descr="pres_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488" y="1928802"/>
            <a:ext cx="2405181" cy="3622804"/>
          </a:xfrm>
        </p:spPr>
      </p:pic>
      <p:pic>
        <p:nvPicPr>
          <p:cNvPr id="5" name="Picture 4" descr="pres_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74" y="1714488"/>
            <a:ext cx="2267267" cy="1867161"/>
          </a:xfrm>
          <a:prstGeom prst="rect">
            <a:avLst/>
          </a:prstGeom>
        </p:spPr>
      </p:pic>
      <p:pic>
        <p:nvPicPr>
          <p:cNvPr id="6" name="Picture 5" descr="pres_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826" y="4143380"/>
            <a:ext cx="1876687" cy="400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Description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When a digital library user searches for publications by an author name, </a:t>
            </a:r>
            <a:r>
              <a:rPr lang="en-US" dirty="0" smtClean="0"/>
              <a:t>they </a:t>
            </a:r>
            <a:r>
              <a:rPr lang="en-US" dirty="0" smtClean="0"/>
              <a:t>often </a:t>
            </a:r>
            <a:r>
              <a:rPr lang="en-US" dirty="0" smtClean="0"/>
              <a:t>see </a:t>
            </a:r>
            <a:r>
              <a:rPr lang="en-US" dirty="0" smtClean="0"/>
              <a:t>a mixture of publications by different authors who have the same name.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smtClean="0"/>
              <a:t>aim is to design an algorithm which can segregate(disambiguate) research publications bearing same names on the basis of the available metadata with the research papers.</a:t>
            </a:r>
          </a:p>
          <a:p>
            <a:r>
              <a:rPr lang="en-IN" dirty="0" smtClean="0"/>
              <a:t>The metadata considered for comparison in the following algorithm are : </a:t>
            </a:r>
          </a:p>
          <a:p>
            <a:pPr lvl="1"/>
            <a:r>
              <a:rPr lang="en-IN" dirty="0" smtClean="0"/>
              <a:t>Co-author </a:t>
            </a:r>
            <a:r>
              <a:rPr lang="en-IN" dirty="0" smtClean="0"/>
              <a:t>List </a:t>
            </a:r>
            <a:endParaRPr lang="en-IN" dirty="0" smtClean="0"/>
          </a:p>
          <a:p>
            <a:pPr lvl="1"/>
            <a:r>
              <a:rPr lang="en-IN" dirty="0" smtClean="0"/>
              <a:t>Title of the Paper</a:t>
            </a:r>
          </a:p>
          <a:p>
            <a:pPr lvl="1"/>
            <a:r>
              <a:rPr lang="en-IN" dirty="0" smtClean="0"/>
              <a:t>Keywords</a:t>
            </a:r>
          </a:p>
          <a:p>
            <a:pPr lvl="1"/>
            <a:r>
              <a:rPr lang="en-IN" dirty="0" smtClean="0"/>
              <a:t>Paper Abstract</a:t>
            </a:r>
          </a:p>
          <a:p>
            <a:pPr lvl="1"/>
            <a:r>
              <a:rPr lang="en-IN" dirty="0" smtClean="0"/>
              <a:t>Venue of Publication</a:t>
            </a:r>
          </a:p>
          <a:p>
            <a:pPr lvl="1">
              <a:buNone/>
            </a:pPr>
            <a:endParaRPr lang="en-IN" dirty="0" smtClean="0"/>
          </a:p>
          <a:p>
            <a:pPr lvl="1"/>
            <a:endParaRPr lang="en-IN" dirty="0" smtClean="0"/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 to the Dataset ,  Code and referred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github.com/pac-man21/Dynamic-Author-Disambiguation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6000" dirty="0" smtClean="0"/>
          </a:p>
          <a:p>
            <a:pPr>
              <a:buNone/>
            </a:pPr>
            <a:r>
              <a:rPr lang="en-IN" sz="6000" dirty="0" smtClean="0">
                <a:solidFill>
                  <a:schemeClr val="accent2"/>
                </a:solidFill>
              </a:rPr>
              <a:t>        THANK YOU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Description of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Algorithm can be broken down into two parts , BATCH-AD and INCREMENTAL-AD.</a:t>
            </a:r>
          </a:p>
          <a:p>
            <a:r>
              <a:rPr lang="en-IN" dirty="0" smtClean="0"/>
              <a:t>In the BATCH-AD part  , we run the algorithm on all the available papers and group them into clusters , where each cluster represents an individual author and contains all his research publications.</a:t>
            </a:r>
          </a:p>
          <a:p>
            <a:pPr>
              <a:buNone/>
            </a:pP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Description of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</a:t>
            </a:r>
            <a:r>
              <a:rPr lang="en-IN" dirty="0" smtClean="0"/>
              <a:t>he </a:t>
            </a:r>
            <a:r>
              <a:rPr lang="en-IN" dirty="0" smtClean="0"/>
              <a:t>INC-AD part assigns publications to clusters(or create a new cluster containing this single paper</a:t>
            </a:r>
            <a:r>
              <a:rPr lang="en-IN" dirty="0" smtClean="0"/>
              <a:t>) </a:t>
            </a:r>
            <a:r>
              <a:rPr lang="en-IN" dirty="0" smtClean="0"/>
              <a:t>as they arrive(uploaded to the digital library).</a:t>
            </a:r>
          </a:p>
          <a:p>
            <a:r>
              <a:rPr lang="en-IN" dirty="0" smtClean="0"/>
              <a:t>This is achieved by creating an Author Profile for each cluster obtained from the Batch-Ad part and using it to identify if the paper belongs to a specific cluster or not. 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 For a Two step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digital libraries are growing at a very fast pace and thousands of papers are added every week . </a:t>
            </a:r>
          </a:p>
          <a:p>
            <a:r>
              <a:rPr lang="en-IN" dirty="0" smtClean="0"/>
              <a:t>Repeating the pair-wise comparison </a:t>
            </a:r>
            <a:r>
              <a:rPr lang="en-IN" dirty="0" smtClean="0"/>
              <a:t>method for the </a:t>
            </a:r>
            <a:r>
              <a:rPr lang="en-IN" dirty="0" err="1" smtClean="0"/>
              <a:t>clusterisation</a:t>
            </a:r>
            <a:r>
              <a:rPr lang="en-IN" dirty="0" smtClean="0"/>
              <a:t> </a:t>
            </a:r>
            <a:r>
              <a:rPr lang="en-IN" dirty="0" smtClean="0"/>
              <a:t>process over and over can consume a lot of time , and thus we need an online algorithm for assigning publications to the respective authors.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Data Growth of Microsoft Academic Search</a:t>
            </a:r>
            <a:endParaRPr lang="en-US" dirty="0"/>
          </a:p>
        </p:txBody>
      </p:sp>
      <p:pic>
        <p:nvPicPr>
          <p:cNvPr id="4" name="Content Placeholder 3" descr="pres_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28" y="2285992"/>
            <a:ext cx="6072229" cy="36409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BATCH-AD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Similarity score between two records(that carry a common name) is calculated  by calculating similarities between the available features of the paper.</a:t>
            </a:r>
          </a:p>
          <a:p>
            <a:r>
              <a:rPr lang="en-US" dirty="0" smtClean="0"/>
              <a:t>We represent each metadata as a vector of </a:t>
            </a:r>
            <a:r>
              <a:rPr lang="en-US" dirty="0" smtClean="0"/>
              <a:t>items. For coauthor name , </a:t>
            </a:r>
            <a:r>
              <a:rPr lang="en-US" dirty="0" smtClean="0"/>
              <a:t>each vector item is a coauthor </a:t>
            </a:r>
            <a:r>
              <a:rPr lang="en-US" dirty="0" smtClean="0"/>
              <a:t>name . For </a:t>
            </a:r>
            <a:r>
              <a:rPr lang="en-US" dirty="0" smtClean="0"/>
              <a:t>obtaining the vectors </a:t>
            </a:r>
            <a:r>
              <a:rPr lang="en-US" dirty="0" smtClean="0"/>
              <a:t>for Paper title </a:t>
            </a:r>
            <a:r>
              <a:rPr lang="en-US" dirty="0" smtClean="0"/>
              <a:t>and </a:t>
            </a:r>
            <a:r>
              <a:rPr lang="en-US" dirty="0" smtClean="0"/>
              <a:t>Paper abstract, </a:t>
            </a:r>
            <a:r>
              <a:rPr lang="en-US" dirty="0" smtClean="0"/>
              <a:t>word bigrams are generated from the original text after removing stop </a:t>
            </a:r>
            <a:r>
              <a:rPr lang="en-US" dirty="0" smtClean="0"/>
              <a:t>words.</a:t>
            </a:r>
          </a:p>
          <a:p>
            <a:r>
              <a:rPr lang="en-US" dirty="0" smtClean="0"/>
              <a:t>For accuracy consideration, we further weight the aforementioned metadata items by what we call IPF (Inverse Paper Frequency).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BATCH-AD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IPF value for an item of a metadata is calculated using the following formula:</a:t>
            </a:r>
          </a:p>
          <a:p>
            <a:endParaRPr lang="en-IN" dirty="0" smtClean="0"/>
          </a:p>
          <a:p>
            <a:r>
              <a:rPr lang="en-IN" dirty="0" err="1" smtClean="0"/>
              <a:t>a</a:t>
            </a:r>
            <a:r>
              <a:rPr lang="en-IN" baseline="-25000" dirty="0" err="1" smtClean="0"/>
              <a:t>hi</a:t>
            </a:r>
            <a:r>
              <a:rPr lang="en-IN" dirty="0" smtClean="0"/>
              <a:t> = </a:t>
            </a:r>
            <a:r>
              <a:rPr lang="en-US" dirty="0" smtClean="0"/>
              <a:t>item in a particular feature</a:t>
            </a:r>
            <a:endParaRPr lang="en-US" dirty="0"/>
          </a:p>
          <a:p>
            <a:r>
              <a:rPr lang="en-IN" dirty="0" smtClean="0"/>
              <a:t>f(</a:t>
            </a:r>
            <a:r>
              <a:rPr lang="en-IN" dirty="0" err="1" smtClean="0"/>
              <a:t>a</a:t>
            </a:r>
            <a:r>
              <a:rPr lang="en-IN" baseline="-25000" dirty="0" err="1" smtClean="0"/>
              <a:t>hi</a:t>
            </a:r>
            <a:r>
              <a:rPr lang="en-IN" dirty="0" smtClean="0"/>
              <a:t>)  = frequency of </a:t>
            </a:r>
            <a:r>
              <a:rPr lang="en-IN" dirty="0" err="1" smtClean="0"/>
              <a:t>a</a:t>
            </a:r>
            <a:r>
              <a:rPr lang="en-IN" baseline="-25000" dirty="0" err="1" smtClean="0"/>
              <a:t>hi</a:t>
            </a:r>
            <a:r>
              <a:rPr lang="en-IN" dirty="0" smtClean="0"/>
              <a:t> in all paper set.</a:t>
            </a:r>
          </a:p>
          <a:p>
            <a:r>
              <a:rPr lang="en-IN" dirty="0" err="1" smtClean="0"/>
              <a:t>N</a:t>
            </a:r>
            <a:r>
              <a:rPr lang="en-IN" baseline="-25000" dirty="0" err="1" smtClean="0"/>
              <a:t>h</a:t>
            </a:r>
            <a:r>
              <a:rPr lang="en-IN" dirty="0" smtClean="0"/>
              <a:t> = maximum f(</a:t>
            </a:r>
            <a:r>
              <a:rPr lang="en-IN" dirty="0" err="1" smtClean="0"/>
              <a:t>a</a:t>
            </a:r>
            <a:r>
              <a:rPr lang="en-IN" baseline="-25000" dirty="0" err="1" smtClean="0"/>
              <a:t>hi</a:t>
            </a:r>
            <a:r>
              <a:rPr lang="en-IN" dirty="0" smtClean="0"/>
              <a:t>) for a specific feature.</a:t>
            </a:r>
          </a:p>
          <a:p>
            <a:r>
              <a:rPr lang="en-IN" dirty="0" smtClean="0"/>
              <a:t> Every feature is represented as  a weighted vector  :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</p:txBody>
      </p:sp>
      <p:pic>
        <p:nvPicPr>
          <p:cNvPr id="4" name="Picture 3" descr="pres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2714620"/>
            <a:ext cx="2695951" cy="562053"/>
          </a:xfrm>
          <a:prstGeom prst="rect">
            <a:avLst/>
          </a:prstGeom>
        </p:spPr>
      </p:pic>
      <p:pic>
        <p:nvPicPr>
          <p:cNvPr id="5" name="Picture 4" descr="pres_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74" y="6072206"/>
            <a:ext cx="3934374" cy="543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Batch</a:t>
            </a:r>
            <a:r>
              <a:rPr lang="en-IN" dirty="0" smtClean="0"/>
              <a:t>-AD </a:t>
            </a:r>
            <a:r>
              <a:rPr lang="en-IN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Similarity score for a feature is </a:t>
            </a:r>
            <a:r>
              <a:rPr lang="en-IN" dirty="0" smtClean="0"/>
              <a:t>calculated using </a:t>
            </a:r>
            <a:r>
              <a:rPr lang="en-IN" dirty="0" smtClean="0"/>
              <a:t>the following formula </a:t>
            </a:r>
            <a:r>
              <a:rPr lang="en-IN" dirty="0" smtClean="0"/>
              <a:t>: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From the obtained similarities we create a similarity profile vector for any pair</a:t>
            </a:r>
            <a:r>
              <a:rPr lang="en-US" dirty="0" smtClean="0"/>
              <a:t> </a:t>
            </a:r>
            <a:r>
              <a:rPr lang="en-US" dirty="0" smtClean="0"/>
              <a:t>of records </a:t>
            </a:r>
            <a:r>
              <a:rPr lang="en-US" dirty="0" err="1" smtClean="0"/>
              <a:t>ri</a:t>
            </a:r>
            <a:r>
              <a:rPr lang="en-US" dirty="0" smtClean="0"/>
              <a:t> , </a:t>
            </a:r>
            <a:r>
              <a:rPr lang="en-US" dirty="0" err="1" smtClean="0"/>
              <a:t>rj</a:t>
            </a:r>
            <a:r>
              <a:rPr lang="en-US" dirty="0" smtClean="0"/>
              <a:t> :</a:t>
            </a:r>
            <a:endParaRPr lang="en-US" dirty="0" smtClean="0"/>
          </a:p>
          <a:p>
            <a:r>
              <a:rPr lang="en-IN" dirty="0" smtClean="0"/>
              <a:t>X</a:t>
            </a:r>
            <a:r>
              <a:rPr lang="en-IN" dirty="0" smtClean="0"/>
              <a:t>(</a:t>
            </a:r>
            <a:r>
              <a:rPr lang="en-IN" dirty="0" err="1" smtClean="0"/>
              <a:t>ri</a:t>
            </a:r>
            <a:r>
              <a:rPr lang="en-IN" dirty="0" smtClean="0"/>
              <a:t> , </a:t>
            </a:r>
            <a:r>
              <a:rPr lang="en-IN" dirty="0" err="1" smtClean="0"/>
              <a:t>rj</a:t>
            </a:r>
            <a:r>
              <a:rPr lang="en-IN" dirty="0" smtClean="0"/>
              <a:t>) = (S1 , S2 , S3 , S4 , S5 , S6)</a:t>
            </a:r>
          </a:p>
          <a:p>
            <a:r>
              <a:rPr lang="en-IN" dirty="0" smtClean="0"/>
              <a:t>We calculate the Similarity score S using the following formula: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Where vector w is the vector of weights and b is the threshold obtained by Minimizing the Loss function using  Hyper-Opt.</a:t>
            </a:r>
            <a:endParaRPr lang="en-IN" dirty="0" smtClean="0"/>
          </a:p>
          <a:p>
            <a:r>
              <a:rPr lang="en-IN" dirty="0" smtClean="0"/>
              <a:t>S&gt;0 suggests that both records belong to the same author , otherwise they don’t.</a:t>
            </a:r>
            <a:endParaRPr lang="en-IN" dirty="0" smtClean="0"/>
          </a:p>
        </p:txBody>
      </p:sp>
      <p:pic>
        <p:nvPicPr>
          <p:cNvPr id="4" name="Picture 3" descr="pres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4429132"/>
            <a:ext cx="2591162" cy="371527"/>
          </a:xfrm>
          <a:prstGeom prst="rect">
            <a:avLst/>
          </a:prstGeom>
        </p:spPr>
      </p:pic>
      <p:pic>
        <p:nvPicPr>
          <p:cNvPr id="5" name="Picture 4" descr="pres_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2" y="2214554"/>
            <a:ext cx="1500197" cy="5250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7263</TotalTime>
  <Words>1007</Words>
  <Application>Microsoft Office PowerPoint</Application>
  <PresentationFormat>On-screen Show (4:3)</PresentationFormat>
  <Paragraphs>89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Verve</vt:lpstr>
      <vt:lpstr>INNOVATION LAB PROJECT</vt:lpstr>
      <vt:lpstr>Description of The Project</vt:lpstr>
      <vt:lpstr>Description of The Algorithm</vt:lpstr>
      <vt:lpstr>Description of The Algorithm</vt:lpstr>
      <vt:lpstr>Motivation For a Two step Algorithm</vt:lpstr>
      <vt:lpstr>The Data Growth of Microsoft Academic Search</vt:lpstr>
      <vt:lpstr>BATCH-AD Description</vt:lpstr>
      <vt:lpstr>BATCH-AD Description</vt:lpstr>
      <vt:lpstr>Batch-AD Description</vt:lpstr>
      <vt:lpstr>BATCH-AD Pseudo Code</vt:lpstr>
      <vt:lpstr>Hyper-Opt(Model Used for minimizing the loss function)</vt:lpstr>
      <vt:lpstr>Incremental-AD Description</vt:lpstr>
      <vt:lpstr>Incremental-AD Description</vt:lpstr>
      <vt:lpstr>Incremental-AD Description</vt:lpstr>
      <vt:lpstr>Incremental-AD Description</vt:lpstr>
      <vt:lpstr>Incremental-AD Description</vt:lpstr>
      <vt:lpstr>Performance of the Algorithm</vt:lpstr>
      <vt:lpstr>          BATCH-AD Only</vt:lpstr>
      <vt:lpstr>BATCH-AD + INC-AD</vt:lpstr>
      <vt:lpstr>Link to the Dataset ,  Code and referred Paper</vt:lpstr>
      <vt:lpstr>Slide 21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LAB PROJECT</dc:title>
  <dc:creator>HARASH</dc:creator>
  <cp:lastModifiedBy>HARASH</cp:lastModifiedBy>
  <cp:revision>8</cp:revision>
  <dcterms:created xsi:type="dcterms:W3CDTF">2021-05-06T20:02:38Z</dcterms:created>
  <dcterms:modified xsi:type="dcterms:W3CDTF">2021-05-12T18:11:21Z</dcterms:modified>
</cp:coreProperties>
</file>