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8" r:id="rId7"/>
    <p:sldId id="263" r:id="rId8"/>
    <p:sldId id="266" r:id="rId9"/>
    <p:sldId id="267"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50AB6D-2979-7548-A3FE-A6C8A7AD057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5E3CB987-50D1-3E89-36EF-00F8769523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A9E4C57-B1BD-271A-B0F5-82EF464EA1B6}"/>
              </a:ext>
            </a:extLst>
          </p:cNvPr>
          <p:cNvSpPr>
            <a:spLocks noGrp="1"/>
          </p:cNvSpPr>
          <p:nvPr>
            <p:ph type="dt" sz="half" idx="10"/>
          </p:nvPr>
        </p:nvSpPr>
        <p:spPr/>
        <p:txBody>
          <a:bodyPr/>
          <a:lstStyle/>
          <a:p>
            <a:fld id="{9AFA680D-11B0-4CDD-BA82-B3A0B5FD9944}" type="datetimeFigureOut">
              <a:rPr lang="es-MX" smtClean="0"/>
              <a:t>14/11/2022</a:t>
            </a:fld>
            <a:endParaRPr lang="es-MX"/>
          </a:p>
        </p:txBody>
      </p:sp>
      <p:sp>
        <p:nvSpPr>
          <p:cNvPr id="5" name="Marcador de pie de página 4">
            <a:extLst>
              <a:ext uri="{FF2B5EF4-FFF2-40B4-BE49-F238E27FC236}">
                <a16:creationId xmlns:a16="http://schemas.microsoft.com/office/drawing/2014/main" id="{4498B2F8-96C0-C1FD-7478-7FE743A74CD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743B7F6-E514-5858-792E-A276C369E2D2}"/>
              </a:ext>
            </a:extLst>
          </p:cNvPr>
          <p:cNvSpPr>
            <a:spLocks noGrp="1"/>
          </p:cNvSpPr>
          <p:nvPr>
            <p:ph type="sldNum" sz="quarter" idx="12"/>
          </p:nvPr>
        </p:nvSpPr>
        <p:spPr/>
        <p:txBody>
          <a:bodyPr/>
          <a:lstStyle/>
          <a:p>
            <a:fld id="{C39DF189-C380-474C-9F30-715EC2AD0045}" type="slidenum">
              <a:rPr lang="es-MX" smtClean="0"/>
              <a:t>‹Nº›</a:t>
            </a:fld>
            <a:endParaRPr lang="es-MX"/>
          </a:p>
        </p:txBody>
      </p:sp>
    </p:spTree>
    <p:extLst>
      <p:ext uri="{BB962C8B-B14F-4D97-AF65-F5344CB8AC3E}">
        <p14:creationId xmlns:p14="http://schemas.microsoft.com/office/powerpoint/2010/main" val="2320336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8FA56C-134E-EA37-2E22-A36D8E9ECBF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7C97449-4C3D-200A-A82C-19ECA99C712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E48C516-046C-4059-8C60-B0672B9E9554}"/>
              </a:ext>
            </a:extLst>
          </p:cNvPr>
          <p:cNvSpPr>
            <a:spLocks noGrp="1"/>
          </p:cNvSpPr>
          <p:nvPr>
            <p:ph type="dt" sz="half" idx="10"/>
          </p:nvPr>
        </p:nvSpPr>
        <p:spPr/>
        <p:txBody>
          <a:bodyPr/>
          <a:lstStyle/>
          <a:p>
            <a:fld id="{9AFA680D-11B0-4CDD-BA82-B3A0B5FD9944}" type="datetimeFigureOut">
              <a:rPr lang="es-MX" smtClean="0"/>
              <a:t>14/11/2022</a:t>
            </a:fld>
            <a:endParaRPr lang="es-MX"/>
          </a:p>
        </p:txBody>
      </p:sp>
      <p:sp>
        <p:nvSpPr>
          <p:cNvPr id="5" name="Marcador de pie de página 4">
            <a:extLst>
              <a:ext uri="{FF2B5EF4-FFF2-40B4-BE49-F238E27FC236}">
                <a16:creationId xmlns:a16="http://schemas.microsoft.com/office/drawing/2014/main" id="{2EB6E05E-2B6F-99ED-D9B2-6562410779A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CC70EA9-CC63-95D5-8223-002F99A3478C}"/>
              </a:ext>
            </a:extLst>
          </p:cNvPr>
          <p:cNvSpPr>
            <a:spLocks noGrp="1"/>
          </p:cNvSpPr>
          <p:nvPr>
            <p:ph type="sldNum" sz="quarter" idx="12"/>
          </p:nvPr>
        </p:nvSpPr>
        <p:spPr/>
        <p:txBody>
          <a:bodyPr/>
          <a:lstStyle/>
          <a:p>
            <a:fld id="{C39DF189-C380-474C-9F30-715EC2AD0045}" type="slidenum">
              <a:rPr lang="es-MX" smtClean="0"/>
              <a:t>‹Nº›</a:t>
            </a:fld>
            <a:endParaRPr lang="es-MX"/>
          </a:p>
        </p:txBody>
      </p:sp>
    </p:spTree>
    <p:extLst>
      <p:ext uri="{BB962C8B-B14F-4D97-AF65-F5344CB8AC3E}">
        <p14:creationId xmlns:p14="http://schemas.microsoft.com/office/powerpoint/2010/main" val="428463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86303D5-9FC5-F599-F598-0640A225D6F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8781C0CF-537F-2255-38F1-805DB564B4A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96863BA-DBF9-3099-DA53-084A504E56B0}"/>
              </a:ext>
            </a:extLst>
          </p:cNvPr>
          <p:cNvSpPr>
            <a:spLocks noGrp="1"/>
          </p:cNvSpPr>
          <p:nvPr>
            <p:ph type="dt" sz="half" idx="10"/>
          </p:nvPr>
        </p:nvSpPr>
        <p:spPr/>
        <p:txBody>
          <a:bodyPr/>
          <a:lstStyle/>
          <a:p>
            <a:fld id="{9AFA680D-11B0-4CDD-BA82-B3A0B5FD9944}" type="datetimeFigureOut">
              <a:rPr lang="es-MX" smtClean="0"/>
              <a:t>14/11/2022</a:t>
            </a:fld>
            <a:endParaRPr lang="es-MX"/>
          </a:p>
        </p:txBody>
      </p:sp>
      <p:sp>
        <p:nvSpPr>
          <p:cNvPr id="5" name="Marcador de pie de página 4">
            <a:extLst>
              <a:ext uri="{FF2B5EF4-FFF2-40B4-BE49-F238E27FC236}">
                <a16:creationId xmlns:a16="http://schemas.microsoft.com/office/drawing/2014/main" id="{D3CFC8FE-E7AC-544C-61F6-1A6E9A3F5CE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BF141E0-45A1-2EEC-40ED-52882FDEB00D}"/>
              </a:ext>
            </a:extLst>
          </p:cNvPr>
          <p:cNvSpPr>
            <a:spLocks noGrp="1"/>
          </p:cNvSpPr>
          <p:nvPr>
            <p:ph type="sldNum" sz="quarter" idx="12"/>
          </p:nvPr>
        </p:nvSpPr>
        <p:spPr/>
        <p:txBody>
          <a:bodyPr/>
          <a:lstStyle/>
          <a:p>
            <a:fld id="{C39DF189-C380-474C-9F30-715EC2AD0045}" type="slidenum">
              <a:rPr lang="es-MX" smtClean="0"/>
              <a:t>‹Nº›</a:t>
            </a:fld>
            <a:endParaRPr lang="es-MX"/>
          </a:p>
        </p:txBody>
      </p:sp>
    </p:spTree>
    <p:extLst>
      <p:ext uri="{BB962C8B-B14F-4D97-AF65-F5344CB8AC3E}">
        <p14:creationId xmlns:p14="http://schemas.microsoft.com/office/powerpoint/2010/main" val="189823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9D0FBE-E399-39E5-D967-716C9280DED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193D726-3F73-3A51-C5AB-CB47CCD9498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98613F0-8E1D-FDD2-37CB-1BBC57061B73}"/>
              </a:ext>
            </a:extLst>
          </p:cNvPr>
          <p:cNvSpPr>
            <a:spLocks noGrp="1"/>
          </p:cNvSpPr>
          <p:nvPr>
            <p:ph type="dt" sz="half" idx="10"/>
          </p:nvPr>
        </p:nvSpPr>
        <p:spPr/>
        <p:txBody>
          <a:bodyPr/>
          <a:lstStyle/>
          <a:p>
            <a:fld id="{9AFA680D-11B0-4CDD-BA82-B3A0B5FD9944}" type="datetimeFigureOut">
              <a:rPr lang="es-MX" smtClean="0"/>
              <a:t>14/11/2022</a:t>
            </a:fld>
            <a:endParaRPr lang="es-MX"/>
          </a:p>
        </p:txBody>
      </p:sp>
      <p:sp>
        <p:nvSpPr>
          <p:cNvPr id="5" name="Marcador de pie de página 4">
            <a:extLst>
              <a:ext uri="{FF2B5EF4-FFF2-40B4-BE49-F238E27FC236}">
                <a16:creationId xmlns:a16="http://schemas.microsoft.com/office/drawing/2014/main" id="{35D01D59-ADE7-7673-C844-509B0CE7681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5FD80D3-5F82-A1DF-A1FD-243D44AC8CC9}"/>
              </a:ext>
            </a:extLst>
          </p:cNvPr>
          <p:cNvSpPr>
            <a:spLocks noGrp="1"/>
          </p:cNvSpPr>
          <p:nvPr>
            <p:ph type="sldNum" sz="quarter" idx="12"/>
          </p:nvPr>
        </p:nvSpPr>
        <p:spPr/>
        <p:txBody>
          <a:bodyPr/>
          <a:lstStyle/>
          <a:p>
            <a:fld id="{C39DF189-C380-474C-9F30-715EC2AD0045}" type="slidenum">
              <a:rPr lang="es-MX" smtClean="0"/>
              <a:t>‹Nº›</a:t>
            </a:fld>
            <a:endParaRPr lang="es-MX"/>
          </a:p>
        </p:txBody>
      </p:sp>
    </p:spTree>
    <p:extLst>
      <p:ext uri="{BB962C8B-B14F-4D97-AF65-F5344CB8AC3E}">
        <p14:creationId xmlns:p14="http://schemas.microsoft.com/office/powerpoint/2010/main" val="236602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2C8B84-B27B-AA56-21A6-C04A7108A34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FC6A478-814E-9073-B1C9-EED5BD66D5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90FD99E-5B41-03F3-8557-AB68FA928985}"/>
              </a:ext>
            </a:extLst>
          </p:cNvPr>
          <p:cNvSpPr>
            <a:spLocks noGrp="1"/>
          </p:cNvSpPr>
          <p:nvPr>
            <p:ph type="dt" sz="half" idx="10"/>
          </p:nvPr>
        </p:nvSpPr>
        <p:spPr/>
        <p:txBody>
          <a:bodyPr/>
          <a:lstStyle/>
          <a:p>
            <a:fld id="{9AFA680D-11B0-4CDD-BA82-B3A0B5FD9944}" type="datetimeFigureOut">
              <a:rPr lang="es-MX" smtClean="0"/>
              <a:t>14/11/2022</a:t>
            </a:fld>
            <a:endParaRPr lang="es-MX"/>
          </a:p>
        </p:txBody>
      </p:sp>
      <p:sp>
        <p:nvSpPr>
          <p:cNvPr id="5" name="Marcador de pie de página 4">
            <a:extLst>
              <a:ext uri="{FF2B5EF4-FFF2-40B4-BE49-F238E27FC236}">
                <a16:creationId xmlns:a16="http://schemas.microsoft.com/office/drawing/2014/main" id="{F3A247F4-B479-01E5-FCAD-DBF6CB38360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2795C38-40F7-B81C-B397-166AFBB07EF7}"/>
              </a:ext>
            </a:extLst>
          </p:cNvPr>
          <p:cNvSpPr>
            <a:spLocks noGrp="1"/>
          </p:cNvSpPr>
          <p:nvPr>
            <p:ph type="sldNum" sz="quarter" idx="12"/>
          </p:nvPr>
        </p:nvSpPr>
        <p:spPr/>
        <p:txBody>
          <a:bodyPr/>
          <a:lstStyle/>
          <a:p>
            <a:fld id="{C39DF189-C380-474C-9F30-715EC2AD0045}" type="slidenum">
              <a:rPr lang="es-MX" smtClean="0"/>
              <a:t>‹Nº›</a:t>
            </a:fld>
            <a:endParaRPr lang="es-MX"/>
          </a:p>
        </p:txBody>
      </p:sp>
    </p:spTree>
    <p:extLst>
      <p:ext uri="{BB962C8B-B14F-4D97-AF65-F5344CB8AC3E}">
        <p14:creationId xmlns:p14="http://schemas.microsoft.com/office/powerpoint/2010/main" val="1424367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CE1EC-FBE8-2FC1-193C-17C830BACA6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7CE4FC4-9670-CD93-4F21-FB28D8C48F4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392F5056-C093-139A-A3F8-26B949E4491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D6C4D534-F6C0-2562-3392-A24444385B75}"/>
              </a:ext>
            </a:extLst>
          </p:cNvPr>
          <p:cNvSpPr>
            <a:spLocks noGrp="1"/>
          </p:cNvSpPr>
          <p:nvPr>
            <p:ph type="dt" sz="half" idx="10"/>
          </p:nvPr>
        </p:nvSpPr>
        <p:spPr/>
        <p:txBody>
          <a:bodyPr/>
          <a:lstStyle/>
          <a:p>
            <a:fld id="{9AFA680D-11B0-4CDD-BA82-B3A0B5FD9944}" type="datetimeFigureOut">
              <a:rPr lang="es-MX" smtClean="0"/>
              <a:t>14/11/2022</a:t>
            </a:fld>
            <a:endParaRPr lang="es-MX"/>
          </a:p>
        </p:txBody>
      </p:sp>
      <p:sp>
        <p:nvSpPr>
          <p:cNvPr id="6" name="Marcador de pie de página 5">
            <a:extLst>
              <a:ext uri="{FF2B5EF4-FFF2-40B4-BE49-F238E27FC236}">
                <a16:creationId xmlns:a16="http://schemas.microsoft.com/office/drawing/2014/main" id="{0959BC32-FC88-E7C8-E76D-7104019C881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964346C-2BA2-C46B-60C4-A3F4B9502AA2}"/>
              </a:ext>
            </a:extLst>
          </p:cNvPr>
          <p:cNvSpPr>
            <a:spLocks noGrp="1"/>
          </p:cNvSpPr>
          <p:nvPr>
            <p:ph type="sldNum" sz="quarter" idx="12"/>
          </p:nvPr>
        </p:nvSpPr>
        <p:spPr/>
        <p:txBody>
          <a:bodyPr/>
          <a:lstStyle/>
          <a:p>
            <a:fld id="{C39DF189-C380-474C-9F30-715EC2AD0045}" type="slidenum">
              <a:rPr lang="es-MX" smtClean="0"/>
              <a:t>‹Nº›</a:t>
            </a:fld>
            <a:endParaRPr lang="es-MX"/>
          </a:p>
        </p:txBody>
      </p:sp>
    </p:spTree>
    <p:extLst>
      <p:ext uri="{BB962C8B-B14F-4D97-AF65-F5344CB8AC3E}">
        <p14:creationId xmlns:p14="http://schemas.microsoft.com/office/powerpoint/2010/main" val="2506414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E8AFA8-3E63-4965-0C84-75759AD9741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007B7A3-B247-E2B8-AC2C-C9F5281BB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09B4A93-6990-7FD7-8C7C-96D688823F2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4489BF66-D1D6-7414-A467-CF5FEA7BB5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45706ED-ADD0-13A0-77AD-94EF861C9B9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48975CFF-A31D-C617-3EA6-E8C65F2D4B8E}"/>
              </a:ext>
            </a:extLst>
          </p:cNvPr>
          <p:cNvSpPr>
            <a:spLocks noGrp="1"/>
          </p:cNvSpPr>
          <p:nvPr>
            <p:ph type="dt" sz="half" idx="10"/>
          </p:nvPr>
        </p:nvSpPr>
        <p:spPr/>
        <p:txBody>
          <a:bodyPr/>
          <a:lstStyle/>
          <a:p>
            <a:fld id="{9AFA680D-11B0-4CDD-BA82-B3A0B5FD9944}" type="datetimeFigureOut">
              <a:rPr lang="es-MX" smtClean="0"/>
              <a:t>14/11/2022</a:t>
            </a:fld>
            <a:endParaRPr lang="es-MX"/>
          </a:p>
        </p:txBody>
      </p:sp>
      <p:sp>
        <p:nvSpPr>
          <p:cNvPr id="8" name="Marcador de pie de página 7">
            <a:extLst>
              <a:ext uri="{FF2B5EF4-FFF2-40B4-BE49-F238E27FC236}">
                <a16:creationId xmlns:a16="http://schemas.microsoft.com/office/drawing/2014/main" id="{51DE0010-C94A-320E-28B3-1FE28B6B113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A226D05D-31FC-747C-1EE7-8BA18AFB5477}"/>
              </a:ext>
            </a:extLst>
          </p:cNvPr>
          <p:cNvSpPr>
            <a:spLocks noGrp="1"/>
          </p:cNvSpPr>
          <p:nvPr>
            <p:ph type="sldNum" sz="quarter" idx="12"/>
          </p:nvPr>
        </p:nvSpPr>
        <p:spPr/>
        <p:txBody>
          <a:bodyPr/>
          <a:lstStyle/>
          <a:p>
            <a:fld id="{C39DF189-C380-474C-9F30-715EC2AD0045}" type="slidenum">
              <a:rPr lang="es-MX" smtClean="0"/>
              <a:t>‹Nº›</a:t>
            </a:fld>
            <a:endParaRPr lang="es-MX"/>
          </a:p>
        </p:txBody>
      </p:sp>
    </p:spTree>
    <p:extLst>
      <p:ext uri="{BB962C8B-B14F-4D97-AF65-F5344CB8AC3E}">
        <p14:creationId xmlns:p14="http://schemas.microsoft.com/office/powerpoint/2010/main" val="3781512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611077-BD3B-1D7C-91F8-93A3D9D9237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88DD0CB4-85AE-37C6-EF66-5D3A1313A23C}"/>
              </a:ext>
            </a:extLst>
          </p:cNvPr>
          <p:cNvSpPr>
            <a:spLocks noGrp="1"/>
          </p:cNvSpPr>
          <p:nvPr>
            <p:ph type="dt" sz="half" idx="10"/>
          </p:nvPr>
        </p:nvSpPr>
        <p:spPr/>
        <p:txBody>
          <a:bodyPr/>
          <a:lstStyle/>
          <a:p>
            <a:fld id="{9AFA680D-11B0-4CDD-BA82-B3A0B5FD9944}" type="datetimeFigureOut">
              <a:rPr lang="es-MX" smtClean="0"/>
              <a:t>14/11/2022</a:t>
            </a:fld>
            <a:endParaRPr lang="es-MX"/>
          </a:p>
        </p:txBody>
      </p:sp>
      <p:sp>
        <p:nvSpPr>
          <p:cNvPr id="4" name="Marcador de pie de página 3">
            <a:extLst>
              <a:ext uri="{FF2B5EF4-FFF2-40B4-BE49-F238E27FC236}">
                <a16:creationId xmlns:a16="http://schemas.microsoft.com/office/drawing/2014/main" id="{73B6A106-AC8D-0A04-900F-251F597730D4}"/>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A0D00EC6-C257-EE6F-F97B-165D4CB23380}"/>
              </a:ext>
            </a:extLst>
          </p:cNvPr>
          <p:cNvSpPr>
            <a:spLocks noGrp="1"/>
          </p:cNvSpPr>
          <p:nvPr>
            <p:ph type="sldNum" sz="quarter" idx="12"/>
          </p:nvPr>
        </p:nvSpPr>
        <p:spPr/>
        <p:txBody>
          <a:bodyPr/>
          <a:lstStyle/>
          <a:p>
            <a:fld id="{C39DF189-C380-474C-9F30-715EC2AD0045}" type="slidenum">
              <a:rPr lang="es-MX" smtClean="0"/>
              <a:t>‹Nº›</a:t>
            </a:fld>
            <a:endParaRPr lang="es-MX"/>
          </a:p>
        </p:txBody>
      </p:sp>
    </p:spTree>
    <p:extLst>
      <p:ext uri="{BB962C8B-B14F-4D97-AF65-F5344CB8AC3E}">
        <p14:creationId xmlns:p14="http://schemas.microsoft.com/office/powerpoint/2010/main" val="145325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A0F35E9-DB93-8BA6-3CA6-5C05BE873C6E}"/>
              </a:ext>
            </a:extLst>
          </p:cNvPr>
          <p:cNvSpPr>
            <a:spLocks noGrp="1"/>
          </p:cNvSpPr>
          <p:nvPr>
            <p:ph type="dt" sz="half" idx="10"/>
          </p:nvPr>
        </p:nvSpPr>
        <p:spPr/>
        <p:txBody>
          <a:bodyPr/>
          <a:lstStyle/>
          <a:p>
            <a:fld id="{9AFA680D-11B0-4CDD-BA82-B3A0B5FD9944}" type="datetimeFigureOut">
              <a:rPr lang="es-MX" smtClean="0"/>
              <a:t>14/11/2022</a:t>
            </a:fld>
            <a:endParaRPr lang="es-MX"/>
          </a:p>
        </p:txBody>
      </p:sp>
      <p:sp>
        <p:nvSpPr>
          <p:cNvPr id="3" name="Marcador de pie de página 2">
            <a:extLst>
              <a:ext uri="{FF2B5EF4-FFF2-40B4-BE49-F238E27FC236}">
                <a16:creationId xmlns:a16="http://schemas.microsoft.com/office/drawing/2014/main" id="{CA9D0407-5C55-01AD-37EC-779E4929C373}"/>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B9D43DEC-5B8F-4BB2-6A09-8C0FD37215F1}"/>
              </a:ext>
            </a:extLst>
          </p:cNvPr>
          <p:cNvSpPr>
            <a:spLocks noGrp="1"/>
          </p:cNvSpPr>
          <p:nvPr>
            <p:ph type="sldNum" sz="quarter" idx="12"/>
          </p:nvPr>
        </p:nvSpPr>
        <p:spPr/>
        <p:txBody>
          <a:bodyPr/>
          <a:lstStyle/>
          <a:p>
            <a:fld id="{C39DF189-C380-474C-9F30-715EC2AD0045}" type="slidenum">
              <a:rPr lang="es-MX" smtClean="0"/>
              <a:t>‹Nº›</a:t>
            </a:fld>
            <a:endParaRPr lang="es-MX"/>
          </a:p>
        </p:txBody>
      </p:sp>
    </p:spTree>
    <p:extLst>
      <p:ext uri="{BB962C8B-B14F-4D97-AF65-F5344CB8AC3E}">
        <p14:creationId xmlns:p14="http://schemas.microsoft.com/office/powerpoint/2010/main" val="3127848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EA2634-621B-A8C0-0838-0629F399566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04369A1-C283-7FC6-E99F-DFF1545459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3FD13931-C6F7-2C00-0306-C76CBC427D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C894E52-4D93-CC95-757B-D4351230F295}"/>
              </a:ext>
            </a:extLst>
          </p:cNvPr>
          <p:cNvSpPr>
            <a:spLocks noGrp="1"/>
          </p:cNvSpPr>
          <p:nvPr>
            <p:ph type="dt" sz="half" idx="10"/>
          </p:nvPr>
        </p:nvSpPr>
        <p:spPr/>
        <p:txBody>
          <a:bodyPr/>
          <a:lstStyle/>
          <a:p>
            <a:fld id="{9AFA680D-11B0-4CDD-BA82-B3A0B5FD9944}" type="datetimeFigureOut">
              <a:rPr lang="es-MX" smtClean="0"/>
              <a:t>14/11/2022</a:t>
            </a:fld>
            <a:endParaRPr lang="es-MX"/>
          </a:p>
        </p:txBody>
      </p:sp>
      <p:sp>
        <p:nvSpPr>
          <p:cNvPr id="6" name="Marcador de pie de página 5">
            <a:extLst>
              <a:ext uri="{FF2B5EF4-FFF2-40B4-BE49-F238E27FC236}">
                <a16:creationId xmlns:a16="http://schemas.microsoft.com/office/drawing/2014/main" id="{B884DA2F-7F69-671E-1A54-1D217E1A6DE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38C825D-2CC9-C959-A1B5-B95C8B03B882}"/>
              </a:ext>
            </a:extLst>
          </p:cNvPr>
          <p:cNvSpPr>
            <a:spLocks noGrp="1"/>
          </p:cNvSpPr>
          <p:nvPr>
            <p:ph type="sldNum" sz="quarter" idx="12"/>
          </p:nvPr>
        </p:nvSpPr>
        <p:spPr/>
        <p:txBody>
          <a:bodyPr/>
          <a:lstStyle/>
          <a:p>
            <a:fld id="{C39DF189-C380-474C-9F30-715EC2AD0045}" type="slidenum">
              <a:rPr lang="es-MX" smtClean="0"/>
              <a:t>‹Nº›</a:t>
            </a:fld>
            <a:endParaRPr lang="es-MX"/>
          </a:p>
        </p:txBody>
      </p:sp>
    </p:spTree>
    <p:extLst>
      <p:ext uri="{BB962C8B-B14F-4D97-AF65-F5344CB8AC3E}">
        <p14:creationId xmlns:p14="http://schemas.microsoft.com/office/powerpoint/2010/main" val="38355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0EAAD5-2689-1017-7DAF-B566E96C820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DC69D1F2-C7EF-AC89-BB42-C33D08DE6D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DBAC040E-693B-CFC5-0E99-652EBA335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6EEF9AF-15D2-F9A4-5DFF-FE728603783A}"/>
              </a:ext>
            </a:extLst>
          </p:cNvPr>
          <p:cNvSpPr>
            <a:spLocks noGrp="1"/>
          </p:cNvSpPr>
          <p:nvPr>
            <p:ph type="dt" sz="half" idx="10"/>
          </p:nvPr>
        </p:nvSpPr>
        <p:spPr/>
        <p:txBody>
          <a:bodyPr/>
          <a:lstStyle/>
          <a:p>
            <a:fld id="{9AFA680D-11B0-4CDD-BA82-B3A0B5FD9944}" type="datetimeFigureOut">
              <a:rPr lang="es-MX" smtClean="0"/>
              <a:t>14/11/2022</a:t>
            </a:fld>
            <a:endParaRPr lang="es-MX"/>
          </a:p>
        </p:txBody>
      </p:sp>
      <p:sp>
        <p:nvSpPr>
          <p:cNvPr id="6" name="Marcador de pie de página 5">
            <a:extLst>
              <a:ext uri="{FF2B5EF4-FFF2-40B4-BE49-F238E27FC236}">
                <a16:creationId xmlns:a16="http://schemas.microsoft.com/office/drawing/2014/main" id="{2881287F-46E3-0167-F917-8EDD7915517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D9152ED-C0DB-FE04-C2E3-5725862F97BE}"/>
              </a:ext>
            </a:extLst>
          </p:cNvPr>
          <p:cNvSpPr>
            <a:spLocks noGrp="1"/>
          </p:cNvSpPr>
          <p:nvPr>
            <p:ph type="sldNum" sz="quarter" idx="12"/>
          </p:nvPr>
        </p:nvSpPr>
        <p:spPr/>
        <p:txBody>
          <a:bodyPr/>
          <a:lstStyle/>
          <a:p>
            <a:fld id="{C39DF189-C380-474C-9F30-715EC2AD0045}" type="slidenum">
              <a:rPr lang="es-MX" smtClean="0"/>
              <a:t>‹Nº›</a:t>
            </a:fld>
            <a:endParaRPr lang="es-MX"/>
          </a:p>
        </p:txBody>
      </p:sp>
    </p:spTree>
    <p:extLst>
      <p:ext uri="{BB962C8B-B14F-4D97-AF65-F5344CB8AC3E}">
        <p14:creationId xmlns:p14="http://schemas.microsoft.com/office/powerpoint/2010/main" val="52366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B9A56A6-D8D4-2F58-3807-A639E08C81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430D303-E5B2-BB73-32B6-4FF5431FAF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17BB12B-5FC9-C176-F561-B3AC37A342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A680D-11B0-4CDD-BA82-B3A0B5FD9944}" type="datetimeFigureOut">
              <a:rPr lang="es-MX" smtClean="0"/>
              <a:t>14/11/2022</a:t>
            </a:fld>
            <a:endParaRPr lang="es-MX"/>
          </a:p>
        </p:txBody>
      </p:sp>
      <p:sp>
        <p:nvSpPr>
          <p:cNvPr id="5" name="Marcador de pie de página 4">
            <a:extLst>
              <a:ext uri="{FF2B5EF4-FFF2-40B4-BE49-F238E27FC236}">
                <a16:creationId xmlns:a16="http://schemas.microsoft.com/office/drawing/2014/main" id="{299500BE-19F3-A3CD-F4E6-87E1DD5693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4BAEB223-6616-55E2-0410-03845E119E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DF189-C380-474C-9F30-715EC2AD0045}" type="slidenum">
              <a:rPr lang="es-MX" smtClean="0"/>
              <a:t>‹Nº›</a:t>
            </a:fld>
            <a:endParaRPr lang="es-MX"/>
          </a:p>
        </p:txBody>
      </p:sp>
    </p:spTree>
    <p:extLst>
      <p:ext uri="{BB962C8B-B14F-4D97-AF65-F5344CB8AC3E}">
        <p14:creationId xmlns:p14="http://schemas.microsoft.com/office/powerpoint/2010/main" val="2472280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36">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39" name="Freeform: Shape 38">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Título 3">
            <a:extLst>
              <a:ext uri="{FF2B5EF4-FFF2-40B4-BE49-F238E27FC236}">
                <a16:creationId xmlns:a16="http://schemas.microsoft.com/office/drawing/2014/main" id="{3C0A9609-7D93-B34D-1589-8C53B95AAA8E}"/>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effectLst/>
                <a:latin typeface="+mj-lt"/>
                <a:ea typeface="+mj-ea"/>
                <a:cs typeface="+mj-cs"/>
              </a:rPr>
              <a:t>Reconocimiento de </a:t>
            </a:r>
            <a:r>
              <a:rPr lang="en-US" sz="3600" kern="1200">
                <a:solidFill>
                  <a:srgbClr val="080808"/>
                </a:solidFill>
                <a:latin typeface="+mj-lt"/>
                <a:ea typeface="+mj-ea"/>
                <a:cs typeface="+mj-cs"/>
              </a:rPr>
              <a:t>notas médicas</a:t>
            </a:r>
            <a:r>
              <a:rPr lang="en-US" sz="3600" kern="1200">
                <a:solidFill>
                  <a:srgbClr val="080808"/>
                </a:solidFill>
                <a:effectLst/>
                <a:latin typeface="+mj-lt"/>
                <a:ea typeface="+mj-ea"/>
                <a:cs typeface="+mj-cs"/>
              </a:rPr>
              <a:t> para clasificación de egresos obstétricos por medio de la CIE-10</a:t>
            </a:r>
            <a:endParaRPr lang="en-US" sz="3600" kern="1200">
              <a:solidFill>
                <a:srgbClr val="080808"/>
              </a:solidFill>
              <a:latin typeface="+mj-lt"/>
              <a:ea typeface="+mj-ea"/>
              <a:cs typeface="+mj-cs"/>
            </a:endParaRPr>
          </a:p>
        </p:txBody>
      </p:sp>
      <p:sp>
        <p:nvSpPr>
          <p:cNvPr id="43" name="Freeform: Shape 42">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44">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649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ítulo 4">
            <a:extLst>
              <a:ext uri="{FF2B5EF4-FFF2-40B4-BE49-F238E27FC236}">
                <a16:creationId xmlns:a16="http://schemas.microsoft.com/office/drawing/2014/main" id="{D8308CC9-3407-3205-6D1A-C9F81B7A8CB8}"/>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Descripción del problema</a:t>
            </a:r>
          </a:p>
        </p:txBody>
      </p:sp>
      <p:sp>
        <p:nvSpPr>
          <p:cNvPr id="6" name="CuadroTexto 5">
            <a:extLst>
              <a:ext uri="{FF2B5EF4-FFF2-40B4-BE49-F238E27FC236}">
                <a16:creationId xmlns:a16="http://schemas.microsoft.com/office/drawing/2014/main" id="{BC65A282-062D-D7F4-1C32-B7E1F0E69D3F}"/>
              </a:ext>
            </a:extLst>
          </p:cNvPr>
          <p:cNvSpPr txBox="1"/>
          <p:nvPr/>
        </p:nvSpPr>
        <p:spPr>
          <a:xfrm>
            <a:off x="643467" y="1782981"/>
            <a:ext cx="10905066"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La clasificación de egresos y defunciones de patologías médicas es una tarea complicada dado que se tiene que tener conocimientos sobre las clasificaciones internacionales CIE-10 y las reglas para la codificación dado un diagnóstico médico o por medio de la interpretación de la nota medica realizada por el médico</a:t>
            </a:r>
          </a:p>
          <a:p>
            <a:pPr indent="-228600">
              <a:lnSpc>
                <a:spcPct val="90000"/>
              </a:lnSpc>
              <a:spcAft>
                <a:spcPts val="600"/>
              </a:spcAft>
              <a:buFont typeface="Arial" panose="020B0604020202020204" pitchFamily="34" charset="0"/>
              <a:buChar char="•"/>
            </a:pPr>
            <a:r>
              <a:rPr lang="en-US" sz="2000"/>
              <a:t>El problema que se plantea aqui surge de la necesidad de implemetar una automatización de un proceso que se realiza de manera anual para la elaboración de la morbilidad y mortalidad sobre procedemientos obstétricos realizados dentro de las unidades del ISSSTE.</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p:txBody>
      </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0378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D580786-8F11-51FE-9B92-1802D241451E}"/>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Objetivos </a:t>
            </a:r>
          </a:p>
        </p:txBody>
      </p:sp>
      <p:sp>
        <p:nvSpPr>
          <p:cNvPr id="4" name="CuadroTexto 3">
            <a:extLst>
              <a:ext uri="{FF2B5EF4-FFF2-40B4-BE49-F238E27FC236}">
                <a16:creationId xmlns:a16="http://schemas.microsoft.com/office/drawing/2014/main" id="{49C8E862-FC2F-DCF7-0330-2EF0FD1F731B}"/>
              </a:ext>
            </a:extLst>
          </p:cNvPr>
          <p:cNvSpPr txBox="1"/>
          <p:nvPr/>
        </p:nvSpPr>
        <p:spPr>
          <a:xfrm>
            <a:off x="643467" y="1782981"/>
            <a:ext cx="10905066" cy="4393982"/>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2000">
                <a:effectLst/>
              </a:rPr>
              <a:t>El objetivo de este trabajo de es elaborar un codificador que sugiera una codificación adecuada al padecimiento descrito dentro de la nota técnica expedida por el médico dentro de las unidades de segundo y tercer nivel.</a:t>
            </a:r>
          </a:p>
          <a:p>
            <a:pPr indent="-228600">
              <a:lnSpc>
                <a:spcPct val="90000"/>
              </a:lnSpc>
              <a:spcAft>
                <a:spcPts val="800"/>
              </a:spcAft>
              <a:buFont typeface="Arial" panose="020B0604020202020204" pitchFamily="34" charset="0"/>
              <a:buChar char="•"/>
            </a:pPr>
            <a:r>
              <a:rPr lang="en-US" sz="2000">
                <a:effectLst/>
              </a:rPr>
              <a:t>Para poder cumplir con este objetivo es necesario recabar una gran cantidad de datos sobre las notas medicas expedidas por los médicos, analizar los padecimientos descritos dentro de ella y sugerir codificaciones que se asemejen.</a:t>
            </a:r>
          </a:p>
        </p:txBody>
      </p:sp>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62151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ítulo 4">
            <a:extLst>
              <a:ext uri="{FF2B5EF4-FFF2-40B4-BE49-F238E27FC236}">
                <a16:creationId xmlns:a16="http://schemas.microsoft.com/office/drawing/2014/main" id="{803B287A-B0E6-85B6-750A-3850BC79630A}"/>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Estado del Arte</a:t>
            </a:r>
          </a:p>
        </p:txBody>
      </p:sp>
      <p:sp>
        <p:nvSpPr>
          <p:cNvPr id="4" name="CuadroTexto 3">
            <a:extLst>
              <a:ext uri="{FF2B5EF4-FFF2-40B4-BE49-F238E27FC236}">
                <a16:creationId xmlns:a16="http://schemas.microsoft.com/office/drawing/2014/main" id="{49C8E862-FC2F-DCF7-0330-2EF0FD1F731B}"/>
              </a:ext>
            </a:extLst>
          </p:cNvPr>
          <p:cNvSpPr txBox="1"/>
          <p:nvPr/>
        </p:nvSpPr>
        <p:spPr>
          <a:xfrm>
            <a:off x="643467" y="1782981"/>
            <a:ext cx="10905066"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Existen diversos trabajos relacionados con la elaboración de codificadores  tal es el caso de una herramienta diseñada en España por la compañía ITI la cual con ayuda de especialistas de  la tecnología y de la rama médica desarrollaron este codificador, sin embargo también hay trabajos de tesis relacionados con el tema aquí planteado.</a:t>
            </a:r>
          </a:p>
        </p:txBody>
      </p:sp>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1011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ítulo 4">
            <a:extLst>
              <a:ext uri="{FF2B5EF4-FFF2-40B4-BE49-F238E27FC236}">
                <a16:creationId xmlns:a16="http://schemas.microsoft.com/office/drawing/2014/main" id="{803B287A-B0E6-85B6-750A-3850BC79630A}"/>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Metodología</a:t>
            </a:r>
          </a:p>
        </p:txBody>
      </p:sp>
      <p:sp>
        <p:nvSpPr>
          <p:cNvPr id="4" name="CuadroTexto 3">
            <a:extLst>
              <a:ext uri="{FF2B5EF4-FFF2-40B4-BE49-F238E27FC236}">
                <a16:creationId xmlns:a16="http://schemas.microsoft.com/office/drawing/2014/main" id="{49C8E862-FC2F-DCF7-0330-2EF0FD1F731B}"/>
              </a:ext>
            </a:extLst>
          </p:cNvPr>
          <p:cNvSpPr txBox="1"/>
          <p:nvPr/>
        </p:nvSpPr>
        <p:spPr>
          <a:xfrm>
            <a:off x="643467" y="1782981"/>
            <a:ext cx="10905066"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err="1"/>
              <a:t>Esta</a:t>
            </a:r>
            <a:r>
              <a:rPr lang="en-US" sz="2800" dirty="0"/>
              <a:t> </a:t>
            </a:r>
            <a:r>
              <a:rPr lang="en-US" sz="2800" dirty="0" err="1"/>
              <a:t>investigación</a:t>
            </a:r>
            <a:r>
              <a:rPr lang="en-US" sz="2800" dirty="0"/>
              <a:t> se centra </a:t>
            </a:r>
            <a:r>
              <a:rPr lang="en-US" sz="2800" dirty="0" err="1"/>
              <a:t>en</a:t>
            </a:r>
            <a:r>
              <a:rPr lang="en-US" sz="2800" dirty="0"/>
              <a:t> </a:t>
            </a:r>
            <a:r>
              <a:rPr lang="en-US" sz="2800" dirty="0" err="1"/>
              <a:t>obtener</a:t>
            </a:r>
            <a:r>
              <a:rPr lang="en-US" sz="2800" dirty="0"/>
              <a:t> un </a:t>
            </a:r>
            <a:r>
              <a:rPr lang="en-US" sz="2800" dirty="0" err="1"/>
              <a:t>sistema</a:t>
            </a:r>
            <a:r>
              <a:rPr lang="en-US" sz="2800" dirty="0"/>
              <a:t> de </a:t>
            </a:r>
            <a:r>
              <a:rPr lang="en-US" sz="2800" dirty="0" err="1"/>
              <a:t>clasificación</a:t>
            </a:r>
            <a:r>
              <a:rPr lang="en-US" sz="2800" dirty="0"/>
              <a:t> que </a:t>
            </a:r>
            <a:r>
              <a:rPr lang="en-US" sz="2800" dirty="0" err="1"/>
              <a:t>apoye</a:t>
            </a:r>
            <a:r>
              <a:rPr lang="en-US" sz="2800" dirty="0"/>
              <a:t> a los </a:t>
            </a:r>
            <a:r>
              <a:rPr lang="en-US" sz="2800" dirty="0" err="1"/>
              <a:t>codificadores</a:t>
            </a:r>
            <a:r>
              <a:rPr lang="en-US" sz="2800" dirty="0"/>
              <a:t> </a:t>
            </a:r>
            <a:r>
              <a:rPr lang="en-US" sz="2800" dirty="0" err="1"/>
              <a:t>expertos</a:t>
            </a:r>
            <a:r>
              <a:rPr lang="en-US" sz="2800" dirty="0"/>
              <a:t> </a:t>
            </a:r>
            <a:r>
              <a:rPr lang="en-US" sz="2800" dirty="0" err="1"/>
              <a:t>en</a:t>
            </a:r>
            <a:r>
              <a:rPr lang="en-US" sz="2800" dirty="0"/>
              <a:t> la </a:t>
            </a:r>
            <a:r>
              <a:rPr lang="en-US" sz="2800" dirty="0" err="1"/>
              <a:t>tarea</a:t>
            </a:r>
            <a:r>
              <a:rPr lang="en-US" sz="2800" dirty="0"/>
              <a:t> de </a:t>
            </a:r>
            <a:r>
              <a:rPr lang="en-US" sz="2800" dirty="0" err="1"/>
              <a:t>asignación</a:t>
            </a:r>
            <a:r>
              <a:rPr lang="en-US" sz="2800" dirty="0"/>
              <a:t> de </a:t>
            </a:r>
            <a:r>
              <a:rPr lang="en-US" sz="2800" dirty="0" err="1"/>
              <a:t>códigos</a:t>
            </a:r>
            <a:r>
              <a:rPr lang="en-US" sz="2800" dirty="0"/>
              <a:t>, </a:t>
            </a:r>
            <a:r>
              <a:rPr lang="en-US" sz="2800" dirty="0" err="1"/>
              <a:t>como</a:t>
            </a:r>
            <a:r>
              <a:rPr lang="en-US" sz="2800" dirty="0"/>
              <a:t> </a:t>
            </a:r>
            <a:r>
              <a:rPr lang="en-US" sz="2800" dirty="0" err="1"/>
              <a:t>tal</a:t>
            </a:r>
            <a:r>
              <a:rPr lang="en-US" sz="2800" dirty="0"/>
              <a:t> </a:t>
            </a:r>
            <a:r>
              <a:rPr lang="en-US" sz="2800" dirty="0" err="1"/>
              <a:t>este</a:t>
            </a:r>
            <a:r>
              <a:rPr lang="en-US" sz="2800" dirty="0"/>
              <a:t> </a:t>
            </a:r>
            <a:r>
              <a:rPr lang="en-US" sz="2800" dirty="0" err="1"/>
              <a:t>problema</a:t>
            </a:r>
            <a:r>
              <a:rPr lang="en-US" sz="2800" dirty="0"/>
              <a:t> </a:t>
            </a:r>
            <a:r>
              <a:rPr lang="en-US" sz="2800" dirty="0" err="1"/>
              <a:t>comprende</a:t>
            </a:r>
            <a:r>
              <a:rPr lang="en-US" sz="2800" dirty="0"/>
              <a:t>  </a:t>
            </a:r>
            <a:r>
              <a:rPr lang="en-US" sz="2800" dirty="0" err="1"/>
              <a:t>entender</a:t>
            </a:r>
            <a:r>
              <a:rPr lang="en-US" sz="2800" dirty="0"/>
              <a:t> y </a:t>
            </a:r>
            <a:r>
              <a:rPr lang="en-US" sz="2800" dirty="0" err="1"/>
              <a:t>procesar</a:t>
            </a:r>
            <a:r>
              <a:rPr lang="en-US" sz="2800" dirty="0"/>
              <a:t> la nota </a:t>
            </a:r>
            <a:r>
              <a:rPr lang="en-US" sz="2800" dirty="0" err="1"/>
              <a:t>médica</a:t>
            </a:r>
            <a:r>
              <a:rPr lang="en-US" sz="2800" dirty="0"/>
              <a:t>, El </a:t>
            </a:r>
            <a:r>
              <a:rPr lang="en-US" sz="2800" dirty="0" err="1"/>
              <a:t>método</a:t>
            </a:r>
            <a:r>
              <a:rPr lang="en-US" sz="2800" dirty="0"/>
              <a:t> </a:t>
            </a:r>
            <a:r>
              <a:rPr lang="en-US" sz="2800" dirty="0" err="1"/>
              <a:t>propuesto</a:t>
            </a:r>
            <a:r>
              <a:rPr lang="en-US" sz="2800" dirty="0"/>
              <a:t> </a:t>
            </a:r>
            <a:r>
              <a:rPr lang="en-US" sz="2800" dirty="0" err="1"/>
              <a:t>consiste</a:t>
            </a:r>
            <a:r>
              <a:rPr lang="en-US" sz="2800" dirty="0"/>
              <a:t> </a:t>
            </a:r>
            <a:r>
              <a:rPr lang="en-US" sz="2800" dirty="0" err="1"/>
              <a:t>en</a:t>
            </a:r>
            <a:r>
              <a:rPr lang="en-US" sz="2800" dirty="0"/>
              <a:t> </a:t>
            </a:r>
            <a:r>
              <a:rPr lang="en-US" sz="2800" dirty="0" err="1"/>
              <a:t>realizar</a:t>
            </a:r>
            <a:r>
              <a:rPr lang="en-US" sz="2800" dirty="0"/>
              <a:t> un </a:t>
            </a:r>
            <a:r>
              <a:rPr lang="en-US" sz="2800" dirty="0" err="1"/>
              <a:t>algoritmo</a:t>
            </a:r>
            <a:r>
              <a:rPr lang="en-US" sz="2800" dirty="0"/>
              <a:t> que </a:t>
            </a:r>
            <a:r>
              <a:rPr lang="en-US" sz="2800" dirty="0" err="1"/>
              <a:t>nos</a:t>
            </a:r>
            <a:r>
              <a:rPr lang="en-US" sz="2800" dirty="0"/>
              <a:t> </a:t>
            </a:r>
            <a:r>
              <a:rPr lang="en-US" sz="2800" dirty="0" err="1"/>
              <a:t>brinde</a:t>
            </a:r>
            <a:r>
              <a:rPr lang="en-US" sz="2800" dirty="0"/>
              <a:t> los </a:t>
            </a:r>
            <a:r>
              <a:rPr lang="en-US" sz="2800" dirty="0" err="1"/>
              <a:t>cinco</a:t>
            </a:r>
            <a:r>
              <a:rPr lang="en-US" sz="2800" dirty="0"/>
              <a:t> </a:t>
            </a:r>
            <a:r>
              <a:rPr lang="en-US" sz="2800" dirty="0" err="1"/>
              <a:t>códigos</a:t>
            </a:r>
            <a:r>
              <a:rPr lang="en-US" sz="2800" dirty="0"/>
              <a:t> </a:t>
            </a:r>
            <a:r>
              <a:rPr lang="en-US" sz="2800" dirty="0" err="1"/>
              <a:t>más</a:t>
            </a:r>
            <a:r>
              <a:rPr lang="en-US" sz="2800" dirty="0"/>
              <a:t> </a:t>
            </a:r>
            <a:r>
              <a:rPr lang="en-US" sz="2800" dirty="0" err="1"/>
              <a:t>similares</a:t>
            </a:r>
            <a:r>
              <a:rPr lang="en-US" sz="2800" dirty="0"/>
              <a:t> </a:t>
            </a:r>
            <a:r>
              <a:rPr lang="en-US" sz="2800" dirty="0" err="1"/>
              <a:t>derivado</a:t>
            </a:r>
            <a:r>
              <a:rPr lang="en-US" sz="2800" dirty="0"/>
              <a:t> de </a:t>
            </a:r>
            <a:r>
              <a:rPr lang="en-US" sz="2800" dirty="0" err="1"/>
              <a:t>analizar</a:t>
            </a:r>
            <a:r>
              <a:rPr lang="en-US" sz="2800" dirty="0"/>
              <a:t> </a:t>
            </a:r>
            <a:r>
              <a:rPr lang="en-US" sz="2800" dirty="0" err="1"/>
              <a:t>el</a:t>
            </a:r>
            <a:r>
              <a:rPr lang="en-US" sz="2800" dirty="0"/>
              <a:t> </a:t>
            </a:r>
            <a:r>
              <a:rPr lang="en-US" sz="2800" dirty="0" err="1"/>
              <a:t>texto</a:t>
            </a:r>
            <a:r>
              <a:rPr lang="en-US" sz="2800" dirty="0"/>
              <a:t> </a:t>
            </a:r>
            <a:r>
              <a:rPr lang="en-US" sz="2800" dirty="0" err="1"/>
              <a:t>plasmado</a:t>
            </a:r>
            <a:r>
              <a:rPr lang="en-US" sz="2800" dirty="0"/>
              <a:t> </a:t>
            </a:r>
            <a:r>
              <a:rPr lang="en-US" sz="2800" dirty="0" err="1"/>
              <a:t>en</a:t>
            </a:r>
            <a:r>
              <a:rPr lang="en-US" sz="2800" dirty="0"/>
              <a:t> la nota </a:t>
            </a:r>
            <a:r>
              <a:rPr lang="en-US" sz="2800" dirty="0" err="1"/>
              <a:t>médica</a:t>
            </a:r>
            <a:r>
              <a:rPr lang="en-US" sz="2800" dirty="0"/>
              <a:t>.</a:t>
            </a:r>
          </a:p>
        </p:txBody>
      </p:sp>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66129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ítulo 4">
            <a:extLst>
              <a:ext uri="{FF2B5EF4-FFF2-40B4-BE49-F238E27FC236}">
                <a16:creationId xmlns:a16="http://schemas.microsoft.com/office/drawing/2014/main" id="{803B287A-B0E6-85B6-750A-3850BC79630A}"/>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s-ES" sz="3600" dirty="0"/>
              <a:t>Cronograma de actividades</a:t>
            </a:r>
            <a:endParaRPr lang="en-US" sz="3600" kern="1200" dirty="0">
              <a:solidFill>
                <a:schemeClr val="tx1"/>
              </a:solidFill>
              <a:latin typeface="+mj-lt"/>
              <a:ea typeface="+mj-ea"/>
              <a:cs typeface="+mj-cs"/>
            </a:endParaRPr>
          </a:p>
        </p:txBody>
      </p:sp>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 name="Tabla 1">
            <a:extLst>
              <a:ext uri="{FF2B5EF4-FFF2-40B4-BE49-F238E27FC236}">
                <a16:creationId xmlns:a16="http://schemas.microsoft.com/office/drawing/2014/main" id="{61C90997-D579-2DCE-6A03-784DFB1A338B}"/>
              </a:ext>
            </a:extLst>
          </p:cNvPr>
          <p:cNvGraphicFramePr>
            <a:graphicFrameLocks noGrp="1"/>
          </p:cNvGraphicFramePr>
          <p:nvPr>
            <p:extLst>
              <p:ext uri="{D42A27DB-BD31-4B8C-83A1-F6EECF244321}">
                <p14:modId xmlns:p14="http://schemas.microsoft.com/office/powerpoint/2010/main" val="138843102"/>
              </p:ext>
            </p:extLst>
          </p:nvPr>
        </p:nvGraphicFramePr>
        <p:xfrm>
          <a:off x="837895" y="1467596"/>
          <a:ext cx="10398265" cy="5025279"/>
        </p:xfrm>
        <a:graphic>
          <a:graphicData uri="http://schemas.openxmlformats.org/drawingml/2006/table">
            <a:tbl>
              <a:tblPr/>
              <a:tblGrid>
                <a:gridCol w="1146607">
                  <a:extLst>
                    <a:ext uri="{9D8B030D-6E8A-4147-A177-3AD203B41FA5}">
                      <a16:colId xmlns:a16="http://schemas.microsoft.com/office/drawing/2014/main" val="3282758823"/>
                    </a:ext>
                  </a:extLst>
                </a:gridCol>
                <a:gridCol w="603369">
                  <a:extLst>
                    <a:ext uri="{9D8B030D-6E8A-4147-A177-3AD203B41FA5}">
                      <a16:colId xmlns:a16="http://schemas.microsoft.com/office/drawing/2014/main" val="3294819798"/>
                    </a:ext>
                  </a:extLst>
                </a:gridCol>
                <a:gridCol w="603369">
                  <a:extLst>
                    <a:ext uri="{9D8B030D-6E8A-4147-A177-3AD203B41FA5}">
                      <a16:colId xmlns:a16="http://schemas.microsoft.com/office/drawing/2014/main" val="3865803371"/>
                    </a:ext>
                  </a:extLst>
                </a:gridCol>
                <a:gridCol w="268164">
                  <a:extLst>
                    <a:ext uri="{9D8B030D-6E8A-4147-A177-3AD203B41FA5}">
                      <a16:colId xmlns:a16="http://schemas.microsoft.com/office/drawing/2014/main" val="3083481634"/>
                    </a:ext>
                  </a:extLst>
                </a:gridCol>
                <a:gridCol w="268164">
                  <a:extLst>
                    <a:ext uri="{9D8B030D-6E8A-4147-A177-3AD203B41FA5}">
                      <a16:colId xmlns:a16="http://schemas.microsoft.com/office/drawing/2014/main" val="1806340893"/>
                    </a:ext>
                  </a:extLst>
                </a:gridCol>
                <a:gridCol w="268164">
                  <a:extLst>
                    <a:ext uri="{9D8B030D-6E8A-4147-A177-3AD203B41FA5}">
                      <a16:colId xmlns:a16="http://schemas.microsoft.com/office/drawing/2014/main" val="3065475831"/>
                    </a:ext>
                  </a:extLst>
                </a:gridCol>
                <a:gridCol w="268164">
                  <a:extLst>
                    <a:ext uri="{9D8B030D-6E8A-4147-A177-3AD203B41FA5}">
                      <a16:colId xmlns:a16="http://schemas.microsoft.com/office/drawing/2014/main" val="1522963124"/>
                    </a:ext>
                  </a:extLst>
                </a:gridCol>
                <a:gridCol w="268164">
                  <a:extLst>
                    <a:ext uri="{9D8B030D-6E8A-4147-A177-3AD203B41FA5}">
                      <a16:colId xmlns:a16="http://schemas.microsoft.com/office/drawing/2014/main" val="3093993636"/>
                    </a:ext>
                  </a:extLst>
                </a:gridCol>
                <a:gridCol w="268164">
                  <a:extLst>
                    <a:ext uri="{9D8B030D-6E8A-4147-A177-3AD203B41FA5}">
                      <a16:colId xmlns:a16="http://schemas.microsoft.com/office/drawing/2014/main" val="687201399"/>
                    </a:ext>
                  </a:extLst>
                </a:gridCol>
                <a:gridCol w="268164">
                  <a:extLst>
                    <a:ext uri="{9D8B030D-6E8A-4147-A177-3AD203B41FA5}">
                      <a16:colId xmlns:a16="http://schemas.microsoft.com/office/drawing/2014/main" val="2092234625"/>
                    </a:ext>
                  </a:extLst>
                </a:gridCol>
                <a:gridCol w="268164">
                  <a:extLst>
                    <a:ext uri="{9D8B030D-6E8A-4147-A177-3AD203B41FA5}">
                      <a16:colId xmlns:a16="http://schemas.microsoft.com/office/drawing/2014/main" val="2165853603"/>
                    </a:ext>
                  </a:extLst>
                </a:gridCol>
                <a:gridCol w="268164">
                  <a:extLst>
                    <a:ext uri="{9D8B030D-6E8A-4147-A177-3AD203B41FA5}">
                      <a16:colId xmlns:a16="http://schemas.microsoft.com/office/drawing/2014/main" val="3087874115"/>
                    </a:ext>
                  </a:extLst>
                </a:gridCol>
                <a:gridCol w="268164">
                  <a:extLst>
                    <a:ext uri="{9D8B030D-6E8A-4147-A177-3AD203B41FA5}">
                      <a16:colId xmlns:a16="http://schemas.microsoft.com/office/drawing/2014/main" val="2116550076"/>
                    </a:ext>
                  </a:extLst>
                </a:gridCol>
                <a:gridCol w="268164">
                  <a:extLst>
                    <a:ext uri="{9D8B030D-6E8A-4147-A177-3AD203B41FA5}">
                      <a16:colId xmlns:a16="http://schemas.microsoft.com/office/drawing/2014/main" val="1215628509"/>
                    </a:ext>
                  </a:extLst>
                </a:gridCol>
                <a:gridCol w="268164">
                  <a:extLst>
                    <a:ext uri="{9D8B030D-6E8A-4147-A177-3AD203B41FA5}">
                      <a16:colId xmlns:a16="http://schemas.microsoft.com/office/drawing/2014/main" val="318829515"/>
                    </a:ext>
                  </a:extLst>
                </a:gridCol>
                <a:gridCol w="268164">
                  <a:extLst>
                    <a:ext uri="{9D8B030D-6E8A-4147-A177-3AD203B41FA5}">
                      <a16:colId xmlns:a16="http://schemas.microsoft.com/office/drawing/2014/main" val="1987849837"/>
                    </a:ext>
                  </a:extLst>
                </a:gridCol>
                <a:gridCol w="268164">
                  <a:extLst>
                    <a:ext uri="{9D8B030D-6E8A-4147-A177-3AD203B41FA5}">
                      <a16:colId xmlns:a16="http://schemas.microsoft.com/office/drawing/2014/main" val="3217229563"/>
                    </a:ext>
                  </a:extLst>
                </a:gridCol>
                <a:gridCol w="268164">
                  <a:extLst>
                    <a:ext uri="{9D8B030D-6E8A-4147-A177-3AD203B41FA5}">
                      <a16:colId xmlns:a16="http://schemas.microsoft.com/office/drawing/2014/main" val="4199183917"/>
                    </a:ext>
                  </a:extLst>
                </a:gridCol>
                <a:gridCol w="268164">
                  <a:extLst>
                    <a:ext uri="{9D8B030D-6E8A-4147-A177-3AD203B41FA5}">
                      <a16:colId xmlns:a16="http://schemas.microsoft.com/office/drawing/2014/main" val="2757788736"/>
                    </a:ext>
                  </a:extLst>
                </a:gridCol>
                <a:gridCol w="268164">
                  <a:extLst>
                    <a:ext uri="{9D8B030D-6E8A-4147-A177-3AD203B41FA5}">
                      <a16:colId xmlns:a16="http://schemas.microsoft.com/office/drawing/2014/main" val="2706970557"/>
                    </a:ext>
                  </a:extLst>
                </a:gridCol>
                <a:gridCol w="268164">
                  <a:extLst>
                    <a:ext uri="{9D8B030D-6E8A-4147-A177-3AD203B41FA5}">
                      <a16:colId xmlns:a16="http://schemas.microsoft.com/office/drawing/2014/main" val="3068831238"/>
                    </a:ext>
                  </a:extLst>
                </a:gridCol>
                <a:gridCol w="268164">
                  <a:extLst>
                    <a:ext uri="{9D8B030D-6E8A-4147-A177-3AD203B41FA5}">
                      <a16:colId xmlns:a16="http://schemas.microsoft.com/office/drawing/2014/main" val="1514176276"/>
                    </a:ext>
                  </a:extLst>
                </a:gridCol>
                <a:gridCol w="268164">
                  <a:extLst>
                    <a:ext uri="{9D8B030D-6E8A-4147-A177-3AD203B41FA5}">
                      <a16:colId xmlns:a16="http://schemas.microsoft.com/office/drawing/2014/main" val="452251115"/>
                    </a:ext>
                  </a:extLst>
                </a:gridCol>
                <a:gridCol w="268164">
                  <a:extLst>
                    <a:ext uri="{9D8B030D-6E8A-4147-A177-3AD203B41FA5}">
                      <a16:colId xmlns:a16="http://schemas.microsoft.com/office/drawing/2014/main" val="3117060664"/>
                    </a:ext>
                  </a:extLst>
                </a:gridCol>
                <a:gridCol w="268164">
                  <a:extLst>
                    <a:ext uri="{9D8B030D-6E8A-4147-A177-3AD203B41FA5}">
                      <a16:colId xmlns:a16="http://schemas.microsoft.com/office/drawing/2014/main" val="1360449445"/>
                    </a:ext>
                  </a:extLst>
                </a:gridCol>
                <a:gridCol w="268164">
                  <a:extLst>
                    <a:ext uri="{9D8B030D-6E8A-4147-A177-3AD203B41FA5}">
                      <a16:colId xmlns:a16="http://schemas.microsoft.com/office/drawing/2014/main" val="799053753"/>
                    </a:ext>
                  </a:extLst>
                </a:gridCol>
                <a:gridCol w="268164">
                  <a:extLst>
                    <a:ext uri="{9D8B030D-6E8A-4147-A177-3AD203B41FA5}">
                      <a16:colId xmlns:a16="http://schemas.microsoft.com/office/drawing/2014/main" val="1278815836"/>
                    </a:ext>
                  </a:extLst>
                </a:gridCol>
                <a:gridCol w="268164">
                  <a:extLst>
                    <a:ext uri="{9D8B030D-6E8A-4147-A177-3AD203B41FA5}">
                      <a16:colId xmlns:a16="http://schemas.microsoft.com/office/drawing/2014/main" val="771499842"/>
                    </a:ext>
                  </a:extLst>
                </a:gridCol>
                <a:gridCol w="268164">
                  <a:extLst>
                    <a:ext uri="{9D8B030D-6E8A-4147-A177-3AD203B41FA5}">
                      <a16:colId xmlns:a16="http://schemas.microsoft.com/office/drawing/2014/main" val="1355688873"/>
                    </a:ext>
                  </a:extLst>
                </a:gridCol>
                <a:gridCol w="268164">
                  <a:extLst>
                    <a:ext uri="{9D8B030D-6E8A-4147-A177-3AD203B41FA5}">
                      <a16:colId xmlns:a16="http://schemas.microsoft.com/office/drawing/2014/main" val="3723734068"/>
                    </a:ext>
                  </a:extLst>
                </a:gridCol>
                <a:gridCol w="268164">
                  <a:extLst>
                    <a:ext uri="{9D8B030D-6E8A-4147-A177-3AD203B41FA5}">
                      <a16:colId xmlns:a16="http://schemas.microsoft.com/office/drawing/2014/main" val="986265893"/>
                    </a:ext>
                  </a:extLst>
                </a:gridCol>
                <a:gridCol w="268164">
                  <a:extLst>
                    <a:ext uri="{9D8B030D-6E8A-4147-A177-3AD203B41FA5}">
                      <a16:colId xmlns:a16="http://schemas.microsoft.com/office/drawing/2014/main" val="3992107680"/>
                    </a:ext>
                  </a:extLst>
                </a:gridCol>
                <a:gridCol w="268164">
                  <a:extLst>
                    <a:ext uri="{9D8B030D-6E8A-4147-A177-3AD203B41FA5}">
                      <a16:colId xmlns:a16="http://schemas.microsoft.com/office/drawing/2014/main" val="2137591322"/>
                    </a:ext>
                  </a:extLst>
                </a:gridCol>
              </a:tblGrid>
              <a:tr h="272463">
                <a:tc rowSpan="2">
                  <a:txBody>
                    <a:bodyPr/>
                    <a:lstStyle/>
                    <a:p>
                      <a:pPr algn="ctr" fontAlgn="ctr"/>
                      <a:r>
                        <a:rPr lang="es-MX" sz="900" b="1" i="0" u="none" strike="noStrike">
                          <a:solidFill>
                            <a:srgbClr val="FFFFFF"/>
                          </a:solidFill>
                          <a:effectLst/>
                          <a:latin typeface="Tw Cen MT" panose="020B0602020104020603" pitchFamily="34" charset="0"/>
                        </a:rPr>
                        <a:t>Actividad</a:t>
                      </a:r>
                    </a:p>
                  </a:txBody>
                  <a:tcPr marL="7343" marR="7343" marT="7343" marB="0" anchor="ctr">
                    <a:lnL>
                      <a:noFill/>
                    </a:lnL>
                    <a:lnR>
                      <a:noFill/>
                    </a:lnR>
                    <a:lnT>
                      <a:noFill/>
                    </a:lnT>
                    <a:lnB>
                      <a:noFill/>
                    </a:lnB>
                    <a:solidFill>
                      <a:srgbClr val="83C5BE"/>
                    </a:solidFill>
                  </a:tcPr>
                </a:tc>
                <a:tc rowSpan="2">
                  <a:txBody>
                    <a:bodyPr/>
                    <a:lstStyle/>
                    <a:p>
                      <a:pPr algn="ctr" fontAlgn="ctr"/>
                      <a:r>
                        <a:rPr lang="es-MX" sz="900" b="1" i="0" u="none" strike="noStrike">
                          <a:solidFill>
                            <a:srgbClr val="FFFFFF"/>
                          </a:solidFill>
                          <a:effectLst/>
                          <a:latin typeface="Tw Cen MT" panose="020B0602020104020603" pitchFamily="34" charset="0"/>
                        </a:rPr>
                        <a:t>Inicio</a:t>
                      </a:r>
                    </a:p>
                  </a:txBody>
                  <a:tcPr marL="7343" marR="7343" marT="7343" marB="0" anchor="ctr">
                    <a:lnL>
                      <a:noFill/>
                    </a:lnL>
                    <a:lnR>
                      <a:noFill/>
                    </a:lnR>
                    <a:lnT>
                      <a:noFill/>
                    </a:lnT>
                    <a:lnB>
                      <a:noFill/>
                    </a:lnB>
                    <a:solidFill>
                      <a:srgbClr val="83C5BE"/>
                    </a:solidFill>
                  </a:tcPr>
                </a:tc>
                <a:tc rowSpan="2">
                  <a:txBody>
                    <a:bodyPr/>
                    <a:lstStyle/>
                    <a:p>
                      <a:pPr algn="ctr" fontAlgn="ctr"/>
                      <a:r>
                        <a:rPr lang="es-MX" sz="900" b="1" i="0" u="none" strike="noStrike" dirty="0">
                          <a:solidFill>
                            <a:srgbClr val="FFFFFF"/>
                          </a:solidFill>
                          <a:effectLst/>
                          <a:latin typeface="Tw Cen MT" panose="020B0602020104020603" pitchFamily="34" charset="0"/>
                        </a:rPr>
                        <a:t>Fin</a:t>
                      </a:r>
                    </a:p>
                  </a:txBody>
                  <a:tcPr marL="7343" marR="7343" marT="7343" marB="0" anchor="ctr">
                    <a:lnL>
                      <a:noFill/>
                    </a:lnL>
                    <a:lnR>
                      <a:noFill/>
                    </a:lnR>
                    <a:lnT>
                      <a:noFill/>
                    </a:lnT>
                    <a:lnB>
                      <a:noFill/>
                    </a:lnB>
                    <a:solidFill>
                      <a:srgbClr val="83C5BE"/>
                    </a:solidFill>
                  </a:tcPr>
                </a:tc>
                <a:tc>
                  <a:txBody>
                    <a:bodyPr/>
                    <a:lstStyle/>
                    <a:p>
                      <a:pPr algn="ctr" fontAlgn="ctr"/>
                      <a:r>
                        <a:rPr lang="es-MX" sz="800" b="1" i="0" u="none" strike="noStrike">
                          <a:solidFill>
                            <a:srgbClr val="FFFFFF"/>
                          </a:solidFill>
                          <a:effectLst/>
                          <a:latin typeface="Tw Cen MT" panose="020B0602020104020603" pitchFamily="34" charset="0"/>
                        </a:rPr>
                        <a:t>Ma</a:t>
                      </a:r>
                    </a:p>
                  </a:txBody>
                  <a:tcPr marL="7343" marR="7343" marT="7343" marB="0" anchor="ctr">
                    <a:lnL>
                      <a:noFill/>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Mi</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J</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V</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L</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Ma</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Mi</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J</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V</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L</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Ma</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Mi</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J</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V</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L</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Ma</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Mi</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J</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V</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L</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Ma</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Mi</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J</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V</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L</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Ma</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Mi</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J</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V</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L</a:t>
                      </a:r>
                    </a:p>
                  </a:txBody>
                  <a:tcPr marL="7343" marR="7343" marT="7343" marB="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a:noFill/>
                    </a:lnT>
                    <a:lnB w="6350" cap="flat" cmpd="sng" algn="ctr">
                      <a:solidFill>
                        <a:srgbClr val="EDF6F9"/>
                      </a:solidFill>
                      <a:prstDash val="solid"/>
                      <a:round/>
                      <a:headEnd type="none" w="med" len="med"/>
                      <a:tailEnd type="none" w="med" len="med"/>
                    </a:lnB>
                    <a:solidFill>
                      <a:srgbClr val="006D77"/>
                    </a:solidFill>
                  </a:tcPr>
                </a:tc>
                <a:extLst>
                  <a:ext uri="{0D108BD9-81ED-4DB2-BD59-A6C34878D82A}">
                    <a16:rowId xmlns:a16="http://schemas.microsoft.com/office/drawing/2014/main" val="1704045938"/>
                  </a:ext>
                </a:extLst>
              </a:tr>
              <a:tr h="496944">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pPr algn="ctr" fontAlgn="ctr"/>
                      <a:r>
                        <a:rPr lang="es-MX" sz="800" b="1" i="0" u="none" strike="noStrike">
                          <a:solidFill>
                            <a:srgbClr val="FFFFFF"/>
                          </a:solidFill>
                          <a:effectLst/>
                          <a:latin typeface="Tw Cen MT" panose="020B0602020104020603" pitchFamily="34" charset="0"/>
                        </a:rPr>
                        <a:t>01-nov-22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02-nov-22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03-nov-22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04-nov-22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07-nov-22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08-nov-22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09-nov-22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10-nov-22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11-nov-22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14-nov-22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15-nov-22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16-nov-22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17-nov-22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18-nov-22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21-nov-22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22-nov-22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23-nov-22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24-nov-22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25-nov-22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28-nov-22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29-nov-22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30-nov-22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01-dic-22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02-dic-22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05-dic-22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06-dic-22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07-dic-22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08-dic-22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09-dic-22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tc>
                  <a:txBody>
                    <a:bodyPr/>
                    <a:lstStyle/>
                    <a:p>
                      <a:pPr algn="ctr" fontAlgn="ctr"/>
                      <a:r>
                        <a:rPr lang="es-MX" sz="800" b="1" i="0" u="none" strike="noStrike">
                          <a:solidFill>
                            <a:srgbClr val="FFFFFF"/>
                          </a:solidFill>
                          <a:effectLst/>
                          <a:latin typeface="Tw Cen MT" panose="020B0602020104020603" pitchFamily="34" charset="0"/>
                        </a:rPr>
                        <a:t>12-dic-22</a:t>
                      </a:r>
                    </a:p>
                  </a:txBody>
                  <a:tcPr marL="7343" marR="7343" marT="7343" marB="0" vert="vert270" anchor="ctr">
                    <a:lnL w="6350" cap="flat" cmpd="sng" algn="ctr">
                      <a:solidFill>
                        <a:srgbClr val="EDF6F9"/>
                      </a:solidFill>
                      <a:prstDash val="solid"/>
                      <a:round/>
                      <a:headEnd type="none" w="med" len="med"/>
                      <a:tailEnd type="none" w="med" len="med"/>
                    </a:lnL>
                    <a:lnR w="6350" cap="flat" cmpd="sng" algn="ctr">
                      <a:solidFill>
                        <a:srgbClr val="EDF6F9"/>
                      </a:solidFill>
                      <a:prstDash val="solid"/>
                      <a:round/>
                      <a:headEnd type="none" w="med" len="med"/>
                      <a:tailEnd type="none" w="med" len="med"/>
                    </a:lnR>
                    <a:lnT w="6350" cap="flat" cmpd="sng" algn="ctr">
                      <a:solidFill>
                        <a:srgbClr val="EDF6F9"/>
                      </a:solidFill>
                      <a:prstDash val="solid"/>
                      <a:round/>
                      <a:headEnd type="none" w="med" len="med"/>
                      <a:tailEnd type="none" w="med" len="med"/>
                    </a:lnT>
                    <a:lnB w="6350" cap="flat" cmpd="sng" algn="ctr">
                      <a:solidFill>
                        <a:srgbClr val="EDF6F9"/>
                      </a:solidFill>
                      <a:prstDash val="solid"/>
                      <a:round/>
                      <a:headEnd type="none" w="med" len="med"/>
                      <a:tailEnd type="none" w="med" len="med"/>
                    </a:lnB>
                    <a:solidFill>
                      <a:srgbClr val="006D77"/>
                    </a:solidFill>
                  </a:tcPr>
                </a:tc>
                <a:extLst>
                  <a:ext uri="{0D108BD9-81ED-4DB2-BD59-A6C34878D82A}">
                    <a16:rowId xmlns:a16="http://schemas.microsoft.com/office/drawing/2014/main" val="2273914318"/>
                  </a:ext>
                </a:extLst>
              </a:tr>
              <a:tr h="286086">
                <a:tc>
                  <a:txBody>
                    <a:bodyPr/>
                    <a:lstStyle/>
                    <a:p>
                      <a:pPr algn="l" fontAlgn="ctr"/>
                      <a:r>
                        <a:rPr lang="es-MX" sz="900" b="0" i="0" u="none" strike="noStrike">
                          <a:solidFill>
                            <a:srgbClr val="000000"/>
                          </a:solidFill>
                          <a:effectLst/>
                          <a:latin typeface="Tw Cen MT" panose="020B0602020104020603" pitchFamily="34" charset="0"/>
                        </a:rPr>
                        <a:t> </a:t>
                      </a:r>
                    </a:p>
                  </a:txBody>
                  <a:tcPr marL="66090" marR="7343" marT="7343" marB="0" anchor="ctr">
                    <a:lnL>
                      <a:noFill/>
                    </a:lnL>
                    <a:lnR>
                      <a:noFill/>
                    </a:lnR>
                    <a:lnT>
                      <a:noFill/>
                    </a:lnT>
                    <a:lnB w="6350" cap="flat" cmpd="sng" algn="ctr">
                      <a:solidFill>
                        <a:srgbClr val="000000"/>
                      </a:solidFill>
                      <a:prstDash val="dot"/>
                      <a:round/>
                      <a:headEnd type="none" w="med" len="med"/>
                      <a:tailEnd type="none" w="med" len="med"/>
                    </a:lnB>
                    <a:solidFill>
                      <a:srgbClr val="F2F2F2"/>
                    </a:solidFill>
                  </a:tcPr>
                </a:tc>
                <a:tc>
                  <a:txBody>
                    <a:bodyPr/>
                    <a:lstStyle/>
                    <a:p>
                      <a:pPr algn="l" fontAlgn="ctr"/>
                      <a:r>
                        <a:rPr lang="es-MX" sz="900" b="0" i="0" u="none" strike="noStrike">
                          <a:solidFill>
                            <a:srgbClr val="000000"/>
                          </a:solidFill>
                          <a:effectLst/>
                          <a:latin typeface="Tw Cen MT" panose="020B0602020104020603" pitchFamily="34" charset="0"/>
                        </a:rPr>
                        <a:t> </a:t>
                      </a:r>
                    </a:p>
                  </a:txBody>
                  <a:tcPr marL="66090" marR="7343" marT="7343" marB="0" anchor="ctr">
                    <a:lnL>
                      <a:noFill/>
                    </a:lnL>
                    <a:lnR>
                      <a:noFill/>
                    </a:lnR>
                    <a:lnT>
                      <a:noFill/>
                    </a:lnT>
                    <a:lnB w="6350" cap="flat" cmpd="sng" algn="ctr">
                      <a:solidFill>
                        <a:srgbClr val="000000"/>
                      </a:solidFill>
                      <a:prstDash val="dot"/>
                      <a:round/>
                      <a:headEnd type="none" w="med" len="med"/>
                      <a:tailEnd type="none" w="med" len="med"/>
                    </a:lnB>
                    <a:solidFill>
                      <a:srgbClr val="F2F2F2"/>
                    </a:solidFill>
                  </a:tcPr>
                </a:tc>
                <a:tc>
                  <a:txBody>
                    <a:bodyPr/>
                    <a:lstStyle/>
                    <a:p>
                      <a:pPr algn="l" fontAlgn="ctr"/>
                      <a:r>
                        <a:rPr lang="es-MX" sz="900" b="0" i="0" u="none" strike="noStrike">
                          <a:solidFill>
                            <a:srgbClr val="000000"/>
                          </a:solidFill>
                          <a:effectLst/>
                          <a:latin typeface="Tw Cen MT" panose="020B0602020104020603" pitchFamily="34" charset="0"/>
                        </a:rPr>
                        <a:t> </a:t>
                      </a:r>
                    </a:p>
                  </a:txBody>
                  <a:tcPr marL="66090" marR="7343" marT="7343" marB="0" anchor="ctr">
                    <a:lnL>
                      <a:noFill/>
                    </a:lnL>
                    <a:lnR>
                      <a:noFill/>
                    </a:lnR>
                    <a:lnT>
                      <a:noFill/>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dirty="0">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dirty="0">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tc>
                  <a:txBody>
                    <a:bodyPr/>
                    <a:lstStyle/>
                    <a:p>
                      <a:pPr algn="ctr" fontAlgn="ctr"/>
                      <a:r>
                        <a:rPr lang="es-MX" sz="600" b="0" i="0" u="none" strike="noStrike">
                          <a:solidFill>
                            <a:srgbClr val="000000"/>
                          </a:solidFill>
                          <a:effectLst/>
                          <a:latin typeface="Tw Cen MT" panose="020B0602020104020603" pitchFamily="34" charset="0"/>
                        </a:rPr>
                        <a:t> </a:t>
                      </a:r>
                    </a:p>
                  </a:txBody>
                  <a:tcPr marL="7343" marR="7343" marT="7343" marB="0" anchor="ctr">
                    <a:lnL>
                      <a:noFill/>
                    </a:lnL>
                    <a:lnR>
                      <a:noFill/>
                    </a:lnR>
                    <a:lnT w="6350" cap="flat" cmpd="sng" algn="ctr">
                      <a:solidFill>
                        <a:srgbClr val="EDF6F9"/>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2F2F2"/>
                    </a:solidFill>
                  </a:tcPr>
                </a:tc>
                <a:extLst>
                  <a:ext uri="{0D108BD9-81ED-4DB2-BD59-A6C34878D82A}">
                    <a16:rowId xmlns:a16="http://schemas.microsoft.com/office/drawing/2014/main" val="1491134691"/>
                  </a:ext>
                </a:extLst>
              </a:tr>
              <a:tr h="536752">
                <a:tc>
                  <a:txBody>
                    <a:bodyPr/>
                    <a:lstStyle/>
                    <a:p>
                      <a:pPr algn="l" fontAlgn="ctr"/>
                      <a:r>
                        <a:rPr lang="es-MX" sz="900" b="0" i="0" u="none" strike="noStrike">
                          <a:solidFill>
                            <a:srgbClr val="000000"/>
                          </a:solidFill>
                          <a:effectLst/>
                          <a:latin typeface="Tw Cen MT" panose="020B0602020104020603" pitchFamily="34" charset="0"/>
                        </a:rPr>
                        <a:t>Extracción de la infromación del sistema SIMEF</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s-MX" sz="700" b="0" i="0" u="none" strike="noStrike">
                          <a:solidFill>
                            <a:srgbClr val="000000"/>
                          </a:solidFill>
                          <a:effectLst/>
                          <a:latin typeface="Tw Cen MT" panose="020B0602020104020603" pitchFamily="34" charset="0"/>
                        </a:rPr>
                        <a:t>01/11/2022</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s-MX" sz="700" b="0" i="0" u="none" strike="noStrike">
                          <a:solidFill>
                            <a:srgbClr val="000000"/>
                          </a:solidFill>
                          <a:effectLst/>
                          <a:latin typeface="Tw Cen MT" panose="020B0602020104020603" pitchFamily="34" charset="0"/>
                        </a:rPr>
                        <a:t>03/11/2022</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884664972"/>
                  </a:ext>
                </a:extLst>
              </a:tr>
              <a:tr h="286086">
                <a:tc>
                  <a:txBody>
                    <a:bodyPr/>
                    <a:lstStyle/>
                    <a:p>
                      <a:pPr algn="l" fontAlgn="ctr"/>
                      <a:r>
                        <a:rPr lang="es-MX" sz="900" b="0" i="0" u="none" strike="noStrike">
                          <a:solidFill>
                            <a:srgbClr val="000000"/>
                          </a:solidFill>
                          <a:effectLst/>
                          <a:latin typeface="Tw Cen MT" panose="020B0602020104020603" pitchFamily="34" charset="0"/>
                        </a:rPr>
                        <a:t>Revisión de la información extraida</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s-MX" sz="700" b="0" i="0" u="none" strike="noStrike">
                          <a:solidFill>
                            <a:srgbClr val="000000"/>
                          </a:solidFill>
                          <a:effectLst/>
                          <a:latin typeface="Tw Cen MT" panose="020B0602020104020603" pitchFamily="34" charset="0"/>
                        </a:rPr>
                        <a:t>14/11/2022</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s-MX" sz="700" b="0" i="0" u="none" strike="noStrike">
                          <a:solidFill>
                            <a:srgbClr val="000000"/>
                          </a:solidFill>
                          <a:effectLst/>
                          <a:latin typeface="Tw Cen MT" panose="020B0602020104020603" pitchFamily="34" charset="0"/>
                        </a:rPr>
                        <a:t>16/11/2022</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065900865"/>
                  </a:ext>
                </a:extLst>
              </a:tr>
              <a:tr h="286086">
                <a:tc>
                  <a:txBody>
                    <a:bodyPr/>
                    <a:lstStyle/>
                    <a:p>
                      <a:pPr algn="l" fontAlgn="ctr"/>
                      <a:r>
                        <a:rPr lang="es-MX" sz="900" b="0" i="0" u="none" strike="noStrike">
                          <a:solidFill>
                            <a:srgbClr val="000000"/>
                          </a:solidFill>
                          <a:effectLst/>
                          <a:latin typeface="Tw Cen MT" panose="020B0602020104020603" pitchFamily="34" charset="0"/>
                        </a:rPr>
                        <a:t>Union de la información extraida</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s-MX" sz="700" b="0" i="0" u="none" strike="noStrike">
                          <a:solidFill>
                            <a:srgbClr val="000000"/>
                          </a:solidFill>
                          <a:effectLst/>
                          <a:latin typeface="Tw Cen MT" panose="020B0602020104020603" pitchFamily="34" charset="0"/>
                        </a:rPr>
                        <a:t>17/11/2022</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s-MX" sz="700" b="0" i="0" u="none" strike="noStrike">
                          <a:solidFill>
                            <a:srgbClr val="000000"/>
                          </a:solidFill>
                          <a:effectLst/>
                          <a:latin typeface="Tw Cen MT" panose="020B0602020104020603" pitchFamily="34" charset="0"/>
                        </a:rPr>
                        <a:t>22/11/2022</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763550232"/>
                  </a:ext>
                </a:extLst>
              </a:tr>
              <a:tr h="572173">
                <a:tc>
                  <a:txBody>
                    <a:bodyPr/>
                    <a:lstStyle/>
                    <a:p>
                      <a:pPr algn="l" fontAlgn="ctr"/>
                      <a:r>
                        <a:rPr lang="es-MX" sz="900" b="0" i="0" u="none" strike="noStrike">
                          <a:solidFill>
                            <a:srgbClr val="000000"/>
                          </a:solidFill>
                          <a:effectLst/>
                          <a:latin typeface="Tw Cen MT" panose="020B0602020104020603" pitchFamily="34" charset="0"/>
                        </a:rPr>
                        <a:t>Codificación de notas medicas con ayuda de experto sobre el tema obstétrico</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s-MX" sz="700" b="0" i="0" u="none" strike="noStrike">
                          <a:solidFill>
                            <a:srgbClr val="000000"/>
                          </a:solidFill>
                          <a:effectLst/>
                          <a:latin typeface="Tw Cen MT" panose="020B0602020104020603" pitchFamily="34" charset="0"/>
                        </a:rPr>
                        <a:t>23/11/2022</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s-MX" sz="700" b="0" i="0" u="none" strike="noStrike">
                          <a:solidFill>
                            <a:srgbClr val="000000"/>
                          </a:solidFill>
                          <a:effectLst/>
                          <a:latin typeface="Tw Cen MT" panose="020B0602020104020603" pitchFamily="34" charset="0"/>
                        </a:rPr>
                        <a:t>12/12/2022</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dirty="0">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FFFFFF"/>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5911"/>
                    </a:solidFill>
                  </a:tcPr>
                </a:tc>
                <a:tc>
                  <a:txBody>
                    <a:bodyPr/>
                    <a:lstStyle/>
                    <a:p>
                      <a:pPr algn="ctr" fontAlgn="ctr"/>
                      <a:r>
                        <a:rPr lang="es-MX" sz="600" b="1" i="0" u="none" strike="noStrike">
                          <a:solidFill>
                            <a:srgbClr val="FFFFFF"/>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5911"/>
                    </a:solidFill>
                  </a:tcPr>
                </a:tc>
                <a:tc>
                  <a:txBody>
                    <a:bodyPr/>
                    <a:lstStyle/>
                    <a:p>
                      <a:pPr algn="ctr" fontAlgn="ctr"/>
                      <a:r>
                        <a:rPr lang="es-MX" sz="600" b="1" i="0" u="none" strike="noStrike">
                          <a:solidFill>
                            <a:srgbClr val="FFFFFF"/>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5911"/>
                    </a:solidFill>
                  </a:tcPr>
                </a:tc>
                <a:tc>
                  <a:txBody>
                    <a:bodyPr/>
                    <a:lstStyle/>
                    <a:p>
                      <a:pPr algn="ctr" fontAlgn="ctr"/>
                      <a:r>
                        <a:rPr lang="es-MX" sz="600" b="1" i="0" u="none" strike="noStrike">
                          <a:solidFill>
                            <a:srgbClr val="FFFFFF"/>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5911"/>
                    </a:solidFill>
                  </a:tcPr>
                </a:tc>
                <a:tc>
                  <a:txBody>
                    <a:bodyPr/>
                    <a:lstStyle/>
                    <a:p>
                      <a:pPr algn="ctr" fontAlgn="ctr"/>
                      <a:r>
                        <a:rPr lang="es-MX" sz="600" b="1" i="0" u="none" strike="noStrike">
                          <a:solidFill>
                            <a:srgbClr val="FFFFFF"/>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5911"/>
                    </a:solidFill>
                  </a:tcPr>
                </a:tc>
                <a:tc>
                  <a:txBody>
                    <a:bodyPr/>
                    <a:lstStyle/>
                    <a:p>
                      <a:pPr algn="ctr" fontAlgn="ctr"/>
                      <a:r>
                        <a:rPr lang="es-MX" sz="600" b="1" i="0" u="none" strike="noStrike">
                          <a:solidFill>
                            <a:srgbClr val="FFFFFF"/>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5911"/>
                    </a:solidFill>
                  </a:tcPr>
                </a:tc>
                <a:tc>
                  <a:txBody>
                    <a:bodyPr/>
                    <a:lstStyle/>
                    <a:p>
                      <a:pPr algn="ctr" fontAlgn="ctr"/>
                      <a:r>
                        <a:rPr lang="es-MX" sz="600" b="1" i="0" u="none" strike="noStrike">
                          <a:solidFill>
                            <a:srgbClr val="FFFFFF"/>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5911"/>
                    </a:solidFill>
                  </a:tcPr>
                </a:tc>
                <a:tc>
                  <a:txBody>
                    <a:bodyPr/>
                    <a:lstStyle/>
                    <a:p>
                      <a:pPr algn="ctr" fontAlgn="ctr"/>
                      <a:r>
                        <a:rPr lang="es-MX" sz="600" b="1" i="0" u="none" strike="noStrike">
                          <a:solidFill>
                            <a:srgbClr val="FFFFFF"/>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5911"/>
                    </a:solidFill>
                  </a:tcPr>
                </a:tc>
                <a:tc>
                  <a:txBody>
                    <a:bodyPr/>
                    <a:lstStyle/>
                    <a:p>
                      <a:pPr algn="ctr" fontAlgn="ctr"/>
                      <a:r>
                        <a:rPr lang="es-MX" sz="600" b="1" i="0" u="none" strike="noStrike">
                          <a:solidFill>
                            <a:srgbClr val="FFFFFF"/>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5911"/>
                    </a:solidFill>
                  </a:tcPr>
                </a:tc>
                <a:tc>
                  <a:txBody>
                    <a:bodyPr/>
                    <a:lstStyle/>
                    <a:p>
                      <a:pPr algn="ctr" fontAlgn="ctr"/>
                      <a:r>
                        <a:rPr lang="es-MX" sz="600" b="1" i="0" u="none" strike="noStrike">
                          <a:solidFill>
                            <a:srgbClr val="FFFFFF"/>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5911"/>
                    </a:solidFill>
                  </a:tcPr>
                </a:tc>
                <a:tc>
                  <a:txBody>
                    <a:bodyPr/>
                    <a:lstStyle/>
                    <a:p>
                      <a:pPr algn="ctr" fontAlgn="ctr"/>
                      <a:r>
                        <a:rPr lang="es-MX" sz="600" b="1" i="0" u="none" strike="noStrike">
                          <a:solidFill>
                            <a:srgbClr val="FFFFFF"/>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5911"/>
                    </a:solidFill>
                  </a:tcPr>
                </a:tc>
                <a:tc>
                  <a:txBody>
                    <a:bodyPr/>
                    <a:lstStyle/>
                    <a:p>
                      <a:pPr algn="ctr" fontAlgn="ctr"/>
                      <a:r>
                        <a:rPr lang="es-MX" sz="600" b="1" i="0" u="none" strike="noStrike">
                          <a:solidFill>
                            <a:srgbClr val="FFFFFF"/>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5911"/>
                    </a:solidFill>
                  </a:tcPr>
                </a:tc>
                <a:tc>
                  <a:txBody>
                    <a:bodyPr/>
                    <a:lstStyle/>
                    <a:p>
                      <a:pPr algn="ctr" fontAlgn="ctr"/>
                      <a:r>
                        <a:rPr lang="es-MX" sz="600" b="1" i="0" u="none" strike="noStrike">
                          <a:solidFill>
                            <a:srgbClr val="FFFFFF"/>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5911"/>
                    </a:solidFill>
                  </a:tcPr>
                </a:tc>
                <a:tc>
                  <a:txBody>
                    <a:bodyPr/>
                    <a:lstStyle/>
                    <a:p>
                      <a:pPr algn="ctr" fontAlgn="ctr"/>
                      <a:r>
                        <a:rPr lang="es-MX" sz="600" b="1" i="0" u="none" strike="noStrike">
                          <a:solidFill>
                            <a:srgbClr val="FFFFFF"/>
                          </a:solidFill>
                          <a:effectLst/>
                          <a:latin typeface="Tw Cen MT" panose="020B0602020104020603" pitchFamily="34" charset="0"/>
                        </a:rPr>
                        <a:t>X</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5911"/>
                    </a:solidFill>
                  </a:tcPr>
                </a:tc>
                <a:extLst>
                  <a:ext uri="{0D108BD9-81ED-4DB2-BD59-A6C34878D82A}">
                    <a16:rowId xmlns:a16="http://schemas.microsoft.com/office/drawing/2014/main" val="3504494672"/>
                  </a:ext>
                </a:extLst>
              </a:tr>
              <a:tr h="572173">
                <a:tc>
                  <a:txBody>
                    <a:bodyPr/>
                    <a:lstStyle/>
                    <a:p>
                      <a:pPr algn="l" fontAlgn="ctr"/>
                      <a:r>
                        <a:rPr lang="es-MX" sz="900" b="0" i="0" u="none" strike="noStrike">
                          <a:solidFill>
                            <a:srgbClr val="000000"/>
                          </a:solidFill>
                          <a:effectLst/>
                          <a:latin typeface="Tw Cen MT" panose="020B0602020104020603" pitchFamily="34" charset="0"/>
                        </a:rPr>
                        <a:t>Preprosesamiento de la información por medio de python</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s-MX" sz="700" b="0" i="0" u="none" strike="noStrike">
                          <a:solidFill>
                            <a:srgbClr val="000000"/>
                          </a:solidFill>
                          <a:effectLst/>
                          <a:latin typeface="Tw Cen MT" panose="020B0602020104020603" pitchFamily="34" charset="0"/>
                        </a:rPr>
                        <a:t>13/12/2022</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s-MX" sz="700" b="0" i="0" u="none" strike="noStrike">
                          <a:solidFill>
                            <a:srgbClr val="000000"/>
                          </a:solidFill>
                          <a:effectLst/>
                          <a:latin typeface="Tw Cen MT" panose="020B0602020104020603" pitchFamily="34" charset="0"/>
                        </a:rPr>
                        <a:t>14/12/2022</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319118737"/>
                  </a:ext>
                </a:extLst>
              </a:tr>
              <a:tr h="286086">
                <a:tc>
                  <a:txBody>
                    <a:bodyPr/>
                    <a:lstStyle/>
                    <a:p>
                      <a:pPr algn="l" fontAlgn="ctr"/>
                      <a:r>
                        <a:rPr lang="es-MX" sz="900" b="0" i="0" u="none" strike="noStrike">
                          <a:solidFill>
                            <a:srgbClr val="000000"/>
                          </a:solidFill>
                          <a:effectLst/>
                          <a:latin typeface="Tw Cen MT" panose="020B0602020104020603" pitchFamily="34" charset="0"/>
                        </a:rPr>
                        <a:t>Generar modelo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s-MX" sz="700" b="0" i="0" u="none" strike="noStrike">
                          <a:solidFill>
                            <a:srgbClr val="000000"/>
                          </a:solidFill>
                          <a:effectLst/>
                          <a:latin typeface="Tw Cen MT" panose="020B0602020104020603" pitchFamily="34" charset="0"/>
                        </a:rPr>
                        <a:t>14/12/2022</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s-MX" sz="700" b="0" i="0" u="none" strike="noStrike">
                          <a:solidFill>
                            <a:srgbClr val="000000"/>
                          </a:solidFill>
                          <a:effectLst/>
                          <a:latin typeface="Tw Cen MT" panose="020B0602020104020603" pitchFamily="34" charset="0"/>
                        </a:rPr>
                        <a:t>20/12/2022</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995528604"/>
                  </a:ext>
                </a:extLst>
              </a:tr>
              <a:tr h="286086">
                <a:tc>
                  <a:txBody>
                    <a:bodyPr/>
                    <a:lstStyle/>
                    <a:p>
                      <a:pPr algn="l" fontAlgn="ctr"/>
                      <a:r>
                        <a:rPr lang="es-MX" sz="900" b="0" i="0" u="none" strike="noStrike">
                          <a:solidFill>
                            <a:srgbClr val="000000"/>
                          </a:solidFill>
                          <a:effectLst/>
                          <a:latin typeface="Tw Cen MT" panose="020B0602020104020603" pitchFamily="34" charset="0"/>
                        </a:rPr>
                        <a:t>Pruebas con notas medicas reales</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s-MX" sz="700" b="0" i="0" u="none" strike="noStrike">
                          <a:solidFill>
                            <a:srgbClr val="000000"/>
                          </a:solidFill>
                          <a:effectLst/>
                          <a:latin typeface="Tw Cen MT" panose="020B0602020104020603" pitchFamily="34" charset="0"/>
                        </a:rPr>
                        <a:t>21/12/2022</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s-MX" sz="700" b="0" i="0" u="none" strike="noStrike">
                          <a:solidFill>
                            <a:srgbClr val="000000"/>
                          </a:solidFill>
                          <a:effectLst/>
                          <a:latin typeface="Tw Cen MT" panose="020B0602020104020603" pitchFamily="34" charset="0"/>
                        </a:rPr>
                        <a:t>22/12/2022</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28505696"/>
                  </a:ext>
                </a:extLst>
              </a:tr>
              <a:tr h="286086">
                <a:tc>
                  <a:txBody>
                    <a:bodyPr/>
                    <a:lstStyle/>
                    <a:p>
                      <a:pPr algn="l" fontAlgn="ctr"/>
                      <a:r>
                        <a:rPr lang="es-MX" sz="900" b="0" i="0" u="none" strike="noStrike">
                          <a:solidFill>
                            <a:srgbClr val="000000"/>
                          </a:solidFill>
                          <a:effectLst/>
                          <a:latin typeface="Tw Cen MT" panose="020B0602020104020603" pitchFamily="34" charset="0"/>
                        </a:rPr>
                        <a:t>Ajustes al modelo</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s-MX" sz="700" b="0" i="0" u="none" strike="noStrike">
                          <a:solidFill>
                            <a:srgbClr val="000000"/>
                          </a:solidFill>
                          <a:effectLst/>
                          <a:latin typeface="Tw Cen MT" panose="020B0602020104020603" pitchFamily="34" charset="0"/>
                        </a:rPr>
                        <a:t>23/01/2022</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s-MX" sz="700" b="0" i="0" u="none" strike="noStrike">
                          <a:solidFill>
                            <a:srgbClr val="000000"/>
                          </a:solidFill>
                          <a:effectLst/>
                          <a:latin typeface="Tw Cen MT" panose="020B0602020104020603" pitchFamily="34" charset="0"/>
                        </a:rPr>
                        <a:t>29/12/2022</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409370846"/>
                  </a:ext>
                </a:extLst>
              </a:tr>
              <a:tr h="286086">
                <a:tc>
                  <a:txBody>
                    <a:bodyPr/>
                    <a:lstStyle/>
                    <a:p>
                      <a:pPr algn="l" fontAlgn="ctr"/>
                      <a:r>
                        <a:rPr lang="es-MX" sz="900" b="0" i="0" u="none" strike="noStrike">
                          <a:solidFill>
                            <a:srgbClr val="000000"/>
                          </a:solidFill>
                          <a:effectLst/>
                          <a:latin typeface="Tw Cen MT" panose="020B0602020104020603" pitchFamily="34" charset="0"/>
                        </a:rPr>
                        <a:t>Pruebas finales</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s-MX" sz="700" b="0" i="0" u="none" strike="noStrike">
                          <a:solidFill>
                            <a:srgbClr val="000000"/>
                          </a:solidFill>
                          <a:effectLst/>
                          <a:latin typeface="Tw Cen MT" panose="020B0602020104020603" pitchFamily="34" charset="0"/>
                        </a:rPr>
                        <a:t>30/12/2022</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s-MX" sz="700" b="0" i="0" u="none" strike="noStrike">
                          <a:solidFill>
                            <a:srgbClr val="000000"/>
                          </a:solidFill>
                          <a:effectLst/>
                          <a:latin typeface="Tw Cen MT" panose="020B0602020104020603" pitchFamily="34" charset="0"/>
                        </a:rPr>
                        <a:t>02/01/2023</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774682193"/>
                  </a:ext>
                </a:extLst>
              </a:tr>
              <a:tr h="286086">
                <a:tc>
                  <a:txBody>
                    <a:bodyPr/>
                    <a:lstStyle/>
                    <a:p>
                      <a:pPr algn="l" fontAlgn="ctr"/>
                      <a:r>
                        <a:rPr lang="es-MX" sz="900" b="0" i="0" u="none" strike="noStrike">
                          <a:solidFill>
                            <a:srgbClr val="000000"/>
                          </a:solidFill>
                          <a:effectLst/>
                          <a:latin typeface="Tw Cen MT" panose="020B0602020104020603" pitchFamily="34" charset="0"/>
                        </a:rPr>
                        <a:t>Presentación de resultados</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s-MX" sz="700" b="0" i="0" u="none" strike="noStrike">
                          <a:solidFill>
                            <a:srgbClr val="000000"/>
                          </a:solidFill>
                          <a:effectLst/>
                          <a:latin typeface="Tw Cen MT" panose="020B0602020104020603" pitchFamily="34" charset="0"/>
                        </a:rPr>
                        <a:t>03/01/2022</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s-MX" sz="700" b="0" i="0" u="none" strike="noStrike">
                          <a:solidFill>
                            <a:srgbClr val="000000"/>
                          </a:solidFill>
                          <a:effectLst/>
                          <a:latin typeface="Tw Cen MT" panose="020B0602020104020603" pitchFamily="34" charset="0"/>
                        </a:rPr>
                        <a:t>04/01/2023</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806604687"/>
                  </a:ext>
                </a:extLst>
              </a:tr>
              <a:tr h="286086">
                <a:tc>
                  <a:txBody>
                    <a:bodyPr/>
                    <a:lstStyle/>
                    <a:p>
                      <a:pPr algn="l" fontAlgn="ctr"/>
                      <a:r>
                        <a:rPr lang="es-MX" sz="900" b="0" i="0" u="none" strike="noStrike">
                          <a:solidFill>
                            <a:srgbClr val="000000"/>
                          </a:solidFill>
                          <a:effectLst/>
                          <a:latin typeface="Tw Cen MT" panose="020B0602020104020603" pitchFamily="34" charset="0"/>
                        </a:rPr>
                        <a:t>Conclusiones</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s-MX" sz="700" b="0" i="0" u="none" strike="noStrike">
                          <a:solidFill>
                            <a:srgbClr val="000000"/>
                          </a:solidFill>
                          <a:effectLst/>
                          <a:latin typeface="Tw Cen MT" panose="020B0602020104020603" pitchFamily="34" charset="0"/>
                        </a:rPr>
                        <a:t>05/12/2022</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s-MX" sz="700" b="0" i="0" u="none" strike="noStrike">
                          <a:solidFill>
                            <a:srgbClr val="000000"/>
                          </a:solidFill>
                          <a:effectLst/>
                          <a:latin typeface="Tw Cen MT" panose="020B0602020104020603" pitchFamily="34" charset="0"/>
                        </a:rPr>
                        <a:t>06/01/2023</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MX" sz="600" b="1" i="0" u="none" strike="noStrike" dirty="0">
                          <a:solidFill>
                            <a:srgbClr val="000000"/>
                          </a:solidFill>
                          <a:effectLst/>
                          <a:latin typeface="Tw Cen MT" panose="020B0602020104020603" pitchFamily="34" charset="0"/>
                        </a:rPr>
                        <a:t> </a:t>
                      </a:r>
                    </a:p>
                  </a:txBody>
                  <a:tcPr marL="7343" marR="7343" marT="734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44759464"/>
                  </a:ext>
                </a:extLst>
              </a:tr>
            </a:tbl>
          </a:graphicData>
        </a:graphic>
      </p:graphicFrame>
    </p:spTree>
    <p:extLst>
      <p:ext uri="{BB962C8B-B14F-4D97-AF65-F5344CB8AC3E}">
        <p14:creationId xmlns:p14="http://schemas.microsoft.com/office/powerpoint/2010/main" val="308311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ítulo 4">
            <a:extLst>
              <a:ext uri="{FF2B5EF4-FFF2-40B4-BE49-F238E27FC236}">
                <a16:creationId xmlns:a16="http://schemas.microsoft.com/office/drawing/2014/main" id="{803B287A-B0E6-85B6-750A-3850BC79630A}"/>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Fuentes de información</a:t>
            </a:r>
          </a:p>
        </p:txBody>
      </p:sp>
      <p:sp>
        <p:nvSpPr>
          <p:cNvPr id="2" name="CuadroTexto 1">
            <a:extLst>
              <a:ext uri="{FF2B5EF4-FFF2-40B4-BE49-F238E27FC236}">
                <a16:creationId xmlns:a16="http://schemas.microsoft.com/office/drawing/2014/main" id="{889A617B-B6F1-D04E-EEEA-5D7ADE32FB8F}"/>
              </a:ext>
            </a:extLst>
          </p:cNvPr>
          <p:cNvSpPr txBox="1"/>
          <p:nvPr/>
        </p:nvSpPr>
        <p:spPr>
          <a:xfrm>
            <a:off x="643467" y="1782981"/>
            <a:ext cx="10905066"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a:t>Para la </a:t>
            </a:r>
            <a:r>
              <a:rPr lang="en-US" sz="2800" dirty="0" err="1"/>
              <a:t>obtención</a:t>
            </a:r>
            <a:r>
              <a:rPr lang="en-US" sz="2800" dirty="0"/>
              <a:t> de la </a:t>
            </a:r>
            <a:r>
              <a:rPr lang="en-US" sz="2800" dirty="0" err="1"/>
              <a:t>información</a:t>
            </a:r>
            <a:r>
              <a:rPr lang="en-US" sz="2800" dirty="0"/>
              <a:t> se </a:t>
            </a:r>
            <a:r>
              <a:rPr lang="en-US" sz="2800" dirty="0" err="1"/>
              <a:t>ocupará</a:t>
            </a:r>
            <a:r>
              <a:rPr lang="en-US" sz="2800" dirty="0"/>
              <a:t> un </a:t>
            </a:r>
            <a:r>
              <a:rPr lang="en-US" sz="2800" dirty="0" err="1"/>
              <a:t>sistema</a:t>
            </a:r>
            <a:r>
              <a:rPr lang="en-US" sz="2800" dirty="0"/>
              <a:t> </a:t>
            </a:r>
            <a:r>
              <a:rPr lang="en-US" sz="2800" dirty="0" err="1"/>
              <a:t>propio</a:t>
            </a:r>
            <a:r>
              <a:rPr lang="en-US" sz="2800" dirty="0"/>
              <a:t> del ISSSTE </a:t>
            </a:r>
            <a:r>
              <a:rPr lang="en-US" sz="2800" dirty="0" err="1"/>
              <a:t>llamado</a:t>
            </a:r>
            <a:r>
              <a:rPr lang="en-US" sz="2800" dirty="0"/>
              <a:t> Sistema de </a:t>
            </a:r>
            <a:r>
              <a:rPr lang="en-US" sz="2800" dirty="0" err="1"/>
              <a:t>Información</a:t>
            </a:r>
            <a:r>
              <a:rPr lang="en-US" sz="2800" dirty="0"/>
              <a:t> </a:t>
            </a:r>
            <a:r>
              <a:rPr lang="en-US" sz="2800" dirty="0" err="1"/>
              <a:t>Médica</a:t>
            </a:r>
            <a:r>
              <a:rPr lang="en-US" sz="2800" dirty="0"/>
              <a:t> </a:t>
            </a:r>
            <a:r>
              <a:rPr lang="en-US" sz="2800" dirty="0" err="1"/>
              <a:t>Estadística</a:t>
            </a:r>
            <a:r>
              <a:rPr lang="en-US" sz="2800" dirty="0"/>
              <a:t> y </a:t>
            </a:r>
            <a:r>
              <a:rPr lang="en-US" sz="2800" dirty="0" err="1"/>
              <a:t>Financiera</a:t>
            </a:r>
            <a:r>
              <a:rPr lang="en-US" sz="2800" dirty="0"/>
              <a:t> (SIMEF) </a:t>
            </a:r>
            <a:r>
              <a:rPr lang="en-US" sz="2800" dirty="0" err="1"/>
              <a:t>el</a:t>
            </a:r>
            <a:r>
              <a:rPr lang="en-US" sz="2800" dirty="0"/>
              <a:t> </a:t>
            </a:r>
            <a:r>
              <a:rPr lang="en-US" sz="2800" dirty="0" err="1"/>
              <a:t>cual</a:t>
            </a:r>
            <a:r>
              <a:rPr lang="en-US" sz="2800" dirty="0"/>
              <a:t> </a:t>
            </a:r>
            <a:r>
              <a:rPr lang="en-US" sz="2800" dirty="0" err="1"/>
              <a:t>contiene</a:t>
            </a:r>
            <a:r>
              <a:rPr lang="en-US" sz="2800" dirty="0"/>
              <a:t> </a:t>
            </a:r>
            <a:r>
              <a:rPr lang="en-US" sz="2800" dirty="0" err="1"/>
              <a:t>información</a:t>
            </a:r>
            <a:r>
              <a:rPr lang="en-US" sz="2800" dirty="0"/>
              <a:t> </a:t>
            </a:r>
            <a:r>
              <a:rPr lang="en-US" sz="2800" dirty="0" err="1"/>
              <a:t>sobre</a:t>
            </a:r>
            <a:r>
              <a:rPr lang="en-US" sz="2800" dirty="0"/>
              <a:t> </a:t>
            </a:r>
            <a:r>
              <a:rPr lang="en-US" sz="2800" dirty="0" err="1"/>
              <a:t>egresos</a:t>
            </a:r>
            <a:r>
              <a:rPr lang="en-US" sz="2800" dirty="0"/>
              <a:t> </a:t>
            </a:r>
            <a:r>
              <a:rPr lang="en-US" sz="2800" dirty="0" err="1"/>
              <a:t>defunciones</a:t>
            </a:r>
            <a:r>
              <a:rPr lang="en-US" sz="2800" dirty="0"/>
              <a:t> </a:t>
            </a:r>
            <a:r>
              <a:rPr lang="en-US" sz="2800" dirty="0" err="1"/>
              <a:t>consultas</a:t>
            </a:r>
            <a:r>
              <a:rPr lang="en-US" sz="2800" dirty="0"/>
              <a:t> y </a:t>
            </a:r>
            <a:r>
              <a:rPr lang="en-US" sz="2800" dirty="0" err="1"/>
              <a:t>urgencias</a:t>
            </a:r>
            <a:r>
              <a:rPr lang="en-US" sz="2800" dirty="0"/>
              <a:t> </a:t>
            </a:r>
            <a:r>
              <a:rPr lang="en-US" sz="2800" dirty="0" err="1"/>
              <a:t>por</a:t>
            </a:r>
            <a:r>
              <a:rPr lang="en-US" sz="2800" dirty="0"/>
              <a:t> </a:t>
            </a:r>
            <a:r>
              <a:rPr lang="en-US" sz="2800" dirty="0" err="1"/>
              <a:t>mencionar</a:t>
            </a:r>
            <a:r>
              <a:rPr lang="en-US" sz="2800" dirty="0"/>
              <a:t> </a:t>
            </a:r>
            <a:r>
              <a:rPr lang="en-US" sz="2800" dirty="0" err="1"/>
              <a:t>algunos</a:t>
            </a:r>
            <a:r>
              <a:rPr lang="en-US" sz="2800" dirty="0"/>
              <a:t>.</a:t>
            </a:r>
          </a:p>
        </p:txBody>
      </p:sp>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3443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ítulo 5">
            <a:extLst>
              <a:ext uri="{FF2B5EF4-FFF2-40B4-BE49-F238E27FC236}">
                <a16:creationId xmlns:a16="http://schemas.microsoft.com/office/drawing/2014/main" id="{8B18F038-652A-FDE6-BA65-CD316CDC1B7C}"/>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Variables</a:t>
            </a:r>
          </a:p>
        </p:txBody>
      </p:sp>
      <p:sp>
        <p:nvSpPr>
          <p:cNvPr id="3" name="CuadroTexto 2">
            <a:extLst>
              <a:ext uri="{FF2B5EF4-FFF2-40B4-BE49-F238E27FC236}">
                <a16:creationId xmlns:a16="http://schemas.microsoft.com/office/drawing/2014/main" id="{CABAC1B5-3B31-07B2-A506-F98A7C5DA82E}"/>
              </a:ext>
            </a:extLst>
          </p:cNvPr>
          <p:cNvSpPr txBox="1"/>
          <p:nvPr/>
        </p:nvSpPr>
        <p:spPr>
          <a:xfrm>
            <a:off x="643467" y="1782981"/>
            <a:ext cx="10905066" cy="4393982"/>
          </a:xfrm>
          <a:prstGeom prst="rect">
            <a:avLst/>
          </a:prstGeom>
        </p:spPr>
        <p:txBody>
          <a:bodyPr vert="horz" lIns="91440" tIns="45720" rIns="91440" bIns="45720" numCol="3" rtlCol="0">
            <a:normAutofit/>
          </a:bodyPr>
          <a:lstStyle/>
          <a:p>
            <a:pPr marL="285750" indent="-228600">
              <a:lnSpc>
                <a:spcPct val="90000"/>
              </a:lnSpc>
              <a:spcAft>
                <a:spcPts val="600"/>
              </a:spcAft>
              <a:buFont typeface="Arial" panose="020B0604020202020204" pitchFamily="34" charset="0"/>
              <a:buChar char="•"/>
            </a:pPr>
            <a:r>
              <a:rPr lang="en-US" sz="2000"/>
              <a:t>Clave de egreso</a:t>
            </a:r>
          </a:p>
          <a:p>
            <a:pPr marL="285750" indent="-228600">
              <a:lnSpc>
                <a:spcPct val="90000"/>
              </a:lnSpc>
              <a:spcAft>
                <a:spcPts val="600"/>
              </a:spcAft>
              <a:buFont typeface="Arial" panose="020B0604020202020204" pitchFamily="34" charset="0"/>
              <a:buChar char="•"/>
            </a:pPr>
            <a:r>
              <a:rPr lang="en-US" sz="2000"/>
              <a:t>Entidad</a:t>
            </a:r>
          </a:p>
          <a:p>
            <a:pPr marL="285750" indent="-228600">
              <a:lnSpc>
                <a:spcPct val="90000"/>
              </a:lnSpc>
              <a:spcAft>
                <a:spcPts val="600"/>
              </a:spcAft>
              <a:buFont typeface="Arial" panose="020B0604020202020204" pitchFamily="34" charset="0"/>
              <a:buChar char="•"/>
            </a:pPr>
            <a:r>
              <a:rPr lang="en-US" sz="2000"/>
              <a:t>RFC</a:t>
            </a:r>
          </a:p>
          <a:p>
            <a:pPr marL="285750" indent="-228600">
              <a:lnSpc>
                <a:spcPct val="90000"/>
              </a:lnSpc>
              <a:spcAft>
                <a:spcPts val="600"/>
              </a:spcAft>
              <a:buFont typeface="Arial" panose="020B0604020202020204" pitchFamily="34" charset="0"/>
              <a:buChar char="•"/>
            </a:pPr>
            <a:r>
              <a:rPr lang="en-US" sz="2000"/>
              <a:t>Tipo de derechohabiente</a:t>
            </a:r>
          </a:p>
          <a:p>
            <a:pPr marL="285750" indent="-228600">
              <a:lnSpc>
                <a:spcPct val="90000"/>
              </a:lnSpc>
              <a:spcAft>
                <a:spcPts val="600"/>
              </a:spcAft>
              <a:buFont typeface="Arial" panose="020B0604020202020204" pitchFamily="34" charset="0"/>
              <a:buChar char="•"/>
            </a:pPr>
            <a:r>
              <a:rPr lang="en-US" sz="2000"/>
              <a:t>Motivo de egreso</a:t>
            </a:r>
          </a:p>
          <a:p>
            <a:pPr marL="285750" indent="-228600">
              <a:lnSpc>
                <a:spcPct val="90000"/>
              </a:lnSpc>
              <a:spcAft>
                <a:spcPts val="600"/>
              </a:spcAft>
              <a:buFont typeface="Arial" panose="020B0604020202020204" pitchFamily="34" charset="0"/>
              <a:buChar char="•"/>
            </a:pPr>
            <a:r>
              <a:rPr lang="en-US" sz="2000"/>
              <a:t>Tipo de atención obstétrico</a:t>
            </a:r>
          </a:p>
          <a:p>
            <a:pPr marL="285750" indent="-228600">
              <a:lnSpc>
                <a:spcPct val="90000"/>
              </a:lnSpc>
              <a:spcAft>
                <a:spcPts val="600"/>
              </a:spcAft>
              <a:buFont typeface="Arial" panose="020B0604020202020204" pitchFamily="34" charset="0"/>
              <a:buChar char="•"/>
            </a:pPr>
            <a:r>
              <a:rPr lang="en-US" sz="2000"/>
              <a:t>Tipo de producto</a:t>
            </a:r>
          </a:p>
          <a:p>
            <a:pPr marL="285750" indent="-228600">
              <a:lnSpc>
                <a:spcPct val="90000"/>
              </a:lnSpc>
              <a:spcAft>
                <a:spcPts val="600"/>
              </a:spcAft>
              <a:buFont typeface="Arial" panose="020B0604020202020204" pitchFamily="34" charset="0"/>
              <a:buChar char="•"/>
            </a:pPr>
            <a:r>
              <a:rPr lang="en-US" sz="2000"/>
              <a:t>Tipo de nacimiento</a:t>
            </a:r>
          </a:p>
          <a:p>
            <a:pPr marL="285750" indent="-228600">
              <a:lnSpc>
                <a:spcPct val="90000"/>
              </a:lnSpc>
              <a:spcAft>
                <a:spcPts val="600"/>
              </a:spcAft>
              <a:buFont typeface="Arial" panose="020B0604020202020204" pitchFamily="34" charset="0"/>
              <a:buChar char="•"/>
            </a:pPr>
            <a:r>
              <a:rPr lang="en-US" sz="2000"/>
              <a:t>Sexo</a:t>
            </a:r>
          </a:p>
          <a:p>
            <a:pPr marL="285750" indent="-228600">
              <a:lnSpc>
                <a:spcPct val="90000"/>
              </a:lnSpc>
              <a:spcAft>
                <a:spcPts val="600"/>
              </a:spcAft>
              <a:buFont typeface="Arial" panose="020B0604020202020204" pitchFamily="34" charset="0"/>
              <a:buChar char="•"/>
            </a:pPr>
            <a:r>
              <a:rPr lang="en-US" sz="2000"/>
              <a:t>Edad días</a:t>
            </a:r>
          </a:p>
          <a:p>
            <a:pPr marL="285750" indent="-228600">
              <a:lnSpc>
                <a:spcPct val="90000"/>
              </a:lnSpc>
              <a:spcAft>
                <a:spcPts val="600"/>
              </a:spcAft>
              <a:buFont typeface="Arial" panose="020B0604020202020204" pitchFamily="34" charset="0"/>
              <a:buChar char="•"/>
            </a:pPr>
            <a:r>
              <a:rPr lang="en-US" sz="2000"/>
              <a:t>Edad años</a:t>
            </a:r>
          </a:p>
          <a:p>
            <a:pPr marL="285750" indent="-228600">
              <a:lnSpc>
                <a:spcPct val="90000"/>
              </a:lnSpc>
              <a:spcAft>
                <a:spcPts val="600"/>
              </a:spcAft>
              <a:buFont typeface="Arial" panose="020B0604020202020204" pitchFamily="34" charset="0"/>
              <a:buChar char="•"/>
            </a:pPr>
            <a:r>
              <a:rPr lang="en-US" sz="2000"/>
              <a:t>Fecha de ingreso</a:t>
            </a:r>
          </a:p>
          <a:p>
            <a:pPr marL="285750" indent="-228600">
              <a:lnSpc>
                <a:spcPct val="90000"/>
              </a:lnSpc>
              <a:spcAft>
                <a:spcPts val="600"/>
              </a:spcAft>
              <a:buFont typeface="Arial" panose="020B0604020202020204" pitchFamily="34" charset="0"/>
              <a:buChar char="•"/>
            </a:pPr>
            <a:r>
              <a:rPr lang="en-US" sz="2000"/>
              <a:t>Fecha de egreso</a:t>
            </a:r>
          </a:p>
          <a:p>
            <a:pPr marL="285750" indent="-228600">
              <a:lnSpc>
                <a:spcPct val="90000"/>
              </a:lnSpc>
              <a:spcAft>
                <a:spcPts val="600"/>
              </a:spcAft>
              <a:buFont typeface="Arial" panose="020B0604020202020204" pitchFamily="34" charset="0"/>
              <a:buChar char="•"/>
            </a:pPr>
            <a:r>
              <a:rPr lang="en-US" sz="2000"/>
              <a:t>Mes</a:t>
            </a:r>
          </a:p>
          <a:p>
            <a:pPr marL="285750" indent="-228600">
              <a:lnSpc>
                <a:spcPct val="90000"/>
              </a:lnSpc>
              <a:spcAft>
                <a:spcPts val="600"/>
              </a:spcAft>
              <a:buFont typeface="Arial" panose="020B0604020202020204" pitchFamily="34" charset="0"/>
              <a:buChar char="•"/>
            </a:pPr>
            <a:r>
              <a:rPr lang="en-US" sz="2000"/>
              <a:t>Clave de la unidad</a:t>
            </a:r>
          </a:p>
          <a:p>
            <a:pPr marL="285750" indent="-228600">
              <a:lnSpc>
                <a:spcPct val="90000"/>
              </a:lnSpc>
              <a:spcAft>
                <a:spcPts val="600"/>
              </a:spcAft>
              <a:buFont typeface="Arial" panose="020B0604020202020204" pitchFamily="34" charset="0"/>
              <a:buChar char="•"/>
            </a:pPr>
            <a:r>
              <a:rPr lang="en-US" sz="2000"/>
              <a:t>Nombre de la unidad</a:t>
            </a:r>
          </a:p>
          <a:p>
            <a:pPr marL="285750" indent="-228600">
              <a:lnSpc>
                <a:spcPct val="90000"/>
              </a:lnSpc>
              <a:spcAft>
                <a:spcPts val="600"/>
              </a:spcAft>
              <a:buFont typeface="Arial" panose="020B0604020202020204" pitchFamily="34" charset="0"/>
              <a:buChar char="•"/>
            </a:pPr>
            <a:r>
              <a:rPr lang="en-US" sz="2000"/>
              <a:t>Diagnostico de ingreso</a:t>
            </a:r>
          </a:p>
          <a:p>
            <a:pPr marL="285750" indent="-228600">
              <a:lnSpc>
                <a:spcPct val="90000"/>
              </a:lnSpc>
              <a:spcAft>
                <a:spcPts val="600"/>
              </a:spcAft>
              <a:buFont typeface="Arial" panose="020B0604020202020204" pitchFamily="34" charset="0"/>
              <a:buChar char="•"/>
            </a:pPr>
            <a:r>
              <a:rPr lang="en-US" sz="2000"/>
              <a:t>Descripción del ingreso</a:t>
            </a:r>
          </a:p>
          <a:p>
            <a:pPr marL="285750" indent="-228600">
              <a:lnSpc>
                <a:spcPct val="90000"/>
              </a:lnSpc>
              <a:spcAft>
                <a:spcPts val="600"/>
              </a:spcAft>
              <a:buFont typeface="Arial" panose="020B0604020202020204" pitchFamily="34" charset="0"/>
              <a:buChar char="•"/>
            </a:pPr>
            <a:r>
              <a:rPr lang="en-US" sz="2000"/>
              <a:t>Descripción cie-10  egreso médico</a:t>
            </a:r>
          </a:p>
          <a:p>
            <a:pPr marL="285750" indent="-228600">
              <a:lnSpc>
                <a:spcPct val="90000"/>
              </a:lnSpc>
              <a:spcAft>
                <a:spcPts val="600"/>
              </a:spcAft>
              <a:buFont typeface="Arial" panose="020B0604020202020204" pitchFamily="34" charset="0"/>
              <a:buChar char="•"/>
            </a:pPr>
            <a:r>
              <a:rPr lang="en-US" sz="2000"/>
              <a:t>Diagnostico 2</a:t>
            </a:r>
          </a:p>
          <a:p>
            <a:pPr marL="285750" indent="-228600">
              <a:lnSpc>
                <a:spcPct val="90000"/>
              </a:lnSpc>
              <a:spcAft>
                <a:spcPts val="600"/>
              </a:spcAft>
              <a:buFont typeface="Arial" panose="020B0604020202020204" pitchFamily="34" charset="0"/>
              <a:buChar char="•"/>
            </a:pPr>
            <a:r>
              <a:rPr lang="en-US" sz="2000"/>
              <a:t>Descripción diagnostico cie-10 2</a:t>
            </a:r>
          </a:p>
          <a:p>
            <a:pPr marL="285750" indent="-228600">
              <a:lnSpc>
                <a:spcPct val="90000"/>
              </a:lnSpc>
              <a:spcAft>
                <a:spcPts val="600"/>
              </a:spcAft>
              <a:buFont typeface="Arial" panose="020B0604020202020204" pitchFamily="34" charset="0"/>
              <a:buChar char="•"/>
            </a:pPr>
            <a:r>
              <a:rPr lang="en-US" sz="2000"/>
              <a:t>Peso del producto </a:t>
            </a:r>
          </a:p>
          <a:p>
            <a:pPr marL="285750" indent="-228600">
              <a:lnSpc>
                <a:spcPct val="90000"/>
              </a:lnSpc>
              <a:spcAft>
                <a:spcPts val="600"/>
              </a:spcAft>
              <a:buFont typeface="Arial" panose="020B0604020202020204" pitchFamily="34" charset="0"/>
              <a:buChar char="•"/>
            </a:pPr>
            <a:r>
              <a:rPr lang="en-US" sz="2000"/>
              <a:t>Sexo del producto</a:t>
            </a:r>
          </a:p>
          <a:p>
            <a:pPr marL="285750" indent="-228600">
              <a:lnSpc>
                <a:spcPct val="90000"/>
              </a:lnSpc>
              <a:spcAft>
                <a:spcPts val="600"/>
              </a:spcAft>
              <a:buFont typeface="Arial" panose="020B0604020202020204" pitchFamily="34" charset="0"/>
              <a:buChar char="•"/>
            </a:pPr>
            <a:r>
              <a:rPr lang="en-US" sz="2000"/>
              <a:t>Muerte fetal (0,1)</a:t>
            </a:r>
          </a:p>
          <a:p>
            <a:pPr marL="285750" indent="-228600">
              <a:lnSpc>
                <a:spcPct val="90000"/>
              </a:lnSpc>
              <a:spcAft>
                <a:spcPts val="600"/>
              </a:spcAft>
              <a:buFont typeface="Arial" panose="020B0604020202020204" pitchFamily="34" charset="0"/>
              <a:buChar char="•"/>
            </a:pPr>
            <a:r>
              <a:rPr lang="en-US" sz="2000"/>
              <a:t>Cie-10 muerte fetal</a:t>
            </a:r>
          </a:p>
          <a:p>
            <a:pPr marL="285750" indent="-228600">
              <a:lnSpc>
                <a:spcPct val="90000"/>
              </a:lnSpc>
              <a:spcAft>
                <a:spcPts val="600"/>
              </a:spcAft>
              <a:buFont typeface="Arial" panose="020B0604020202020204" pitchFamily="34" charset="0"/>
              <a:buChar char="•"/>
            </a:pPr>
            <a:r>
              <a:rPr lang="en-US" sz="2000"/>
              <a:t>Afección principal clave</a:t>
            </a:r>
          </a:p>
          <a:p>
            <a:pPr marL="285750" indent="-228600">
              <a:lnSpc>
                <a:spcPct val="90000"/>
              </a:lnSpc>
              <a:spcAft>
                <a:spcPts val="600"/>
              </a:spcAft>
              <a:buFont typeface="Arial" panose="020B0604020202020204" pitchFamily="34" charset="0"/>
              <a:buChar char="•"/>
            </a:pPr>
            <a:r>
              <a:rPr lang="en-US" sz="2000"/>
              <a:t>Descripción afección principal</a:t>
            </a:r>
          </a:p>
          <a:p>
            <a:pPr marL="285750" indent="-228600">
              <a:lnSpc>
                <a:spcPct val="90000"/>
              </a:lnSpc>
              <a:spcAft>
                <a:spcPts val="600"/>
              </a:spcAft>
              <a:buFont typeface="Arial" panose="020B0604020202020204" pitchFamily="34" charset="0"/>
              <a:buChar char="•"/>
            </a:pPr>
            <a:r>
              <a:rPr lang="en-US" sz="2000"/>
              <a:t>Nacido vivo (0,1)</a:t>
            </a:r>
          </a:p>
          <a:p>
            <a:pPr marL="285750" indent="-228600">
              <a:lnSpc>
                <a:spcPct val="90000"/>
              </a:lnSpc>
              <a:spcAft>
                <a:spcPts val="600"/>
              </a:spcAft>
              <a:buFont typeface="Arial" panose="020B0604020202020204" pitchFamily="34" charset="0"/>
              <a:buChar char="•"/>
            </a:pPr>
            <a:r>
              <a:rPr lang="en-US" sz="2000"/>
              <a:t>Diagnostico médico </a:t>
            </a:r>
          </a:p>
          <a:p>
            <a:pPr marL="285750" indent="-228600">
              <a:lnSpc>
                <a:spcPct val="90000"/>
              </a:lnSpc>
              <a:spcAft>
                <a:spcPts val="600"/>
              </a:spcAft>
              <a:buFont typeface="Arial" panose="020B0604020202020204" pitchFamily="34" charset="0"/>
              <a:buChar char="•"/>
            </a:pPr>
            <a:r>
              <a:rPr lang="en-US" sz="2000"/>
              <a:t>Recodificación por especialista</a:t>
            </a:r>
          </a:p>
          <a:p>
            <a:pPr marL="285750" indent="-228600">
              <a:lnSpc>
                <a:spcPct val="90000"/>
              </a:lnSpc>
              <a:spcAft>
                <a:spcPts val="600"/>
              </a:spcAft>
              <a:buFont typeface="Arial" panose="020B0604020202020204" pitchFamily="34" charset="0"/>
              <a:buChar char="•"/>
            </a:pPr>
            <a:r>
              <a:rPr lang="en-US" sz="2000"/>
              <a:t>Diagnósticos relacionados al padecimiento obstétrico</a:t>
            </a:r>
          </a:p>
          <a:p>
            <a:pPr marL="285750" indent="-228600">
              <a:lnSpc>
                <a:spcPct val="90000"/>
              </a:lnSpc>
              <a:spcAft>
                <a:spcPts val="600"/>
              </a:spcAft>
              <a:buFont typeface="Arial" panose="020B0604020202020204" pitchFamily="34" charset="0"/>
              <a:buChar char="•"/>
            </a:pPr>
            <a:endParaRPr lang="en-US" sz="2000"/>
          </a:p>
        </p:txBody>
      </p:sp>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987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ítulo 5">
            <a:extLst>
              <a:ext uri="{FF2B5EF4-FFF2-40B4-BE49-F238E27FC236}">
                <a16:creationId xmlns:a16="http://schemas.microsoft.com/office/drawing/2014/main" id="{8B18F038-652A-FDE6-BA65-CD316CDC1B7C}"/>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dirty="0" err="1"/>
              <a:t>Ejemplo</a:t>
            </a:r>
            <a:r>
              <a:rPr lang="en-US" sz="3600" dirty="0"/>
              <a:t> de </a:t>
            </a:r>
            <a:r>
              <a:rPr lang="en-US" sz="3600" dirty="0" err="1"/>
              <a:t>dato</a:t>
            </a:r>
            <a:r>
              <a:rPr lang="en-US" sz="3600" dirty="0"/>
              <a:t> </a:t>
            </a:r>
            <a:r>
              <a:rPr lang="en-US" sz="3600" dirty="0" err="1"/>
              <a:t>extraido</a:t>
            </a:r>
            <a:r>
              <a:rPr lang="en-US" sz="3600" dirty="0"/>
              <a:t> del SIMEF</a:t>
            </a:r>
            <a:endParaRPr lang="en-US" sz="3600" kern="1200" dirty="0">
              <a:solidFill>
                <a:schemeClr val="tx1"/>
              </a:solidFill>
              <a:latin typeface="+mj-lt"/>
              <a:ea typeface="+mj-ea"/>
              <a:cs typeface="+mj-cs"/>
            </a:endParaRPr>
          </a:p>
        </p:txBody>
      </p:sp>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Imagen 1">
            <a:extLst>
              <a:ext uri="{FF2B5EF4-FFF2-40B4-BE49-F238E27FC236}">
                <a16:creationId xmlns:a16="http://schemas.microsoft.com/office/drawing/2014/main" id="{5CE8B4CD-AED1-46B9-6CD5-813458CB1FE8}"/>
              </a:ext>
            </a:extLst>
          </p:cNvPr>
          <p:cNvPicPr>
            <a:picLocks noChangeAspect="1"/>
          </p:cNvPicPr>
          <p:nvPr/>
        </p:nvPicPr>
        <p:blipFill>
          <a:blip r:embed="rId2"/>
          <a:stretch>
            <a:fillRect/>
          </a:stretch>
        </p:blipFill>
        <p:spPr>
          <a:xfrm>
            <a:off x="273131" y="3017772"/>
            <a:ext cx="6699539" cy="1388845"/>
          </a:xfrm>
          <a:prstGeom prst="rect">
            <a:avLst/>
          </a:prstGeom>
        </p:spPr>
      </p:pic>
      <p:pic>
        <p:nvPicPr>
          <p:cNvPr id="4" name="Imagen 3">
            <a:extLst>
              <a:ext uri="{FF2B5EF4-FFF2-40B4-BE49-F238E27FC236}">
                <a16:creationId xmlns:a16="http://schemas.microsoft.com/office/drawing/2014/main" id="{4D07ED43-FB02-26B4-B954-BCA70FA13E4B}"/>
              </a:ext>
            </a:extLst>
          </p:cNvPr>
          <p:cNvPicPr>
            <a:picLocks noChangeAspect="1"/>
          </p:cNvPicPr>
          <p:nvPr/>
        </p:nvPicPr>
        <p:blipFill>
          <a:blip r:embed="rId3"/>
          <a:stretch>
            <a:fillRect/>
          </a:stretch>
        </p:blipFill>
        <p:spPr>
          <a:xfrm>
            <a:off x="273131" y="1253592"/>
            <a:ext cx="10979593" cy="1561395"/>
          </a:xfrm>
          <a:prstGeom prst="rect">
            <a:avLst/>
          </a:prstGeom>
        </p:spPr>
      </p:pic>
      <p:pic>
        <p:nvPicPr>
          <p:cNvPr id="5" name="Imagen 4">
            <a:extLst>
              <a:ext uri="{FF2B5EF4-FFF2-40B4-BE49-F238E27FC236}">
                <a16:creationId xmlns:a16="http://schemas.microsoft.com/office/drawing/2014/main" id="{3EB40BEA-4F1E-4430-F2BA-31844ACE16C5}"/>
              </a:ext>
            </a:extLst>
          </p:cNvPr>
          <p:cNvPicPr>
            <a:picLocks noChangeAspect="1"/>
          </p:cNvPicPr>
          <p:nvPr/>
        </p:nvPicPr>
        <p:blipFill>
          <a:blip r:embed="rId4"/>
          <a:stretch>
            <a:fillRect/>
          </a:stretch>
        </p:blipFill>
        <p:spPr>
          <a:xfrm>
            <a:off x="4166345" y="4576339"/>
            <a:ext cx="7481907" cy="2056138"/>
          </a:xfrm>
          <a:prstGeom prst="rect">
            <a:avLst/>
          </a:prstGeom>
        </p:spPr>
      </p:pic>
    </p:spTree>
    <p:extLst>
      <p:ext uri="{BB962C8B-B14F-4D97-AF65-F5344CB8AC3E}">
        <p14:creationId xmlns:p14="http://schemas.microsoft.com/office/powerpoint/2010/main" val="60447602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1698</TotalTime>
  <Words>949</Words>
  <Application>Microsoft Office PowerPoint</Application>
  <PresentationFormat>Panorámica</PresentationFormat>
  <Paragraphs>506</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Tw Cen MT</vt:lpstr>
      <vt:lpstr>Tema de Office</vt:lpstr>
      <vt:lpstr>Reconocimiento de notas médicas para clasificación de egresos obstétricos por medio de la CIE-10</vt:lpstr>
      <vt:lpstr>Descripción del problema</vt:lpstr>
      <vt:lpstr>Objetivos </vt:lpstr>
      <vt:lpstr>Estado del Arte</vt:lpstr>
      <vt:lpstr>Metodología</vt:lpstr>
      <vt:lpstr>Cronograma de actividades</vt:lpstr>
      <vt:lpstr>Fuentes de información</vt:lpstr>
      <vt:lpstr>Variables</vt:lpstr>
      <vt:lpstr>Ejemplo de dato extraido del SIMEF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Reconocimiento de texto para clasificación de causas básicas CIE-10</dc:title>
  <dc:creator>Francisco Eduardo Zavala Rodriguez</dc:creator>
  <cp:lastModifiedBy>Francisco Eduardo Zavala Rodriguez</cp:lastModifiedBy>
  <cp:revision>6</cp:revision>
  <dcterms:created xsi:type="dcterms:W3CDTF">2022-11-07T18:46:27Z</dcterms:created>
  <dcterms:modified xsi:type="dcterms:W3CDTF">2022-11-15T01:34:54Z</dcterms:modified>
</cp:coreProperties>
</file>