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0" r:id="rId4"/>
    <p:sldId id="260" r:id="rId5"/>
    <p:sldId id="272" r:id="rId6"/>
    <p:sldId id="271" r:id="rId7"/>
    <p:sldId id="273" r:id="rId8"/>
    <p:sldId id="265" r:id="rId9"/>
    <p:sldId id="275" r:id="rId10"/>
    <p:sldId id="274" r:id="rId11"/>
    <p:sldId id="276"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6"/>
    <p:restoredTop sz="94565"/>
  </p:normalViewPr>
  <p:slideViewPr>
    <p:cSldViewPr snapToGrid="0" snapToObjects="1">
      <p:cViewPr varScale="1">
        <p:scale>
          <a:sx n="105" d="100"/>
          <a:sy n="105" d="100"/>
        </p:scale>
        <p:origin x="72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7A842-7405-2A46-9373-61BAF8C8963F}"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821D0-B76F-194E-BD19-986956972ACD}" type="slidenum">
              <a:rPr lang="en-US" smtClean="0"/>
              <a:t>‹#›</a:t>
            </a:fld>
            <a:endParaRPr lang="en-US"/>
          </a:p>
        </p:txBody>
      </p:sp>
    </p:spTree>
    <p:extLst>
      <p:ext uri="{BB962C8B-B14F-4D97-AF65-F5344CB8AC3E}">
        <p14:creationId xmlns:p14="http://schemas.microsoft.com/office/powerpoint/2010/main" val="386930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821D0-B76F-194E-BD19-986956972ACD}" type="slidenum">
              <a:rPr lang="en-US" smtClean="0"/>
              <a:t>1</a:t>
            </a:fld>
            <a:endParaRPr lang="en-US"/>
          </a:p>
        </p:txBody>
      </p:sp>
    </p:spTree>
    <p:extLst>
      <p:ext uri="{BB962C8B-B14F-4D97-AF65-F5344CB8AC3E}">
        <p14:creationId xmlns:p14="http://schemas.microsoft.com/office/powerpoint/2010/main" val="115668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www.telegraph.co.uk</a:t>
            </a:r>
            <a:r>
              <a:rPr lang="en-US" dirty="0"/>
              <a:t>/news/2018/03/20/reports-shoplifting-convenience-stores-double-year/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BD821D0-B76F-194E-BD19-986956972ACD}" type="slidenum">
              <a:rPr lang="en-US" smtClean="0"/>
              <a:t>2</a:t>
            </a:fld>
            <a:endParaRPr lang="en-US"/>
          </a:p>
        </p:txBody>
      </p:sp>
    </p:spTree>
    <p:extLst>
      <p:ext uri="{BB962C8B-B14F-4D97-AF65-F5344CB8AC3E}">
        <p14:creationId xmlns:p14="http://schemas.microsoft.com/office/powerpoint/2010/main" val="53544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Telephone number is varchar as number not being used for numeric purposes.  </a:t>
            </a:r>
          </a:p>
        </p:txBody>
      </p:sp>
      <p:sp>
        <p:nvSpPr>
          <p:cNvPr id="4" name="Slide Number Placeholder 3"/>
          <p:cNvSpPr>
            <a:spLocks noGrp="1"/>
          </p:cNvSpPr>
          <p:nvPr>
            <p:ph type="sldNum" sz="quarter" idx="10"/>
          </p:nvPr>
        </p:nvSpPr>
        <p:spPr/>
        <p:txBody>
          <a:bodyPr/>
          <a:lstStyle/>
          <a:p>
            <a:fld id="{7998F171-FD0E-684C-AAF3-33ABBAE72160}" type="slidenum">
              <a:rPr lang="en-US" smtClean="0"/>
              <a:t>6</a:t>
            </a:fld>
            <a:endParaRPr lang="en-US"/>
          </a:p>
        </p:txBody>
      </p:sp>
    </p:spTree>
    <p:extLst>
      <p:ext uri="{BB962C8B-B14F-4D97-AF65-F5344CB8AC3E}">
        <p14:creationId xmlns:p14="http://schemas.microsoft.com/office/powerpoint/2010/main" val="21472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9AEE-6681-2244-82E2-9352C65EF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E71759-BCE7-6B45-9ADF-07A630C2A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EE3C6-E752-6E47-B999-477ED82CCD83}"/>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EF605281-5E18-484D-8E5D-DE1BF75A4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5B92D-214A-5C49-8B78-D477DF031E20}"/>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1791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00BF-4046-BB4A-8621-3F114A6D00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CB04DE-78C2-8143-A0B5-C4F1FA7579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FB09E-4D46-7340-9C5F-AF4F44FF93CE}"/>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8D0F68D9-F795-1944-A364-5CABBA82D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6D5E3-4C31-C442-A33B-86F223EEEF91}"/>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223267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92EB84-D672-0C4A-B678-03540C7A2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3D5A3-79A0-A94D-8C89-27C1C23847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4576C-BE72-CA46-8A89-B3CCDD95929B}"/>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1F08B197-D6A9-7B48-9C71-62DA635FA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38C4A-751C-D24F-93D1-AFE09EB1D4BA}"/>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240972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5170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F940-2B15-E945-8D52-9314FAEB8C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DC663-57E8-7B45-8CBC-44EE12B0B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2D9C0-3ADC-9740-A87A-1AF57FAEAF78}"/>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6EA20D9A-C33B-C641-B393-662320570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EBC6E-8535-9F41-8974-4792308A56D3}"/>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364387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224A-A78E-784D-9190-9C695DBDA6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C20450-B6CA-E14E-AB1C-3B205C9557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8A6B03-25BA-B143-AFA8-3B4801DF1841}"/>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EA9285E2-9D69-AB40-A7F7-4E1F3AD6A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0914C-F0C8-D74E-B3BE-57D622812C44}"/>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44239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1902-CD8B-5441-B563-35AE95A10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48330-4D95-5047-ABD9-9D5514F1C3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FD82A8-DF76-6745-A397-60F9E15F08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538DEC-994B-E340-A2D9-EFC94DF48D9D}"/>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6" name="Footer Placeholder 5">
            <a:extLst>
              <a:ext uri="{FF2B5EF4-FFF2-40B4-BE49-F238E27FC236}">
                <a16:creationId xmlns:a16="http://schemas.microsoft.com/office/drawing/2014/main" id="{1FB3EA62-EBA6-FA42-A84D-BC666802A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F00E7-C45E-2343-AF9A-ED5F617FD148}"/>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137614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6BC9-C772-5945-B85F-35CB1F5DE8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2F3D1-FA09-EA48-A975-4C1A8047D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806ACD-F126-2748-9101-04DC9C286A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12C98C-6858-6745-A311-696CF46FA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22AE5-137D-BC4C-9E0F-2EC1558337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3C942-B126-FC4E-AE27-4382A9962A13}"/>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8" name="Footer Placeholder 7">
            <a:extLst>
              <a:ext uri="{FF2B5EF4-FFF2-40B4-BE49-F238E27FC236}">
                <a16:creationId xmlns:a16="http://schemas.microsoft.com/office/drawing/2014/main" id="{C3981F24-CED2-A54F-A952-D2A0868CD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25B6-C897-814D-A814-7B8E674608DB}"/>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130023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8511-B061-BB40-9A09-DE7B98FF4D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D37B8-11CD-C34E-AE5A-03A0370C616A}"/>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4" name="Footer Placeholder 3">
            <a:extLst>
              <a:ext uri="{FF2B5EF4-FFF2-40B4-BE49-F238E27FC236}">
                <a16:creationId xmlns:a16="http://schemas.microsoft.com/office/drawing/2014/main" id="{958447CE-69BD-0942-8EE4-9C559D7AE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AB9F39-BA50-6D4F-9654-FB2373F7170D}"/>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55880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10760-9D63-4D45-BB5C-8E672BA7E936}"/>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3" name="Footer Placeholder 2">
            <a:extLst>
              <a:ext uri="{FF2B5EF4-FFF2-40B4-BE49-F238E27FC236}">
                <a16:creationId xmlns:a16="http://schemas.microsoft.com/office/drawing/2014/main" id="{DE6F686C-601C-D641-B00A-BF6018457B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5218D-39CB-A249-A1D0-D27BB411971F}"/>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108998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208D-42B6-0C4F-93E0-94EE15689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782A35-014C-8E45-89C7-F2291EF38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F75B0-58BB-C944-BD67-EC6C47C15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E71FF8-54C1-D541-B698-CC698130BDEB}"/>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6" name="Footer Placeholder 5">
            <a:extLst>
              <a:ext uri="{FF2B5EF4-FFF2-40B4-BE49-F238E27FC236}">
                <a16:creationId xmlns:a16="http://schemas.microsoft.com/office/drawing/2014/main" id="{EE598207-3EEB-9E45-841E-82F92139E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FDAC-F867-2E4A-94B8-5CB620A7DC85}"/>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419160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56A8-E03B-A04A-A2EC-FA64C7907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300D7E-9E96-C14B-87EE-763E5C7FA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E4F24-5C8C-854E-83E7-467BCCAF9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241313-5D0F-C940-BCBC-9011AB93B870}"/>
              </a:ext>
            </a:extLst>
          </p:cNvPr>
          <p:cNvSpPr>
            <a:spLocks noGrp="1"/>
          </p:cNvSpPr>
          <p:nvPr>
            <p:ph type="dt" sz="half" idx="10"/>
          </p:nvPr>
        </p:nvSpPr>
        <p:spPr/>
        <p:txBody>
          <a:bodyPr/>
          <a:lstStyle/>
          <a:p>
            <a:fld id="{702B4F67-A1F3-E64F-80A7-8EF5856C07EE}" type="datetimeFigureOut">
              <a:rPr lang="en-US" smtClean="0"/>
              <a:t>5/10/18</a:t>
            </a:fld>
            <a:endParaRPr lang="en-US"/>
          </a:p>
        </p:txBody>
      </p:sp>
      <p:sp>
        <p:nvSpPr>
          <p:cNvPr id="6" name="Footer Placeholder 5">
            <a:extLst>
              <a:ext uri="{FF2B5EF4-FFF2-40B4-BE49-F238E27FC236}">
                <a16:creationId xmlns:a16="http://schemas.microsoft.com/office/drawing/2014/main" id="{98EDCF01-D8D0-6547-816A-55553D542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92545-FBE7-4348-BBA4-69F4AEE7C826}"/>
              </a:ext>
            </a:extLst>
          </p:cNvPr>
          <p:cNvSpPr>
            <a:spLocks noGrp="1"/>
          </p:cNvSpPr>
          <p:nvPr>
            <p:ph type="sldNum" sz="quarter" idx="12"/>
          </p:nvPr>
        </p:nvSpPr>
        <p:spPr/>
        <p:txBody>
          <a:bodyPr/>
          <a:lstStyle/>
          <a:p>
            <a:fld id="{7C6F97DF-548A-0145-82D4-65A68670701B}" type="slidenum">
              <a:rPr lang="en-US" smtClean="0"/>
              <a:t>‹#›</a:t>
            </a:fld>
            <a:endParaRPr lang="en-US"/>
          </a:p>
        </p:txBody>
      </p:sp>
    </p:spTree>
    <p:extLst>
      <p:ext uri="{BB962C8B-B14F-4D97-AF65-F5344CB8AC3E}">
        <p14:creationId xmlns:p14="http://schemas.microsoft.com/office/powerpoint/2010/main" val="363291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6C51-D189-0849-9750-4FBC96832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E8CF3F-CE16-CB4A-8FCC-5D7E28DE2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73DB5-D52F-F547-87CD-1830450E9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B4F67-A1F3-E64F-80A7-8EF5856C07EE}" type="datetimeFigureOut">
              <a:rPr lang="en-US" smtClean="0"/>
              <a:t>5/10/18</a:t>
            </a:fld>
            <a:endParaRPr lang="en-US"/>
          </a:p>
        </p:txBody>
      </p:sp>
      <p:sp>
        <p:nvSpPr>
          <p:cNvPr id="5" name="Footer Placeholder 4">
            <a:extLst>
              <a:ext uri="{FF2B5EF4-FFF2-40B4-BE49-F238E27FC236}">
                <a16:creationId xmlns:a16="http://schemas.microsoft.com/office/drawing/2014/main" id="{7C77D928-F705-AA4C-973A-39FA3D02A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D3539-7BCD-9746-9DD4-859E2FC51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F97DF-548A-0145-82D4-65A68670701B}" type="slidenum">
              <a:rPr lang="en-US" smtClean="0"/>
              <a:t>‹#›</a:t>
            </a:fld>
            <a:endParaRPr lang="en-US"/>
          </a:p>
        </p:txBody>
      </p:sp>
    </p:spTree>
    <p:extLst>
      <p:ext uri="{BB962C8B-B14F-4D97-AF65-F5344CB8AC3E}">
        <p14:creationId xmlns:p14="http://schemas.microsoft.com/office/powerpoint/2010/main" val="18596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B86C-2A83-5C48-B956-91BE837E9DA4}"/>
              </a:ext>
            </a:extLst>
          </p:cNvPr>
          <p:cNvSpPr>
            <a:spLocks noGrp="1"/>
          </p:cNvSpPr>
          <p:nvPr>
            <p:ph type="ctrTitle"/>
          </p:nvPr>
        </p:nvSpPr>
        <p:spPr/>
        <p:txBody>
          <a:bodyPr/>
          <a:lstStyle/>
          <a:p>
            <a:r>
              <a:rPr lang="en-US" dirty="0"/>
              <a:t>Pauline Cairns </a:t>
            </a:r>
          </a:p>
        </p:txBody>
      </p:sp>
      <p:sp>
        <p:nvSpPr>
          <p:cNvPr id="3" name="Subtitle 2">
            <a:extLst>
              <a:ext uri="{FF2B5EF4-FFF2-40B4-BE49-F238E27FC236}">
                <a16:creationId xmlns:a16="http://schemas.microsoft.com/office/drawing/2014/main" id="{0847BC03-A303-B24B-AC20-CA90B9EA19D8}"/>
              </a:ext>
            </a:extLst>
          </p:cNvPr>
          <p:cNvSpPr>
            <a:spLocks noGrp="1"/>
          </p:cNvSpPr>
          <p:nvPr>
            <p:ph type="subTitle" idx="1"/>
          </p:nvPr>
        </p:nvSpPr>
        <p:spPr/>
        <p:txBody>
          <a:bodyPr/>
          <a:lstStyle/>
          <a:p>
            <a:r>
              <a:rPr lang="en-US" dirty="0"/>
              <a:t>E21 – project brief – Shop inventory</a:t>
            </a:r>
          </a:p>
        </p:txBody>
      </p:sp>
    </p:spTree>
    <p:extLst>
      <p:ext uri="{BB962C8B-B14F-4D97-AF65-F5344CB8AC3E}">
        <p14:creationId xmlns:p14="http://schemas.microsoft.com/office/powerpoint/2010/main" val="492167226"/>
      </p:ext>
    </p:extLst>
  </p:cSld>
  <p:clrMapOvr>
    <a:masterClrMapping/>
  </p:clrMapOvr>
  <mc:AlternateContent xmlns:mc="http://schemas.openxmlformats.org/markup-compatibility/2006">
    <mc:Choice xmlns:p14="http://schemas.microsoft.com/office/powerpoint/2010/main" Requires="p14">
      <p:transition spd="slow" p14:dur="2000" advTm="48530"/>
    </mc:Choice>
    <mc:Fallback>
      <p:transition spd="slow" advTm="485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C7DF-0509-AC4D-989F-FD57169A1D82}"/>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6B5F3A6-E185-0A44-B7E1-CA6AABFC7D8A}"/>
              </a:ext>
            </a:extLst>
          </p:cNvPr>
          <p:cNvSpPr>
            <a:spLocks noGrp="1"/>
          </p:cNvSpPr>
          <p:nvPr>
            <p:ph idx="1"/>
          </p:nvPr>
        </p:nvSpPr>
        <p:spPr/>
        <p:txBody>
          <a:bodyPr/>
          <a:lstStyle/>
          <a:p>
            <a:r>
              <a:rPr lang="en-US" dirty="0"/>
              <a:t>Money difficult to work with – round will take off the last zero.  Had to get input in pence which is not the most convenient method.</a:t>
            </a:r>
          </a:p>
          <a:p>
            <a:endParaRPr lang="en-US" dirty="0"/>
          </a:p>
          <a:p>
            <a:r>
              <a:rPr lang="en-US" dirty="0"/>
              <a:t>Linking tables by one to many causes issues if the parent is to be deleted but the children need to remain.</a:t>
            </a:r>
          </a:p>
          <a:p>
            <a:endParaRPr lang="en-US" dirty="0"/>
          </a:p>
        </p:txBody>
      </p:sp>
    </p:spTree>
    <p:extLst>
      <p:ext uri="{BB962C8B-B14F-4D97-AF65-F5344CB8AC3E}">
        <p14:creationId xmlns:p14="http://schemas.microsoft.com/office/powerpoint/2010/main" val="2450381626"/>
      </p:ext>
    </p:extLst>
  </p:cSld>
  <p:clrMapOvr>
    <a:masterClrMapping/>
  </p:clrMapOvr>
  <mc:AlternateContent xmlns:mc="http://schemas.openxmlformats.org/markup-compatibility/2006">
    <mc:Choice xmlns:p14="http://schemas.microsoft.com/office/powerpoint/2010/main" Requires="p14">
      <p:transition spd="slow" p14:dur="2000" advTm="15353"/>
    </mc:Choice>
    <mc:Fallback>
      <p:transition spd="slow" advTm="1535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A3A6-EDD7-664E-B4FC-4B98FA75CD61}"/>
              </a:ext>
            </a:extLst>
          </p:cNvPr>
          <p:cNvSpPr>
            <a:spLocks noGrp="1"/>
          </p:cNvSpPr>
          <p:nvPr>
            <p:ph type="title"/>
          </p:nvPr>
        </p:nvSpPr>
        <p:spPr/>
        <p:txBody>
          <a:bodyPr/>
          <a:lstStyle/>
          <a:p>
            <a:r>
              <a:rPr lang="en-US" dirty="0"/>
              <a:t>Features liked</a:t>
            </a:r>
          </a:p>
        </p:txBody>
      </p:sp>
      <p:sp>
        <p:nvSpPr>
          <p:cNvPr id="3" name="Content Placeholder 2">
            <a:extLst>
              <a:ext uri="{FF2B5EF4-FFF2-40B4-BE49-F238E27FC236}">
                <a16:creationId xmlns:a16="http://schemas.microsoft.com/office/drawing/2014/main" id="{46C1AA95-335B-FF40-9B49-61EFEE06B41F}"/>
              </a:ext>
            </a:extLst>
          </p:cNvPr>
          <p:cNvSpPr>
            <a:spLocks noGrp="1"/>
          </p:cNvSpPr>
          <p:nvPr>
            <p:ph idx="1"/>
          </p:nvPr>
        </p:nvSpPr>
        <p:spPr>
          <a:xfrm>
            <a:off x="838200" y="1825625"/>
            <a:ext cx="10515600" cy="917575"/>
          </a:xfrm>
        </p:spPr>
        <p:txBody>
          <a:bodyPr/>
          <a:lstStyle/>
          <a:p>
            <a:r>
              <a:rPr lang="en-US" dirty="0"/>
              <a:t>Can see the current time and date on the stock status. Helpful for record keeping.</a:t>
            </a:r>
          </a:p>
        </p:txBody>
      </p:sp>
      <p:pic>
        <p:nvPicPr>
          <p:cNvPr id="5" name="Picture 4">
            <a:extLst>
              <a:ext uri="{FF2B5EF4-FFF2-40B4-BE49-F238E27FC236}">
                <a16:creationId xmlns:a16="http://schemas.microsoft.com/office/drawing/2014/main" id="{4A4EBD6C-5364-9F49-8C46-D552DC374DFC}"/>
              </a:ext>
            </a:extLst>
          </p:cNvPr>
          <p:cNvPicPr>
            <a:picLocks noChangeAspect="1"/>
          </p:cNvPicPr>
          <p:nvPr/>
        </p:nvPicPr>
        <p:blipFill>
          <a:blip r:embed="rId2"/>
          <a:stretch>
            <a:fillRect/>
          </a:stretch>
        </p:blipFill>
        <p:spPr>
          <a:xfrm>
            <a:off x="1365504" y="3191002"/>
            <a:ext cx="8814816" cy="2588006"/>
          </a:xfrm>
          <a:prstGeom prst="rect">
            <a:avLst/>
          </a:prstGeom>
        </p:spPr>
      </p:pic>
    </p:spTree>
    <p:extLst>
      <p:ext uri="{BB962C8B-B14F-4D97-AF65-F5344CB8AC3E}">
        <p14:creationId xmlns:p14="http://schemas.microsoft.com/office/powerpoint/2010/main" val="2073366698"/>
      </p:ext>
    </p:extLst>
  </p:cSld>
  <p:clrMapOvr>
    <a:masterClrMapping/>
  </p:clrMapOvr>
  <mc:AlternateContent xmlns:mc="http://schemas.openxmlformats.org/markup-compatibility/2006">
    <mc:Choice xmlns:p14="http://schemas.microsoft.com/office/powerpoint/2010/main" Requires="p14">
      <p:transition spd="slow" p14:dur="2000" advTm="22222"/>
    </mc:Choice>
    <mc:Fallback>
      <p:transition spd="slow" advTm="222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38CE-DF17-8244-91BA-98D8615E40EB}"/>
              </a:ext>
            </a:extLst>
          </p:cNvPr>
          <p:cNvSpPr>
            <a:spLocks noGrp="1"/>
          </p:cNvSpPr>
          <p:nvPr>
            <p:ph type="title"/>
          </p:nvPr>
        </p:nvSpPr>
        <p:spPr>
          <a:xfrm>
            <a:off x="4130040" y="2315845"/>
            <a:ext cx="2990088" cy="1325563"/>
          </a:xfrm>
        </p:spPr>
        <p:txBody>
          <a:bodyPr/>
          <a:lstStyle/>
          <a:p>
            <a:r>
              <a:rPr lang="en-US" dirty="0"/>
              <a:t>Questions</a:t>
            </a:r>
          </a:p>
        </p:txBody>
      </p:sp>
    </p:spTree>
    <p:extLst>
      <p:ext uri="{BB962C8B-B14F-4D97-AF65-F5344CB8AC3E}">
        <p14:creationId xmlns:p14="http://schemas.microsoft.com/office/powerpoint/2010/main" val="2696686602"/>
      </p:ext>
    </p:extLst>
  </p:cSld>
  <p:clrMapOvr>
    <a:masterClrMapping/>
  </p:clrMapOvr>
  <mc:AlternateContent xmlns:mc="http://schemas.openxmlformats.org/markup-compatibility/2006">
    <mc:Choice xmlns:p14="http://schemas.microsoft.com/office/powerpoint/2010/main" Requires="p14">
      <p:transition spd="slow" p14:dur="2000" advTm="12354"/>
    </mc:Choice>
    <mc:Fallback>
      <p:transition spd="slow" advTm="123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E60C3-0FD0-9540-968C-AFC260FF35BD}"/>
              </a:ext>
            </a:extLst>
          </p:cNvPr>
          <p:cNvSpPr>
            <a:spLocks noGrp="1"/>
          </p:cNvSpPr>
          <p:nvPr>
            <p:ph idx="1"/>
          </p:nvPr>
        </p:nvSpPr>
        <p:spPr>
          <a:xfrm>
            <a:off x="838200" y="1280160"/>
            <a:ext cx="10515600" cy="4896803"/>
          </a:xfrm>
        </p:spPr>
        <p:txBody>
          <a:bodyPr>
            <a:normAutofit/>
          </a:bodyPr>
          <a:lstStyle/>
          <a:p>
            <a:pPr marL="0" indent="0">
              <a:buNone/>
            </a:pPr>
            <a:r>
              <a:rPr lang="en-GB" sz="3200" dirty="0">
                <a:latin typeface="Times New Roman" panose="02020603050405020304" pitchFamily="18" charset="0"/>
                <a:cs typeface="Times New Roman" panose="02020603050405020304" pitchFamily="18" charset="0"/>
              </a:rPr>
              <a:t>Reports of shoplifting in convenience stores double in a year </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000" dirty="0"/>
              <a:t>Source: https://</a:t>
            </a:r>
            <a:r>
              <a:rPr lang="en-US" sz="1000" dirty="0" err="1"/>
              <a:t>www.telegraph.co.uk</a:t>
            </a:r>
            <a:r>
              <a:rPr lang="en-US" sz="1000" dirty="0"/>
              <a:t>/news/2018/03/20/reports-shoplifting-convenience-stores-double-year/</a:t>
            </a:r>
          </a:p>
        </p:txBody>
      </p:sp>
      <p:pic>
        <p:nvPicPr>
          <p:cNvPr id="4" name="Picture 3">
            <a:extLst>
              <a:ext uri="{FF2B5EF4-FFF2-40B4-BE49-F238E27FC236}">
                <a16:creationId xmlns:a16="http://schemas.microsoft.com/office/drawing/2014/main" id="{F4011673-5425-174C-8BF9-8704DC9FDCEB}"/>
              </a:ext>
            </a:extLst>
          </p:cNvPr>
          <p:cNvPicPr>
            <a:picLocks noChangeAspect="1"/>
          </p:cNvPicPr>
          <p:nvPr/>
        </p:nvPicPr>
        <p:blipFill>
          <a:blip r:embed="rId3"/>
          <a:stretch>
            <a:fillRect/>
          </a:stretch>
        </p:blipFill>
        <p:spPr>
          <a:xfrm>
            <a:off x="838200" y="612616"/>
            <a:ext cx="2032000" cy="342900"/>
          </a:xfrm>
          <a:prstGeom prst="rect">
            <a:avLst/>
          </a:prstGeom>
        </p:spPr>
      </p:pic>
      <p:pic>
        <p:nvPicPr>
          <p:cNvPr id="8" name="Picture 7">
            <a:extLst>
              <a:ext uri="{FF2B5EF4-FFF2-40B4-BE49-F238E27FC236}">
                <a16:creationId xmlns:a16="http://schemas.microsoft.com/office/drawing/2014/main" id="{BBB3D86A-7C16-0847-8ECA-250BDA160247}"/>
              </a:ext>
            </a:extLst>
          </p:cNvPr>
          <p:cNvPicPr>
            <a:picLocks noChangeAspect="1"/>
          </p:cNvPicPr>
          <p:nvPr/>
        </p:nvPicPr>
        <p:blipFill>
          <a:blip r:embed="rId4"/>
          <a:stretch>
            <a:fillRect/>
          </a:stretch>
        </p:blipFill>
        <p:spPr>
          <a:xfrm>
            <a:off x="1009649" y="2028336"/>
            <a:ext cx="5147311" cy="3287375"/>
          </a:xfrm>
          <a:prstGeom prst="rect">
            <a:avLst/>
          </a:prstGeom>
        </p:spPr>
      </p:pic>
      <p:sp>
        <p:nvSpPr>
          <p:cNvPr id="9" name="TextBox 8">
            <a:extLst>
              <a:ext uri="{FF2B5EF4-FFF2-40B4-BE49-F238E27FC236}">
                <a16:creationId xmlns:a16="http://schemas.microsoft.com/office/drawing/2014/main" id="{54DB790E-856D-614C-B532-7490A7D1F7C3}"/>
              </a:ext>
            </a:extLst>
          </p:cNvPr>
          <p:cNvSpPr txBox="1"/>
          <p:nvPr/>
        </p:nvSpPr>
        <p:spPr>
          <a:xfrm>
            <a:off x="6608064" y="2028336"/>
            <a:ext cx="4389120" cy="313932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 report by the Association of Convenience Stores’ 2018 Crime Report has revealed that there were over 950,000 incidents of theft reported in corner shops over the last year, rising from 575,000 in the previous year.</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It means more than 200 thefts are being reported an hour with many more going uncaught.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30512"/>
      </p:ext>
    </p:extLst>
  </p:cSld>
  <p:clrMapOvr>
    <a:masterClrMapping/>
  </p:clrMapOvr>
  <mc:AlternateContent xmlns:mc="http://schemas.openxmlformats.org/markup-compatibility/2006">
    <mc:Choice xmlns:p14="http://schemas.microsoft.com/office/powerpoint/2010/main" Requires="p14">
      <p:transition spd="slow" p14:dur="2000" advTm="1204"/>
    </mc:Choice>
    <mc:Fallback>
      <p:transition spd="slow" advTm="12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3">
            <a:extLst>
              <a:ext uri="{FF2B5EF4-FFF2-40B4-BE49-F238E27FC236}">
                <a16:creationId xmlns:a16="http://schemas.microsoft.com/office/drawing/2014/main" id="{630D37B7-7A4A-E644-BB63-90C9E8BA9639}"/>
              </a:ext>
            </a:extLst>
          </p:cNvPr>
          <p:cNvSpPr txBox="1"/>
          <p:nvPr/>
        </p:nvSpPr>
        <p:spPr>
          <a:xfrm>
            <a:off x="2983762" y="366551"/>
            <a:ext cx="2558700" cy="428700"/>
          </a:xfrm>
          <a:prstGeom prst="rect">
            <a:avLst/>
          </a:prstGeom>
          <a:noFill/>
          <a:ln>
            <a:noFill/>
          </a:ln>
        </p:spPr>
        <p:txBody>
          <a:bodyPr spcFirstLastPara="1" wrap="square" lIns="91425" tIns="91425" rIns="91425" bIns="91425" anchor="t" anchorCtr="0">
            <a:noAutofit/>
          </a:bodyPr>
          <a:lstStyle/>
          <a:p>
            <a:r>
              <a:rPr lang="en-GB" b="1" dirty="0"/>
              <a:t> </a:t>
            </a:r>
            <a:r>
              <a:rPr lang="en-GB" sz="2000" b="1" dirty="0"/>
              <a:t>Pauline</a:t>
            </a:r>
            <a:endParaRPr sz="2000" b="1" dirty="0"/>
          </a:p>
        </p:txBody>
      </p:sp>
      <p:pic>
        <p:nvPicPr>
          <p:cNvPr id="4" name="Picture 3">
            <a:extLst>
              <a:ext uri="{FF2B5EF4-FFF2-40B4-BE49-F238E27FC236}">
                <a16:creationId xmlns:a16="http://schemas.microsoft.com/office/drawing/2014/main" id="{D7A79DAE-D9BD-3D44-A7EC-239E2F5328A8}"/>
              </a:ext>
            </a:extLst>
          </p:cNvPr>
          <p:cNvPicPr>
            <a:picLocks noChangeAspect="1"/>
          </p:cNvPicPr>
          <p:nvPr/>
        </p:nvPicPr>
        <p:blipFill rotWithShape="1">
          <a:blip r:embed="rId2"/>
          <a:srcRect l="12044" t="4736" r="12250" b="7882"/>
          <a:stretch/>
        </p:blipFill>
        <p:spPr>
          <a:xfrm>
            <a:off x="1221666" y="412851"/>
            <a:ext cx="1542178" cy="1780032"/>
          </a:xfrm>
          <a:prstGeom prst="rect">
            <a:avLst/>
          </a:prstGeom>
          <a:ln>
            <a:solidFill>
              <a:schemeClr val="tx1"/>
            </a:solidFill>
          </a:ln>
        </p:spPr>
      </p:pic>
      <p:graphicFrame>
        <p:nvGraphicFramePr>
          <p:cNvPr id="5" name="Table 4">
            <a:extLst>
              <a:ext uri="{FF2B5EF4-FFF2-40B4-BE49-F238E27FC236}">
                <a16:creationId xmlns:a16="http://schemas.microsoft.com/office/drawing/2014/main" id="{1C2CBC8B-3A1F-7444-98C8-AD020B3E322A}"/>
              </a:ext>
            </a:extLst>
          </p:cNvPr>
          <p:cNvGraphicFramePr>
            <a:graphicFrameLocks noGrp="1"/>
          </p:cNvGraphicFramePr>
          <p:nvPr>
            <p:extLst>
              <p:ext uri="{D42A27DB-BD31-4B8C-83A1-F6EECF244321}">
                <p14:modId xmlns:p14="http://schemas.microsoft.com/office/powerpoint/2010/main" val="1821051687"/>
              </p:ext>
            </p:extLst>
          </p:nvPr>
        </p:nvGraphicFramePr>
        <p:xfrm>
          <a:off x="1221666" y="2455540"/>
          <a:ext cx="9890033" cy="3518704"/>
        </p:xfrm>
        <a:graphic>
          <a:graphicData uri="http://schemas.openxmlformats.org/drawingml/2006/table">
            <a:tbl>
              <a:tblPr>
                <a:tableStyleId>{F2DE63D5-997A-4646-A377-4702673A728D}</a:tableStyleId>
              </a:tblPr>
              <a:tblGrid>
                <a:gridCol w="2748450">
                  <a:extLst>
                    <a:ext uri="{9D8B030D-6E8A-4147-A177-3AD203B41FA5}">
                      <a16:colId xmlns:a16="http://schemas.microsoft.com/office/drawing/2014/main" val="83943142"/>
                    </a:ext>
                  </a:extLst>
                </a:gridCol>
                <a:gridCol w="3480731">
                  <a:extLst>
                    <a:ext uri="{9D8B030D-6E8A-4147-A177-3AD203B41FA5}">
                      <a16:colId xmlns:a16="http://schemas.microsoft.com/office/drawing/2014/main" val="3870891709"/>
                    </a:ext>
                  </a:extLst>
                </a:gridCol>
                <a:gridCol w="3660852">
                  <a:extLst>
                    <a:ext uri="{9D8B030D-6E8A-4147-A177-3AD203B41FA5}">
                      <a16:colId xmlns:a16="http://schemas.microsoft.com/office/drawing/2014/main" val="3704998902"/>
                    </a:ext>
                  </a:extLst>
                </a:gridCol>
              </a:tblGrid>
              <a:tr h="656186">
                <a:tc>
                  <a:txBody>
                    <a:bodyPr/>
                    <a:lstStyle/>
                    <a:p>
                      <a:pPr algn="l" fontAlgn="b"/>
                      <a:r>
                        <a:rPr lang="en-GB" sz="3200" u="none" strike="noStrike" dirty="0">
                          <a:effectLst/>
                        </a:rPr>
                        <a:t>As a...</a:t>
                      </a:r>
                      <a:endParaRPr lang="en-GB" sz="3200" b="1" i="0" u="none" strike="noStrike" dirty="0">
                        <a:solidFill>
                          <a:srgbClr val="FFFFFF"/>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gn="l" fontAlgn="b"/>
                      <a:r>
                        <a:rPr lang="en-GB" sz="3200" u="none" strike="noStrike" dirty="0">
                          <a:effectLst/>
                        </a:rPr>
                        <a:t>I </a:t>
                      </a:r>
                      <a:r>
                        <a:rPr lang="en-GB" sz="3200" b="0" i="0" u="none" strike="noStrike" cap="none" dirty="0">
                          <a:solidFill>
                            <a:schemeClr val="tx1"/>
                          </a:solidFill>
                          <a:effectLst/>
                          <a:latin typeface="+mn-lt"/>
                          <a:ea typeface="+mn-ea"/>
                          <a:cs typeface="+mn-cs"/>
                          <a:sym typeface="Arial"/>
                        </a:rPr>
                        <a:t>want to...</a:t>
                      </a: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gn="l" fontAlgn="b"/>
                      <a:r>
                        <a:rPr lang="en-GB" sz="3200" u="none" strike="noStrike" dirty="0">
                          <a:effectLst/>
                        </a:rPr>
                        <a:t>so that...</a:t>
                      </a:r>
                      <a:endParaRPr lang="en-GB" sz="3200" b="1" i="0" u="none" strike="noStrike" dirty="0">
                        <a:solidFill>
                          <a:srgbClr val="FFFFFF"/>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extLst>
                  <a:ext uri="{0D108BD9-81ED-4DB2-BD59-A6C34878D82A}">
                    <a16:rowId xmlns:a16="http://schemas.microsoft.com/office/drawing/2014/main" val="2932547971"/>
                  </a:ext>
                </a:extLst>
              </a:tr>
              <a:tr h="869654">
                <a:tc>
                  <a:txBody>
                    <a:bodyPr/>
                    <a:lstStyle/>
                    <a:p>
                      <a:pPr marL="0" marR="0" lvl="2"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u="none" strike="noStrike" dirty="0">
                          <a:effectLst/>
                        </a:rPr>
                        <a:t>new business owner</a:t>
                      </a:r>
                      <a:endParaRPr lang="en-GB" sz="2000" b="0" i="0" u="none" strike="noStrike" dirty="0">
                        <a:solidFill>
                          <a:srgbClr val="000000"/>
                        </a:solidFill>
                        <a:effectLst/>
                        <a:latin typeface="+mn-lt"/>
                      </a:endParaRPr>
                    </a:p>
                    <a:p>
                      <a:pPr algn="l" fontAlgn="b"/>
                      <a:endParaRPr lang="en-GB" sz="12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b="0" i="0" u="none" strike="noStrike" cap="none" dirty="0">
                          <a:solidFill>
                            <a:schemeClr val="tx1"/>
                          </a:solidFill>
                          <a:effectLst/>
                          <a:latin typeface="+mn-lt"/>
                          <a:ea typeface="+mn-ea"/>
                          <a:cs typeface="+mn-cs"/>
                          <a:sym typeface="Arial"/>
                        </a:rPr>
                        <a:t>provide great customer service</a:t>
                      </a:r>
                    </a:p>
                    <a:p>
                      <a:pPr algn="l" fontAlgn="b"/>
                      <a:endParaRPr lang="en-GB" sz="12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u="none" strike="noStrike" dirty="0">
                          <a:effectLst/>
                        </a:rPr>
                        <a:t>I can make money by selling as many sweets as possible</a:t>
                      </a:r>
                      <a:endParaRPr lang="en-GB" sz="2000" b="0" i="0" u="none" strike="noStrike" dirty="0">
                        <a:solidFill>
                          <a:srgbClr val="000000"/>
                        </a:solidFill>
                        <a:effectLst/>
                        <a:latin typeface="+mn-lt"/>
                      </a:endParaRPr>
                    </a:p>
                    <a:p>
                      <a:pPr algn="l" fontAlgn="b"/>
                      <a:endParaRPr lang="en-GB" sz="12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09288"/>
                  </a:ext>
                </a:extLst>
              </a:tr>
              <a:tr h="775003">
                <a:tc>
                  <a:txBody>
                    <a:bodyPr/>
                    <a:lstStyle/>
                    <a:p>
                      <a:pPr algn="l" fontAlgn="b"/>
                      <a:r>
                        <a:rPr lang="en-GB" sz="2000" u="none" strike="noStrike" dirty="0">
                          <a:effectLst/>
                        </a:rPr>
                        <a:t>new business owner</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GB" sz="2000" u="none" strike="noStrike" dirty="0">
                          <a:effectLst/>
                        </a:rPr>
                        <a:t>keep a watch on stock levels</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0" algn="l" fontAlgn="b"/>
                      <a:r>
                        <a:rPr lang="en-GB" sz="2000" u="none" strike="noStrike" dirty="0">
                          <a:effectLst/>
                        </a:rPr>
                        <a:t>I know how much working capital is tied up in stock</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832803"/>
                  </a:ext>
                </a:extLst>
              </a:tr>
              <a:tr h="1217861">
                <a:tc>
                  <a:txBody>
                    <a:bodyPr/>
                    <a:lstStyle/>
                    <a:p>
                      <a:pPr algn="l" fontAlgn="b"/>
                      <a:r>
                        <a:rPr lang="en-GB" sz="2000" u="none" strike="noStrike" dirty="0">
                          <a:effectLst/>
                        </a:rPr>
                        <a:t>former </a:t>
                      </a:r>
                      <a:r>
                        <a:rPr lang="en-GB" sz="2000" u="none" strike="noStrike" dirty="0" err="1">
                          <a:effectLst/>
                        </a:rPr>
                        <a:t>Codeclan</a:t>
                      </a:r>
                      <a:r>
                        <a:rPr lang="en-GB" sz="2000" u="none" strike="noStrike" dirty="0">
                          <a:effectLst/>
                        </a:rPr>
                        <a:t> student</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GB" sz="2000" u="none" strike="noStrike" dirty="0">
                          <a:effectLst/>
                        </a:rPr>
                        <a:t>adopt technology to help staff do the admin side of the job as efficiently as possible</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GB" sz="2000" u="none" strike="noStrike" dirty="0">
                          <a:effectLst/>
                        </a:rPr>
                        <a:t>they can spend more time serving customers</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77210826"/>
                  </a:ext>
                </a:extLst>
              </a:tr>
            </a:tbl>
          </a:graphicData>
        </a:graphic>
      </p:graphicFrame>
    </p:spTree>
    <p:extLst>
      <p:ext uri="{BB962C8B-B14F-4D97-AF65-F5344CB8AC3E}">
        <p14:creationId xmlns:p14="http://schemas.microsoft.com/office/powerpoint/2010/main" val="3045788867"/>
      </p:ext>
    </p:extLst>
  </p:cSld>
  <p:clrMapOvr>
    <a:masterClrMapping/>
  </p:clrMapOvr>
  <mc:AlternateContent xmlns:mc="http://schemas.openxmlformats.org/markup-compatibility/2006">
    <mc:Choice xmlns:p14="http://schemas.microsoft.com/office/powerpoint/2010/main" Requires="p14">
      <p:transition spd="slow" p14:dur="2000" advTm="23558"/>
    </mc:Choice>
    <mc:Fallback>
      <p:transition spd="slow" advTm="235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3">
            <a:extLst>
              <a:ext uri="{FF2B5EF4-FFF2-40B4-BE49-F238E27FC236}">
                <a16:creationId xmlns:a16="http://schemas.microsoft.com/office/drawing/2014/main" id="{630D37B7-7A4A-E644-BB63-90C9E8BA9639}"/>
              </a:ext>
            </a:extLst>
          </p:cNvPr>
          <p:cNvSpPr txBox="1"/>
          <p:nvPr/>
        </p:nvSpPr>
        <p:spPr>
          <a:xfrm>
            <a:off x="2958612" y="564126"/>
            <a:ext cx="2558700" cy="428700"/>
          </a:xfrm>
          <a:prstGeom prst="rect">
            <a:avLst/>
          </a:prstGeom>
          <a:noFill/>
          <a:ln>
            <a:noFill/>
          </a:ln>
        </p:spPr>
        <p:txBody>
          <a:bodyPr spcFirstLastPara="1" wrap="square" lIns="91425" tIns="91425" rIns="91425" bIns="91425" anchor="t" anchorCtr="0">
            <a:noAutofit/>
          </a:bodyPr>
          <a:lstStyle/>
          <a:p>
            <a:r>
              <a:rPr lang="en-GB" b="1" dirty="0"/>
              <a:t> </a:t>
            </a:r>
            <a:r>
              <a:rPr lang="en-GB" sz="2000" b="1" dirty="0" err="1"/>
              <a:t>Carolynne</a:t>
            </a:r>
            <a:endParaRPr sz="2000" b="1" dirty="0"/>
          </a:p>
        </p:txBody>
      </p:sp>
      <p:graphicFrame>
        <p:nvGraphicFramePr>
          <p:cNvPr id="5" name="Table 4">
            <a:extLst>
              <a:ext uri="{FF2B5EF4-FFF2-40B4-BE49-F238E27FC236}">
                <a16:creationId xmlns:a16="http://schemas.microsoft.com/office/drawing/2014/main" id="{1C2CBC8B-3A1F-7444-98C8-AD020B3E322A}"/>
              </a:ext>
            </a:extLst>
          </p:cNvPr>
          <p:cNvGraphicFramePr>
            <a:graphicFrameLocks noGrp="1"/>
          </p:cNvGraphicFramePr>
          <p:nvPr>
            <p:extLst>
              <p:ext uri="{D42A27DB-BD31-4B8C-83A1-F6EECF244321}">
                <p14:modId xmlns:p14="http://schemas.microsoft.com/office/powerpoint/2010/main" val="1611476286"/>
              </p:ext>
            </p:extLst>
          </p:nvPr>
        </p:nvGraphicFramePr>
        <p:xfrm>
          <a:off x="1117743" y="2565894"/>
          <a:ext cx="9993954" cy="3504862"/>
        </p:xfrm>
        <a:graphic>
          <a:graphicData uri="http://schemas.openxmlformats.org/drawingml/2006/table">
            <a:tbl>
              <a:tblPr>
                <a:tableStyleId>{F2DE63D5-997A-4646-A377-4702673A728D}</a:tableStyleId>
              </a:tblPr>
              <a:tblGrid>
                <a:gridCol w="2971348">
                  <a:extLst>
                    <a:ext uri="{9D8B030D-6E8A-4147-A177-3AD203B41FA5}">
                      <a16:colId xmlns:a16="http://schemas.microsoft.com/office/drawing/2014/main" val="83943142"/>
                    </a:ext>
                  </a:extLst>
                </a:gridCol>
                <a:gridCol w="3323288">
                  <a:extLst>
                    <a:ext uri="{9D8B030D-6E8A-4147-A177-3AD203B41FA5}">
                      <a16:colId xmlns:a16="http://schemas.microsoft.com/office/drawing/2014/main" val="3870891709"/>
                    </a:ext>
                  </a:extLst>
                </a:gridCol>
                <a:gridCol w="3699318">
                  <a:extLst>
                    <a:ext uri="{9D8B030D-6E8A-4147-A177-3AD203B41FA5}">
                      <a16:colId xmlns:a16="http://schemas.microsoft.com/office/drawing/2014/main" val="3704998902"/>
                    </a:ext>
                  </a:extLst>
                </a:gridCol>
              </a:tblGrid>
              <a:tr h="637900">
                <a:tc>
                  <a:txBody>
                    <a:bodyPr/>
                    <a:lstStyle/>
                    <a:p>
                      <a:pPr algn="l" fontAlgn="b"/>
                      <a:r>
                        <a:rPr lang="en-GB" sz="3200" u="none" strike="noStrike" dirty="0">
                          <a:effectLst/>
                        </a:rPr>
                        <a:t>As a...</a:t>
                      </a:r>
                      <a:endParaRPr lang="en-GB" sz="3200" b="1" i="0" u="none" strike="noStrike" dirty="0">
                        <a:solidFill>
                          <a:srgbClr val="FFFFFF"/>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gn="l" fontAlgn="b"/>
                      <a:r>
                        <a:rPr lang="en-GB" sz="3200" u="none" strike="noStrike" dirty="0">
                          <a:effectLst/>
                        </a:rPr>
                        <a:t>I </a:t>
                      </a:r>
                      <a:r>
                        <a:rPr lang="en-GB" sz="3200" b="0" i="0" u="none" strike="noStrike" cap="none" dirty="0">
                          <a:solidFill>
                            <a:schemeClr val="tx1"/>
                          </a:solidFill>
                          <a:effectLst/>
                          <a:latin typeface="+mn-lt"/>
                          <a:ea typeface="+mn-ea"/>
                          <a:cs typeface="+mn-cs"/>
                          <a:sym typeface="Arial"/>
                        </a:rPr>
                        <a:t>want to...</a:t>
                      </a: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gn="l" fontAlgn="b"/>
                      <a:r>
                        <a:rPr lang="en-GB" sz="3200" u="none" strike="noStrike" dirty="0">
                          <a:effectLst/>
                        </a:rPr>
                        <a:t>so that...</a:t>
                      </a:r>
                      <a:endParaRPr lang="en-GB" sz="3200" b="1" i="0" u="none" strike="noStrike" dirty="0">
                        <a:solidFill>
                          <a:srgbClr val="FFFFFF"/>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extLst>
                  <a:ext uri="{0D108BD9-81ED-4DB2-BD59-A6C34878D82A}">
                    <a16:rowId xmlns:a16="http://schemas.microsoft.com/office/drawing/2014/main" val="2932547971"/>
                  </a:ext>
                </a:extLst>
              </a:tr>
              <a:tr h="728965">
                <a:tc>
                  <a:txBody>
                    <a:bodyPr/>
                    <a:lstStyle/>
                    <a:p>
                      <a:pPr marL="0" marR="0" lvl="2"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b="0" i="0" u="none" strike="noStrike" dirty="0">
                          <a:solidFill>
                            <a:srgbClr val="000000"/>
                          </a:solidFill>
                          <a:effectLst/>
                          <a:latin typeface="+mn-lt"/>
                        </a:rPr>
                        <a:t>people person</a:t>
                      </a:r>
                    </a:p>
                    <a:p>
                      <a:pPr algn="l" fontAlgn="b"/>
                      <a:endParaRPr lang="en-GB" sz="12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b="0" i="0" u="none" strike="noStrike" cap="none" dirty="0">
                          <a:solidFill>
                            <a:schemeClr val="tx1"/>
                          </a:solidFill>
                          <a:effectLst/>
                          <a:latin typeface="+mn-lt"/>
                          <a:ea typeface="+mn-ea"/>
                          <a:cs typeface="+mn-cs"/>
                          <a:sym typeface="Arial"/>
                        </a:rPr>
                        <a:t>provide great customer service</a:t>
                      </a:r>
                    </a:p>
                    <a:p>
                      <a:pPr algn="l" fontAlgn="b"/>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GB" sz="2000" u="none" strike="noStrike" dirty="0">
                          <a:effectLst/>
                        </a:rPr>
                        <a:t>I can make people happy by selling them the sweets they want</a:t>
                      </a:r>
                      <a:endParaRPr lang="en-GB" sz="2000" b="0" i="0" u="none" strike="noStrike" dirty="0">
                        <a:solidFill>
                          <a:srgbClr val="000000"/>
                        </a:solidFill>
                        <a:effectLst/>
                        <a:latin typeface="+mn-lt"/>
                      </a:endParaRPr>
                    </a:p>
                    <a:p>
                      <a:pPr algn="l" fontAlgn="b"/>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09288"/>
                  </a:ext>
                </a:extLst>
              </a:tr>
              <a:tr h="649628">
                <a:tc>
                  <a:txBody>
                    <a:bodyPr/>
                    <a:lstStyle/>
                    <a:p>
                      <a:pPr algn="l" fontAlgn="b"/>
                      <a:r>
                        <a:rPr lang="en-GB" sz="2000" b="0" i="0" u="none" strike="noStrike" dirty="0">
                          <a:solidFill>
                            <a:srgbClr val="000000"/>
                          </a:solidFill>
                          <a:effectLst/>
                          <a:latin typeface="+mn-lt"/>
                        </a:rPr>
                        <a:t>shop manager</a:t>
                      </a: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GB" sz="2000" u="none" strike="noStrike" dirty="0">
                          <a:effectLst/>
                        </a:rPr>
                        <a:t>keep a watch on stock levels</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GB" sz="2000" u="none" strike="noStrike" dirty="0">
                          <a:effectLst/>
                        </a:rPr>
                        <a:t>I know how much stock is in the shop and can monitor when to reorder</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154832803"/>
                  </a:ext>
                </a:extLst>
              </a:tr>
              <a:tr h="1020842">
                <a:tc>
                  <a:txBody>
                    <a:bodyPr/>
                    <a:lstStyle/>
                    <a:p>
                      <a:pPr algn="l" fontAlgn="b"/>
                      <a:r>
                        <a:rPr lang="en-GB" sz="2000" b="0" i="0" u="none" strike="noStrike" dirty="0">
                          <a:solidFill>
                            <a:srgbClr val="000000"/>
                          </a:solidFill>
                          <a:effectLst/>
                          <a:latin typeface="+mn-lt"/>
                        </a:rPr>
                        <a:t>individual who uses digital technology</a:t>
                      </a: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GB" sz="2000" u="none" strike="noStrike" dirty="0">
                          <a:effectLst/>
                        </a:rPr>
                        <a:t>adopt technology to make my job as easy as possible</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GB" sz="2000" u="none" strike="noStrike" dirty="0">
                          <a:effectLst/>
                        </a:rPr>
                        <a:t>I can free up time for other management tasks and serving customers</a:t>
                      </a:r>
                      <a:endParaRPr lang="en-GB" sz="2000" b="0" i="0" u="none" strike="noStrike" dirty="0">
                        <a:solidFill>
                          <a:srgbClr val="000000"/>
                        </a:solidFill>
                        <a:effectLst/>
                        <a:latin typeface="+mn-lt"/>
                      </a:endParaRPr>
                    </a:p>
                  </a:txBody>
                  <a:tcPr marL="8660" marR="8660" marT="866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210826"/>
                  </a:ext>
                </a:extLst>
              </a:tr>
            </a:tbl>
          </a:graphicData>
        </a:graphic>
      </p:graphicFrame>
      <p:pic>
        <p:nvPicPr>
          <p:cNvPr id="6" name="Picture 5">
            <a:extLst>
              <a:ext uri="{FF2B5EF4-FFF2-40B4-BE49-F238E27FC236}">
                <a16:creationId xmlns:a16="http://schemas.microsoft.com/office/drawing/2014/main" id="{7B13BF63-F3FC-B844-A28A-224C463B80BF}"/>
              </a:ext>
            </a:extLst>
          </p:cNvPr>
          <p:cNvPicPr>
            <a:picLocks noChangeAspect="1"/>
          </p:cNvPicPr>
          <p:nvPr/>
        </p:nvPicPr>
        <p:blipFill rotWithShape="1">
          <a:blip r:embed="rId2"/>
          <a:srcRect l="9464" t="14671" r="9901" b="15185"/>
          <a:stretch/>
        </p:blipFill>
        <p:spPr>
          <a:xfrm>
            <a:off x="1117743" y="564126"/>
            <a:ext cx="1527357" cy="1771500"/>
          </a:xfrm>
          <a:prstGeom prst="rect">
            <a:avLst/>
          </a:prstGeom>
          <a:ln>
            <a:solidFill>
              <a:schemeClr val="tx1"/>
            </a:solidFill>
          </a:ln>
        </p:spPr>
      </p:pic>
    </p:spTree>
    <p:extLst>
      <p:ext uri="{BB962C8B-B14F-4D97-AF65-F5344CB8AC3E}">
        <p14:creationId xmlns:p14="http://schemas.microsoft.com/office/powerpoint/2010/main" val="940162964"/>
      </p:ext>
    </p:extLst>
  </p:cSld>
  <p:clrMapOvr>
    <a:masterClrMapping/>
  </p:clrMapOvr>
  <mc:AlternateContent xmlns:mc="http://schemas.openxmlformats.org/markup-compatibility/2006">
    <mc:Choice xmlns:p14="http://schemas.microsoft.com/office/powerpoint/2010/main" Requires="p14">
      <p:transition spd="slow" p14:dur="2000" advTm="42448"/>
    </mc:Choice>
    <mc:Fallback>
      <p:transition spd="slow" advTm="4244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1AA-5D0F-3B4E-B8EF-28211A6CFE22}"/>
              </a:ext>
            </a:extLst>
          </p:cNvPr>
          <p:cNvSpPr>
            <a:spLocks noGrp="1"/>
          </p:cNvSpPr>
          <p:nvPr>
            <p:ph type="title"/>
          </p:nvPr>
        </p:nvSpPr>
        <p:spPr/>
        <p:txBody>
          <a:bodyPr/>
          <a:lstStyle/>
          <a:p>
            <a:r>
              <a:rPr lang="en-US" dirty="0"/>
              <a:t>What’s on the </a:t>
            </a:r>
            <a:r>
              <a:rPr lang="en-US"/>
              <a:t>stock app</a:t>
            </a:r>
            <a:endParaRPr lang="en-US" dirty="0"/>
          </a:p>
        </p:txBody>
      </p:sp>
    </p:spTree>
    <p:extLst>
      <p:ext uri="{BB962C8B-B14F-4D97-AF65-F5344CB8AC3E}">
        <p14:creationId xmlns:p14="http://schemas.microsoft.com/office/powerpoint/2010/main" val="1662664736"/>
      </p:ext>
    </p:extLst>
  </p:cSld>
  <p:clrMapOvr>
    <a:masterClrMapping/>
  </p:clrMapOvr>
  <mc:AlternateContent xmlns:mc="http://schemas.openxmlformats.org/markup-compatibility/2006">
    <mc:Choice xmlns:p14="http://schemas.microsoft.com/office/powerpoint/2010/main" Requires="p14">
      <p:transition spd="slow" p14:dur="2000" advTm="19653"/>
    </mc:Choice>
    <mc:Fallback>
      <p:transition spd="slow" advTm="196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34C0684-7C84-984F-9DC4-D3277E4C5435}"/>
              </a:ext>
            </a:extLst>
          </p:cNvPr>
          <p:cNvGraphicFramePr>
            <a:graphicFrameLocks noGrp="1"/>
          </p:cNvGraphicFramePr>
          <p:nvPr>
            <p:extLst>
              <p:ext uri="{D42A27DB-BD31-4B8C-83A1-F6EECF244321}">
                <p14:modId xmlns:p14="http://schemas.microsoft.com/office/powerpoint/2010/main" val="1528874996"/>
              </p:ext>
            </p:extLst>
          </p:nvPr>
        </p:nvGraphicFramePr>
        <p:xfrm>
          <a:off x="1304544" y="1331090"/>
          <a:ext cx="3397646" cy="5081286"/>
        </p:xfrm>
        <a:graphic>
          <a:graphicData uri="http://schemas.openxmlformats.org/drawingml/2006/table">
            <a:tbl>
              <a:tblPr firstRow="1" bandRow="1">
                <a:tableStyleId>{F2DE63D5-997A-4646-A377-4702673A728D}</a:tableStyleId>
              </a:tblPr>
              <a:tblGrid>
                <a:gridCol w="3397646">
                  <a:extLst>
                    <a:ext uri="{9D8B030D-6E8A-4147-A177-3AD203B41FA5}">
                      <a16:colId xmlns:a16="http://schemas.microsoft.com/office/drawing/2014/main" val="1725665503"/>
                    </a:ext>
                  </a:extLst>
                </a:gridCol>
              </a:tblGrid>
              <a:tr h="509286">
                <a:tc>
                  <a:txBody>
                    <a:bodyPr/>
                    <a:lstStyle/>
                    <a:p>
                      <a:pPr algn="ctr"/>
                      <a:r>
                        <a:rPr lang="en-US" dirty="0">
                          <a:solidFill>
                            <a:schemeClr val="tx1"/>
                          </a:solidFill>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7135843"/>
                  </a:ext>
                </a:extLst>
              </a:tr>
              <a:tr h="1558724">
                <a:tc>
                  <a:txBody>
                    <a:bodyPr/>
                    <a:lstStyle/>
                    <a:p>
                      <a:r>
                        <a:rPr lang="en-US" dirty="0"/>
                        <a:t>id – primary key </a:t>
                      </a:r>
                    </a:p>
                    <a:p>
                      <a:r>
                        <a:rPr lang="en-US" dirty="0"/>
                        <a:t>product – varchar(255)</a:t>
                      </a:r>
                    </a:p>
                    <a:p>
                      <a:r>
                        <a:rPr lang="en-US" dirty="0"/>
                        <a:t>description – varchar(255)</a:t>
                      </a:r>
                    </a:p>
                    <a:p>
                      <a:r>
                        <a:rPr lang="en-US" dirty="0"/>
                        <a:t>stock quantity - int4</a:t>
                      </a:r>
                    </a:p>
                    <a:p>
                      <a:r>
                        <a:rPr lang="en-US" dirty="0"/>
                        <a:t>buying cost – </a:t>
                      </a:r>
                      <a:r>
                        <a:rPr lang="en-US" dirty="0" err="1"/>
                        <a:t>int</a:t>
                      </a:r>
                      <a:r>
                        <a:rPr lang="en-US" dirty="0"/>
                        <a:t>/number</a:t>
                      </a:r>
                    </a:p>
                    <a:p>
                      <a:r>
                        <a:rPr lang="en-US" dirty="0"/>
                        <a:t>selling price – </a:t>
                      </a:r>
                      <a:r>
                        <a:rPr lang="en-US" dirty="0" err="1"/>
                        <a:t>int</a:t>
                      </a:r>
                      <a:r>
                        <a:rPr lang="en-US" dirty="0"/>
                        <a:t>/number</a:t>
                      </a:r>
                    </a:p>
                    <a:p>
                      <a:r>
                        <a:rPr lang="en-US" dirty="0" err="1"/>
                        <a:t>supplier_id</a:t>
                      </a:r>
                      <a:r>
                        <a:rPr lang="en-US" dirty="0"/>
                        <a:t> – </a:t>
                      </a:r>
                      <a:r>
                        <a:rPr lang="en-US" dirty="0" err="1"/>
                        <a:t>int</a:t>
                      </a:r>
                      <a:endParaRPr lang="en-US" dirty="0"/>
                    </a:p>
                    <a:p>
                      <a:r>
                        <a:rPr lang="en-US" dirty="0"/>
                        <a:t>comments – varchar(255)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376841"/>
                  </a:ext>
                </a:extLst>
              </a:tr>
              <a:tr h="1558724">
                <a:tc>
                  <a:txBody>
                    <a:bodyPr/>
                    <a:lstStyle/>
                    <a:p>
                      <a:r>
                        <a:rPr lang="en-US" dirty="0"/>
                        <a:t>save</a:t>
                      </a:r>
                    </a:p>
                    <a:p>
                      <a:r>
                        <a:rPr lang="en-US" dirty="0"/>
                        <a:t>update </a:t>
                      </a:r>
                    </a:p>
                    <a:p>
                      <a:r>
                        <a:rPr lang="en-US" dirty="0"/>
                        <a:t>delete</a:t>
                      </a:r>
                    </a:p>
                    <a:p>
                      <a:r>
                        <a:rPr lang="en-US" dirty="0"/>
                        <a:t>show-all</a:t>
                      </a:r>
                    </a:p>
                    <a:p>
                      <a:r>
                        <a:rPr lang="en-US" dirty="0"/>
                        <a:t>supplier</a:t>
                      </a:r>
                    </a:p>
                    <a:p>
                      <a:r>
                        <a:rPr lang="en-US" dirty="0"/>
                        <a:t>stock-level</a:t>
                      </a:r>
                    </a:p>
                    <a:p>
                      <a:r>
                        <a:rPr lang="en-US" dirty="0"/>
                        <a:t>mark-up</a:t>
                      </a:r>
                    </a:p>
                    <a:p>
                      <a:r>
                        <a:rPr lang="en-US" dirty="0"/>
                        <a:t>find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760940"/>
                  </a:ext>
                </a:extLst>
              </a:tr>
            </a:tbl>
          </a:graphicData>
        </a:graphic>
      </p:graphicFrame>
      <p:graphicFrame>
        <p:nvGraphicFramePr>
          <p:cNvPr id="8" name="Table 7">
            <a:extLst>
              <a:ext uri="{FF2B5EF4-FFF2-40B4-BE49-F238E27FC236}">
                <a16:creationId xmlns:a16="http://schemas.microsoft.com/office/drawing/2014/main" id="{AF047B05-031D-0642-8278-A99479719A38}"/>
              </a:ext>
            </a:extLst>
          </p:cNvPr>
          <p:cNvGraphicFramePr>
            <a:graphicFrameLocks noGrp="1"/>
          </p:cNvGraphicFramePr>
          <p:nvPr>
            <p:extLst>
              <p:ext uri="{D42A27DB-BD31-4B8C-83A1-F6EECF244321}">
                <p14:modId xmlns:p14="http://schemas.microsoft.com/office/powerpoint/2010/main" val="405942184"/>
              </p:ext>
            </p:extLst>
          </p:nvPr>
        </p:nvGraphicFramePr>
        <p:xfrm>
          <a:off x="7320022" y="1331090"/>
          <a:ext cx="3502307" cy="3805370"/>
        </p:xfrm>
        <a:graphic>
          <a:graphicData uri="http://schemas.openxmlformats.org/drawingml/2006/table">
            <a:tbl>
              <a:tblPr firstRow="1" bandRow="1">
                <a:tableStyleId>{F2DE63D5-997A-4646-A377-4702673A728D}</a:tableStyleId>
              </a:tblPr>
              <a:tblGrid>
                <a:gridCol w="3502307">
                  <a:extLst>
                    <a:ext uri="{9D8B030D-6E8A-4147-A177-3AD203B41FA5}">
                      <a16:colId xmlns:a16="http://schemas.microsoft.com/office/drawing/2014/main" val="2691908268"/>
                    </a:ext>
                  </a:extLst>
                </a:gridCol>
              </a:tblGrid>
              <a:tr h="509286">
                <a:tc>
                  <a:txBody>
                    <a:bodyPr/>
                    <a:lstStyle/>
                    <a:p>
                      <a:pPr algn="ctr"/>
                      <a:r>
                        <a:rPr lang="en-US" dirty="0">
                          <a:solidFill>
                            <a:schemeClr val="tx1"/>
                          </a:solidFill>
                        </a:rPr>
                        <a:t>Supplier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77921254"/>
                  </a:ext>
                </a:extLst>
              </a:tr>
              <a:tr h="1558724">
                <a:tc>
                  <a:txBody>
                    <a:bodyPr/>
                    <a:lstStyle/>
                    <a:p>
                      <a:r>
                        <a:rPr lang="en-US" dirty="0"/>
                        <a:t>id</a:t>
                      </a:r>
                    </a:p>
                    <a:p>
                      <a:r>
                        <a:rPr lang="en-US" dirty="0"/>
                        <a:t>name – varchar(255)</a:t>
                      </a:r>
                    </a:p>
                    <a:p>
                      <a:r>
                        <a:rPr lang="en-US" dirty="0" err="1"/>
                        <a:t>telephone_number</a:t>
                      </a:r>
                      <a:r>
                        <a:rPr lang="en-US" dirty="0"/>
                        <a:t> – varchar(255)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5452041"/>
                  </a:ext>
                </a:extLst>
              </a:tr>
              <a:tr h="1558724">
                <a:tc>
                  <a:txBody>
                    <a:bodyPr/>
                    <a:lstStyle/>
                    <a:p>
                      <a:r>
                        <a:rPr lang="en-US" dirty="0"/>
                        <a:t>save</a:t>
                      </a:r>
                    </a:p>
                    <a:p>
                      <a:r>
                        <a:rPr lang="en-US" dirty="0"/>
                        <a:t>update </a:t>
                      </a:r>
                    </a:p>
                    <a:p>
                      <a:r>
                        <a:rPr lang="en-US" dirty="0"/>
                        <a:t>delete</a:t>
                      </a:r>
                    </a:p>
                    <a:p>
                      <a:r>
                        <a:rPr lang="en-US" dirty="0"/>
                        <a:t>show-all</a:t>
                      </a:r>
                    </a:p>
                    <a:p>
                      <a:r>
                        <a:rPr lang="en-US" dirty="0"/>
                        <a:t>product</a:t>
                      </a:r>
                    </a:p>
                    <a:p>
                      <a:r>
                        <a:rPr lang="en-US" dirty="0"/>
                        <a:t>find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423992"/>
                  </a:ext>
                </a:extLst>
              </a:tr>
            </a:tbl>
          </a:graphicData>
        </a:graphic>
      </p:graphicFrame>
      <p:cxnSp>
        <p:nvCxnSpPr>
          <p:cNvPr id="4" name="Elbow Connector 3">
            <a:extLst>
              <a:ext uri="{FF2B5EF4-FFF2-40B4-BE49-F238E27FC236}">
                <a16:creationId xmlns:a16="http://schemas.microsoft.com/office/drawing/2014/main" id="{9CC2BD23-E27B-184C-AC7C-CE84961A2FC9}"/>
              </a:ext>
            </a:extLst>
          </p:cNvPr>
          <p:cNvCxnSpPr/>
          <p:nvPr/>
        </p:nvCxnSpPr>
        <p:spPr>
          <a:xfrm flipV="1">
            <a:off x="4689998" y="2046547"/>
            <a:ext cx="2630024" cy="168990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0B1C6A-8C17-7D46-AF20-0907FB96FA02}"/>
              </a:ext>
            </a:extLst>
          </p:cNvPr>
          <p:cNvSpPr txBox="1"/>
          <p:nvPr/>
        </p:nvSpPr>
        <p:spPr>
          <a:xfrm>
            <a:off x="6888525" y="5467648"/>
            <a:ext cx="4506362"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One to many relationship as: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each product has only one supplier, but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one supplier could supply many products</a:t>
            </a:r>
            <a:endParaRPr lang="en-US" dirty="0"/>
          </a:p>
        </p:txBody>
      </p:sp>
      <p:sp>
        <p:nvSpPr>
          <p:cNvPr id="18" name="Title 1">
            <a:extLst>
              <a:ext uri="{FF2B5EF4-FFF2-40B4-BE49-F238E27FC236}">
                <a16:creationId xmlns:a16="http://schemas.microsoft.com/office/drawing/2014/main" id="{AE62EEC5-48FE-0F4F-8E48-E17F0EA551A2}"/>
              </a:ext>
            </a:extLst>
          </p:cNvPr>
          <p:cNvSpPr>
            <a:spLocks noGrp="1"/>
          </p:cNvSpPr>
          <p:nvPr>
            <p:ph type="title"/>
          </p:nvPr>
        </p:nvSpPr>
        <p:spPr>
          <a:xfrm>
            <a:off x="1162290" y="462991"/>
            <a:ext cx="5342681" cy="868099"/>
          </a:xfrm>
        </p:spPr>
        <p:txBody>
          <a:bodyPr>
            <a:noAutofit/>
          </a:bodyPr>
          <a:lstStyle/>
          <a:p>
            <a:r>
              <a:rPr lang="en-US" sz="1800" dirty="0">
                <a:latin typeface="Arial" panose="020B0604020202020204" pitchFamily="34" charset="0"/>
                <a:cs typeface="Arial" panose="020B0604020202020204" pitchFamily="34" charset="0"/>
              </a:rPr>
              <a:t>Sweets Like Chocolate - Classes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Database </a:t>
            </a:r>
            <a:r>
              <a:rPr lang="en-US" sz="1800" dirty="0" err="1">
                <a:latin typeface="Arial" panose="020B0604020202020204" pitchFamily="34" charset="0"/>
                <a:cs typeface="Arial" panose="020B0604020202020204" pitchFamily="34" charset="0"/>
              </a:rPr>
              <a:t>sweet_shop</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091960"/>
      </p:ext>
    </p:extLst>
  </p:cSld>
  <p:clrMapOvr>
    <a:masterClrMapping/>
  </p:clrMapOvr>
  <mc:AlternateContent xmlns:mc="http://schemas.openxmlformats.org/markup-compatibility/2006">
    <mc:Choice xmlns:p14="http://schemas.microsoft.com/office/powerpoint/2010/main" Requires="p14">
      <p:transition spd="slow" p14:dur="2000" advTm="8049"/>
    </mc:Choice>
    <mc:Fallback>
      <p:transition spd="slow" advTm="80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2F2C-502B-1A45-B999-DF4028C17F0E}"/>
              </a:ext>
            </a:extLst>
          </p:cNvPr>
          <p:cNvSpPr>
            <a:spLocks noGrp="1"/>
          </p:cNvSpPr>
          <p:nvPr>
            <p:ph type="title"/>
          </p:nvPr>
        </p:nvSpPr>
        <p:spPr/>
        <p:txBody>
          <a:bodyPr/>
          <a:lstStyle/>
          <a:p>
            <a:r>
              <a:rPr lang="en-US" dirty="0"/>
              <a:t>To – do list</a:t>
            </a:r>
          </a:p>
        </p:txBody>
      </p:sp>
      <p:sp>
        <p:nvSpPr>
          <p:cNvPr id="3" name="Content Placeholder 2">
            <a:extLst>
              <a:ext uri="{FF2B5EF4-FFF2-40B4-BE49-F238E27FC236}">
                <a16:creationId xmlns:a16="http://schemas.microsoft.com/office/drawing/2014/main" id="{F41BE734-5F37-0946-8E52-F51281CDA758}"/>
              </a:ext>
            </a:extLst>
          </p:cNvPr>
          <p:cNvSpPr>
            <a:spLocks noGrp="1"/>
          </p:cNvSpPr>
          <p:nvPr>
            <p:ph idx="1"/>
          </p:nvPr>
        </p:nvSpPr>
        <p:spPr/>
        <p:txBody>
          <a:bodyPr/>
          <a:lstStyle/>
          <a:p>
            <a:r>
              <a:rPr lang="en-US" dirty="0"/>
              <a:t>Add columns to adjust for stock written off with corresponding adjustment to current stock</a:t>
            </a:r>
          </a:p>
          <a:p>
            <a:endParaRPr lang="en-US" dirty="0"/>
          </a:p>
          <a:p>
            <a:r>
              <a:rPr lang="en-US" dirty="0"/>
              <a:t>Add links to reorder form or to supplier website to reorder online.</a:t>
            </a:r>
          </a:p>
          <a:p>
            <a:endParaRPr lang="en-US" dirty="0"/>
          </a:p>
        </p:txBody>
      </p:sp>
    </p:spTree>
    <p:extLst>
      <p:ext uri="{BB962C8B-B14F-4D97-AF65-F5344CB8AC3E}">
        <p14:creationId xmlns:p14="http://schemas.microsoft.com/office/powerpoint/2010/main" val="3062240808"/>
      </p:ext>
    </p:extLst>
  </p:cSld>
  <p:clrMapOvr>
    <a:masterClrMapping/>
  </p:clrMapOvr>
  <mc:AlternateContent xmlns:mc="http://schemas.openxmlformats.org/markup-compatibility/2006">
    <mc:Choice xmlns:p14="http://schemas.microsoft.com/office/powerpoint/2010/main" Requires="p14">
      <p:transition spd="slow" p14:dur="2000" advTm="544"/>
    </mc:Choice>
    <mc:Fallback>
      <p:transition spd="slow" advTm="5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E755B4-491C-A04D-9843-D7BA2BAB0C6B}"/>
              </a:ext>
            </a:extLst>
          </p:cNvPr>
          <p:cNvSpPr txBox="1"/>
          <p:nvPr/>
        </p:nvSpPr>
        <p:spPr>
          <a:xfrm>
            <a:off x="3877056" y="2023872"/>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D92A72EE-B106-9D49-B99A-073D7E970186}"/>
              </a:ext>
            </a:extLst>
          </p:cNvPr>
          <p:cNvSpPr txBox="1"/>
          <p:nvPr/>
        </p:nvSpPr>
        <p:spPr>
          <a:xfrm>
            <a:off x="3462528" y="2048256"/>
            <a:ext cx="184731" cy="369332"/>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65912947-44CC-CA4B-BEA3-7CD64D606740}"/>
              </a:ext>
            </a:extLst>
          </p:cNvPr>
          <p:cNvPicPr>
            <a:picLocks noChangeAspect="1"/>
          </p:cNvPicPr>
          <p:nvPr/>
        </p:nvPicPr>
        <p:blipFill>
          <a:blip r:embed="rId2"/>
          <a:stretch>
            <a:fillRect/>
          </a:stretch>
        </p:blipFill>
        <p:spPr>
          <a:xfrm>
            <a:off x="755904" y="170688"/>
            <a:ext cx="10619232" cy="6364224"/>
          </a:xfrm>
          <a:prstGeom prst="rect">
            <a:avLst/>
          </a:prstGeom>
        </p:spPr>
      </p:pic>
    </p:spTree>
    <p:extLst>
      <p:ext uri="{BB962C8B-B14F-4D97-AF65-F5344CB8AC3E}">
        <p14:creationId xmlns:p14="http://schemas.microsoft.com/office/powerpoint/2010/main" val="2753448414"/>
      </p:ext>
    </p:extLst>
  </p:cSld>
  <p:clrMapOvr>
    <a:masterClrMapping/>
  </p:clrMapOvr>
  <mc:AlternateContent xmlns:mc="http://schemas.openxmlformats.org/markup-compatibility/2006">
    <mc:Choice xmlns:p14="http://schemas.microsoft.com/office/powerpoint/2010/main" Requires="p14">
      <p:transition spd="slow" p14:dur="2000" advTm="40987"/>
    </mc:Choice>
    <mc:Fallback>
      <p:transition spd="slow" advTm="409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B060F0-0908-FC40-8063-97E961345CC3}"/>
              </a:ext>
            </a:extLst>
          </p:cNvPr>
          <p:cNvPicPr>
            <a:picLocks noChangeAspect="1"/>
          </p:cNvPicPr>
          <p:nvPr/>
        </p:nvPicPr>
        <p:blipFill>
          <a:blip r:embed="rId2"/>
          <a:stretch>
            <a:fillRect/>
          </a:stretch>
        </p:blipFill>
        <p:spPr>
          <a:xfrm>
            <a:off x="731520" y="390144"/>
            <a:ext cx="11143488" cy="6217920"/>
          </a:xfrm>
          <a:prstGeom prst="rect">
            <a:avLst/>
          </a:prstGeom>
        </p:spPr>
      </p:pic>
    </p:spTree>
    <p:extLst>
      <p:ext uri="{BB962C8B-B14F-4D97-AF65-F5344CB8AC3E}">
        <p14:creationId xmlns:p14="http://schemas.microsoft.com/office/powerpoint/2010/main" val="3243280241"/>
      </p:ext>
    </p:extLst>
  </p:cSld>
  <p:clrMapOvr>
    <a:masterClrMapping/>
  </p:clrMapOvr>
  <mc:AlternateContent xmlns:mc="http://schemas.openxmlformats.org/markup-compatibility/2006">
    <mc:Choice xmlns:p14="http://schemas.microsoft.com/office/powerpoint/2010/main" Requires="p14">
      <p:transition spd="slow" p14:dur="2000" advTm="48701"/>
    </mc:Choice>
    <mc:Fallback>
      <p:transition spd="slow" advTm="4870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456</Words>
  <Application>Microsoft Macintosh PowerPoint</Application>
  <PresentationFormat>Widescreen</PresentationFormat>
  <Paragraphs>87</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Pauline Cairns </vt:lpstr>
      <vt:lpstr>PowerPoint Presentation</vt:lpstr>
      <vt:lpstr>PowerPoint Presentation</vt:lpstr>
      <vt:lpstr>PowerPoint Presentation</vt:lpstr>
      <vt:lpstr>What’s on the stock app</vt:lpstr>
      <vt:lpstr>Sweets Like Chocolate - Classes Database sweet_shop</vt:lpstr>
      <vt:lpstr>To – do list</vt:lpstr>
      <vt:lpstr>PowerPoint Presentation</vt:lpstr>
      <vt:lpstr>PowerPoint Presentation</vt:lpstr>
      <vt:lpstr>Lessons learned</vt:lpstr>
      <vt:lpstr>Features liked</vt:lpstr>
      <vt:lpstr>Questions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Pauline Cairns</dc:creator>
  <cp:lastModifiedBy>Pauline Cairns</cp:lastModifiedBy>
  <cp:revision>33</cp:revision>
  <dcterms:created xsi:type="dcterms:W3CDTF">2018-05-04T21:02:27Z</dcterms:created>
  <dcterms:modified xsi:type="dcterms:W3CDTF">2018-05-10T21:29:37Z</dcterms:modified>
</cp:coreProperties>
</file>