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9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132" y="5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A1AD9-98D0-4926-A662-690A33481C0C}" type="datetimeFigureOut">
              <a:rPr lang="en-GB" smtClean="0"/>
              <a:t>27/11/2020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AA600-7C87-494C-A659-74A4D77A33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6416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A1AD9-98D0-4926-A662-690A33481C0C}" type="datetimeFigureOut">
              <a:rPr lang="en-GB" smtClean="0"/>
              <a:t>27/11/2020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AA600-7C87-494C-A659-74A4D77A33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8953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A1AD9-98D0-4926-A662-690A33481C0C}" type="datetimeFigureOut">
              <a:rPr lang="en-GB" smtClean="0"/>
              <a:t>27/11/2020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AA600-7C87-494C-A659-74A4D77A33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5433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A1AD9-98D0-4926-A662-690A33481C0C}" type="datetimeFigureOut">
              <a:rPr lang="en-GB" smtClean="0"/>
              <a:t>27/11/2020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AA600-7C87-494C-A659-74A4D77A33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2580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A1AD9-98D0-4926-A662-690A33481C0C}" type="datetimeFigureOut">
              <a:rPr lang="en-GB" smtClean="0"/>
              <a:t>27/11/2020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AA600-7C87-494C-A659-74A4D77A33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2839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A1AD9-98D0-4926-A662-690A33481C0C}" type="datetimeFigureOut">
              <a:rPr lang="en-GB" smtClean="0"/>
              <a:t>27/11/2020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AA600-7C87-494C-A659-74A4D77A33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2606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A1AD9-98D0-4926-A662-690A33481C0C}" type="datetimeFigureOut">
              <a:rPr lang="en-GB" smtClean="0"/>
              <a:t>27/11/2020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AA600-7C87-494C-A659-74A4D77A33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3081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A1AD9-98D0-4926-A662-690A33481C0C}" type="datetimeFigureOut">
              <a:rPr lang="en-GB" smtClean="0"/>
              <a:t>27/11/2020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AA600-7C87-494C-A659-74A4D77A33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9033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A1AD9-98D0-4926-A662-690A33481C0C}" type="datetimeFigureOut">
              <a:rPr lang="en-GB" smtClean="0"/>
              <a:t>27/11/2020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AA600-7C87-494C-A659-74A4D77A33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4457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A1AD9-98D0-4926-A662-690A33481C0C}" type="datetimeFigureOut">
              <a:rPr lang="en-GB" smtClean="0"/>
              <a:t>27/11/2020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AA600-7C87-494C-A659-74A4D77A33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8966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A1AD9-98D0-4926-A662-690A33481C0C}" type="datetimeFigureOut">
              <a:rPr lang="en-GB" smtClean="0"/>
              <a:t>27/11/2020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AA600-7C87-494C-A659-74A4D77A33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4378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5A1AD9-98D0-4926-A662-690A33481C0C}" type="datetimeFigureOut">
              <a:rPr lang="en-GB" smtClean="0"/>
              <a:t>27/11/2020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9AA600-7C87-494C-A659-74A4D77A33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461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7447" y="413062"/>
            <a:ext cx="9144000" cy="458609"/>
          </a:xfrm>
        </p:spPr>
        <p:txBody>
          <a:bodyPr>
            <a:noAutofit/>
          </a:bodyPr>
          <a:lstStyle/>
          <a:p>
            <a:r>
              <a:rPr lang="en-GB" sz="4000" dirty="0" smtClean="0"/>
              <a:t>SQW object structure:</a:t>
            </a:r>
            <a:endParaRPr lang="en-GB" sz="4000" dirty="0"/>
          </a:p>
        </p:txBody>
      </p:sp>
      <p:sp>
        <p:nvSpPr>
          <p:cNvPr id="5" name="Rectangle 4"/>
          <p:cNvSpPr/>
          <p:nvPr/>
        </p:nvSpPr>
        <p:spPr>
          <a:xfrm>
            <a:off x="1025495" y="1888621"/>
            <a:ext cx="1051133" cy="3110669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SQW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>
            <a:stCxn id="10" idx="3"/>
            <a:endCxn id="15" idx="1"/>
          </p:cNvCxnSpPr>
          <p:nvPr/>
        </p:nvCxnSpPr>
        <p:spPr>
          <a:xfrm flipV="1">
            <a:off x="2076628" y="2145762"/>
            <a:ext cx="1616751" cy="3003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1025495" y="1888621"/>
            <a:ext cx="1051133" cy="5743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>
                <a:solidFill>
                  <a:schemeClr val="tx1"/>
                </a:solidFill>
              </a:rPr>
              <a:t>npix</a:t>
            </a:r>
            <a:endParaRPr lang="en-GB" dirty="0" smtClean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030104" y="4420123"/>
            <a:ext cx="1051133" cy="5743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>
                <a:solidFill>
                  <a:schemeClr val="tx1"/>
                </a:solidFill>
              </a:rPr>
              <a:t>pix</a:t>
            </a:r>
            <a:endParaRPr lang="en-GB" dirty="0" smtClean="0">
              <a:solidFill>
                <a:schemeClr val="tx1"/>
              </a:solidFill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3693379" y="1987664"/>
            <a:ext cx="3242763" cy="316195"/>
            <a:chOff x="3037156" y="2024029"/>
            <a:chExt cx="3242763" cy="316195"/>
          </a:xfrm>
        </p:grpSpPr>
        <p:sp>
          <p:nvSpPr>
            <p:cNvPr id="15" name="Rectangle 14"/>
            <p:cNvSpPr/>
            <p:nvPr/>
          </p:nvSpPr>
          <p:spPr>
            <a:xfrm>
              <a:off x="3037156" y="2024029"/>
              <a:ext cx="359888" cy="316195"/>
            </a:xfrm>
            <a:prstGeom prst="rect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2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401106" y="2024029"/>
              <a:ext cx="359888" cy="31619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760294" y="2024029"/>
              <a:ext cx="359888" cy="31619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4119789" y="2024029"/>
              <a:ext cx="359888" cy="316195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3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4479361" y="2024029"/>
              <a:ext cx="359888" cy="316195"/>
            </a:xfrm>
            <a:prstGeom prst="rect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838933" y="2024029"/>
              <a:ext cx="359888" cy="31619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5198505" y="2024029"/>
              <a:ext cx="359888" cy="316195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2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5558077" y="2024029"/>
              <a:ext cx="359888" cy="31619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5920031" y="2024029"/>
              <a:ext cx="359888" cy="31619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5</a:t>
              </a:r>
              <a:endParaRPr lang="en-GB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3693379" y="1673339"/>
            <a:ext cx="3242763" cy="316195"/>
            <a:chOff x="3037156" y="2024029"/>
            <a:chExt cx="3242763" cy="316195"/>
          </a:xfrm>
        </p:grpSpPr>
        <p:sp>
          <p:nvSpPr>
            <p:cNvPr id="51" name="Rectangle 50"/>
            <p:cNvSpPr/>
            <p:nvPr/>
          </p:nvSpPr>
          <p:spPr>
            <a:xfrm>
              <a:off x="3037156" y="2024029"/>
              <a:ext cx="359888" cy="316195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3401106" y="2024029"/>
              <a:ext cx="359888" cy="316195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2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3760294" y="2024029"/>
              <a:ext cx="359888" cy="316195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4119789" y="2024029"/>
              <a:ext cx="359888" cy="316195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4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4479361" y="2024029"/>
              <a:ext cx="359888" cy="316195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4838933" y="2024029"/>
              <a:ext cx="359888" cy="316195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6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5198505" y="2024029"/>
              <a:ext cx="359888" cy="316195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7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5558077" y="2024029"/>
              <a:ext cx="359888" cy="316195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8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5920031" y="2024029"/>
              <a:ext cx="359888" cy="316195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9</a:t>
              </a:r>
            </a:p>
          </p:txBody>
        </p:sp>
      </p:grpSp>
      <p:sp>
        <p:nvSpPr>
          <p:cNvPr id="60" name="TextBox 59"/>
          <p:cNvSpPr txBox="1"/>
          <p:nvPr/>
        </p:nvSpPr>
        <p:spPr>
          <a:xfrm>
            <a:off x="2885003" y="1646770"/>
            <a:ext cx="785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N-cell:</a:t>
            </a:r>
            <a:endParaRPr lang="en-GB" dirty="0"/>
          </a:p>
        </p:txBody>
      </p:sp>
      <p:grpSp>
        <p:nvGrpSpPr>
          <p:cNvPr id="65" name="Group 64"/>
          <p:cNvGrpSpPr/>
          <p:nvPr/>
        </p:nvGrpSpPr>
        <p:grpSpPr>
          <a:xfrm>
            <a:off x="3731479" y="4103341"/>
            <a:ext cx="4681057" cy="1179938"/>
            <a:chOff x="3960079" y="3981421"/>
            <a:chExt cx="4681057" cy="1179938"/>
          </a:xfrm>
        </p:grpSpPr>
        <p:sp>
          <p:nvSpPr>
            <p:cNvPr id="41" name="Rectangle 40"/>
            <p:cNvSpPr/>
            <p:nvPr/>
          </p:nvSpPr>
          <p:spPr>
            <a:xfrm>
              <a:off x="3960079" y="3981450"/>
              <a:ext cx="359888" cy="1179909"/>
            </a:xfrm>
            <a:prstGeom prst="rect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solidFill>
                    <a:schemeClr val="tx1"/>
                  </a:solidFill>
                </a:rPr>
                <a:t>1</a:t>
              </a:r>
            </a:p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4324029" y="3981450"/>
              <a:ext cx="359888" cy="1179909"/>
            </a:xfrm>
            <a:prstGeom prst="rect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solidFill>
                    <a:schemeClr val="tx1"/>
                  </a:solidFill>
                </a:rPr>
                <a:t>2</a:t>
              </a:r>
            </a:p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683217" y="3981450"/>
              <a:ext cx="359888" cy="1179909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solidFill>
                    <a:schemeClr val="tx1"/>
                  </a:solidFill>
                </a:rPr>
                <a:t>3</a:t>
              </a:r>
            </a:p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5042712" y="3981450"/>
              <a:ext cx="359888" cy="1179909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solidFill>
                    <a:schemeClr val="tx1"/>
                  </a:solidFill>
                </a:rPr>
                <a:t>4</a:t>
              </a:r>
            </a:p>
            <a:p>
              <a:pPr algn="ctr"/>
              <a:endParaRPr lang="en-GB" dirty="0" smtClean="0">
                <a:solidFill>
                  <a:schemeClr val="tx1"/>
                </a:solidFill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5402284" y="3981450"/>
              <a:ext cx="359888" cy="1179909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solidFill>
                    <a:schemeClr val="tx1"/>
                  </a:solidFill>
                </a:rPr>
                <a:t>5</a:t>
              </a:r>
            </a:p>
            <a:p>
              <a:pPr algn="ctr"/>
              <a:endParaRPr lang="en-GB" dirty="0" smtClean="0">
                <a:solidFill>
                  <a:schemeClr val="tx1"/>
                </a:solidFill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761856" y="3981450"/>
              <a:ext cx="359888" cy="1179909"/>
            </a:xfrm>
            <a:prstGeom prst="rect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solidFill>
                    <a:schemeClr val="tx1"/>
                  </a:solidFill>
                </a:rPr>
                <a:t>6</a:t>
              </a:r>
            </a:p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122372" y="3981421"/>
              <a:ext cx="359888" cy="1179909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solidFill>
                    <a:schemeClr val="tx1"/>
                  </a:solidFill>
                </a:rPr>
                <a:t>7</a:t>
              </a:r>
            </a:p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6481000" y="3981450"/>
              <a:ext cx="359888" cy="1179909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solidFill>
                    <a:schemeClr val="tx1"/>
                  </a:solidFill>
                </a:rPr>
                <a:t>8</a:t>
              </a:r>
            </a:p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6842954" y="3981450"/>
              <a:ext cx="359888" cy="117990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solidFill>
                    <a:schemeClr val="tx1"/>
                  </a:solidFill>
                </a:rPr>
                <a:t>9</a:t>
              </a:r>
            </a:p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7204908" y="3981442"/>
              <a:ext cx="359888" cy="117990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solidFill>
                    <a:schemeClr val="tx1"/>
                  </a:solidFill>
                </a:rPr>
                <a:t>10</a:t>
              </a:r>
            </a:p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7566862" y="3981434"/>
              <a:ext cx="359888" cy="117990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solidFill>
                    <a:schemeClr val="tx1"/>
                  </a:solidFill>
                </a:rPr>
                <a:t>11</a:t>
              </a:r>
            </a:p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7924055" y="3981428"/>
              <a:ext cx="359888" cy="117990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solidFill>
                    <a:schemeClr val="tx1"/>
                  </a:solidFill>
                </a:rPr>
                <a:t>12</a:t>
              </a:r>
            </a:p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8281248" y="3981422"/>
              <a:ext cx="359888" cy="117990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solidFill>
                    <a:schemeClr val="tx1"/>
                  </a:solidFill>
                </a:rPr>
                <a:t>13</a:t>
              </a:r>
            </a:p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6" name="Straight Arrow Connector 65"/>
          <p:cNvCxnSpPr>
            <a:endCxn id="41" idx="1"/>
          </p:cNvCxnSpPr>
          <p:nvPr/>
        </p:nvCxnSpPr>
        <p:spPr>
          <a:xfrm flipV="1">
            <a:off x="2084248" y="4693325"/>
            <a:ext cx="1647231" cy="1231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Elbow Connector 68"/>
          <p:cNvCxnSpPr>
            <a:stCxn id="15" idx="2"/>
            <a:endCxn id="41" idx="0"/>
          </p:cNvCxnSpPr>
          <p:nvPr/>
        </p:nvCxnSpPr>
        <p:spPr>
          <a:xfrm rot="16200000" flipH="1">
            <a:off x="2992618" y="3184564"/>
            <a:ext cx="1799511" cy="381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/>
          <p:cNvCxnSpPr>
            <a:stCxn id="29" idx="2"/>
            <a:endCxn id="43" idx="0"/>
          </p:cNvCxnSpPr>
          <p:nvPr/>
        </p:nvCxnSpPr>
        <p:spPr>
          <a:xfrm rot="5400000">
            <a:off x="3895504" y="3042917"/>
            <a:ext cx="1799511" cy="32139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Elbow Connector 73"/>
          <p:cNvCxnSpPr>
            <a:stCxn id="30" idx="2"/>
            <a:endCxn id="46" idx="0"/>
          </p:cNvCxnSpPr>
          <p:nvPr/>
        </p:nvCxnSpPr>
        <p:spPr>
          <a:xfrm rot="16200000" flipH="1">
            <a:off x="4614609" y="3004778"/>
            <a:ext cx="1799511" cy="39767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Elbow Connector 75"/>
          <p:cNvCxnSpPr>
            <a:stCxn id="32" idx="2"/>
            <a:endCxn id="47" idx="0"/>
          </p:cNvCxnSpPr>
          <p:nvPr/>
        </p:nvCxnSpPr>
        <p:spPr>
          <a:xfrm rot="16200000" flipH="1">
            <a:off x="5154453" y="3184078"/>
            <a:ext cx="1799482" cy="3904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Elbow Connector 77"/>
          <p:cNvCxnSpPr>
            <a:stCxn id="34" idx="2"/>
            <a:endCxn id="49" idx="0"/>
          </p:cNvCxnSpPr>
          <p:nvPr/>
        </p:nvCxnSpPr>
        <p:spPr>
          <a:xfrm rot="16200000" flipH="1">
            <a:off x="5875493" y="3184564"/>
            <a:ext cx="1799511" cy="381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6782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80164" y="392224"/>
            <a:ext cx="1356022" cy="458609"/>
          </a:xfrm>
        </p:spPr>
        <p:txBody>
          <a:bodyPr>
            <a:noAutofit/>
          </a:bodyPr>
          <a:lstStyle/>
          <a:p>
            <a:r>
              <a:rPr lang="en-GB" sz="4000" dirty="0" smtClean="0"/>
              <a:t>Cut:</a:t>
            </a:r>
            <a:endParaRPr lang="en-GB" sz="4000" dirty="0"/>
          </a:p>
        </p:txBody>
      </p:sp>
      <p:sp>
        <p:nvSpPr>
          <p:cNvPr id="5" name="Rectangle 4"/>
          <p:cNvSpPr/>
          <p:nvPr/>
        </p:nvSpPr>
        <p:spPr>
          <a:xfrm>
            <a:off x="617882" y="1527862"/>
            <a:ext cx="783570" cy="2650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SQW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>
            <a:stCxn id="10" idx="3"/>
            <a:endCxn id="15" idx="1"/>
          </p:cNvCxnSpPr>
          <p:nvPr/>
        </p:nvCxnSpPr>
        <p:spPr>
          <a:xfrm flipV="1">
            <a:off x="1401452" y="1746985"/>
            <a:ext cx="1205212" cy="2559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617882" y="1527862"/>
            <a:ext cx="783570" cy="48944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>
                <a:solidFill>
                  <a:schemeClr val="tx1"/>
                </a:solidFill>
              </a:rPr>
              <a:t>npix</a:t>
            </a:r>
            <a:endParaRPr lang="en-GB" dirty="0" smtClean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21318" y="3685084"/>
            <a:ext cx="783570" cy="48944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>
                <a:solidFill>
                  <a:schemeClr val="tx1"/>
                </a:solidFill>
              </a:rPr>
              <a:t>pix</a:t>
            </a:r>
            <a:endParaRPr lang="en-GB" dirty="0" smtClean="0">
              <a:solidFill>
                <a:schemeClr val="tx1"/>
              </a:solidFill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2606665" y="1612261"/>
            <a:ext cx="2417328" cy="269446"/>
            <a:chOff x="3037156" y="2024029"/>
            <a:chExt cx="3242763" cy="316195"/>
          </a:xfrm>
        </p:grpSpPr>
        <p:sp>
          <p:nvSpPr>
            <p:cNvPr id="15" name="Rectangle 14"/>
            <p:cNvSpPr/>
            <p:nvPr/>
          </p:nvSpPr>
          <p:spPr>
            <a:xfrm>
              <a:off x="3037156" y="2024029"/>
              <a:ext cx="359888" cy="316195"/>
            </a:xfrm>
            <a:prstGeom prst="rect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2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401106" y="2024029"/>
              <a:ext cx="359888" cy="31619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760294" y="2024029"/>
              <a:ext cx="359888" cy="31619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4119789" y="2024029"/>
              <a:ext cx="359888" cy="316195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3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4479361" y="2024029"/>
              <a:ext cx="359888" cy="316195"/>
            </a:xfrm>
            <a:prstGeom prst="rect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838933" y="2024029"/>
              <a:ext cx="359888" cy="31619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5198505" y="2024029"/>
              <a:ext cx="359888" cy="316195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2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5558077" y="2024029"/>
              <a:ext cx="359888" cy="31619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5920031" y="2024029"/>
              <a:ext cx="359888" cy="31619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5</a:t>
              </a:r>
              <a:endParaRPr lang="en-GB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2606665" y="1344409"/>
            <a:ext cx="2417328" cy="269446"/>
            <a:chOff x="3037156" y="2024029"/>
            <a:chExt cx="3242763" cy="316195"/>
          </a:xfrm>
        </p:grpSpPr>
        <p:sp>
          <p:nvSpPr>
            <p:cNvPr id="51" name="Rectangle 50"/>
            <p:cNvSpPr/>
            <p:nvPr/>
          </p:nvSpPr>
          <p:spPr>
            <a:xfrm>
              <a:off x="3037156" y="2024029"/>
              <a:ext cx="359888" cy="316195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3401106" y="2024029"/>
              <a:ext cx="359888" cy="316195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2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3760294" y="2024029"/>
              <a:ext cx="359888" cy="316195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4119789" y="2024029"/>
              <a:ext cx="359888" cy="316195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4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4479361" y="2024029"/>
              <a:ext cx="359888" cy="316195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4838933" y="2024029"/>
              <a:ext cx="359888" cy="316195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6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5198505" y="2024029"/>
              <a:ext cx="359888" cy="316195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7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5558077" y="2024029"/>
              <a:ext cx="359888" cy="316195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8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5920031" y="2024029"/>
              <a:ext cx="359888" cy="316195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9</a:t>
              </a:r>
            </a:p>
          </p:txBody>
        </p:sp>
      </p:grpSp>
      <p:sp>
        <p:nvSpPr>
          <p:cNvPr id="60" name="TextBox 59"/>
          <p:cNvSpPr txBox="1"/>
          <p:nvPr/>
        </p:nvSpPr>
        <p:spPr>
          <a:xfrm>
            <a:off x="1852965" y="1268529"/>
            <a:ext cx="785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N-cell:</a:t>
            </a:r>
            <a:endParaRPr lang="en-GB" dirty="0"/>
          </a:p>
        </p:txBody>
      </p:sp>
      <p:sp>
        <p:nvSpPr>
          <p:cNvPr id="41" name="Rectangle 40"/>
          <p:cNvSpPr/>
          <p:nvPr/>
        </p:nvSpPr>
        <p:spPr>
          <a:xfrm>
            <a:off x="2635066" y="3415160"/>
            <a:ext cx="268280" cy="1005459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1</a:t>
            </a:r>
          </a:p>
          <a:p>
            <a:pPr algn="ctr"/>
            <a:r>
              <a:rPr lang="en-GB" dirty="0" smtClean="0">
                <a:solidFill>
                  <a:schemeClr val="tx1"/>
                </a:solidFill>
              </a:rPr>
              <a:t>a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2906374" y="3415160"/>
            <a:ext cx="268280" cy="1005459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2</a:t>
            </a:r>
          </a:p>
          <a:p>
            <a:pPr algn="ctr"/>
            <a:r>
              <a:rPr lang="en-GB" dirty="0" smtClean="0">
                <a:solidFill>
                  <a:schemeClr val="tx1"/>
                </a:solidFill>
              </a:rPr>
              <a:t>b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3174132" y="3415160"/>
            <a:ext cx="268280" cy="1005459"/>
          </a:xfrm>
          <a:prstGeom prst="rect">
            <a:avLst/>
          </a:prstGeom>
          <a:solidFill>
            <a:srgbClr val="92D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3</a:t>
            </a:r>
          </a:p>
          <a:p>
            <a:pPr algn="ctr"/>
            <a:r>
              <a:rPr lang="en-GB" dirty="0" smtClean="0">
                <a:solidFill>
                  <a:schemeClr val="tx1"/>
                </a:solidFill>
              </a:rPr>
              <a:t>c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3442118" y="3415160"/>
            <a:ext cx="268280" cy="1005459"/>
          </a:xfrm>
          <a:prstGeom prst="rect">
            <a:avLst/>
          </a:prstGeom>
          <a:solidFill>
            <a:srgbClr val="92D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4</a:t>
            </a:r>
          </a:p>
          <a:p>
            <a:pPr algn="ctr"/>
            <a:r>
              <a:rPr lang="en-GB" dirty="0" smtClean="0">
                <a:solidFill>
                  <a:schemeClr val="tx1"/>
                </a:solidFill>
              </a:rPr>
              <a:t>e</a:t>
            </a:r>
            <a:endParaRPr lang="en-GB" dirty="0" smtClean="0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3710162" y="3415160"/>
            <a:ext cx="268280" cy="1005459"/>
          </a:xfrm>
          <a:prstGeom prst="rect">
            <a:avLst/>
          </a:prstGeom>
          <a:solidFill>
            <a:srgbClr val="92D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5</a:t>
            </a:r>
          </a:p>
          <a:p>
            <a:pPr algn="ctr"/>
            <a:r>
              <a:rPr lang="en-GB" dirty="0">
                <a:solidFill>
                  <a:schemeClr val="tx1"/>
                </a:solidFill>
              </a:rPr>
              <a:t>d</a:t>
            </a:r>
            <a:endParaRPr lang="en-GB" dirty="0" smtClean="0">
              <a:solidFill>
                <a:schemeClr val="tx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3978207" y="3415160"/>
            <a:ext cx="268280" cy="1005459"/>
          </a:xfrm>
          <a:prstGeom prst="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6</a:t>
            </a:r>
          </a:p>
          <a:p>
            <a:pPr algn="ctr"/>
            <a:r>
              <a:rPr lang="en-GB" dirty="0" smtClean="0">
                <a:solidFill>
                  <a:schemeClr val="tx1"/>
                </a:solidFill>
              </a:rPr>
              <a:t>f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4246954" y="3415135"/>
            <a:ext cx="268280" cy="1005459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7</a:t>
            </a:r>
          </a:p>
          <a:p>
            <a:pPr algn="ctr"/>
            <a:r>
              <a:rPr lang="en-GB" dirty="0" smtClean="0">
                <a:solidFill>
                  <a:schemeClr val="tx1"/>
                </a:solidFill>
              </a:rPr>
              <a:t>g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4514295" y="3415160"/>
            <a:ext cx="268280" cy="1005459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8</a:t>
            </a:r>
          </a:p>
          <a:p>
            <a:pPr algn="ctr"/>
            <a:r>
              <a:rPr lang="en-GB" dirty="0" smtClean="0">
                <a:solidFill>
                  <a:schemeClr val="tx1"/>
                </a:solidFill>
              </a:rPr>
              <a:t>h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4784115" y="3415160"/>
            <a:ext cx="268280" cy="100545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9</a:t>
            </a:r>
          </a:p>
          <a:p>
            <a:pPr algn="ctr"/>
            <a:r>
              <a:rPr lang="en-GB" dirty="0">
                <a:solidFill>
                  <a:schemeClr val="tx1"/>
                </a:solidFill>
              </a:rPr>
              <a:t>l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5053934" y="3415153"/>
            <a:ext cx="268280" cy="100545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10</a:t>
            </a:r>
          </a:p>
          <a:p>
            <a:pPr algn="ctr"/>
            <a:r>
              <a:rPr lang="en-GB" dirty="0">
                <a:solidFill>
                  <a:schemeClr val="tx1"/>
                </a:solidFill>
              </a:rPr>
              <a:t>k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5323754" y="3415146"/>
            <a:ext cx="268280" cy="100545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11</a:t>
            </a:r>
          </a:p>
          <a:p>
            <a:pPr algn="ctr"/>
            <a:r>
              <a:rPr lang="en-GB" dirty="0" smtClean="0">
                <a:solidFill>
                  <a:schemeClr val="tx1"/>
                </a:solidFill>
              </a:rPr>
              <a:t>m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5590025" y="3415141"/>
            <a:ext cx="268280" cy="100545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12</a:t>
            </a:r>
          </a:p>
          <a:p>
            <a:pPr algn="ctr"/>
            <a:r>
              <a:rPr lang="en-GB" dirty="0" smtClean="0">
                <a:solidFill>
                  <a:schemeClr val="tx1"/>
                </a:solidFill>
              </a:rPr>
              <a:t>o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5856296" y="3415136"/>
            <a:ext cx="268280" cy="100545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13</a:t>
            </a:r>
          </a:p>
          <a:p>
            <a:pPr algn="ctr"/>
            <a:r>
              <a:rPr lang="en-GB" dirty="0" smtClean="0">
                <a:solidFill>
                  <a:schemeClr val="tx1"/>
                </a:solidFill>
              </a:rPr>
              <a:t>n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8086004" y="5272521"/>
            <a:ext cx="268280" cy="1005460"/>
          </a:xfrm>
          <a:prstGeom prst="rect">
            <a:avLst/>
          </a:prstGeom>
          <a:solidFill>
            <a:srgbClr val="92D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1</a:t>
            </a:r>
          </a:p>
          <a:p>
            <a:pPr algn="ctr"/>
            <a:r>
              <a:rPr lang="en-GB" dirty="0" smtClean="0">
                <a:solidFill>
                  <a:schemeClr val="tx1"/>
                </a:solidFill>
              </a:rPr>
              <a:t>d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8352275" y="5272516"/>
            <a:ext cx="268280" cy="1005460"/>
          </a:xfrm>
          <a:prstGeom prst="rect">
            <a:avLst/>
          </a:prstGeom>
          <a:solidFill>
            <a:srgbClr val="92D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2</a:t>
            </a:r>
          </a:p>
          <a:p>
            <a:pPr algn="ctr"/>
            <a:r>
              <a:rPr lang="en-GB" dirty="0" smtClean="0">
                <a:solidFill>
                  <a:schemeClr val="tx1"/>
                </a:solidFill>
              </a:rPr>
              <a:t>e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8618545" y="5272511"/>
            <a:ext cx="268280" cy="1005460"/>
          </a:xfrm>
          <a:prstGeom prst="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3</a:t>
            </a:r>
          </a:p>
          <a:p>
            <a:pPr algn="ctr"/>
            <a:r>
              <a:rPr lang="en-GB" dirty="0" smtClean="0">
                <a:solidFill>
                  <a:schemeClr val="tx1"/>
                </a:solidFill>
              </a:rPr>
              <a:t>f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66" name="Straight Arrow Connector 65"/>
          <p:cNvCxnSpPr>
            <a:endCxn id="41" idx="1"/>
          </p:cNvCxnSpPr>
          <p:nvPr/>
        </p:nvCxnSpPr>
        <p:spPr>
          <a:xfrm flipV="1">
            <a:off x="1407133" y="3917893"/>
            <a:ext cx="1227934" cy="1049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Elbow Connector 68"/>
          <p:cNvCxnSpPr>
            <a:stCxn id="15" idx="2"/>
            <a:endCxn id="41" idx="0"/>
          </p:cNvCxnSpPr>
          <p:nvPr/>
        </p:nvCxnSpPr>
        <p:spPr>
          <a:xfrm rot="16200000" flipH="1">
            <a:off x="1988278" y="2634234"/>
            <a:ext cx="1533455" cy="2840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/>
          <p:cNvCxnSpPr>
            <a:stCxn id="29" idx="2"/>
            <a:endCxn id="43" idx="0"/>
          </p:cNvCxnSpPr>
          <p:nvPr/>
        </p:nvCxnSpPr>
        <p:spPr>
          <a:xfrm rot="5400000">
            <a:off x="2661337" y="2528642"/>
            <a:ext cx="1533455" cy="23958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Elbow Connector 73"/>
          <p:cNvCxnSpPr>
            <a:stCxn id="30" idx="2"/>
            <a:endCxn id="46" idx="0"/>
          </p:cNvCxnSpPr>
          <p:nvPr/>
        </p:nvCxnSpPr>
        <p:spPr>
          <a:xfrm rot="16200000" flipH="1">
            <a:off x="3197396" y="2500211"/>
            <a:ext cx="1533455" cy="29644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Elbow Connector 75"/>
          <p:cNvCxnSpPr>
            <a:stCxn id="32" idx="2"/>
            <a:endCxn id="47" idx="0"/>
          </p:cNvCxnSpPr>
          <p:nvPr/>
        </p:nvCxnSpPr>
        <p:spPr>
          <a:xfrm rot="16200000" flipH="1">
            <a:off x="3599826" y="2633870"/>
            <a:ext cx="1533430" cy="2910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Elbow Connector 77"/>
          <p:cNvCxnSpPr>
            <a:stCxn id="34" idx="2"/>
            <a:endCxn id="49" idx="0"/>
          </p:cNvCxnSpPr>
          <p:nvPr/>
        </p:nvCxnSpPr>
        <p:spPr>
          <a:xfrm rot="16200000" flipH="1">
            <a:off x="4137326" y="2634234"/>
            <a:ext cx="1533455" cy="2840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2877709" y="783846"/>
            <a:ext cx="1071203" cy="1121126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6200000" scaled="1"/>
            <a:tileRect/>
          </a:gradFill>
          <a:ln w="508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1 Select Bins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3173590" y="3415837"/>
            <a:ext cx="1071203" cy="163311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 w="508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2</a:t>
            </a:r>
            <a:r>
              <a:rPr lang="en-GB" dirty="0" smtClean="0">
                <a:solidFill>
                  <a:schemeClr val="tx1"/>
                </a:solidFill>
              </a:rPr>
              <a:t> Cut pixels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439025" y="1037032"/>
            <a:ext cx="19050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1 Select bins</a:t>
            </a:r>
            <a:endParaRPr lang="en-GB" dirty="0"/>
          </a:p>
        </p:txBody>
      </p:sp>
      <p:sp>
        <p:nvSpPr>
          <p:cNvPr id="68" name="Rectangle 67"/>
          <p:cNvSpPr/>
          <p:nvPr/>
        </p:nvSpPr>
        <p:spPr>
          <a:xfrm>
            <a:off x="7439025" y="1959089"/>
            <a:ext cx="19050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2 cut pixels</a:t>
            </a:r>
            <a:endParaRPr lang="en-GB" dirty="0"/>
          </a:p>
        </p:txBody>
      </p:sp>
      <p:sp>
        <p:nvSpPr>
          <p:cNvPr id="70" name="Rectangle 69"/>
          <p:cNvSpPr/>
          <p:nvPr/>
        </p:nvSpPr>
        <p:spPr>
          <a:xfrm>
            <a:off x="7439025" y="2883014"/>
            <a:ext cx="19050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3 bin pixels</a:t>
            </a:r>
            <a:endParaRPr lang="en-GB" dirty="0"/>
          </a:p>
        </p:txBody>
      </p:sp>
      <p:cxnSp>
        <p:nvCxnSpPr>
          <p:cNvPr id="11" name="Elbow Connector 10"/>
          <p:cNvCxnSpPr>
            <a:stCxn id="4" idx="1"/>
            <a:endCxn id="3" idx="3"/>
          </p:cNvCxnSpPr>
          <p:nvPr/>
        </p:nvCxnSpPr>
        <p:spPr>
          <a:xfrm rot="10800000">
            <a:off x="3948913" y="1344410"/>
            <a:ext cx="3490113" cy="149823"/>
          </a:xfrm>
          <a:prstGeom prst="bentConnector3">
            <a:avLst/>
          </a:prstGeom>
          <a:ln w="12700">
            <a:solidFill>
              <a:srgbClr val="FF0000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68" idx="1"/>
            <a:endCxn id="67" idx="0"/>
          </p:cNvCxnSpPr>
          <p:nvPr/>
        </p:nvCxnSpPr>
        <p:spPr>
          <a:xfrm rot="10800000" flipV="1">
            <a:off x="3709193" y="2416289"/>
            <a:ext cx="3729833" cy="999548"/>
          </a:xfrm>
          <a:prstGeom prst="bentConnector2">
            <a:avLst/>
          </a:prstGeom>
          <a:ln w="12700">
            <a:solidFill>
              <a:srgbClr val="FF0000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/>
          <p:cNvGrpSpPr/>
          <p:nvPr/>
        </p:nvGrpSpPr>
        <p:grpSpPr>
          <a:xfrm>
            <a:off x="7685712" y="4193594"/>
            <a:ext cx="1449725" cy="631796"/>
            <a:chOff x="7439025" y="4310488"/>
            <a:chExt cx="1449725" cy="631796"/>
          </a:xfrm>
        </p:grpSpPr>
        <p:grpSp>
          <p:nvGrpSpPr>
            <p:cNvPr id="17" name="Group 16"/>
            <p:cNvGrpSpPr/>
            <p:nvPr/>
          </p:nvGrpSpPr>
          <p:grpSpPr>
            <a:xfrm>
              <a:off x="7446229" y="4626089"/>
              <a:ext cx="1442521" cy="316195"/>
              <a:chOff x="9113104" y="4692764"/>
              <a:chExt cx="1442521" cy="316195"/>
            </a:xfrm>
          </p:grpSpPr>
          <p:sp>
            <p:nvSpPr>
              <p:cNvPr id="73" name="Rectangle 72"/>
              <p:cNvSpPr/>
              <p:nvPr/>
            </p:nvSpPr>
            <p:spPr>
              <a:xfrm>
                <a:off x="9113104" y="4692764"/>
                <a:ext cx="359888" cy="31619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smtClean="0">
                    <a:solidFill>
                      <a:schemeClr val="tx1"/>
                    </a:solidFill>
                  </a:rPr>
                  <a:t>0</a:t>
                </a:r>
                <a:endParaRPr lang="en-GB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9477054" y="4692764"/>
                <a:ext cx="359888" cy="316195"/>
              </a:xfrm>
              <a:prstGeom prst="rect">
                <a:avLst/>
              </a:prstGeom>
              <a:solidFill>
                <a:srgbClr val="92D05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smtClean="0">
                    <a:solidFill>
                      <a:schemeClr val="tx1"/>
                    </a:solidFill>
                  </a:rPr>
                  <a:t>2</a:t>
                </a:r>
                <a:endParaRPr lang="en-GB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9836242" y="4692764"/>
                <a:ext cx="359888" cy="316195"/>
              </a:xfrm>
              <a:prstGeom prst="rect">
                <a:avLst/>
              </a:prstGeom>
              <a:solidFill>
                <a:srgbClr val="00B0F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smtClean="0">
                    <a:solidFill>
                      <a:schemeClr val="tx1"/>
                    </a:solidFill>
                  </a:rPr>
                  <a:t>1</a:t>
                </a:r>
                <a:endParaRPr lang="en-GB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10195737" y="4692764"/>
                <a:ext cx="359888" cy="31619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smtClean="0">
                    <a:solidFill>
                      <a:schemeClr val="tx1"/>
                    </a:solidFill>
                  </a:rPr>
                  <a:t>0</a:t>
                </a:r>
                <a:endParaRPr lang="en-GB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7439025" y="4310488"/>
              <a:ext cx="1442521" cy="316195"/>
              <a:chOff x="7439025" y="4310488"/>
              <a:chExt cx="1442521" cy="316195"/>
            </a:xfrm>
          </p:grpSpPr>
          <p:sp>
            <p:nvSpPr>
              <p:cNvPr id="86" name="Rectangle 85"/>
              <p:cNvSpPr/>
              <p:nvPr/>
            </p:nvSpPr>
            <p:spPr>
              <a:xfrm>
                <a:off x="7439025" y="4310488"/>
                <a:ext cx="359888" cy="316195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87" name="Rectangle 86"/>
              <p:cNvSpPr/>
              <p:nvPr/>
            </p:nvSpPr>
            <p:spPr>
              <a:xfrm>
                <a:off x="7802975" y="4310488"/>
                <a:ext cx="359888" cy="316195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smtClean="0">
                    <a:solidFill>
                      <a:schemeClr val="tx1"/>
                    </a:solidFill>
                  </a:rPr>
                  <a:t>2</a:t>
                </a:r>
                <a:endParaRPr lang="en-GB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8" name="Rectangle 87"/>
              <p:cNvSpPr/>
              <p:nvPr/>
            </p:nvSpPr>
            <p:spPr>
              <a:xfrm>
                <a:off x="8162163" y="4310488"/>
                <a:ext cx="359888" cy="316195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  <p:sp>
            <p:nvSpPr>
              <p:cNvPr id="89" name="Rectangle 88"/>
              <p:cNvSpPr/>
              <p:nvPr/>
            </p:nvSpPr>
            <p:spPr>
              <a:xfrm>
                <a:off x="8521658" y="4310488"/>
                <a:ext cx="359888" cy="316195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smtClean="0">
                    <a:solidFill>
                      <a:schemeClr val="tx1"/>
                    </a:solidFill>
                  </a:rPr>
                  <a:t>4</a:t>
                </a:r>
                <a:endParaRPr lang="en-GB" dirty="0">
                  <a:solidFill>
                    <a:schemeClr val="tx1"/>
                  </a:solidFill>
                </a:endParaRPr>
              </a:p>
            </p:txBody>
          </p:sp>
        </p:grpSp>
      </p:grpSp>
      <p:cxnSp>
        <p:nvCxnSpPr>
          <p:cNvPr id="23" name="Elbow Connector 22"/>
          <p:cNvCxnSpPr>
            <a:stCxn id="75" idx="2"/>
            <a:endCxn id="95" idx="0"/>
          </p:cNvCxnSpPr>
          <p:nvPr/>
        </p:nvCxnSpPr>
        <p:spPr>
          <a:xfrm rot="5400000">
            <a:off x="8004912" y="5040622"/>
            <a:ext cx="447131" cy="1666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77" idx="2"/>
            <a:endCxn id="97" idx="0"/>
          </p:cNvCxnSpPr>
          <p:nvPr/>
        </p:nvCxnSpPr>
        <p:spPr>
          <a:xfrm rot="16200000" flipH="1">
            <a:off x="8450781" y="4970606"/>
            <a:ext cx="447121" cy="15668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Down Arrow 37"/>
          <p:cNvSpPr/>
          <p:nvPr/>
        </p:nvSpPr>
        <p:spPr>
          <a:xfrm>
            <a:off x="8210945" y="3797414"/>
            <a:ext cx="361160" cy="37711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617882" y="5775241"/>
            <a:ext cx="3915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 err="1" smtClean="0"/>
              <a:t>equal_to_toll</a:t>
            </a:r>
            <a:r>
              <a:rPr lang="en-GB" dirty="0" smtClean="0"/>
              <a:t> needs sorting pixels in bin</a:t>
            </a:r>
            <a:endParaRPr lang="en-GB" dirty="0"/>
          </a:p>
        </p:txBody>
      </p:sp>
      <p:cxnSp>
        <p:nvCxnSpPr>
          <p:cNvPr id="21" name="Elbow Connector 20"/>
          <p:cNvCxnSpPr>
            <a:stCxn id="9" idx="3"/>
            <a:endCxn id="63" idx="2"/>
          </p:cNvCxnSpPr>
          <p:nvPr/>
        </p:nvCxnSpPr>
        <p:spPr>
          <a:xfrm flipV="1">
            <a:off x="4533377" y="4420600"/>
            <a:ext cx="1190788" cy="153930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9" idx="3"/>
            <a:endCxn id="64" idx="2"/>
          </p:cNvCxnSpPr>
          <p:nvPr/>
        </p:nvCxnSpPr>
        <p:spPr>
          <a:xfrm flipV="1">
            <a:off x="4533377" y="4420595"/>
            <a:ext cx="1457059" cy="153931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6017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/>
          <p:cNvSpPr/>
          <p:nvPr/>
        </p:nvSpPr>
        <p:spPr>
          <a:xfrm>
            <a:off x="4943475" y="4596293"/>
            <a:ext cx="6314495" cy="1425550"/>
          </a:xfrm>
          <a:prstGeom prst="rect">
            <a:avLst/>
          </a:prstGeom>
          <a:pattFill prst="ltUpDiag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>
            <a:solidFill>
              <a:schemeClr val="accent1">
                <a:shade val="50000"/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 anchorCtr="0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file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943475" y="1122521"/>
            <a:ext cx="6335804" cy="3157404"/>
          </a:xfrm>
          <a:prstGeom prst="rect">
            <a:avLst/>
          </a:prstGeom>
          <a:pattFill prst="ltUpDiag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>
            <a:solidFill>
              <a:schemeClr val="accent1">
                <a:shade val="50000"/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 anchorCtr="0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Memory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94802" y="371994"/>
            <a:ext cx="10026353" cy="458609"/>
          </a:xfrm>
        </p:spPr>
        <p:txBody>
          <a:bodyPr>
            <a:noAutofit/>
          </a:bodyPr>
          <a:lstStyle/>
          <a:p>
            <a:r>
              <a:rPr lang="en-GB" sz="4000" dirty="0" smtClean="0"/>
              <a:t>Change pixels coordinates on </a:t>
            </a:r>
            <a:r>
              <a:rPr lang="en-GB" sz="4000" dirty="0" err="1" smtClean="0"/>
              <a:t>filebased</a:t>
            </a:r>
            <a:r>
              <a:rPr lang="en-GB" sz="4000" dirty="0" smtClean="0"/>
              <a:t> SQW:</a:t>
            </a:r>
            <a:endParaRPr lang="en-GB" sz="4000" dirty="0"/>
          </a:p>
        </p:txBody>
      </p:sp>
      <p:grpSp>
        <p:nvGrpSpPr>
          <p:cNvPr id="35" name="Group 34"/>
          <p:cNvGrpSpPr/>
          <p:nvPr/>
        </p:nvGrpSpPr>
        <p:grpSpPr>
          <a:xfrm>
            <a:off x="6207979" y="3483089"/>
            <a:ext cx="3242763" cy="316195"/>
            <a:chOff x="3037156" y="2024029"/>
            <a:chExt cx="3242763" cy="316195"/>
          </a:xfrm>
        </p:grpSpPr>
        <p:sp>
          <p:nvSpPr>
            <p:cNvPr id="15" name="Rectangle 14"/>
            <p:cNvSpPr/>
            <p:nvPr/>
          </p:nvSpPr>
          <p:spPr>
            <a:xfrm>
              <a:off x="3037156" y="2024029"/>
              <a:ext cx="359888" cy="31619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2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401106" y="2024029"/>
              <a:ext cx="359888" cy="31619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760294" y="2024029"/>
              <a:ext cx="359888" cy="31619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4119789" y="2024029"/>
              <a:ext cx="359888" cy="31619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3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4479361" y="2024029"/>
              <a:ext cx="359888" cy="31619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838933" y="2024029"/>
              <a:ext cx="359888" cy="31619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5198505" y="2024029"/>
              <a:ext cx="359888" cy="31619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2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5558077" y="2024029"/>
              <a:ext cx="359888" cy="31619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5920031" y="2024029"/>
              <a:ext cx="359888" cy="31619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5</a:t>
              </a:r>
              <a:endParaRPr lang="en-GB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6207979" y="3168764"/>
            <a:ext cx="3242763" cy="316195"/>
            <a:chOff x="3037156" y="2024029"/>
            <a:chExt cx="3242763" cy="316195"/>
          </a:xfrm>
        </p:grpSpPr>
        <p:sp>
          <p:nvSpPr>
            <p:cNvPr id="51" name="Rectangle 50"/>
            <p:cNvSpPr/>
            <p:nvPr/>
          </p:nvSpPr>
          <p:spPr>
            <a:xfrm>
              <a:off x="3037156" y="2024029"/>
              <a:ext cx="359888" cy="316195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3401106" y="2024029"/>
              <a:ext cx="359888" cy="316195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2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3760294" y="2024029"/>
              <a:ext cx="359888" cy="316195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4119789" y="2024029"/>
              <a:ext cx="359888" cy="316195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4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4479361" y="2024029"/>
              <a:ext cx="359888" cy="316195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4838933" y="2024029"/>
              <a:ext cx="359888" cy="316195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6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5198505" y="2024029"/>
              <a:ext cx="359888" cy="316195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7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5558077" y="2024029"/>
              <a:ext cx="359888" cy="316195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8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5920031" y="2024029"/>
              <a:ext cx="359888" cy="316195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9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246079" y="4760566"/>
            <a:ext cx="4681057" cy="1179938"/>
            <a:chOff x="1197829" y="3941416"/>
            <a:chExt cx="4681057" cy="1179938"/>
          </a:xfrm>
        </p:grpSpPr>
        <p:sp>
          <p:nvSpPr>
            <p:cNvPr id="41" name="Rectangle 40"/>
            <p:cNvSpPr/>
            <p:nvPr/>
          </p:nvSpPr>
          <p:spPr>
            <a:xfrm>
              <a:off x="1197829" y="3941445"/>
              <a:ext cx="359888" cy="1179909"/>
            </a:xfrm>
            <a:prstGeom prst="rect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solidFill>
                    <a:schemeClr val="tx1"/>
                  </a:solidFill>
                </a:rPr>
                <a:t>1</a:t>
              </a:r>
            </a:p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561779" y="3941445"/>
              <a:ext cx="359888" cy="1179909"/>
            </a:xfrm>
            <a:prstGeom prst="rect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solidFill>
                    <a:schemeClr val="tx1"/>
                  </a:solidFill>
                </a:rPr>
                <a:t>2</a:t>
              </a:r>
            </a:p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1920967" y="3941445"/>
              <a:ext cx="359888" cy="1179909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solidFill>
                    <a:schemeClr val="tx1"/>
                  </a:solidFill>
                </a:rPr>
                <a:t>3</a:t>
              </a:r>
            </a:p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2280462" y="3941445"/>
              <a:ext cx="359888" cy="1179909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solidFill>
                    <a:schemeClr val="tx1"/>
                  </a:solidFill>
                </a:rPr>
                <a:t>4</a:t>
              </a:r>
            </a:p>
            <a:p>
              <a:pPr algn="ctr"/>
              <a:endParaRPr lang="en-GB" dirty="0" smtClean="0">
                <a:solidFill>
                  <a:schemeClr val="tx1"/>
                </a:solidFill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2640034" y="3941445"/>
              <a:ext cx="359888" cy="1179909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solidFill>
                    <a:schemeClr val="tx1"/>
                  </a:solidFill>
                </a:rPr>
                <a:t>5</a:t>
              </a:r>
            </a:p>
            <a:p>
              <a:pPr algn="ctr"/>
              <a:endParaRPr lang="en-GB" dirty="0" smtClean="0">
                <a:solidFill>
                  <a:schemeClr val="tx1"/>
                </a:solidFill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2999606" y="3941445"/>
              <a:ext cx="359888" cy="1179909"/>
            </a:xfrm>
            <a:prstGeom prst="rect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solidFill>
                    <a:schemeClr val="tx1"/>
                  </a:solidFill>
                </a:rPr>
                <a:t>6</a:t>
              </a:r>
            </a:p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3360122" y="3941416"/>
              <a:ext cx="359888" cy="1179909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solidFill>
                    <a:schemeClr val="tx1"/>
                  </a:solidFill>
                </a:rPr>
                <a:t>7</a:t>
              </a:r>
            </a:p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3718750" y="3941445"/>
              <a:ext cx="359888" cy="1179909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solidFill>
                    <a:schemeClr val="tx1"/>
                  </a:solidFill>
                </a:rPr>
                <a:t>8</a:t>
              </a:r>
            </a:p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4080704" y="3941445"/>
              <a:ext cx="359888" cy="117990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solidFill>
                    <a:schemeClr val="tx1"/>
                  </a:solidFill>
                </a:rPr>
                <a:t>9</a:t>
              </a:r>
            </a:p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4442658" y="3941437"/>
              <a:ext cx="359888" cy="117990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solidFill>
                    <a:schemeClr val="tx1"/>
                  </a:solidFill>
                </a:rPr>
                <a:t>10</a:t>
              </a:r>
            </a:p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4804612" y="3941429"/>
              <a:ext cx="359888" cy="117990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solidFill>
                    <a:schemeClr val="tx1"/>
                  </a:solidFill>
                </a:rPr>
                <a:t>11</a:t>
              </a:r>
            </a:p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5161805" y="3941423"/>
              <a:ext cx="359888" cy="117990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solidFill>
                    <a:schemeClr val="tx1"/>
                  </a:solidFill>
                </a:rPr>
                <a:t>12</a:t>
              </a:r>
            </a:p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5518998" y="3941417"/>
              <a:ext cx="359888" cy="117990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solidFill>
                    <a:schemeClr val="tx1"/>
                  </a:solidFill>
                </a:rPr>
                <a:t>13</a:t>
              </a:r>
            </a:p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</p:grpSp>
      <p:sp>
        <p:nvSpPr>
          <p:cNvPr id="67" name="Rectangle 66"/>
          <p:cNvSpPr/>
          <p:nvPr/>
        </p:nvSpPr>
        <p:spPr>
          <a:xfrm>
            <a:off x="6169117" y="1512570"/>
            <a:ext cx="359888" cy="1179909"/>
          </a:xfrm>
          <a:prstGeom prst="rect">
            <a:avLst/>
          </a:prstGeom>
          <a:solidFill>
            <a:srgbClr val="92D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3</a:t>
            </a:r>
          </a:p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6528612" y="1512570"/>
            <a:ext cx="359888" cy="1179909"/>
          </a:xfrm>
          <a:prstGeom prst="rect">
            <a:avLst/>
          </a:prstGeom>
          <a:solidFill>
            <a:srgbClr val="92D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4</a:t>
            </a:r>
          </a:p>
          <a:p>
            <a:pPr algn="ctr"/>
            <a:endParaRPr lang="en-GB" dirty="0" smtClean="0">
              <a:solidFill>
                <a:schemeClr val="tx1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6888184" y="1512570"/>
            <a:ext cx="359888" cy="1179909"/>
          </a:xfrm>
          <a:prstGeom prst="rect">
            <a:avLst/>
          </a:prstGeom>
          <a:solidFill>
            <a:srgbClr val="92D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5</a:t>
            </a:r>
          </a:p>
          <a:p>
            <a:pPr algn="ctr"/>
            <a:endParaRPr lang="en-GB" dirty="0" smtClean="0">
              <a:solidFill>
                <a:schemeClr val="tx1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7247756" y="1512570"/>
            <a:ext cx="359888" cy="1179909"/>
          </a:xfrm>
          <a:prstGeom prst="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6</a:t>
            </a:r>
          </a:p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7608272" y="1512541"/>
            <a:ext cx="359888" cy="117990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7</a:t>
            </a:r>
          </a:p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69" name="Elbow Connector 68"/>
          <p:cNvCxnSpPr>
            <a:stCxn id="15" idx="2"/>
            <a:endCxn id="41" idx="0"/>
          </p:cNvCxnSpPr>
          <p:nvPr/>
        </p:nvCxnSpPr>
        <p:spPr>
          <a:xfrm rot="16200000" flipH="1">
            <a:off x="5926318" y="4260889"/>
            <a:ext cx="961311" cy="381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/>
          <p:cNvCxnSpPr>
            <a:stCxn id="29" idx="2"/>
            <a:endCxn id="43" idx="0"/>
          </p:cNvCxnSpPr>
          <p:nvPr/>
        </p:nvCxnSpPr>
        <p:spPr>
          <a:xfrm rot="5400000">
            <a:off x="6829204" y="4119242"/>
            <a:ext cx="961311" cy="32139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Elbow Connector 73"/>
          <p:cNvCxnSpPr>
            <a:stCxn id="30" idx="2"/>
            <a:endCxn id="46" idx="0"/>
          </p:cNvCxnSpPr>
          <p:nvPr/>
        </p:nvCxnSpPr>
        <p:spPr>
          <a:xfrm rot="16200000" flipH="1">
            <a:off x="7548309" y="4081103"/>
            <a:ext cx="961311" cy="39767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Elbow Connector 75"/>
          <p:cNvCxnSpPr>
            <a:stCxn id="32" idx="2"/>
            <a:endCxn id="47" idx="0"/>
          </p:cNvCxnSpPr>
          <p:nvPr/>
        </p:nvCxnSpPr>
        <p:spPr>
          <a:xfrm rot="16200000" flipH="1">
            <a:off x="8088153" y="4260403"/>
            <a:ext cx="961282" cy="3904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Elbow Connector 77"/>
          <p:cNvCxnSpPr>
            <a:stCxn id="34" idx="2"/>
            <a:endCxn id="49" idx="0"/>
          </p:cNvCxnSpPr>
          <p:nvPr/>
        </p:nvCxnSpPr>
        <p:spPr>
          <a:xfrm rot="16200000" flipH="1">
            <a:off x="8809193" y="4260889"/>
            <a:ext cx="961311" cy="381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302439" y="1917829"/>
            <a:ext cx="693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Page:</a:t>
            </a:r>
            <a:endParaRPr lang="en-GB" dirty="0"/>
          </a:p>
        </p:txBody>
      </p:sp>
      <p:cxnSp>
        <p:nvCxnSpPr>
          <p:cNvPr id="21" name="Elbow Connector 20"/>
          <p:cNvCxnSpPr>
            <a:stCxn id="29" idx="2"/>
            <a:endCxn id="67" idx="2"/>
          </p:cNvCxnSpPr>
          <p:nvPr/>
        </p:nvCxnSpPr>
        <p:spPr>
          <a:xfrm rot="5400000" flipH="1">
            <a:off x="6356406" y="2685135"/>
            <a:ext cx="1106805" cy="1121495"/>
          </a:xfrm>
          <a:prstGeom prst="bentConnector3">
            <a:avLst>
              <a:gd name="adj1" fmla="val -2065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30" idx="2"/>
          </p:cNvCxnSpPr>
          <p:nvPr/>
        </p:nvCxnSpPr>
        <p:spPr>
          <a:xfrm rot="5400000" flipH="1">
            <a:off x="7098930" y="3068087"/>
            <a:ext cx="1098061" cy="364335"/>
          </a:xfrm>
          <a:prstGeom prst="bentConnector3">
            <a:avLst>
              <a:gd name="adj1" fmla="val -2081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" name="Group 76"/>
          <p:cNvGrpSpPr/>
          <p:nvPr/>
        </p:nvGrpSpPr>
        <p:grpSpPr>
          <a:xfrm>
            <a:off x="6207979" y="3483073"/>
            <a:ext cx="3242763" cy="316195"/>
            <a:chOff x="3037156" y="2024029"/>
            <a:chExt cx="3242763" cy="316195"/>
          </a:xfrm>
        </p:grpSpPr>
        <p:sp>
          <p:nvSpPr>
            <p:cNvPr id="79" name="Rectangle 78"/>
            <p:cNvSpPr/>
            <p:nvPr/>
          </p:nvSpPr>
          <p:spPr>
            <a:xfrm>
              <a:off x="3037156" y="2024029"/>
              <a:ext cx="359888" cy="316195"/>
            </a:xfrm>
            <a:prstGeom prst="rect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2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3401106" y="2024029"/>
              <a:ext cx="359888" cy="31619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3760294" y="2024029"/>
              <a:ext cx="359888" cy="31619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4119789" y="2024029"/>
              <a:ext cx="359888" cy="316195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3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83" name="Rectangle 82"/>
            <p:cNvSpPr/>
            <p:nvPr/>
          </p:nvSpPr>
          <p:spPr>
            <a:xfrm>
              <a:off x="4479361" y="2024029"/>
              <a:ext cx="359888" cy="316195"/>
            </a:xfrm>
            <a:prstGeom prst="rect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4838933" y="2024029"/>
              <a:ext cx="359888" cy="31619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85" name="Rectangle 84"/>
            <p:cNvSpPr/>
            <p:nvPr/>
          </p:nvSpPr>
          <p:spPr>
            <a:xfrm>
              <a:off x="5198505" y="2024029"/>
              <a:ext cx="359888" cy="316195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2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86" name="Rectangle 85"/>
            <p:cNvSpPr/>
            <p:nvPr/>
          </p:nvSpPr>
          <p:spPr>
            <a:xfrm>
              <a:off x="5558077" y="2024029"/>
              <a:ext cx="359888" cy="31619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87" name="Rectangle 86"/>
            <p:cNvSpPr/>
            <p:nvPr/>
          </p:nvSpPr>
          <p:spPr>
            <a:xfrm>
              <a:off x="5920031" y="2024029"/>
              <a:ext cx="359888" cy="31619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5</a:t>
              </a:r>
              <a:endParaRPr lang="en-GB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6" name="Elbow Connector 25"/>
          <p:cNvCxnSpPr>
            <a:stCxn id="32" idx="2"/>
            <a:endCxn id="73" idx="2"/>
          </p:cNvCxnSpPr>
          <p:nvPr/>
        </p:nvCxnSpPr>
        <p:spPr>
          <a:xfrm rot="5400000" flipH="1">
            <a:off x="7615327" y="2865339"/>
            <a:ext cx="1106834" cy="761056"/>
          </a:xfrm>
          <a:prstGeom prst="bentConnector3">
            <a:avLst>
              <a:gd name="adj1" fmla="val -2065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6964710" y="4594249"/>
            <a:ext cx="1800224" cy="1731919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TextBox 37"/>
          <p:cNvSpPr txBox="1"/>
          <p:nvPr/>
        </p:nvSpPr>
        <p:spPr>
          <a:xfrm>
            <a:off x="1053074" y="1463450"/>
            <a:ext cx="3864071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EXAMPLE: Keep </a:t>
            </a:r>
            <a:r>
              <a:rPr lang="en-GB" b="1" dirty="0" err="1" smtClean="0"/>
              <a:t>pix_range</a:t>
            </a:r>
            <a:r>
              <a:rPr lang="ru-RU" dirty="0" smtClean="0"/>
              <a:t> </a:t>
            </a:r>
            <a:r>
              <a:rPr lang="en-GB" dirty="0" smtClean="0"/>
              <a:t>synchronous</a:t>
            </a:r>
          </a:p>
          <a:p>
            <a:endParaRPr lang="en-GB" dirty="0" smtClean="0"/>
          </a:p>
          <a:p>
            <a:pPr marL="342900" indent="-342900">
              <a:buAutoNum type="arabicParenR"/>
            </a:pPr>
            <a:r>
              <a:rPr lang="en-GB" dirty="0" smtClean="0"/>
              <a:t>Assign pixels (Page only?)</a:t>
            </a:r>
          </a:p>
          <a:p>
            <a:pPr marL="342900" indent="-342900">
              <a:buAutoNum type="arabicParenR"/>
            </a:pPr>
            <a:r>
              <a:rPr lang="en-GB" dirty="0" err="1" smtClean="0"/>
              <a:t>Rebin</a:t>
            </a:r>
            <a:r>
              <a:rPr lang="en-GB" dirty="0" smtClean="0"/>
              <a:t> the whole file</a:t>
            </a:r>
          </a:p>
          <a:p>
            <a:pPr marL="342900" indent="-342900">
              <a:buAutoNum type="arabicParenR"/>
            </a:pPr>
            <a:r>
              <a:rPr lang="en-GB" dirty="0" smtClean="0"/>
              <a:t>Calculate the file averages</a:t>
            </a:r>
          </a:p>
          <a:p>
            <a:pPr marL="342900" indent="-342900">
              <a:buAutoNum type="arabicParenR"/>
            </a:pPr>
            <a:r>
              <a:rPr lang="en-GB" dirty="0" smtClean="0"/>
              <a:t>Save everything back</a:t>
            </a:r>
          </a:p>
          <a:p>
            <a:pPr marL="342900" indent="-342900">
              <a:buAutoNum type="arabicParenR"/>
            </a:pPr>
            <a:r>
              <a:rPr lang="en-GB" dirty="0" smtClean="0"/>
              <a:t>Repeat again for next assignment</a:t>
            </a:r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39" name="Rectangle 38"/>
          <p:cNvSpPr/>
          <p:nvPr/>
        </p:nvSpPr>
        <p:spPr>
          <a:xfrm>
            <a:off x="1053074" y="3641170"/>
            <a:ext cx="3871892" cy="280368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 smtClean="0"/>
              <a:t>Whole file operation!</a:t>
            </a:r>
          </a:p>
          <a:p>
            <a:endParaRPr lang="en-GB" dirty="0" smtClean="0"/>
          </a:p>
          <a:p>
            <a:r>
              <a:rPr lang="en-GB" dirty="0" smtClean="0"/>
              <a:t>Need to cache sequence of operations until some moment in a future</a:t>
            </a:r>
          </a:p>
          <a:p>
            <a:endParaRPr lang="en-GB" dirty="0" smtClean="0"/>
          </a:p>
          <a:p>
            <a:r>
              <a:rPr lang="en-GB" dirty="0" smtClean="0">
                <a:solidFill>
                  <a:schemeClr val="tx1"/>
                </a:solidFill>
              </a:rPr>
              <a:t>sqw2 = copy(sqw1) </a:t>
            </a:r>
            <a:r>
              <a:rPr lang="en-GB" dirty="0" smtClean="0"/>
              <a:t>– should copy the whole file if you  want to avoid</a:t>
            </a:r>
          </a:p>
          <a:p>
            <a:r>
              <a:rPr lang="en-GB" dirty="0" smtClean="0"/>
              <a:t>unexpected side effects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81959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Algorithm: (What Horace Core is all about)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108450"/>
          </a:xfrm>
        </p:spPr>
        <p:txBody>
          <a:bodyPr/>
          <a:lstStyle/>
          <a:p>
            <a:r>
              <a:rPr lang="en-GB" dirty="0" smtClean="0"/>
              <a:t>Select bins</a:t>
            </a:r>
          </a:p>
          <a:p>
            <a:r>
              <a:rPr lang="en-GB" dirty="0" smtClean="0"/>
              <a:t>Do something with them</a:t>
            </a:r>
          </a:p>
          <a:p>
            <a:r>
              <a:rPr lang="en-GB" dirty="0" smtClean="0"/>
              <a:t>Select correspondent pixels</a:t>
            </a:r>
          </a:p>
          <a:p>
            <a:r>
              <a:rPr lang="en-GB" dirty="0" smtClean="0"/>
              <a:t>Do something with pixels </a:t>
            </a:r>
          </a:p>
          <a:p>
            <a:r>
              <a:rPr lang="en-GB" dirty="0" smtClean="0"/>
              <a:t>Build new </a:t>
            </a:r>
            <a:r>
              <a:rPr lang="en-GB" dirty="0" err="1" smtClean="0"/>
              <a:t>sqw</a:t>
            </a:r>
            <a:r>
              <a:rPr lang="en-GB" dirty="0"/>
              <a:t> </a:t>
            </a:r>
            <a:r>
              <a:rPr lang="en-GB" dirty="0" smtClean="0"/>
              <a:t>on the bases of transformed bins and pixels (cut)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471042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280</Words>
  <Application>Microsoft Office PowerPoint</Application>
  <PresentationFormat>Widescreen</PresentationFormat>
  <Paragraphs>173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SQW object structure:</vt:lpstr>
      <vt:lpstr>Cut:</vt:lpstr>
      <vt:lpstr>Change pixels coordinates on filebased SQW:</vt:lpstr>
      <vt:lpstr>Algorithm: (What Horace Core is all about)</vt:lpstr>
    </vt:vector>
  </TitlesOfParts>
  <Company>STFC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B</dc:creator>
  <cp:lastModifiedBy>Alex B</cp:lastModifiedBy>
  <cp:revision>21</cp:revision>
  <dcterms:created xsi:type="dcterms:W3CDTF">2020-11-27T11:41:18Z</dcterms:created>
  <dcterms:modified xsi:type="dcterms:W3CDTF">2020-11-27T18:24:00Z</dcterms:modified>
</cp:coreProperties>
</file>