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36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1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31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06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12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07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99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88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49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1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1E021-F83B-4A48-90E0-69D6064991BE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4242-B5E2-4B47-8075-02991131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9611" y="326572"/>
            <a:ext cx="7610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Horace:  Current state and future after PACE 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31074" y="1184849"/>
            <a:ext cx="11534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 smtClean="0"/>
              <a:t>Horace: </a:t>
            </a:r>
          </a:p>
          <a:p>
            <a:r>
              <a:rPr lang="en-GB" dirty="0" err="1" smtClean="0"/>
              <a:t>Matlab</a:t>
            </a:r>
            <a:r>
              <a:rPr lang="en-GB" dirty="0" smtClean="0"/>
              <a:t> package, used by neutron scientists for planning and analysing the results of inelastic neutron instruments.</a:t>
            </a:r>
          </a:p>
          <a:p>
            <a:r>
              <a:rPr lang="en-GB" dirty="0" smtClean="0"/>
              <a:t>Installation: </a:t>
            </a:r>
          </a:p>
          <a:p>
            <a:pPr marL="342900" indent="-342900">
              <a:buAutoNum type="arabicParenR"/>
            </a:pPr>
            <a:r>
              <a:rPr lang="en-GB" dirty="0" smtClean="0"/>
              <a:t>From unpacking zip file and adding two strings to user </a:t>
            </a:r>
            <a:r>
              <a:rPr lang="en-GB" dirty="0" err="1" smtClean="0"/>
              <a:t>startup</a:t>
            </a:r>
            <a:r>
              <a:rPr lang="en-GB" dirty="0" smtClean="0"/>
              <a:t> script to  get on with things quickly</a:t>
            </a:r>
          </a:p>
          <a:p>
            <a:pPr marL="342900" indent="-342900">
              <a:buAutoNum type="arabicParenR"/>
            </a:pPr>
            <a:r>
              <a:rPr lang="en-GB" dirty="0" smtClean="0"/>
              <a:t>Installation ,compilation and tuning up C++ code performance and parallel performance to achieve best productivity.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074" y="2896490"/>
            <a:ext cx="117609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/>
              <a:t>User base: </a:t>
            </a:r>
          </a:p>
          <a:p>
            <a:r>
              <a:rPr lang="en-GB" dirty="0" smtClean="0"/>
              <a:t>From students, who are beginner in </a:t>
            </a:r>
            <a:r>
              <a:rPr lang="en-GB" dirty="0" err="1" smtClean="0"/>
              <a:t>Matlab</a:t>
            </a:r>
            <a:r>
              <a:rPr lang="en-GB" dirty="0" smtClean="0"/>
              <a:t> to very experienced scientists , who use part of Horace to build its own analysis code. </a:t>
            </a:r>
          </a:p>
          <a:p>
            <a:r>
              <a:rPr lang="en-GB" dirty="0" smtClean="0"/>
              <a:t>No one of them have background in software engineering or desire to learn some of it.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35577" y="4331133"/>
            <a:ext cx="1136830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 smtClean="0"/>
              <a:t>Operates:</a:t>
            </a:r>
          </a:p>
          <a:p>
            <a:r>
              <a:rPr lang="en-GB" dirty="0" smtClean="0"/>
              <a:t>On single PC with 8 Gb of RAM, after downloading and 2 minutes installation</a:t>
            </a:r>
          </a:p>
          <a:p>
            <a:r>
              <a:rPr lang="en-GB" dirty="0" smtClean="0"/>
              <a:t>Using multiple parallel(MPI) processes (~10) on a supercomputer with 1Tb of RAM parallel file system after some efforts.</a:t>
            </a:r>
          </a:p>
          <a:p>
            <a:r>
              <a:rPr lang="en-GB" dirty="0" smtClean="0"/>
              <a:t>Can work on a parallel cluster with ~100 nodes after complex installation and buying expensive software.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35577" y="5765776"/>
            <a:ext cx="8120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Performance:</a:t>
            </a:r>
          </a:p>
          <a:p>
            <a:r>
              <a:rPr lang="en-GB" dirty="0" smtClean="0"/>
              <a:t>Mainly IO speed bound performance, though some less often used critical area exist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8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83182"/>
            <a:ext cx="10515600" cy="941161"/>
          </a:xfrm>
        </p:spPr>
        <p:txBody>
          <a:bodyPr/>
          <a:lstStyle/>
          <a:p>
            <a:r>
              <a:rPr lang="en-GB" dirty="0" smtClean="0"/>
              <a:t>User requests </a:t>
            </a:r>
            <a:r>
              <a:rPr lang="en-GB" sz="2800" dirty="0" smtClean="0"/>
              <a:t>(we decided to satisfy)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53143" y="1424761"/>
            <a:ext cx="900644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The same interface and all existing things remain the same.</a:t>
            </a:r>
            <a:r>
              <a:rPr lang="en-GB" sz="2400" dirty="0" smtClean="0"/>
              <a:t> ?</a:t>
            </a:r>
          </a:p>
          <a:p>
            <a:r>
              <a:rPr lang="en-GB" dirty="0" smtClean="0"/>
              <a:t> (</a:t>
            </a:r>
            <a:r>
              <a:rPr lang="en-GB" dirty="0" err="1" smtClean="0"/>
              <a:t>Mantid</a:t>
            </a:r>
            <a:r>
              <a:rPr lang="en-GB" dirty="0" smtClean="0"/>
              <a:t> VATES History)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3" y="2485815"/>
            <a:ext cx="353571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Range of new features.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53143" y="3282879"/>
            <a:ext cx="79563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Performance improvements </a:t>
            </a:r>
          </a:p>
          <a:p>
            <a:r>
              <a:rPr lang="en-GB" sz="2800" dirty="0" smtClean="0"/>
              <a:t>without the need to buy a </a:t>
            </a:r>
            <a:r>
              <a:rPr lang="en-GB" sz="2800" dirty="0" err="1" smtClean="0"/>
              <a:t>Matlab</a:t>
            </a:r>
            <a:r>
              <a:rPr lang="en-GB" sz="2800" dirty="0" smtClean="0"/>
              <a:t> parallel cluster soft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53143" y="4510830"/>
            <a:ext cx="5744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Better integration with other software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42278" y="5529430"/>
            <a:ext cx="7154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Add new interfaces as project progress and see the user</a:t>
            </a:r>
          </a:p>
          <a:p>
            <a:r>
              <a:rPr lang="en-GB" sz="2400" dirty="0" smtClean="0"/>
              <a:t> (and volunteer developers) response</a:t>
            </a:r>
            <a:endParaRPr lang="en-GB" sz="2400" dirty="0"/>
          </a:p>
        </p:txBody>
      </p:sp>
      <p:cxnSp>
        <p:nvCxnSpPr>
          <p:cNvPr id="10" name="Elbow Connector 9"/>
          <p:cNvCxnSpPr>
            <a:stCxn id="4" idx="3"/>
            <a:endCxn id="8" idx="3"/>
          </p:cNvCxnSpPr>
          <p:nvPr/>
        </p:nvCxnSpPr>
        <p:spPr>
          <a:xfrm flipH="1">
            <a:off x="7896416" y="1824871"/>
            <a:ext cx="1763167" cy="4120058"/>
          </a:xfrm>
          <a:prstGeom prst="bentConnector3">
            <a:avLst>
              <a:gd name="adj1" fmla="val -12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6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7" y="312874"/>
            <a:ext cx="10515600" cy="1325563"/>
          </a:xfrm>
        </p:spPr>
        <p:txBody>
          <a:bodyPr/>
          <a:lstStyle/>
          <a:p>
            <a:r>
              <a:rPr lang="en-GB" dirty="0" smtClean="0"/>
              <a:t>Horace inside: Large </a:t>
            </a:r>
            <a:r>
              <a:rPr lang="en-GB" dirty="0" err="1" smtClean="0"/>
              <a:t>sqw</a:t>
            </a:r>
            <a:r>
              <a:rPr lang="en-GB" dirty="0" smtClean="0"/>
              <a:t> object with operations and users requests: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497371" y="2305628"/>
            <a:ext cx="1436914" cy="1071154"/>
          </a:xfrm>
          <a:prstGeom prst="rect">
            <a:avLst/>
          </a:prstGeom>
          <a:scene3d>
            <a:camera prst="isometricLeftDown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4D (DND) image</a:t>
            </a:r>
          </a:p>
          <a:p>
            <a:pPr algn="ctr"/>
            <a:r>
              <a:rPr lang="en-GB" dirty="0" smtClean="0"/>
              <a:t>In memory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940960" y="4700825"/>
            <a:ext cx="6779623" cy="40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Pixel array </a:t>
            </a:r>
            <a:r>
              <a:rPr lang="en-GB" dirty="0" err="1" smtClean="0"/>
              <a:t>qx,qy,qz,S,Err,det_info</a:t>
            </a:r>
            <a:r>
              <a:rPr lang="en-GB" dirty="0" smtClean="0"/>
              <a:t>  (on file system)</a:t>
            </a:r>
            <a:endParaRPr lang="en-GB" dirty="0"/>
          </a:p>
        </p:txBody>
      </p:sp>
      <p:pic>
        <p:nvPicPr>
          <p:cNvPr id="6" name="Picture 5" title="Instrument Inf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484" y="2152239"/>
            <a:ext cx="1879951" cy="1419299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4" idx="3"/>
          </p:cNvCxnSpPr>
          <p:nvPr/>
        </p:nvCxnSpPr>
        <p:spPr>
          <a:xfrm>
            <a:off x="3934285" y="2841205"/>
            <a:ext cx="1228265" cy="1859619"/>
          </a:xfrm>
          <a:prstGeom prst="bentConnector2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1"/>
          </p:cNvCxnSpPr>
          <p:nvPr/>
        </p:nvCxnSpPr>
        <p:spPr>
          <a:xfrm rot="10800000" flipV="1">
            <a:off x="7524750" y="2861889"/>
            <a:ext cx="1406734" cy="1838934"/>
          </a:xfrm>
          <a:prstGeom prst="bentConnector2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38879" y="2190519"/>
            <a:ext cx="2954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keys of the database -&gt;</a:t>
            </a:r>
          </a:p>
          <a:p>
            <a:r>
              <a:rPr lang="en-GB" dirty="0" smtClean="0"/>
              <a:t>Effective cuts and evaluations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" y="5809129"/>
            <a:ext cx="6747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Design problems: </a:t>
            </a:r>
          </a:p>
          <a:p>
            <a:r>
              <a:rPr lang="en-GB" dirty="0" smtClean="0"/>
              <a:t>Old style code with high interconnectivity and custom virtual functions</a:t>
            </a:r>
          </a:p>
          <a:p>
            <a:r>
              <a:rPr lang="en-GB" dirty="0" smtClean="0"/>
              <a:t>No explicit database interface due to efficiency considerations.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616414" y="2861889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Resolution</a:t>
            </a:r>
            <a:endParaRPr lang="en-GB" dirty="0"/>
          </a:p>
        </p:txBody>
      </p:sp>
      <p:pic>
        <p:nvPicPr>
          <p:cNvPr id="17" name="Picture 16" title="Instrument Inf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677" y="2352473"/>
            <a:ext cx="1879951" cy="1419299"/>
          </a:xfrm>
          <a:prstGeom prst="rect">
            <a:avLst/>
          </a:prstGeom>
        </p:spPr>
      </p:pic>
      <p:pic>
        <p:nvPicPr>
          <p:cNvPr id="18" name="Picture 17" title="Instrument Inf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077" y="2504873"/>
            <a:ext cx="1879951" cy="14192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18018" y="2891356"/>
            <a:ext cx="15275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Instrument info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6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plan and what users want: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8833"/>
              </p:ext>
            </p:extLst>
          </p:nvPr>
        </p:nvGraphicFramePr>
        <p:xfrm>
          <a:off x="2216075" y="1735456"/>
          <a:ext cx="8251116" cy="4473879"/>
        </p:xfrm>
        <a:graphic>
          <a:graphicData uri="http://schemas.openxmlformats.org/drawingml/2006/table">
            <a:tbl>
              <a:tblPr/>
              <a:tblGrid>
                <a:gridCol w="687593">
                  <a:extLst>
                    <a:ext uri="{9D8B030D-6E8A-4147-A177-3AD203B41FA5}">
                      <a16:colId xmlns:a16="http://schemas.microsoft.com/office/drawing/2014/main" val="3545411353"/>
                    </a:ext>
                  </a:extLst>
                </a:gridCol>
                <a:gridCol w="687593">
                  <a:extLst>
                    <a:ext uri="{9D8B030D-6E8A-4147-A177-3AD203B41FA5}">
                      <a16:colId xmlns:a16="http://schemas.microsoft.com/office/drawing/2014/main" val="2383999231"/>
                    </a:ext>
                  </a:extLst>
                </a:gridCol>
                <a:gridCol w="687593">
                  <a:extLst>
                    <a:ext uri="{9D8B030D-6E8A-4147-A177-3AD203B41FA5}">
                      <a16:colId xmlns:a16="http://schemas.microsoft.com/office/drawing/2014/main" val="1217917495"/>
                    </a:ext>
                  </a:extLst>
                </a:gridCol>
                <a:gridCol w="687593">
                  <a:extLst>
                    <a:ext uri="{9D8B030D-6E8A-4147-A177-3AD203B41FA5}">
                      <a16:colId xmlns:a16="http://schemas.microsoft.com/office/drawing/2014/main" val="1187814045"/>
                    </a:ext>
                  </a:extLst>
                </a:gridCol>
                <a:gridCol w="687593">
                  <a:extLst>
                    <a:ext uri="{9D8B030D-6E8A-4147-A177-3AD203B41FA5}">
                      <a16:colId xmlns:a16="http://schemas.microsoft.com/office/drawing/2014/main" val="4111520704"/>
                    </a:ext>
                  </a:extLst>
                </a:gridCol>
                <a:gridCol w="687593">
                  <a:extLst>
                    <a:ext uri="{9D8B030D-6E8A-4147-A177-3AD203B41FA5}">
                      <a16:colId xmlns:a16="http://schemas.microsoft.com/office/drawing/2014/main" val="2301099027"/>
                    </a:ext>
                  </a:extLst>
                </a:gridCol>
                <a:gridCol w="687593">
                  <a:extLst>
                    <a:ext uri="{9D8B030D-6E8A-4147-A177-3AD203B41FA5}">
                      <a16:colId xmlns:a16="http://schemas.microsoft.com/office/drawing/2014/main" val="1780567634"/>
                    </a:ext>
                  </a:extLst>
                </a:gridCol>
                <a:gridCol w="687593">
                  <a:extLst>
                    <a:ext uri="{9D8B030D-6E8A-4147-A177-3AD203B41FA5}">
                      <a16:colId xmlns:a16="http://schemas.microsoft.com/office/drawing/2014/main" val="644366255"/>
                    </a:ext>
                  </a:extLst>
                </a:gridCol>
                <a:gridCol w="687593">
                  <a:extLst>
                    <a:ext uri="{9D8B030D-6E8A-4147-A177-3AD203B41FA5}">
                      <a16:colId xmlns:a16="http://schemas.microsoft.com/office/drawing/2014/main" val="3889478852"/>
                    </a:ext>
                  </a:extLst>
                </a:gridCol>
                <a:gridCol w="687593">
                  <a:extLst>
                    <a:ext uri="{9D8B030D-6E8A-4147-A177-3AD203B41FA5}">
                      <a16:colId xmlns:a16="http://schemas.microsoft.com/office/drawing/2014/main" val="1379832230"/>
                    </a:ext>
                  </a:extLst>
                </a:gridCol>
                <a:gridCol w="687593">
                  <a:extLst>
                    <a:ext uri="{9D8B030D-6E8A-4147-A177-3AD203B41FA5}">
                      <a16:colId xmlns:a16="http://schemas.microsoft.com/office/drawing/2014/main" val="703223472"/>
                    </a:ext>
                  </a:extLst>
                </a:gridCol>
                <a:gridCol w="687593">
                  <a:extLst>
                    <a:ext uri="{9D8B030D-6E8A-4147-A177-3AD203B41FA5}">
                      <a16:colId xmlns:a16="http://schemas.microsoft.com/office/drawing/2014/main" val="1518085448"/>
                    </a:ext>
                  </a:extLst>
                </a:gridCol>
              </a:tblGrid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W8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W9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W10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W11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W12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81269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507066"/>
                  </a:ext>
                </a:extLst>
              </a:tr>
              <a:tr h="16116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C++ MPI frmwk investigation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11317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Parallel C++ messaging framework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187027"/>
                  </a:ext>
                </a:extLst>
              </a:tr>
              <a:tr h="28369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compiled Horace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22195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452656"/>
                  </a:ext>
                </a:extLst>
              </a:tr>
              <a:tr h="16116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rewriting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sqw</a:t>
                      </a: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dnd</a:t>
                      </a: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 new type classes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295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extracting projection interface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81508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spherical projection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9203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76320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cylindrical projection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54927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66817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symmetrisation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57924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37042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q-dE projection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1856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96696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hdf file format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6F6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02065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94644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Parallel cut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535515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6003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parallel unit operations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21892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122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Parallel cut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34980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74787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Parallel sqw eval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03511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32158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HDF file format</a:t>
                      </a:r>
                    </a:p>
                  </a:txBody>
                  <a:tcPr marL="7674" marR="7674" marT="76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4" marR="7674" marT="767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75829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8639" y="1957891"/>
            <a:ext cx="1373581" cy="36933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Productivity: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098202" y="5884771"/>
            <a:ext cx="1697644" cy="36933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Interoperability: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10144461" y="3711388"/>
            <a:ext cx="1435778" cy="36933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New 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7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198" y="18224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smtClean="0"/>
              <a:t>Suggested redesign: </a:t>
            </a:r>
            <a:r>
              <a:rPr lang="en-GB" sz="3100" dirty="0" smtClean="0"/>
              <a:t>Divide current </a:t>
            </a:r>
            <a:r>
              <a:rPr lang="en-GB" sz="3100" dirty="0" err="1" smtClean="0"/>
              <a:t>sqw</a:t>
            </a:r>
            <a:r>
              <a:rPr lang="en-GB" sz="3100" dirty="0" smtClean="0"/>
              <a:t> object into smaller object and create well defined interfaces between them</a:t>
            </a:r>
            <a:endParaRPr lang="en-GB" sz="3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48" y="1636899"/>
            <a:ext cx="5662753" cy="4714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998" y="1636899"/>
            <a:ext cx="6351780" cy="497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579"/>
            <a:ext cx="10515600" cy="1325563"/>
          </a:xfrm>
        </p:spPr>
        <p:txBody>
          <a:bodyPr/>
          <a:lstStyle/>
          <a:p>
            <a:r>
              <a:rPr lang="en-GB" dirty="0" smtClean="0"/>
              <a:t>Is CMAKE appropriate?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750" y="1533554"/>
            <a:ext cx="10515600" cy="723937"/>
          </a:xfrm>
        </p:spPr>
        <p:txBody>
          <a:bodyPr/>
          <a:lstStyle/>
          <a:p>
            <a:r>
              <a:rPr lang="en-GB" dirty="0" smtClean="0"/>
              <a:t>No, lets </a:t>
            </a:r>
            <a:r>
              <a:rPr lang="en-GB" dirty="0" err="1" smtClean="0"/>
              <a:t>Matlab</a:t>
            </a:r>
            <a:r>
              <a:rPr lang="en-GB" dirty="0" smtClean="0"/>
              <a:t> care about it, but only if C++ is a thin layer.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895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Is Markdown appropriate?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0750" y="3193798"/>
            <a:ext cx="10515600" cy="32607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May be.</a:t>
            </a:r>
          </a:p>
          <a:p>
            <a:r>
              <a:rPr lang="en-GB" dirty="0" smtClean="0"/>
              <a:t> The problem of synchronization between </a:t>
            </a:r>
            <a:r>
              <a:rPr lang="en-GB" dirty="0" err="1" smtClean="0"/>
              <a:t>Matlab</a:t>
            </a:r>
            <a:r>
              <a:rPr lang="en-GB" dirty="0" smtClean="0"/>
              <a:t> and Markdown documentation. (Toby </a:t>
            </a:r>
            <a:r>
              <a:rPr lang="en-GB" dirty="0" err="1" smtClean="0"/>
              <a:t>textify</a:t>
            </a:r>
            <a:r>
              <a:rPr lang="en-GB" dirty="0" smtClean="0"/>
              <a:t>?)</a:t>
            </a:r>
          </a:p>
          <a:p>
            <a:r>
              <a:rPr lang="en-GB" dirty="0" smtClean="0"/>
              <a:t>The question of access to the documentation for non-git users</a:t>
            </a:r>
          </a:p>
          <a:p>
            <a:r>
              <a:rPr lang="en-GB" dirty="0" err="1" smtClean="0"/>
              <a:t>Doxygen</a:t>
            </a:r>
            <a:r>
              <a:rPr lang="en-GB" dirty="0" smtClean="0"/>
              <a:t>?</a:t>
            </a:r>
          </a:p>
          <a:p>
            <a:r>
              <a:rPr lang="en-GB" dirty="0" smtClean="0"/>
              <a:t>Where it is (Herbert and Horace are the same package)</a:t>
            </a:r>
          </a:p>
          <a:p>
            <a:r>
              <a:rPr lang="en-GB" dirty="0" smtClean="0"/>
              <a:t>Release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89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3961"/>
            <a:ext cx="10515600" cy="271300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Modern continuous integration:</a:t>
            </a:r>
          </a:p>
          <a:p>
            <a:r>
              <a:rPr lang="en-GB" dirty="0" smtClean="0"/>
              <a:t>We need it</a:t>
            </a:r>
          </a:p>
          <a:p>
            <a:r>
              <a:rPr lang="en-GB" dirty="0" smtClean="0"/>
              <a:t>Git integration</a:t>
            </a:r>
          </a:p>
          <a:p>
            <a:r>
              <a:rPr lang="en-GB" dirty="0" smtClean="0"/>
              <a:t>Unit tests redesign</a:t>
            </a:r>
          </a:p>
          <a:p>
            <a:r>
              <a:rPr lang="en-GB" dirty="0" smtClean="0"/>
              <a:t>Care about mac users?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Current </a:t>
            </a:r>
            <a:r>
              <a:rPr lang="en-GB" sz="2800" dirty="0" smtClean="0"/>
              <a:t>release</a:t>
            </a:r>
            <a:r>
              <a:rPr lang="en-GB" sz="2400" dirty="0" smtClean="0"/>
              <a:t> procedure</a:t>
            </a:r>
            <a:r>
              <a:rPr lang="en-GB" dirty="0" smtClean="0"/>
              <a:t>:</a:t>
            </a:r>
          </a:p>
          <a:p>
            <a:r>
              <a:rPr lang="en-GB" dirty="0" smtClean="0"/>
              <a:t>Run test script and packing procedure manually. Update production branch on ISISCOMPUTE and </a:t>
            </a:r>
            <a:r>
              <a:rPr lang="en-GB" dirty="0" err="1" smtClean="0"/>
              <a:t>iDaaaS</a:t>
            </a:r>
            <a:endParaRPr lang="en-GB" dirty="0" smtClean="0"/>
          </a:p>
          <a:p>
            <a:r>
              <a:rPr lang="en-GB" dirty="0" smtClean="0"/>
              <a:t>(tests are failing running on </a:t>
            </a:r>
            <a:r>
              <a:rPr lang="en-GB" dirty="0" err="1" smtClean="0"/>
              <a:t>iDaaaS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1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515</Words>
  <Application>Microsoft Office PowerPoint</Application>
  <PresentationFormat>Widescreen</PresentationFormat>
  <Paragraphs>179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User requests (we decided to satisfy):</vt:lpstr>
      <vt:lpstr>Horace inside: Large sqw object with operations and users requests:</vt:lpstr>
      <vt:lpstr>Work plan and what users want:</vt:lpstr>
      <vt:lpstr>Suggested redesign: Divide current sqw object into smaller object and create well defined interfaces between them</vt:lpstr>
      <vt:lpstr>Is CMAKE appropriate?</vt:lpstr>
      <vt:lpstr>Continuous integration: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</dc:creator>
  <cp:lastModifiedBy>Alex B</cp:lastModifiedBy>
  <cp:revision>40</cp:revision>
  <dcterms:created xsi:type="dcterms:W3CDTF">2019-11-08T09:39:08Z</dcterms:created>
  <dcterms:modified xsi:type="dcterms:W3CDTF">2019-11-08T13:50:42Z</dcterms:modified>
</cp:coreProperties>
</file>