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2" r:id="rId8"/>
    <p:sldId id="262" r:id="rId9"/>
    <p:sldId id="267" r:id="rId10"/>
    <p:sldId id="266" r:id="rId11"/>
    <p:sldId id="265" r:id="rId12"/>
    <p:sldId id="264" r:id="rId13"/>
    <p:sldId id="268" r:id="rId14"/>
    <p:sldId id="263"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9" autoAdjust="0"/>
    <p:restoredTop sz="94660"/>
  </p:normalViewPr>
  <p:slideViewPr>
    <p:cSldViewPr snapToGrid="0">
      <p:cViewPr>
        <p:scale>
          <a:sx n="75" d="100"/>
          <a:sy n="75" d="100"/>
        </p:scale>
        <p:origin x="2308" y="1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397BF-4A06-7586-0B04-8C67C315DE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9BF4ED6-F4FA-442F-1F7D-992D7CE29A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99F78BE-D1BD-2FA0-DCC8-7902FF2308C1}"/>
              </a:ext>
            </a:extLst>
          </p:cNvPr>
          <p:cNvSpPr>
            <a:spLocks noGrp="1"/>
          </p:cNvSpPr>
          <p:nvPr>
            <p:ph type="dt" sz="half" idx="10"/>
          </p:nvPr>
        </p:nvSpPr>
        <p:spPr/>
        <p:txBody>
          <a:bodyPr/>
          <a:lstStyle/>
          <a:p>
            <a:fld id="{0DA333F1-4C91-4C16-8722-7B1AE72D7335}" type="datetimeFigureOut">
              <a:rPr lang="en-GB" smtClean="0"/>
              <a:t>09/11/2023</a:t>
            </a:fld>
            <a:endParaRPr lang="en-GB"/>
          </a:p>
        </p:txBody>
      </p:sp>
      <p:sp>
        <p:nvSpPr>
          <p:cNvPr id="5" name="Footer Placeholder 4">
            <a:extLst>
              <a:ext uri="{FF2B5EF4-FFF2-40B4-BE49-F238E27FC236}">
                <a16:creationId xmlns:a16="http://schemas.microsoft.com/office/drawing/2014/main" id="{76693A0A-7EC2-90E3-17EB-E5CA7CABBA5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A8099C-215F-072B-3DD1-6B02D7BCF0F9}"/>
              </a:ext>
            </a:extLst>
          </p:cNvPr>
          <p:cNvSpPr>
            <a:spLocks noGrp="1"/>
          </p:cNvSpPr>
          <p:nvPr>
            <p:ph type="sldNum" sz="quarter" idx="12"/>
          </p:nvPr>
        </p:nvSpPr>
        <p:spPr/>
        <p:txBody>
          <a:bodyPr/>
          <a:lstStyle/>
          <a:p>
            <a:fld id="{170FF71D-F378-4E37-8904-ACA32909DD60}" type="slidenum">
              <a:rPr lang="en-GB" smtClean="0"/>
              <a:t>‹#›</a:t>
            </a:fld>
            <a:endParaRPr lang="en-GB"/>
          </a:p>
        </p:txBody>
      </p:sp>
    </p:spTree>
    <p:extLst>
      <p:ext uri="{BB962C8B-B14F-4D97-AF65-F5344CB8AC3E}">
        <p14:creationId xmlns:p14="http://schemas.microsoft.com/office/powerpoint/2010/main" val="2645988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B732E-F245-EF24-2FE7-0415A04A5C3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45919F9-EF8C-1439-61B0-74EA9548B5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76879D5-0583-D9BE-14DD-E2CC23BE2439}"/>
              </a:ext>
            </a:extLst>
          </p:cNvPr>
          <p:cNvSpPr>
            <a:spLocks noGrp="1"/>
          </p:cNvSpPr>
          <p:nvPr>
            <p:ph type="dt" sz="half" idx="10"/>
          </p:nvPr>
        </p:nvSpPr>
        <p:spPr/>
        <p:txBody>
          <a:bodyPr/>
          <a:lstStyle/>
          <a:p>
            <a:fld id="{0DA333F1-4C91-4C16-8722-7B1AE72D7335}" type="datetimeFigureOut">
              <a:rPr lang="en-GB" smtClean="0"/>
              <a:t>09/11/2023</a:t>
            </a:fld>
            <a:endParaRPr lang="en-GB"/>
          </a:p>
        </p:txBody>
      </p:sp>
      <p:sp>
        <p:nvSpPr>
          <p:cNvPr id="5" name="Footer Placeholder 4">
            <a:extLst>
              <a:ext uri="{FF2B5EF4-FFF2-40B4-BE49-F238E27FC236}">
                <a16:creationId xmlns:a16="http://schemas.microsoft.com/office/drawing/2014/main" id="{8D44B70D-9C46-0C6F-E37E-CE3BB385BD5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1DBB294-3270-8A55-1112-913F260A86FF}"/>
              </a:ext>
            </a:extLst>
          </p:cNvPr>
          <p:cNvSpPr>
            <a:spLocks noGrp="1"/>
          </p:cNvSpPr>
          <p:nvPr>
            <p:ph type="sldNum" sz="quarter" idx="12"/>
          </p:nvPr>
        </p:nvSpPr>
        <p:spPr/>
        <p:txBody>
          <a:bodyPr/>
          <a:lstStyle/>
          <a:p>
            <a:fld id="{170FF71D-F378-4E37-8904-ACA32909DD60}" type="slidenum">
              <a:rPr lang="en-GB" smtClean="0"/>
              <a:t>‹#›</a:t>
            </a:fld>
            <a:endParaRPr lang="en-GB"/>
          </a:p>
        </p:txBody>
      </p:sp>
    </p:spTree>
    <p:extLst>
      <p:ext uri="{BB962C8B-B14F-4D97-AF65-F5344CB8AC3E}">
        <p14:creationId xmlns:p14="http://schemas.microsoft.com/office/powerpoint/2010/main" val="398345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A56082-3DE9-5032-1345-4CCE1C13B8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31813B9-F607-C3CB-7D2C-A59736AF45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A667783-F49D-C3C1-77DF-53453062465B}"/>
              </a:ext>
            </a:extLst>
          </p:cNvPr>
          <p:cNvSpPr>
            <a:spLocks noGrp="1"/>
          </p:cNvSpPr>
          <p:nvPr>
            <p:ph type="dt" sz="half" idx="10"/>
          </p:nvPr>
        </p:nvSpPr>
        <p:spPr/>
        <p:txBody>
          <a:bodyPr/>
          <a:lstStyle/>
          <a:p>
            <a:fld id="{0DA333F1-4C91-4C16-8722-7B1AE72D7335}" type="datetimeFigureOut">
              <a:rPr lang="en-GB" smtClean="0"/>
              <a:t>09/11/2023</a:t>
            </a:fld>
            <a:endParaRPr lang="en-GB"/>
          </a:p>
        </p:txBody>
      </p:sp>
      <p:sp>
        <p:nvSpPr>
          <p:cNvPr id="5" name="Footer Placeholder 4">
            <a:extLst>
              <a:ext uri="{FF2B5EF4-FFF2-40B4-BE49-F238E27FC236}">
                <a16:creationId xmlns:a16="http://schemas.microsoft.com/office/drawing/2014/main" id="{2A72C71C-F36F-F206-1532-9BBB1DB7110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DA0309A-2AD0-FD02-0471-84AC931A6C12}"/>
              </a:ext>
            </a:extLst>
          </p:cNvPr>
          <p:cNvSpPr>
            <a:spLocks noGrp="1"/>
          </p:cNvSpPr>
          <p:nvPr>
            <p:ph type="sldNum" sz="quarter" idx="12"/>
          </p:nvPr>
        </p:nvSpPr>
        <p:spPr/>
        <p:txBody>
          <a:bodyPr/>
          <a:lstStyle/>
          <a:p>
            <a:fld id="{170FF71D-F378-4E37-8904-ACA32909DD60}" type="slidenum">
              <a:rPr lang="en-GB" smtClean="0"/>
              <a:t>‹#›</a:t>
            </a:fld>
            <a:endParaRPr lang="en-GB"/>
          </a:p>
        </p:txBody>
      </p:sp>
    </p:spTree>
    <p:extLst>
      <p:ext uri="{BB962C8B-B14F-4D97-AF65-F5344CB8AC3E}">
        <p14:creationId xmlns:p14="http://schemas.microsoft.com/office/powerpoint/2010/main" val="426286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FFF7F-B0E4-2EEA-E729-A368051F16D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624B3DD-972A-0ACD-5B7B-46447C4FD9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57331F-58D8-E258-C673-6046E4A45F57}"/>
              </a:ext>
            </a:extLst>
          </p:cNvPr>
          <p:cNvSpPr>
            <a:spLocks noGrp="1"/>
          </p:cNvSpPr>
          <p:nvPr>
            <p:ph type="dt" sz="half" idx="10"/>
          </p:nvPr>
        </p:nvSpPr>
        <p:spPr/>
        <p:txBody>
          <a:bodyPr/>
          <a:lstStyle/>
          <a:p>
            <a:fld id="{0DA333F1-4C91-4C16-8722-7B1AE72D7335}" type="datetimeFigureOut">
              <a:rPr lang="en-GB" smtClean="0"/>
              <a:t>09/11/2023</a:t>
            </a:fld>
            <a:endParaRPr lang="en-GB"/>
          </a:p>
        </p:txBody>
      </p:sp>
      <p:sp>
        <p:nvSpPr>
          <p:cNvPr id="5" name="Footer Placeholder 4">
            <a:extLst>
              <a:ext uri="{FF2B5EF4-FFF2-40B4-BE49-F238E27FC236}">
                <a16:creationId xmlns:a16="http://schemas.microsoft.com/office/drawing/2014/main" id="{F3A7544C-164C-5464-6CA7-9852242107A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EA7AAF8-F849-07D6-E719-1E75533C41EF}"/>
              </a:ext>
            </a:extLst>
          </p:cNvPr>
          <p:cNvSpPr>
            <a:spLocks noGrp="1"/>
          </p:cNvSpPr>
          <p:nvPr>
            <p:ph type="sldNum" sz="quarter" idx="12"/>
          </p:nvPr>
        </p:nvSpPr>
        <p:spPr/>
        <p:txBody>
          <a:bodyPr/>
          <a:lstStyle/>
          <a:p>
            <a:fld id="{170FF71D-F378-4E37-8904-ACA32909DD60}" type="slidenum">
              <a:rPr lang="en-GB" smtClean="0"/>
              <a:t>‹#›</a:t>
            </a:fld>
            <a:endParaRPr lang="en-GB"/>
          </a:p>
        </p:txBody>
      </p:sp>
    </p:spTree>
    <p:extLst>
      <p:ext uri="{BB962C8B-B14F-4D97-AF65-F5344CB8AC3E}">
        <p14:creationId xmlns:p14="http://schemas.microsoft.com/office/powerpoint/2010/main" val="2854616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A1917-4C2A-55BF-62C0-818F7244EB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A5B04E7-3AE2-4CEE-5D22-9C0120914E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6EE428-D1E3-53FA-B54B-52BDCE37158A}"/>
              </a:ext>
            </a:extLst>
          </p:cNvPr>
          <p:cNvSpPr>
            <a:spLocks noGrp="1"/>
          </p:cNvSpPr>
          <p:nvPr>
            <p:ph type="dt" sz="half" idx="10"/>
          </p:nvPr>
        </p:nvSpPr>
        <p:spPr/>
        <p:txBody>
          <a:bodyPr/>
          <a:lstStyle/>
          <a:p>
            <a:fld id="{0DA333F1-4C91-4C16-8722-7B1AE72D7335}" type="datetimeFigureOut">
              <a:rPr lang="en-GB" smtClean="0"/>
              <a:t>09/11/2023</a:t>
            </a:fld>
            <a:endParaRPr lang="en-GB"/>
          </a:p>
        </p:txBody>
      </p:sp>
      <p:sp>
        <p:nvSpPr>
          <p:cNvPr id="5" name="Footer Placeholder 4">
            <a:extLst>
              <a:ext uri="{FF2B5EF4-FFF2-40B4-BE49-F238E27FC236}">
                <a16:creationId xmlns:a16="http://schemas.microsoft.com/office/drawing/2014/main" id="{21D05866-CACB-F141-9947-5082C9F7D13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61A581-3BA5-A867-0DE8-A1739F530633}"/>
              </a:ext>
            </a:extLst>
          </p:cNvPr>
          <p:cNvSpPr>
            <a:spLocks noGrp="1"/>
          </p:cNvSpPr>
          <p:nvPr>
            <p:ph type="sldNum" sz="quarter" idx="12"/>
          </p:nvPr>
        </p:nvSpPr>
        <p:spPr/>
        <p:txBody>
          <a:bodyPr/>
          <a:lstStyle/>
          <a:p>
            <a:fld id="{170FF71D-F378-4E37-8904-ACA32909DD60}" type="slidenum">
              <a:rPr lang="en-GB" smtClean="0"/>
              <a:t>‹#›</a:t>
            </a:fld>
            <a:endParaRPr lang="en-GB"/>
          </a:p>
        </p:txBody>
      </p:sp>
    </p:spTree>
    <p:extLst>
      <p:ext uri="{BB962C8B-B14F-4D97-AF65-F5344CB8AC3E}">
        <p14:creationId xmlns:p14="http://schemas.microsoft.com/office/powerpoint/2010/main" val="4053142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EC548-5CDA-6329-5862-BAAE7B2F887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6C53ED8-EDF6-5F14-9954-561DE9BA02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E5F0046-39BD-CA21-14E8-73AB3C88F5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2CCBA39-1551-12B9-5476-3C0D3F57C839}"/>
              </a:ext>
            </a:extLst>
          </p:cNvPr>
          <p:cNvSpPr>
            <a:spLocks noGrp="1"/>
          </p:cNvSpPr>
          <p:nvPr>
            <p:ph type="dt" sz="half" idx="10"/>
          </p:nvPr>
        </p:nvSpPr>
        <p:spPr/>
        <p:txBody>
          <a:bodyPr/>
          <a:lstStyle/>
          <a:p>
            <a:fld id="{0DA333F1-4C91-4C16-8722-7B1AE72D7335}" type="datetimeFigureOut">
              <a:rPr lang="en-GB" smtClean="0"/>
              <a:t>09/11/2023</a:t>
            </a:fld>
            <a:endParaRPr lang="en-GB"/>
          </a:p>
        </p:txBody>
      </p:sp>
      <p:sp>
        <p:nvSpPr>
          <p:cNvPr id="6" name="Footer Placeholder 5">
            <a:extLst>
              <a:ext uri="{FF2B5EF4-FFF2-40B4-BE49-F238E27FC236}">
                <a16:creationId xmlns:a16="http://schemas.microsoft.com/office/drawing/2014/main" id="{A92A45BC-38DC-BEE2-6530-963D73A7EE5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2E5127E-BA0B-3A1C-397A-4075B9FADE30}"/>
              </a:ext>
            </a:extLst>
          </p:cNvPr>
          <p:cNvSpPr>
            <a:spLocks noGrp="1"/>
          </p:cNvSpPr>
          <p:nvPr>
            <p:ph type="sldNum" sz="quarter" idx="12"/>
          </p:nvPr>
        </p:nvSpPr>
        <p:spPr/>
        <p:txBody>
          <a:bodyPr/>
          <a:lstStyle/>
          <a:p>
            <a:fld id="{170FF71D-F378-4E37-8904-ACA32909DD60}" type="slidenum">
              <a:rPr lang="en-GB" smtClean="0"/>
              <a:t>‹#›</a:t>
            </a:fld>
            <a:endParaRPr lang="en-GB"/>
          </a:p>
        </p:txBody>
      </p:sp>
    </p:spTree>
    <p:extLst>
      <p:ext uri="{BB962C8B-B14F-4D97-AF65-F5344CB8AC3E}">
        <p14:creationId xmlns:p14="http://schemas.microsoft.com/office/powerpoint/2010/main" val="1177821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A55CC-2A9D-4558-1D9E-B790B663BD3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DC7F52F-9283-C001-724F-D3FF6F185D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2623D0-7C88-A37A-14F9-230ACA5A68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A579561-03EE-CCBA-BC6E-B4C0E88DB5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4AE9AD-244C-F4F4-1BF1-704991FA47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82EED1A-FDCD-E89F-0CCF-E9A36A24F092}"/>
              </a:ext>
            </a:extLst>
          </p:cNvPr>
          <p:cNvSpPr>
            <a:spLocks noGrp="1"/>
          </p:cNvSpPr>
          <p:nvPr>
            <p:ph type="dt" sz="half" idx="10"/>
          </p:nvPr>
        </p:nvSpPr>
        <p:spPr/>
        <p:txBody>
          <a:bodyPr/>
          <a:lstStyle/>
          <a:p>
            <a:fld id="{0DA333F1-4C91-4C16-8722-7B1AE72D7335}" type="datetimeFigureOut">
              <a:rPr lang="en-GB" smtClean="0"/>
              <a:t>09/11/2023</a:t>
            </a:fld>
            <a:endParaRPr lang="en-GB"/>
          </a:p>
        </p:txBody>
      </p:sp>
      <p:sp>
        <p:nvSpPr>
          <p:cNvPr id="8" name="Footer Placeholder 7">
            <a:extLst>
              <a:ext uri="{FF2B5EF4-FFF2-40B4-BE49-F238E27FC236}">
                <a16:creationId xmlns:a16="http://schemas.microsoft.com/office/drawing/2014/main" id="{659E54A5-8862-B4EF-2685-2D42746A930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6173CE5-3753-B376-310E-A8101BD12BE4}"/>
              </a:ext>
            </a:extLst>
          </p:cNvPr>
          <p:cNvSpPr>
            <a:spLocks noGrp="1"/>
          </p:cNvSpPr>
          <p:nvPr>
            <p:ph type="sldNum" sz="quarter" idx="12"/>
          </p:nvPr>
        </p:nvSpPr>
        <p:spPr/>
        <p:txBody>
          <a:bodyPr/>
          <a:lstStyle/>
          <a:p>
            <a:fld id="{170FF71D-F378-4E37-8904-ACA32909DD60}" type="slidenum">
              <a:rPr lang="en-GB" smtClean="0"/>
              <a:t>‹#›</a:t>
            </a:fld>
            <a:endParaRPr lang="en-GB"/>
          </a:p>
        </p:txBody>
      </p:sp>
    </p:spTree>
    <p:extLst>
      <p:ext uri="{BB962C8B-B14F-4D97-AF65-F5344CB8AC3E}">
        <p14:creationId xmlns:p14="http://schemas.microsoft.com/office/powerpoint/2010/main" val="3499208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AED17-FCC2-AA5E-175A-D847AFBE643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B9E85B5-5C07-AE1C-BBE5-6C4346D81D97}"/>
              </a:ext>
            </a:extLst>
          </p:cNvPr>
          <p:cNvSpPr>
            <a:spLocks noGrp="1"/>
          </p:cNvSpPr>
          <p:nvPr>
            <p:ph type="dt" sz="half" idx="10"/>
          </p:nvPr>
        </p:nvSpPr>
        <p:spPr/>
        <p:txBody>
          <a:bodyPr/>
          <a:lstStyle/>
          <a:p>
            <a:fld id="{0DA333F1-4C91-4C16-8722-7B1AE72D7335}" type="datetimeFigureOut">
              <a:rPr lang="en-GB" smtClean="0"/>
              <a:t>09/11/2023</a:t>
            </a:fld>
            <a:endParaRPr lang="en-GB"/>
          </a:p>
        </p:txBody>
      </p:sp>
      <p:sp>
        <p:nvSpPr>
          <p:cNvPr id="4" name="Footer Placeholder 3">
            <a:extLst>
              <a:ext uri="{FF2B5EF4-FFF2-40B4-BE49-F238E27FC236}">
                <a16:creationId xmlns:a16="http://schemas.microsoft.com/office/drawing/2014/main" id="{DD69C66B-CAF1-7AD3-5210-0CBB8A1FBD9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6B219B9-8457-D6FA-0163-3C175A3F193A}"/>
              </a:ext>
            </a:extLst>
          </p:cNvPr>
          <p:cNvSpPr>
            <a:spLocks noGrp="1"/>
          </p:cNvSpPr>
          <p:nvPr>
            <p:ph type="sldNum" sz="quarter" idx="12"/>
          </p:nvPr>
        </p:nvSpPr>
        <p:spPr/>
        <p:txBody>
          <a:bodyPr/>
          <a:lstStyle/>
          <a:p>
            <a:fld id="{170FF71D-F378-4E37-8904-ACA32909DD60}" type="slidenum">
              <a:rPr lang="en-GB" smtClean="0"/>
              <a:t>‹#›</a:t>
            </a:fld>
            <a:endParaRPr lang="en-GB"/>
          </a:p>
        </p:txBody>
      </p:sp>
    </p:spTree>
    <p:extLst>
      <p:ext uri="{BB962C8B-B14F-4D97-AF65-F5344CB8AC3E}">
        <p14:creationId xmlns:p14="http://schemas.microsoft.com/office/powerpoint/2010/main" val="852295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BB3C3A-0D22-7957-D277-E2720C8CC882}"/>
              </a:ext>
            </a:extLst>
          </p:cNvPr>
          <p:cNvSpPr>
            <a:spLocks noGrp="1"/>
          </p:cNvSpPr>
          <p:nvPr>
            <p:ph type="dt" sz="half" idx="10"/>
          </p:nvPr>
        </p:nvSpPr>
        <p:spPr/>
        <p:txBody>
          <a:bodyPr/>
          <a:lstStyle/>
          <a:p>
            <a:fld id="{0DA333F1-4C91-4C16-8722-7B1AE72D7335}" type="datetimeFigureOut">
              <a:rPr lang="en-GB" smtClean="0"/>
              <a:t>09/11/2023</a:t>
            </a:fld>
            <a:endParaRPr lang="en-GB"/>
          </a:p>
        </p:txBody>
      </p:sp>
      <p:sp>
        <p:nvSpPr>
          <p:cNvPr id="3" name="Footer Placeholder 2">
            <a:extLst>
              <a:ext uri="{FF2B5EF4-FFF2-40B4-BE49-F238E27FC236}">
                <a16:creationId xmlns:a16="http://schemas.microsoft.com/office/drawing/2014/main" id="{AE357A72-824B-C147-2C74-628E6DF9CC0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5F4B5D4-17F6-E09D-4B44-00C4D7EB5983}"/>
              </a:ext>
            </a:extLst>
          </p:cNvPr>
          <p:cNvSpPr>
            <a:spLocks noGrp="1"/>
          </p:cNvSpPr>
          <p:nvPr>
            <p:ph type="sldNum" sz="quarter" idx="12"/>
          </p:nvPr>
        </p:nvSpPr>
        <p:spPr/>
        <p:txBody>
          <a:bodyPr/>
          <a:lstStyle/>
          <a:p>
            <a:fld id="{170FF71D-F378-4E37-8904-ACA32909DD60}" type="slidenum">
              <a:rPr lang="en-GB" smtClean="0"/>
              <a:t>‹#›</a:t>
            </a:fld>
            <a:endParaRPr lang="en-GB"/>
          </a:p>
        </p:txBody>
      </p:sp>
    </p:spTree>
    <p:extLst>
      <p:ext uri="{BB962C8B-B14F-4D97-AF65-F5344CB8AC3E}">
        <p14:creationId xmlns:p14="http://schemas.microsoft.com/office/powerpoint/2010/main" val="2722491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8199A-29AE-6AD5-00F5-4D852897EE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99252F1-0793-ED98-A2F5-813D15631B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A8D7E0D-E757-FFDC-3CBF-B08F041F06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774BF3-3278-0D95-8C4A-C15AF8EECCB5}"/>
              </a:ext>
            </a:extLst>
          </p:cNvPr>
          <p:cNvSpPr>
            <a:spLocks noGrp="1"/>
          </p:cNvSpPr>
          <p:nvPr>
            <p:ph type="dt" sz="half" idx="10"/>
          </p:nvPr>
        </p:nvSpPr>
        <p:spPr/>
        <p:txBody>
          <a:bodyPr/>
          <a:lstStyle/>
          <a:p>
            <a:fld id="{0DA333F1-4C91-4C16-8722-7B1AE72D7335}" type="datetimeFigureOut">
              <a:rPr lang="en-GB" smtClean="0"/>
              <a:t>09/11/2023</a:t>
            </a:fld>
            <a:endParaRPr lang="en-GB"/>
          </a:p>
        </p:txBody>
      </p:sp>
      <p:sp>
        <p:nvSpPr>
          <p:cNvPr id="6" name="Footer Placeholder 5">
            <a:extLst>
              <a:ext uri="{FF2B5EF4-FFF2-40B4-BE49-F238E27FC236}">
                <a16:creationId xmlns:a16="http://schemas.microsoft.com/office/drawing/2014/main" id="{29848963-399F-753B-6DAF-7D222B7CA43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3BF02A-AA75-1E8F-26F3-A9E63156B1F2}"/>
              </a:ext>
            </a:extLst>
          </p:cNvPr>
          <p:cNvSpPr>
            <a:spLocks noGrp="1"/>
          </p:cNvSpPr>
          <p:nvPr>
            <p:ph type="sldNum" sz="quarter" idx="12"/>
          </p:nvPr>
        </p:nvSpPr>
        <p:spPr/>
        <p:txBody>
          <a:bodyPr/>
          <a:lstStyle/>
          <a:p>
            <a:fld id="{170FF71D-F378-4E37-8904-ACA32909DD60}" type="slidenum">
              <a:rPr lang="en-GB" smtClean="0"/>
              <a:t>‹#›</a:t>
            </a:fld>
            <a:endParaRPr lang="en-GB"/>
          </a:p>
        </p:txBody>
      </p:sp>
    </p:spTree>
    <p:extLst>
      <p:ext uri="{BB962C8B-B14F-4D97-AF65-F5344CB8AC3E}">
        <p14:creationId xmlns:p14="http://schemas.microsoft.com/office/powerpoint/2010/main" val="1852345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33F28-F03A-1D49-B1D7-3F6AF069C8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C40E4AE-910A-F2D0-F725-A8D7136876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CF6D7C7-61C5-0CC8-D3B0-739CDA3C85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DEE1CD-59B1-42C2-3CA6-A47DB35B3774}"/>
              </a:ext>
            </a:extLst>
          </p:cNvPr>
          <p:cNvSpPr>
            <a:spLocks noGrp="1"/>
          </p:cNvSpPr>
          <p:nvPr>
            <p:ph type="dt" sz="half" idx="10"/>
          </p:nvPr>
        </p:nvSpPr>
        <p:spPr/>
        <p:txBody>
          <a:bodyPr/>
          <a:lstStyle/>
          <a:p>
            <a:fld id="{0DA333F1-4C91-4C16-8722-7B1AE72D7335}" type="datetimeFigureOut">
              <a:rPr lang="en-GB" smtClean="0"/>
              <a:t>09/11/2023</a:t>
            </a:fld>
            <a:endParaRPr lang="en-GB"/>
          </a:p>
        </p:txBody>
      </p:sp>
      <p:sp>
        <p:nvSpPr>
          <p:cNvPr id="6" name="Footer Placeholder 5">
            <a:extLst>
              <a:ext uri="{FF2B5EF4-FFF2-40B4-BE49-F238E27FC236}">
                <a16:creationId xmlns:a16="http://schemas.microsoft.com/office/drawing/2014/main" id="{4EEABBA9-BB4D-6A8A-941A-1C2393A5647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1F2B0D0-2CD5-5C88-5B51-B26D5869DD32}"/>
              </a:ext>
            </a:extLst>
          </p:cNvPr>
          <p:cNvSpPr>
            <a:spLocks noGrp="1"/>
          </p:cNvSpPr>
          <p:nvPr>
            <p:ph type="sldNum" sz="quarter" idx="12"/>
          </p:nvPr>
        </p:nvSpPr>
        <p:spPr/>
        <p:txBody>
          <a:bodyPr/>
          <a:lstStyle/>
          <a:p>
            <a:fld id="{170FF71D-F378-4E37-8904-ACA32909DD60}" type="slidenum">
              <a:rPr lang="en-GB" smtClean="0"/>
              <a:t>‹#›</a:t>
            </a:fld>
            <a:endParaRPr lang="en-GB"/>
          </a:p>
        </p:txBody>
      </p:sp>
    </p:spTree>
    <p:extLst>
      <p:ext uri="{BB962C8B-B14F-4D97-AF65-F5344CB8AC3E}">
        <p14:creationId xmlns:p14="http://schemas.microsoft.com/office/powerpoint/2010/main" val="3753553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2EE975-C7B1-DF1E-6E3A-0DB16A9C43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568C81D-73D9-E422-DF41-080DDB1CB3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499869-A7BB-3020-F36F-FE583E3F86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333F1-4C91-4C16-8722-7B1AE72D7335}" type="datetimeFigureOut">
              <a:rPr lang="en-GB" smtClean="0"/>
              <a:t>09/11/2023</a:t>
            </a:fld>
            <a:endParaRPr lang="en-GB"/>
          </a:p>
        </p:txBody>
      </p:sp>
      <p:sp>
        <p:nvSpPr>
          <p:cNvPr id="5" name="Footer Placeholder 4">
            <a:extLst>
              <a:ext uri="{FF2B5EF4-FFF2-40B4-BE49-F238E27FC236}">
                <a16:creationId xmlns:a16="http://schemas.microsoft.com/office/drawing/2014/main" id="{0CE7CD7B-A015-0AFA-6354-FDBD8A65EA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C87F81E-1814-F6F4-4015-AC77E53548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0FF71D-F378-4E37-8904-ACA32909DD60}" type="slidenum">
              <a:rPr lang="en-GB" smtClean="0"/>
              <a:t>‹#›</a:t>
            </a:fld>
            <a:endParaRPr lang="en-GB"/>
          </a:p>
        </p:txBody>
      </p:sp>
    </p:spTree>
    <p:extLst>
      <p:ext uri="{BB962C8B-B14F-4D97-AF65-F5344CB8AC3E}">
        <p14:creationId xmlns:p14="http://schemas.microsoft.com/office/powerpoint/2010/main" val="2499350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D13CF-7DAF-FEEE-69B2-84F02B4CD2D4}"/>
              </a:ext>
            </a:extLst>
          </p:cNvPr>
          <p:cNvSpPr>
            <a:spLocks noGrp="1"/>
          </p:cNvSpPr>
          <p:nvPr>
            <p:ph type="ctrTitle"/>
          </p:nvPr>
        </p:nvSpPr>
        <p:spPr>
          <a:xfrm>
            <a:off x="1481862" y="412956"/>
            <a:ext cx="9144000" cy="833284"/>
          </a:xfrm>
        </p:spPr>
        <p:txBody>
          <a:bodyPr>
            <a:normAutofit fontScale="90000"/>
          </a:bodyPr>
          <a:lstStyle/>
          <a:p>
            <a:r>
              <a:rPr lang="en-GB" dirty="0" err="1"/>
              <a:t>PageOp</a:t>
            </a:r>
            <a:r>
              <a:rPr lang="en-GB" dirty="0"/>
              <a:t> in Horace</a:t>
            </a:r>
          </a:p>
        </p:txBody>
      </p:sp>
      <p:sp>
        <p:nvSpPr>
          <p:cNvPr id="3" name="Subtitle 2">
            <a:extLst>
              <a:ext uri="{FF2B5EF4-FFF2-40B4-BE49-F238E27FC236}">
                <a16:creationId xmlns:a16="http://schemas.microsoft.com/office/drawing/2014/main" id="{B55C59A8-C8E0-7B6A-851C-BD9F0279F266}"/>
              </a:ext>
            </a:extLst>
          </p:cNvPr>
          <p:cNvSpPr>
            <a:spLocks noGrp="1"/>
          </p:cNvSpPr>
          <p:nvPr>
            <p:ph type="subTitle" idx="1"/>
          </p:nvPr>
        </p:nvSpPr>
        <p:spPr>
          <a:xfrm>
            <a:off x="733098" y="1173178"/>
            <a:ext cx="9837877" cy="1681282"/>
          </a:xfrm>
        </p:spPr>
        <p:txBody>
          <a:bodyPr>
            <a:normAutofit fontScale="62500" lnSpcReduction="20000"/>
          </a:bodyPr>
          <a:lstStyle/>
          <a:p>
            <a:pPr algn="l"/>
            <a:r>
              <a:rPr lang="en-GB" b="1" dirty="0"/>
              <a:t>Main feature of Horace:</a:t>
            </a:r>
          </a:p>
          <a:p>
            <a:pPr algn="l"/>
            <a:endParaRPr lang="en-GB" dirty="0"/>
          </a:p>
          <a:p>
            <a:pPr algn="l"/>
            <a:r>
              <a:rPr lang="en-GB" sz="3800" b="1" dirty="0"/>
              <a:t>Pixels location in file or in memory is defined by the image (</a:t>
            </a:r>
            <a:r>
              <a:rPr lang="en-GB" sz="3800" b="1" dirty="0" err="1"/>
              <a:t>npix</a:t>
            </a:r>
            <a:r>
              <a:rPr lang="en-GB" sz="3800" b="1" dirty="0"/>
              <a:t>) array.</a:t>
            </a:r>
          </a:p>
          <a:p>
            <a:pPr algn="l"/>
            <a:r>
              <a:rPr lang="en-GB" dirty="0"/>
              <a:t>Each image cell has correspondent block of pixels associated with them and to identify these pixels you need to process image</a:t>
            </a:r>
          </a:p>
          <a:p>
            <a:pPr algn="l"/>
            <a:r>
              <a:rPr lang="en-GB" dirty="0"/>
              <a:t>Processing pixels separately usually does not make much sense.</a:t>
            </a:r>
          </a:p>
        </p:txBody>
      </p:sp>
      <p:grpSp>
        <p:nvGrpSpPr>
          <p:cNvPr id="94" name="Group 93">
            <a:extLst>
              <a:ext uri="{FF2B5EF4-FFF2-40B4-BE49-F238E27FC236}">
                <a16:creationId xmlns:a16="http://schemas.microsoft.com/office/drawing/2014/main" id="{2901F7D4-DA46-A48A-066C-6B91A7B32FB1}"/>
              </a:ext>
            </a:extLst>
          </p:cNvPr>
          <p:cNvGrpSpPr/>
          <p:nvPr/>
        </p:nvGrpSpPr>
        <p:grpSpPr>
          <a:xfrm>
            <a:off x="1950842" y="2944695"/>
            <a:ext cx="7402388" cy="3616484"/>
            <a:chOff x="1010149" y="1666794"/>
            <a:chExt cx="7402388" cy="3616484"/>
          </a:xfrm>
        </p:grpSpPr>
        <p:sp>
          <p:nvSpPr>
            <p:cNvPr id="49" name="Rectangle 48">
              <a:extLst>
                <a:ext uri="{FF2B5EF4-FFF2-40B4-BE49-F238E27FC236}">
                  <a16:creationId xmlns:a16="http://schemas.microsoft.com/office/drawing/2014/main" id="{93CE9D02-E7D2-8ED1-0D75-C92C848FB207}"/>
                </a:ext>
              </a:extLst>
            </p:cNvPr>
            <p:cNvSpPr/>
            <p:nvPr/>
          </p:nvSpPr>
          <p:spPr>
            <a:xfrm>
              <a:off x="1010149" y="2057272"/>
              <a:ext cx="1066479" cy="294201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SQW</a:t>
              </a:r>
            </a:p>
          </p:txBody>
        </p:sp>
        <p:cxnSp>
          <p:nvCxnSpPr>
            <p:cNvPr id="50" name="Straight Arrow Connector 49">
              <a:extLst>
                <a:ext uri="{FF2B5EF4-FFF2-40B4-BE49-F238E27FC236}">
                  <a16:creationId xmlns:a16="http://schemas.microsoft.com/office/drawing/2014/main" id="{83BA2D22-27F1-2441-AF54-03D81BEF4666}"/>
                </a:ext>
              </a:extLst>
            </p:cNvPr>
            <p:cNvCxnSpPr>
              <a:stCxn id="51" idx="3"/>
              <a:endCxn id="54" idx="1"/>
            </p:cNvCxnSpPr>
            <p:nvPr/>
          </p:nvCxnSpPr>
          <p:spPr>
            <a:xfrm flipV="1">
              <a:off x="2076628" y="2154333"/>
              <a:ext cx="1569409" cy="370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FC01AB77-3E35-2007-16D2-7E56F0AC0EEA}"/>
                </a:ext>
              </a:extLst>
            </p:cNvPr>
            <p:cNvSpPr/>
            <p:nvPr/>
          </p:nvSpPr>
          <p:spPr>
            <a:xfrm>
              <a:off x="1010149" y="1919761"/>
              <a:ext cx="1066479" cy="54322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npix</a:t>
              </a:r>
              <a:endParaRPr lang="en-GB" dirty="0">
                <a:solidFill>
                  <a:schemeClr val="tx1"/>
                </a:solidFill>
              </a:endParaRPr>
            </a:p>
          </p:txBody>
        </p:sp>
        <p:sp>
          <p:nvSpPr>
            <p:cNvPr id="52" name="Rectangle 51">
              <a:extLst>
                <a:ext uri="{FF2B5EF4-FFF2-40B4-BE49-F238E27FC236}">
                  <a16:creationId xmlns:a16="http://schemas.microsoft.com/office/drawing/2014/main" id="{A7E3601F-C002-55EE-35C1-E8CE7BD5E22D}"/>
                </a:ext>
              </a:extLst>
            </p:cNvPr>
            <p:cNvSpPr/>
            <p:nvPr/>
          </p:nvSpPr>
          <p:spPr>
            <a:xfrm>
              <a:off x="1014758" y="4451263"/>
              <a:ext cx="1066479" cy="54322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pix</a:t>
              </a:r>
              <a:endParaRPr lang="en-GB" dirty="0">
                <a:solidFill>
                  <a:schemeClr val="tx1"/>
                </a:solidFill>
              </a:endParaRPr>
            </a:p>
          </p:txBody>
        </p:sp>
        <p:grpSp>
          <p:nvGrpSpPr>
            <p:cNvPr id="53" name="Group 52">
              <a:extLst>
                <a:ext uri="{FF2B5EF4-FFF2-40B4-BE49-F238E27FC236}">
                  <a16:creationId xmlns:a16="http://schemas.microsoft.com/office/drawing/2014/main" id="{0AD754F7-2624-D1B6-D0DA-9E8471DA3EFD}"/>
                </a:ext>
              </a:extLst>
            </p:cNvPr>
            <p:cNvGrpSpPr/>
            <p:nvPr/>
          </p:nvGrpSpPr>
          <p:grpSpPr>
            <a:xfrm>
              <a:off x="3646037" y="2004807"/>
              <a:ext cx="3290106" cy="299052"/>
              <a:chOff x="3037156" y="2024029"/>
              <a:chExt cx="3242763" cy="316195"/>
            </a:xfrm>
          </p:grpSpPr>
          <p:sp>
            <p:nvSpPr>
              <p:cNvPr id="54" name="Rectangle 53">
                <a:extLst>
                  <a:ext uri="{FF2B5EF4-FFF2-40B4-BE49-F238E27FC236}">
                    <a16:creationId xmlns:a16="http://schemas.microsoft.com/office/drawing/2014/main" id="{6615D4E2-88AB-533C-2455-1932EFAEB6D2}"/>
                  </a:ext>
                </a:extLst>
              </p:cNvPr>
              <p:cNvSpPr/>
              <p:nvPr/>
            </p:nvSpPr>
            <p:spPr>
              <a:xfrm>
                <a:off x="3037156" y="2024029"/>
                <a:ext cx="359888" cy="316195"/>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2</a:t>
                </a:r>
              </a:p>
            </p:txBody>
          </p:sp>
          <p:sp>
            <p:nvSpPr>
              <p:cNvPr id="55" name="Rectangle 54">
                <a:extLst>
                  <a:ext uri="{FF2B5EF4-FFF2-40B4-BE49-F238E27FC236}">
                    <a16:creationId xmlns:a16="http://schemas.microsoft.com/office/drawing/2014/main" id="{BD2F0CBF-85DA-7187-117A-7928D8D8006C}"/>
                  </a:ext>
                </a:extLst>
              </p:cNvPr>
              <p:cNvSpPr/>
              <p:nvPr/>
            </p:nvSpPr>
            <p:spPr>
              <a:xfrm>
                <a:off x="3401106" y="2024029"/>
                <a:ext cx="359888" cy="31619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a:t>
                </a:r>
              </a:p>
            </p:txBody>
          </p:sp>
          <p:sp>
            <p:nvSpPr>
              <p:cNvPr id="56" name="Rectangle 55">
                <a:extLst>
                  <a:ext uri="{FF2B5EF4-FFF2-40B4-BE49-F238E27FC236}">
                    <a16:creationId xmlns:a16="http://schemas.microsoft.com/office/drawing/2014/main" id="{68B81DB4-E42E-D235-3D59-8D3ABA2C2367}"/>
                  </a:ext>
                </a:extLst>
              </p:cNvPr>
              <p:cNvSpPr/>
              <p:nvPr/>
            </p:nvSpPr>
            <p:spPr>
              <a:xfrm>
                <a:off x="3760294" y="2024029"/>
                <a:ext cx="359888" cy="31619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a:t>
                </a:r>
              </a:p>
            </p:txBody>
          </p:sp>
          <p:sp>
            <p:nvSpPr>
              <p:cNvPr id="57" name="Rectangle 56">
                <a:extLst>
                  <a:ext uri="{FF2B5EF4-FFF2-40B4-BE49-F238E27FC236}">
                    <a16:creationId xmlns:a16="http://schemas.microsoft.com/office/drawing/2014/main" id="{04559FAE-80CA-B616-BFA3-4CAEB0388C40}"/>
                  </a:ext>
                </a:extLst>
              </p:cNvPr>
              <p:cNvSpPr/>
              <p:nvPr/>
            </p:nvSpPr>
            <p:spPr>
              <a:xfrm>
                <a:off x="4119789" y="2024029"/>
                <a:ext cx="359888" cy="316195"/>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3</a:t>
                </a:r>
              </a:p>
            </p:txBody>
          </p:sp>
          <p:sp>
            <p:nvSpPr>
              <p:cNvPr id="58" name="Rectangle 57">
                <a:extLst>
                  <a:ext uri="{FF2B5EF4-FFF2-40B4-BE49-F238E27FC236}">
                    <a16:creationId xmlns:a16="http://schemas.microsoft.com/office/drawing/2014/main" id="{AFB72CAF-78BE-DD71-F890-2ACD41377437}"/>
                  </a:ext>
                </a:extLst>
              </p:cNvPr>
              <p:cNvSpPr/>
              <p:nvPr/>
            </p:nvSpPr>
            <p:spPr>
              <a:xfrm>
                <a:off x="4479361" y="2024029"/>
                <a:ext cx="359888" cy="316195"/>
              </a:xfrm>
              <a:prstGeom prst="rect">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a:t>
                </a:r>
              </a:p>
            </p:txBody>
          </p:sp>
          <p:sp>
            <p:nvSpPr>
              <p:cNvPr id="59" name="Rectangle 58">
                <a:extLst>
                  <a:ext uri="{FF2B5EF4-FFF2-40B4-BE49-F238E27FC236}">
                    <a16:creationId xmlns:a16="http://schemas.microsoft.com/office/drawing/2014/main" id="{BAE4A131-4F6A-9DA6-10F5-FA286EBFEE36}"/>
                  </a:ext>
                </a:extLst>
              </p:cNvPr>
              <p:cNvSpPr/>
              <p:nvPr/>
            </p:nvSpPr>
            <p:spPr>
              <a:xfrm>
                <a:off x="4838933" y="2024029"/>
                <a:ext cx="359888" cy="31619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a:t>
                </a:r>
              </a:p>
            </p:txBody>
          </p:sp>
          <p:sp>
            <p:nvSpPr>
              <p:cNvPr id="60" name="Rectangle 59">
                <a:extLst>
                  <a:ext uri="{FF2B5EF4-FFF2-40B4-BE49-F238E27FC236}">
                    <a16:creationId xmlns:a16="http://schemas.microsoft.com/office/drawing/2014/main" id="{B44C7334-A506-1673-49E7-5DAB84803985}"/>
                  </a:ext>
                </a:extLst>
              </p:cNvPr>
              <p:cNvSpPr/>
              <p:nvPr/>
            </p:nvSpPr>
            <p:spPr>
              <a:xfrm>
                <a:off x="5198505" y="2024029"/>
                <a:ext cx="359888" cy="316195"/>
              </a:xfrm>
              <a:prstGeom prst="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2</a:t>
                </a:r>
              </a:p>
            </p:txBody>
          </p:sp>
          <p:sp>
            <p:nvSpPr>
              <p:cNvPr id="61" name="Rectangle 60">
                <a:extLst>
                  <a:ext uri="{FF2B5EF4-FFF2-40B4-BE49-F238E27FC236}">
                    <a16:creationId xmlns:a16="http://schemas.microsoft.com/office/drawing/2014/main" id="{7D0BB69A-E194-02BB-9D0B-CA22FBA2ABCF}"/>
                  </a:ext>
                </a:extLst>
              </p:cNvPr>
              <p:cNvSpPr/>
              <p:nvPr/>
            </p:nvSpPr>
            <p:spPr>
              <a:xfrm>
                <a:off x="5558077" y="2024029"/>
                <a:ext cx="359888" cy="31619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a:t>
                </a:r>
              </a:p>
            </p:txBody>
          </p:sp>
          <p:sp>
            <p:nvSpPr>
              <p:cNvPr id="62" name="Rectangle 61">
                <a:extLst>
                  <a:ext uri="{FF2B5EF4-FFF2-40B4-BE49-F238E27FC236}">
                    <a16:creationId xmlns:a16="http://schemas.microsoft.com/office/drawing/2014/main" id="{80C8FADA-071D-380B-42BA-4086BA8E960B}"/>
                  </a:ext>
                </a:extLst>
              </p:cNvPr>
              <p:cNvSpPr/>
              <p:nvPr/>
            </p:nvSpPr>
            <p:spPr>
              <a:xfrm>
                <a:off x="5920031" y="2024029"/>
                <a:ext cx="359888" cy="316195"/>
              </a:xfrm>
              <a:prstGeom prst="rect">
                <a:avLst/>
              </a:prstGeom>
              <a:solidFill>
                <a:schemeClr val="accent4">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5</a:t>
                </a:r>
              </a:p>
            </p:txBody>
          </p:sp>
        </p:grpSp>
        <p:grpSp>
          <p:nvGrpSpPr>
            <p:cNvPr id="63" name="Group 62">
              <a:extLst>
                <a:ext uri="{FF2B5EF4-FFF2-40B4-BE49-F238E27FC236}">
                  <a16:creationId xmlns:a16="http://schemas.microsoft.com/office/drawing/2014/main" id="{4EBD995B-D65F-BC99-2F23-D4C5587734B4}"/>
                </a:ext>
              </a:extLst>
            </p:cNvPr>
            <p:cNvGrpSpPr/>
            <p:nvPr/>
          </p:nvGrpSpPr>
          <p:grpSpPr>
            <a:xfrm>
              <a:off x="3646037" y="1690482"/>
              <a:ext cx="3290106" cy="299052"/>
              <a:chOff x="3037156" y="2024029"/>
              <a:chExt cx="3242763" cy="316195"/>
            </a:xfrm>
          </p:grpSpPr>
          <p:sp>
            <p:nvSpPr>
              <p:cNvPr id="64" name="Rectangle 63">
                <a:extLst>
                  <a:ext uri="{FF2B5EF4-FFF2-40B4-BE49-F238E27FC236}">
                    <a16:creationId xmlns:a16="http://schemas.microsoft.com/office/drawing/2014/main" id="{C1AE9822-FD9A-3EDA-EA64-3E74DEBEA52D}"/>
                  </a:ext>
                </a:extLst>
              </p:cNvPr>
              <p:cNvSpPr/>
              <p:nvPr/>
            </p:nvSpPr>
            <p:spPr>
              <a:xfrm>
                <a:off x="3037156" y="2024029"/>
                <a:ext cx="359888" cy="316195"/>
              </a:xfrm>
              <a:prstGeom prst="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a:t>
                </a:r>
              </a:p>
            </p:txBody>
          </p:sp>
          <p:sp>
            <p:nvSpPr>
              <p:cNvPr id="65" name="Rectangle 64">
                <a:extLst>
                  <a:ext uri="{FF2B5EF4-FFF2-40B4-BE49-F238E27FC236}">
                    <a16:creationId xmlns:a16="http://schemas.microsoft.com/office/drawing/2014/main" id="{A5AA90F4-DF30-A440-0D1C-E2222FA8DB62}"/>
                  </a:ext>
                </a:extLst>
              </p:cNvPr>
              <p:cNvSpPr/>
              <p:nvPr/>
            </p:nvSpPr>
            <p:spPr>
              <a:xfrm>
                <a:off x="3401106" y="2024029"/>
                <a:ext cx="359888" cy="316195"/>
              </a:xfrm>
              <a:prstGeom prst="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2</a:t>
                </a:r>
              </a:p>
            </p:txBody>
          </p:sp>
          <p:sp>
            <p:nvSpPr>
              <p:cNvPr id="66" name="Rectangle 65">
                <a:extLst>
                  <a:ext uri="{FF2B5EF4-FFF2-40B4-BE49-F238E27FC236}">
                    <a16:creationId xmlns:a16="http://schemas.microsoft.com/office/drawing/2014/main" id="{1B9C1F59-F795-B25C-8302-D2FB1FF8890A}"/>
                  </a:ext>
                </a:extLst>
              </p:cNvPr>
              <p:cNvSpPr/>
              <p:nvPr/>
            </p:nvSpPr>
            <p:spPr>
              <a:xfrm>
                <a:off x="3760294" y="2024029"/>
                <a:ext cx="359888" cy="316195"/>
              </a:xfrm>
              <a:prstGeom prst="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3</a:t>
                </a:r>
              </a:p>
            </p:txBody>
          </p:sp>
          <p:sp>
            <p:nvSpPr>
              <p:cNvPr id="67" name="Rectangle 66">
                <a:extLst>
                  <a:ext uri="{FF2B5EF4-FFF2-40B4-BE49-F238E27FC236}">
                    <a16:creationId xmlns:a16="http://schemas.microsoft.com/office/drawing/2014/main" id="{D9944AB1-134C-C230-E2C0-2668E4FB6BAE}"/>
                  </a:ext>
                </a:extLst>
              </p:cNvPr>
              <p:cNvSpPr/>
              <p:nvPr/>
            </p:nvSpPr>
            <p:spPr>
              <a:xfrm>
                <a:off x="4119789" y="2024029"/>
                <a:ext cx="359888" cy="316195"/>
              </a:xfrm>
              <a:prstGeom prst="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4</a:t>
                </a:r>
              </a:p>
            </p:txBody>
          </p:sp>
          <p:sp>
            <p:nvSpPr>
              <p:cNvPr id="68" name="Rectangle 67">
                <a:extLst>
                  <a:ext uri="{FF2B5EF4-FFF2-40B4-BE49-F238E27FC236}">
                    <a16:creationId xmlns:a16="http://schemas.microsoft.com/office/drawing/2014/main" id="{D46451FC-FF4B-4183-0C79-CDD76443A01A}"/>
                  </a:ext>
                </a:extLst>
              </p:cNvPr>
              <p:cNvSpPr/>
              <p:nvPr/>
            </p:nvSpPr>
            <p:spPr>
              <a:xfrm>
                <a:off x="4479361" y="2024029"/>
                <a:ext cx="359888" cy="316195"/>
              </a:xfrm>
              <a:prstGeom prst="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5</a:t>
                </a:r>
              </a:p>
            </p:txBody>
          </p:sp>
          <p:sp>
            <p:nvSpPr>
              <p:cNvPr id="69" name="Rectangle 68">
                <a:extLst>
                  <a:ext uri="{FF2B5EF4-FFF2-40B4-BE49-F238E27FC236}">
                    <a16:creationId xmlns:a16="http://schemas.microsoft.com/office/drawing/2014/main" id="{403C60B4-B7DA-156D-A75B-30F9A908A31A}"/>
                  </a:ext>
                </a:extLst>
              </p:cNvPr>
              <p:cNvSpPr/>
              <p:nvPr/>
            </p:nvSpPr>
            <p:spPr>
              <a:xfrm>
                <a:off x="4838933" y="2024029"/>
                <a:ext cx="359888" cy="316195"/>
              </a:xfrm>
              <a:prstGeom prst="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6</a:t>
                </a:r>
              </a:p>
            </p:txBody>
          </p:sp>
          <p:sp>
            <p:nvSpPr>
              <p:cNvPr id="70" name="Rectangle 69">
                <a:extLst>
                  <a:ext uri="{FF2B5EF4-FFF2-40B4-BE49-F238E27FC236}">
                    <a16:creationId xmlns:a16="http://schemas.microsoft.com/office/drawing/2014/main" id="{87CD85C6-1EF6-47FF-551D-A13CBCD06E9D}"/>
                  </a:ext>
                </a:extLst>
              </p:cNvPr>
              <p:cNvSpPr/>
              <p:nvPr/>
            </p:nvSpPr>
            <p:spPr>
              <a:xfrm>
                <a:off x="5198505" y="2024029"/>
                <a:ext cx="359888" cy="316195"/>
              </a:xfrm>
              <a:prstGeom prst="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7</a:t>
                </a:r>
              </a:p>
            </p:txBody>
          </p:sp>
          <p:sp>
            <p:nvSpPr>
              <p:cNvPr id="71" name="Rectangle 70">
                <a:extLst>
                  <a:ext uri="{FF2B5EF4-FFF2-40B4-BE49-F238E27FC236}">
                    <a16:creationId xmlns:a16="http://schemas.microsoft.com/office/drawing/2014/main" id="{E7EFAB38-5B52-127B-A819-E686F6574F02}"/>
                  </a:ext>
                </a:extLst>
              </p:cNvPr>
              <p:cNvSpPr/>
              <p:nvPr/>
            </p:nvSpPr>
            <p:spPr>
              <a:xfrm>
                <a:off x="5558077" y="2024029"/>
                <a:ext cx="359888" cy="316195"/>
              </a:xfrm>
              <a:prstGeom prst="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a:t>
                </a:r>
              </a:p>
            </p:txBody>
          </p:sp>
          <p:sp>
            <p:nvSpPr>
              <p:cNvPr id="72" name="Rectangle 71">
                <a:extLst>
                  <a:ext uri="{FF2B5EF4-FFF2-40B4-BE49-F238E27FC236}">
                    <a16:creationId xmlns:a16="http://schemas.microsoft.com/office/drawing/2014/main" id="{20B306ED-21EB-CB61-C544-871BB6A7AA1F}"/>
                  </a:ext>
                </a:extLst>
              </p:cNvPr>
              <p:cNvSpPr/>
              <p:nvPr/>
            </p:nvSpPr>
            <p:spPr>
              <a:xfrm>
                <a:off x="5920031" y="2024029"/>
                <a:ext cx="359888" cy="316195"/>
              </a:xfrm>
              <a:prstGeom prst="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9</a:t>
                </a:r>
              </a:p>
            </p:txBody>
          </p:sp>
        </p:grpSp>
        <p:sp>
          <p:nvSpPr>
            <p:cNvPr id="73" name="TextBox 72">
              <a:extLst>
                <a:ext uri="{FF2B5EF4-FFF2-40B4-BE49-F238E27FC236}">
                  <a16:creationId xmlns:a16="http://schemas.microsoft.com/office/drawing/2014/main" id="{86F34AC6-5495-0479-983D-0319A7EFA771}"/>
                </a:ext>
              </a:extLst>
            </p:cNvPr>
            <p:cNvSpPr txBox="1"/>
            <p:nvPr/>
          </p:nvSpPr>
          <p:spPr>
            <a:xfrm>
              <a:off x="2873531" y="1666794"/>
              <a:ext cx="797265" cy="369332"/>
            </a:xfrm>
            <a:prstGeom prst="rect">
              <a:avLst/>
            </a:prstGeom>
            <a:noFill/>
          </p:spPr>
          <p:txBody>
            <a:bodyPr wrap="square" rtlCol="0">
              <a:spAutoFit/>
            </a:bodyPr>
            <a:lstStyle/>
            <a:p>
              <a:r>
                <a:rPr lang="en-GB" dirty="0"/>
                <a:t>N-cell:</a:t>
              </a:r>
            </a:p>
          </p:txBody>
        </p:sp>
        <p:grpSp>
          <p:nvGrpSpPr>
            <p:cNvPr id="74" name="Group 73">
              <a:extLst>
                <a:ext uri="{FF2B5EF4-FFF2-40B4-BE49-F238E27FC236}">
                  <a16:creationId xmlns:a16="http://schemas.microsoft.com/office/drawing/2014/main" id="{16237813-F132-8DBD-F848-D85C2CD4A90A}"/>
                </a:ext>
              </a:extLst>
            </p:cNvPr>
            <p:cNvGrpSpPr/>
            <p:nvPr/>
          </p:nvGrpSpPr>
          <p:grpSpPr>
            <a:xfrm>
              <a:off x="3663139" y="4167313"/>
              <a:ext cx="4749398" cy="1115965"/>
              <a:chOff x="3960079" y="3981421"/>
              <a:chExt cx="4681057" cy="1179938"/>
            </a:xfrm>
          </p:grpSpPr>
          <p:sp>
            <p:nvSpPr>
              <p:cNvPr id="75" name="Rectangle 74">
                <a:extLst>
                  <a:ext uri="{FF2B5EF4-FFF2-40B4-BE49-F238E27FC236}">
                    <a16:creationId xmlns:a16="http://schemas.microsoft.com/office/drawing/2014/main" id="{740A61B0-4EA5-F5E7-65FB-1EEA95C3023A}"/>
                  </a:ext>
                </a:extLst>
              </p:cNvPr>
              <p:cNvSpPr/>
              <p:nvPr/>
            </p:nvSpPr>
            <p:spPr>
              <a:xfrm>
                <a:off x="3960079" y="3981450"/>
                <a:ext cx="359888" cy="1179909"/>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a:t>
                </a:r>
              </a:p>
              <a:p>
                <a:pPr algn="ctr"/>
                <a:endParaRPr lang="en-GB" dirty="0">
                  <a:solidFill>
                    <a:schemeClr val="tx1"/>
                  </a:solidFill>
                </a:endParaRPr>
              </a:p>
            </p:txBody>
          </p:sp>
          <p:sp>
            <p:nvSpPr>
              <p:cNvPr id="76" name="Rectangle 75">
                <a:extLst>
                  <a:ext uri="{FF2B5EF4-FFF2-40B4-BE49-F238E27FC236}">
                    <a16:creationId xmlns:a16="http://schemas.microsoft.com/office/drawing/2014/main" id="{0AF64CCD-F923-0C34-05A1-2A1E044F8B69}"/>
                  </a:ext>
                </a:extLst>
              </p:cNvPr>
              <p:cNvSpPr/>
              <p:nvPr/>
            </p:nvSpPr>
            <p:spPr>
              <a:xfrm>
                <a:off x="4324029" y="3981450"/>
                <a:ext cx="359888" cy="1179909"/>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2</a:t>
                </a:r>
              </a:p>
              <a:p>
                <a:pPr algn="ctr"/>
                <a:endParaRPr lang="en-GB" dirty="0">
                  <a:solidFill>
                    <a:schemeClr val="tx1"/>
                  </a:solidFill>
                </a:endParaRPr>
              </a:p>
            </p:txBody>
          </p:sp>
          <p:sp>
            <p:nvSpPr>
              <p:cNvPr id="77" name="Rectangle 76">
                <a:extLst>
                  <a:ext uri="{FF2B5EF4-FFF2-40B4-BE49-F238E27FC236}">
                    <a16:creationId xmlns:a16="http://schemas.microsoft.com/office/drawing/2014/main" id="{DEC8C722-7FE7-ED38-32F4-2AD62B65D841}"/>
                  </a:ext>
                </a:extLst>
              </p:cNvPr>
              <p:cNvSpPr/>
              <p:nvPr/>
            </p:nvSpPr>
            <p:spPr>
              <a:xfrm>
                <a:off x="4683217" y="3981450"/>
                <a:ext cx="359888" cy="1179909"/>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3</a:t>
                </a:r>
              </a:p>
              <a:p>
                <a:pPr algn="ctr"/>
                <a:endParaRPr lang="en-GB" dirty="0">
                  <a:solidFill>
                    <a:schemeClr val="tx1"/>
                  </a:solidFill>
                </a:endParaRPr>
              </a:p>
            </p:txBody>
          </p:sp>
          <p:sp>
            <p:nvSpPr>
              <p:cNvPr id="78" name="Rectangle 77">
                <a:extLst>
                  <a:ext uri="{FF2B5EF4-FFF2-40B4-BE49-F238E27FC236}">
                    <a16:creationId xmlns:a16="http://schemas.microsoft.com/office/drawing/2014/main" id="{37F7320F-145D-B44E-58DF-BBF0AE8CA0E5}"/>
                  </a:ext>
                </a:extLst>
              </p:cNvPr>
              <p:cNvSpPr/>
              <p:nvPr/>
            </p:nvSpPr>
            <p:spPr>
              <a:xfrm>
                <a:off x="5042712" y="3981450"/>
                <a:ext cx="359888" cy="1179909"/>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4</a:t>
                </a:r>
              </a:p>
              <a:p>
                <a:pPr algn="ctr"/>
                <a:endParaRPr lang="en-GB" dirty="0">
                  <a:solidFill>
                    <a:schemeClr val="tx1"/>
                  </a:solidFill>
                </a:endParaRPr>
              </a:p>
            </p:txBody>
          </p:sp>
          <p:sp>
            <p:nvSpPr>
              <p:cNvPr id="79" name="Rectangle 78">
                <a:extLst>
                  <a:ext uri="{FF2B5EF4-FFF2-40B4-BE49-F238E27FC236}">
                    <a16:creationId xmlns:a16="http://schemas.microsoft.com/office/drawing/2014/main" id="{D7099AF7-99B8-10DD-DF1C-059225E3D29D}"/>
                  </a:ext>
                </a:extLst>
              </p:cNvPr>
              <p:cNvSpPr/>
              <p:nvPr/>
            </p:nvSpPr>
            <p:spPr>
              <a:xfrm>
                <a:off x="5402284" y="3981450"/>
                <a:ext cx="359888" cy="1179909"/>
              </a:xfrm>
              <a:prstGeom prst="rect">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5</a:t>
                </a:r>
              </a:p>
              <a:p>
                <a:pPr algn="ctr"/>
                <a:endParaRPr lang="en-GB" dirty="0">
                  <a:solidFill>
                    <a:schemeClr val="tx1"/>
                  </a:solidFill>
                </a:endParaRPr>
              </a:p>
            </p:txBody>
          </p:sp>
          <p:sp>
            <p:nvSpPr>
              <p:cNvPr id="80" name="Rectangle 79">
                <a:extLst>
                  <a:ext uri="{FF2B5EF4-FFF2-40B4-BE49-F238E27FC236}">
                    <a16:creationId xmlns:a16="http://schemas.microsoft.com/office/drawing/2014/main" id="{FE71C3AD-3579-F6F5-EAF6-07043D19A74C}"/>
                  </a:ext>
                </a:extLst>
              </p:cNvPr>
              <p:cNvSpPr/>
              <p:nvPr/>
            </p:nvSpPr>
            <p:spPr>
              <a:xfrm>
                <a:off x="5761856" y="3981450"/>
                <a:ext cx="359888" cy="1179909"/>
              </a:xfrm>
              <a:prstGeom prst="rect">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6</a:t>
                </a:r>
              </a:p>
              <a:p>
                <a:pPr algn="ctr"/>
                <a:endParaRPr lang="en-GB" dirty="0">
                  <a:solidFill>
                    <a:schemeClr val="tx1"/>
                  </a:solidFill>
                </a:endParaRPr>
              </a:p>
            </p:txBody>
          </p:sp>
          <p:sp>
            <p:nvSpPr>
              <p:cNvPr id="81" name="Rectangle 80">
                <a:extLst>
                  <a:ext uri="{FF2B5EF4-FFF2-40B4-BE49-F238E27FC236}">
                    <a16:creationId xmlns:a16="http://schemas.microsoft.com/office/drawing/2014/main" id="{4FCCFCA2-44ED-CC98-9BBE-D17DE420CC81}"/>
                  </a:ext>
                </a:extLst>
              </p:cNvPr>
              <p:cNvSpPr/>
              <p:nvPr/>
            </p:nvSpPr>
            <p:spPr>
              <a:xfrm>
                <a:off x="6122372" y="3981421"/>
                <a:ext cx="359888" cy="1179909"/>
              </a:xfrm>
              <a:prstGeom prst="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7</a:t>
                </a:r>
              </a:p>
              <a:p>
                <a:pPr algn="ctr"/>
                <a:endParaRPr lang="en-GB" dirty="0">
                  <a:solidFill>
                    <a:schemeClr val="tx1"/>
                  </a:solidFill>
                </a:endParaRPr>
              </a:p>
            </p:txBody>
          </p:sp>
          <p:sp>
            <p:nvSpPr>
              <p:cNvPr id="82" name="Rectangle 81">
                <a:extLst>
                  <a:ext uri="{FF2B5EF4-FFF2-40B4-BE49-F238E27FC236}">
                    <a16:creationId xmlns:a16="http://schemas.microsoft.com/office/drawing/2014/main" id="{C7F97AFF-7140-FF42-7452-152D4737E579}"/>
                  </a:ext>
                </a:extLst>
              </p:cNvPr>
              <p:cNvSpPr/>
              <p:nvPr/>
            </p:nvSpPr>
            <p:spPr>
              <a:xfrm>
                <a:off x="6481000" y="3981450"/>
                <a:ext cx="359888" cy="1179909"/>
              </a:xfrm>
              <a:prstGeom prst="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8</a:t>
                </a:r>
              </a:p>
              <a:p>
                <a:pPr algn="ctr"/>
                <a:endParaRPr lang="en-GB" dirty="0">
                  <a:solidFill>
                    <a:schemeClr val="tx1"/>
                  </a:solidFill>
                </a:endParaRPr>
              </a:p>
            </p:txBody>
          </p:sp>
          <p:sp>
            <p:nvSpPr>
              <p:cNvPr id="83" name="Rectangle 82">
                <a:extLst>
                  <a:ext uri="{FF2B5EF4-FFF2-40B4-BE49-F238E27FC236}">
                    <a16:creationId xmlns:a16="http://schemas.microsoft.com/office/drawing/2014/main" id="{9B94B7D5-8E23-C87B-E81B-3169953CA78B}"/>
                  </a:ext>
                </a:extLst>
              </p:cNvPr>
              <p:cNvSpPr/>
              <p:nvPr/>
            </p:nvSpPr>
            <p:spPr>
              <a:xfrm>
                <a:off x="6842954" y="3981450"/>
                <a:ext cx="359888" cy="1179909"/>
              </a:xfrm>
              <a:prstGeom prst="rect">
                <a:avLst/>
              </a:prstGeom>
              <a:solidFill>
                <a:schemeClr val="accent4">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9</a:t>
                </a:r>
              </a:p>
              <a:p>
                <a:pPr algn="ctr"/>
                <a:endParaRPr lang="en-GB" dirty="0">
                  <a:solidFill>
                    <a:schemeClr val="tx1"/>
                  </a:solidFill>
                </a:endParaRPr>
              </a:p>
            </p:txBody>
          </p:sp>
          <p:sp>
            <p:nvSpPr>
              <p:cNvPr id="84" name="Rectangle 83">
                <a:extLst>
                  <a:ext uri="{FF2B5EF4-FFF2-40B4-BE49-F238E27FC236}">
                    <a16:creationId xmlns:a16="http://schemas.microsoft.com/office/drawing/2014/main" id="{942EAE1D-1FC2-DF0E-A9C0-0B25F5F1DF39}"/>
                  </a:ext>
                </a:extLst>
              </p:cNvPr>
              <p:cNvSpPr/>
              <p:nvPr/>
            </p:nvSpPr>
            <p:spPr>
              <a:xfrm>
                <a:off x="7204908" y="3981442"/>
                <a:ext cx="359888" cy="1179909"/>
              </a:xfrm>
              <a:prstGeom prst="rect">
                <a:avLst/>
              </a:prstGeom>
              <a:solidFill>
                <a:schemeClr val="accent4">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10</a:t>
                </a:r>
              </a:p>
              <a:p>
                <a:pPr algn="ctr"/>
                <a:endParaRPr lang="en-GB" dirty="0">
                  <a:solidFill>
                    <a:schemeClr val="tx1"/>
                  </a:solidFill>
                </a:endParaRPr>
              </a:p>
            </p:txBody>
          </p:sp>
          <p:sp>
            <p:nvSpPr>
              <p:cNvPr id="85" name="Rectangle 84">
                <a:extLst>
                  <a:ext uri="{FF2B5EF4-FFF2-40B4-BE49-F238E27FC236}">
                    <a16:creationId xmlns:a16="http://schemas.microsoft.com/office/drawing/2014/main" id="{C89DE17E-F4AE-5BFA-36DB-0328FB6E594C}"/>
                  </a:ext>
                </a:extLst>
              </p:cNvPr>
              <p:cNvSpPr/>
              <p:nvPr/>
            </p:nvSpPr>
            <p:spPr>
              <a:xfrm>
                <a:off x="7566862" y="3981434"/>
                <a:ext cx="359888" cy="1179909"/>
              </a:xfrm>
              <a:prstGeom prst="rect">
                <a:avLst/>
              </a:prstGeom>
              <a:solidFill>
                <a:schemeClr val="accent4">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11</a:t>
                </a:r>
              </a:p>
              <a:p>
                <a:pPr algn="ctr"/>
                <a:endParaRPr lang="en-GB" dirty="0">
                  <a:solidFill>
                    <a:schemeClr val="tx1"/>
                  </a:solidFill>
                </a:endParaRPr>
              </a:p>
            </p:txBody>
          </p:sp>
          <p:sp>
            <p:nvSpPr>
              <p:cNvPr id="86" name="Rectangle 85">
                <a:extLst>
                  <a:ext uri="{FF2B5EF4-FFF2-40B4-BE49-F238E27FC236}">
                    <a16:creationId xmlns:a16="http://schemas.microsoft.com/office/drawing/2014/main" id="{A9705ACC-3C14-3634-5883-F65CB14B72DD}"/>
                  </a:ext>
                </a:extLst>
              </p:cNvPr>
              <p:cNvSpPr/>
              <p:nvPr/>
            </p:nvSpPr>
            <p:spPr>
              <a:xfrm>
                <a:off x="7924055" y="3981428"/>
                <a:ext cx="359888" cy="1179909"/>
              </a:xfrm>
              <a:prstGeom prst="rect">
                <a:avLst/>
              </a:prstGeom>
              <a:solidFill>
                <a:schemeClr val="accent4">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12</a:t>
                </a:r>
              </a:p>
              <a:p>
                <a:pPr algn="ctr"/>
                <a:endParaRPr lang="en-GB" dirty="0">
                  <a:solidFill>
                    <a:schemeClr val="tx1"/>
                  </a:solidFill>
                </a:endParaRPr>
              </a:p>
            </p:txBody>
          </p:sp>
          <p:sp>
            <p:nvSpPr>
              <p:cNvPr id="87" name="Rectangle 86">
                <a:extLst>
                  <a:ext uri="{FF2B5EF4-FFF2-40B4-BE49-F238E27FC236}">
                    <a16:creationId xmlns:a16="http://schemas.microsoft.com/office/drawing/2014/main" id="{A2B11369-AD40-EBAB-3EF1-6C2C282838A2}"/>
                  </a:ext>
                </a:extLst>
              </p:cNvPr>
              <p:cNvSpPr/>
              <p:nvPr/>
            </p:nvSpPr>
            <p:spPr>
              <a:xfrm>
                <a:off x="8281248" y="3981422"/>
                <a:ext cx="359888" cy="1179909"/>
              </a:xfrm>
              <a:prstGeom prst="rect">
                <a:avLst/>
              </a:prstGeom>
              <a:solidFill>
                <a:schemeClr val="accent4">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13</a:t>
                </a:r>
              </a:p>
              <a:p>
                <a:pPr algn="ctr"/>
                <a:endParaRPr lang="en-GB" dirty="0">
                  <a:solidFill>
                    <a:schemeClr val="tx1"/>
                  </a:solidFill>
                </a:endParaRPr>
              </a:p>
            </p:txBody>
          </p:sp>
        </p:grpSp>
        <p:cxnSp>
          <p:nvCxnSpPr>
            <p:cNvPr id="88" name="Straight Arrow Connector 87">
              <a:extLst>
                <a:ext uri="{FF2B5EF4-FFF2-40B4-BE49-F238E27FC236}">
                  <a16:creationId xmlns:a16="http://schemas.microsoft.com/office/drawing/2014/main" id="{39DE2D88-1B23-7D16-9E03-C9B22417FF97}"/>
                </a:ext>
              </a:extLst>
            </p:cNvPr>
            <p:cNvCxnSpPr>
              <a:endCxn id="75" idx="1"/>
            </p:cNvCxnSpPr>
            <p:nvPr/>
          </p:nvCxnSpPr>
          <p:spPr>
            <a:xfrm>
              <a:off x="2084248" y="4705642"/>
              <a:ext cx="1578891" cy="196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Elbow Connector 68">
              <a:extLst>
                <a:ext uri="{FF2B5EF4-FFF2-40B4-BE49-F238E27FC236}">
                  <a16:creationId xmlns:a16="http://schemas.microsoft.com/office/drawing/2014/main" id="{37F77FD9-1802-C4B8-5BBE-CD4149331B43}"/>
                </a:ext>
              </a:extLst>
            </p:cNvPr>
            <p:cNvCxnSpPr>
              <a:stCxn id="54" idx="2"/>
              <a:endCxn id="75" idx="0"/>
            </p:cNvCxnSpPr>
            <p:nvPr/>
          </p:nvCxnSpPr>
          <p:spPr>
            <a:xfrm rot="16200000" flipH="1">
              <a:off x="2905419" y="3227048"/>
              <a:ext cx="1863481" cy="1710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Elbow Connector 70">
              <a:extLst>
                <a:ext uri="{FF2B5EF4-FFF2-40B4-BE49-F238E27FC236}">
                  <a16:creationId xmlns:a16="http://schemas.microsoft.com/office/drawing/2014/main" id="{44F46287-28BA-0152-6D85-DB6273C9FEFD}"/>
                </a:ext>
              </a:extLst>
            </p:cNvPr>
            <p:cNvCxnSpPr>
              <a:stCxn id="57" idx="2"/>
              <a:endCxn id="77" idx="0"/>
            </p:cNvCxnSpPr>
            <p:nvPr/>
          </p:nvCxnSpPr>
          <p:spPr>
            <a:xfrm rot="5400000">
              <a:off x="3821486" y="3061778"/>
              <a:ext cx="1863481" cy="34764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Elbow Connector 73">
              <a:extLst>
                <a:ext uri="{FF2B5EF4-FFF2-40B4-BE49-F238E27FC236}">
                  <a16:creationId xmlns:a16="http://schemas.microsoft.com/office/drawing/2014/main" id="{1D48480F-2D78-3197-79D2-D4EB472B7FDB}"/>
                </a:ext>
              </a:extLst>
            </p:cNvPr>
            <p:cNvCxnSpPr>
              <a:stCxn id="58" idx="2"/>
              <a:endCxn id="80" idx="0"/>
            </p:cNvCxnSpPr>
            <p:nvPr/>
          </p:nvCxnSpPr>
          <p:spPr>
            <a:xfrm rot="16200000" flipH="1">
              <a:off x="4551090" y="3044637"/>
              <a:ext cx="1863481" cy="38192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Elbow Connector 75">
              <a:extLst>
                <a:ext uri="{FF2B5EF4-FFF2-40B4-BE49-F238E27FC236}">
                  <a16:creationId xmlns:a16="http://schemas.microsoft.com/office/drawing/2014/main" id="{C393B009-843D-24A2-6CE1-7CC69E35736C}"/>
                </a:ext>
              </a:extLst>
            </p:cNvPr>
            <p:cNvCxnSpPr>
              <a:stCxn id="60" idx="2"/>
              <a:endCxn id="81" idx="0"/>
            </p:cNvCxnSpPr>
            <p:nvPr/>
          </p:nvCxnSpPr>
          <p:spPr>
            <a:xfrm rot="16200000" flipH="1">
              <a:off x="5098814" y="3226556"/>
              <a:ext cx="1863454" cy="180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77">
              <a:extLst>
                <a:ext uri="{FF2B5EF4-FFF2-40B4-BE49-F238E27FC236}">
                  <a16:creationId xmlns:a16="http://schemas.microsoft.com/office/drawing/2014/main" id="{7CDC5E99-8ECD-272C-5A00-D53B13BF49BE}"/>
                </a:ext>
              </a:extLst>
            </p:cNvPr>
            <p:cNvCxnSpPr>
              <a:stCxn id="62" idx="2"/>
              <a:endCxn id="83" idx="0"/>
            </p:cNvCxnSpPr>
            <p:nvPr/>
          </p:nvCxnSpPr>
          <p:spPr>
            <a:xfrm rot="16200000" flipH="1">
              <a:off x="5830382" y="3227048"/>
              <a:ext cx="1863481" cy="1710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16010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BC79-E335-F640-3924-42D5D76C2561}"/>
              </a:ext>
            </a:extLst>
          </p:cNvPr>
          <p:cNvSpPr>
            <a:spLocks noGrp="1"/>
          </p:cNvSpPr>
          <p:nvPr>
            <p:ph type="title"/>
          </p:nvPr>
        </p:nvSpPr>
        <p:spPr>
          <a:xfrm>
            <a:off x="838200" y="952700"/>
            <a:ext cx="10515600" cy="1565491"/>
          </a:xfrm>
        </p:spPr>
        <p:txBody>
          <a:bodyPr>
            <a:normAutofit fontScale="90000"/>
          </a:bodyPr>
          <a:lstStyle/>
          <a:p>
            <a:r>
              <a:rPr lang="en-GB" sz="2700" dirty="0"/>
              <a:t>- Undoes unification efforts -- replacing (currently) 9 functions which previously</a:t>
            </a:r>
            <a:br>
              <a:rPr lang="en-GB" sz="2700" dirty="0"/>
            </a:br>
            <a:r>
              <a:rPr lang="en-GB" sz="2700" dirty="0"/>
              <a:t>  were implemented with central call to `apply` function with 9 functions, 9</a:t>
            </a:r>
            <a:br>
              <a:rPr lang="en-GB" sz="2700" dirty="0"/>
            </a:br>
            <a:r>
              <a:rPr lang="en-GB" sz="2700" dirty="0"/>
              <a:t>  classes + 1 base class, each with 3-5 methods on each</a:t>
            </a:r>
            <a:br>
              <a:rPr lang="en-GB" dirty="0"/>
            </a:br>
            <a:endParaRPr lang="en-GB" dirty="0"/>
          </a:p>
        </p:txBody>
      </p:sp>
      <p:sp>
        <p:nvSpPr>
          <p:cNvPr id="4" name="TextBox 3">
            <a:extLst>
              <a:ext uri="{FF2B5EF4-FFF2-40B4-BE49-F238E27FC236}">
                <a16:creationId xmlns:a16="http://schemas.microsoft.com/office/drawing/2014/main" id="{80BCAC29-497B-2056-C7BC-A745FBCF09B6}"/>
              </a:ext>
            </a:extLst>
          </p:cNvPr>
          <p:cNvSpPr txBox="1"/>
          <p:nvPr/>
        </p:nvSpPr>
        <p:spPr>
          <a:xfrm>
            <a:off x="493105" y="2913437"/>
            <a:ext cx="11424025" cy="2862322"/>
          </a:xfrm>
          <a:prstGeom prst="rect">
            <a:avLst/>
          </a:prstGeom>
          <a:noFill/>
        </p:spPr>
        <p:txBody>
          <a:bodyPr wrap="none" rtlCol="0">
            <a:spAutoFit/>
          </a:bodyPr>
          <a:lstStyle/>
          <a:p>
            <a:r>
              <a:rPr lang="en-GB" dirty="0"/>
              <a:t>All 9 previously implemented functions contained the same piece of incorrect code, which I would need to replace in 9</a:t>
            </a:r>
          </a:p>
          <a:p>
            <a:r>
              <a:rPr lang="en-GB" dirty="0"/>
              <a:t>places  to fix.</a:t>
            </a:r>
          </a:p>
          <a:p>
            <a:endParaRPr lang="en-GB" dirty="0"/>
          </a:p>
          <a:p>
            <a:r>
              <a:rPr lang="en-GB" dirty="0"/>
              <a:t>Some pieces of code which should be added there were also missing or incomplete (went into </a:t>
            </a:r>
            <a:r>
              <a:rPr lang="en-GB" dirty="0" err="1"/>
              <a:t>do_common_operations</a:t>
            </a:r>
            <a:r>
              <a:rPr lang="en-GB" dirty="0"/>
              <a:t>)</a:t>
            </a:r>
          </a:p>
          <a:p>
            <a:endParaRPr lang="en-GB" dirty="0"/>
          </a:p>
          <a:p>
            <a:endParaRPr lang="en-GB" dirty="0"/>
          </a:p>
          <a:p>
            <a:r>
              <a:rPr lang="en-GB" dirty="0"/>
              <a:t>All these pieces of code are now collected in single place and if I make an error in this code, it will be one place to fix</a:t>
            </a:r>
          </a:p>
          <a:p>
            <a:endParaRPr lang="en-GB" dirty="0"/>
          </a:p>
          <a:p>
            <a:r>
              <a:rPr lang="en-GB" dirty="0"/>
              <a:t>The methods have changed only where I need to change them. All </a:t>
            </a:r>
            <a:r>
              <a:rPr lang="en-GB" dirty="0" err="1"/>
              <a:t>PageOp</a:t>
            </a:r>
            <a:r>
              <a:rPr lang="en-GB" dirty="0"/>
              <a:t> methods are reused unless you need them</a:t>
            </a:r>
          </a:p>
          <a:p>
            <a:r>
              <a:rPr lang="en-GB" dirty="0"/>
              <a:t> to do something different</a:t>
            </a:r>
          </a:p>
        </p:txBody>
      </p:sp>
    </p:spTree>
    <p:extLst>
      <p:ext uri="{BB962C8B-B14F-4D97-AF65-F5344CB8AC3E}">
        <p14:creationId xmlns:p14="http://schemas.microsoft.com/office/powerpoint/2010/main" val="360241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CB702-DF4F-A0FF-7130-31943C4415EC}"/>
              </a:ext>
            </a:extLst>
          </p:cNvPr>
          <p:cNvSpPr>
            <a:spLocks noGrp="1"/>
          </p:cNvSpPr>
          <p:nvPr>
            <p:ph type="title"/>
          </p:nvPr>
        </p:nvSpPr>
        <p:spPr>
          <a:xfrm>
            <a:off x="838200" y="456085"/>
            <a:ext cx="10515600" cy="2071679"/>
          </a:xfrm>
        </p:spPr>
        <p:txBody>
          <a:bodyPr>
            <a:normAutofit/>
          </a:bodyPr>
          <a:lstStyle/>
          <a:p>
            <a:r>
              <a:rPr lang="en-GB" sz="3100" dirty="0"/>
              <a:t>- Delocalisation of code -- Code which only affects the `</a:t>
            </a:r>
            <a:r>
              <a:rPr lang="en-GB" sz="3100" dirty="0" err="1"/>
              <a:t>sqw</a:t>
            </a:r>
            <a:r>
              <a:rPr lang="en-GB" sz="3100" dirty="0"/>
              <a:t>` object and which used to be encapsulated entirely within the `</a:t>
            </a:r>
            <a:r>
              <a:rPr lang="en-GB" sz="3100" dirty="0" err="1"/>
              <a:t>sqw</a:t>
            </a:r>
            <a:r>
              <a:rPr lang="en-GB" sz="3100" dirty="0"/>
              <a:t>` object is now spread across  multiple places.</a:t>
            </a:r>
            <a:br>
              <a:rPr lang="en-GB" dirty="0"/>
            </a:br>
            <a:endParaRPr lang="en-GB" dirty="0"/>
          </a:p>
        </p:txBody>
      </p:sp>
      <p:sp>
        <p:nvSpPr>
          <p:cNvPr id="4" name="TextBox 3">
            <a:extLst>
              <a:ext uri="{FF2B5EF4-FFF2-40B4-BE49-F238E27FC236}">
                <a16:creationId xmlns:a16="http://schemas.microsoft.com/office/drawing/2014/main" id="{A961F604-26E7-370B-717A-52E34BD1ECAD}"/>
              </a:ext>
            </a:extLst>
          </p:cNvPr>
          <p:cNvSpPr txBox="1"/>
          <p:nvPr/>
        </p:nvSpPr>
        <p:spPr>
          <a:xfrm>
            <a:off x="938337" y="2838949"/>
            <a:ext cx="8856754" cy="2031325"/>
          </a:xfrm>
          <a:prstGeom prst="rect">
            <a:avLst/>
          </a:prstGeom>
          <a:noFill/>
        </p:spPr>
        <p:txBody>
          <a:bodyPr wrap="square" rtlCol="0">
            <a:spAutoFit/>
          </a:bodyPr>
          <a:lstStyle/>
          <a:p>
            <a:r>
              <a:rPr lang="en-GB" dirty="0" err="1"/>
              <a:t>PageOp</a:t>
            </a:r>
            <a:r>
              <a:rPr lang="en-GB" dirty="0"/>
              <a:t> uses public interface to SQW, </a:t>
            </a:r>
            <a:r>
              <a:rPr lang="en-GB" dirty="0" err="1"/>
              <a:t>DnD</a:t>
            </a:r>
            <a:r>
              <a:rPr lang="en-GB" dirty="0"/>
              <a:t> </a:t>
            </a:r>
            <a:r>
              <a:rPr lang="en-GB" dirty="0" err="1"/>
              <a:t>PixelData</a:t>
            </a:r>
            <a:r>
              <a:rPr lang="en-GB" dirty="0"/>
              <a:t> and faccessor objects to take data from existing </a:t>
            </a:r>
            <a:r>
              <a:rPr lang="en-GB" dirty="0" err="1"/>
              <a:t>sqw</a:t>
            </a:r>
            <a:r>
              <a:rPr lang="en-GB" dirty="0"/>
              <a:t> object do something with them and produce resulting SQW object</a:t>
            </a:r>
          </a:p>
          <a:p>
            <a:endParaRPr lang="en-GB" dirty="0"/>
          </a:p>
          <a:p>
            <a:r>
              <a:rPr lang="en-GB" dirty="0"/>
              <a:t>Each </a:t>
            </a:r>
            <a:r>
              <a:rPr lang="en-GB" dirty="0" err="1"/>
              <a:t>PageOp</a:t>
            </a:r>
            <a:r>
              <a:rPr lang="en-GB" dirty="0"/>
              <a:t> subclass is responsible for the code of the specific algorithm.</a:t>
            </a:r>
          </a:p>
          <a:p>
            <a:endParaRPr lang="en-GB" dirty="0"/>
          </a:p>
          <a:p>
            <a:r>
              <a:rPr lang="en-GB" dirty="0"/>
              <a:t>Doing so you are avoiding “blob” anti-pattern, where </a:t>
            </a:r>
            <a:r>
              <a:rPr lang="en-GB" dirty="0" err="1"/>
              <a:t>sqw</a:t>
            </a:r>
            <a:r>
              <a:rPr lang="en-GB" dirty="0"/>
              <a:t> object is responsible for all Horace code (generally not unit-testable)</a:t>
            </a:r>
          </a:p>
        </p:txBody>
      </p:sp>
    </p:spTree>
    <p:extLst>
      <p:ext uri="{BB962C8B-B14F-4D97-AF65-F5344CB8AC3E}">
        <p14:creationId xmlns:p14="http://schemas.microsoft.com/office/powerpoint/2010/main" val="2755606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C5A28-64D9-6068-2B1C-57E1632F5653}"/>
              </a:ext>
            </a:extLst>
          </p:cNvPr>
          <p:cNvSpPr>
            <a:spLocks noGrp="1"/>
          </p:cNvSpPr>
          <p:nvPr>
            <p:ph type="title"/>
          </p:nvPr>
        </p:nvSpPr>
        <p:spPr/>
        <p:txBody>
          <a:bodyPr>
            <a:normAutofit/>
          </a:bodyPr>
          <a:lstStyle/>
          <a:p>
            <a:r>
              <a:rPr lang="en-GB" dirty="0"/>
              <a:t>- Duplicates argument parsing and handling already present in called function.</a:t>
            </a:r>
          </a:p>
        </p:txBody>
      </p:sp>
      <p:sp>
        <p:nvSpPr>
          <p:cNvPr id="3" name="Content Placeholder 2">
            <a:extLst>
              <a:ext uri="{FF2B5EF4-FFF2-40B4-BE49-F238E27FC236}">
                <a16:creationId xmlns:a16="http://schemas.microsoft.com/office/drawing/2014/main" id="{CFA06E21-0744-705F-25CD-104CC4EF2581}"/>
              </a:ext>
            </a:extLst>
          </p:cNvPr>
          <p:cNvSpPr>
            <a:spLocks noGrp="1"/>
          </p:cNvSpPr>
          <p:nvPr>
            <p:ph idx="1"/>
          </p:nvPr>
        </p:nvSpPr>
        <p:spPr/>
        <p:txBody>
          <a:bodyPr>
            <a:normAutofit lnSpcReduction="10000"/>
          </a:bodyPr>
          <a:lstStyle/>
          <a:p>
            <a:pPr marL="0" indent="0">
              <a:buNone/>
            </a:pPr>
            <a:endParaRPr lang="en-GB" dirty="0"/>
          </a:p>
          <a:p>
            <a:pPr marL="0" indent="0">
              <a:buNone/>
            </a:pPr>
            <a:r>
              <a:rPr lang="en-GB" dirty="0"/>
              <a:t>The class belongs to algorithm so you can move checks between </a:t>
            </a:r>
            <a:r>
              <a:rPr lang="en-GB" dirty="0" err="1"/>
              <a:t>init</a:t>
            </a:r>
            <a:r>
              <a:rPr lang="en-GB" dirty="0"/>
              <a:t> and algorithm inputs as far as you can</a:t>
            </a:r>
          </a:p>
          <a:p>
            <a:pPr marL="0" indent="0">
              <a:buNone/>
            </a:pPr>
            <a:endParaRPr lang="en-GB" dirty="0"/>
          </a:p>
          <a:p>
            <a:pPr marL="0" indent="0">
              <a:buNone/>
            </a:pPr>
            <a:r>
              <a:rPr lang="en-GB" dirty="0"/>
              <a:t>I tried to avoid duplications but may allow some for testability purposes</a:t>
            </a:r>
          </a:p>
          <a:p>
            <a:pPr marL="0" indent="0">
              <a:buNone/>
            </a:pPr>
            <a:endParaRPr lang="en-GB" dirty="0"/>
          </a:p>
          <a:p>
            <a:pPr marL="0" indent="0">
              <a:buNone/>
            </a:pPr>
            <a:r>
              <a:rPr lang="en-GB" dirty="0"/>
              <a:t>The classes are testable themself so unit tests may implement them and checks the correctness of specific </a:t>
            </a:r>
            <a:r>
              <a:rPr lang="en-GB" dirty="0" err="1"/>
              <a:t>PageOp</a:t>
            </a:r>
            <a:r>
              <a:rPr lang="en-GB" dirty="0"/>
              <a:t> methods. Not to run whole algorithm with different set of parameters to check something (N^N unit test problem)</a:t>
            </a:r>
          </a:p>
        </p:txBody>
      </p:sp>
    </p:spTree>
    <p:extLst>
      <p:ext uri="{BB962C8B-B14F-4D97-AF65-F5344CB8AC3E}">
        <p14:creationId xmlns:p14="http://schemas.microsoft.com/office/powerpoint/2010/main" val="1227526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6E38C-100C-8AA2-4695-5ECB6AEDA3EE}"/>
              </a:ext>
            </a:extLst>
          </p:cNvPr>
          <p:cNvSpPr>
            <a:spLocks noGrp="1"/>
          </p:cNvSpPr>
          <p:nvPr>
            <p:ph type="title"/>
          </p:nvPr>
        </p:nvSpPr>
        <p:spPr>
          <a:xfrm>
            <a:off x="838200" y="365125"/>
            <a:ext cx="10515600" cy="4039315"/>
          </a:xfrm>
        </p:spPr>
        <p:txBody>
          <a:bodyPr>
            <a:noAutofit/>
          </a:bodyPr>
          <a:lstStyle/>
          <a:p>
            <a:r>
              <a:rPr lang="en-GB" sz="2400" dirty="0"/>
              <a:t>- Strange call structure -- where SQW calls an object with a reference to itself:</a:t>
            </a:r>
            <a:br>
              <a:rPr lang="en-GB" sz="2400" dirty="0"/>
            </a:br>
            <a:br>
              <a:rPr lang="en-GB" sz="2400" dirty="0"/>
            </a:br>
            <a:r>
              <a:rPr lang="en-GB" sz="2400" dirty="0"/>
              <a:t> ```</a:t>
            </a:r>
            <a:br>
              <a:rPr lang="en-GB" sz="2400" dirty="0"/>
            </a:br>
            <a:r>
              <a:rPr lang="en-GB" sz="2400" dirty="0"/>
              <a:t>  </a:t>
            </a:r>
            <a:r>
              <a:rPr lang="en-GB" sz="2400" dirty="0" err="1"/>
              <a:t>page_op</a:t>
            </a:r>
            <a:r>
              <a:rPr lang="en-GB" sz="2400" dirty="0"/>
              <a:t> = </a:t>
            </a:r>
            <a:r>
              <a:rPr lang="en-GB" sz="2400" dirty="0" err="1"/>
              <a:t>page_op.init</a:t>
            </a:r>
            <a:r>
              <a:rPr lang="en-GB" sz="2400" dirty="0"/>
              <a:t>(</a:t>
            </a:r>
            <a:r>
              <a:rPr lang="en-GB" sz="2400" dirty="0" err="1"/>
              <a:t>sqw</a:t>
            </a:r>
            <a:r>
              <a:rPr lang="en-GB" sz="2400" dirty="0"/>
              <a:t>, </a:t>
            </a:r>
            <a:r>
              <a:rPr lang="en-GB" sz="2400" dirty="0" err="1"/>
              <a:t>args</a:t>
            </a:r>
            <a:r>
              <a:rPr lang="en-GB" sz="2400" dirty="0"/>
              <a:t>);</a:t>
            </a:r>
            <a:br>
              <a:rPr lang="en-GB" sz="2400" dirty="0"/>
            </a:br>
            <a:r>
              <a:rPr lang="en-GB" sz="2400" dirty="0"/>
              <a:t>  </a:t>
            </a:r>
            <a:r>
              <a:rPr lang="en-GB" sz="2400" dirty="0" err="1"/>
              <a:t>sqw</a:t>
            </a:r>
            <a:r>
              <a:rPr lang="en-GB" sz="2400" dirty="0"/>
              <a:t> = </a:t>
            </a:r>
            <a:r>
              <a:rPr lang="en-GB" sz="2400" dirty="0" err="1"/>
              <a:t>sqw.apply_op</a:t>
            </a:r>
            <a:r>
              <a:rPr lang="en-GB" sz="2400" dirty="0"/>
              <a:t>(</a:t>
            </a:r>
            <a:r>
              <a:rPr lang="en-GB" sz="2400" dirty="0" err="1"/>
              <a:t>page_op</a:t>
            </a:r>
            <a:r>
              <a:rPr lang="en-GB" sz="2400" dirty="0"/>
              <a:t>);</a:t>
            </a:r>
            <a:br>
              <a:rPr lang="en-GB" sz="2400" dirty="0"/>
            </a:br>
            <a:r>
              <a:rPr lang="en-GB" sz="2400" dirty="0"/>
              <a:t>  ```</a:t>
            </a:r>
            <a:br>
              <a:rPr lang="en-GB" sz="2400" dirty="0"/>
            </a:br>
            <a:br>
              <a:rPr lang="en-GB" sz="2400" dirty="0"/>
            </a:br>
            <a:r>
              <a:rPr lang="en-GB" sz="2400" dirty="0"/>
              <a:t>  As one line to highlight strangeness:</a:t>
            </a:r>
            <a:br>
              <a:rPr lang="en-GB" sz="2400" dirty="0"/>
            </a:br>
            <a:br>
              <a:rPr lang="en-GB" sz="2400" dirty="0"/>
            </a:br>
            <a:r>
              <a:rPr lang="en-GB" sz="2400" dirty="0"/>
              <a:t>  ```</a:t>
            </a:r>
            <a:br>
              <a:rPr lang="en-GB" sz="2400" dirty="0"/>
            </a:br>
            <a:r>
              <a:rPr lang="en-GB" sz="2400" dirty="0"/>
              <a:t>  </a:t>
            </a:r>
            <a:r>
              <a:rPr lang="en-GB" sz="2400" dirty="0" err="1"/>
              <a:t>sqw</a:t>
            </a:r>
            <a:r>
              <a:rPr lang="en-GB" sz="2400" dirty="0"/>
              <a:t> = *</a:t>
            </a:r>
            <a:r>
              <a:rPr lang="en-GB" sz="2400" dirty="0" err="1"/>
              <a:t>sqw</a:t>
            </a:r>
            <a:r>
              <a:rPr lang="en-GB" sz="2400" dirty="0"/>
              <a:t>*.</a:t>
            </a:r>
            <a:r>
              <a:rPr lang="en-GB" sz="2400" dirty="0" err="1"/>
              <a:t>apply_op</a:t>
            </a:r>
            <a:r>
              <a:rPr lang="en-GB" sz="2400" dirty="0"/>
              <a:t>(</a:t>
            </a:r>
            <a:r>
              <a:rPr lang="en-GB" sz="2400" dirty="0" err="1"/>
              <a:t>PageOp</a:t>
            </a:r>
            <a:r>
              <a:rPr lang="en-GB" sz="2400" dirty="0"/>
              <a:t>(*</a:t>
            </a:r>
            <a:r>
              <a:rPr lang="en-GB" sz="2400" dirty="0" err="1"/>
              <a:t>sqw</a:t>
            </a:r>
            <a:r>
              <a:rPr lang="en-GB" sz="2400" dirty="0"/>
              <a:t>*, </a:t>
            </a:r>
            <a:r>
              <a:rPr lang="en-GB" sz="2400" dirty="0" err="1"/>
              <a:t>args</a:t>
            </a:r>
            <a:r>
              <a:rPr lang="en-GB" sz="2400" dirty="0"/>
              <a:t>))</a:t>
            </a:r>
            <a:br>
              <a:rPr lang="en-GB" sz="2400" dirty="0"/>
            </a:br>
            <a:r>
              <a:rPr lang="en-GB" sz="2400" dirty="0"/>
              <a:t>  ```</a:t>
            </a:r>
            <a:br>
              <a:rPr lang="en-GB" sz="2400" dirty="0"/>
            </a:br>
            <a:endParaRPr lang="en-GB" sz="2400" dirty="0"/>
          </a:p>
        </p:txBody>
      </p:sp>
      <p:sp>
        <p:nvSpPr>
          <p:cNvPr id="4" name="TextBox 3">
            <a:extLst>
              <a:ext uri="{FF2B5EF4-FFF2-40B4-BE49-F238E27FC236}">
                <a16:creationId xmlns:a16="http://schemas.microsoft.com/office/drawing/2014/main" id="{6D7DA193-4CC8-EDE1-F150-029A2FA3C0CA}"/>
              </a:ext>
            </a:extLst>
          </p:cNvPr>
          <p:cNvSpPr txBox="1"/>
          <p:nvPr/>
        </p:nvSpPr>
        <p:spPr>
          <a:xfrm>
            <a:off x="1295799" y="4825734"/>
            <a:ext cx="9570082" cy="523220"/>
          </a:xfrm>
          <a:prstGeom prst="rect">
            <a:avLst/>
          </a:prstGeom>
          <a:noFill/>
        </p:spPr>
        <p:txBody>
          <a:bodyPr wrap="square" rtlCol="0">
            <a:spAutoFit/>
          </a:bodyPr>
          <a:lstStyle/>
          <a:p>
            <a:r>
              <a:rPr lang="en-GB" sz="2800" b="1" dirty="0" err="1"/>
              <a:t>sqw_result</a:t>
            </a:r>
            <a:r>
              <a:rPr lang="en-GB" sz="2800" b="1" dirty="0"/>
              <a:t> = </a:t>
            </a:r>
            <a:r>
              <a:rPr lang="en-GB" sz="2800" b="1" dirty="0" err="1"/>
              <a:t>sqw.apply_op</a:t>
            </a:r>
            <a:r>
              <a:rPr lang="en-GB" sz="2800" b="1" dirty="0"/>
              <a:t>(</a:t>
            </a:r>
            <a:r>
              <a:rPr lang="en-GB" sz="2800" b="1" dirty="0" err="1"/>
              <a:t>PageOp</a:t>
            </a:r>
            <a:r>
              <a:rPr lang="en-GB" sz="2800" b="1" dirty="0"/>
              <a:t>(</a:t>
            </a:r>
            <a:r>
              <a:rPr lang="en-GB" sz="2800" b="1" dirty="0" err="1"/>
              <a:t>sqw_input</a:t>
            </a:r>
            <a:r>
              <a:rPr lang="en-GB" sz="2800" b="1" dirty="0"/>
              <a:t>, </a:t>
            </a:r>
            <a:r>
              <a:rPr lang="en-GB" sz="2800" b="1" dirty="0" err="1"/>
              <a:t>args</a:t>
            </a:r>
            <a:r>
              <a:rPr lang="en-GB" sz="2800" b="1" dirty="0"/>
              <a:t>))</a:t>
            </a:r>
          </a:p>
        </p:txBody>
      </p:sp>
      <p:sp>
        <p:nvSpPr>
          <p:cNvPr id="5" name="TextBox 4">
            <a:extLst>
              <a:ext uri="{FF2B5EF4-FFF2-40B4-BE49-F238E27FC236}">
                <a16:creationId xmlns:a16="http://schemas.microsoft.com/office/drawing/2014/main" id="{19DFE4FB-45C9-95CB-7066-E106D12C30B6}"/>
              </a:ext>
            </a:extLst>
          </p:cNvPr>
          <p:cNvSpPr txBox="1"/>
          <p:nvPr/>
        </p:nvSpPr>
        <p:spPr>
          <a:xfrm>
            <a:off x="1295799" y="5480814"/>
            <a:ext cx="9570082" cy="523220"/>
          </a:xfrm>
          <a:prstGeom prst="rect">
            <a:avLst/>
          </a:prstGeom>
          <a:noFill/>
        </p:spPr>
        <p:txBody>
          <a:bodyPr wrap="square" rtlCol="0">
            <a:spAutoFit/>
          </a:bodyPr>
          <a:lstStyle/>
          <a:p>
            <a:r>
              <a:rPr lang="en-GB" sz="2800" b="1" dirty="0" err="1"/>
              <a:t>pix_result</a:t>
            </a:r>
            <a:r>
              <a:rPr lang="en-GB" sz="2800" b="1" dirty="0"/>
              <a:t>   = </a:t>
            </a:r>
            <a:r>
              <a:rPr lang="en-GB" sz="2800" b="1" dirty="0" err="1"/>
              <a:t>pix_base.apply_op</a:t>
            </a:r>
            <a:r>
              <a:rPr lang="en-GB" sz="2800" b="1" dirty="0"/>
              <a:t>(</a:t>
            </a:r>
            <a:r>
              <a:rPr lang="en-GB" sz="2800" b="1" dirty="0" err="1"/>
              <a:t>PageOp</a:t>
            </a:r>
            <a:r>
              <a:rPr lang="en-GB" sz="2800" b="1" dirty="0"/>
              <a:t>(</a:t>
            </a:r>
            <a:r>
              <a:rPr lang="en-GB" sz="2800" b="1" dirty="0" err="1"/>
              <a:t>pix_input</a:t>
            </a:r>
            <a:r>
              <a:rPr lang="en-GB" sz="2800" b="1" dirty="0"/>
              <a:t>, </a:t>
            </a:r>
            <a:r>
              <a:rPr lang="en-GB" sz="2800" b="1" dirty="0" err="1"/>
              <a:t>args</a:t>
            </a:r>
            <a:r>
              <a:rPr lang="en-GB" sz="2800" b="1" dirty="0"/>
              <a:t>))</a:t>
            </a:r>
          </a:p>
        </p:txBody>
      </p:sp>
    </p:spTree>
    <p:extLst>
      <p:ext uri="{BB962C8B-B14F-4D97-AF65-F5344CB8AC3E}">
        <p14:creationId xmlns:p14="http://schemas.microsoft.com/office/powerpoint/2010/main" val="3018663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E1576-165D-A7F7-294F-D585F02687E2}"/>
              </a:ext>
            </a:extLst>
          </p:cNvPr>
          <p:cNvSpPr>
            <a:spLocks noGrp="1"/>
          </p:cNvSpPr>
          <p:nvPr>
            <p:ph type="title"/>
          </p:nvPr>
        </p:nvSpPr>
        <p:spPr>
          <a:xfrm>
            <a:off x="838200" y="569705"/>
            <a:ext cx="10515600" cy="3877822"/>
          </a:xfrm>
        </p:spPr>
        <p:txBody>
          <a:bodyPr>
            <a:normAutofit/>
          </a:bodyPr>
          <a:lstStyle/>
          <a:p>
            <a:r>
              <a:rPr lang="en-GB" sz="2400" dirty="0"/>
              <a:t>## Concerns</a:t>
            </a:r>
            <a:br>
              <a:rPr lang="en-GB" sz="2400" dirty="0"/>
            </a:br>
            <a:r>
              <a:rPr lang="en-GB" sz="2400" dirty="0"/>
              <a:t>- bin-boundary splitting is implemented on the base class, and will be used  unless overridden on the child-classes. We end up with the situation of  having to double-check in a different file which operation is default for  cases where this is not overridden.</a:t>
            </a:r>
            <a:br>
              <a:rPr lang="en-GB" sz="2400" dirty="0"/>
            </a:br>
            <a:br>
              <a:rPr lang="en-GB" sz="2400" dirty="0"/>
            </a:br>
            <a:r>
              <a:rPr lang="en-GB" sz="2400" dirty="0"/>
              <a:t>(yes, what the concern is about. The split is specific for the algorithm</a:t>
            </a:r>
            <a:br>
              <a:rPr lang="en-GB" sz="2400" dirty="0"/>
            </a:br>
            <a:r>
              <a:rPr lang="en-GB" sz="1400" dirty="0">
                <a:solidFill>
                  <a:srgbClr val="00B050"/>
                </a:solidFill>
              </a:rPr>
              <a:t>there is other split used in section and you may add as many splits as you need if your algorithm needs it</a:t>
            </a:r>
            <a:r>
              <a:rPr lang="en-GB" sz="2400" dirty="0"/>
              <a:t>)</a:t>
            </a:r>
          </a:p>
        </p:txBody>
      </p:sp>
    </p:spTree>
    <p:extLst>
      <p:ext uri="{BB962C8B-B14F-4D97-AF65-F5344CB8AC3E}">
        <p14:creationId xmlns:p14="http://schemas.microsoft.com/office/powerpoint/2010/main" val="1859842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B4B2E2-5C4C-1AB2-7B4E-B450A8FED504}"/>
              </a:ext>
            </a:extLst>
          </p:cNvPr>
          <p:cNvSpPr>
            <a:spLocks noGrp="1"/>
          </p:cNvSpPr>
          <p:nvPr>
            <p:ph idx="1"/>
          </p:nvPr>
        </p:nvSpPr>
        <p:spPr>
          <a:xfrm>
            <a:off x="838200" y="1053236"/>
            <a:ext cx="10515600" cy="5123727"/>
          </a:xfrm>
        </p:spPr>
        <p:txBody>
          <a:bodyPr>
            <a:normAutofit fontScale="77500" lnSpcReduction="20000"/>
          </a:bodyPr>
          <a:lstStyle/>
          <a:p>
            <a:endParaRPr lang="en-GB" dirty="0"/>
          </a:p>
          <a:p>
            <a:r>
              <a:rPr lang="en-GB" dirty="0"/>
              <a:t>- Complicates parallelisation -- Previously only needed to send function handle</a:t>
            </a:r>
          </a:p>
          <a:p>
            <a:r>
              <a:rPr lang="en-GB" dirty="0"/>
              <a:t>  and cell array of arguments, `</a:t>
            </a:r>
            <a:r>
              <a:rPr lang="en-GB" dirty="0" err="1"/>
              <a:t>sqw</a:t>
            </a:r>
            <a:r>
              <a:rPr lang="en-GB" dirty="0"/>
              <a:t>` could be decomposed freely.</a:t>
            </a:r>
          </a:p>
          <a:p>
            <a:endParaRPr lang="en-GB" dirty="0"/>
          </a:p>
          <a:p>
            <a:r>
              <a:rPr lang="en-GB" dirty="0"/>
              <a:t>  Because `</a:t>
            </a:r>
            <a:r>
              <a:rPr lang="en-GB" dirty="0" err="1"/>
              <a:t>PageOp</a:t>
            </a:r>
            <a:r>
              <a:rPr lang="en-GB" dirty="0"/>
              <a:t>` stores a reference to `</a:t>
            </a:r>
            <a:r>
              <a:rPr lang="en-GB" dirty="0" err="1"/>
              <a:t>sqw</a:t>
            </a:r>
            <a:r>
              <a:rPr lang="en-GB" dirty="0"/>
              <a:t>` need to either:</a:t>
            </a:r>
          </a:p>
          <a:p>
            <a:endParaRPr lang="en-GB" dirty="0"/>
          </a:p>
          <a:p>
            <a:r>
              <a:rPr lang="en-GB" dirty="0"/>
              <a:t>  - construct multiple `</a:t>
            </a:r>
            <a:r>
              <a:rPr lang="en-GB" dirty="0" err="1"/>
              <a:t>PageOp`s</a:t>
            </a:r>
            <a:r>
              <a:rPr lang="en-GB" dirty="0"/>
              <a:t> to apply to multiple `</a:t>
            </a:r>
            <a:r>
              <a:rPr lang="en-GB" dirty="0" err="1"/>
              <a:t>sqw</a:t>
            </a:r>
            <a:r>
              <a:rPr lang="en-GB" dirty="0"/>
              <a:t>` segments in advance</a:t>
            </a:r>
          </a:p>
          <a:p>
            <a:r>
              <a:rPr lang="en-GB" dirty="0"/>
              <a:t>    of `</a:t>
            </a:r>
            <a:r>
              <a:rPr lang="en-GB" dirty="0" err="1"/>
              <a:t>sqw.apply_op</a:t>
            </a:r>
            <a:r>
              <a:rPr lang="en-GB" dirty="0"/>
              <a:t>` which requires duplicated code in each parallelisable</a:t>
            </a:r>
          </a:p>
          <a:p>
            <a:r>
              <a:rPr lang="en-GB" dirty="0"/>
              <a:t>    function</a:t>
            </a:r>
          </a:p>
          <a:p>
            <a:r>
              <a:rPr lang="en-GB" dirty="0"/>
              <a:t>  - because `</a:t>
            </a:r>
            <a:r>
              <a:rPr lang="en-GB" dirty="0" err="1"/>
              <a:t>PageOp</a:t>
            </a:r>
            <a:r>
              <a:rPr lang="en-GB" dirty="0"/>
              <a:t>` is already constructed as part of the calling function and</a:t>
            </a:r>
          </a:p>
          <a:p>
            <a:r>
              <a:rPr lang="en-GB" dirty="0"/>
              <a:t>    is a particular subclass `</a:t>
            </a:r>
            <a:r>
              <a:rPr lang="en-GB" dirty="0" err="1"/>
              <a:t>repmat</a:t>
            </a:r>
            <a:r>
              <a:rPr lang="en-GB" dirty="0"/>
              <a:t>` and overwrite `</a:t>
            </a:r>
            <a:r>
              <a:rPr lang="en-GB" dirty="0" err="1"/>
              <a:t>sqw</a:t>
            </a:r>
            <a:r>
              <a:rPr lang="en-GB" dirty="0"/>
              <a:t>` reference with `</a:t>
            </a:r>
            <a:r>
              <a:rPr lang="en-GB" dirty="0" err="1"/>
              <a:t>sqw</a:t>
            </a:r>
            <a:r>
              <a:rPr lang="en-GB" dirty="0"/>
              <a:t>`</a:t>
            </a:r>
          </a:p>
          <a:p>
            <a:r>
              <a:rPr lang="en-GB" dirty="0"/>
              <a:t>    segment on each `</a:t>
            </a:r>
            <a:r>
              <a:rPr lang="en-GB" dirty="0" err="1"/>
              <a:t>PageOp</a:t>
            </a:r>
            <a:r>
              <a:rPr lang="en-GB" dirty="0"/>
              <a:t>` and distribute both as parallel classes</a:t>
            </a:r>
          </a:p>
          <a:p>
            <a:endParaRPr lang="en-GB" dirty="0"/>
          </a:p>
          <a:p>
            <a:r>
              <a:rPr lang="en-GB" dirty="0"/>
              <a:t>  Both of these lead to confusing entry-point for `</a:t>
            </a:r>
            <a:r>
              <a:rPr lang="en-GB" dirty="0" err="1"/>
              <a:t>parallel_call</a:t>
            </a:r>
            <a:r>
              <a:rPr lang="en-GB" dirty="0"/>
              <a:t>`</a:t>
            </a:r>
          </a:p>
          <a:p>
            <a:endParaRPr lang="en-GB" dirty="0"/>
          </a:p>
          <a:p>
            <a:endParaRPr lang="en-GB" dirty="0"/>
          </a:p>
        </p:txBody>
      </p:sp>
    </p:spTree>
    <p:extLst>
      <p:ext uri="{BB962C8B-B14F-4D97-AF65-F5344CB8AC3E}">
        <p14:creationId xmlns:p14="http://schemas.microsoft.com/office/powerpoint/2010/main" val="3631359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F4F1B-BC78-DB52-657A-1AFF60C97ACE}"/>
              </a:ext>
            </a:extLst>
          </p:cNvPr>
          <p:cNvSpPr>
            <a:spLocks noGrp="1"/>
          </p:cNvSpPr>
          <p:nvPr>
            <p:ph type="title"/>
          </p:nvPr>
        </p:nvSpPr>
        <p:spPr/>
        <p:txBody>
          <a:bodyPr>
            <a:normAutofit fontScale="90000"/>
          </a:bodyPr>
          <a:lstStyle/>
          <a:p>
            <a:r>
              <a:rPr lang="en-GB" dirty="0"/>
              <a:t>Join – cat -</a:t>
            </a:r>
            <a:r>
              <a:rPr lang="en-GB" dirty="0" err="1"/>
              <a:t>combine_sqw</a:t>
            </a:r>
            <a:r>
              <a:rPr lang="en-GB" dirty="0"/>
              <a:t> - </a:t>
            </a:r>
            <a:r>
              <a:rPr lang="en-GB" dirty="0" err="1"/>
              <a:t>write_nsqw_to_sqw</a:t>
            </a:r>
            <a:r>
              <a:rPr lang="en-GB" dirty="0"/>
              <a:t> -</a:t>
            </a:r>
            <a:r>
              <a:rPr lang="en-GB" dirty="0" err="1"/>
              <a:t>accumulate_headers</a:t>
            </a:r>
            <a:r>
              <a:rPr lang="en-GB" dirty="0"/>
              <a:t> - </a:t>
            </a:r>
            <a:r>
              <a:rPr lang="en-GB" dirty="0" err="1"/>
              <a:t>write_npix_to_pix_blocks</a:t>
            </a:r>
            <a:br>
              <a:rPr lang="en-GB" dirty="0"/>
            </a:br>
            <a:endParaRPr lang="en-GB" dirty="0"/>
          </a:p>
        </p:txBody>
      </p:sp>
      <p:sp>
        <p:nvSpPr>
          <p:cNvPr id="3" name="Content Placeholder 2">
            <a:extLst>
              <a:ext uri="{FF2B5EF4-FFF2-40B4-BE49-F238E27FC236}">
                <a16:creationId xmlns:a16="http://schemas.microsoft.com/office/drawing/2014/main" id="{91321D2F-7EBA-20E5-C629-0DFBDD2D237C}"/>
              </a:ext>
            </a:extLst>
          </p:cNvPr>
          <p:cNvSpPr>
            <a:spLocks noGrp="1"/>
          </p:cNvSpPr>
          <p:nvPr>
            <p:ph idx="1"/>
          </p:nvPr>
        </p:nvSpPr>
        <p:spPr>
          <a:xfrm>
            <a:off x="838200" y="1825625"/>
            <a:ext cx="10515600" cy="1238333"/>
          </a:xfrm>
        </p:spPr>
        <p:txBody>
          <a:bodyPr/>
          <a:lstStyle/>
          <a:p>
            <a:r>
              <a:rPr lang="en-GB" dirty="0"/>
              <a:t>All implement </a:t>
            </a:r>
            <a:r>
              <a:rPr lang="en-GB" dirty="0" err="1"/>
              <a:t>cat_sqw</a:t>
            </a:r>
            <a:r>
              <a:rPr lang="en-GB" dirty="0"/>
              <a:t> </a:t>
            </a:r>
          </a:p>
          <a:p>
            <a:r>
              <a:rPr lang="en-GB" dirty="0"/>
              <a:t>The best way of combining them or keep them apart?</a:t>
            </a:r>
          </a:p>
        </p:txBody>
      </p:sp>
      <p:sp>
        <p:nvSpPr>
          <p:cNvPr id="4" name="Content Placeholder 2">
            <a:extLst>
              <a:ext uri="{FF2B5EF4-FFF2-40B4-BE49-F238E27FC236}">
                <a16:creationId xmlns:a16="http://schemas.microsoft.com/office/drawing/2014/main" id="{A2033CD0-84E5-260C-0508-6DA31EE2E3F5}"/>
              </a:ext>
            </a:extLst>
          </p:cNvPr>
          <p:cNvSpPr txBox="1">
            <a:spLocks/>
          </p:cNvSpPr>
          <p:nvPr/>
        </p:nvSpPr>
        <p:spPr>
          <a:xfrm>
            <a:off x="689791" y="3212350"/>
            <a:ext cx="10515600" cy="28964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Join pixels taken from split (the same image) – currently memory only</a:t>
            </a:r>
          </a:p>
          <a:p>
            <a:r>
              <a:rPr lang="en-GB" dirty="0"/>
              <a:t>cat – combine pixels ignoring image (should it also respect image?)</a:t>
            </a:r>
          </a:p>
          <a:p>
            <a:r>
              <a:rPr lang="en-GB" dirty="0" err="1"/>
              <a:t>write_npix_to_pix_blocks</a:t>
            </a:r>
            <a:r>
              <a:rPr lang="en-GB" dirty="0"/>
              <a:t>(</a:t>
            </a:r>
            <a:r>
              <a:rPr lang="en-GB" dirty="0" err="1"/>
              <a:t>combine_sqw.mex</a:t>
            </a:r>
            <a:r>
              <a:rPr lang="en-GB" dirty="0"/>
              <a:t>)  – the same as Join but both  pixels and image are on file</a:t>
            </a:r>
          </a:p>
          <a:p>
            <a:r>
              <a:rPr lang="en-GB" dirty="0" err="1"/>
              <a:t>combine_sqw</a:t>
            </a:r>
            <a:r>
              <a:rPr lang="en-GB" dirty="0"/>
              <a:t> – not </a:t>
            </a:r>
            <a:r>
              <a:rPr lang="en-GB" dirty="0" err="1"/>
              <a:t>page_op</a:t>
            </a:r>
            <a:r>
              <a:rPr lang="en-GB" dirty="0"/>
              <a:t> algorithm but currently implemented using cat &amp; cut.</a:t>
            </a:r>
          </a:p>
        </p:txBody>
      </p:sp>
    </p:spTree>
    <p:extLst>
      <p:ext uri="{BB962C8B-B14F-4D97-AF65-F5344CB8AC3E}">
        <p14:creationId xmlns:p14="http://schemas.microsoft.com/office/powerpoint/2010/main" val="2507200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CAADBA1-61F4-368A-B18B-86084FD37D69}"/>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78385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9F5F3-2777-6961-05C9-94F3CD0E7530}"/>
              </a:ext>
            </a:extLst>
          </p:cNvPr>
          <p:cNvSpPr>
            <a:spLocks noGrp="1"/>
          </p:cNvSpPr>
          <p:nvPr>
            <p:ph type="title"/>
          </p:nvPr>
        </p:nvSpPr>
        <p:spPr>
          <a:xfrm>
            <a:off x="838200" y="365125"/>
            <a:ext cx="10515600" cy="1080217"/>
          </a:xfrm>
        </p:spPr>
        <p:txBody>
          <a:bodyPr/>
          <a:lstStyle/>
          <a:p>
            <a:r>
              <a:rPr lang="en-GB" dirty="0"/>
              <a:t>Two kinds of operations in Horace</a:t>
            </a:r>
          </a:p>
        </p:txBody>
      </p:sp>
      <p:sp>
        <p:nvSpPr>
          <p:cNvPr id="3" name="Content Placeholder 2">
            <a:extLst>
              <a:ext uri="{FF2B5EF4-FFF2-40B4-BE49-F238E27FC236}">
                <a16:creationId xmlns:a16="http://schemas.microsoft.com/office/drawing/2014/main" id="{2978F504-8D9A-9ADB-DD39-C477A9518CA5}"/>
              </a:ext>
            </a:extLst>
          </p:cNvPr>
          <p:cNvSpPr>
            <a:spLocks noGrp="1"/>
          </p:cNvSpPr>
          <p:nvPr>
            <p:ph idx="1"/>
          </p:nvPr>
        </p:nvSpPr>
        <p:spPr>
          <a:xfrm>
            <a:off x="744274" y="1475312"/>
            <a:ext cx="5010589" cy="4772290"/>
          </a:xfrm>
        </p:spPr>
        <p:txBody>
          <a:bodyPr>
            <a:normAutofit fontScale="92500" lnSpcReduction="10000"/>
          </a:bodyPr>
          <a:lstStyle/>
          <a:p>
            <a:r>
              <a:rPr lang="en-GB" b="1" dirty="0"/>
              <a:t>Page type of operations</a:t>
            </a:r>
          </a:p>
          <a:p>
            <a:pPr marL="514350" indent="-514350">
              <a:buAutoNum type="alphaLcParenR"/>
            </a:pPr>
            <a:r>
              <a:rPr lang="en-GB" dirty="0"/>
              <a:t>Take </a:t>
            </a:r>
            <a:r>
              <a:rPr lang="en-GB" u="sng" dirty="0"/>
              <a:t>all</a:t>
            </a:r>
            <a:r>
              <a:rPr lang="en-GB" dirty="0"/>
              <a:t> or subset of image cells</a:t>
            </a:r>
          </a:p>
          <a:p>
            <a:pPr marL="514350" indent="-514350">
              <a:buAutoNum type="alphaLcParenR"/>
            </a:pPr>
            <a:r>
              <a:rPr lang="en-GB" dirty="0"/>
              <a:t>Takes pixels correspondent to selected cells. Do in chunks if does not fit memory</a:t>
            </a:r>
          </a:p>
          <a:p>
            <a:pPr marL="514350" indent="-514350">
              <a:buAutoNum type="alphaLcParenR"/>
            </a:pPr>
            <a:r>
              <a:rPr lang="en-GB" dirty="0"/>
              <a:t>Modify pixels keeping relation between pixels and cells</a:t>
            </a:r>
          </a:p>
          <a:p>
            <a:pPr marL="514350" indent="-514350">
              <a:buAutoNum type="alphaLcParenR"/>
            </a:pPr>
            <a:r>
              <a:rPr lang="en-GB" dirty="0"/>
              <a:t>Calculate image corresponding to processed pixels</a:t>
            </a:r>
          </a:p>
          <a:p>
            <a:pPr marL="514350" indent="-514350">
              <a:buAutoNum type="alphaLcParenR"/>
            </a:pPr>
            <a:r>
              <a:rPr lang="en-GB" dirty="0"/>
              <a:t>Move </a:t>
            </a:r>
            <a:r>
              <a:rPr lang="en-GB" dirty="0" err="1"/>
              <a:t>pix</a:t>
            </a:r>
            <a:r>
              <a:rPr lang="en-GB" dirty="0"/>
              <a:t> to designation</a:t>
            </a:r>
          </a:p>
          <a:p>
            <a:pPr marL="514350" indent="-514350">
              <a:buAutoNum type="alphaLcParenR"/>
            </a:pPr>
            <a:r>
              <a:rPr lang="en-GB" dirty="0"/>
              <a:t> Finalize result.</a:t>
            </a:r>
          </a:p>
        </p:txBody>
      </p:sp>
      <p:sp>
        <p:nvSpPr>
          <p:cNvPr id="5" name="Content Placeholder 2">
            <a:extLst>
              <a:ext uri="{FF2B5EF4-FFF2-40B4-BE49-F238E27FC236}">
                <a16:creationId xmlns:a16="http://schemas.microsoft.com/office/drawing/2014/main" id="{039A7DF9-9EC6-ED32-D8B3-A1E1770EB182}"/>
              </a:ext>
            </a:extLst>
          </p:cNvPr>
          <p:cNvSpPr txBox="1">
            <a:spLocks/>
          </p:cNvSpPr>
          <p:nvPr/>
        </p:nvSpPr>
        <p:spPr>
          <a:xfrm>
            <a:off x="6069664" y="1548786"/>
            <a:ext cx="5284136" cy="481987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t>Cut-type operations:</a:t>
            </a:r>
          </a:p>
          <a:p>
            <a:pPr marL="514350" indent="-514350">
              <a:buAutoNum type="alphaLcParenR"/>
            </a:pPr>
            <a:r>
              <a:rPr lang="en-GB" dirty="0"/>
              <a:t>Take all or </a:t>
            </a:r>
            <a:r>
              <a:rPr lang="en-GB" u="sng" dirty="0"/>
              <a:t>subset</a:t>
            </a:r>
            <a:r>
              <a:rPr lang="en-GB" dirty="0"/>
              <a:t> of image cells</a:t>
            </a:r>
          </a:p>
          <a:p>
            <a:pPr marL="514350" indent="-514350">
              <a:buAutoNum type="alphaLcParenR"/>
            </a:pPr>
            <a:r>
              <a:rPr lang="en-GB" dirty="0"/>
              <a:t>Takes pixels correspondent to selected cells. Do in chunks if does not fit memory.</a:t>
            </a:r>
          </a:p>
          <a:p>
            <a:pPr marL="514350" indent="-514350">
              <a:buAutoNum type="alphaLcParenR"/>
            </a:pPr>
            <a:r>
              <a:rPr lang="en-GB" dirty="0"/>
              <a:t>Change pixels coordinates and identifies new cells to place these pixels</a:t>
            </a:r>
          </a:p>
          <a:p>
            <a:pPr marL="514350" indent="-514350">
              <a:buAutoNum type="alphaLcParenR"/>
            </a:pPr>
            <a:r>
              <a:rPr lang="en-GB" dirty="0"/>
              <a:t>Calculates image corresponding to the processed pixels</a:t>
            </a:r>
          </a:p>
          <a:p>
            <a:pPr marL="514350" indent="-514350">
              <a:buAutoNum type="alphaLcParenR"/>
            </a:pPr>
            <a:r>
              <a:rPr lang="en-GB" dirty="0"/>
              <a:t>Arrange pixels according to new image cells</a:t>
            </a:r>
          </a:p>
          <a:p>
            <a:pPr marL="514350" indent="-514350">
              <a:buAutoNum type="alphaLcParenR"/>
            </a:pPr>
            <a:r>
              <a:rPr lang="en-GB" dirty="0"/>
              <a:t>Finalize result</a:t>
            </a:r>
          </a:p>
        </p:txBody>
      </p:sp>
      <p:sp>
        <p:nvSpPr>
          <p:cNvPr id="7" name="Rectangle 6">
            <a:extLst>
              <a:ext uri="{FF2B5EF4-FFF2-40B4-BE49-F238E27FC236}">
                <a16:creationId xmlns:a16="http://schemas.microsoft.com/office/drawing/2014/main" id="{F98243AE-3C38-04C7-ED1A-F661D450A05B}"/>
              </a:ext>
            </a:extLst>
          </p:cNvPr>
          <p:cNvSpPr/>
          <p:nvPr/>
        </p:nvSpPr>
        <p:spPr>
          <a:xfrm>
            <a:off x="1146160" y="1934146"/>
            <a:ext cx="10028903" cy="396837"/>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63BF5EB4-01E3-71DB-40D1-63CEBA3DB072}"/>
              </a:ext>
            </a:extLst>
          </p:cNvPr>
          <p:cNvSpPr/>
          <p:nvPr/>
        </p:nvSpPr>
        <p:spPr>
          <a:xfrm>
            <a:off x="1154945" y="2330984"/>
            <a:ext cx="10028903" cy="1003978"/>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1211DC20-C22D-A5AF-96B9-09416F5EFC67}"/>
              </a:ext>
            </a:extLst>
          </p:cNvPr>
          <p:cNvSpPr/>
          <p:nvPr/>
        </p:nvSpPr>
        <p:spPr>
          <a:xfrm>
            <a:off x="1146159" y="3334962"/>
            <a:ext cx="10028903" cy="2146788"/>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74ECA102-F3A1-5131-2B88-97200C05CD9E}"/>
              </a:ext>
            </a:extLst>
          </p:cNvPr>
          <p:cNvSpPr/>
          <p:nvPr/>
        </p:nvSpPr>
        <p:spPr>
          <a:xfrm>
            <a:off x="1154938" y="5481750"/>
            <a:ext cx="10028903" cy="516903"/>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8833C70C-FD5C-9F70-FCB0-346D43ABC51F}"/>
              </a:ext>
            </a:extLst>
          </p:cNvPr>
          <p:cNvSpPr txBox="1"/>
          <p:nvPr/>
        </p:nvSpPr>
        <p:spPr>
          <a:xfrm>
            <a:off x="804557" y="6102097"/>
            <a:ext cx="10445873" cy="646331"/>
          </a:xfrm>
          <a:prstGeom prst="rect">
            <a:avLst/>
          </a:prstGeom>
          <a:noFill/>
        </p:spPr>
        <p:txBody>
          <a:bodyPr wrap="none" rtlCol="0">
            <a:spAutoFit/>
          </a:bodyPr>
          <a:lstStyle/>
          <a:p>
            <a:r>
              <a:rPr lang="en-GB" dirty="0"/>
              <a:t>While cut has single operation point (cut),  </a:t>
            </a:r>
            <a:r>
              <a:rPr lang="en-GB" dirty="0" err="1"/>
              <a:t>PageOp</a:t>
            </a:r>
            <a:r>
              <a:rPr lang="en-GB" dirty="0"/>
              <a:t>  were spread around within numerous algorithms causing </a:t>
            </a:r>
          </a:p>
          <a:p>
            <a:r>
              <a:rPr lang="en-GB" dirty="0"/>
              <a:t>code duplication and maintainability problems</a:t>
            </a:r>
          </a:p>
        </p:txBody>
      </p:sp>
    </p:spTree>
    <p:extLst>
      <p:ext uri="{BB962C8B-B14F-4D97-AF65-F5344CB8AC3E}">
        <p14:creationId xmlns:p14="http://schemas.microsoft.com/office/powerpoint/2010/main" val="3781921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93F56A-0054-3A19-6D31-75F81A8B5F2E}"/>
              </a:ext>
            </a:extLst>
          </p:cNvPr>
          <p:cNvSpPr txBox="1">
            <a:spLocks noGrp="1"/>
          </p:cNvSpPr>
          <p:nvPr>
            <p:ph type="title"/>
          </p:nvPr>
        </p:nvSpPr>
        <p:spPr>
          <a:xfrm>
            <a:off x="575733" y="446273"/>
            <a:ext cx="11040534" cy="5576911"/>
          </a:xfrm>
          <a:prstGeom prst="rect">
            <a:avLst/>
          </a:prstGeom>
          <a:noFill/>
        </p:spPr>
        <p:txBody>
          <a:bodyPr wrap="square" rtlCol="0">
            <a:spAutoFit/>
          </a:bodyPr>
          <a:lstStyle/>
          <a:p>
            <a:pPr algn="ctr"/>
            <a:r>
              <a:rPr lang="en-GB" dirty="0"/>
              <a:t>While cut has single implementation point in </a:t>
            </a:r>
            <a:r>
              <a:rPr lang="en-GB" dirty="0" err="1"/>
              <a:t>sqw</a:t>
            </a:r>
            <a:r>
              <a:rPr lang="en-GB" dirty="0"/>
              <a:t> (cut),</a:t>
            </a:r>
            <a:br>
              <a:rPr lang="en-GB" dirty="0"/>
            </a:br>
            <a:br>
              <a:rPr lang="en-GB" dirty="0"/>
            </a:br>
            <a:r>
              <a:rPr lang="en-GB" dirty="0" err="1"/>
              <a:t>PageOp</a:t>
            </a:r>
            <a:r>
              <a:rPr lang="en-GB" dirty="0"/>
              <a:t>-type operations are spread around</a:t>
            </a:r>
            <a:br>
              <a:rPr lang="en-GB" dirty="0"/>
            </a:br>
            <a:r>
              <a:rPr lang="en-GB" dirty="0"/>
              <a:t>numerous algorithms </a:t>
            </a:r>
            <a:br>
              <a:rPr lang="en-GB" dirty="0"/>
            </a:br>
            <a:br>
              <a:rPr lang="en-GB" dirty="0"/>
            </a:br>
            <a:r>
              <a:rPr lang="en-GB" dirty="0"/>
              <a:t>Causing code duplication and </a:t>
            </a:r>
            <a:br>
              <a:rPr lang="en-GB" dirty="0"/>
            </a:br>
            <a:r>
              <a:rPr lang="en-GB" dirty="0"/>
              <a:t>maintainability problems</a:t>
            </a:r>
            <a:br>
              <a:rPr lang="en-GB" dirty="0"/>
            </a:br>
            <a:r>
              <a:rPr lang="en-GB" dirty="0"/>
              <a:t>(</a:t>
            </a:r>
            <a:r>
              <a:rPr lang="en-GB" dirty="0" err="1"/>
              <a:t>sqw</a:t>
            </a:r>
            <a:r>
              <a:rPr lang="en-GB" dirty="0"/>
              <a:t> object becomes “blob” object </a:t>
            </a:r>
            <a:r>
              <a:rPr lang="en-GB" dirty="0" err="1"/>
              <a:t>wrt</a:t>
            </a:r>
            <a:r>
              <a:rPr lang="en-GB" dirty="0"/>
              <a:t> </a:t>
            </a:r>
            <a:r>
              <a:rPr lang="en-GB" dirty="0" err="1"/>
              <a:t>pageOp</a:t>
            </a:r>
            <a:r>
              <a:rPr lang="en-GB" dirty="0"/>
              <a:t>)</a:t>
            </a:r>
          </a:p>
        </p:txBody>
      </p:sp>
    </p:spTree>
    <p:extLst>
      <p:ext uri="{BB962C8B-B14F-4D97-AF65-F5344CB8AC3E}">
        <p14:creationId xmlns:p14="http://schemas.microsoft.com/office/powerpoint/2010/main" val="443640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EC2C7-2DAF-DB5C-4796-10B7C46CCEA0}"/>
              </a:ext>
            </a:extLst>
          </p:cNvPr>
          <p:cNvSpPr>
            <a:spLocks noGrp="1"/>
          </p:cNvSpPr>
          <p:nvPr>
            <p:ph type="title"/>
          </p:nvPr>
        </p:nvSpPr>
        <p:spPr/>
        <p:txBody>
          <a:bodyPr/>
          <a:lstStyle/>
          <a:p>
            <a:r>
              <a:rPr lang="en-GB" dirty="0" err="1"/>
              <a:t>PageOp</a:t>
            </a:r>
            <a:r>
              <a:rPr lang="en-GB" dirty="0"/>
              <a:t> Design:</a:t>
            </a:r>
          </a:p>
        </p:txBody>
      </p:sp>
      <p:sp>
        <p:nvSpPr>
          <p:cNvPr id="3" name="Content Placeholder 2">
            <a:extLst>
              <a:ext uri="{FF2B5EF4-FFF2-40B4-BE49-F238E27FC236}">
                <a16:creationId xmlns:a16="http://schemas.microsoft.com/office/drawing/2014/main" id="{C2E3D70E-BA7F-246A-020D-04E04A558509}"/>
              </a:ext>
            </a:extLst>
          </p:cNvPr>
          <p:cNvSpPr>
            <a:spLocks noGrp="1"/>
          </p:cNvSpPr>
          <p:nvPr>
            <p:ph idx="1"/>
          </p:nvPr>
        </p:nvSpPr>
        <p:spPr/>
        <p:txBody>
          <a:bodyPr/>
          <a:lstStyle/>
          <a:p>
            <a:r>
              <a:rPr lang="en-GB" dirty="0" err="1"/>
              <a:t>PageOpBase</a:t>
            </a:r>
            <a:r>
              <a:rPr lang="en-GB" dirty="0"/>
              <a:t>-&gt; Algorithm specific overloads:</a:t>
            </a:r>
          </a:p>
          <a:p>
            <a:r>
              <a:rPr lang="en-GB" dirty="0"/>
              <a:t>Provide common and specific(through overload) methods of operating with data in algorithm.</a:t>
            </a:r>
          </a:p>
          <a:p>
            <a:endParaRPr lang="en-GB" dirty="0"/>
          </a:p>
          <a:p>
            <a:r>
              <a:rPr lang="en-GB" dirty="0" err="1"/>
              <a:t>apply_op</a:t>
            </a:r>
            <a:r>
              <a:rPr lang="en-GB" dirty="0"/>
              <a:t>  -- </a:t>
            </a:r>
            <a:r>
              <a:rPr lang="en-GB" dirty="0" err="1"/>
              <a:t>sqw</a:t>
            </a:r>
            <a:r>
              <a:rPr lang="en-GB" dirty="0"/>
              <a:t>/</a:t>
            </a:r>
            <a:r>
              <a:rPr lang="en-GB" dirty="0" err="1"/>
              <a:t>PixelDataBase</a:t>
            </a:r>
            <a:r>
              <a:rPr lang="en-GB" dirty="0"/>
              <a:t> method, which uses methods defined by </a:t>
            </a:r>
            <a:r>
              <a:rPr lang="en-GB" dirty="0" err="1"/>
              <a:t>PageOpBase</a:t>
            </a:r>
            <a:r>
              <a:rPr lang="en-GB" dirty="0"/>
              <a:t> children to access specific algorithm purpose. </a:t>
            </a:r>
          </a:p>
          <a:p>
            <a:endParaRPr lang="en-GB" dirty="0"/>
          </a:p>
          <a:p>
            <a:r>
              <a:rPr lang="en-GB" dirty="0"/>
              <a:t>Operates within an algorithm – takes source </a:t>
            </a:r>
            <a:r>
              <a:rPr lang="en-GB" dirty="0" err="1"/>
              <a:t>sqw</a:t>
            </a:r>
            <a:r>
              <a:rPr lang="en-GB" dirty="0"/>
              <a:t> object, does operations and produces target </a:t>
            </a:r>
            <a:r>
              <a:rPr lang="en-GB" dirty="0" err="1"/>
              <a:t>sqw</a:t>
            </a:r>
            <a:r>
              <a:rPr lang="en-GB" dirty="0"/>
              <a:t> object.</a:t>
            </a:r>
          </a:p>
        </p:txBody>
      </p:sp>
    </p:spTree>
    <p:extLst>
      <p:ext uri="{BB962C8B-B14F-4D97-AF65-F5344CB8AC3E}">
        <p14:creationId xmlns:p14="http://schemas.microsoft.com/office/powerpoint/2010/main" val="4052196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45CFC-DAF4-7F5B-D861-B63DE6FFB945}"/>
              </a:ext>
            </a:extLst>
          </p:cNvPr>
          <p:cNvSpPr>
            <a:spLocks noGrp="1"/>
          </p:cNvSpPr>
          <p:nvPr>
            <p:ph type="title"/>
          </p:nvPr>
        </p:nvSpPr>
        <p:spPr/>
        <p:txBody>
          <a:bodyPr/>
          <a:lstStyle/>
          <a:p>
            <a:r>
              <a:rPr lang="en-GB" dirty="0" err="1"/>
              <a:t>PageOpMethods</a:t>
            </a:r>
            <a:r>
              <a:rPr lang="en-GB" dirty="0"/>
              <a:t>:</a:t>
            </a:r>
          </a:p>
        </p:txBody>
      </p:sp>
      <p:sp>
        <p:nvSpPr>
          <p:cNvPr id="3" name="Content Placeholder 2">
            <a:extLst>
              <a:ext uri="{FF2B5EF4-FFF2-40B4-BE49-F238E27FC236}">
                <a16:creationId xmlns:a16="http://schemas.microsoft.com/office/drawing/2014/main" id="{E75D1B77-EA4D-3174-4BDF-9D2080100AF5}"/>
              </a:ext>
            </a:extLst>
          </p:cNvPr>
          <p:cNvSpPr>
            <a:spLocks noGrp="1"/>
          </p:cNvSpPr>
          <p:nvPr>
            <p:ph idx="1"/>
          </p:nvPr>
        </p:nvSpPr>
        <p:spPr>
          <a:xfrm>
            <a:off x="838200" y="1555916"/>
            <a:ext cx="4150307" cy="4621047"/>
          </a:xfrm>
        </p:spPr>
        <p:txBody>
          <a:bodyPr>
            <a:normAutofit fontScale="92500" lnSpcReduction="20000"/>
          </a:bodyPr>
          <a:lstStyle/>
          <a:p>
            <a:r>
              <a:rPr lang="en-GB" dirty="0"/>
              <a:t>Init(</a:t>
            </a:r>
            <a:r>
              <a:rPr lang="en-GB" dirty="0" err="1"/>
              <a:t>sqw</a:t>
            </a:r>
            <a:r>
              <a:rPr lang="en-GB" dirty="0"/>
              <a:t>/</a:t>
            </a:r>
            <a:r>
              <a:rPr lang="en-GB" dirty="0" err="1"/>
              <a:t>pix</a:t>
            </a:r>
            <a:r>
              <a:rPr lang="en-GB" dirty="0"/>
              <a:t>, arguments)</a:t>
            </a:r>
          </a:p>
          <a:p>
            <a:endParaRPr lang="en-GB" dirty="0"/>
          </a:p>
          <a:p>
            <a:r>
              <a:rPr lang="en-GB" dirty="0" err="1"/>
              <a:t>split_into_pages</a:t>
            </a:r>
            <a:endParaRPr lang="en-GB" dirty="0"/>
          </a:p>
          <a:p>
            <a:endParaRPr lang="en-GB" dirty="0"/>
          </a:p>
          <a:p>
            <a:r>
              <a:rPr lang="en-GB" dirty="0" err="1"/>
              <a:t>get_page_data</a:t>
            </a:r>
            <a:endParaRPr lang="en-GB" dirty="0"/>
          </a:p>
          <a:p>
            <a:endParaRPr lang="en-GB" dirty="0"/>
          </a:p>
          <a:p>
            <a:r>
              <a:rPr lang="en-GB" dirty="0" err="1"/>
              <a:t>apply_op</a:t>
            </a:r>
            <a:endParaRPr lang="en-GB" dirty="0"/>
          </a:p>
          <a:p>
            <a:endParaRPr lang="en-GB" dirty="0"/>
          </a:p>
          <a:p>
            <a:r>
              <a:rPr lang="en-GB" dirty="0" err="1"/>
              <a:t>do_common_operations</a:t>
            </a:r>
            <a:endParaRPr lang="en-GB" dirty="0"/>
          </a:p>
          <a:p>
            <a:endParaRPr lang="en-GB" dirty="0"/>
          </a:p>
          <a:p>
            <a:r>
              <a:rPr lang="en-GB" dirty="0" err="1"/>
              <a:t>finalize_result</a:t>
            </a:r>
            <a:endParaRPr lang="en-GB" dirty="0"/>
          </a:p>
          <a:p>
            <a:endParaRPr lang="en-GB" dirty="0"/>
          </a:p>
          <a:p>
            <a:endParaRPr lang="en-GB" dirty="0"/>
          </a:p>
          <a:p>
            <a:endParaRPr lang="en-GB" dirty="0"/>
          </a:p>
        </p:txBody>
      </p:sp>
      <p:sp>
        <p:nvSpPr>
          <p:cNvPr id="4" name="TextBox 3">
            <a:extLst>
              <a:ext uri="{FF2B5EF4-FFF2-40B4-BE49-F238E27FC236}">
                <a16:creationId xmlns:a16="http://schemas.microsoft.com/office/drawing/2014/main" id="{78777AD5-79AD-6B68-F078-1CEB6A56ADB5}"/>
              </a:ext>
            </a:extLst>
          </p:cNvPr>
          <p:cNvSpPr txBox="1"/>
          <p:nvPr/>
        </p:nvSpPr>
        <p:spPr>
          <a:xfrm>
            <a:off x="5601299" y="1328887"/>
            <a:ext cx="5388270" cy="646331"/>
          </a:xfrm>
          <a:prstGeom prst="rect">
            <a:avLst/>
          </a:prstGeom>
          <a:noFill/>
        </p:spPr>
        <p:txBody>
          <a:bodyPr wrap="none" rtlCol="0">
            <a:spAutoFit/>
          </a:bodyPr>
          <a:lstStyle/>
          <a:p>
            <a:r>
              <a:rPr lang="en-GB" dirty="0"/>
              <a:t>Construct the form of the resulting </a:t>
            </a:r>
            <a:r>
              <a:rPr lang="en-GB" dirty="0" err="1"/>
              <a:t>sqw</a:t>
            </a:r>
            <a:r>
              <a:rPr lang="en-GB" dirty="0"/>
              <a:t>/</a:t>
            </a:r>
            <a:r>
              <a:rPr lang="en-GB" dirty="0" err="1"/>
              <a:t>pix</a:t>
            </a:r>
            <a:r>
              <a:rPr lang="en-GB" dirty="0"/>
              <a:t> object from</a:t>
            </a:r>
          </a:p>
          <a:p>
            <a:r>
              <a:rPr lang="en-GB" dirty="0"/>
              <a:t> input </a:t>
            </a:r>
            <a:r>
              <a:rPr lang="en-GB" dirty="0" err="1"/>
              <a:t>sqw</a:t>
            </a:r>
            <a:r>
              <a:rPr lang="en-GB" dirty="0"/>
              <a:t> object and algorithm parameters</a:t>
            </a:r>
          </a:p>
        </p:txBody>
      </p:sp>
      <p:sp>
        <p:nvSpPr>
          <p:cNvPr id="5" name="TextBox 4">
            <a:extLst>
              <a:ext uri="{FF2B5EF4-FFF2-40B4-BE49-F238E27FC236}">
                <a16:creationId xmlns:a16="http://schemas.microsoft.com/office/drawing/2014/main" id="{450F35EE-781B-9E0C-F4BB-DE0033CFF284}"/>
              </a:ext>
            </a:extLst>
          </p:cNvPr>
          <p:cNvSpPr txBox="1"/>
          <p:nvPr/>
        </p:nvSpPr>
        <p:spPr>
          <a:xfrm>
            <a:off x="5648376" y="2208975"/>
            <a:ext cx="4697183" cy="369332"/>
          </a:xfrm>
          <a:prstGeom prst="rect">
            <a:avLst/>
          </a:prstGeom>
          <a:noFill/>
        </p:spPr>
        <p:txBody>
          <a:bodyPr wrap="none" rtlCol="0">
            <a:spAutoFit/>
          </a:bodyPr>
          <a:lstStyle/>
          <a:p>
            <a:r>
              <a:rPr lang="en-GB" dirty="0"/>
              <a:t>If necessary, define chunks of data  to work with</a:t>
            </a:r>
          </a:p>
        </p:txBody>
      </p:sp>
      <p:sp>
        <p:nvSpPr>
          <p:cNvPr id="6" name="TextBox 5">
            <a:extLst>
              <a:ext uri="{FF2B5EF4-FFF2-40B4-BE49-F238E27FC236}">
                <a16:creationId xmlns:a16="http://schemas.microsoft.com/office/drawing/2014/main" id="{7055CB5E-FF36-CBD0-DF42-AA67474E62AF}"/>
              </a:ext>
            </a:extLst>
          </p:cNvPr>
          <p:cNvSpPr txBox="1"/>
          <p:nvPr/>
        </p:nvSpPr>
        <p:spPr>
          <a:xfrm>
            <a:off x="5695453" y="2970236"/>
            <a:ext cx="4446602" cy="646331"/>
          </a:xfrm>
          <a:prstGeom prst="rect">
            <a:avLst/>
          </a:prstGeom>
          <a:noFill/>
        </p:spPr>
        <p:txBody>
          <a:bodyPr wrap="none" rtlCol="0">
            <a:spAutoFit/>
          </a:bodyPr>
          <a:lstStyle/>
          <a:p>
            <a:r>
              <a:rPr lang="en-GB" dirty="0"/>
              <a:t>Retrieve the requested chunk of data </a:t>
            </a:r>
          </a:p>
          <a:p>
            <a:r>
              <a:rPr lang="en-GB" dirty="0"/>
              <a:t>(often arranged according to </a:t>
            </a:r>
            <a:r>
              <a:rPr lang="en-GB" dirty="0" err="1"/>
              <a:t>img</a:t>
            </a:r>
            <a:r>
              <a:rPr lang="en-GB" dirty="0"/>
              <a:t> boundaries)</a:t>
            </a:r>
          </a:p>
        </p:txBody>
      </p:sp>
      <p:sp>
        <p:nvSpPr>
          <p:cNvPr id="7" name="TextBox 6">
            <a:extLst>
              <a:ext uri="{FF2B5EF4-FFF2-40B4-BE49-F238E27FC236}">
                <a16:creationId xmlns:a16="http://schemas.microsoft.com/office/drawing/2014/main" id="{957E3358-7E97-C5B4-8026-273954BC2D9A}"/>
              </a:ext>
            </a:extLst>
          </p:cNvPr>
          <p:cNvSpPr txBox="1"/>
          <p:nvPr/>
        </p:nvSpPr>
        <p:spPr>
          <a:xfrm>
            <a:off x="5772849" y="3823830"/>
            <a:ext cx="4778424" cy="369332"/>
          </a:xfrm>
          <a:prstGeom prst="rect">
            <a:avLst/>
          </a:prstGeom>
          <a:noFill/>
        </p:spPr>
        <p:txBody>
          <a:bodyPr wrap="none" rtlCol="0">
            <a:spAutoFit/>
          </a:bodyPr>
          <a:lstStyle/>
          <a:p>
            <a:r>
              <a:rPr lang="en-GB" dirty="0"/>
              <a:t>Do algorithm specific operations with page pixels</a:t>
            </a:r>
          </a:p>
        </p:txBody>
      </p:sp>
      <p:sp>
        <p:nvSpPr>
          <p:cNvPr id="8" name="TextBox 7">
            <a:extLst>
              <a:ext uri="{FF2B5EF4-FFF2-40B4-BE49-F238E27FC236}">
                <a16:creationId xmlns:a16="http://schemas.microsoft.com/office/drawing/2014/main" id="{0348CB16-90F2-EF64-C594-9690958E8382}"/>
              </a:ext>
            </a:extLst>
          </p:cNvPr>
          <p:cNvSpPr txBox="1"/>
          <p:nvPr/>
        </p:nvSpPr>
        <p:spPr>
          <a:xfrm>
            <a:off x="5695453" y="4730357"/>
            <a:ext cx="5556970" cy="646331"/>
          </a:xfrm>
          <a:prstGeom prst="rect">
            <a:avLst/>
          </a:prstGeom>
          <a:noFill/>
        </p:spPr>
        <p:txBody>
          <a:bodyPr wrap="none" rtlCol="0">
            <a:spAutoFit/>
          </a:bodyPr>
          <a:lstStyle/>
          <a:p>
            <a:r>
              <a:rPr lang="en-GB" dirty="0"/>
              <a:t>Do things we always do, e.g. calculating </a:t>
            </a:r>
            <a:r>
              <a:rPr lang="en-GB" dirty="0" err="1"/>
              <a:t>pix</a:t>
            </a:r>
            <a:r>
              <a:rPr lang="en-GB" dirty="0"/>
              <a:t> ranges, apply </a:t>
            </a:r>
          </a:p>
          <a:p>
            <a:r>
              <a:rPr lang="en-GB" dirty="0"/>
              <a:t>alignment update image accumulators</a:t>
            </a:r>
          </a:p>
        </p:txBody>
      </p:sp>
      <p:sp>
        <p:nvSpPr>
          <p:cNvPr id="9" name="TextBox 8">
            <a:extLst>
              <a:ext uri="{FF2B5EF4-FFF2-40B4-BE49-F238E27FC236}">
                <a16:creationId xmlns:a16="http://schemas.microsoft.com/office/drawing/2014/main" id="{38A72804-DED4-2F7F-476C-A9334FE30DF4}"/>
              </a:ext>
            </a:extLst>
          </p:cNvPr>
          <p:cNvSpPr txBox="1"/>
          <p:nvPr/>
        </p:nvSpPr>
        <p:spPr>
          <a:xfrm>
            <a:off x="5772849" y="5662493"/>
            <a:ext cx="2525050" cy="369332"/>
          </a:xfrm>
          <a:prstGeom prst="rect">
            <a:avLst/>
          </a:prstGeom>
          <a:noFill/>
        </p:spPr>
        <p:txBody>
          <a:bodyPr wrap="none" rtlCol="0">
            <a:spAutoFit/>
          </a:bodyPr>
          <a:lstStyle/>
          <a:p>
            <a:r>
              <a:rPr lang="en-GB" dirty="0"/>
              <a:t>Assemble result together</a:t>
            </a:r>
          </a:p>
        </p:txBody>
      </p:sp>
    </p:spTree>
    <p:extLst>
      <p:ext uri="{BB962C8B-B14F-4D97-AF65-F5344CB8AC3E}">
        <p14:creationId xmlns:p14="http://schemas.microsoft.com/office/powerpoint/2010/main" val="3899493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83B150-2C07-C289-45DA-03BB8194DA22}"/>
              </a:ext>
            </a:extLst>
          </p:cNvPr>
          <p:cNvSpPr>
            <a:spLocks noGrp="1"/>
          </p:cNvSpPr>
          <p:nvPr>
            <p:ph type="title"/>
          </p:nvPr>
        </p:nvSpPr>
        <p:spPr>
          <a:xfrm>
            <a:off x="838200" y="379487"/>
            <a:ext cx="10515600" cy="1325563"/>
          </a:xfrm>
        </p:spPr>
        <p:txBody>
          <a:bodyPr/>
          <a:lstStyle/>
          <a:p>
            <a:r>
              <a:rPr lang="en-GB" dirty="0"/>
              <a:t>Algorithm example : e.g. </a:t>
            </a:r>
            <a:r>
              <a:rPr lang="en-GB" dirty="0" err="1"/>
              <a:t>sqw.mask</a:t>
            </a:r>
            <a:endParaRPr lang="en-GB" dirty="0"/>
          </a:p>
        </p:txBody>
      </p:sp>
      <p:sp>
        <p:nvSpPr>
          <p:cNvPr id="6" name="TextBox 5">
            <a:extLst>
              <a:ext uri="{FF2B5EF4-FFF2-40B4-BE49-F238E27FC236}">
                <a16:creationId xmlns:a16="http://schemas.microsoft.com/office/drawing/2014/main" id="{2B745692-C352-35DA-EC66-D3DA925935A0}"/>
              </a:ext>
            </a:extLst>
          </p:cNvPr>
          <p:cNvSpPr txBox="1"/>
          <p:nvPr/>
        </p:nvSpPr>
        <p:spPr>
          <a:xfrm>
            <a:off x="914400" y="1705050"/>
            <a:ext cx="5056064" cy="2031325"/>
          </a:xfrm>
          <a:prstGeom prst="rect">
            <a:avLst/>
          </a:prstGeom>
          <a:noFill/>
        </p:spPr>
        <p:txBody>
          <a:bodyPr wrap="none" rtlCol="0">
            <a:spAutoFit/>
          </a:bodyPr>
          <a:lstStyle/>
          <a:p>
            <a:pPr marL="342900" indent="-342900">
              <a:buAutoNum type="arabicParenR"/>
            </a:pPr>
            <a:r>
              <a:rPr lang="en-GB" dirty="0"/>
              <a:t>Check inputs</a:t>
            </a:r>
          </a:p>
          <a:p>
            <a:pPr marL="342900" indent="-342900">
              <a:buAutoNum type="arabicParenR"/>
            </a:pPr>
            <a:endParaRPr lang="en-GB" dirty="0"/>
          </a:p>
          <a:p>
            <a:pPr marL="342900" indent="-342900">
              <a:buAutoNum type="arabicParenR"/>
            </a:pPr>
            <a:r>
              <a:rPr lang="en-GB" dirty="0"/>
              <a:t>Init </a:t>
            </a:r>
            <a:r>
              <a:rPr lang="en-GB" dirty="0" err="1"/>
              <a:t>pageOp_mask.init</a:t>
            </a:r>
            <a:r>
              <a:rPr lang="en-GB" dirty="0"/>
              <a:t>(</a:t>
            </a:r>
            <a:r>
              <a:rPr lang="en-GB" dirty="0" err="1"/>
              <a:t>sqw,inputs</a:t>
            </a:r>
            <a:r>
              <a:rPr lang="en-GB" dirty="0"/>
              <a:t>) for algorithm</a:t>
            </a:r>
          </a:p>
          <a:p>
            <a:pPr marL="342900" indent="-342900">
              <a:buAutoNum type="arabicParenR"/>
            </a:pPr>
            <a:endParaRPr lang="en-GB" dirty="0"/>
          </a:p>
          <a:p>
            <a:pPr marL="342900" indent="-342900">
              <a:buAutoNum type="arabicParenR"/>
            </a:pPr>
            <a:r>
              <a:rPr lang="en-GB" dirty="0" err="1"/>
              <a:t>sqw_result</a:t>
            </a:r>
            <a:r>
              <a:rPr lang="en-GB" dirty="0"/>
              <a:t> = </a:t>
            </a:r>
            <a:r>
              <a:rPr lang="en-GB" dirty="0" err="1"/>
              <a:t>sqw_obj.apply_op</a:t>
            </a:r>
            <a:r>
              <a:rPr lang="en-GB" dirty="0"/>
              <a:t>(</a:t>
            </a:r>
            <a:r>
              <a:rPr lang="en-GB" dirty="0" err="1"/>
              <a:t>page_op_mask</a:t>
            </a:r>
            <a:r>
              <a:rPr lang="en-GB" dirty="0"/>
              <a:t>)</a:t>
            </a:r>
          </a:p>
          <a:p>
            <a:pPr marL="342900" indent="-342900">
              <a:buAutoNum type="arabicParenR"/>
            </a:pPr>
            <a:endParaRPr lang="en-GB" dirty="0"/>
          </a:p>
          <a:p>
            <a:endParaRPr lang="en-GB" dirty="0"/>
          </a:p>
        </p:txBody>
      </p:sp>
      <p:sp>
        <p:nvSpPr>
          <p:cNvPr id="7" name="TextBox 6">
            <a:extLst>
              <a:ext uri="{FF2B5EF4-FFF2-40B4-BE49-F238E27FC236}">
                <a16:creationId xmlns:a16="http://schemas.microsoft.com/office/drawing/2014/main" id="{C622CADC-B77B-EBE2-A37D-85D707F59961}"/>
              </a:ext>
            </a:extLst>
          </p:cNvPr>
          <p:cNvSpPr txBox="1"/>
          <p:nvPr/>
        </p:nvSpPr>
        <p:spPr>
          <a:xfrm>
            <a:off x="2779638" y="4002295"/>
            <a:ext cx="8212312" cy="3139321"/>
          </a:xfrm>
          <a:prstGeom prst="rect">
            <a:avLst/>
          </a:prstGeom>
          <a:noFill/>
        </p:spPr>
        <p:txBody>
          <a:bodyPr wrap="square" rtlCol="0">
            <a:spAutoFit/>
          </a:bodyPr>
          <a:lstStyle/>
          <a:p>
            <a:r>
              <a:rPr lang="en-GB" sz="1800" b="0" i="0" dirty="0">
                <a:solidFill>
                  <a:srgbClr val="0066FF"/>
                </a:solidFill>
                <a:effectLst/>
                <a:latin typeface="Courier New" panose="02070309020205020404" pitchFamily="49" charset="0"/>
                <a:cs typeface="Courier New" panose="02070309020205020404" pitchFamily="49" charset="0"/>
              </a:rPr>
              <a:t>function</a:t>
            </a:r>
            <a:r>
              <a:rPr lang="en-GB" sz="1800" b="0" i="0" dirty="0">
                <a:effectLst/>
                <a:latin typeface="Courier New" panose="02070309020205020404" pitchFamily="49" charset="0"/>
                <a:cs typeface="Courier New" panose="02070309020205020404" pitchFamily="49" charset="0"/>
              </a:rPr>
              <a:t> </a:t>
            </a:r>
            <a:r>
              <a:rPr lang="en-GB" sz="1800" b="0" i="0" dirty="0" err="1">
                <a:effectLst/>
                <a:latin typeface="Courier New" panose="02070309020205020404" pitchFamily="49" charset="0"/>
                <a:cs typeface="Courier New" panose="02070309020205020404" pitchFamily="49" charset="0"/>
              </a:rPr>
              <a:t>mask_pixels</a:t>
            </a:r>
            <a:r>
              <a:rPr lang="en-GB" sz="1800" b="0" i="0" dirty="0">
                <a:effectLst/>
                <a:latin typeface="Courier New" panose="02070309020205020404" pitchFamily="49" charset="0"/>
                <a:cs typeface="Courier New" panose="02070309020205020404" pitchFamily="49" charset="0"/>
              </a:rPr>
              <a:t>(</a:t>
            </a:r>
            <a:r>
              <a:rPr lang="en-GB" sz="1800" b="0" i="0" dirty="0" err="1">
                <a:effectLst/>
                <a:latin typeface="Courier New" panose="02070309020205020404" pitchFamily="49" charset="0"/>
                <a:cs typeface="Courier New" panose="02070309020205020404" pitchFamily="49" charset="0"/>
              </a:rPr>
              <a:t>obj</a:t>
            </a:r>
            <a:r>
              <a:rPr lang="en-GB" sz="1800" b="0" i="0" dirty="0">
                <a:effectLst/>
                <a:latin typeface="Courier New" panose="02070309020205020404" pitchFamily="49" charset="0"/>
                <a:cs typeface="Courier New" panose="02070309020205020404" pitchFamily="49" charset="0"/>
              </a:rPr>
              <a:t>, </a:t>
            </a:r>
            <a:r>
              <a:rPr lang="en-GB" sz="1800" b="0" i="0" dirty="0" err="1">
                <a:effectLst/>
                <a:latin typeface="Courier New" panose="02070309020205020404" pitchFamily="49" charset="0"/>
                <a:cs typeface="Courier New" panose="02070309020205020404" pitchFamily="49" charset="0"/>
              </a:rPr>
              <a:t>keep_info,mask_by_bins</a:t>
            </a:r>
            <a:r>
              <a:rPr lang="en-GB" sz="1800" b="0" i="0" dirty="0">
                <a:effectLst/>
                <a:latin typeface="Courier New" panose="02070309020205020404" pitchFamily="49" charset="0"/>
                <a:cs typeface="Courier New" panose="02070309020205020404" pitchFamily="49" charset="0"/>
              </a:rPr>
              <a:t>)</a:t>
            </a:r>
          </a:p>
          <a:p>
            <a:endParaRPr lang="en-GB" sz="1800" b="0" i="0" dirty="0">
              <a:effectLst/>
              <a:latin typeface="Courier New" panose="02070309020205020404" pitchFamily="49" charset="0"/>
              <a:cs typeface="Courier New" panose="02070309020205020404" pitchFamily="49" charset="0"/>
            </a:endParaRPr>
          </a:p>
          <a:p>
            <a:r>
              <a:rPr lang="en-GB" sz="1800" b="0" i="0" dirty="0" err="1">
                <a:effectLst/>
                <a:latin typeface="Courier New" panose="02070309020205020404" pitchFamily="49" charset="0"/>
                <a:cs typeface="Courier New" panose="02070309020205020404" pitchFamily="49" charset="0"/>
              </a:rPr>
              <a:t>page_op</a:t>
            </a:r>
            <a:r>
              <a:rPr lang="en-GB" sz="1800" b="0" i="0" dirty="0">
                <a:effectLst/>
                <a:latin typeface="Courier New" panose="02070309020205020404" pitchFamily="49" charset="0"/>
                <a:cs typeface="Courier New" panose="02070309020205020404" pitchFamily="49" charset="0"/>
              </a:rPr>
              <a:t> = </a:t>
            </a:r>
            <a:r>
              <a:rPr lang="en-GB" sz="1800" b="0" i="0" dirty="0" err="1">
                <a:effectLst/>
                <a:latin typeface="Courier New" panose="02070309020205020404" pitchFamily="49" charset="0"/>
                <a:cs typeface="Courier New" panose="02070309020205020404" pitchFamily="49" charset="0"/>
              </a:rPr>
              <a:t>PageOp_mask</a:t>
            </a:r>
            <a:r>
              <a:rPr lang="en-GB" sz="1800" b="0" i="0" dirty="0">
                <a:effectLst/>
                <a:latin typeface="Courier New" panose="02070309020205020404" pitchFamily="49" charset="0"/>
                <a:cs typeface="Courier New" panose="02070309020205020404" pitchFamily="49" charset="0"/>
              </a:rPr>
              <a:t>();</a:t>
            </a:r>
          </a:p>
          <a:p>
            <a:r>
              <a:rPr lang="en-GB" sz="1800" b="0" i="0" dirty="0" err="1">
                <a:effectLst/>
                <a:latin typeface="Courier New" panose="02070309020205020404" pitchFamily="49" charset="0"/>
                <a:cs typeface="Courier New" panose="02070309020205020404" pitchFamily="49" charset="0"/>
              </a:rPr>
              <a:t>page_op</a:t>
            </a:r>
            <a:r>
              <a:rPr lang="en-GB" sz="1800" b="0" i="0" dirty="0">
                <a:effectLst/>
                <a:latin typeface="Courier New" panose="02070309020205020404" pitchFamily="49" charset="0"/>
                <a:cs typeface="Courier New" panose="02070309020205020404" pitchFamily="49" charset="0"/>
              </a:rPr>
              <a:t> = </a:t>
            </a:r>
            <a:r>
              <a:rPr lang="en-GB" sz="1800" b="0" i="0" dirty="0" err="1">
                <a:effectLst/>
                <a:latin typeface="Courier New" panose="02070309020205020404" pitchFamily="49" charset="0"/>
                <a:cs typeface="Courier New" panose="02070309020205020404" pitchFamily="49" charset="0"/>
              </a:rPr>
              <a:t>page_op.init</a:t>
            </a:r>
            <a:r>
              <a:rPr lang="en-GB" sz="1800" b="0" i="0" dirty="0">
                <a:effectLst/>
                <a:latin typeface="Courier New" panose="02070309020205020404" pitchFamily="49" charset="0"/>
                <a:cs typeface="Courier New" panose="02070309020205020404" pitchFamily="49" charset="0"/>
              </a:rPr>
              <a:t>(</a:t>
            </a:r>
            <a:r>
              <a:rPr lang="en-GB" sz="1800" b="0" i="0" dirty="0" err="1">
                <a:effectLst/>
                <a:latin typeface="Courier New" panose="02070309020205020404" pitchFamily="49" charset="0"/>
                <a:cs typeface="Courier New" panose="02070309020205020404" pitchFamily="49" charset="0"/>
              </a:rPr>
              <a:t>obj,keep_info</a:t>
            </a:r>
            <a:r>
              <a:rPr lang="en-GB" sz="1800" b="0" i="0" dirty="0">
                <a:effectLst/>
                <a:latin typeface="Courier New" panose="02070309020205020404" pitchFamily="49" charset="0"/>
                <a:cs typeface="Courier New" panose="02070309020205020404" pitchFamily="49" charset="0"/>
              </a:rPr>
              <a:t>);</a:t>
            </a:r>
          </a:p>
          <a:p>
            <a:r>
              <a:rPr lang="en-GB" sz="1800" b="0" i="0" dirty="0">
                <a:solidFill>
                  <a:srgbClr val="0E00FF"/>
                </a:solidFill>
                <a:effectLst/>
                <a:latin typeface="Courier New" panose="02070309020205020404" pitchFamily="49" charset="0"/>
                <a:cs typeface="Courier New" panose="02070309020205020404" pitchFamily="49" charset="0"/>
              </a:rPr>
              <a:t>if </a:t>
            </a:r>
            <a:r>
              <a:rPr lang="en-GB" sz="1800" b="0" i="0" dirty="0" err="1">
                <a:effectLst/>
                <a:latin typeface="Courier New" panose="02070309020205020404" pitchFamily="49" charset="0"/>
                <a:cs typeface="Courier New" panose="02070309020205020404" pitchFamily="49" charset="0"/>
              </a:rPr>
              <a:t>mask_by_bins</a:t>
            </a:r>
            <a:endParaRPr lang="en-GB" sz="1800" b="0" i="0" dirty="0">
              <a:effectLst/>
              <a:latin typeface="Courier New" panose="02070309020205020404" pitchFamily="49" charset="0"/>
              <a:cs typeface="Courier New" panose="02070309020205020404" pitchFamily="49" charset="0"/>
            </a:endParaRPr>
          </a:p>
          <a:p>
            <a:r>
              <a:rPr lang="en-GB" sz="1800" b="0" i="0" dirty="0">
                <a:effectLst/>
                <a:latin typeface="Courier New" panose="02070309020205020404" pitchFamily="49" charset="0"/>
                <a:cs typeface="Courier New" panose="02070309020205020404" pitchFamily="49" charset="0"/>
              </a:rPr>
              <a:t>    </a:t>
            </a:r>
            <a:r>
              <a:rPr lang="en-GB" sz="1800" b="0" i="0" dirty="0" err="1">
                <a:effectLst/>
                <a:latin typeface="Courier New" panose="02070309020205020404" pitchFamily="49" charset="0"/>
                <a:cs typeface="Courier New" panose="02070309020205020404" pitchFamily="49" charset="0"/>
              </a:rPr>
              <a:t>page_op.mask_by_bins</a:t>
            </a:r>
            <a:r>
              <a:rPr lang="en-GB" sz="1800" b="0" i="0" dirty="0">
                <a:effectLst/>
                <a:latin typeface="Courier New" panose="02070309020205020404" pitchFamily="49" charset="0"/>
                <a:cs typeface="Courier New" panose="02070309020205020404" pitchFamily="49" charset="0"/>
              </a:rPr>
              <a:t> = true;</a:t>
            </a:r>
          </a:p>
          <a:p>
            <a:r>
              <a:rPr lang="en-GB" sz="1800" b="0" i="0" dirty="0">
                <a:solidFill>
                  <a:srgbClr val="0E00FF"/>
                </a:solidFill>
                <a:effectLst/>
                <a:latin typeface="Courier New" panose="02070309020205020404" pitchFamily="49" charset="0"/>
                <a:cs typeface="Courier New" panose="02070309020205020404" pitchFamily="49" charset="0"/>
              </a:rPr>
              <a:t>end</a:t>
            </a:r>
            <a:endParaRPr lang="en-GB" sz="1800" b="0" i="0" dirty="0">
              <a:effectLst/>
              <a:latin typeface="Courier New" panose="02070309020205020404" pitchFamily="49" charset="0"/>
              <a:cs typeface="Courier New" panose="02070309020205020404" pitchFamily="49" charset="0"/>
            </a:endParaRPr>
          </a:p>
          <a:p>
            <a:r>
              <a:rPr lang="en-GB" sz="1800" b="0" i="0" dirty="0" err="1">
                <a:effectLst/>
                <a:latin typeface="Courier New" panose="02070309020205020404" pitchFamily="49" charset="0"/>
                <a:cs typeface="Courier New" panose="02070309020205020404" pitchFamily="49" charset="0"/>
              </a:rPr>
              <a:t>wout</a:t>
            </a:r>
            <a:r>
              <a:rPr lang="en-GB" sz="1800" b="0" i="0" dirty="0">
                <a:effectLst/>
                <a:latin typeface="Courier New" panose="02070309020205020404" pitchFamily="49" charset="0"/>
                <a:cs typeface="Courier New" panose="02070309020205020404" pitchFamily="49" charset="0"/>
              </a:rPr>
              <a:t> = </a:t>
            </a:r>
            <a:r>
              <a:rPr lang="en-GB" sz="1800" b="0" i="0" dirty="0" err="1">
                <a:effectLst/>
                <a:latin typeface="Courier New" panose="02070309020205020404" pitchFamily="49" charset="0"/>
                <a:cs typeface="Courier New" panose="02070309020205020404" pitchFamily="49" charset="0"/>
              </a:rPr>
              <a:t>sqw.apply_op</a:t>
            </a:r>
            <a:r>
              <a:rPr lang="en-GB" sz="1800" b="0" i="0" dirty="0">
                <a:effectLst/>
                <a:latin typeface="Courier New" panose="02070309020205020404" pitchFamily="49" charset="0"/>
                <a:cs typeface="Courier New" panose="02070309020205020404" pitchFamily="49" charset="0"/>
              </a:rPr>
              <a:t>(</a:t>
            </a:r>
            <a:r>
              <a:rPr lang="en-GB" sz="1800" b="0" i="0" dirty="0" err="1">
                <a:effectLst/>
                <a:latin typeface="Courier New" panose="02070309020205020404" pitchFamily="49" charset="0"/>
                <a:cs typeface="Courier New" panose="02070309020205020404" pitchFamily="49" charset="0"/>
              </a:rPr>
              <a:t>obj,page_op</a:t>
            </a:r>
            <a:r>
              <a:rPr lang="en-GB" sz="1800" b="0" i="0" dirty="0">
                <a:effectLst/>
                <a:latin typeface="Courier New" panose="02070309020205020404" pitchFamily="49" charset="0"/>
                <a:cs typeface="Courier New" panose="02070309020205020404" pitchFamily="49" charset="0"/>
              </a:rPr>
              <a:t>);</a:t>
            </a:r>
          </a:p>
          <a:p>
            <a:br>
              <a:rPr lang="en-GB" sz="1800" b="0" i="0" dirty="0">
                <a:effectLst/>
                <a:latin typeface="Menlo"/>
              </a:rPr>
            </a:br>
            <a:endParaRPr lang="en-GB" sz="1800" b="0" i="0" dirty="0">
              <a:effectLst/>
              <a:latin typeface="Menlo"/>
            </a:endParaRPr>
          </a:p>
          <a:p>
            <a:endParaRPr lang="en-GB" dirty="0"/>
          </a:p>
        </p:txBody>
      </p:sp>
    </p:spTree>
    <p:extLst>
      <p:ext uri="{BB962C8B-B14F-4D97-AF65-F5344CB8AC3E}">
        <p14:creationId xmlns:p14="http://schemas.microsoft.com/office/powerpoint/2010/main" val="985876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20E5C-1ACA-1A59-26B0-C51B033D465C}"/>
              </a:ext>
            </a:extLst>
          </p:cNvPr>
          <p:cNvSpPr>
            <a:spLocks noGrp="1"/>
          </p:cNvSpPr>
          <p:nvPr>
            <p:ph type="title"/>
          </p:nvPr>
        </p:nvSpPr>
        <p:spPr/>
        <p:txBody>
          <a:bodyPr/>
          <a:lstStyle/>
          <a:p>
            <a:r>
              <a:rPr lang="en-GB" dirty="0" err="1"/>
              <a:t>apply_op</a:t>
            </a:r>
            <a:r>
              <a:rPr lang="en-GB" dirty="0"/>
              <a:t>: (common case)</a:t>
            </a:r>
          </a:p>
        </p:txBody>
      </p:sp>
      <p:sp>
        <p:nvSpPr>
          <p:cNvPr id="3" name="Content Placeholder 2">
            <a:extLst>
              <a:ext uri="{FF2B5EF4-FFF2-40B4-BE49-F238E27FC236}">
                <a16:creationId xmlns:a16="http://schemas.microsoft.com/office/drawing/2014/main" id="{C9D46DFE-47E5-AC28-C9AD-CB82A4461270}"/>
              </a:ext>
            </a:extLst>
          </p:cNvPr>
          <p:cNvSpPr>
            <a:spLocks noGrp="1"/>
          </p:cNvSpPr>
          <p:nvPr>
            <p:ph idx="1"/>
          </p:nvPr>
        </p:nvSpPr>
        <p:spPr>
          <a:xfrm>
            <a:off x="838200" y="1825625"/>
            <a:ext cx="10515600" cy="4225692"/>
          </a:xfrm>
        </p:spPr>
        <p:txBody>
          <a:bodyPr>
            <a:normAutofit lnSpcReduction="10000"/>
          </a:bodyPr>
          <a:lstStyle/>
          <a:p>
            <a:pPr marL="0" indent="0">
              <a:buNone/>
            </a:pPr>
            <a:r>
              <a:rPr lang="en-GB" sz="1800" b="0" i="0" dirty="0" err="1">
                <a:effectLst/>
                <a:latin typeface="Menlo"/>
              </a:rPr>
              <a:t>npix</a:t>
            </a:r>
            <a:r>
              <a:rPr lang="en-GB" sz="1800" b="0" i="0" dirty="0">
                <a:effectLst/>
                <a:latin typeface="Menlo"/>
              </a:rPr>
              <a:t> = </a:t>
            </a:r>
            <a:r>
              <a:rPr lang="en-GB" sz="1800" b="0" i="0" dirty="0" err="1">
                <a:effectLst/>
                <a:latin typeface="Menlo"/>
              </a:rPr>
              <a:t>page_op.npix</a:t>
            </a:r>
            <a:r>
              <a:rPr lang="en-GB" sz="1800" b="0" i="0" dirty="0">
                <a:effectLst/>
                <a:latin typeface="Menlo"/>
              </a:rPr>
              <a:t>;</a:t>
            </a:r>
          </a:p>
          <a:p>
            <a:pPr marL="0" indent="0">
              <a:buNone/>
            </a:pPr>
            <a:r>
              <a:rPr lang="en-GB" sz="1800" b="0" i="0" dirty="0">
                <a:solidFill>
                  <a:srgbClr val="008013"/>
                </a:solidFill>
                <a:effectLst/>
                <a:latin typeface="Menlo"/>
              </a:rPr>
              <a:t>% divide all data into pages to process</a:t>
            </a:r>
            <a:endParaRPr lang="en-GB" sz="1800" b="0" i="0" dirty="0">
              <a:effectLst/>
              <a:latin typeface="Menlo"/>
            </a:endParaRPr>
          </a:p>
          <a:p>
            <a:pPr marL="0" indent="0">
              <a:buNone/>
            </a:pPr>
            <a:r>
              <a:rPr lang="en-GB" sz="1800" b="0" i="0" dirty="0">
                <a:effectLst/>
                <a:latin typeface="Menlo"/>
              </a:rPr>
              <a:t>[</a:t>
            </a:r>
            <a:r>
              <a:rPr lang="en-GB" sz="1800" b="0" i="0" dirty="0" err="1">
                <a:effectLst/>
                <a:latin typeface="Menlo"/>
              </a:rPr>
              <a:t>npix_chunks</a:t>
            </a:r>
            <a:r>
              <a:rPr lang="en-GB" sz="1800" b="0" i="0" dirty="0">
                <a:effectLst/>
                <a:latin typeface="Menlo"/>
              </a:rPr>
              <a:t>, </a:t>
            </a:r>
            <a:r>
              <a:rPr lang="en-GB" sz="1800" b="0" i="0" dirty="0" err="1">
                <a:effectLst/>
                <a:latin typeface="Menlo"/>
              </a:rPr>
              <a:t>npix_idx,page_op</a:t>
            </a:r>
            <a:r>
              <a:rPr lang="en-GB" sz="1800" b="0" i="0" dirty="0">
                <a:effectLst/>
                <a:latin typeface="Menlo"/>
              </a:rPr>
              <a:t>] = </a:t>
            </a:r>
            <a:r>
              <a:rPr lang="en-GB" sz="1800" b="0" i="0" dirty="0" err="1">
                <a:effectLst/>
                <a:latin typeface="Menlo"/>
              </a:rPr>
              <a:t>page_op.split_into_pages</a:t>
            </a:r>
            <a:r>
              <a:rPr lang="en-GB" sz="1800" b="0" i="0" dirty="0">
                <a:effectLst/>
                <a:latin typeface="Menlo"/>
              </a:rPr>
              <a:t>(</a:t>
            </a:r>
            <a:r>
              <a:rPr lang="en-GB" sz="1800" b="0" i="0" dirty="0" err="1">
                <a:effectLst/>
                <a:latin typeface="Menlo"/>
              </a:rPr>
              <a:t>npix</a:t>
            </a:r>
            <a:r>
              <a:rPr lang="en-GB" sz="1800" b="0" i="0" dirty="0">
                <a:effectLst/>
                <a:latin typeface="Menlo"/>
              </a:rPr>
              <a:t>, </a:t>
            </a:r>
            <a:r>
              <a:rPr lang="en-GB" sz="1800" b="0" i="0" dirty="0" err="1">
                <a:effectLst/>
                <a:latin typeface="Menlo"/>
              </a:rPr>
              <a:t>mem_chunk_size</a:t>
            </a:r>
            <a:r>
              <a:rPr lang="en-GB" sz="1800" b="0" i="0" dirty="0">
                <a:effectLst/>
                <a:latin typeface="Menlo"/>
              </a:rPr>
              <a:t>);</a:t>
            </a:r>
          </a:p>
          <a:p>
            <a:pPr marL="0" indent="0">
              <a:buNone/>
            </a:pPr>
            <a:r>
              <a:rPr lang="en-GB" sz="1800" b="0" i="0" dirty="0" err="1">
                <a:effectLst/>
                <a:latin typeface="Menlo"/>
              </a:rPr>
              <a:t>n_chunks</a:t>
            </a:r>
            <a:r>
              <a:rPr lang="en-GB" sz="1800" b="0" i="0" dirty="0">
                <a:effectLst/>
                <a:latin typeface="Menlo"/>
              </a:rPr>
              <a:t> = </a:t>
            </a:r>
            <a:r>
              <a:rPr lang="en-GB" sz="1800" b="0" i="0" dirty="0" err="1">
                <a:effectLst/>
                <a:latin typeface="Menlo"/>
              </a:rPr>
              <a:t>numel</a:t>
            </a:r>
            <a:r>
              <a:rPr lang="en-GB" sz="1800" b="0" i="0" dirty="0">
                <a:effectLst/>
                <a:latin typeface="Menlo"/>
              </a:rPr>
              <a:t>(</a:t>
            </a:r>
            <a:r>
              <a:rPr lang="en-GB" sz="1800" b="0" i="0" dirty="0" err="1">
                <a:effectLst/>
                <a:latin typeface="Menlo"/>
              </a:rPr>
              <a:t>npix_chunks</a:t>
            </a:r>
            <a:r>
              <a:rPr lang="en-GB" sz="1800" b="0" i="0" dirty="0">
                <a:effectLst/>
                <a:latin typeface="Menlo"/>
              </a:rPr>
              <a:t>);</a:t>
            </a:r>
          </a:p>
          <a:p>
            <a:pPr marL="0" indent="0">
              <a:buNone/>
            </a:pPr>
            <a:endParaRPr lang="en-GB" sz="1800" b="0" i="0" dirty="0">
              <a:effectLst/>
              <a:latin typeface="Menlo"/>
            </a:endParaRPr>
          </a:p>
          <a:p>
            <a:pPr marL="0" indent="0">
              <a:buNone/>
            </a:pPr>
            <a:r>
              <a:rPr lang="en-GB" sz="1800" b="0" i="0" dirty="0">
                <a:solidFill>
                  <a:srgbClr val="008013"/>
                </a:solidFill>
                <a:effectLst/>
                <a:latin typeface="Menlo"/>
              </a:rPr>
              <a:t>% Run paging</a:t>
            </a:r>
            <a:endParaRPr lang="en-GB" sz="1800" b="0" i="0" dirty="0">
              <a:effectLst/>
              <a:latin typeface="Menlo"/>
            </a:endParaRPr>
          </a:p>
          <a:p>
            <a:pPr marL="0" indent="0">
              <a:buNone/>
            </a:pPr>
            <a:r>
              <a:rPr lang="en-GB" sz="1800" b="0" i="0" dirty="0">
                <a:solidFill>
                  <a:srgbClr val="0E00FF"/>
                </a:solidFill>
                <a:effectLst/>
                <a:latin typeface="Menlo"/>
              </a:rPr>
              <a:t>for </a:t>
            </a:r>
            <a:r>
              <a:rPr lang="en-GB" sz="1800" b="0" i="0" dirty="0" err="1">
                <a:effectLst/>
                <a:latin typeface="Menlo"/>
              </a:rPr>
              <a:t>i</a:t>
            </a:r>
            <a:r>
              <a:rPr lang="en-GB" sz="1800" b="0" i="0" dirty="0">
                <a:effectLst/>
                <a:latin typeface="Menlo"/>
              </a:rPr>
              <a:t>=1:n_chunks </a:t>
            </a:r>
            <a:r>
              <a:rPr lang="en-GB" sz="1800" b="0" i="0" dirty="0">
                <a:solidFill>
                  <a:srgbClr val="008013"/>
                </a:solidFill>
                <a:effectLst/>
                <a:latin typeface="Menlo"/>
              </a:rPr>
              <a:t>% uses the fact that number of pixels must be equal to sum(</a:t>
            </a:r>
            <a:r>
              <a:rPr lang="en-GB" sz="1800" b="0" i="0" dirty="0" err="1">
                <a:solidFill>
                  <a:srgbClr val="008013"/>
                </a:solidFill>
                <a:effectLst/>
                <a:latin typeface="Menlo"/>
              </a:rPr>
              <a:t>npix</a:t>
            </a:r>
            <a:r>
              <a:rPr lang="en-GB" sz="1800" b="0" i="0" dirty="0">
                <a:solidFill>
                  <a:srgbClr val="008013"/>
                </a:solidFill>
                <a:effectLst/>
                <a:latin typeface="Menlo"/>
              </a:rPr>
              <a:t>)</a:t>
            </a:r>
            <a:endParaRPr lang="en-GB" sz="1800" b="0" i="0" dirty="0">
              <a:effectLst/>
              <a:latin typeface="Menlo"/>
            </a:endParaRPr>
          </a:p>
          <a:p>
            <a:pPr marL="0" indent="0">
              <a:buNone/>
            </a:pPr>
            <a:r>
              <a:rPr lang="en-GB" sz="1800" dirty="0">
                <a:latin typeface="Menlo"/>
              </a:rPr>
              <a:t>      </a:t>
            </a:r>
            <a:r>
              <a:rPr lang="en-GB" sz="1800" b="0" i="0" dirty="0" err="1">
                <a:effectLst/>
                <a:latin typeface="Menlo"/>
              </a:rPr>
              <a:t>page_op</a:t>
            </a:r>
            <a:r>
              <a:rPr lang="en-GB" sz="1800" b="0" i="0" dirty="0">
                <a:effectLst/>
                <a:latin typeface="Menlo"/>
              </a:rPr>
              <a:t> = </a:t>
            </a:r>
            <a:r>
              <a:rPr lang="en-GB" sz="1800" b="0" i="0" dirty="0" err="1">
                <a:effectLst/>
                <a:latin typeface="Menlo"/>
              </a:rPr>
              <a:t>page_op.get_page_data</a:t>
            </a:r>
            <a:r>
              <a:rPr lang="en-GB" sz="1800" b="0" i="0" dirty="0">
                <a:effectLst/>
                <a:latin typeface="Menlo"/>
              </a:rPr>
              <a:t>(</a:t>
            </a:r>
            <a:r>
              <a:rPr lang="en-GB" sz="1800" b="0" i="0" dirty="0" err="1">
                <a:effectLst/>
                <a:latin typeface="Menlo"/>
              </a:rPr>
              <a:t>i,npix_chunks</a:t>
            </a:r>
            <a:r>
              <a:rPr lang="en-GB" sz="1800" b="0" i="0" dirty="0">
                <a:effectLst/>
                <a:latin typeface="Menlo"/>
              </a:rPr>
              <a:t>);</a:t>
            </a:r>
          </a:p>
          <a:p>
            <a:pPr marL="0" indent="0">
              <a:buNone/>
            </a:pPr>
            <a:r>
              <a:rPr lang="en-GB" sz="1800" b="0" i="0" dirty="0">
                <a:effectLst/>
                <a:latin typeface="Menlo"/>
              </a:rPr>
              <a:t>      </a:t>
            </a:r>
            <a:r>
              <a:rPr lang="en-GB" sz="1800" b="0" i="0" dirty="0" err="1">
                <a:effectLst/>
                <a:latin typeface="Menlo"/>
              </a:rPr>
              <a:t>page_op</a:t>
            </a:r>
            <a:r>
              <a:rPr lang="en-GB" sz="1800" b="0" i="0" dirty="0">
                <a:effectLst/>
                <a:latin typeface="Menlo"/>
              </a:rPr>
              <a:t> = </a:t>
            </a:r>
            <a:r>
              <a:rPr lang="en-GB" sz="1800" b="0" i="0" dirty="0" err="1">
                <a:effectLst/>
                <a:latin typeface="Menlo"/>
              </a:rPr>
              <a:t>page_op.apply_op</a:t>
            </a:r>
            <a:r>
              <a:rPr lang="en-GB" sz="1800" b="0" i="0" dirty="0">
                <a:effectLst/>
                <a:latin typeface="Menlo"/>
              </a:rPr>
              <a:t>(</a:t>
            </a:r>
            <a:r>
              <a:rPr lang="en-GB" sz="1800" b="0" i="0" dirty="0" err="1">
                <a:effectLst/>
                <a:latin typeface="Menlo"/>
              </a:rPr>
              <a:t>npix_chunks</a:t>
            </a:r>
            <a:r>
              <a:rPr lang="en-GB" sz="1800" b="0" i="0" dirty="0">
                <a:effectLst/>
                <a:latin typeface="Menlo"/>
              </a:rPr>
              <a:t>{</a:t>
            </a:r>
            <a:r>
              <a:rPr lang="en-GB" sz="1800" b="0" i="0" dirty="0" err="1">
                <a:effectLst/>
                <a:latin typeface="Menlo"/>
              </a:rPr>
              <a:t>i</a:t>
            </a:r>
            <a:r>
              <a:rPr lang="en-GB" sz="1800" b="0" i="0" dirty="0">
                <a:effectLst/>
                <a:latin typeface="Menlo"/>
              </a:rPr>
              <a:t>},</a:t>
            </a:r>
            <a:r>
              <a:rPr lang="en-GB" sz="1800" b="0" i="0" dirty="0" err="1">
                <a:effectLst/>
                <a:latin typeface="Menlo"/>
              </a:rPr>
              <a:t>npix_idx</a:t>
            </a:r>
            <a:r>
              <a:rPr lang="en-GB" sz="1800" b="0" i="0" dirty="0">
                <a:effectLst/>
                <a:latin typeface="Menlo"/>
              </a:rPr>
              <a:t>(:,</a:t>
            </a:r>
            <a:r>
              <a:rPr lang="en-GB" sz="1800" b="0" i="0" dirty="0" err="1">
                <a:effectLst/>
                <a:latin typeface="Menlo"/>
              </a:rPr>
              <a:t>i</a:t>
            </a:r>
            <a:r>
              <a:rPr lang="en-GB" sz="1800" b="0" i="0" dirty="0">
                <a:effectLst/>
                <a:latin typeface="Menlo"/>
              </a:rPr>
              <a:t>));</a:t>
            </a:r>
          </a:p>
          <a:p>
            <a:pPr marL="0" indent="0">
              <a:buNone/>
            </a:pPr>
            <a:r>
              <a:rPr lang="en-GB" sz="1800" b="0" i="0" dirty="0">
                <a:effectLst/>
                <a:latin typeface="Menlo"/>
              </a:rPr>
              <a:t>      </a:t>
            </a:r>
            <a:r>
              <a:rPr lang="en-GB" sz="1800" b="0" i="0" dirty="0" err="1">
                <a:effectLst/>
                <a:latin typeface="Menlo"/>
              </a:rPr>
              <a:t>page_op</a:t>
            </a:r>
            <a:r>
              <a:rPr lang="en-GB" sz="1800" b="0" i="0" dirty="0">
                <a:effectLst/>
                <a:latin typeface="Menlo"/>
              </a:rPr>
              <a:t> = </a:t>
            </a:r>
            <a:r>
              <a:rPr lang="en-GB" sz="1800" b="0" i="0" dirty="0" err="1">
                <a:effectLst/>
                <a:latin typeface="Menlo"/>
              </a:rPr>
              <a:t>page_op.common_page_op</a:t>
            </a:r>
            <a:r>
              <a:rPr lang="en-GB" sz="1800" b="0" i="0" dirty="0">
                <a:effectLst/>
                <a:latin typeface="Menlo"/>
              </a:rPr>
              <a:t>();</a:t>
            </a:r>
          </a:p>
          <a:p>
            <a:pPr marL="0" indent="0">
              <a:buNone/>
            </a:pPr>
            <a:r>
              <a:rPr lang="en-GB" sz="1800" b="0" i="0" dirty="0">
                <a:solidFill>
                  <a:srgbClr val="0E00FF"/>
                </a:solidFill>
                <a:effectLst/>
                <a:latin typeface="Menlo"/>
              </a:rPr>
              <a:t>end</a:t>
            </a:r>
            <a:endParaRPr lang="en-GB" sz="1800" b="0" i="0" dirty="0">
              <a:effectLst/>
              <a:latin typeface="Menlo"/>
            </a:endParaRPr>
          </a:p>
          <a:p>
            <a:pPr marL="0" indent="0">
              <a:buNone/>
            </a:pPr>
            <a:r>
              <a:rPr lang="en-GB" sz="1800" b="0" i="0" dirty="0" err="1">
                <a:effectLst/>
                <a:latin typeface="Menlo"/>
              </a:rPr>
              <a:t>obj_out</a:t>
            </a:r>
            <a:r>
              <a:rPr lang="en-GB" sz="1800" b="0" i="0" dirty="0">
                <a:effectLst/>
                <a:latin typeface="Menlo"/>
              </a:rPr>
              <a:t> = </a:t>
            </a:r>
            <a:r>
              <a:rPr lang="en-GB" sz="1800" b="0" i="0" dirty="0" err="1">
                <a:effectLst/>
                <a:latin typeface="Menlo"/>
              </a:rPr>
              <a:t>page_op.finish_op</a:t>
            </a:r>
            <a:r>
              <a:rPr lang="en-GB" sz="1800" b="0" i="0" dirty="0">
                <a:effectLst/>
                <a:latin typeface="Menlo"/>
              </a:rPr>
              <a:t>(</a:t>
            </a:r>
            <a:r>
              <a:rPr lang="en-GB" sz="1800" b="0" i="0" dirty="0" err="1">
                <a:effectLst/>
                <a:latin typeface="Menlo"/>
              </a:rPr>
              <a:t>obj_in</a:t>
            </a:r>
            <a:r>
              <a:rPr lang="en-GB" sz="1800" b="0" i="0" dirty="0">
                <a:effectLst/>
                <a:latin typeface="Menlo"/>
              </a:rPr>
              <a:t>);</a:t>
            </a:r>
          </a:p>
          <a:p>
            <a:endParaRPr lang="en-GB" dirty="0"/>
          </a:p>
        </p:txBody>
      </p:sp>
    </p:spTree>
    <p:extLst>
      <p:ext uri="{BB962C8B-B14F-4D97-AF65-F5344CB8AC3E}">
        <p14:creationId xmlns:p14="http://schemas.microsoft.com/office/powerpoint/2010/main" val="3448390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96443B-2C6C-5296-1D1C-74B35525FEDE}"/>
              </a:ext>
            </a:extLst>
          </p:cNvPr>
          <p:cNvSpPr>
            <a:spLocks noGrp="1"/>
          </p:cNvSpPr>
          <p:nvPr>
            <p:ph idx="1"/>
          </p:nvPr>
        </p:nvSpPr>
        <p:spPr>
          <a:xfrm>
            <a:off x="838200" y="475568"/>
            <a:ext cx="10515600" cy="5925232"/>
          </a:xfrm>
        </p:spPr>
        <p:txBody>
          <a:bodyPr>
            <a:normAutofit fontScale="40000" lnSpcReduction="20000"/>
          </a:bodyPr>
          <a:lstStyle/>
          <a:p>
            <a:r>
              <a:rPr lang="en-GB" dirty="0"/>
              <a:t>Discussion document for `</a:t>
            </a:r>
            <a:r>
              <a:rPr lang="en-GB" dirty="0" err="1"/>
              <a:t>PageOp</a:t>
            </a:r>
            <a:r>
              <a:rPr lang="en-GB" dirty="0"/>
              <a:t>` refactor. A section on concerns is preceded by</a:t>
            </a:r>
          </a:p>
          <a:p>
            <a:r>
              <a:rPr lang="en-GB" dirty="0"/>
              <a:t>a description of the current and prior implementations for context.</a:t>
            </a:r>
          </a:p>
          <a:p>
            <a:endParaRPr lang="en-GB" dirty="0"/>
          </a:p>
          <a:p>
            <a:r>
              <a:rPr lang="en-GB" dirty="0"/>
              <a:t>## Current Implementation</a:t>
            </a:r>
          </a:p>
          <a:p>
            <a:r>
              <a:rPr lang="en-GB" dirty="0"/>
              <a:t>`</a:t>
            </a:r>
            <a:r>
              <a:rPr lang="en-GB" dirty="0" err="1"/>
              <a:t>PageOp</a:t>
            </a:r>
            <a:r>
              <a:rPr lang="en-GB" dirty="0"/>
              <a:t>`-class-based call sequence always follows the same pattern:</a:t>
            </a:r>
          </a:p>
          <a:p>
            <a:endParaRPr lang="en-GB" dirty="0"/>
          </a:p>
          <a:p>
            <a:r>
              <a:rPr lang="en-GB" dirty="0"/>
              <a:t>* `</a:t>
            </a:r>
            <a:r>
              <a:rPr lang="en-GB" dirty="0" err="1"/>
              <a:t>page_op.init</a:t>
            </a:r>
            <a:r>
              <a:rPr lang="en-GB" dirty="0"/>
              <a:t>` -- Parse arguments and attach as properties</a:t>
            </a:r>
          </a:p>
          <a:p>
            <a:r>
              <a:rPr lang="en-GB" dirty="0"/>
              <a:t>* `</a:t>
            </a:r>
            <a:r>
              <a:rPr lang="en-GB" dirty="0" err="1"/>
              <a:t>page_op.split_into_pages</a:t>
            </a:r>
            <a:r>
              <a:rPr lang="en-GB" dirty="0"/>
              <a:t>` -- Binary choice of operations -- (</a:t>
            </a:r>
            <a:r>
              <a:rPr lang="en-GB" dirty="0">
                <a:solidFill>
                  <a:srgbClr val="00B050"/>
                </a:solidFill>
              </a:rPr>
              <a:t>there is other split used in section and you may add as many splits as you need if your algorithm needs it</a:t>
            </a:r>
            <a:r>
              <a:rPr lang="en-GB" dirty="0"/>
              <a:t>)</a:t>
            </a:r>
          </a:p>
          <a:p>
            <a:endParaRPr lang="en-GB" dirty="0"/>
          </a:p>
          <a:p>
            <a:r>
              <a:rPr lang="en-GB" dirty="0"/>
              <a:t>  - Split on bin-boundaries</a:t>
            </a:r>
          </a:p>
          <a:p>
            <a:r>
              <a:rPr lang="en-GB" dirty="0"/>
              <a:t>  - Split on </a:t>
            </a:r>
            <a:r>
              <a:rPr lang="en-GB" dirty="0" err="1"/>
              <a:t>npix</a:t>
            </a:r>
            <a:r>
              <a:rPr lang="en-GB" dirty="0"/>
              <a:t> chunks regardless   -- (</a:t>
            </a:r>
            <a:r>
              <a:rPr lang="en-GB" dirty="0">
                <a:solidFill>
                  <a:srgbClr val="00B050"/>
                </a:solidFill>
              </a:rPr>
              <a:t>there is other split used in section and you may add as many splits as you need if your algorithm needs it</a:t>
            </a:r>
            <a:r>
              <a:rPr lang="en-GB" dirty="0"/>
              <a:t>)</a:t>
            </a:r>
          </a:p>
          <a:p>
            <a:r>
              <a:rPr lang="en-GB" dirty="0"/>
              <a:t>  Both methods are only one-line callouts to already implemented functions</a:t>
            </a:r>
          </a:p>
          <a:p>
            <a:endParaRPr lang="en-GB" dirty="0"/>
          </a:p>
          <a:p>
            <a:r>
              <a:rPr lang="en-GB" dirty="0"/>
              <a:t>* iterate over chunks:</a:t>
            </a:r>
          </a:p>
          <a:p>
            <a:r>
              <a:rPr lang="en-GB" dirty="0"/>
              <a:t>  - `</a:t>
            </a:r>
            <a:r>
              <a:rPr lang="en-GB" dirty="0" err="1"/>
              <a:t>page_op.get_page_data</a:t>
            </a:r>
            <a:r>
              <a:rPr lang="en-GB" dirty="0"/>
              <a:t>` -- Get either one page of single `</a:t>
            </a:r>
            <a:r>
              <a:rPr lang="en-GB" dirty="0" err="1"/>
              <a:t>sqw</a:t>
            </a:r>
            <a:r>
              <a:rPr lang="en-GB" dirty="0"/>
              <a:t>` or "scroll-locked"    pair of data for cases of binary ops.</a:t>
            </a:r>
          </a:p>
          <a:p>
            <a:r>
              <a:rPr lang="en-GB" dirty="0"/>
              <a:t>  - `</a:t>
            </a:r>
            <a:r>
              <a:rPr lang="en-GB" dirty="0" err="1"/>
              <a:t>page_op.apply_op</a:t>
            </a:r>
            <a:r>
              <a:rPr lang="en-GB" dirty="0"/>
              <a:t>` -- method (overridden on each child class) which transforms data   according to function requirements</a:t>
            </a:r>
          </a:p>
          <a:p>
            <a:r>
              <a:rPr lang="en-GB" dirty="0"/>
              <a:t>  - `</a:t>
            </a:r>
            <a:r>
              <a:rPr lang="en-GB" dirty="0" err="1"/>
              <a:t>page_op.common_page_op</a:t>
            </a:r>
            <a:r>
              <a:rPr lang="en-GB" dirty="0"/>
              <a:t>` -- conditionally update </a:t>
            </a:r>
            <a:r>
              <a:rPr lang="en-GB" dirty="0" err="1"/>
              <a:t>pix</a:t>
            </a:r>
            <a:r>
              <a:rPr lang="en-GB" dirty="0"/>
              <a:t> ranges and run indices (if  any runs have been filtered) and dump to file</a:t>
            </a:r>
          </a:p>
          <a:p>
            <a:r>
              <a:rPr lang="en-GB" dirty="0"/>
              <a:t>* `</a:t>
            </a:r>
            <a:r>
              <a:rPr lang="en-GB" dirty="0" err="1"/>
              <a:t>page_op.finish_op</a:t>
            </a:r>
            <a:r>
              <a:rPr lang="en-GB" dirty="0"/>
              <a:t>` -- Do any necessary final actions on resulting `</a:t>
            </a:r>
            <a:r>
              <a:rPr lang="en-GB" dirty="0" err="1"/>
              <a:t>sqw</a:t>
            </a:r>
            <a:r>
              <a:rPr lang="en-GB" dirty="0"/>
              <a:t>`</a:t>
            </a:r>
          </a:p>
          <a:p>
            <a:endParaRPr lang="en-GB" dirty="0"/>
          </a:p>
          <a:p>
            <a:r>
              <a:rPr lang="en-GB" dirty="0"/>
              <a:t>## Prior implementation</a:t>
            </a:r>
          </a:p>
          <a:p>
            <a:r>
              <a:rPr lang="en-GB" dirty="0"/>
              <a:t>Using `apply` function put the code for `</a:t>
            </a:r>
            <a:r>
              <a:rPr lang="en-GB" dirty="0" err="1"/>
              <a:t>init</a:t>
            </a:r>
            <a:r>
              <a:rPr lang="en-GB" dirty="0"/>
              <a:t>` and `</a:t>
            </a:r>
            <a:r>
              <a:rPr lang="en-GB" dirty="0" err="1"/>
              <a:t>finish_op</a:t>
            </a:r>
            <a:r>
              <a:rPr lang="en-GB" dirty="0"/>
              <a:t>` directly inline in the called function. `apply` split the `</a:t>
            </a:r>
            <a:r>
              <a:rPr lang="en-GB" dirty="0" err="1"/>
              <a:t>sqw</a:t>
            </a:r>
            <a:r>
              <a:rPr lang="en-GB" dirty="0"/>
              <a:t>` into pages and applied a locally defined function (effectively a combination of `</a:t>
            </a:r>
            <a:r>
              <a:rPr lang="en-GB" dirty="0" err="1"/>
              <a:t>apply_op</a:t>
            </a:r>
            <a:r>
              <a:rPr lang="en-GB" dirty="0"/>
              <a:t>` &amp; `</a:t>
            </a:r>
            <a:r>
              <a:rPr lang="en-GB" dirty="0" err="1"/>
              <a:t>common_page_op</a:t>
            </a:r>
            <a:r>
              <a:rPr lang="en-GB" dirty="0"/>
              <a:t>`) to the `</a:t>
            </a:r>
            <a:r>
              <a:rPr lang="en-GB" dirty="0" err="1"/>
              <a:t>sqw</a:t>
            </a:r>
            <a:r>
              <a:rPr lang="en-GB" dirty="0"/>
              <a:t>` object.</a:t>
            </a:r>
          </a:p>
          <a:p>
            <a:r>
              <a:rPr lang="en-GB" dirty="0"/>
              <a:t>**N.B.** There is already a comment in `</a:t>
            </a:r>
            <a:r>
              <a:rPr lang="en-GB" dirty="0" err="1"/>
              <a:t>PageOpBase.m</a:t>
            </a:r>
            <a:r>
              <a:rPr lang="en-GB" dirty="0"/>
              <a:t>` to the effect of merging `</a:t>
            </a:r>
            <a:r>
              <a:rPr lang="en-GB" dirty="0" err="1"/>
              <a:t>common_page_op</a:t>
            </a:r>
            <a:r>
              <a:rPr lang="en-GB" dirty="0"/>
              <a:t>` into `</a:t>
            </a:r>
            <a:r>
              <a:rPr lang="en-GB" dirty="0" err="1"/>
              <a:t>apply_op</a:t>
            </a:r>
            <a:r>
              <a:rPr lang="en-GB" dirty="0"/>
              <a:t>` </a:t>
            </a:r>
          </a:p>
          <a:p>
            <a:endParaRPr lang="en-GB" dirty="0"/>
          </a:p>
          <a:p>
            <a:pPr marL="0" indent="0">
              <a:buNone/>
            </a:pPr>
            <a:endParaRPr lang="en-GB" dirty="0"/>
          </a:p>
        </p:txBody>
      </p:sp>
    </p:spTree>
    <p:extLst>
      <p:ext uri="{BB962C8B-B14F-4D97-AF65-F5344CB8AC3E}">
        <p14:creationId xmlns:p14="http://schemas.microsoft.com/office/powerpoint/2010/main" val="682052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922C8-36CE-BE7E-DF7F-CDDEA4FBEBA0}"/>
              </a:ext>
            </a:extLst>
          </p:cNvPr>
          <p:cNvSpPr>
            <a:spLocks noGrp="1"/>
          </p:cNvSpPr>
          <p:nvPr>
            <p:ph type="title"/>
          </p:nvPr>
        </p:nvSpPr>
        <p:spPr>
          <a:xfrm>
            <a:off x="838200" y="365125"/>
            <a:ext cx="10515600" cy="2157853"/>
          </a:xfrm>
        </p:spPr>
        <p:txBody>
          <a:bodyPr>
            <a:normAutofit fontScale="90000"/>
          </a:bodyPr>
          <a:lstStyle/>
          <a:p>
            <a:r>
              <a:rPr lang="en-GB" sz="2700" dirty="0"/>
              <a:t>- `</a:t>
            </a:r>
            <a:r>
              <a:rPr lang="en-GB" sz="2700" dirty="0" err="1"/>
              <a:t>PageOp</a:t>
            </a:r>
            <a:r>
              <a:rPr lang="en-GB" sz="2700" dirty="0"/>
              <a:t>` class structure is textbook example of a</a:t>
            </a:r>
            <a:br>
              <a:rPr lang="en-GB" sz="2700" dirty="0"/>
            </a:br>
            <a:r>
              <a:rPr lang="en-GB" sz="2700" dirty="0"/>
              <a:t>  ["Poltergeist"](https://en.wikipedia.org/wiki/Poltergeist_(computer_programming))</a:t>
            </a:r>
            <a:br>
              <a:rPr lang="en-GB" sz="2700" dirty="0"/>
            </a:br>
            <a:r>
              <a:rPr lang="en-GB" sz="2700" dirty="0"/>
              <a:t>  anti-pattern where a class exists only to operate as a function. </a:t>
            </a:r>
            <a:br>
              <a:rPr lang="en-GB" sz="2700" dirty="0"/>
            </a:br>
            <a:r>
              <a:rPr lang="en-GB" sz="2700" dirty="0"/>
              <a:t>The class cannot exist independently or be reused.</a:t>
            </a:r>
            <a:br>
              <a:rPr lang="en-GB" dirty="0"/>
            </a:br>
            <a:endParaRPr lang="en-GB" dirty="0"/>
          </a:p>
        </p:txBody>
      </p:sp>
      <p:sp>
        <p:nvSpPr>
          <p:cNvPr id="4" name="TextBox 3">
            <a:extLst>
              <a:ext uri="{FF2B5EF4-FFF2-40B4-BE49-F238E27FC236}">
                <a16:creationId xmlns:a16="http://schemas.microsoft.com/office/drawing/2014/main" id="{D4A471B2-33C3-8EEB-E5EB-91A0D872608F}"/>
              </a:ext>
            </a:extLst>
          </p:cNvPr>
          <p:cNvSpPr txBox="1"/>
          <p:nvPr/>
        </p:nvSpPr>
        <p:spPr>
          <a:xfrm>
            <a:off x="995786" y="2522978"/>
            <a:ext cx="7858818" cy="2585323"/>
          </a:xfrm>
          <a:prstGeom prst="rect">
            <a:avLst/>
          </a:prstGeom>
          <a:noFill/>
        </p:spPr>
        <p:txBody>
          <a:bodyPr wrap="none" rtlCol="0">
            <a:spAutoFit/>
          </a:bodyPr>
          <a:lstStyle/>
          <a:p>
            <a:r>
              <a:rPr lang="en-GB" dirty="0"/>
              <a:t>Class exist independently (e.g. in unit tests) and is reused intensively</a:t>
            </a:r>
          </a:p>
          <a:p>
            <a:endParaRPr lang="en-GB" dirty="0"/>
          </a:p>
          <a:p>
            <a:r>
              <a:rPr lang="en-GB" dirty="0"/>
              <a:t>It is the controller of the workflow performing functions, generic to all operations </a:t>
            </a:r>
          </a:p>
          <a:p>
            <a:r>
              <a:rPr lang="en-GB" dirty="0"/>
              <a:t>(e.g. owns and uses write handle for filebacked objects)</a:t>
            </a:r>
          </a:p>
          <a:p>
            <a:r>
              <a:rPr lang="en-GB" dirty="0"/>
              <a:t>-- This is extensively reused.</a:t>
            </a:r>
          </a:p>
          <a:p>
            <a:r>
              <a:rPr lang="en-GB" dirty="0"/>
              <a:t>Performs algorithm-specific operations</a:t>
            </a:r>
          </a:p>
          <a:p>
            <a:r>
              <a:rPr lang="en-GB" dirty="0"/>
              <a:t>-- This is overloaded and specific for algorithm.</a:t>
            </a:r>
          </a:p>
          <a:p>
            <a:endParaRPr lang="en-GB" dirty="0"/>
          </a:p>
          <a:p>
            <a:endParaRPr lang="en-GB" dirty="0"/>
          </a:p>
        </p:txBody>
      </p:sp>
    </p:spTree>
    <p:extLst>
      <p:ext uri="{BB962C8B-B14F-4D97-AF65-F5344CB8AC3E}">
        <p14:creationId xmlns:p14="http://schemas.microsoft.com/office/powerpoint/2010/main" val="3899136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1168</TotalTime>
  <Words>2017</Words>
  <Application>Microsoft Office PowerPoint</Application>
  <PresentationFormat>Widescreen</PresentationFormat>
  <Paragraphs>195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Courier New</vt:lpstr>
      <vt:lpstr>Menlo</vt:lpstr>
      <vt:lpstr>Office Theme</vt:lpstr>
      <vt:lpstr>PageOp in Horace</vt:lpstr>
      <vt:lpstr>Two kinds of operations in Horace</vt:lpstr>
      <vt:lpstr>While cut has single implementation point in sqw (cut),  PageOp-type operations are spread around numerous algorithms   Causing code duplication and  maintainability problems (sqw object becomes “blob” object wrt pageOp)</vt:lpstr>
      <vt:lpstr>PageOp Design:</vt:lpstr>
      <vt:lpstr>PageOpMethods:</vt:lpstr>
      <vt:lpstr>Algorithm example : e.g. sqw.mask</vt:lpstr>
      <vt:lpstr>apply_op: (common case)</vt:lpstr>
      <vt:lpstr>PowerPoint Presentation</vt:lpstr>
      <vt:lpstr>- `PageOp` class structure is textbook example of a   ["Poltergeist"](https://en.wikipedia.org/wiki/Poltergeist_(computer_programming))   anti-pattern where a class exists only to operate as a function.  The class cannot exist independently or be reused. </vt:lpstr>
      <vt:lpstr>- Undoes unification efforts -- replacing (currently) 9 functions which previously   were implemented with central call to `apply` function with 9 functions, 9   classes + 1 base class, each with 3-5 methods on each </vt:lpstr>
      <vt:lpstr>- Delocalisation of code -- Code which only affects the `sqw` object and which used to be encapsulated entirely within the `sqw` object is now spread across  multiple places. </vt:lpstr>
      <vt:lpstr>- Duplicates argument parsing and handling already present in called function.</vt:lpstr>
      <vt:lpstr>- Strange call structure -- where SQW calls an object with a reference to itself:   ```   page_op = page_op.init(sqw, args);   sqw = sqw.apply_op(page_op);   ```    As one line to highlight strangeness:    ```   sqw = *sqw*.apply_op(PageOp(*sqw*, args))   ``` </vt:lpstr>
      <vt:lpstr>## Concerns - bin-boundary splitting is implemented on the base class, and will be used  unless overridden on the child-classes. We end up with the situation of  having to double-check in a different file which operation is default for  cases where this is not overridden.  (yes, what the concern is about. The split is specific for the algorithm there is other split used in section and you may add as many splits as you need if your algorithm needs it)</vt:lpstr>
      <vt:lpstr>PowerPoint Presentation</vt:lpstr>
      <vt:lpstr>Join – cat -combine_sqw - write_nsqw_to_sqw -accumulate_headers - write_npix_to_pix_blocks </vt:lpstr>
      <vt:lpstr>PowerPoint Presentation</vt:lpstr>
    </vt:vector>
  </TitlesOfParts>
  <Company>Science and Technology Facilities Council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PageOp in Horace</dc:title>
  <dc:creator>Buts, Alex (STFC,RAL,ISIS)</dc:creator>
  <cp:lastModifiedBy>Buts, Alex (STFC,RAL,ISIS)</cp:lastModifiedBy>
  <cp:revision>28</cp:revision>
  <dcterms:created xsi:type="dcterms:W3CDTF">2023-11-09T14:00:17Z</dcterms:created>
  <dcterms:modified xsi:type="dcterms:W3CDTF">2023-11-10T09:28:57Z</dcterms:modified>
</cp:coreProperties>
</file>