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notesMasterIdLst>
    <p:notesMasterId r:id="rId20"/>
  </p:notesMasterIdLst>
  <p:handoutMasterIdLst>
    <p:handoutMasterId r:id="rId21"/>
  </p:handoutMasterIdLst>
  <p:sldIdLst>
    <p:sldId id="256" r:id="rId8"/>
    <p:sldId id="260" r:id="rId9"/>
    <p:sldId id="262" r:id="rId10"/>
    <p:sldId id="263" r:id="rId11"/>
    <p:sldId id="264" r:id="rId12"/>
    <p:sldId id="471" r:id="rId13"/>
    <p:sldId id="265" r:id="rId14"/>
    <p:sldId id="266" r:id="rId15"/>
    <p:sldId id="259" r:id="rId16"/>
    <p:sldId id="261" r:id="rId17"/>
    <p:sldId id="472" r:id="rId18"/>
    <p:sldId id="267" r:id="rId19"/>
  </p:sldIdLst>
  <p:sldSz cx="12192000" cy="6858000"/>
  <p:notesSz cx="6858000" cy="91440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2489-8F64-4E53-A5EB-4423DDD23EF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82CC-523A-434A-A62A-6AD0EFC64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gi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12" Type="http://schemas.openxmlformats.org/officeDocument/2006/relationships/image" Target="../media/image8.png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5" Type="http://schemas.openxmlformats.org/officeDocument/2006/relationships/image" Target="../media/image13.gi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gi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0.png"/><Relationship Id="rId17" Type="http://schemas.openxmlformats.org/officeDocument/2006/relationships/image" Target="../media/image15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6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emf"/><Relationship Id="rId3" Type="http://schemas.openxmlformats.org/officeDocument/2006/relationships/image" Target="../media/image24.emf"/><Relationship Id="rId7" Type="http://schemas.openxmlformats.org/officeDocument/2006/relationships/image" Target="../media/image10.wmf"/><Relationship Id="rId12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e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analysing results of inelastic experiments</a:t>
            </a: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31B0D7-CDA0-A8A2-5632-360DE9CC564E}"/>
              </a:ext>
            </a:extLst>
          </p:cNvPr>
          <p:cNvSpPr txBox="1"/>
          <p:nvPr/>
        </p:nvSpPr>
        <p:spPr>
          <a:xfrm>
            <a:off x="4320367" y="26935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structure: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AF87B-60EE-9AA7-FDB4-B7376FCFDFD5}"/>
              </a:ext>
            </a:extLst>
          </p:cNvPr>
          <p:cNvGrpSpPr/>
          <p:nvPr/>
        </p:nvGrpSpPr>
        <p:grpSpPr>
          <a:xfrm>
            <a:off x="680482" y="1470835"/>
            <a:ext cx="3062177" cy="3987210"/>
            <a:chOff x="680482" y="861237"/>
            <a:chExt cx="3062177" cy="3987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56D75B-6D3A-0E44-D86D-7E64C372EAED}"/>
                </a:ext>
              </a:extLst>
            </p:cNvPr>
            <p:cNvSpPr/>
            <p:nvPr/>
          </p:nvSpPr>
          <p:spPr>
            <a:xfrm>
              <a:off x="680482" y="861237"/>
              <a:ext cx="3062177" cy="3987210"/>
            </a:xfrm>
            <a:prstGeom prst="rect">
              <a:avLst/>
            </a:prstGeom>
            <a:pattFill prst="pct5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SQW object (Filebacked)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57F1E-84CF-864B-9BC0-EB0DD40BF2C1}"/>
                </a:ext>
              </a:extLst>
            </p:cNvPr>
            <p:cNvSpPr/>
            <p:nvPr/>
          </p:nvSpPr>
          <p:spPr>
            <a:xfrm>
              <a:off x="812815" y="1389321"/>
              <a:ext cx="1821711" cy="1105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1-4D image in reciprocal coordinate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CABBA-857E-414F-A3C2-09639526CB5C}"/>
                </a:ext>
              </a:extLst>
            </p:cNvPr>
            <p:cNvSpPr/>
            <p:nvPr/>
          </p:nvSpPr>
          <p:spPr>
            <a:xfrm>
              <a:off x="826991" y="2750288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Experiment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7B7AD-16D6-731C-9378-AEA6F8F5FADA}"/>
                </a:ext>
              </a:extLst>
            </p:cNvPr>
            <p:cNvSpPr/>
            <p:nvPr/>
          </p:nvSpPr>
          <p:spPr>
            <a:xfrm>
              <a:off x="797452" y="3802025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Pixels (All neutron events)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C3FC8-8175-3715-73F7-F7A35C449EC9}"/>
              </a:ext>
            </a:extLst>
          </p:cNvPr>
          <p:cNvSpPr/>
          <p:nvPr/>
        </p:nvSpPr>
        <p:spPr>
          <a:xfrm>
            <a:off x="4325681" y="4031510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Multifit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Fitting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3292-84FA-54CA-FFFA-2F4E195E7AB2}"/>
              </a:ext>
            </a:extLst>
          </p:cNvPr>
          <p:cNvSpPr/>
          <p:nvPr/>
        </p:nvSpPr>
        <p:spPr>
          <a:xfrm>
            <a:off x="7836194" y="1463747"/>
            <a:ext cx="3062177" cy="3987210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Tobyfit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Instrument 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ISIS instruments models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Resolution function &amp; Resolution 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15B1F-1E26-B6D0-59FC-01B3BBEAF285}"/>
              </a:ext>
            </a:extLst>
          </p:cNvPr>
          <p:cNvSpPr/>
          <p:nvPr/>
        </p:nvSpPr>
        <p:spPr>
          <a:xfrm>
            <a:off x="4325681" y="1463747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Algorithms to operate with sqw object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CUT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50F35A-513F-1A1C-ABBA-F7233E4D15AB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2619163" y="2551812"/>
            <a:ext cx="15363" cy="2214230"/>
          </a:xfrm>
          <a:prstGeom prst="bentConnector3">
            <a:avLst>
              <a:gd name="adj1" fmla="val -1487991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8B607-85FB-8C5D-E821-954A751280EF}"/>
              </a:ext>
            </a:extLst>
          </p:cNvPr>
          <p:cNvSpPr txBox="1"/>
          <p:nvPr/>
        </p:nvSpPr>
        <p:spPr>
          <a:xfrm rot="16200000">
            <a:off x="1067985" y="3769912"/>
            <a:ext cx="450820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 is calculated as average from pixels</a:t>
            </a:r>
          </a:p>
          <a:p>
            <a:r>
              <a:rPr lang="en-GB" dirty="0"/>
              <a:t>and serves as the “key” for pixel database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E513060-6B86-182F-4AE7-E811CDF6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7063"/>
              </p:ext>
            </p:extLst>
          </p:nvPr>
        </p:nvGraphicFramePr>
        <p:xfrm>
          <a:off x="1091423" y="87455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E513060-6B86-182F-4AE7-E811CDF67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423" y="87455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BCCD4-DB9C-F8C1-44CF-D9E2ECB5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9B9F48-BBAE-A823-BFAF-B5C0D3B6FACB}"/>
              </a:ext>
            </a:extLst>
          </p:cNvPr>
          <p:cNvSpPr txBox="1"/>
          <p:nvPr/>
        </p:nvSpPr>
        <p:spPr>
          <a:xfrm>
            <a:off x="4320367" y="269358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resolution: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15C30-E4BB-7C8C-DE3C-E5692761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4" y="1188118"/>
            <a:ext cx="5545667" cy="4159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0F8B6A-2B76-E60B-D689-12C6DEBF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09" y="1134646"/>
            <a:ext cx="5987715" cy="44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EA6-1EE9-0823-964E-6068B939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31172-2A78-CB94-0985-E54391524AFB}"/>
              </a:ext>
            </a:extLst>
          </p:cNvPr>
          <p:cNvSpPr txBox="1"/>
          <p:nvPr/>
        </p:nvSpPr>
        <p:spPr>
          <a:xfrm>
            <a:off x="4320367" y="269358"/>
            <a:ext cx="339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Workflow: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CA14-6C46-F88C-5FD2-CB14D24018D6}"/>
              </a:ext>
            </a:extLst>
          </p:cNvPr>
          <p:cNvSpPr txBox="1"/>
          <p:nvPr/>
        </p:nvSpPr>
        <p:spPr>
          <a:xfrm>
            <a:off x="992374" y="792578"/>
            <a:ext cx="68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A7A4-6A1B-C5B5-FDD0-9738107D706E}"/>
              </a:ext>
            </a:extLst>
          </p:cNvPr>
          <p:cNvSpPr txBox="1"/>
          <p:nvPr/>
        </p:nvSpPr>
        <p:spPr>
          <a:xfrm>
            <a:off x="992374" y="17717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https://isis.analysis.stfc.ac.uk/workspaces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EE40C-C89C-941C-DB5C-3B7C57A17BE5}"/>
              </a:ext>
            </a:extLst>
          </p:cNvPr>
          <p:cNvSpPr txBox="1"/>
          <p:nvPr/>
        </p:nvSpPr>
        <p:spPr>
          <a:xfrm>
            <a:off x="6937219" y="1643513"/>
            <a:ext cx="4774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MARI, MERLIN, MAPS, LET</a:t>
            </a:r>
          </a:p>
          <a:p>
            <a:r>
              <a:rPr lang="en-GB" sz="2400" dirty="0"/>
              <a:t>excitations-single crystal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38E30-F9F3-7D05-5F94-B7F314FD45A4}"/>
              </a:ext>
            </a:extLst>
          </p:cNvPr>
          <p:cNvSpPr txBox="1"/>
          <p:nvPr/>
        </p:nvSpPr>
        <p:spPr>
          <a:xfrm>
            <a:off x="1084521" y="2757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a GUI (</a:t>
            </a:r>
            <a:r>
              <a:rPr lang="en-GB" dirty="0" err="1"/>
              <a:t>horace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B5BE7-73CE-0461-509F-B02482E49144}"/>
              </a:ext>
            </a:extLst>
          </p:cNvPr>
          <p:cNvSpPr txBox="1"/>
          <p:nvPr/>
        </p:nvSpPr>
        <p:spPr>
          <a:xfrm>
            <a:off x="1039693" y="35466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mnt</a:t>
            </a:r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ceph</a:t>
            </a:r>
            <a:r>
              <a:rPr lang="en-GB" sz="2400" u="sng" dirty="0">
                <a:solidFill>
                  <a:schemeClr val="accent1"/>
                </a:solidFill>
              </a:rPr>
              <a:t>/auxiliary/excitations/</a:t>
            </a:r>
            <a:r>
              <a:rPr lang="en-GB" sz="2400" u="sng" dirty="0" err="1">
                <a:solidFill>
                  <a:schemeClr val="accent1"/>
                </a:solidFill>
              </a:rPr>
              <a:t>rse_training</a:t>
            </a:r>
            <a:endParaRPr lang="en-GB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BA2B51-DA13-DCE9-721E-DC107D2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CB681-C1E6-E636-A3E8-82D30DBF1209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BF3D5-883F-4854-BF42-6E093EBA4AD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88B50-ADDB-A7CE-9F68-BFF4AD056EAB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5FC3F-ACDD-1FC5-624D-04B40EDC4996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69BB309-211A-E7A0-9EA8-4C75C060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33076"/>
              </p:ext>
            </p:extLst>
          </p:nvPr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69BB309-211A-E7A0-9EA8-4C75C0605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A6EA459-3EC1-61AD-3C73-EF659A409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2D0DED-E228-C7F3-2222-0301A008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2BE1A0-6710-36E3-5A42-00BE10A6669F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73C21C-C1E2-C823-ACD2-08CC7D903829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E429B4-E73A-2EE6-DAA6-386D5442EC8A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DE34EDFA-27BF-7604-9C21-94E0E9EE5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14561"/>
              </p:ext>
            </p:extLst>
          </p:nvPr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DE34EDFA-27BF-7604-9C21-94E0E9EE5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49DC8B-D8A7-0F56-090F-6959EDF0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1910"/>
              </p:ext>
            </p:extLst>
          </p:nvPr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49DC8B-D8A7-0F56-090F-6959EDF05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9A5C4642-49A2-8D99-E416-146F47930EE3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757CAE-7559-7F36-3E44-EC5A9A86E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365" y="4127127"/>
            <a:ext cx="3602666" cy="1883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529D5D-5CD8-72A4-F0B0-91C64C8DE034}"/>
              </a:ext>
            </a:extLst>
          </p:cNvPr>
          <p:cNvSpPr txBox="1"/>
          <p:nvPr/>
        </p:nvSpPr>
        <p:spPr>
          <a:xfrm>
            <a:off x="8206928" y="4032178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3160A-2C14-2F3A-09A0-76340D4FA652}"/>
              </a:ext>
            </a:extLst>
          </p:cNvPr>
          <p:cNvGrpSpPr/>
          <p:nvPr/>
        </p:nvGrpSpPr>
        <p:grpSpPr>
          <a:xfrm>
            <a:off x="1652815" y="1284963"/>
            <a:ext cx="1813488" cy="1726368"/>
            <a:chOff x="1652815" y="1284963"/>
            <a:chExt cx="1813488" cy="1726368"/>
          </a:xfrm>
        </p:grpSpPr>
        <p:pic>
          <p:nvPicPr>
            <p:cNvPr id="65" name="Picture 6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2286605A-6E37-6941-560E-B0FD0762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C05D63-98E4-0626-5CE4-9A5477EE9296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674DDB-C429-F988-8320-EE5F3A282491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3692D06-317E-693C-A9A7-F87D36C0A009}"/>
              </a:ext>
            </a:extLst>
          </p:cNvPr>
          <p:cNvSpPr/>
          <p:nvPr/>
        </p:nvSpPr>
        <p:spPr>
          <a:xfrm>
            <a:off x="3600895" y="1533009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AD536-C9ED-2120-2323-7EA3DF9795E8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65F8A4C5-CBB6-5567-47DC-6D365273BC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66400" progId="Equation.DSMT4">
                    <p:embed/>
                  </p:oleObj>
                </mc:Choice>
                <mc:Fallback>
                  <p:oleObj name="Equation" r:id="rId13" imgW="685800" imgH="266400" progId="Equation.DSMT4">
                    <p:embed/>
                    <p:pic>
                      <p:nvPicPr>
                        <p:cNvPr id="75" name="Object 74">
                          <a:extLst>
                            <a:ext uri="{FF2B5EF4-FFF2-40B4-BE49-F238E27FC236}">
                              <a16:creationId xmlns:a16="http://schemas.microsoft.com/office/drawing/2014/main" id="{65F8A4C5-CBB6-5567-47DC-6D365273BC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88E408CB-EB8C-6D72-836E-F41ED6280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41200" progId="Equation.DSMT4">
                    <p:embed/>
                  </p:oleObj>
                </mc:Choice>
                <mc:Fallback>
                  <p:oleObj name="Equation" r:id="rId15" imgW="825480" imgH="24120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88E408CB-EB8C-6D72-836E-F41ED62803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E371B8F2-7626-B501-0331-57320EC49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80800" imgH="431640" progId="Equation.DSMT4">
                    <p:embed/>
                  </p:oleObj>
                </mc:Choice>
                <mc:Fallback>
                  <p:oleObj name="Equation" r:id="rId17" imgW="1180800" imgH="43164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E371B8F2-7626-B501-0331-57320EC49F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2915CBC-E5C8-E9E4-02FA-DD9795ABF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444240" progId="Equation.DSMT4">
                    <p:embed/>
                  </p:oleObj>
                </mc:Choice>
                <mc:Fallback>
                  <p:oleObj name="Equation" r:id="rId19" imgW="1257120" imgH="44424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E2915CBC-E5C8-E9E4-02FA-DD9795ABF3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D035EF-B37A-B259-0911-CA1D1B4F5E7B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BEAF7-2D85-0ABB-A582-15A8E9647CF7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9229BFD1-CCF8-4697-EEB7-59B6E22F8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46793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A25F-E1B2-4F41-C228-60FCFC76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B2E8A-C6FF-AE3C-8C16-38C57518D6F6}"/>
              </a:ext>
            </a:extLst>
          </p:cNvPr>
          <p:cNvGrpSpPr/>
          <p:nvPr/>
        </p:nvGrpSpPr>
        <p:grpSpPr>
          <a:xfrm>
            <a:off x="368038" y="2963834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B1CE7D7-7CC6-2E37-22F5-C6B7340831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66400" progId="Equation.DSMT4">
                    <p:embed/>
                  </p:oleObj>
                </mc:Choice>
                <mc:Fallback>
                  <p:oleObj name="Equation" r:id="rId2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B1CE7D7-7CC6-2E37-22F5-C6B7340831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C81A6D-E839-77D2-4000-DDC7652D0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31640" progId="Equation.DSMT4">
                    <p:embed/>
                  </p:oleObj>
                </mc:Choice>
                <mc:Fallback>
                  <p:oleObj name="Equation" r:id="rId4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0C81A6D-E839-77D2-4000-DDC7652D0E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1705EEA7-6E4C-B164-7AC1-AC714F09C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1705EEA7-6E4C-B164-7AC1-AC714F09C7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7F8EA28-CB8B-0178-0FC1-ECB6C4C82B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44240" progId="Equation.DSMT4">
                    <p:embed/>
                  </p:oleObj>
                </mc:Choice>
                <mc:Fallback>
                  <p:oleObj name="Equation" r:id="rId8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E7F8EA28-CB8B-0178-0FC1-ECB6C4C82B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 descr="A graph of energy&#10;&#10;AI-generated content may be incorrect.">
            <a:extLst>
              <a:ext uri="{FF2B5EF4-FFF2-40B4-BE49-F238E27FC236}">
                <a16:creationId xmlns:a16="http://schemas.microsoft.com/office/drawing/2014/main" id="{4F7A2407-C17D-4DB2-9F7C-74B0FA61A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8" y="2742078"/>
            <a:ext cx="4954993" cy="388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5DBB-F92F-4571-8BF7-B44E52BD5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FEC6F3-A71F-D81F-C6DF-480E67FA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E09394-3544-704D-08E6-E53C200ED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91FBE2-43D5-CC78-818F-C178F1B62523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AD959-2E04-F712-DC06-43F220C7911C}"/>
              </a:ext>
            </a:extLst>
          </p:cNvPr>
          <p:cNvSpPr/>
          <p:nvPr/>
        </p:nvSpPr>
        <p:spPr>
          <a:xfrm rot="6838445">
            <a:off x="2443611" y="3005294"/>
            <a:ext cx="2181622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8B5142-04A6-E66C-3EA3-597B657C204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A3C2AE8-FB56-4F0D-67EB-8510050E94B6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8FD9F-0C7F-8B28-BB9A-CC9EA4742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7C6-446C-5512-AF26-459F1ABB4BCD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F0A89-672A-E80D-1C7A-6A0B04B161A2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70" name="Picture 69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7D1D1376-64FC-3A06-EDCD-156E3659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1D82EA-D7D4-A88E-F226-DAD92D5F326E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77C49A-ED3D-390A-C50B-4889207EAF94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4DE03F-B49D-2C8A-E04B-F607C42E4303}"/>
              </a:ext>
            </a:extLst>
          </p:cNvPr>
          <p:cNvSpPr/>
          <p:nvPr/>
        </p:nvSpPr>
        <p:spPr>
          <a:xfrm>
            <a:off x="3586717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CF885-EC5F-0204-01C4-040589E2A33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93DF9B-FF93-EEBC-3AB1-12548C689374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E90E7C1B-D4C2-E632-BAF0-A883D1EE1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41200" progId="Equation.DSMT4">
                    <p:embed/>
                  </p:oleObj>
                </mc:Choice>
                <mc:Fallback>
                  <p:oleObj name="Equation" r:id="rId16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E90E7C1B-D4C2-E632-BAF0-A883D1EE10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4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5674-51E3-5C62-F538-A5B3EEBE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FA5E45-DE7C-4A47-8BAE-8E0A101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7E960-F881-4658-61BD-1C633FCE943D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7DB39-9466-8954-661D-9DA8A2D47963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2ADE9-AA22-B4D4-6070-5D624BAA2760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4174-9395-FEEC-7B0F-DEF2C5100BB1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7B34B07-2B8D-14EE-FD86-12BF11F3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7B34B07-2B8D-14EE-FD86-12BF11F32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05A38FC-2013-6DA3-BB3E-CE8173F6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F87064-22FB-9314-6DA0-048854464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C9A1FA-719C-BF00-F18E-A32D57278AF8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D437B33-6D7B-3344-26D8-ECA9F067268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EE83E7-E5B4-30CB-4096-73AC876D6FD0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AAB1D62-D6AC-1A91-0490-EFF4368F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BAAB1D62-D6AC-1A91-0490-EFF4368F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93BA42-FEB7-2819-2DA2-C2AC15A0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93BA42-FEB7-2819-2DA2-C2AC15A05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820E0D8C-DD59-EA89-77AB-D369B19E108B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21382-8E2C-09C6-5C97-6CED1DE12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A39FB-40C0-A2EF-BDD1-BEB4FBC3ED4A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pic>
        <p:nvPicPr>
          <p:cNvPr id="4" name="Picture 3" descr="A graph of energy&#10;&#10;AI-generated content may be incorrect.">
            <a:extLst>
              <a:ext uri="{FF2B5EF4-FFF2-40B4-BE49-F238E27FC236}">
                <a16:creationId xmlns:a16="http://schemas.microsoft.com/office/drawing/2014/main" id="{C4D7914D-D721-3352-DC2E-9C838D2E0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92" y="2967876"/>
            <a:ext cx="4719599" cy="36408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66042A-C021-D182-4290-E9C055F1E5A1}"/>
              </a:ext>
            </a:extLst>
          </p:cNvPr>
          <p:cNvSpPr/>
          <p:nvPr/>
        </p:nvSpPr>
        <p:spPr>
          <a:xfrm rot="6838445">
            <a:off x="5663959" y="2966790"/>
            <a:ext cx="2242745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70643-6B43-D396-BB09-7CCDEBBD4619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6" name="Picture 5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3EE56411-A388-CB50-7C9F-860838D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3F8C0F-2864-2F6E-1227-B54F23C46C54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E457C-C79A-AFB9-01C0-5B1AE39F107D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ED82B-F0E8-D758-6AFE-EAF631A66076}"/>
              </a:ext>
            </a:extLst>
          </p:cNvPr>
          <p:cNvSpPr/>
          <p:nvPr/>
        </p:nvSpPr>
        <p:spPr>
          <a:xfrm>
            <a:off x="3558363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89868-9365-F3F8-1263-91A5B627EA06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C868E91-C1B3-1A57-6848-5545C2ADBB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66400" progId="Equation.DSMT4">
                    <p:embed/>
                  </p:oleObj>
                </mc:Choice>
                <mc:Fallback>
                  <p:oleObj name="Equation" r:id="rId14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0C868E91-C1B3-1A57-6848-5545C2ADBB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31BB1A0-8536-6D61-88F5-6685862E9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241200" progId="Equation.DSMT4">
                    <p:embed/>
                  </p:oleObj>
                </mc:Choice>
                <mc:Fallback>
                  <p:oleObj name="Equation" r:id="rId1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31BB1A0-8536-6D61-88F5-6685862E97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9B35DA9F-54B3-DBE5-819A-1648D10A0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431640" progId="Equation.DSMT4">
                    <p:embed/>
                  </p:oleObj>
                </mc:Choice>
                <mc:Fallback>
                  <p:oleObj name="Equation" r:id="rId18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9B35DA9F-54B3-DBE5-819A-1648D10A01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90C526C-E592-64F0-51D0-ED5A2C643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57120" imgH="444240" progId="Equation.DSMT4">
                    <p:embed/>
                  </p:oleObj>
                </mc:Choice>
                <mc:Fallback>
                  <p:oleObj name="Equation" r:id="rId20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F90C526C-E592-64F0-51D0-ED5A2C6433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9CC3E-0D64-9636-A074-9FF8DC940EC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7DEF0-9C15-4850-18F7-68D45A03161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B40AC7A9-1137-0E33-85A5-F391E3205D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0560" imgH="241200" progId="Equation.DSMT4">
                    <p:embed/>
                  </p:oleObj>
                </mc:Choice>
                <mc:Fallback>
                  <p:oleObj name="Equation" r:id="rId22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B40AC7A9-1137-0E33-85A5-F391E3205D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0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14-9F4F-7D93-1546-9083977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DCBBE4-B39D-B539-8C7B-9CA236D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FDE4D-6F86-C230-2E20-91666A06EED1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FA8C4-AF26-7584-458B-DE86977B7F76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CEF03-D456-87B1-A5CD-F6B400CA7FDE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6C26-D2EA-12C1-E413-DB0555C59BD3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1AFC4B8-35F1-5982-D714-3104F6AD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51AFC4B8-35F1-5982-D714-3104F6AD6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E541916-F55A-36C6-93FC-9930FE9A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98F43E-7870-F552-4038-4FA18B48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B11377-1355-8795-8A7D-E66FB1162E9A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D1E3BC-B7A5-DE44-9573-8B182C82AD88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41B0CF-BF77-6ABB-A5BF-8345F2FC263B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C63C4F6-C8B4-DC8B-45AF-5FB8B6800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3C63C4F6-C8B4-DC8B-45AF-5FB8B6800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2CBC04B1-EDAC-693D-FCA9-F210F8D9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2CBC04B1-EDAC-693D-FCA9-F210F8D90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0B78CB93-3803-B1E8-749C-D0A2C63E6366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9A4B-3DAA-C5E4-1E4F-774680B98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402" y="4095851"/>
            <a:ext cx="3401696" cy="2472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64F67D-0471-B571-95F9-E15897935537}"/>
              </a:ext>
            </a:extLst>
          </p:cNvPr>
          <p:cNvSpPr/>
          <p:nvPr/>
        </p:nvSpPr>
        <p:spPr>
          <a:xfrm rot="3782739">
            <a:off x="8301168" y="3694589"/>
            <a:ext cx="858994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BFB2-3D21-5C27-7C35-77F46A66DBEA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11B0ADC-D1E1-B8F8-ECAD-9E5E398F0D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3682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266400" progId="Equation.DSMT4">
                    <p:embed/>
                  </p:oleObj>
                </mc:Choice>
                <mc:Fallback>
                  <p:oleObj name="Equation" r:id="rId12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70DCF4B-11C2-81FD-87F5-4A2C10D46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6160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41200" progId="Equation.DSMT4">
                    <p:embed/>
                  </p:oleObj>
                </mc:Choice>
                <mc:Fallback>
                  <p:oleObj name="Equation" r:id="rId14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383033D3-9F57-2271-BBFA-AE5A2C0D8D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4316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431640" progId="Equation.DSMT4">
                    <p:embed/>
                  </p:oleObj>
                </mc:Choice>
                <mc:Fallback>
                  <p:oleObj name="Equation" r:id="rId16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5B1894C-8FEA-D430-F82C-F6D11241B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177916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44240" progId="Equation.DSMT4">
                    <p:embed/>
                  </p:oleObj>
                </mc:Choice>
                <mc:Fallback>
                  <p:oleObj name="Equation" r:id="rId18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82197-316E-9B24-EE5C-298A1F706D7D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15" name="Picture 1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49C089EE-6EF0-9CE4-2AE8-BC40CC41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BE152F-D060-DCF9-0721-370C9C33DBDA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3F874E-D8FC-2AE2-BF1C-AC7CB2C4DCF2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3D2A13-3219-D6B5-4B37-4924888D2FE3}"/>
              </a:ext>
            </a:extLst>
          </p:cNvPr>
          <p:cNvSpPr/>
          <p:nvPr/>
        </p:nvSpPr>
        <p:spPr>
          <a:xfrm>
            <a:off x="3565451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EE2C-F99F-0100-D667-8BBE4E142CB6}"/>
              </a:ext>
            </a:extLst>
          </p:cNvPr>
          <p:cNvSpPr txBox="1"/>
          <p:nvPr/>
        </p:nvSpPr>
        <p:spPr>
          <a:xfrm>
            <a:off x="7410452" y="64417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surface in 4-Dimencional q-</a:t>
            </a:r>
            <a:r>
              <a:rPr lang="en-GB" dirty="0" err="1"/>
              <a:t>dE</a:t>
            </a:r>
            <a:r>
              <a:rPr lang="en-GB" dirty="0"/>
              <a:t> 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1305E5-AC13-1996-FF41-25344AA96ADA}"/>
              </a:ext>
            </a:extLst>
          </p:cNvPr>
          <p:cNvGrpSpPr/>
          <p:nvPr/>
        </p:nvGrpSpPr>
        <p:grpSpPr>
          <a:xfrm>
            <a:off x="695593" y="190138"/>
            <a:ext cx="9946782" cy="987863"/>
            <a:chOff x="674328" y="190138"/>
            <a:chExt cx="9946782" cy="987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F422-5530-8123-983C-4BB45A5E02E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E884F9A5-E763-FAF5-BF18-2E903249B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E884F9A5-E763-FAF5-BF18-2E903249B0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19" y="706613"/>
            <a:ext cx="8316416" cy="58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 rot="13352471">
            <a:off x="6138399" y="4792490"/>
            <a:ext cx="2538124" cy="300"/>
            <a:chOff x="251520" y="2159150"/>
            <a:chExt cx="2538124" cy="3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51520" y="2159150"/>
              <a:ext cx="253812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11560" y="2159150"/>
              <a:ext cx="1440160" cy="3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 flipV="1">
            <a:off x="4867200" y="3797275"/>
            <a:ext cx="1304528" cy="553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7200" y="2724756"/>
            <a:ext cx="2944776" cy="1072518"/>
            <a:chOff x="3343200" y="2724756"/>
            <a:chExt cx="2944776" cy="1072518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343200" y="3130364"/>
              <a:ext cx="1304528" cy="5844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879068" y="3789040"/>
              <a:ext cx="1408908" cy="823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60032" y="2724756"/>
              <a:ext cx="927720" cy="8835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768371" y="5236051"/>
            <a:ext cx="49514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70,000 detector elements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300-500 energy bins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 err="1">
                <a:sym typeface="Symbol" pitchFamily="18" charset="2"/>
              </a:rPr>
              <a:t>Upto</a:t>
            </a:r>
            <a:r>
              <a:rPr lang="en-GB" sz="1800" dirty="0">
                <a:sym typeface="Symbol" pitchFamily="18" charset="2"/>
              </a:rPr>
              <a:t>  4 or 5 different </a:t>
            </a:r>
            <a:r>
              <a:rPr lang="en-GB" sz="1800" dirty="0" err="1">
                <a:sym typeface="Symbol" pitchFamily="18" charset="2"/>
              </a:rPr>
              <a:t>Ei</a:t>
            </a:r>
            <a:r>
              <a:rPr lang="en-GB" sz="1800" dirty="0">
                <a:sym typeface="Symbol" pitchFamily="18" charset="2"/>
              </a:rPr>
              <a:t> simultaneously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5704" y="1557780"/>
            <a:ext cx="5453185" cy="3292252"/>
            <a:chOff x="5051703" y="1557780"/>
            <a:chExt cx="5453185" cy="3292252"/>
          </a:xfrm>
        </p:grpSpPr>
        <p:sp>
          <p:nvSpPr>
            <p:cNvPr id="42" name="Isosceles Triangle 41"/>
            <p:cNvSpPr/>
            <p:nvPr/>
          </p:nvSpPr>
          <p:spPr>
            <a:xfrm rot="14969064">
              <a:off x="6132170" y="477313"/>
              <a:ext cx="3292252" cy="5453185"/>
            </a:xfrm>
            <a:prstGeom prst="triangl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23725" y="2007674"/>
              <a:ext cx="2173623" cy="1927038"/>
              <a:chOff x="7030073" y="1862152"/>
              <a:chExt cx="2173623" cy="1927038"/>
            </a:xfrm>
          </p:grpSpPr>
          <p:sp>
            <p:nvSpPr>
              <p:cNvPr id="25" name="Flowchart: Magnetic Disk 24"/>
              <p:cNvSpPr/>
              <p:nvPr/>
            </p:nvSpPr>
            <p:spPr>
              <a:xfrm>
                <a:off x="7092280" y="2380800"/>
                <a:ext cx="860686" cy="131685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164288" y="2492896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230870" y="2436724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44809" y="2400463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47794" y="2780928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26303" y="2720891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909431" y="2674710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7030073" y="1862152"/>
                <a:ext cx="985100" cy="455594"/>
              </a:xfrm>
              <a:prstGeom prst="arc">
                <a:avLst>
                  <a:gd name="adj1" fmla="val 11808389"/>
                  <a:gd name="adj2" fmla="val 5453825"/>
                </a:avLst>
              </a:prstGeom>
              <a:ln w="38100">
                <a:solidFill>
                  <a:srgbClr val="000099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13352471">
                <a:off x="7763536" y="3788890"/>
                <a:ext cx="1440160" cy="3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240520" y="693284"/>
            <a:ext cx="4203750" cy="432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Trebuchet MS" pitchFamily="34" charset="0"/>
              </a:rPr>
              <a:t>MERLIN spectrometer (ISIS)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631504" y="40792"/>
            <a:ext cx="7640291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en-GB" sz="3200" b="1" dirty="0">
                <a:solidFill>
                  <a:srgbClr val="666699"/>
                </a:solidFill>
              </a:rPr>
              <a:t>Measuring Excitations</a:t>
            </a:r>
          </a:p>
        </p:txBody>
      </p:sp>
    </p:spTree>
    <p:extLst>
      <p:ext uri="{BB962C8B-B14F-4D97-AF65-F5344CB8AC3E}">
        <p14:creationId xmlns:p14="http://schemas.microsoft.com/office/powerpoint/2010/main" val="29061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4947-0129-2FD8-62BC-D38C522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C4B575-0978-BE29-E26B-ACC70C7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6" y="1185914"/>
            <a:ext cx="3488978" cy="271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94550-70EF-E00A-5756-944DBCE9C657}"/>
              </a:ext>
            </a:extLst>
          </p:cNvPr>
          <p:cNvSpPr txBox="1"/>
          <p:nvPr/>
        </p:nvSpPr>
        <p:spPr>
          <a:xfrm>
            <a:off x="67432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5929-FCE9-663B-C05F-EDA82110CA42}"/>
              </a:ext>
            </a:extLst>
          </p:cNvPr>
          <p:cNvSpPr txBox="1"/>
          <p:nvPr/>
        </p:nvSpPr>
        <p:spPr>
          <a:xfrm>
            <a:off x="2393821" y="682023"/>
            <a:ext cx="7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Single crystal position provides hypersurface in 4-D space. To cover whole 4-D volum</a:t>
            </a:r>
            <a:r>
              <a:rPr lang="en-GB" dirty="0"/>
              <a:t>e</a:t>
            </a:r>
            <a:r>
              <a:rPr lang="en-GB" sz="1800" dirty="0"/>
              <a:t>, use rotating crystal. Typical experiment – 200 runs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3E1C2-DE85-FB9F-F7A9-EC7D9DA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1" y="3963990"/>
            <a:ext cx="2857804" cy="21433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0B4105-FB47-3DDD-F985-174A7FCB93DB}"/>
              </a:ext>
            </a:extLst>
          </p:cNvPr>
          <p:cNvGrpSpPr/>
          <p:nvPr/>
        </p:nvGrpSpPr>
        <p:grpSpPr>
          <a:xfrm>
            <a:off x="362631" y="1112068"/>
            <a:ext cx="1459272" cy="1192218"/>
            <a:chOff x="3199736" y="3670401"/>
            <a:chExt cx="3010194" cy="213806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B9BF45-7013-BD90-9775-2F1F9BB43AD1}"/>
                </a:ext>
              </a:extLst>
            </p:cNvPr>
            <p:cNvCxnSpPr/>
            <p:nvPr/>
          </p:nvCxnSpPr>
          <p:spPr>
            <a:xfrm>
              <a:off x="3359493" y="5017172"/>
              <a:ext cx="2548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F8C88F-28EB-A64D-4F3A-27449274E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1358" y="3813894"/>
              <a:ext cx="1066463" cy="12542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690C2-F24B-ED73-DF8D-B7C92B8E2559}"/>
                </a:ext>
              </a:extLst>
            </p:cNvPr>
            <p:cNvSpPr/>
            <p:nvPr/>
          </p:nvSpPr>
          <p:spPr>
            <a:xfrm>
              <a:off x="5814359" y="4916710"/>
              <a:ext cx="186923" cy="2009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3870E-D9B8-DEC0-EC9A-910C81B0C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93" y="3813894"/>
              <a:ext cx="1481865" cy="120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9E874CA-F9A6-17BE-35B3-A3A076A7C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21020"/>
                </p:ext>
              </p:extLst>
            </p:nvPr>
          </p:nvGraphicFramePr>
          <p:xfrm>
            <a:off x="4554994" y="4912535"/>
            <a:ext cx="663575" cy="89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B9E874CA-F9A6-17BE-35B3-A3A076A7CA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54994" y="4912535"/>
                          <a:ext cx="663575" cy="89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C84A06DD-4DA7-D649-83B9-990E13CA1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88446"/>
                </p:ext>
              </p:extLst>
            </p:nvPr>
          </p:nvGraphicFramePr>
          <p:xfrm>
            <a:off x="3199736" y="3762881"/>
            <a:ext cx="84455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66400" progId="Equation.DSMT4">
                    <p:embed/>
                  </p:oleObj>
                </mc:Choice>
                <mc:Fallback>
                  <p:oleObj name="Equation" r:id="rId6" imgW="177480" imgH="2664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C84A06DD-4DA7-D649-83B9-990E13CA11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9736" y="3762881"/>
                          <a:ext cx="84455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860864CA-012B-7892-29CB-6E7716980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11856"/>
                </p:ext>
              </p:extLst>
            </p:nvPr>
          </p:nvGraphicFramePr>
          <p:xfrm>
            <a:off x="5470285" y="3670401"/>
            <a:ext cx="723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41200" progId="Equation.DSMT4">
                    <p:embed/>
                  </p:oleObj>
                </mc:Choice>
                <mc:Fallback>
                  <p:oleObj name="Equation" r:id="rId8" imgW="15228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860864CA-012B-7892-29CB-6E77169807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70285" y="3670401"/>
                          <a:ext cx="7239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54E2EFA8-0544-D34B-FA76-17F772321E92}"/>
                </a:ext>
              </a:extLst>
            </p:cNvPr>
            <p:cNvSpPr/>
            <p:nvPr/>
          </p:nvSpPr>
          <p:spPr>
            <a:xfrm rot="8277881">
              <a:off x="5892077" y="4973092"/>
              <a:ext cx="317853" cy="388956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F2B92-E6FE-DFE0-AABC-A817135B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168" y="3931566"/>
            <a:ext cx="3012496" cy="22593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DE7F3A-0864-0CA2-E950-ABBD79C0A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606" y="1415636"/>
            <a:ext cx="3007814" cy="225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C21D24-E0D1-7C2D-B488-B50FE56E7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5" y="3895215"/>
            <a:ext cx="3109432" cy="2332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6E72C-05D1-051B-24E6-743AB576B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323" y="3895215"/>
            <a:ext cx="3401305" cy="25509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A716E-204F-052D-6253-6F27B60099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63681" y="3671497"/>
            <a:ext cx="1572832" cy="70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4BD3C0-74D0-217E-09C3-01588C3E78B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36513" y="3671497"/>
            <a:ext cx="1386053" cy="838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80255A-597A-3588-C7F7-C6E245AE1C75}"/>
              </a:ext>
            </a:extLst>
          </p:cNvPr>
          <p:cNvCxnSpPr>
            <a:cxnSpLocks/>
          </p:cNvCxnSpPr>
          <p:nvPr/>
        </p:nvCxnSpPr>
        <p:spPr>
          <a:xfrm>
            <a:off x="9052849" y="3494915"/>
            <a:ext cx="1236642" cy="819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4377DC-5B29-BAA0-DC03-EAE00AE3AA6D}"/>
              </a:ext>
            </a:extLst>
          </p:cNvPr>
          <p:cNvCxnSpPr>
            <a:cxnSpLocks/>
          </p:cNvCxnSpPr>
          <p:nvPr/>
        </p:nvCxnSpPr>
        <p:spPr>
          <a:xfrm flipH="1">
            <a:off x="7491641" y="3494915"/>
            <a:ext cx="1561208" cy="101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2A52AEF-7953-EC88-663D-67E35BDB1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6632"/>
              </p:ext>
            </p:extLst>
          </p:nvPr>
        </p:nvGraphicFramePr>
        <p:xfrm>
          <a:off x="251075" y="247566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F2A52AEF-7953-EC88-663D-67E35BDB1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75" y="247566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3069-D62B-AC47-4E02-47965140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nergy&#10;&#10;AI-generated content may be incorrect.">
            <a:extLst>
              <a:ext uri="{FF2B5EF4-FFF2-40B4-BE49-F238E27FC236}">
                <a16:creationId xmlns:a16="http://schemas.microsoft.com/office/drawing/2014/main" id="{0014574E-3DED-3C4B-2608-DF7769D2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0" y="3372293"/>
            <a:ext cx="3023417" cy="237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90FBE-469F-7EFB-DDE5-E7DCFE0A6F55}"/>
              </a:ext>
            </a:extLst>
          </p:cNvPr>
          <p:cNvSpPr txBox="1"/>
          <p:nvPr/>
        </p:nvSpPr>
        <p:spPr>
          <a:xfrm>
            <a:off x="674328" y="190138"/>
            <a:ext cx="99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Indirect inelastic instrument: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86BD3B-03BC-C964-42B4-EF8967C9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4" y="3391934"/>
            <a:ext cx="3109432" cy="2332074"/>
          </a:xfrm>
          <a:prstGeom prst="rect">
            <a:avLst/>
          </a:prstGeom>
        </p:spPr>
      </p:pic>
      <p:pic>
        <p:nvPicPr>
          <p:cNvPr id="6" name="Picture 5" descr="A diagram of a crystal analysis&#10;&#10;AI-generated content may be incorrect.">
            <a:extLst>
              <a:ext uri="{FF2B5EF4-FFF2-40B4-BE49-F238E27FC236}">
                <a16:creationId xmlns:a16="http://schemas.microsoft.com/office/drawing/2014/main" id="{484830F7-EA71-E248-1C02-7A696EFAA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8" y="816928"/>
            <a:ext cx="7478244" cy="28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6153-714B-CC48-7BE3-392F06B5144A}"/>
              </a:ext>
            </a:extLst>
          </p:cNvPr>
          <p:cNvSpPr txBox="1"/>
          <p:nvPr/>
        </p:nvSpPr>
        <p:spPr>
          <a:xfrm>
            <a:off x="4463788" y="5743649"/>
            <a:ext cx="657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MUSHRUM will change the game</a:t>
            </a:r>
          </a:p>
        </p:txBody>
      </p:sp>
    </p:spTree>
    <p:extLst>
      <p:ext uri="{BB962C8B-B14F-4D97-AF65-F5344CB8AC3E}">
        <p14:creationId xmlns:p14="http://schemas.microsoft.com/office/powerpoint/2010/main" val="34138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105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result: HORACE-PACE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06AF2F6-7C69-AAA4-3711-2D8FCD8A2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305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Symbol</vt:lpstr>
      <vt:lpstr>Arial</vt:lpstr>
      <vt:lpstr>Calibri</vt:lpstr>
      <vt:lpstr>Aptos</vt:lpstr>
      <vt:lpstr>Trebuchet MS</vt:lpstr>
      <vt:lpstr>1_Title slide</vt:lpstr>
      <vt:lpstr>2_Triangles</vt:lpstr>
      <vt:lpstr>3_Pattern</vt:lpstr>
      <vt:lpstr>4_Blank Layouts</vt:lpstr>
      <vt:lpstr>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41</cp:revision>
  <dcterms:created xsi:type="dcterms:W3CDTF">2023-01-10T12:41:06Z</dcterms:created>
  <dcterms:modified xsi:type="dcterms:W3CDTF">2025-02-26T12:36:06Z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