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DF82-0100-2F90-6712-78BB4575D7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B9F71-CF23-5A66-EDE6-A06C29C03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E0A4A-3286-0D67-972F-1A04F8F53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B48D-63C5-4418-A38F-578874DDD5EE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0663F-9674-D27C-30A6-FCDC2E6C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C143E-171A-DE8B-CE7C-D5D848159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9A06-D575-467E-BD71-656A291B2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12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1FAA-889D-5094-BCAB-9939DD6FE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1221C-5BC4-62E2-2823-F2C28FCCE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5B9E2-17C3-B6BF-709F-C76C2053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B48D-63C5-4418-A38F-578874DDD5EE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C9748-181A-0B84-8B36-373B09A9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F223C-DA55-CB26-AB33-99075596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9A06-D575-467E-BD71-656A291B2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31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1ECCB-0CD7-E02B-1208-036238301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85844-78BA-8E19-712E-27AF1BDA9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70CA7-8AC6-0C74-2CAC-7E00BAB5F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B48D-63C5-4418-A38F-578874DDD5EE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C411-30DF-75D8-A461-A21CF3A2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A57EF-1092-8CCC-2FD7-2EDFD65FE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9A06-D575-467E-BD71-656A291B2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40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6BAE-06C7-B914-7AAD-6F2AB0EE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51AD4-F045-DAC3-DF81-555FC0519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35710-596D-46A9-5462-0B679CA2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B48D-63C5-4418-A38F-578874DDD5EE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3BF9E-5F1D-13FE-F12E-7D311579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520A6-CB18-0336-B8DB-500ED748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9A06-D575-467E-BD71-656A291B2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48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E232-E0CD-1B74-9C6B-073D9067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FFEE0-CFFE-A94F-53CD-3BAD0B0C7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EB875-F5E0-FBA2-47AE-55D29001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B48D-63C5-4418-A38F-578874DDD5EE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1942C-E751-1498-D31B-293A7E7A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46720-C164-E428-3EDE-D2A1AEBA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9A06-D575-467E-BD71-656A291B2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34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5572-9CB4-77BE-EF5E-7D820E38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9069A-B96D-6D89-8816-F81FFF24A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54293-367E-4C8E-82EB-0EEB9FFD2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63EC3-A667-A826-6DDD-C982DC90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B48D-63C5-4418-A38F-578874DDD5EE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B6A94-83C0-8554-E79E-615A2D23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C5CED-81A3-3A7A-FF16-0394FE85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9A06-D575-467E-BD71-656A291B2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717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6F655-A652-6892-0105-0F2ED62B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509BE-A1DB-7E64-66EC-75DA67B26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40A7E-6AEB-5B12-6223-54B7C8976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46B67-275E-F856-A379-EED979EF0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2B632-DE43-9117-D223-2D2E9A173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E5327E-480F-E532-AB7A-CBD76046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B48D-63C5-4418-A38F-578874DDD5EE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6EF4F-E122-A806-A782-6CD88266F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713E99-F930-1DD0-8DC4-F8D3C94F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9A06-D575-467E-BD71-656A291B2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99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A3961-3DE3-C0FB-6997-FFFE6245D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6ED7BC-2C3D-5930-0072-DF1460889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B48D-63C5-4418-A38F-578874DDD5EE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83E64-4ADE-BA80-C18F-4B98603E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D8A6E-EDB1-F74F-82BB-9106FA533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9A06-D575-467E-BD71-656A291B2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95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70B3E5-6797-2241-E330-467D539B1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B48D-63C5-4418-A38F-578874DDD5EE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10F92E-61A2-7D76-D016-BE0B59E95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BAFFD-3282-CE4F-BE49-011DAF1D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9A06-D575-467E-BD71-656A291B2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983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71C5-8845-40F9-27E9-C5DAE4E0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5713F-D9E1-3D28-3A2D-D584A5CE6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21BE2-9F8C-A2F7-6F1F-DFB59817C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3903B-2837-EF9F-E16D-412C3CCE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B48D-63C5-4418-A38F-578874DDD5EE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42C13-CBFE-38F4-3175-EDE2059BE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383D1-2E4E-67FD-F48C-2E7E3C37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9A06-D575-467E-BD71-656A291B2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042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7D33-DCA8-3B7D-B7E8-66109FE7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867198-EEA1-1DC5-267A-F258D030A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DFF01-6266-2244-901D-13E27ED6F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03FC9-C3A2-C730-DF4F-85420714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8B48D-63C5-4418-A38F-578874DDD5EE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32040-63EE-22AD-596D-CF05965D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21949-A389-7107-EB2F-B879BBDF0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9A06-D575-467E-BD71-656A291B2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11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9ABBC-9CFC-A601-7087-59730879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2433B-D77A-4778-ECF1-0321B260D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1B195-9169-C0B8-38D6-A1AABE00A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E8B48D-63C5-4418-A38F-578874DDD5EE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EFF85-64FE-8E8D-1B18-6F22491CD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6AA00-000A-BFCB-DF9C-353C239DF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6F9A06-D575-467E-BD71-656A291B2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938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7A05D4F-A4C5-4A81-B2DF-C7FCA8A1E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2365" y="96308"/>
            <a:ext cx="10290313" cy="757927"/>
          </a:xfrm>
        </p:spPr>
        <p:txBody>
          <a:bodyPr>
            <a:noAutofit/>
          </a:bodyPr>
          <a:lstStyle/>
          <a:p>
            <a:r>
              <a:rPr lang="en-GB" sz="2800" dirty="0"/>
              <a:t>Horace 4 issues from user experience and Horace 4.1 highlights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00C3E4E-821A-1F97-5219-01BAC2F91CD9}"/>
              </a:ext>
            </a:extLst>
          </p:cNvPr>
          <p:cNvSpPr txBox="1">
            <a:spLocks/>
          </p:cNvSpPr>
          <p:nvPr/>
        </p:nvSpPr>
        <p:spPr>
          <a:xfrm>
            <a:off x="490328" y="759324"/>
            <a:ext cx="10290313" cy="51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rgbClr val="0070C0"/>
                </a:solidFill>
              </a:rPr>
              <a:t>Fully fledged filebacked objects (almost)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71CDE-E51A-3C99-C9F2-6AAFA22883DC}"/>
              </a:ext>
            </a:extLst>
          </p:cNvPr>
          <p:cNvSpPr txBox="1"/>
          <p:nvPr/>
        </p:nvSpPr>
        <p:spPr>
          <a:xfrm>
            <a:off x="304798" y="1575925"/>
            <a:ext cx="3686016" cy="92333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hor_config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with properties:</a:t>
            </a:r>
          </a:p>
          <a:p>
            <a:r>
              <a:rPr lang="en-GB" dirty="0"/>
              <a:t>         </a:t>
            </a:r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mem_chunk_size</a:t>
            </a:r>
            <a:r>
              <a:rPr lang="en-GB" dirty="0"/>
              <a:t>: 10000000</a:t>
            </a:r>
          </a:p>
          <a:p>
            <a:r>
              <a:rPr lang="en-GB" dirty="0"/>
              <a:t>         </a:t>
            </a:r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fb_scale_factor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en-GB" dirty="0"/>
              <a:t>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C9BDAE-783C-033B-9369-57F8597C1008}"/>
              </a:ext>
            </a:extLst>
          </p:cNvPr>
          <p:cNvSpPr txBox="1"/>
          <p:nvPr/>
        </p:nvSpPr>
        <p:spPr>
          <a:xfrm>
            <a:off x="304798" y="2942869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 = sqw()</a:t>
            </a:r>
          </a:p>
          <a:p>
            <a:r>
              <a:rPr lang="en-GB" dirty="0"/>
              <a:t>  0-dimensional object:</a:t>
            </a:r>
          </a:p>
          <a:p>
            <a:r>
              <a:rPr lang="en-GB" dirty="0"/>
              <a:t> -------------------------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Extent of data:</a:t>
            </a:r>
          </a:p>
          <a:p>
            <a:r>
              <a:rPr lang="en-GB" dirty="0"/>
              <a:t> Number of </a:t>
            </a:r>
            <a:r>
              <a:rPr lang="en-GB" dirty="0" err="1"/>
              <a:t>spe</a:t>
            </a:r>
            <a:r>
              <a:rPr lang="en-GB" dirty="0"/>
              <a:t> files: 0</a:t>
            </a:r>
          </a:p>
          <a:p>
            <a:r>
              <a:rPr lang="en-GB" dirty="0"/>
              <a:t>    Number of pixels: 1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>
                <a:solidFill>
                  <a:srgbClr val="00B050"/>
                </a:solidFill>
              </a:rPr>
              <a:t>Object is: memory based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0C58E7-3A63-CA2B-4050-5C0506DBCD7A}"/>
              </a:ext>
            </a:extLst>
          </p:cNvPr>
          <p:cNvSpPr txBox="1"/>
          <p:nvPr/>
        </p:nvSpPr>
        <p:spPr>
          <a:xfrm>
            <a:off x="6337909" y="3219868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 =  sqw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'Fe_ei800_align.sqw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r>
              <a:rPr lang="en-GB" dirty="0"/>
              <a:t>4-dimensional object:</a:t>
            </a:r>
          </a:p>
          <a:p>
            <a:r>
              <a:rPr lang="en-GB" dirty="0"/>
              <a:t> -------------------------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 Extent of data:</a:t>
            </a:r>
          </a:p>
          <a:p>
            <a:r>
              <a:rPr lang="en-GB" dirty="0"/>
              <a:t> Number of </a:t>
            </a:r>
            <a:r>
              <a:rPr lang="en-GB" dirty="0" err="1"/>
              <a:t>spe</a:t>
            </a:r>
            <a:r>
              <a:rPr lang="en-GB" dirty="0"/>
              <a:t> files: 186</a:t>
            </a:r>
          </a:p>
          <a:p>
            <a:r>
              <a:rPr lang="en-GB" dirty="0"/>
              <a:t>    Number of pixels: 1286313318</a:t>
            </a:r>
          </a:p>
          <a:p>
            <a:r>
              <a:rPr lang="en-GB" dirty="0"/>
              <a:t>.</a:t>
            </a:r>
          </a:p>
          <a:p>
            <a:r>
              <a:rPr lang="en-GB" dirty="0"/>
              <a:t>.</a:t>
            </a:r>
          </a:p>
          <a:p>
            <a:r>
              <a:rPr lang="en-GB" dirty="0">
                <a:solidFill>
                  <a:srgbClr val="00B050"/>
                </a:solidFill>
              </a:rPr>
              <a:t>Object is: filebacked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CC3580-6DDA-D053-278C-86B069C10EFD}"/>
              </a:ext>
            </a:extLst>
          </p:cNvPr>
          <p:cNvSpPr/>
          <p:nvPr/>
        </p:nvSpPr>
        <p:spPr>
          <a:xfrm>
            <a:off x="6096000" y="1528211"/>
            <a:ext cx="4896678" cy="11928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Filebacked if</a:t>
            </a:r>
            <a:r>
              <a:rPr lang="en-GB" dirty="0"/>
              <a:t>: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Number of pixels </a:t>
            </a:r>
            <a:r>
              <a:rPr lang="en-GB" dirty="0"/>
              <a:t>&gt; </a:t>
            </a:r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mem_chunk_size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*</a:t>
            </a:r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fb_scale_factor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746495D-B3D2-01B3-EEBF-11B02250E91F}"/>
              </a:ext>
            </a:extLst>
          </p:cNvPr>
          <p:cNvSpPr/>
          <p:nvPr/>
        </p:nvSpPr>
        <p:spPr>
          <a:xfrm>
            <a:off x="4376980" y="1973904"/>
            <a:ext cx="1332854" cy="271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89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F69C8-58A1-DC8F-15A3-A4326CFA8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CE58BC6-DF03-1815-E98B-A4C65BCD1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874" y="119847"/>
            <a:ext cx="10290313" cy="757927"/>
          </a:xfrm>
        </p:spPr>
        <p:txBody>
          <a:bodyPr>
            <a:noAutofit/>
          </a:bodyPr>
          <a:lstStyle/>
          <a:p>
            <a:r>
              <a:rPr lang="en-GB" sz="2800" dirty="0"/>
              <a:t>Horace 4 issues from user experience and Horace 4.1 highlights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8DD8D73-5B03-B1C5-A38D-E4E79DD14934}"/>
              </a:ext>
            </a:extLst>
          </p:cNvPr>
          <p:cNvSpPr txBox="1">
            <a:spLocks/>
          </p:cNvSpPr>
          <p:nvPr/>
        </p:nvSpPr>
        <p:spPr>
          <a:xfrm>
            <a:off x="313596" y="720904"/>
            <a:ext cx="11427868" cy="51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sqw_op_bin_pixes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:-&gt; </a:t>
            </a:r>
            <a:r>
              <a:rPr lang="en-GB" sz="2800" b="1" dirty="0">
                <a:cs typeface="Courier New" panose="02070309020205020404" pitchFamily="49" charset="0"/>
              </a:rPr>
              <a:t>random operations overs sqw files</a:t>
            </a:r>
            <a:endParaRPr lang="en-GB" sz="28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3EC79A-0844-36EF-2D12-5BF4583CF14D}"/>
              </a:ext>
            </a:extLst>
          </p:cNvPr>
          <p:cNvSpPr/>
          <p:nvPr/>
        </p:nvSpPr>
        <p:spPr>
          <a:xfrm rot="5400000">
            <a:off x="10355762" y="1060190"/>
            <a:ext cx="2896428" cy="776048"/>
          </a:xfrm>
          <a:prstGeom prst="rect">
            <a:avLst/>
          </a:prstGeom>
          <a:solidFill>
            <a:srgbClr val="F15B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ADVANCED!!!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Full SQW object operation</a:t>
            </a:r>
          </a:p>
        </p:txBody>
      </p:sp>
    </p:spTree>
    <p:extLst>
      <p:ext uri="{BB962C8B-B14F-4D97-AF65-F5344CB8AC3E}">
        <p14:creationId xmlns:p14="http://schemas.microsoft.com/office/powerpoint/2010/main" val="334483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B0099-3285-A870-640B-09ED1A61A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C316A89-DD6E-E128-7A5A-EFBBCB5E5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874" y="119847"/>
            <a:ext cx="10290313" cy="757927"/>
          </a:xfrm>
        </p:spPr>
        <p:txBody>
          <a:bodyPr>
            <a:noAutofit/>
          </a:bodyPr>
          <a:lstStyle/>
          <a:p>
            <a:r>
              <a:rPr lang="en-GB" sz="2800" dirty="0"/>
              <a:t>Horace 4 issues from user experience and Horace 4.1 highlights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C06EA37-7C25-DEFB-D0D4-E51AAB753740}"/>
              </a:ext>
            </a:extLst>
          </p:cNvPr>
          <p:cNvSpPr txBox="1">
            <a:spLocks/>
          </p:cNvSpPr>
          <p:nvPr/>
        </p:nvSpPr>
        <p:spPr>
          <a:xfrm>
            <a:off x="490329" y="759324"/>
            <a:ext cx="10290313" cy="51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>
                <a:solidFill>
                  <a:srgbClr val="0070C0"/>
                </a:solidFill>
              </a:rPr>
              <a:t>Filebacked objects: tip and tricks: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ADD936-95D1-30E7-0774-10F8134F7E18}"/>
              </a:ext>
            </a:extLst>
          </p:cNvPr>
          <p:cNvSpPr txBox="1"/>
          <p:nvPr/>
        </p:nvSpPr>
        <p:spPr>
          <a:xfrm>
            <a:off x="735273" y="2326132"/>
            <a:ext cx="5130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sq_obj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sqw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'Fe_ei800_align.sqw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w2a = cut(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sq_obj,proj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,….);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w2b = cut(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sq_obj,proj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,….);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1555F6-F52B-5B8D-3004-0FF0C98BB2BD}"/>
              </a:ext>
            </a:extLst>
          </p:cNvPr>
          <p:cNvSpPr/>
          <p:nvPr/>
        </p:nvSpPr>
        <p:spPr>
          <a:xfrm>
            <a:off x="7118888" y="715676"/>
            <a:ext cx="4896678" cy="12057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Filebacked if</a:t>
            </a:r>
            <a:r>
              <a:rPr lang="en-GB" dirty="0"/>
              <a:t>: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Number of pixels </a:t>
            </a:r>
            <a:r>
              <a:rPr lang="en-GB" dirty="0"/>
              <a:t>&gt; </a:t>
            </a:r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mem_chunk_size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*</a:t>
            </a:r>
            <a:r>
              <a:rPr lang="en-GB" dirty="0" err="1">
                <a:solidFill>
                  <a:schemeClr val="accent2">
                    <a:lumMod val="50000"/>
                  </a:schemeClr>
                </a:solidFill>
              </a:rPr>
              <a:t>fb_scale_factor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58173B-7216-8E28-1B09-499F7A0C355D}"/>
              </a:ext>
            </a:extLst>
          </p:cNvPr>
          <p:cNvSpPr txBox="1"/>
          <p:nvPr/>
        </p:nvSpPr>
        <p:spPr>
          <a:xfrm>
            <a:off x="7001809" y="2319769"/>
            <a:ext cx="5130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sq_file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'Fe_ei800_align.sqw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w2a = cut(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sq_file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,proj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,….);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w2b = cut(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sq_file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,proj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,….);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9942F95-ADCA-5693-5AFA-BA0A961D8635}"/>
              </a:ext>
            </a:extLst>
          </p:cNvPr>
          <p:cNvSpPr/>
          <p:nvPr/>
        </p:nvSpPr>
        <p:spPr>
          <a:xfrm>
            <a:off x="5770030" y="2390614"/>
            <a:ext cx="1183769" cy="31771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85EFEF-4A26-6D51-5580-E7B596A80A6E}"/>
              </a:ext>
            </a:extLst>
          </p:cNvPr>
          <p:cNvSpPr/>
          <p:nvPr/>
        </p:nvSpPr>
        <p:spPr>
          <a:xfrm>
            <a:off x="5866109" y="1927747"/>
            <a:ext cx="914400" cy="4417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1B5695-262C-0DE4-B346-A496A43FDA91}"/>
              </a:ext>
            </a:extLst>
          </p:cNvPr>
          <p:cNvSpPr/>
          <p:nvPr/>
        </p:nvSpPr>
        <p:spPr>
          <a:xfrm>
            <a:off x="2663349" y="3413059"/>
            <a:ext cx="6501539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If cut result is filebacked it will disappear with object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A6B76-99F6-E04A-F6B9-FBD1D5FFC87A}"/>
              </a:ext>
            </a:extLst>
          </p:cNvPr>
          <p:cNvSpPr txBox="1"/>
          <p:nvPr/>
        </p:nvSpPr>
        <p:spPr>
          <a:xfrm>
            <a:off x="504649" y="5544736"/>
            <a:ext cx="5130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save(w2a,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’file_with_sqw.sqw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EB314E-987D-888C-36CB-3A8FB0BD10D8}"/>
              </a:ext>
            </a:extLst>
          </p:cNvPr>
          <p:cNvSpPr txBox="1"/>
          <p:nvPr/>
        </p:nvSpPr>
        <p:spPr>
          <a:xfrm>
            <a:off x="6323309" y="5544736"/>
            <a:ext cx="5130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save(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’file_with_sqw.mat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’,’w2a’)</a:t>
            </a:r>
          </a:p>
        </p:txBody>
      </p:sp>
      <p:sp>
        <p:nvSpPr>
          <p:cNvPr id="14" name="&quot;Not Allowed&quot; Symbol 13">
            <a:extLst>
              <a:ext uri="{FF2B5EF4-FFF2-40B4-BE49-F238E27FC236}">
                <a16:creationId xmlns:a16="http://schemas.microsoft.com/office/drawing/2014/main" id="{483B6468-A711-92EF-CC06-FCA574C51B00}"/>
              </a:ext>
            </a:extLst>
          </p:cNvPr>
          <p:cNvSpPr/>
          <p:nvPr/>
        </p:nvSpPr>
        <p:spPr>
          <a:xfrm>
            <a:off x="7997125" y="4737375"/>
            <a:ext cx="697424" cy="69742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0E85C806-FAEE-5A78-B22D-B6045EA95F69}"/>
              </a:ext>
            </a:extLst>
          </p:cNvPr>
          <p:cNvSpPr/>
          <p:nvPr/>
        </p:nvSpPr>
        <p:spPr>
          <a:xfrm>
            <a:off x="2045776" y="4743738"/>
            <a:ext cx="697424" cy="691061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144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346FD-1B7D-2365-A34A-4595ECB26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AFFEFD-75E6-C67C-DCAD-8412FBDF9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874" y="119847"/>
            <a:ext cx="10290313" cy="757927"/>
          </a:xfrm>
        </p:spPr>
        <p:txBody>
          <a:bodyPr>
            <a:noAutofit/>
          </a:bodyPr>
          <a:lstStyle/>
          <a:p>
            <a:r>
              <a:rPr lang="en-GB" sz="2800" dirty="0"/>
              <a:t>Horace 4 issues from user experience and Horace 4.1 highlights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E097F33-8571-7C21-BED0-0507CC977DC6}"/>
              </a:ext>
            </a:extLst>
          </p:cNvPr>
          <p:cNvSpPr txBox="1">
            <a:spLocks/>
          </p:cNvSpPr>
          <p:nvPr/>
        </p:nvSpPr>
        <p:spPr>
          <a:xfrm>
            <a:off x="490329" y="759324"/>
            <a:ext cx="11427868" cy="51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b="1" dirty="0"/>
              <a:t>Horace Instrument view cut – Mantid instrument view with difference</a:t>
            </a:r>
          </a:p>
          <a:p>
            <a:pPr algn="l"/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8" name="Picture 7" descr="A diagram of a curved object">
            <a:extLst>
              <a:ext uri="{FF2B5EF4-FFF2-40B4-BE49-F238E27FC236}">
                <a16:creationId xmlns:a16="http://schemas.microsoft.com/office/drawing/2014/main" id="{3E81F805-4FAC-22EF-8ADA-759C7FFB4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74" y="2528624"/>
            <a:ext cx="5705126" cy="37669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DF08124-739B-FF70-5F41-AD638B651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17251"/>
            <a:ext cx="113085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instrument_view_cut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sqw_source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,[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0,theta_step,theta_max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],[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En_min,En_step,En_max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C694C6-4FD7-28ED-16CE-68A87BC6868E}"/>
              </a:ext>
            </a:extLst>
          </p:cNvPr>
          <p:cNvSpPr/>
          <p:nvPr/>
        </p:nvSpPr>
        <p:spPr>
          <a:xfrm>
            <a:off x="7087146" y="4952725"/>
            <a:ext cx="2896428" cy="776048"/>
          </a:xfrm>
          <a:prstGeom prst="rect">
            <a:avLst/>
          </a:prstGeom>
          <a:solidFill>
            <a:srgbClr val="F15B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Full SQW object operation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15CC90-8161-24EA-EB87-440BCB72F101}"/>
              </a:ext>
            </a:extLst>
          </p:cNvPr>
          <p:cNvSpPr txBox="1"/>
          <p:nvPr/>
        </p:nvSpPr>
        <p:spPr>
          <a:xfrm>
            <a:off x="6938682" y="2674042"/>
            <a:ext cx="43030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Interface to cut with </a:t>
            </a:r>
            <a:r>
              <a:rPr lang="en-GB" sz="28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kf_sphere_proj</a:t>
            </a:r>
            <a:endParaRPr lang="en-GB" sz="28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800" dirty="0"/>
          </a:p>
          <a:p>
            <a:r>
              <a:rPr lang="en-GB" sz="2800" dirty="0"/>
              <a:t>which  you should not use in your cuts. (Not ready)</a:t>
            </a:r>
          </a:p>
        </p:txBody>
      </p:sp>
    </p:spTree>
    <p:extLst>
      <p:ext uri="{BB962C8B-B14F-4D97-AF65-F5344CB8AC3E}">
        <p14:creationId xmlns:p14="http://schemas.microsoft.com/office/powerpoint/2010/main" val="17145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FB0A4-F9A4-1E2D-6DAD-76CA0585C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464A574-DBC2-9A3A-48C0-5F2F90F28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874" y="119847"/>
            <a:ext cx="10290313" cy="757927"/>
          </a:xfrm>
        </p:spPr>
        <p:txBody>
          <a:bodyPr>
            <a:noAutofit/>
          </a:bodyPr>
          <a:lstStyle/>
          <a:p>
            <a:r>
              <a:rPr lang="en-GB" sz="2800" dirty="0"/>
              <a:t>Horace 4 issues from user experience and Horace 4.1 highlights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CDA12CA-289F-CF94-0059-346AFE6207E0}"/>
              </a:ext>
            </a:extLst>
          </p:cNvPr>
          <p:cNvSpPr txBox="1">
            <a:spLocks/>
          </p:cNvSpPr>
          <p:nvPr/>
        </p:nvSpPr>
        <p:spPr>
          <a:xfrm>
            <a:off x="490329" y="759324"/>
            <a:ext cx="11427868" cy="51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b="1" dirty="0"/>
              <a:t>Horace Instrument view cut – Mantid instrument view with difference</a:t>
            </a:r>
          </a:p>
          <a:p>
            <a:pPr algn="l"/>
            <a:endParaRPr lang="en-GB" sz="2800" dirty="0">
              <a:solidFill>
                <a:srgbClr val="0070C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4F7C9F-6C85-6193-1CD2-2ED7D0009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64" y="1517251"/>
            <a:ext cx="113085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instrument_view_cut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sqw_source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,[0,theta_step,theta_max],[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En_min,En_step,En_max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 </a:t>
            </a:r>
          </a:p>
        </p:txBody>
      </p:sp>
      <p:pic>
        <p:nvPicPr>
          <p:cNvPr id="7" name="Picture 6" descr="A close-up of a graph">
            <a:extLst>
              <a:ext uri="{FF2B5EF4-FFF2-40B4-BE49-F238E27FC236}">
                <a16:creationId xmlns:a16="http://schemas.microsoft.com/office/drawing/2014/main" id="{AC6466B4-B81C-4C96-D725-0714364D5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21" y="2326468"/>
            <a:ext cx="10990881" cy="441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25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A1010-F173-CE70-2B14-6C42B040F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1DC4329C-02E0-626B-98ED-2A5E25AF4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563" y="2772529"/>
            <a:ext cx="4166102" cy="312457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68C8C39-213C-68D9-9DF9-B583DDC9F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874" y="119847"/>
            <a:ext cx="10290313" cy="757927"/>
          </a:xfrm>
        </p:spPr>
        <p:txBody>
          <a:bodyPr>
            <a:noAutofit/>
          </a:bodyPr>
          <a:lstStyle/>
          <a:p>
            <a:r>
              <a:rPr lang="en-GB" sz="2800" dirty="0"/>
              <a:t>Horace 4 issues from user experience and Horace 4.1 highlights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FD02A69-D62A-824E-EBA8-51201EB39F5B}"/>
              </a:ext>
            </a:extLst>
          </p:cNvPr>
          <p:cNvSpPr txBox="1">
            <a:spLocks/>
          </p:cNvSpPr>
          <p:nvPr/>
        </p:nvSpPr>
        <p:spPr>
          <a:xfrm>
            <a:off x="490329" y="759324"/>
            <a:ext cx="10290313" cy="51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>
                <a:solidFill>
                  <a:srgbClr val="0070C0"/>
                </a:solidFill>
              </a:rPr>
              <a:t>Data Diagnostics: </a:t>
            </a:r>
            <a:r>
              <a:rPr lang="en-GB" sz="2800" b="1" dirty="0"/>
              <a:t>Instrument view cut</a:t>
            </a:r>
          </a:p>
          <a:p>
            <a:pPr algn="l"/>
            <a:endParaRPr lang="en-GB" sz="2800" dirty="0">
              <a:solidFill>
                <a:srgbClr val="0070C0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840AC4D-90C9-01FB-F49A-5014CAD63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105" y="1390772"/>
            <a:ext cx="13720417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Normally Horace works with scattering function build in reciprocal coordinate system related to a crystal.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sample is not sufficiently large to allow neutrons thermalization or instrument have various problems with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its detectors or background scattering, some scattering artefacts may add noise or unrelated signals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measured function. These artefacts will have spherical symmetry around the beam direction.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clearly identify such artefacts one may use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instrument_view_cut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Content Placeholder 4" descr="A blue and green squares&#10;&#10;AI-generated content may be incorrect.">
            <a:extLst>
              <a:ext uri="{FF2B5EF4-FFF2-40B4-BE49-F238E27FC236}">
                <a16:creationId xmlns:a16="http://schemas.microsoft.com/office/drawing/2014/main" id="{55A0A19C-EB8D-77CC-3CA7-221E61DB601D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05" y="2294903"/>
            <a:ext cx="5530804" cy="398952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65B20A5-E9CB-B2FC-FFC0-7FE79700E99C}"/>
              </a:ext>
            </a:extLst>
          </p:cNvPr>
          <p:cNvSpPr/>
          <p:nvPr/>
        </p:nvSpPr>
        <p:spPr>
          <a:xfrm>
            <a:off x="380906" y="5897106"/>
            <a:ext cx="10778247" cy="776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>
                <a:solidFill>
                  <a:srgbClr val="0070C0"/>
                </a:solidFill>
              </a:rPr>
              <a:t>https://abuts.github.io/Horace/v4.1.0/manual/Data_diagnostics.html#instrument-view-cut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4BBBC6-748A-8A9D-55B2-4C9EC383F1A3}"/>
              </a:ext>
            </a:extLst>
          </p:cNvPr>
          <p:cNvSpPr/>
          <p:nvPr/>
        </p:nvSpPr>
        <p:spPr>
          <a:xfrm>
            <a:off x="3744205" y="5121058"/>
            <a:ext cx="2896428" cy="776048"/>
          </a:xfrm>
          <a:prstGeom prst="rect">
            <a:avLst/>
          </a:prstGeom>
          <a:solidFill>
            <a:srgbClr val="F15B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Full SQW object operation</a:t>
            </a:r>
          </a:p>
        </p:txBody>
      </p:sp>
    </p:spTree>
    <p:extLst>
      <p:ext uri="{BB962C8B-B14F-4D97-AF65-F5344CB8AC3E}">
        <p14:creationId xmlns:p14="http://schemas.microsoft.com/office/powerpoint/2010/main" val="239885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7E9FD-0298-86FF-1092-2DD9A17F6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E70E9A9-18C6-8ADD-9A9B-0F29DD35E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874" y="119847"/>
            <a:ext cx="10290313" cy="757927"/>
          </a:xfrm>
        </p:spPr>
        <p:txBody>
          <a:bodyPr>
            <a:noAutofit/>
          </a:bodyPr>
          <a:lstStyle/>
          <a:p>
            <a:r>
              <a:rPr lang="en-GB" sz="2800" dirty="0"/>
              <a:t>Horace 4 issues from user experience and Horace 4.1 highlights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099297D-76DE-154E-7FF3-52683218E43C}"/>
              </a:ext>
            </a:extLst>
          </p:cNvPr>
          <p:cNvSpPr txBox="1">
            <a:spLocks/>
          </p:cNvSpPr>
          <p:nvPr/>
        </p:nvSpPr>
        <p:spPr>
          <a:xfrm>
            <a:off x="313596" y="720904"/>
            <a:ext cx="11427868" cy="51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sqw_op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:-&gt; </a:t>
            </a:r>
            <a:r>
              <a:rPr lang="en-GB" sz="2800" b="1" dirty="0">
                <a:cs typeface="Courier New" panose="02070309020205020404" pitchFamily="49" charset="0"/>
              </a:rPr>
              <a:t>gateway for unary &amp; binary operations overs sqw files</a:t>
            </a:r>
            <a:endParaRPr lang="en-GB" sz="28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A58882-8757-C92E-2024-AF9E874BB676}"/>
              </a:ext>
            </a:extLst>
          </p:cNvPr>
          <p:cNvSpPr/>
          <p:nvPr/>
        </p:nvSpPr>
        <p:spPr>
          <a:xfrm rot="5400000">
            <a:off x="10355762" y="1060190"/>
            <a:ext cx="2896428" cy="776048"/>
          </a:xfrm>
          <a:prstGeom prst="rect">
            <a:avLst/>
          </a:prstGeom>
          <a:solidFill>
            <a:srgbClr val="F15B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ADVANCED!!!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Full SQW object operation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CE8B39-07D5-BDC8-050F-E19087484677}"/>
              </a:ext>
            </a:extLst>
          </p:cNvPr>
          <p:cNvSpPr txBox="1"/>
          <p:nvPr/>
        </p:nvSpPr>
        <p:spPr>
          <a:xfrm>
            <a:off x="313596" y="1479560"/>
            <a:ext cx="1104711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w2_14</a:t>
            </a:r>
            <a:r>
              <a:rPr lang="en-GB" sz="1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b="0" i="0" u="none" strike="noStrike" baseline="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instrument_view_cut</a:t>
            </a:r>
            <a:r>
              <a:rPr lang="en-GB" sz="1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b="0" i="0" u="none" strike="noStrike" baseline="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sqw_file_or_obj</a:t>
            </a:r>
            <a:r>
              <a:rPr lang="en-GB" sz="1800" b="0" i="0" u="none" strike="noStrike" baseline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,[0,0.2,70],4</a:t>
            </a:r>
            <a:r>
              <a:rPr lang="en-GB" sz="1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 = </a:t>
            </a:r>
            <a:r>
              <a:rPr lang="en-GB" sz="1800" b="0" i="0" u="none" strike="noStrike" baseline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w2_14</a:t>
            </a:r>
            <a:r>
              <a:rPr lang="en-GB" sz="1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.p{1};</a:t>
            </a:r>
          </a:p>
          <a:p>
            <a:r>
              <a:rPr lang="en-GB" sz="1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 = </a:t>
            </a:r>
            <a:r>
              <a:rPr lang="en-GB" sz="1800" b="0" i="0" u="none" strike="noStrike" baseline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w2_14</a:t>
            </a:r>
            <a:r>
              <a:rPr lang="en-GB" sz="1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.p{2};</a:t>
            </a:r>
          </a:p>
          <a:p>
            <a:endParaRPr lang="en-GB" sz="1800" b="0" i="0" u="none" strike="noStrike" baseline="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b="0" i="0" u="none" strike="noStrike" baseline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GB" sz="1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800" b="0" i="0" u="none" strike="noStrike" baseline="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griddedInterpolant</a:t>
            </a:r>
            <a:r>
              <a:rPr lang="en-GB" sz="1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({x1,x2},w2_14.s);</a:t>
            </a:r>
          </a:p>
          <a:p>
            <a:r>
              <a:rPr lang="en-GB" sz="1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sqw1400_no_bg = </a:t>
            </a:r>
            <a:r>
              <a:rPr lang="en-GB" sz="1800" b="1" i="0" u="none" strike="noStrike" baseline="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sqw_op</a:t>
            </a:r>
            <a:r>
              <a:rPr lang="en-GB" sz="1800" b="1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sqw_file_or_</a:t>
            </a:r>
            <a:r>
              <a:rPr lang="en-GB" sz="1800" b="1" i="0" u="none" strike="noStrike" baseline="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800" b="1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,@remove_background,{</a:t>
            </a:r>
            <a:r>
              <a:rPr lang="en-GB" sz="1800" b="1" i="0" u="none" strike="noStrike" baseline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w2_14,F</a:t>
            </a:r>
            <a:r>
              <a:rPr lang="en-GB" sz="1800" b="1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},'</a:t>
            </a:r>
            <a:r>
              <a:rPr lang="en-GB" sz="1800" b="1" i="0" u="none" strike="noStrike" baseline="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GB" sz="1800" b="1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GB" sz="1800" b="1" i="0" u="none" strike="noStrike" baseline="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target_filename</a:t>
            </a:r>
            <a:r>
              <a:rPr lang="en-GB" sz="1800" b="1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GB" sz="1800" b="0" i="0" u="none" strike="noStrike" baseline="0" dirty="0">
              <a:solidFill>
                <a:srgbClr val="000000"/>
              </a:solidFill>
              <a:latin typeface="Consolas Courie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64DCD0-1B86-79D9-1CD0-AA0D3BB375B0}"/>
              </a:ext>
            </a:extLst>
          </p:cNvPr>
          <p:cNvSpPr txBox="1"/>
          <p:nvPr/>
        </p:nvSpPr>
        <p:spPr>
          <a:xfrm>
            <a:off x="313596" y="3718334"/>
            <a:ext cx="1111879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sig_var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remove_background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pageop_obj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,bg_data,bg_model,rlu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retrieve page of pixel data in Crystal Cartesian coordinate system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pageop_obj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.page_data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2D background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bg_data.proj.transform_pix_to_img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(data(1:5,:));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bg_signal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bg_model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(2,:),data(4,:));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sig_var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data([8,9],:);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sig_var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(1,:) = data(8,:)-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bg_signal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over_compensated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sig_var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(1,:)&lt;0;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sig_var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(2,over_compensated) = 0;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D873C4-F457-D3BF-8CC0-5E4BD0C79B0E}"/>
              </a:ext>
            </a:extLst>
          </p:cNvPr>
          <p:cNvSpPr/>
          <p:nvPr/>
        </p:nvSpPr>
        <p:spPr>
          <a:xfrm>
            <a:off x="368834" y="2896429"/>
            <a:ext cx="10880591" cy="571076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06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D88F1-AD23-506F-080A-218DA5B38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6DCE92-3E4E-2402-FCA2-DF30EC14A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874" y="119847"/>
            <a:ext cx="10290313" cy="757927"/>
          </a:xfrm>
        </p:spPr>
        <p:txBody>
          <a:bodyPr>
            <a:noAutofit/>
          </a:bodyPr>
          <a:lstStyle/>
          <a:p>
            <a:r>
              <a:rPr lang="en-GB" sz="2800" dirty="0"/>
              <a:t>Horace 4 issues from user experience and Horace 4.1 highlights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C8032D5-0FD5-BDAF-6DF4-21B6D2207F97}"/>
              </a:ext>
            </a:extLst>
          </p:cNvPr>
          <p:cNvSpPr txBox="1">
            <a:spLocks/>
          </p:cNvSpPr>
          <p:nvPr/>
        </p:nvSpPr>
        <p:spPr>
          <a:xfrm>
            <a:off x="313596" y="720904"/>
            <a:ext cx="11427868" cy="51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sqw_op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:-&gt; </a:t>
            </a:r>
            <a:r>
              <a:rPr lang="en-GB" sz="2800" b="1" dirty="0">
                <a:cs typeface="Courier New" panose="02070309020205020404" pitchFamily="49" charset="0"/>
              </a:rPr>
              <a:t>gateway for unary &amp; binary operations overs sqw files</a:t>
            </a:r>
            <a:endParaRPr lang="en-GB" sz="28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42B540-4B84-6593-6BEB-C101C33C9DA1}"/>
              </a:ext>
            </a:extLst>
          </p:cNvPr>
          <p:cNvSpPr/>
          <p:nvPr/>
        </p:nvSpPr>
        <p:spPr>
          <a:xfrm rot="5400000">
            <a:off x="10355762" y="1060190"/>
            <a:ext cx="2896428" cy="776048"/>
          </a:xfrm>
          <a:prstGeom prst="rect">
            <a:avLst/>
          </a:prstGeom>
          <a:solidFill>
            <a:srgbClr val="F15B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ADVANCED!!!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Full SQW object operation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E0FF2-104C-9631-1ADD-DAAB7F80AA3B}"/>
              </a:ext>
            </a:extLst>
          </p:cNvPr>
          <p:cNvSpPr txBox="1"/>
          <p:nvPr/>
        </p:nvSpPr>
        <p:spPr>
          <a:xfrm>
            <a:off x="313596" y="1479560"/>
            <a:ext cx="1104711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w2_14</a:t>
            </a:r>
            <a:r>
              <a:rPr lang="en-GB" sz="1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b="0" i="0" u="none" strike="noStrike" baseline="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instrument_view_cut</a:t>
            </a:r>
            <a:r>
              <a:rPr lang="en-GB" sz="1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b="0" i="0" u="none" strike="noStrike" baseline="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sqw_file_or_obj</a:t>
            </a:r>
            <a:r>
              <a:rPr lang="en-GB" sz="1800" b="0" i="0" u="none" strike="noStrike" baseline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,[0,0.2,70],4</a:t>
            </a:r>
            <a:r>
              <a:rPr lang="en-GB" sz="1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 = </a:t>
            </a:r>
            <a:r>
              <a:rPr lang="en-GB" sz="1800" b="0" i="0" u="none" strike="noStrike" baseline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w2_14</a:t>
            </a:r>
            <a:r>
              <a:rPr lang="en-GB" sz="1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.p{1};</a:t>
            </a:r>
          </a:p>
          <a:p>
            <a:r>
              <a:rPr lang="en-GB" sz="1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 = </a:t>
            </a:r>
            <a:r>
              <a:rPr lang="en-GB" sz="1800" b="0" i="0" u="none" strike="noStrike" baseline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w2_14</a:t>
            </a:r>
            <a:r>
              <a:rPr lang="en-GB" sz="1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.p{2};</a:t>
            </a:r>
          </a:p>
          <a:p>
            <a:endParaRPr lang="en-GB" sz="1800" b="0" i="0" u="none" strike="noStrike" baseline="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b="0" i="0" u="none" strike="noStrike" baseline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GB" sz="1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800" b="0" i="0" u="none" strike="noStrike" baseline="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griddedInterpolant</a:t>
            </a:r>
            <a:r>
              <a:rPr lang="en-GB" sz="1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({x1,x2},w2_14.s);</a:t>
            </a:r>
          </a:p>
          <a:p>
            <a:r>
              <a:rPr lang="en-GB" sz="1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sqw1400_no_bg = </a:t>
            </a:r>
            <a:r>
              <a:rPr lang="en-GB" sz="1800" b="0" i="0" u="none" strike="noStrike" baseline="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sqw_op</a:t>
            </a:r>
            <a:r>
              <a:rPr lang="en-GB" sz="1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b="0" i="0" u="none" strike="noStrike" baseline="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sqw_file_or_</a:t>
            </a:r>
            <a:r>
              <a:rPr lang="en-GB" sz="1800" b="0" i="0" u="none" strike="noStrike" baseline="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800" b="1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,@remove_background</a:t>
            </a:r>
            <a:r>
              <a:rPr lang="en-GB" sz="1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,{</a:t>
            </a:r>
            <a:r>
              <a:rPr lang="en-GB" sz="1800" b="0" i="0" u="none" strike="noStrike" baseline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w2_14,F</a:t>
            </a:r>
            <a:r>
              <a:rPr lang="en-GB" sz="1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},'</a:t>
            </a:r>
            <a:r>
              <a:rPr lang="en-GB" sz="1800" b="0" i="0" u="none" strike="noStrike" baseline="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GB" sz="1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GB" sz="1800" b="0" i="0" u="none" strike="noStrike" baseline="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target_filename</a:t>
            </a:r>
            <a:r>
              <a:rPr lang="en-GB" sz="1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GB" sz="1800" b="0" i="0" u="none" strike="noStrike" baseline="0" dirty="0">
              <a:solidFill>
                <a:srgbClr val="000000"/>
              </a:solidFill>
              <a:latin typeface="Consolas Courie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73188-8322-4166-AFFD-D02B4D76A25A}"/>
              </a:ext>
            </a:extLst>
          </p:cNvPr>
          <p:cNvSpPr txBox="1"/>
          <p:nvPr/>
        </p:nvSpPr>
        <p:spPr>
          <a:xfrm>
            <a:off x="313596" y="3718334"/>
            <a:ext cx="1111879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sig_var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remove_background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pageop_obj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,bg_data,bg_model,rlu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retrieve page of pixel data in Crystal Cartesian coordinate system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pageop_obj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.page_data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2D background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bg_data.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.transform_pix_to_img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(data(1:5,:));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bg_signal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bg_model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(2,:),data(4,:));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sig_var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data([8,9],:);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sig_var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(1,:) = data(8,:)-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bg_signal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over_compensated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sig_var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(1,:)&lt;0;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sig_var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(2,over_compensated) = 0;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47865A-753A-7646-39D3-61EB7647179A}"/>
              </a:ext>
            </a:extLst>
          </p:cNvPr>
          <p:cNvSpPr/>
          <p:nvPr/>
        </p:nvSpPr>
        <p:spPr>
          <a:xfrm>
            <a:off x="8504942" y="1147394"/>
            <a:ext cx="2566467" cy="584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Background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F63529-F6D0-1326-CCAB-4A07F249755D}"/>
              </a:ext>
            </a:extLst>
          </p:cNvPr>
          <p:cNvCxnSpPr/>
          <p:nvPr/>
        </p:nvCxnSpPr>
        <p:spPr>
          <a:xfrm flipH="1">
            <a:off x="1114185" y="1448214"/>
            <a:ext cx="7315200" cy="150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ED5A4A-D518-35AC-1CFA-8E164E080491}"/>
              </a:ext>
            </a:extLst>
          </p:cNvPr>
          <p:cNvCxnSpPr/>
          <p:nvPr/>
        </p:nvCxnSpPr>
        <p:spPr>
          <a:xfrm flipH="1">
            <a:off x="7276780" y="1731642"/>
            <a:ext cx="2566467" cy="2125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02B8D7-3D24-932B-840A-FBC2D2DCD3BD}"/>
              </a:ext>
            </a:extLst>
          </p:cNvPr>
          <p:cNvCxnSpPr/>
          <p:nvPr/>
        </p:nvCxnSpPr>
        <p:spPr>
          <a:xfrm flipH="1">
            <a:off x="2231756" y="1731642"/>
            <a:ext cx="7611491" cy="3475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5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91998-857C-526D-1841-6119BE213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1C9ED61-5BFA-4737-04A4-9E538B3E9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874" y="119847"/>
            <a:ext cx="10290313" cy="757927"/>
          </a:xfrm>
        </p:spPr>
        <p:txBody>
          <a:bodyPr>
            <a:noAutofit/>
          </a:bodyPr>
          <a:lstStyle/>
          <a:p>
            <a:r>
              <a:rPr lang="en-GB" sz="2800" dirty="0"/>
              <a:t>Horace 4 issues from user experience and Horace 4.1 highlights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9CCEFCF-D4B3-DB40-F727-A87BB9A95506}"/>
              </a:ext>
            </a:extLst>
          </p:cNvPr>
          <p:cNvSpPr txBox="1">
            <a:spLocks/>
          </p:cNvSpPr>
          <p:nvPr/>
        </p:nvSpPr>
        <p:spPr>
          <a:xfrm>
            <a:off x="313596" y="720904"/>
            <a:ext cx="11427868" cy="51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sqw_op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:-&gt; </a:t>
            </a:r>
            <a:r>
              <a:rPr lang="en-GB" sz="2800" b="1" dirty="0">
                <a:cs typeface="Courier New" panose="02070309020205020404" pitchFamily="49" charset="0"/>
              </a:rPr>
              <a:t>gateway for unary operations overs sqw files</a:t>
            </a:r>
            <a:endParaRPr lang="en-GB" sz="28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AF0005-B087-1570-618A-774EA40051DC}"/>
              </a:ext>
            </a:extLst>
          </p:cNvPr>
          <p:cNvSpPr/>
          <p:nvPr/>
        </p:nvSpPr>
        <p:spPr>
          <a:xfrm rot="5400000">
            <a:off x="10355762" y="1060190"/>
            <a:ext cx="2896428" cy="776048"/>
          </a:xfrm>
          <a:prstGeom prst="rect">
            <a:avLst/>
          </a:prstGeom>
          <a:solidFill>
            <a:srgbClr val="F15B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ADVANCED!!!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Full SQW object operation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E39FC-989E-4400-23E9-61A60AA96AF8}"/>
              </a:ext>
            </a:extLst>
          </p:cNvPr>
          <p:cNvSpPr txBox="1"/>
          <p:nvPr/>
        </p:nvSpPr>
        <p:spPr>
          <a:xfrm>
            <a:off x="313596" y="1479560"/>
            <a:ext cx="1104711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w2_14</a:t>
            </a:r>
            <a:r>
              <a:rPr lang="en-GB" sz="1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b="0" i="0" u="none" strike="noStrike" baseline="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instrument_view_cut</a:t>
            </a:r>
            <a:r>
              <a:rPr lang="en-GB" sz="1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b="0" i="0" u="none" strike="noStrike" baseline="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sqw_file_or_obj</a:t>
            </a:r>
            <a:r>
              <a:rPr lang="en-GB" sz="1800" b="0" i="0" u="none" strike="noStrike" baseline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,[0,0.2,70],4</a:t>
            </a:r>
            <a:r>
              <a:rPr lang="en-GB" sz="1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 = </a:t>
            </a:r>
            <a:r>
              <a:rPr lang="en-GB" sz="1800" b="0" i="0" u="none" strike="noStrike" baseline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w2_14</a:t>
            </a:r>
            <a:r>
              <a:rPr lang="en-GB" sz="1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.p{1};</a:t>
            </a:r>
          </a:p>
          <a:p>
            <a:r>
              <a:rPr lang="en-GB" sz="1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x2 = </a:t>
            </a:r>
            <a:r>
              <a:rPr lang="en-GB" sz="1800" b="0" i="0" u="none" strike="noStrike" baseline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w2_14</a:t>
            </a:r>
            <a:r>
              <a:rPr lang="en-GB" sz="1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.p{2};</a:t>
            </a:r>
          </a:p>
          <a:p>
            <a:endParaRPr lang="en-GB" sz="1800" b="0" i="0" u="none" strike="noStrike" baseline="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b="0" i="0" u="none" strike="noStrike" baseline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GB" sz="1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800" b="0" i="0" u="none" strike="noStrike" baseline="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griddedInterpolant</a:t>
            </a:r>
            <a:r>
              <a:rPr lang="en-GB" sz="1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({x1,x2},w2_14.s);</a:t>
            </a:r>
          </a:p>
          <a:p>
            <a:r>
              <a:rPr lang="en-GB" sz="1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sqw1400_no_bg = </a:t>
            </a:r>
            <a:r>
              <a:rPr lang="en-GB" sz="1800" b="0" i="0" u="none" strike="noStrike" baseline="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sqw_op</a:t>
            </a:r>
            <a:r>
              <a:rPr lang="en-GB" sz="1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b="0" i="0" u="none" strike="noStrike" baseline="0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sqw_file_or_</a:t>
            </a:r>
            <a:r>
              <a:rPr lang="en-GB" sz="1800" b="0" i="0" u="none" strike="noStrike" baseline="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800" b="1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,@remove_background</a:t>
            </a:r>
            <a:r>
              <a:rPr lang="en-GB" sz="1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,{</a:t>
            </a:r>
            <a:r>
              <a:rPr lang="en-GB" sz="1800" b="0" i="0" u="none" strike="noStrike" baseline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w2_14,F</a:t>
            </a:r>
            <a:r>
              <a:rPr lang="en-GB" sz="1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},'</a:t>
            </a:r>
            <a:r>
              <a:rPr lang="en-GB" sz="1800" b="0" i="0" u="none" strike="noStrike" baseline="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en-GB" sz="1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GB" sz="1800" b="0" i="0" u="none" strike="noStrike" baseline="0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target_filename</a:t>
            </a:r>
            <a:r>
              <a:rPr lang="en-GB" sz="1800" b="0" i="0" u="none" strike="noStrike" baseline="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GB" sz="1800" b="0" i="0" u="none" strike="noStrike" baseline="0" dirty="0">
              <a:solidFill>
                <a:srgbClr val="000000"/>
              </a:solidFill>
              <a:latin typeface="Consolas Courier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B31642-34CF-D142-96A0-2F57874C906E}"/>
              </a:ext>
            </a:extLst>
          </p:cNvPr>
          <p:cNvSpPr txBox="1"/>
          <p:nvPr/>
        </p:nvSpPr>
        <p:spPr>
          <a:xfrm>
            <a:off x="313596" y="3718334"/>
            <a:ext cx="1111879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sig_var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remove_background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pageop_obj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,bg_data,bg_model,rlu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retrieve page of pixel data in Crystal Cartesian coordinate system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pageop_obj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.page_data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 2D background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bg_data.proj.transform_pix_to_img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(data(1:5,:));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bg_signal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bg_model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(2,:),data(4,:));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sig_var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data([8,9],:);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sig_var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(1,:) = data(8,:)-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bg_signal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over_compensated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sig_var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(1,:)&lt;0;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sig_var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(2,over_compensated) = 0;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CF549B-C907-11F1-D977-F714B607454E}"/>
              </a:ext>
            </a:extLst>
          </p:cNvPr>
          <p:cNvSpPr/>
          <p:nvPr/>
        </p:nvSpPr>
        <p:spPr>
          <a:xfrm>
            <a:off x="6270170" y="2014699"/>
            <a:ext cx="2566467" cy="5842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Background model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0C7500-CEC7-B994-B78E-80F3A950F61E}"/>
              </a:ext>
            </a:extLst>
          </p:cNvPr>
          <p:cNvCxnSpPr/>
          <p:nvPr/>
        </p:nvCxnSpPr>
        <p:spPr>
          <a:xfrm flipH="1">
            <a:off x="624874" y="2320578"/>
            <a:ext cx="5606877" cy="313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900AC6-FA97-5A04-4859-F66CD67A167D}"/>
              </a:ext>
            </a:extLst>
          </p:cNvPr>
          <p:cNvCxnSpPr>
            <a:cxnSpLocks/>
          </p:cNvCxnSpPr>
          <p:nvPr/>
        </p:nvCxnSpPr>
        <p:spPr>
          <a:xfrm>
            <a:off x="7553403" y="2598947"/>
            <a:ext cx="951539" cy="1188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49AE48-73D5-98C2-8C72-C18585D54FA5}"/>
              </a:ext>
            </a:extLst>
          </p:cNvPr>
          <p:cNvCxnSpPr/>
          <p:nvPr/>
        </p:nvCxnSpPr>
        <p:spPr>
          <a:xfrm flipH="1">
            <a:off x="2882685" y="2633722"/>
            <a:ext cx="4670718" cy="2782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767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84CAD-78CB-7381-C026-BF75D425C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43599AD-2514-DF8B-4997-D85547CD3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874" y="119847"/>
            <a:ext cx="10290313" cy="757927"/>
          </a:xfrm>
        </p:spPr>
        <p:txBody>
          <a:bodyPr>
            <a:noAutofit/>
          </a:bodyPr>
          <a:lstStyle/>
          <a:p>
            <a:r>
              <a:rPr lang="en-GB" sz="2800" dirty="0"/>
              <a:t>Horace 4 issues from user experience and Horace 4.1 highlights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BEC73F6-DE3A-B340-DC80-561945B7BA71}"/>
              </a:ext>
            </a:extLst>
          </p:cNvPr>
          <p:cNvSpPr txBox="1">
            <a:spLocks/>
          </p:cNvSpPr>
          <p:nvPr/>
        </p:nvSpPr>
        <p:spPr>
          <a:xfrm>
            <a:off x="313596" y="720904"/>
            <a:ext cx="11427868" cy="51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sqw_op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:-&gt; </a:t>
            </a:r>
            <a:r>
              <a:rPr lang="en-GB" sz="2800" b="1" dirty="0">
                <a:cs typeface="Courier New" panose="02070309020205020404" pitchFamily="49" charset="0"/>
              </a:rPr>
              <a:t>gateway for unary operations overs sqw files</a:t>
            </a:r>
            <a:endParaRPr lang="en-GB" sz="28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176E81-524E-4D71-1281-7F3703F7A3FB}"/>
              </a:ext>
            </a:extLst>
          </p:cNvPr>
          <p:cNvSpPr/>
          <p:nvPr/>
        </p:nvSpPr>
        <p:spPr>
          <a:xfrm rot="5400000">
            <a:off x="10355762" y="1060190"/>
            <a:ext cx="2896428" cy="776048"/>
          </a:xfrm>
          <a:prstGeom prst="rect">
            <a:avLst/>
          </a:prstGeom>
          <a:solidFill>
            <a:srgbClr val="F15B6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ADVANCED!!!</a:t>
            </a:r>
          </a:p>
          <a:p>
            <a:pPr algn="ctr"/>
            <a:r>
              <a:rPr lang="en-GB" dirty="0">
                <a:solidFill>
                  <a:schemeClr val="tx1"/>
                </a:solidFill>
              </a:rPr>
              <a:t>Full SQW object operation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077A58-87AA-B850-FBB1-C5551A2D0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58" y="2111054"/>
            <a:ext cx="5705661" cy="43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68D7AF-BAF0-2826-44FB-350F40680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916" y="2111054"/>
            <a:ext cx="5759999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6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1302</Words>
  <Application>Microsoft Office PowerPoint</Application>
  <PresentationFormat>Widescreen</PresentationFormat>
  <Paragraphs>136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Consolas Courier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Science and Technology Facilities Council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Buts, Alex (STFC,RAL,ISIS)</dc:creator>
  <cp:lastModifiedBy>Buts, Alex (STFC,RAL,ISIS)</cp:lastModifiedBy>
  <cp:revision>19</cp:revision>
  <dcterms:created xsi:type="dcterms:W3CDTF">2025-06-30T08:42:46Z</dcterms:created>
  <dcterms:modified xsi:type="dcterms:W3CDTF">2025-07-01T10:18:45Z</dcterms:modified>
</cp:coreProperties>
</file>