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47F6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8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CE23-46A2-4262-9B4C-65A1EA0B419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DF75-087C-4153-924B-B5D8D1E6C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143" y="336415"/>
            <a:ext cx="9875520" cy="919797"/>
          </a:xfrm>
        </p:spPr>
        <p:txBody>
          <a:bodyPr/>
          <a:lstStyle/>
          <a:p>
            <a:r>
              <a:rPr lang="en-GB" dirty="0" smtClean="0"/>
              <a:t>Parallel Horace. Design ideas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7016" y="1314510"/>
            <a:ext cx="414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User requests:</a:t>
            </a:r>
            <a:endParaRPr lang="en-GB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7016" y="2014673"/>
            <a:ext cx="11472371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User works in parallel and non-parallel mode the same way, switching from </a:t>
            </a:r>
          </a:p>
          <a:p>
            <a:pPr lvl="1"/>
            <a:r>
              <a:rPr lang="en-GB" sz="2800" dirty="0" smtClean="0"/>
              <a:t>one to another issuing a simple command </a:t>
            </a:r>
            <a:r>
              <a:rPr lang="en-GB" sz="2800" dirty="0" smtClean="0"/>
              <a:t>(e.g. &gt;&gt;</a:t>
            </a:r>
            <a:r>
              <a:rPr lang="en-GB" sz="2800" b="1" dirty="0" err="1" smtClean="0"/>
              <a:t>hpc</a:t>
            </a:r>
            <a:r>
              <a:rPr lang="en-GB" sz="2800" b="1" dirty="0" smtClean="0"/>
              <a:t> </a:t>
            </a:r>
            <a:r>
              <a:rPr lang="en-GB" sz="2800" b="1" dirty="0" smtClean="0">
                <a:solidFill>
                  <a:srgbClr val="FF33CC"/>
                </a:solidFill>
              </a:rPr>
              <a:t>on</a:t>
            </a:r>
            <a:r>
              <a:rPr lang="en-GB" sz="2800" dirty="0" smtClean="0"/>
              <a:t>) or  </a:t>
            </a:r>
          </a:p>
          <a:p>
            <a:pPr lvl="1"/>
            <a:r>
              <a:rPr lang="en-GB" sz="2800" dirty="0" smtClean="0"/>
              <a:t>providing simple option (e.g. </a:t>
            </a:r>
            <a:r>
              <a:rPr lang="en-GB" sz="2800" b="1" dirty="0" smtClean="0">
                <a:solidFill>
                  <a:srgbClr val="FF33CC"/>
                </a:solidFill>
              </a:rPr>
              <a:t>–</a:t>
            </a:r>
            <a:r>
              <a:rPr lang="en-GB" sz="2800" b="1" dirty="0" err="1" smtClean="0">
                <a:solidFill>
                  <a:srgbClr val="FF33CC"/>
                </a:solidFill>
              </a:rPr>
              <a:t>parlallel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Horace works on any machine or cluster and with or without parallel </a:t>
            </a:r>
          </a:p>
          <a:p>
            <a:pPr lvl="1"/>
            <a:r>
              <a:rPr lang="en-GB" sz="2800" dirty="0" smtClean="0"/>
              <a:t>computing toolbox and distributed computing server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There is limited number of algorithms benefited from parallelization, </a:t>
            </a:r>
          </a:p>
          <a:p>
            <a:pPr lvl="1"/>
            <a:r>
              <a:rPr lang="en-GB" sz="2800" dirty="0" smtClean="0"/>
              <a:t>namely </a:t>
            </a:r>
            <a:r>
              <a:rPr lang="en-GB" sz="2800" b="1" dirty="0" err="1" smtClean="0"/>
              <a:t>gen_sqw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cut_sqw</a:t>
            </a:r>
            <a:r>
              <a:rPr lang="en-GB" sz="2800" b="1" dirty="0" smtClean="0"/>
              <a:t>,</a:t>
            </a:r>
            <a:r>
              <a:rPr lang="en-GB" sz="2800" dirty="0" smtClean="0"/>
              <a:t> </a:t>
            </a:r>
            <a:r>
              <a:rPr lang="en-GB" sz="2800" b="1" dirty="0" smtClean="0"/>
              <a:t>unit </a:t>
            </a:r>
            <a:r>
              <a:rPr lang="en-GB" sz="2800" dirty="0" smtClean="0"/>
              <a:t>and </a:t>
            </a:r>
            <a:r>
              <a:rPr lang="en-GB" sz="2800" b="1" dirty="0" smtClean="0"/>
              <a:t>binary</a:t>
            </a:r>
            <a:r>
              <a:rPr lang="en-GB" sz="2800" dirty="0" smtClean="0"/>
              <a:t> operations </a:t>
            </a:r>
            <a:r>
              <a:rPr lang="en-GB" sz="2800" b="1" dirty="0" err="1" smtClean="0"/>
              <a:t>tobyfig.fit</a:t>
            </a:r>
            <a:r>
              <a:rPr lang="en-GB" sz="2800" dirty="0" smtClean="0"/>
              <a:t>, </a:t>
            </a:r>
          </a:p>
          <a:p>
            <a:pPr lvl="1"/>
            <a:r>
              <a:rPr lang="en-GB" sz="2800" b="1" dirty="0" err="1" smtClean="0"/>
              <a:t>sqw_eval</a:t>
            </a:r>
            <a:r>
              <a:rPr lang="en-GB" sz="2800" dirty="0" smtClean="0"/>
              <a:t> and </a:t>
            </a:r>
            <a:r>
              <a:rPr lang="en-GB" sz="2800" b="1" dirty="0" smtClean="0"/>
              <a:t>symmetrise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Horace Algorithms: common feature and simplification: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2207623"/>
            <a:ext cx="999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For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=1:N_iterations</a:t>
            </a:r>
          </a:p>
          <a:p>
            <a:r>
              <a:rPr lang="en-GB" sz="2400" dirty="0" smtClean="0"/>
              <a:t>	Results(</a:t>
            </a:r>
            <a:r>
              <a:rPr lang="en-GB" sz="2400" dirty="0" err="1" smtClean="0"/>
              <a:t>i</a:t>
            </a:r>
            <a:r>
              <a:rPr lang="en-GB" sz="2400" dirty="0"/>
              <a:t>) = </a:t>
            </a:r>
            <a:r>
              <a:rPr lang="en-GB" sz="2400" dirty="0" err="1"/>
              <a:t>Do_processing</a:t>
            </a:r>
            <a:r>
              <a:rPr lang="en-GB" sz="2400" dirty="0"/>
              <a:t>(</a:t>
            </a:r>
            <a:r>
              <a:rPr lang="en-GB" sz="2400" dirty="0" err="1"/>
              <a:t>Data,i</a:t>
            </a:r>
            <a:r>
              <a:rPr lang="en-GB" sz="2400" dirty="0"/>
              <a:t>)</a:t>
            </a:r>
          </a:p>
          <a:p>
            <a:r>
              <a:rPr lang="en-GB" sz="2400" i="1" dirty="0" smtClean="0"/>
              <a:t>End</a:t>
            </a:r>
            <a:endParaRPr lang="en-GB" sz="2400" dirty="0"/>
          </a:p>
          <a:p>
            <a:r>
              <a:rPr lang="en-GB" sz="2400" dirty="0" smtClean="0"/>
              <a:t>summary </a:t>
            </a:r>
            <a:r>
              <a:rPr lang="en-GB" sz="2400" dirty="0"/>
              <a:t>= </a:t>
            </a:r>
            <a:r>
              <a:rPr lang="en-GB" sz="2400" dirty="0" err="1" smtClean="0"/>
              <a:t>reduce_results_process_condition</a:t>
            </a:r>
            <a:r>
              <a:rPr lang="en-GB" sz="2400" dirty="0" smtClean="0"/>
              <a:t>(</a:t>
            </a:r>
            <a:r>
              <a:rPr lang="en-GB" sz="2400" dirty="0" err="1" smtClean="0"/>
              <a:t>Data,Results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r</a:t>
            </a:r>
            <a:r>
              <a:rPr lang="en-GB" sz="2400" i="1" dirty="0" smtClean="0"/>
              <a:t>eturn</a:t>
            </a:r>
            <a:r>
              <a:rPr lang="en-GB" sz="2400" dirty="0" smtClean="0"/>
              <a:t> summary</a:t>
            </a:r>
            <a:endParaRPr lang="en-GB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98572" y="1528354"/>
            <a:ext cx="2690948" cy="679269"/>
          </a:xfrm>
          <a:prstGeom prst="wedgeRectCallout">
            <a:avLst>
              <a:gd name="adj1" fmla="val -99474"/>
              <a:gd name="adj2" fmla="val 11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Time-consuming operation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8830492" y="2066776"/>
            <a:ext cx="2142308" cy="820115"/>
          </a:xfrm>
          <a:prstGeom prst="wedgeRectCallout">
            <a:avLst>
              <a:gd name="adj1" fmla="val -201626"/>
              <a:gd name="adj2" fmla="val 11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Small </a:t>
            </a:r>
            <a:r>
              <a:rPr lang="en-GB" dirty="0" err="1" smtClean="0"/>
              <a:t>interprocess</a:t>
            </a:r>
            <a:r>
              <a:rPr lang="en-GB" dirty="0" smtClean="0"/>
              <a:t> communications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714" y="4365949"/>
            <a:ext cx="10928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Exceptions with possibility of high </a:t>
            </a:r>
            <a:r>
              <a:rPr lang="en-GB" sz="3200" dirty="0" err="1" smtClean="0"/>
              <a:t>interprocess</a:t>
            </a:r>
            <a:r>
              <a:rPr lang="en-GB" sz="3200" dirty="0" smtClean="0"/>
              <a:t> communications: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 smtClean="0"/>
              <a:t>combine_tmp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C00000"/>
                </a:solidFill>
              </a:rPr>
              <a:t>read/write </a:t>
            </a:r>
            <a:r>
              <a:rPr lang="en-GB" sz="3200" dirty="0" err="1" smtClean="0">
                <a:solidFill>
                  <a:srgbClr val="C00000"/>
                </a:solidFill>
              </a:rPr>
              <a:t>hdf</a:t>
            </a:r>
            <a:endParaRPr lang="en-GB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may be binary operations – </a:t>
            </a:r>
            <a:r>
              <a:rPr lang="en-GB" sz="2400" i="1" dirty="0" smtClean="0"/>
              <a:t>reduces to </a:t>
            </a:r>
            <a:r>
              <a:rPr lang="en-GB" sz="2400" i="1" dirty="0" err="1" smtClean="0"/>
              <a:t>combine_tmp</a:t>
            </a:r>
            <a:r>
              <a:rPr lang="en-GB" sz="3200" dirty="0" smtClean="0"/>
              <a:t>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41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parallel toolbox capabilities:</a:t>
            </a:r>
            <a:br>
              <a:rPr lang="en-GB" dirty="0" smtClean="0"/>
            </a:br>
            <a:r>
              <a:rPr lang="en-GB" dirty="0" smtClean="0"/>
              <a:t>(Herbert poor man MPI)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4299" y="3350525"/>
            <a:ext cx="8841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cl  </a:t>
            </a:r>
            <a:r>
              <a:rPr lang="en-GB" sz="2800" i="1" dirty="0"/>
              <a:t>= </a:t>
            </a:r>
            <a:r>
              <a:rPr lang="en-GB" sz="2800" i="1" dirty="0" err="1" smtClean="0"/>
              <a:t>ClusterHerbert</a:t>
            </a:r>
            <a:r>
              <a:rPr lang="en-GB" sz="2800" i="1" dirty="0" smtClean="0"/>
              <a:t>(</a:t>
            </a:r>
            <a:r>
              <a:rPr lang="en-GB" sz="2800" i="1" dirty="0" err="1" smtClean="0"/>
              <a:t>n_workers,</a:t>
            </a:r>
            <a:r>
              <a:rPr lang="en-GB" sz="2800" i="1" dirty="0" err="1" smtClean="0">
                <a:solidFill>
                  <a:srgbClr val="0070C0"/>
                </a:solidFill>
              </a:rPr>
              <a:t>mess_exchange_framework</a:t>
            </a:r>
            <a:r>
              <a:rPr lang="en-GB" sz="2800" i="1" dirty="0" smtClean="0"/>
              <a:t>)</a:t>
            </a:r>
          </a:p>
          <a:p>
            <a:r>
              <a:rPr lang="en-GB" sz="2800" i="1" dirty="0" err="1" smtClean="0"/>
              <a:t>cl.start_job</a:t>
            </a:r>
            <a:r>
              <a:rPr lang="en-GB" sz="2800" i="1" dirty="0" smtClean="0"/>
              <a:t>(‘</a:t>
            </a:r>
            <a:r>
              <a:rPr lang="en-GB" sz="2800" i="1" dirty="0" err="1" smtClean="0"/>
              <a:t>JobClassName</a:t>
            </a:r>
            <a:r>
              <a:rPr lang="en-GB" sz="2800" i="1" dirty="0" smtClean="0"/>
              <a:t>’,</a:t>
            </a:r>
            <a:r>
              <a:rPr lang="en-GB" sz="2800" i="1" dirty="0" err="1" smtClean="0"/>
              <a:t>list_of_jobs_parameters</a:t>
            </a:r>
            <a:r>
              <a:rPr lang="en-GB" sz="2800" i="1" dirty="0" smtClean="0"/>
              <a:t>)</a:t>
            </a:r>
          </a:p>
          <a:p>
            <a:r>
              <a:rPr lang="en-GB" sz="2800" dirty="0" err="1" smtClean="0"/>
              <a:t>cl.</a:t>
            </a:r>
            <a:r>
              <a:rPr lang="en-GB" sz="2800" i="1" dirty="0" err="1" smtClean="0"/>
              <a:t>collect</a:t>
            </a:r>
            <a:r>
              <a:rPr lang="en-GB" sz="2800" i="1" dirty="0" smtClean="0"/>
              <a:t> results</a:t>
            </a:r>
            <a:endParaRPr lang="en-GB" sz="2800" i="1" dirty="0"/>
          </a:p>
        </p:txBody>
      </p:sp>
      <p:sp>
        <p:nvSpPr>
          <p:cNvPr id="5" name="Rectangular Callout 4"/>
          <p:cNvSpPr/>
          <p:nvPr/>
        </p:nvSpPr>
        <p:spPr>
          <a:xfrm>
            <a:off x="8002310" y="4988482"/>
            <a:ext cx="3392556" cy="1301361"/>
          </a:xfrm>
          <a:prstGeom prst="wedgeRectCallout">
            <a:avLst>
              <a:gd name="adj1" fmla="val -73015"/>
              <a:gd name="adj2" fmla="val -1069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Tasks distributed to workers as mat message files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3040" y="5556639"/>
            <a:ext cx="3392556" cy="1301361"/>
          </a:xfrm>
          <a:prstGeom prst="wedgeRectCallout">
            <a:avLst>
              <a:gd name="adj1" fmla="val -26096"/>
              <a:gd name="adj2" fmla="val -118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Results returned to  the user node as mat message files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38200" y="1730839"/>
            <a:ext cx="3392556" cy="1366724"/>
          </a:xfrm>
          <a:prstGeom prst="wedgeRectCallout">
            <a:avLst>
              <a:gd name="adj1" fmla="val -22809"/>
              <a:gd name="adj2" fmla="val 710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Starts </a:t>
            </a:r>
            <a:r>
              <a:rPr lang="en-GB" sz="2000" dirty="0" err="1" smtClean="0">
                <a:solidFill>
                  <a:schemeClr val="tx1"/>
                </a:solidFill>
              </a:rPr>
              <a:t>Matlab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sessions (from Java) running </a:t>
            </a:r>
            <a:r>
              <a:rPr lang="en-GB" sz="2000" i="1" dirty="0" smtClean="0">
                <a:solidFill>
                  <a:schemeClr val="tx1"/>
                </a:solidFill>
              </a:rPr>
              <a:t>worker</a:t>
            </a:r>
            <a:r>
              <a:rPr lang="en-GB" sz="2000" dirty="0" smtClean="0">
                <a:solidFill>
                  <a:schemeClr val="tx1"/>
                </a:solidFill>
              </a:rPr>
              <a:t> scripts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1325563"/>
          </a:xfr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MPI capabilities </a:t>
            </a:r>
            <a:r>
              <a:rPr lang="en-GB" sz="3200" dirty="0" smtClean="0"/>
              <a:t>(toolbox or cluster)</a:t>
            </a:r>
            <a:r>
              <a:rPr lang="en-GB" sz="3600" dirty="0" smtClean="0"/>
              <a:t>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3075" y="1997835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</a:rPr>
              <a:t>mpiexec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</a:rPr>
              <a:t>n_workers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</a:rPr>
              <a:t>the_mpi_program</a:t>
            </a:r>
            <a:endParaRPr lang="en-GB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9" y="3461657"/>
            <a:ext cx="9046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cl  </a:t>
            </a:r>
            <a:r>
              <a:rPr lang="en-GB" sz="2400" i="1" dirty="0"/>
              <a:t>= </a:t>
            </a:r>
            <a:r>
              <a:rPr lang="en-GB" sz="2400" i="1" dirty="0" err="1" smtClean="0"/>
              <a:t>parcluster</a:t>
            </a:r>
            <a:r>
              <a:rPr lang="en-GB" sz="2400" i="1" dirty="0" smtClean="0"/>
              <a:t>(</a:t>
            </a:r>
            <a:r>
              <a:rPr lang="en-GB" sz="24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n_workers</a:t>
            </a:r>
            <a:r>
              <a:rPr lang="en-GB" sz="2400" i="1" dirty="0" smtClean="0"/>
              <a:t>);</a:t>
            </a:r>
            <a:endParaRPr lang="en-GB" sz="2400" dirty="0"/>
          </a:p>
          <a:p>
            <a:r>
              <a:rPr lang="en-GB" sz="2400" dirty="0" err="1" smtClean="0"/>
              <a:t>cjob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err="1"/>
              <a:t>createCommunicatingJob</a:t>
            </a:r>
            <a:r>
              <a:rPr lang="en-GB" sz="2400" dirty="0"/>
              <a:t>(</a:t>
            </a:r>
            <a:r>
              <a:rPr lang="en-GB" sz="2400" dirty="0" err="1"/>
              <a:t>cl,'Type','SPMD</a:t>
            </a:r>
            <a:r>
              <a:rPr lang="en-GB" sz="2400" dirty="0"/>
              <a:t>');</a:t>
            </a:r>
          </a:p>
          <a:p>
            <a:r>
              <a:rPr lang="en-GB" sz="2400" dirty="0" smtClean="0"/>
              <a:t>task </a:t>
            </a:r>
            <a:r>
              <a:rPr lang="en-GB" sz="2400" dirty="0"/>
              <a:t>= </a:t>
            </a:r>
            <a:r>
              <a:rPr lang="en-GB" sz="2400" dirty="0" err="1"/>
              <a:t>createTask</a:t>
            </a:r>
            <a:r>
              <a:rPr lang="en-GB" sz="2400" dirty="0"/>
              <a:t>(</a:t>
            </a:r>
            <a:r>
              <a:rPr lang="en-GB" sz="2400" dirty="0" err="1"/>
              <a:t>cjob,UserFunctionHandle</a:t>
            </a:r>
            <a:r>
              <a:rPr lang="en-GB" sz="2400" dirty="0"/>
              <a:t> ,0,{</a:t>
            </a:r>
            <a:r>
              <a:rPr lang="en-GB" sz="2400" dirty="0" err="1" smtClean="0"/>
              <a:t>user_function_inputs</a:t>
            </a:r>
            <a:r>
              <a:rPr lang="en-GB" sz="2400" dirty="0" smtClean="0"/>
              <a:t>}); </a:t>
            </a:r>
            <a:endParaRPr lang="en-GB" sz="2400" dirty="0"/>
          </a:p>
          <a:p>
            <a:r>
              <a:rPr lang="en-GB" sz="2400" dirty="0"/>
              <a:t>submit(</a:t>
            </a:r>
            <a:r>
              <a:rPr lang="en-GB" sz="2400" dirty="0" err="1"/>
              <a:t>cjob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c</a:t>
            </a:r>
            <a:r>
              <a:rPr lang="en-GB" sz="2400" dirty="0" err="1" smtClean="0"/>
              <a:t>job.</a:t>
            </a:r>
            <a:r>
              <a:rPr lang="en-GB" sz="2400" dirty="0" err="1"/>
              <a:t>r</a:t>
            </a:r>
            <a:r>
              <a:rPr lang="en-GB" sz="2400" dirty="0" err="1" smtClean="0"/>
              <a:t>eturn_results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9269" y="1548561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Unix MPI job: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3075" y="281752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Matlab</a:t>
            </a:r>
            <a:r>
              <a:rPr lang="en-GB" sz="2000" dirty="0" smtClean="0"/>
              <a:t> Way:</a:t>
            </a:r>
            <a:endParaRPr lang="en-GB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8379272" y="2340302"/>
            <a:ext cx="3392556" cy="1301361"/>
          </a:xfrm>
          <a:prstGeom prst="wedgeRectCallout">
            <a:avLst>
              <a:gd name="adj1" fmla="val -79358"/>
              <a:gd name="adj2" fmla="val 955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Tasks distributed to workers as mat files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961244" y="5193778"/>
            <a:ext cx="3392556" cy="1301361"/>
          </a:xfrm>
          <a:prstGeom prst="wedgeRectCallout">
            <a:avLst>
              <a:gd name="adj1" fmla="val -187814"/>
              <a:gd name="adj2" fmla="val -47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Results returned to  the user node as mat files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distributed computing cluster. Available configuration: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1827680"/>
            <a:ext cx="8571275" cy="503032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6408" y="2612193"/>
            <a:ext cx="3935897" cy="2705810"/>
          </a:xfrm>
          <a:custGeom>
            <a:avLst/>
            <a:gdLst>
              <a:gd name="connsiteX0" fmla="*/ 0 w 2194560"/>
              <a:gd name="connsiteY0" fmla="*/ 0 h 352697"/>
              <a:gd name="connsiteX1" fmla="*/ 1280160 w 2194560"/>
              <a:gd name="connsiteY1" fmla="*/ 0 h 352697"/>
              <a:gd name="connsiteX2" fmla="*/ 1280160 w 2194560"/>
              <a:gd name="connsiteY2" fmla="*/ 0 h 352697"/>
              <a:gd name="connsiteX3" fmla="*/ 1828800 w 2194560"/>
              <a:gd name="connsiteY3" fmla="*/ 0 h 352697"/>
              <a:gd name="connsiteX4" fmla="*/ 2194560 w 2194560"/>
              <a:gd name="connsiteY4" fmla="*/ 0 h 352697"/>
              <a:gd name="connsiteX5" fmla="*/ 2194560 w 2194560"/>
              <a:gd name="connsiteY5" fmla="*/ 205740 h 352697"/>
              <a:gd name="connsiteX6" fmla="*/ 2194560 w 2194560"/>
              <a:gd name="connsiteY6" fmla="*/ 205740 h 352697"/>
              <a:gd name="connsiteX7" fmla="*/ 2194560 w 2194560"/>
              <a:gd name="connsiteY7" fmla="*/ 293914 h 352697"/>
              <a:gd name="connsiteX8" fmla="*/ 2194560 w 2194560"/>
              <a:gd name="connsiteY8" fmla="*/ 352697 h 352697"/>
              <a:gd name="connsiteX9" fmla="*/ 1828800 w 2194560"/>
              <a:gd name="connsiteY9" fmla="*/ 352697 h 352697"/>
              <a:gd name="connsiteX10" fmla="*/ 2651007 w 2194560"/>
              <a:gd name="connsiteY10" fmla="*/ 762922 h 352697"/>
              <a:gd name="connsiteX11" fmla="*/ 1280160 w 2194560"/>
              <a:gd name="connsiteY11" fmla="*/ 352697 h 352697"/>
              <a:gd name="connsiteX12" fmla="*/ 0 w 2194560"/>
              <a:gd name="connsiteY12" fmla="*/ 352697 h 352697"/>
              <a:gd name="connsiteX13" fmla="*/ 0 w 2194560"/>
              <a:gd name="connsiteY13" fmla="*/ 293914 h 352697"/>
              <a:gd name="connsiteX14" fmla="*/ 0 w 2194560"/>
              <a:gd name="connsiteY14" fmla="*/ 205740 h 352697"/>
              <a:gd name="connsiteX15" fmla="*/ 0 w 2194560"/>
              <a:gd name="connsiteY15" fmla="*/ 205740 h 352697"/>
              <a:gd name="connsiteX16" fmla="*/ 0 w 2194560"/>
              <a:gd name="connsiteY16" fmla="*/ 0 h 352697"/>
              <a:gd name="connsiteX0" fmla="*/ 0 w 3684105"/>
              <a:gd name="connsiteY0" fmla="*/ 0 h 2705810"/>
              <a:gd name="connsiteX1" fmla="*/ 1280160 w 3684105"/>
              <a:gd name="connsiteY1" fmla="*/ 0 h 2705810"/>
              <a:gd name="connsiteX2" fmla="*/ 1280160 w 3684105"/>
              <a:gd name="connsiteY2" fmla="*/ 0 h 2705810"/>
              <a:gd name="connsiteX3" fmla="*/ 1828800 w 3684105"/>
              <a:gd name="connsiteY3" fmla="*/ 0 h 2705810"/>
              <a:gd name="connsiteX4" fmla="*/ 2194560 w 3684105"/>
              <a:gd name="connsiteY4" fmla="*/ 0 h 2705810"/>
              <a:gd name="connsiteX5" fmla="*/ 2194560 w 3684105"/>
              <a:gd name="connsiteY5" fmla="*/ 205740 h 2705810"/>
              <a:gd name="connsiteX6" fmla="*/ 2194560 w 3684105"/>
              <a:gd name="connsiteY6" fmla="*/ 205740 h 2705810"/>
              <a:gd name="connsiteX7" fmla="*/ 2194560 w 3684105"/>
              <a:gd name="connsiteY7" fmla="*/ 293914 h 2705810"/>
              <a:gd name="connsiteX8" fmla="*/ 2194560 w 3684105"/>
              <a:gd name="connsiteY8" fmla="*/ 352697 h 2705810"/>
              <a:gd name="connsiteX9" fmla="*/ 1828800 w 3684105"/>
              <a:gd name="connsiteY9" fmla="*/ 352697 h 2705810"/>
              <a:gd name="connsiteX10" fmla="*/ 2651007 w 3684105"/>
              <a:gd name="connsiteY10" fmla="*/ 762922 h 2705810"/>
              <a:gd name="connsiteX11" fmla="*/ 1280160 w 3684105"/>
              <a:gd name="connsiteY11" fmla="*/ 352697 h 2705810"/>
              <a:gd name="connsiteX12" fmla="*/ 0 w 3684105"/>
              <a:gd name="connsiteY12" fmla="*/ 352697 h 2705810"/>
              <a:gd name="connsiteX13" fmla="*/ 3684105 w 3684105"/>
              <a:gd name="connsiteY13" fmla="*/ 2705810 h 2705810"/>
              <a:gd name="connsiteX14" fmla="*/ 0 w 3684105"/>
              <a:gd name="connsiteY14" fmla="*/ 205740 h 2705810"/>
              <a:gd name="connsiteX15" fmla="*/ 0 w 3684105"/>
              <a:gd name="connsiteY15" fmla="*/ 205740 h 2705810"/>
              <a:gd name="connsiteX16" fmla="*/ 0 w 3684105"/>
              <a:gd name="connsiteY16" fmla="*/ 0 h 2705810"/>
              <a:gd name="connsiteX0" fmla="*/ 0 w 3684105"/>
              <a:gd name="connsiteY0" fmla="*/ 0 h 2705810"/>
              <a:gd name="connsiteX1" fmla="*/ 1280160 w 3684105"/>
              <a:gd name="connsiteY1" fmla="*/ 0 h 2705810"/>
              <a:gd name="connsiteX2" fmla="*/ 1280160 w 3684105"/>
              <a:gd name="connsiteY2" fmla="*/ 0 h 2705810"/>
              <a:gd name="connsiteX3" fmla="*/ 1828800 w 3684105"/>
              <a:gd name="connsiteY3" fmla="*/ 0 h 2705810"/>
              <a:gd name="connsiteX4" fmla="*/ 2194560 w 3684105"/>
              <a:gd name="connsiteY4" fmla="*/ 0 h 2705810"/>
              <a:gd name="connsiteX5" fmla="*/ 2194560 w 3684105"/>
              <a:gd name="connsiteY5" fmla="*/ 205740 h 2705810"/>
              <a:gd name="connsiteX6" fmla="*/ 2194560 w 3684105"/>
              <a:gd name="connsiteY6" fmla="*/ 205740 h 2705810"/>
              <a:gd name="connsiteX7" fmla="*/ 2194560 w 3684105"/>
              <a:gd name="connsiteY7" fmla="*/ 293914 h 2705810"/>
              <a:gd name="connsiteX8" fmla="*/ 2194560 w 3684105"/>
              <a:gd name="connsiteY8" fmla="*/ 352697 h 2705810"/>
              <a:gd name="connsiteX9" fmla="*/ 1828800 w 3684105"/>
              <a:gd name="connsiteY9" fmla="*/ 352697 h 2705810"/>
              <a:gd name="connsiteX10" fmla="*/ 2651007 w 3684105"/>
              <a:gd name="connsiteY10" fmla="*/ 762922 h 2705810"/>
              <a:gd name="connsiteX11" fmla="*/ 1280160 w 3684105"/>
              <a:gd name="connsiteY11" fmla="*/ 352697 h 2705810"/>
              <a:gd name="connsiteX12" fmla="*/ 39756 w 3684105"/>
              <a:gd name="connsiteY12" fmla="*/ 233427 h 2705810"/>
              <a:gd name="connsiteX13" fmla="*/ 3684105 w 3684105"/>
              <a:gd name="connsiteY13" fmla="*/ 2705810 h 2705810"/>
              <a:gd name="connsiteX14" fmla="*/ 0 w 3684105"/>
              <a:gd name="connsiteY14" fmla="*/ 205740 h 2705810"/>
              <a:gd name="connsiteX15" fmla="*/ 0 w 3684105"/>
              <a:gd name="connsiteY15" fmla="*/ 205740 h 2705810"/>
              <a:gd name="connsiteX16" fmla="*/ 0 w 3684105"/>
              <a:gd name="connsiteY16" fmla="*/ 0 h 2705810"/>
              <a:gd name="connsiteX0" fmla="*/ 79513 w 3763618"/>
              <a:gd name="connsiteY0" fmla="*/ 0 h 2705810"/>
              <a:gd name="connsiteX1" fmla="*/ 1359673 w 3763618"/>
              <a:gd name="connsiteY1" fmla="*/ 0 h 2705810"/>
              <a:gd name="connsiteX2" fmla="*/ 1359673 w 3763618"/>
              <a:gd name="connsiteY2" fmla="*/ 0 h 2705810"/>
              <a:gd name="connsiteX3" fmla="*/ 1908313 w 3763618"/>
              <a:gd name="connsiteY3" fmla="*/ 0 h 2705810"/>
              <a:gd name="connsiteX4" fmla="*/ 2274073 w 3763618"/>
              <a:gd name="connsiteY4" fmla="*/ 0 h 2705810"/>
              <a:gd name="connsiteX5" fmla="*/ 2274073 w 3763618"/>
              <a:gd name="connsiteY5" fmla="*/ 205740 h 2705810"/>
              <a:gd name="connsiteX6" fmla="*/ 2274073 w 3763618"/>
              <a:gd name="connsiteY6" fmla="*/ 205740 h 2705810"/>
              <a:gd name="connsiteX7" fmla="*/ 2274073 w 3763618"/>
              <a:gd name="connsiteY7" fmla="*/ 293914 h 2705810"/>
              <a:gd name="connsiteX8" fmla="*/ 2274073 w 3763618"/>
              <a:gd name="connsiteY8" fmla="*/ 352697 h 2705810"/>
              <a:gd name="connsiteX9" fmla="*/ 1908313 w 3763618"/>
              <a:gd name="connsiteY9" fmla="*/ 352697 h 2705810"/>
              <a:gd name="connsiteX10" fmla="*/ 2730520 w 3763618"/>
              <a:gd name="connsiteY10" fmla="*/ 762922 h 2705810"/>
              <a:gd name="connsiteX11" fmla="*/ 1359673 w 3763618"/>
              <a:gd name="connsiteY11" fmla="*/ 352697 h 2705810"/>
              <a:gd name="connsiteX12" fmla="*/ 119269 w 3763618"/>
              <a:gd name="connsiteY12" fmla="*/ 233427 h 2705810"/>
              <a:gd name="connsiteX13" fmla="*/ 3763618 w 3763618"/>
              <a:gd name="connsiteY13" fmla="*/ 2705810 h 2705810"/>
              <a:gd name="connsiteX14" fmla="*/ 79513 w 3763618"/>
              <a:gd name="connsiteY14" fmla="*/ 205740 h 2705810"/>
              <a:gd name="connsiteX15" fmla="*/ 0 w 3763618"/>
              <a:gd name="connsiteY15" fmla="*/ 431027 h 2705810"/>
              <a:gd name="connsiteX16" fmla="*/ 79513 w 3763618"/>
              <a:gd name="connsiteY16" fmla="*/ 0 h 2705810"/>
              <a:gd name="connsiteX0" fmla="*/ 79513 w 3763618"/>
              <a:gd name="connsiteY0" fmla="*/ 0 h 2705810"/>
              <a:gd name="connsiteX1" fmla="*/ 1359673 w 3763618"/>
              <a:gd name="connsiteY1" fmla="*/ 0 h 2705810"/>
              <a:gd name="connsiteX2" fmla="*/ 1359673 w 3763618"/>
              <a:gd name="connsiteY2" fmla="*/ 0 h 2705810"/>
              <a:gd name="connsiteX3" fmla="*/ 1908313 w 3763618"/>
              <a:gd name="connsiteY3" fmla="*/ 0 h 2705810"/>
              <a:gd name="connsiteX4" fmla="*/ 2274073 w 3763618"/>
              <a:gd name="connsiteY4" fmla="*/ 0 h 2705810"/>
              <a:gd name="connsiteX5" fmla="*/ 2274073 w 3763618"/>
              <a:gd name="connsiteY5" fmla="*/ 205740 h 2705810"/>
              <a:gd name="connsiteX6" fmla="*/ 2274073 w 3763618"/>
              <a:gd name="connsiteY6" fmla="*/ 205740 h 2705810"/>
              <a:gd name="connsiteX7" fmla="*/ 2274073 w 3763618"/>
              <a:gd name="connsiteY7" fmla="*/ 293914 h 2705810"/>
              <a:gd name="connsiteX8" fmla="*/ 2274073 w 3763618"/>
              <a:gd name="connsiteY8" fmla="*/ 352697 h 2705810"/>
              <a:gd name="connsiteX9" fmla="*/ 1908313 w 3763618"/>
              <a:gd name="connsiteY9" fmla="*/ 352697 h 2705810"/>
              <a:gd name="connsiteX10" fmla="*/ 2730520 w 3763618"/>
              <a:gd name="connsiteY10" fmla="*/ 762922 h 2705810"/>
              <a:gd name="connsiteX11" fmla="*/ 1359673 w 3763618"/>
              <a:gd name="connsiteY11" fmla="*/ 352697 h 2705810"/>
              <a:gd name="connsiteX12" fmla="*/ 119269 w 3763618"/>
              <a:gd name="connsiteY12" fmla="*/ 233427 h 2705810"/>
              <a:gd name="connsiteX13" fmla="*/ 3763618 w 3763618"/>
              <a:gd name="connsiteY13" fmla="*/ 2705810 h 2705810"/>
              <a:gd name="connsiteX14" fmla="*/ 53008 w 3763618"/>
              <a:gd name="connsiteY14" fmla="*/ 537044 h 2705810"/>
              <a:gd name="connsiteX15" fmla="*/ 0 w 3763618"/>
              <a:gd name="connsiteY15" fmla="*/ 431027 h 2705810"/>
              <a:gd name="connsiteX16" fmla="*/ 79513 w 3763618"/>
              <a:gd name="connsiteY16" fmla="*/ 0 h 2705810"/>
              <a:gd name="connsiteX0" fmla="*/ 79513 w 3763618"/>
              <a:gd name="connsiteY0" fmla="*/ 0 h 2705810"/>
              <a:gd name="connsiteX1" fmla="*/ 1359673 w 3763618"/>
              <a:gd name="connsiteY1" fmla="*/ 0 h 2705810"/>
              <a:gd name="connsiteX2" fmla="*/ 1359673 w 3763618"/>
              <a:gd name="connsiteY2" fmla="*/ 0 h 2705810"/>
              <a:gd name="connsiteX3" fmla="*/ 1908313 w 3763618"/>
              <a:gd name="connsiteY3" fmla="*/ 0 h 2705810"/>
              <a:gd name="connsiteX4" fmla="*/ 2274073 w 3763618"/>
              <a:gd name="connsiteY4" fmla="*/ 0 h 2705810"/>
              <a:gd name="connsiteX5" fmla="*/ 2274073 w 3763618"/>
              <a:gd name="connsiteY5" fmla="*/ 205740 h 2705810"/>
              <a:gd name="connsiteX6" fmla="*/ 2274073 w 3763618"/>
              <a:gd name="connsiteY6" fmla="*/ 205740 h 2705810"/>
              <a:gd name="connsiteX7" fmla="*/ 2274073 w 3763618"/>
              <a:gd name="connsiteY7" fmla="*/ 293914 h 2705810"/>
              <a:gd name="connsiteX8" fmla="*/ 2274073 w 3763618"/>
              <a:gd name="connsiteY8" fmla="*/ 352697 h 2705810"/>
              <a:gd name="connsiteX9" fmla="*/ 1908313 w 3763618"/>
              <a:gd name="connsiteY9" fmla="*/ 352697 h 2705810"/>
              <a:gd name="connsiteX10" fmla="*/ 2730520 w 3763618"/>
              <a:gd name="connsiteY10" fmla="*/ 762922 h 2705810"/>
              <a:gd name="connsiteX11" fmla="*/ 1359673 w 3763618"/>
              <a:gd name="connsiteY11" fmla="*/ 352697 h 2705810"/>
              <a:gd name="connsiteX12" fmla="*/ 742121 w 3763618"/>
              <a:gd name="connsiteY12" fmla="*/ 485219 h 2705810"/>
              <a:gd name="connsiteX13" fmla="*/ 3763618 w 3763618"/>
              <a:gd name="connsiteY13" fmla="*/ 2705810 h 2705810"/>
              <a:gd name="connsiteX14" fmla="*/ 53008 w 3763618"/>
              <a:gd name="connsiteY14" fmla="*/ 537044 h 2705810"/>
              <a:gd name="connsiteX15" fmla="*/ 0 w 3763618"/>
              <a:gd name="connsiteY15" fmla="*/ 431027 h 2705810"/>
              <a:gd name="connsiteX16" fmla="*/ 79513 w 3763618"/>
              <a:gd name="connsiteY16" fmla="*/ 0 h 2705810"/>
              <a:gd name="connsiteX0" fmla="*/ 79513 w 3763618"/>
              <a:gd name="connsiteY0" fmla="*/ 0 h 2705810"/>
              <a:gd name="connsiteX1" fmla="*/ 1359673 w 3763618"/>
              <a:gd name="connsiteY1" fmla="*/ 0 h 2705810"/>
              <a:gd name="connsiteX2" fmla="*/ 1359673 w 3763618"/>
              <a:gd name="connsiteY2" fmla="*/ 0 h 2705810"/>
              <a:gd name="connsiteX3" fmla="*/ 1908313 w 3763618"/>
              <a:gd name="connsiteY3" fmla="*/ 0 h 2705810"/>
              <a:gd name="connsiteX4" fmla="*/ 2274073 w 3763618"/>
              <a:gd name="connsiteY4" fmla="*/ 0 h 2705810"/>
              <a:gd name="connsiteX5" fmla="*/ 2274073 w 3763618"/>
              <a:gd name="connsiteY5" fmla="*/ 205740 h 2705810"/>
              <a:gd name="connsiteX6" fmla="*/ 2274073 w 3763618"/>
              <a:gd name="connsiteY6" fmla="*/ 205740 h 2705810"/>
              <a:gd name="connsiteX7" fmla="*/ 2274073 w 3763618"/>
              <a:gd name="connsiteY7" fmla="*/ 293914 h 2705810"/>
              <a:gd name="connsiteX8" fmla="*/ 2274073 w 3763618"/>
              <a:gd name="connsiteY8" fmla="*/ 352697 h 2705810"/>
              <a:gd name="connsiteX9" fmla="*/ 1908313 w 3763618"/>
              <a:gd name="connsiteY9" fmla="*/ 352697 h 2705810"/>
              <a:gd name="connsiteX10" fmla="*/ 2730520 w 3763618"/>
              <a:gd name="connsiteY10" fmla="*/ 762922 h 2705810"/>
              <a:gd name="connsiteX11" fmla="*/ 1359673 w 3763618"/>
              <a:gd name="connsiteY11" fmla="*/ 352697 h 2705810"/>
              <a:gd name="connsiteX12" fmla="*/ 516834 w 3763618"/>
              <a:gd name="connsiteY12" fmla="*/ 352697 h 2705810"/>
              <a:gd name="connsiteX13" fmla="*/ 3763618 w 3763618"/>
              <a:gd name="connsiteY13" fmla="*/ 2705810 h 2705810"/>
              <a:gd name="connsiteX14" fmla="*/ 53008 w 3763618"/>
              <a:gd name="connsiteY14" fmla="*/ 537044 h 2705810"/>
              <a:gd name="connsiteX15" fmla="*/ 0 w 3763618"/>
              <a:gd name="connsiteY15" fmla="*/ 431027 h 2705810"/>
              <a:gd name="connsiteX16" fmla="*/ 79513 w 3763618"/>
              <a:gd name="connsiteY16" fmla="*/ 0 h 2705810"/>
              <a:gd name="connsiteX0" fmla="*/ 26505 w 3710610"/>
              <a:gd name="connsiteY0" fmla="*/ 0 h 2705810"/>
              <a:gd name="connsiteX1" fmla="*/ 1306665 w 3710610"/>
              <a:gd name="connsiteY1" fmla="*/ 0 h 2705810"/>
              <a:gd name="connsiteX2" fmla="*/ 1306665 w 3710610"/>
              <a:gd name="connsiteY2" fmla="*/ 0 h 2705810"/>
              <a:gd name="connsiteX3" fmla="*/ 1855305 w 3710610"/>
              <a:gd name="connsiteY3" fmla="*/ 0 h 2705810"/>
              <a:gd name="connsiteX4" fmla="*/ 2221065 w 3710610"/>
              <a:gd name="connsiteY4" fmla="*/ 0 h 2705810"/>
              <a:gd name="connsiteX5" fmla="*/ 2221065 w 3710610"/>
              <a:gd name="connsiteY5" fmla="*/ 205740 h 2705810"/>
              <a:gd name="connsiteX6" fmla="*/ 2221065 w 3710610"/>
              <a:gd name="connsiteY6" fmla="*/ 205740 h 2705810"/>
              <a:gd name="connsiteX7" fmla="*/ 2221065 w 3710610"/>
              <a:gd name="connsiteY7" fmla="*/ 293914 h 2705810"/>
              <a:gd name="connsiteX8" fmla="*/ 2221065 w 3710610"/>
              <a:gd name="connsiteY8" fmla="*/ 352697 h 2705810"/>
              <a:gd name="connsiteX9" fmla="*/ 1855305 w 3710610"/>
              <a:gd name="connsiteY9" fmla="*/ 352697 h 2705810"/>
              <a:gd name="connsiteX10" fmla="*/ 2677512 w 3710610"/>
              <a:gd name="connsiteY10" fmla="*/ 762922 h 2705810"/>
              <a:gd name="connsiteX11" fmla="*/ 1306665 w 3710610"/>
              <a:gd name="connsiteY11" fmla="*/ 352697 h 2705810"/>
              <a:gd name="connsiteX12" fmla="*/ 463826 w 3710610"/>
              <a:gd name="connsiteY12" fmla="*/ 352697 h 2705810"/>
              <a:gd name="connsiteX13" fmla="*/ 3710610 w 3710610"/>
              <a:gd name="connsiteY13" fmla="*/ 2705810 h 2705810"/>
              <a:gd name="connsiteX14" fmla="*/ 0 w 3710610"/>
              <a:gd name="connsiteY14" fmla="*/ 537044 h 2705810"/>
              <a:gd name="connsiteX15" fmla="*/ 39757 w 3710610"/>
              <a:gd name="connsiteY15" fmla="*/ 391270 h 2705810"/>
              <a:gd name="connsiteX16" fmla="*/ 26505 w 3710610"/>
              <a:gd name="connsiteY16" fmla="*/ 0 h 2705810"/>
              <a:gd name="connsiteX0" fmla="*/ 0 w 3684105"/>
              <a:gd name="connsiteY0" fmla="*/ 0 h 2705810"/>
              <a:gd name="connsiteX1" fmla="*/ 1280160 w 3684105"/>
              <a:gd name="connsiteY1" fmla="*/ 0 h 2705810"/>
              <a:gd name="connsiteX2" fmla="*/ 1280160 w 3684105"/>
              <a:gd name="connsiteY2" fmla="*/ 0 h 2705810"/>
              <a:gd name="connsiteX3" fmla="*/ 1828800 w 3684105"/>
              <a:gd name="connsiteY3" fmla="*/ 0 h 2705810"/>
              <a:gd name="connsiteX4" fmla="*/ 2194560 w 3684105"/>
              <a:gd name="connsiteY4" fmla="*/ 0 h 2705810"/>
              <a:gd name="connsiteX5" fmla="*/ 2194560 w 3684105"/>
              <a:gd name="connsiteY5" fmla="*/ 205740 h 2705810"/>
              <a:gd name="connsiteX6" fmla="*/ 2194560 w 3684105"/>
              <a:gd name="connsiteY6" fmla="*/ 205740 h 2705810"/>
              <a:gd name="connsiteX7" fmla="*/ 2194560 w 3684105"/>
              <a:gd name="connsiteY7" fmla="*/ 293914 h 2705810"/>
              <a:gd name="connsiteX8" fmla="*/ 2194560 w 3684105"/>
              <a:gd name="connsiteY8" fmla="*/ 352697 h 2705810"/>
              <a:gd name="connsiteX9" fmla="*/ 1828800 w 3684105"/>
              <a:gd name="connsiteY9" fmla="*/ 352697 h 2705810"/>
              <a:gd name="connsiteX10" fmla="*/ 2651007 w 3684105"/>
              <a:gd name="connsiteY10" fmla="*/ 762922 h 2705810"/>
              <a:gd name="connsiteX11" fmla="*/ 1280160 w 3684105"/>
              <a:gd name="connsiteY11" fmla="*/ 352697 h 2705810"/>
              <a:gd name="connsiteX12" fmla="*/ 437321 w 3684105"/>
              <a:gd name="connsiteY12" fmla="*/ 352697 h 2705810"/>
              <a:gd name="connsiteX13" fmla="*/ 3684105 w 3684105"/>
              <a:gd name="connsiteY13" fmla="*/ 2705810 h 2705810"/>
              <a:gd name="connsiteX14" fmla="*/ 53008 w 3684105"/>
              <a:gd name="connsiteY14" fmla="*/ 404522 h 2705810"/>
              <a:gd name="connsiteX15" fmla="*/ 13252 w 3684105"/>
              <a:gd name="connsiteY15" fmla="*/ 391270 h 2705810"/>
              <a:gd name="connsiteX16" fmla="*/ 0 w 3684105"/>
              <a:gd name="connsiteY16" fmla="*/ 0 h 2705810"/>
              <a:gd name="connsiteX0" fmla="*/ 0 w 3684105"/>
              <a:gd name="connsiteY0" fmla="*/ 0 h 2705810"/>
              <a:gd name="connsiteX1" fmla="*/ 1280160 w 3684105"/>
              <a:gd name="connsiteY1" fmla="*/ 0 h 2705810"/>
              <a:gd name="connsiteX2" fmla="*/ 1280160 w 3684105"/>
              <a:gd name="connsiteY2" fmla="*/ 0 h 2705810"/>
              <a:gd name="connsiteX3" fmla="*/ 1828800 w 3684105"/>
              <a:gd name="connsiteY3" fmla="*/ 0 h 2705810"/>
              <a:gd name="connsiteX4" fmla="*/ 2194560 w 3684105"/>
              <a:gd name="connsiteY4" fmla="*/ 0 h 2705810"/>
              <a:gd name="connsiteX5" fmla="*/ 2194560 w 3684105"/>
              <a:gd name="connsiteY5" fmla="*/ 205740 h 2705810"/>
              <a:gd name="connsiteX6" fmla="*/ 2194560 w 3684105"/>
              <a:gd name="connsiteY6" fmla="*/ 205740 h 2705810"/>
              <a:gd name="connsiteX7" fmla="*/ 2194560 w 3684105"/>
              <a:gd name="connsiteY7" fmla="*/ 293914 h 2705810"/>
              <a:gd name="connsiteX8" fmla="*/ 2194560 w 3684105"/>
              <a:gd name="connsiteY8" fmla="*/ 352697 h 2705810"/>
              <a:gd name="connsiteX9" fmla="*/ 1828800 w 3684105"/>
              <a:gd name="connsiteY9" fmla="*/ 352697 h 2705810"/>
              <a:gd name="connsiteX10" fmla="*/ 2651007 w 3684105"/>
              <a:gd name="connsiteY10" fmla="*/ 762922 h 2705810"/>
              <a:gd name="connsiteX11" fmla="*/ 1280160 w 3684105"/>
              <a:gd name="connsiteY11" fmla="*/ 352697 h 2705810"/>
              <a:gd name="connsiteX12" fmla="*/ 172277 w 3684105"/>
              <a:gd name="connsiteY12" fmla="*/ 352697 h 2705810"/>
              <a:gd name="connsiteX13" fmla="*/ 3684105 w 3684105"/>
              <a:gd name="connsiteY13" fmla="*/ 2705810 h 2705810"/>
              <a:gd name="connsiteX14" fmla="*/ 53008 w 3684105"/>
              <a:gd name="connsiteY14" fmla="*/ 404522 h 2705810"/>
              <a:gd name="connsiteX15" fmla="*/ 13252 w 3684105"/>
              <a:gd name="connsiteY15" fmla="*/ 391270 h 2705810"/>
              <a:gd name="connsiteX16" fmla="*/ 0 w 3684105"/>
              <a:gd name="connsiteY16" fmla="*/ 0 h 2705810"/>
              <a:gd name="connsiteX0" fmla="*/ 251792 w 3935897"/>
              <a:gd name="connsiteY0" fmla="*/ 0 h 2705810"/>
              <a:gd name="connsiteX1" fmla="*/ 1531952 w 3935897"/>
              <a:gd name="connsiteY1" fmla="*/ 0 h 2705810"/>
              <a:gd name="connsiteX2" fmla="*/ 1531952 w 3935897"/>
              <a:gd name="connsiteY2" fmla="*/ 0 h 2705810"/>
              <a:gd name="connsiteX3" fmla="*/ 2080592 w 3935897"/>
              <a:gd name="connsiteY3" fmla="*/ 0 h 2705810"/>
              <a:gd name="connsiteX4" fmla="*/ 2446352 w 3935897"/>
              <a:gd name="connsiteY4" fmla="*/ 0 h 2705810"/>
              <a:gd name="connsiteX5" fmla="*/ 2446352 w 3935897"/>
              <a:gd name="connsiteY5" fmla="*/ 205740 h 2705810"/>
              <a:gd name="connsiteX6" fmla="*/ 2446352 w 3935897"/>
              <a:gd name="connsiteY6" fmla="*/ 205740 h 2705810"/>
              <a:gd name="connsiteX7" fmla="*/ 2446352 w 3935897"/>
              <a:gd name="connsiteY7" fmla="*/ 293914 h 2705810"/>
              <a:gd name="connsiteX8" fmla="*/ 2446352 w 3935897"/>
              <a:gd name="connsiteY8" fmla="*/ 352697 h 2705810"/>
              <a:gd name="connsiteX9" fmla="*/ 2080592 w 3935897"/>
              <a:gd name="connsiteY9" fmla="*/ 352697 h 2705810"/>
              <a:gd name="connsiteX10" fmla="*/ 2902799 w 3935897"/>
              <a:gd name="connsiteY10" fmla="*/ 762922 h 2705810"/>
              <a:gd name="connsiteX11" fmla="*/ 1531952 w 3935897"/>
              <a:gd name="connsiteY11" fmla="*/ 352697 h 2705810"/>
              <a:gd name="connsiteX12" fmla="*/ 424069 w 3935897"/>
              <a:gd name="connsiteY12" fmla="*/ 352697 h 2705810"/>
              <a:gd name="connsiteX13" fmla="*/ 3935897 w 3935897"/>
              <a:gd name="connsiteY13" fmla="*/ 2705810 h 2705810"/>
              <a:gd name="connsiteX14" fmla="*/ 304800 w 3935897"/>
              <a:gd name="connsiteY14" fmla="*/ 404522 h 2705810"/>
              <a:gd name="connsiteX15" fmla="*/ 0 w 3935897"/>
              <a:gd name="connsiteY15" fmla="*/ 404522 h 2705810"/>
              <a:gd name="connsiteX16" fmla="*/ 251792 w 3935897"/>
              <a:gd name="connsiteY16" fmla="*/ 0 h 2705810"/>
              <a:gd name="connsiteX0" fmla="*/ 0 w 4015409"/>
              <a:gd name="connsiteY0" fmla="*/ 0 h 2705810"/>
              <a:gd name="connsiteX1" fmla="*/ 1611464 w 4015409"/>
              <a:gd name="connsiteY1" fmla="*/ 0 h 2705810"/>
              <a:gd name="connsiteX2" fmla="*/ 1611464 w 4015409"/>
              <a:gd name="connsiteY2" fmla="*/ 0 h 2705810"/>
              <a:gd name="connsiteX3" fmla="*/ 2160104 w 4015409"/>
              <a:gd name="connsiteY3" fmla="*/ 0 h 2705810"/>
              <a:gd name="connsiteX4" fmla="*/ 2525864 w 4015409"/>
              <a:gd name="connsiteY4" fmla="*/ 0 h 2705810"/>
              <a:gd name="connsiteX5" fmla="*/ 2525864 w 4015409"/>
              <a:gd name="connsiteY5" fmla="*/ 205740 h 2705810"/>
              <a:gd name="connsiteX6" fmla="*/ 2525864 w 4015409"/>
              <a:gd name="connsiteY6" fmla="*/ 205740 h 2705810"/>
              <a:gd name="connsiteX7" fmla="*/ 2525864 w 4015409"/>
              <a:gd name="connsiteY7" fmla="*/ 293914 h 2705810"/>
              <a:gd name="connsiteX8" fmla="*/ 2525864 w 4015409"/>
              <a:gd name="connsiteY8" fmla="*/ 352697 h 2705810"/>
              <a:gd name="connsiteX9" fmla="*/ 2160104 w 4015409"/>
              <a:gd name="connsiteY9" fmla="*/ 352697 h 2705810"/>
              <a:gd name="connsiteX10" fmla="*/ 2982311 w 4015409"/>
              <a:gd name="connsiteY10" fmla="*/ 762922 h 2705810"/>
              <a:gd name="connsiteX11" fmla="*/ 1611464 w 4015409"/>
              <a:gd name="connsiteY11" fmla="*/ 352697 h 2705810"/>
              <a:gd name="connsiteX12" fmla="*/ 503581 w 4015409"/>
              <a:gd name="connsiteY12" fmla="*/ 352697 h 2705810"/>
              <a:gd name="connsiteX13" fmla="*/ 4015409 w 4015409"/>
              <a:gd name="connsiteY13" fmla="*/ 2705810 h 2705810"/>
              <a:gd name="connsiteX14" fmla="*/ 384312 w 4015409"/>
              <a:gd name="connsiteY14" fmla="*/ 404522 h 2705810"/>
              <a:gd name="connsiteX15" fmla="*/ 79512 w 4015409"/>
              <a:gd name="connsiteY15" fmla="*/ 404522 h 2705810"/>
              <a:gd name="connsiteX16" fmla="*/ 0 w 4015409"/>
              <a:gd name="connsiteY16" fmla="*/ 0 h 2705810"/>
              <a:gd name="connsiteX0" fmla="*/ 0 w 4015409"/>
              <a:gd name="connsiteY0" fmla="*/ 0 h 2705810"/>
              <a:gd name="connsiteX1" fmla="*/ 1611464 w 4015409"/>
              <a:gd name="connsiteY1" fmla="*/ 0 h 2705810"/>
              <a:gd name="connsiteX2" fmla="*/ 1611464 w 4015409"/>
              <a:gd name="connsiteY2" fmla="*/ 0 h 2705810"/>
              <a:gd name="connsiteX3" fmla="*/ 2160104 w 4015409"/>
              <a:gd name="connsiteY3" fmla="*/ 0 h 2705810"/>
              <a:gd name="connsiteX4" fmla="*/ 2525864 w 4015409"/>
              <a:gd name="connsiteY4" fmla="*/ 0 h 2705810"/>
              <a:gd name="connsiteX5" fmla="*/ 2525864 w 4015409"/>
              <a:gd name="connsiteY5" fmla="*/ 205740 h 2705810"/>
              <a:gd name="connsiteX6" fmla="*/ 2525864 w 4015409"/>
              <a:gd name="connsiteY6" fmla="*/ 205740 h 2705810"/>
              <a:gd name="connsiteX7" fmla="*/ 2525864 w 4015409"/>
              <a:gd name="connsiteY7" fmla="*/ 293914 h 2705810"/>
              <a:gd name="connsiteX8" fmla="*/ 2525864 w 4015409"/>
              <a:gd name="connsiteY8" fmla="*/ 352697 h 2705810"/>
              <a:gd name="connsiteX9" fmla="*/ 2160104 w 4015409"/>
              <a:gd name="connsiteY9" fmla="*/ 352697 h 2705810"/>
              <a:gd name="connsiteX10" fmla="*/ 2982311 w 4015409"/>
              <a:gd name="connsiteY10" fmla="*/ 762922 h 2705810"/>
              <a:gd name="connsiteX11" fmla="*/ 1611464 w 4015409"/>
              <a:gd name="connsiteY11" fmla="*/ 352697 h 2705810"/>
              <a:gd name="connsiteX12" fmla="*/ 503581 w 4015409"/>
              <a:gd name="connsiteY12" fmla="*/ 352697 h 2705810"/>
              <a:gd name="connsiteX13" fmla="*/ 4015409 w 4015409"/>
              <a:gd name="connsiteY13" fmla="*/ 2705810 h 2705810"/>
              <a:gd name="connsiteX14" fmla="*/ 132521 w 4015409"/>
              <a:gd name="connsiteY14" fmla="*/ 364765 h 2705810"/>
              <a:gd name="connsiteX15" fmla="*/ 79512 w 4015409"/>
              <a:gd name="connsiteY15" fmla="*/ 404522 h 2705810"/>
              <a:gd name="connsiteX16" fmla="*/ 0 w 4015409"/>
              <a:gd name="connsiteY16" fmla="*/ 0 h 2705810"/>
              <a:gd name="connsiteX0" fmla="*/ 0 w 4015409"/>
              <a:gd name="connsiteY0" fmla="*/ 0 h 2705810"/>
              <a:gd name="connsiteX1" fmla="*/ 1611464 w 4015409"/>
              <a:gd name="connsiteY1" fmla="*/ 0 h 2705810"/>
              <a:gd name="connsiteX2" fmla="*/ 1611464 w 4015409"/>
              <a:gd name="connsiteY2" fmla="*/ 0 h 2705810"/>
              <a:gd name="connsiteX3" fmla="*/ 2160104 w 4015409"/>
              <a:gd name="connsiteY3" fmla="*/ 0 h 2705810"/>
              <a:gd name="connsiteX4" fmla="*/ 2525864 w 4015409"/>
              <a:gd name="connsiteY4" fmla="*/ 0 h 2705810"/>
              <a:gd name="connsiteX5" fmla="*/ 2525864 w 4015409"/>
              <a:gd name="connsiteY5" fmla="*/ 205740 h 2705810"/>
              <a:gd name="connsiteX6" fmla="*/ 2525864 w 4015409"/>
              <a:gd name="connsiteY6" fmla="*/ 205740 h 2705810"/>
              <a:gd name="connsiteX7" fmla="*/ 2525864 w 4015409"/>
              <a:gd name="connsiteY7" fmla="*/ 293914 h 2705810"/>
              <a:gd name="connsiteX8" fmla="*/ 2525864 w 4015409"/>
              <a:gd name="connsiteY8" fmla="*/ 352697 h 2705810"/>
              <a:gd name="connsiteX9" fmla="*/ 2160104 w 4015409"/>
              <a:gd name="connsiteY9" fmla="*/ 352697 h 2705810"/>
              <a:gd name="connsiteX10" fmla="*/ 2982311 w 4015409"/>
              <a:gd name="connsiteY10" fmla="*/ 762922 h 2705810"/>
              <a:gd name="connsiteX11" fmla="*/ 1611464 w 4015409"/>
              <a:gd name="connsiteY11" fmla="*/ 352697 h 2705810"/>
              <a:gd name="connsiteX12" fmla="*/ 291547 w 4015409"/>
              <a:gd name="connsiteY12" fmla="*/ 365949 h 2705810"/>
              <a:gd name="connsiteX13" fmla="*/ 4015409 w 4015409"/>
              <a:gd name="connsiteY13" fmla="*/ 2705810 h 2705810"/>
              <a:gd name="connsiteX14" fmla="*/ 132521 w 4015409"/>
              <a:gd name="connsiteY14" fmla="*/ 364765 h 2705810"/>
              <a:gd name="connsiteX15" fmla="*/ 79512 w 4015409"/>
              <a:gd name="connsiteY15" fmla="*/ 404522 h 2705810"/>
              <a:gd name="connsiteX16" fmla="*/ 0 w 4015409"/>
              <a:gd name="connsiteY16" fmla="*/ 0 h 2705810"/>
              <a:gd name="connsiteX0" fmla="*/ 13253 w 3935897"/>
              <a:gd name="connsiteY0" fmla="*/ 0 h 2705810"/>
              <a:gd name="connsiteX1" fmla="*/ 1531952 w 3935897"/>
              <a:gd name="connsiteY1" fmla="*/ 0 h 2705810"/>
              <a:gd name="connsiteX2" fmla="*/ 1531952 w 3935897"/>
              <a:gd name="connsiteY2" fmla="*/ 0 h 2705810"/>
              <a:gd name="connsiteX3" fmla="*/ 2080592 w 3935897"/>
              <a:gd name="connsiteY3" fmla="*/ 0 h 2705810"/>
              <a:gd name="connsiteX4" fmla="*/ 2446352 w 3935897"/>
              <a:gd name="connsiteY4" fmla="*/ 0 h 2705810"/>
              <a:gd name="connsiteX5" fmla="*/ 2446352 w 3935897"/>
              <a:gd name="connsiteY5" fmla="*/ 205740 h 2705810"/>
              <a:gd name="connsiteX6" fmla="*/ 2446352 w 3935897"/>
              <a:gd name="connsiteY6" fmla="*/ 205740 h 2705810"/>
              <a:gd name="connsiteX7" fmla="*/ 2446352 w 3935897"/>
              <a:gd name="connsiteY7" fmla="*/ 293914 h 2705810"/>
              <a:gd name="connsiteX8" fmla="*/ 2446352 w 3935897"/>
              <a:gd name="connsiteY8" fmla="*/ 352697 h 2705810"/>
              <a:gd name="connsiteX9" fmla="*/ 2080592 w 3935897"/>
              <a:gd name="connsiteY9" fmla="*/ 352697 h 2705810"/>
              <a:gd name="connsiteX10" fmla="*/ 2902799 w 3935897"/>
              <a:gd name="connsiteY10" fmla="*/ 762922 h 2705810"/>
              <a:gd name="connsiteX11" fmla="*/ 1531952 w 3935897"/>
              <a:gd name="connsiteY11" fmla="*/ 352697 h 2705810"/>
              <a:gd name="connsiteX12" fmla="*/ 212035 w 3935897"/>
              <a:gd name="connsiteY12" fmla="*/ 365949 h 2705810"/>
              <a:gd name="connsiteX13" fmla="*/ 3935897 w 3935897"/>
              <a:gd name="connsiteY13" fmla="*/ 2705810 h 2705810"/>
              <a:gd name="connsiteX14" fmla="*/ 53009 w 3935897"/>
              <a:gd name="connsiteY14" fmla="*/ 364765 h 2705810"/>
              <a:gd name="connsiteX15" fmla="*/ 0 w 3935897"/>
              <a:gd name="connsiteY15" fmla="*/ 404522 h 2705810"/>
              <a:gd name="connsiteX16" fmla="*/ 13253 w 3935897"/>
              <a:gd name="connsiteY16" fmla="*/ 0 h 27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5897" h="2705810">
                <a:moveTo>
                  <a:pt x="13253" y="0"/>
                </a:moveTo>
                <a:lnTo>
                  <a:pt x="1531952" y="0"/>
                </a:lnTo>
                <a:lnTo>
                  <a:pt x="1531952" y="0"/>
                </a:lnTo>
                <a:lnTo>
                  <a:pt x="2080592" y="0"/>
                </a:lnTo>
                <a:lnTo>
                  <a:pt x="2446352" y="0"/>
                </a:lnTo>
                <a:lnTo>
                  <a:pt x="2446352" y="205740"/>
                </a:lnTo>
                <a:lnTo>
                  <a:pt x="2446352" y="205740"/>
                </a:lnTo>
                <a:lnTo>
                  <a:pt x="2446352" y="293914"/>
                </a:lnTo>
                <a:lnTo>
                  <a:pt x="2446352" y="352697"/>
                </a:lnTo>
                <a:lnTo>
                  <a:pt x="2080592" y="352697"/>
                </a:lnTo>
                <a:lnTo>
                  <a:pt x="2902799" y="762922"/>
                </a:lnTo>
                <a:lnTo>
                  <a:pt x="1531952" y="352697"/>
                </a:lnTo>
                <a:lnTo>
                  <a:pt x="212035" y="365949"/>
                </a:lnTo>
                <a:lnTo>
                  <a:pt x="3935897" y="2705810"/>
                </a:lnTo>
                <a:lnTo>
                  <a:pt x="53009" y="364765"/>
                </a:lnTo>
                <a:lnTo>
                  <a:pt x="0" y="404522"/>
                </a:lnTo>
                <a:lnTo>
                  <a:pt x="13253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408" y="2612193"/>
            <a:ext cx="2448340" cy="3430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dependent?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16835" y="6239508"/>
            <a:ext cx="2517913" cy="397565"/>
          </a:xfrm>
          <a:prstGeom prst="wedgeRectCallout">
            <a:avLst>
              <a:gd name="adj1" fmla="val 114209"/>
              <a:gd name="adj2" fmla="val -237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Herbert/</a:t>
            </a:r>
            <a:r>
              <a:rPr lang="en-GB" dirty="0" err="1" smtClean="0"/>
              <a:t>Matlab</a:t>
            </a:r>
            <a:r>
              <a:rPr lang="en-GB" dirty="0" smtClean="0"/>
              <a:t> cluster implemented: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5271" y="1476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71" y="1933575"/>
            <a:ext cx="5524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framework: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Currently a </a:t>
            </a:r>
            <a:r>
              <a:rPr lang="en-GB" dirty="0" err="1" smtClean="0"/>
              <a:t>Matlab</a:t>
            </a:r>
            <a:r>
              <a:rPr lang="en-GB" dirty="0" smtClean="0"/>
              <a:t> class, with methods:</a:t>
            </a:r>
          </a:p>
          <a:p>
            <a:pPr marL="0" indent="0">
              <a:buNone/>
            </a:pPr>
            <a:r>
              <a:rPr lang="en-GB" dirty="0" err="1" smtClean="0"/>
              <a:t>send_message</a:t>
            </a:r>
            <a:r>
              <a:rPr lang="en-GB" dirty="0" smtClean="0"/>
              <a:t>,       (asynchronous, </a:t>
            </a:r>
            <a:r>
              <a:rPr lang="en-GB" dirty="0" smtClean="0"/>
              <a:t>non-blocking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err="1" smtClean="0"/>
              <a:t>receive_message</a:t>
            </a:r>
            <a:r>
              <a:rPr lang="en-GB" dirty="0" smtClean="0"/>
              <a:t>,  (synchronous, blocking)</a:t>
            </a:r>
          </a:p>
          <a:p>
            <a:pPr marL="0" indent="0">
              <a:buNone/>
            </a:pPr>
            <a:r>
              <a:rPr lang="en-GB" dirty="0" err="1" smtClean="0"/>
              <a:t>probe_message</a:t>
            </a:r>
            <a:r>
              <a:rPr lang="en-GB" dirty="0" smtClean="0"/>
              <a:t>     (</a:t>
            </a:r>
            <a:r>
              <a:rPr lang="en-GB" dirty="0" smtClean="0"/>
              <a:t>asynchronous, non-blocking)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Two instances: </a:t>
            </a:r>
          </a:p>
          <a:p>
            <a:pPr marL="0" indent="0">
              <a:buNone/>
            </a:pPr>
            <a:r>
              <a:rPr lang="en-GB" dirty="0" err="1" smtClean="0"/>
              <a:t>filebased</a:t>
            </a:r>
            <a:r>
              <a:rPr lang="en-GB" dirty="0" smtClean="0"/>
              <a:t> messages </a:t>
            </a:r>
          </a:p>
          <a:p>
            <a:pPr marL="0" indent="0">
              <a:buNone/>
            </a:pPr>
            <a:r>
              <a:rPr lang="en-GB" dirty="0" err="1" smtClean="0"/>
              <a:t>Matlab</a:t>
            </a:r>
            <a:r>
              <a:rPr lang="en-GB" dirty="0" smtClean="0"/>
              <a:t> MPI messages  (wrapper around </a:t>
            </a:r>
            <a:r>
              <a:rPr lang="en-GB" dirty="0" err="1" smtClean="0"/>
              <a:t>Matlab</a:t>
            </a:r>
            <a:r>
              <a:rPr lang="en-GB" dirty="0" smtClean="0"/>
              <a:t> MPI)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2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53"/>
            <a:ext cx="10515600" cy="867327"/>
          </a:xfrm>
        </p:spPr>
        <p:txBody>
          <a:bodyPr/>
          <a:lstStyle/>
          <a:p>
            <a:r>
              <a:rPr lang="en-GB" dirty="0" smtClean="0"/>
              <a:t>Parallel extensions operation diagram: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4556" y="1718764"/>
            <a:ext cx="2604051" cy="302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User’s </a:t>
            </a:r>
            <a:r>
              <a:rPr lang="en-GB" dirty="0" err="1" smtClean="0">
                <a:solidFill>
                  <a:schemeClr val="tx1"/>
                </a:solidFill>
              </a:rPr>
              <a:t>Matlab</a:t>
            </a:r>
            <a:r>
              <a:rPr lang="en-GB" dirty="0" smtClean="0">
                <a:solidFill>
                  <a:schemeClr val="tx1"/>
                </a:solidFill>
              </a:rPr>
              <a:t> session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008" y="2179973"/>
            <a:ext cx="2451652" cy="6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Jd</a:t>
            </a:r>
            <a:r>
              <a:rPr lang="en-GB" dirty="0" smtClean="0">
                <a:solidFill>
                  <a:schemeClr val="tx1"/>
                </a:solidFill>
              </a:rPr>
              <a:t> =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err="1" smtClean="0">
                <a:solidFill>
                  <a:srgbClr val="0000FF"/>
                </a:solidFill>
              </a:rPr>
              <a:t>JobDispatcher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008" y="2835965"/>
            <a:ext cx="2451652" cy="6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Jd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err="1" smtClean="0">
                <a:solidFill>
                  <a:schemeClr val="tx1"/>
                </a:solidFill>
              </a:rPr>
              <a:t>start_job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008" y="3472069"/>
            <a:ext cx="2451652" cy="6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Jd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err="1" smtClean="0">
                <a:solidFill>
                  <a:schemeClr val="tx1"/>
                </a:solidFill>
              </a:rPr>
              <a:t>log_progress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690" y="4108173"/>
            <a:ext cx="2451652" cy="6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Result=</a:t>
            </a:r>
            <a:r>
              <a:rPr lang="en-GB" dirty="0" err="1" smtClean="0">
                <a:solidFill>
                  <a:schemeClr val="tx1"/>
                </a:solidFill>
              </a:rPr>
              <a:t>Jd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err="1" smtClean="0">
                <a:solidFill>
                  <a:schemeClr val="tx1"/>
                </a:solidFill>
              </a:rPr>
              <a:t>get_results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1113" y="702367"/>
            <a:ext cx="3180521" cy="2627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Matlab</a:t>
            </a:r>
            <a:r>
              <a:rPr lang="en-GB" dirty="0" smtClean="0">
                <a:solidFill>
                  <a:schemeClr val="tx1"/>
                </a:solidFill>
              </a:rPr>
              <a:t> Worker1 (</a:t>
            </a:r>
            <a:r>
              <a:rPr lang="en-GB" dirty="0" err="1" smtClean="0">
                <a:solidFill>
                  <a:schemeClr val="tx1"/>
                </a:solidFill>
              </a:rPr>
              <a:t>headnode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1106557"/>
            <a:ext cx="2686878" cy="222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run worker_v1 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2111" y="1749293"/>
            <a:ext cx="2451652" cy="42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Je = </a:t>
            </a:r>
            <a:r>
              <a:rPr lang="en-GB" dirty="0" err="1" smtClean="0">
                <a:solidFill>
                  <a:schemeClr val="tx1"/>
                </a:solidFill>
              </a:rPr>
              <a:t>feval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rgbClr val="0000FF"/>
                </a:solidFill>
              </a:rPr>
              <a:t>JobExecutor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2111" y="2179994"/>
            <a:ext cx="2451652" cy="371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Je.do_job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2111" y="2570932"/>
            <a:ext cx="2451652" cy="376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Je.report</a:t>
            </a:r>
            <a:r>
              <a:rPr lang="en-GB" dirty="0" smtClean="0">
                <a:solidFill>
                  <a:schemeClr val="tx1"/>
                </a:solidFill>
              </a:rPr>
              <a:t> progress)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2111" y="2895614"/>
            <a:ext cx="2451652" cy="434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Je.return_results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4975" y="3836505"/>
            <a:ext cx="3180521" cy="2627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Matlab</a:t>
            </a:r>
            <a:r>
              <a:rPr lang="en-GB" dirty="0" smtClean="0">
                <a:solidFill>
                  <a:schemeClr val="tx1"/>
                </a:solidFill>
              </a:rPr>
              <a:t> Worker 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00262" y="4240695"/>
            <a:ext cx="2686878" cy="222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run worker_v1 script, wait for job info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55973" y="4883431"/>
            <a:ext cx="2451652" cy="42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Je = </a:t>
            </a:r>
            <a:r>
              <a:rPr lang="en-GB" dirty="0" err="1" smtClean="0">
                <a:solidFill>
                  <a:schemeClr val="tx1"/>
                </a:solidFill>
              </a:rPr>
              <a:t>feval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JobExecutor</a:t>
            </a:r>
            <a:r>
              <a:rPr lang="en-GB" dirty="0" smtClean="0">
                <a:solidFill>
                  <a:schemeClr val="tx1"/>
                </a:solidFill>
              </a:rPr>
              <a:t>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5973" y="5314132"/>
            <a:ext cx="2451652" cy="371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Je.do_job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55973" y="5705070"/>
            <a:ext cx="2451652" cy="376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Je.report</a:t>
            </a:r>
            <a:r>
              <a:rPr lang="en-GB" dirty="0" smtClean="0">
                <a:solidFill>
                  <a:schemeClr val="tx1"/>
                </a:solidFill>
              </a:rPr>
              <a:t> progress)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5973" y="6029752"/>
            <a:ext cx="2451652" cy="434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Je.return_results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08105" y="3392557"/>
            <a:ext cx="3180521" cy="42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Worker …….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74975" y="3856388"/>
            <a:ext cx="3180521" cy="2627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Matlab</a:t>
            </a:r>
            <a:r>
              <a:rPr lang="en-GB" dirty="0" smtClean="0">
                <a:solidFill>
                  <a:schemeClr val="tx1"/>
                </a:solidFill>
              </a:rPr>
              <a:t> Worker 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0262" y="4260578"/>
            <a:ext cx="2686878" cy="2223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run worker_v1 script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55969" y="4837054"/>
            <a:ext cx="2451652" cy="1640653"/>
            <a:chOff x="5555969" y="4903314"/>
            <a:chExt cx="2451652" cy="1640653"/>
          </a:xfrm>
        </p:grpSpPr>
        <p:sp>
          <p:nvSpPr>
            <p:cNvPr id="36" name="Rectangle 35"/>
            <p:cNvSpPr/>
            <p:nvPr/>
          </p:nvSpPr>
          <p:spPr>
            <a:xfrm>
              <a:off x="5555969" y="4903314"/>
              <a:ext cx="2451652" cy="424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Je = </a:t>
              </a:r>
              <a:r>
                <a:rPr lang="en-GB" dirty="0" err="1" smtClean="0">
                  <a:solidFill>
                    <a:schemeClr val="tx1"/>
                  </a:solidFill>
                </a:rPr>
                <a:t>feval</a:t>
              </a:r>
              <a:r>
                <a:rPr lang="en-GB" dirty="0" smtClean="0">
                  <a:solidFill>
                    <a:schemeClr val="tx1"/>
                  </a:solidFill>
                </a:rPr>
                <a:t>(</a:t>
              </a:r>
              <a:r>
                <a:rPr lang="en-GB" dirty="0" err="1" smtClean="0">
                  <a:solidFill>
                    <a:schemeClr val="tx1"/>
                  </a:solidFill>
                </a:rPr>
                <a:t>JobExecutor</a:t>
              </a:r>
              <a:r>
                <a:rPr lang="en-GB" dirty="0" smtClean="0">
                  <a:solidFill>
                    <a:schemeClr val="tx1"/>
                  </a:solidFill>
                </a:rPr>
                <a:t> 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55969" y="5334015"/>
              <a:ext cx="2451652" cy="371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Je.do_job</a:t>
              </a:r>
              <a:r>
                <a:rPr lang="en-GB" dirty="0" smtClean="0">
                  <a:solidFill>
                    <a:schemeClr val="tx1"/>
                  </a:solidFill>
                </a:rPr>
                <a:t>()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55969" y="5718327"/>
              <a:ext cx="2451652" cy="3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Je.report</a:t>
              </a:r>
              <a:r>
                <a:rPr lang="en-GB" dirty="0" smtClean="0">
                  <a:solidFill>
                    <a:schemeClr val="tx1"/>
                  </a:solidFill>
                </a:rPr>
                <a:t> progress)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55969" y="6109273"/>
              <a:ext cx="2451652" cy="434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Je.return_results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 title="Start"/>
          <p:cNvCxnSpPr/>
          <p:nvPr/>
        </p:nvCxnSpPr>
        <p:spPr>
          <a:xfrm flipV="1">
            <a:off x="2927074" y="1342186"/>
            <a:ext cx="2559324" cy="126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 title="Start"/>
          <p:cNvCxnSpPr/>
          <p:nvPr/>
        </p:nvCxnSpPr>
        <p:spPr>
          <a:xfrm>
            <a:off x="2996645" y="2626443"/>
            <a:ext cx="2393667" cy="179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 title="Start"/>
          <p:cNvCxnSpPr>
            <a:stCxn id="4" idx="3"/>
          </p:cNvCxnSpPr>
          <p:nvPr/>
        </p:nvCxnSpPr>
        <p:spPr>
          <a:xfrm flipV="1">
            <a:off x="2948607" y="1951789"/>
            <a:ext cx="2693504" cy="12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 title="Start"/>
          <p:cNvCxnSpPr/>
          <p:nvPr/>
        </p:nvCxnSpPr>
        <p:spPr>
          <a:xfrm>
            <a:off x="2948607" y="3219153"/>
            <a:ext cx="2527843" cy="18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 title="Start"/>
          <p:cNvCxnSpPr>
            <a:endCxn id="13" idx="1"/>
          </p:cNvCxnSpPr>
          <p:nvPr/>
        </p:nvCxnSpPr>
        <p:spPr>
          <a:xfrm flipV="1">
            <a:off x="2945294" y="2759118"/>
            <a:ext cx="2696817" cy="105750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title="Start"/>
          <p:cNvCxnSpPr/>
          <p:nvPr/>
        </p:nvCxnSpPr>
        <p:spPr>
          <a:xfrm flipV="1">
            <a:off x="2872408" y="3166597"/>
            <a:ext cx="2769703" cy="1213243"/>
          </a:xfrm>
          <a:prstGeom prst="straightConnector1">
            <a:avLst/>
          </a:prstGeom>
          <a:ln w="635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0115920">
            <a:off x="3609053" y="2321379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Job info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 rot="20081987">
            <a:off x="3266947" y="1945012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 rot="20350310">
            <a:off x="3738984" y="2780578"/>
            <a:ext cx="155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Progress info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 rot="20192123">
            <a:off x="3056496" y="3555824"/>
            <a:ext cx="155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Results</a:t>
            </a:r>
            <a:endParaRPr lang="en-GB" dirty="0"/>
          </a:p>
        </p:txBody>
      </p:sp>
      <p:cxnSp>
        <p:nvCxnSpPr>
          <p:cNvPr id="79" name="Elbow Connector 78"/>
          <p:cNvCxnSpPr>
            <a:stCxn id="13" idx="3"/>
            <a:endCxn id="38" idx="3"/>
          </p:cNvCxnSpPr>
          <p:nvPr/>
        </p:nvCxnSpPr>
        <p:spPr>
          <a:xfrm flipH="1">
            <a:off x="8007621" y="2759118"/>
            <a:ext cx="86142" cy="3081135"/>
          </a:xfrm>
          <a:prstGeom prst="bentConnector3">
            <a:avLst>
              <a:gd name="adj1" fmla="val -2034548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H="1">
            <a:off x="8014249" y="2368177"/>
            <a:ext cx="86142" cy="3081135"/>
          </a:xfrm>
          <a:prstGeom prst="bentConnector3">
            <a:avLst>
              <a:gd name="adj1" fmla="val -2588376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flipH="1">
            <a:off x="8027501" y="3189817"/>
            <a:ext cx="86142" cy="3081135"/>
          </a:xfrm>
          <a:prstGeom prst="bentConnector3">
            <a:avLst>
              <a:gd name="adj1" fmla="val -1526873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26567" y="933345"/>
            <a:ext cx="128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FB message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exchange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5400000">
            <a:off x="10047763" y="3505406"/>
            <a:ext cx="17440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MPI/FB message</a:t>
            </a:r>
          </a:p>
          <a:p>
            <a:r>
              <a:rPr lang="en-GB" dirty="0" smtClean="0"/>
              <a:t>exchange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3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“cluster” running </a:t>
            </a:r>
            <a:r>
              <a:rPr lang="en-GB" dirty="0" err="1" smtClean="0"/>
              <a:t>Matlab</a:t>
            </a:r>
            <a:r>
              <a:rPr lang="en-GB" dirty="0" smtClean="0"/>
              <a:t> workers (MPI job) </a:t>
            </a:r>
          </a:p>
          <a:p>
            <a:endParaRPr lang="en-GB" dirty="0" smtClean="0"/>
          </a:p>
          <a:p>
            <a:r>
              <a:rPr lang="en-GB" dirty="0" smtClean="0"/>
              <a:t>A “cluster” running compiled </a:t>
            </a:r>
            <a:r>
              <a:rPr lang="en-GB" dirty="0" err="1" smtClean="0"/>
              <a:t>Matlab</a:t>
            </a:r>
            <a:r>
              <a:rPr lang="en-GB" dirty="0" smtClean="0"/>
              <a:t> code</a:t>
            </a:r>
          </a:p>
          <a:p>
            <a:endParaRPr lang="en-GB" dirty="0" smtClean="0"/>
          </a:p>
          <a:p>
            <a:r>
              <a:rPr lang="en-GB" dirty="0" smtClean="0"/>
              <a:t>Parallel write opportunities. Parallel read from </a:t>
            </a:r>
            <a:r>
              <a:rPr lang="en-GB" dirty="0" err="1" smtClean="0"/>
              <a:t>hdf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9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410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Parallel Horace. Design ideas</vt:lpstr>
      <vt:lpstr>Horace Algorithms: common feature and simplification:</vt:lpstr>
      <vt:lpstr>Matlab parallel toolbox capabilities: (Herbert poor man MPI)</vt:lpstr>
      <vt:lpstr>Matlab MPI capabilities (toolbox or cluster):</vt:lpstr>
      <vt:lpstr>Matlab distributed computing cluster. Available configuration:</vt:lpstr>
      <vt:lpstr>Simplified Herbert/Matlab cluster implemented:</vt:lpstr>
      <vt:lpstr>Message exchange framework:</vt:lpstr>
      <vt:lpstr>Parallel extensions operation diagram:</vt:lpstr>
      <vt:lpstr>Challenges: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Horace. Design ideas</dc:title>
  <dc:creator>Alex B</dc:creator>
  <cp:lastModifiedBy>Alex B</cp:lastModifiedBy>
  <cp:revision>42</cp:revision>
  <dcterms:created xsi:type="dcterms:W3CDTF">2019-03-26T17:45:06Z</dcterms:created>
  <dcterms:modified xsi:type="dcterms:W3CDTF">2019-03-27T09:37:50Z</dcterms:modified>
</cp:coreProperties>
</file>