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31"/>
  </p:notesMasterIdLst>
  <p:handoutMasterIdLst>
    <p:handoutMasterId r:id="rId32"/>
  </p:handoutMasterIdLst>
  <p:sldIdLst>
    <p:sldId id="256" r:id="rId3"/>
    <p:sldId id="328" r:id="rId4"/>
    <p:sldId id="342" r:id="rId5"/>
    <p:sldId id="330" r:id="rId6"/>
    <p:sldId id="331" r:id="rId7"/>
    <p:sldId id="332" r:id="rId8"/>
    <p:sldId id="333" r:id="rId9"/>
    <p:sldId id="329" r:id="rId10"/>
    <p:sldId id="356" r:id="rId11"/>
    <p:sldId id="335" r:id="rId12"/>
    <p:sldId id="341" r:id="rId13"/>
    <p:sldId id="344" r:id="rId14"/>
    <p:sldId id="345" r:id="rId15"/>
    <p:sldId id="340" r:id="rId16"/>
    <p:sldId id="337" r:id="rId17"/>
    <p:sldId id="338" r:id="rId18"/>
    <p:sldId id="346" r:id="rId19"/>
    <p:sldId id="339" r:id="rId20"/>
    <p:sldId id="347" r:id="rId21"/>
    <p:sldId id="357" r:id="rId22"/>
    <p:sldId id="348" r:id="rId23"/>
    <p:sldId id="354" r:id="rId24"/>
    <p:sldId id="355" r:id="rId25"/>
    <p:sldId id="353" r:id="rId26"/>
    <p:sldId id="349" r:id="rId27"/>
    <p:sldId id="350" r:id="rId28"/>
    <p:sldId id="351" r:id="rId29"/>
    <p:sldId id="35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10152207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/Correcting_for_sample_misalignmen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/Plotting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e-neutrons/edatc/blob/main/presentations/edatc21_slides_03_horace1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Single Crystal INS data analysis with Horace </a:t>
            </a:r>
          </a:p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Part 1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Horace is mainly a command-line interface (CLI) program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Today, we’ll introduce this CLI.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Recap – basic tasks using Horace: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  <a:cs typeface="Courier New" panose="02070309020205020404" pitchFamily="49" charset="0"/>
              </a:rPr>
              <a:t>Creating a 4D </a:t>
            </a:r>
            <a:r>
              <a:rPr lang="en-GB" sz="1600" dirty="0"/>
              <a:t>S(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dataset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file)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runs at different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angles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Viewing / plotting this data in particular 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regions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Fitting the data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  <a:cs typeface="Courier New" panose="02070309020205020404" pitchFamily="49" charset="0"/>
                <a:hlinkClick r:id="rId2"/>
              </a:rPr>
              <a:t>https://pace-neutrons.github.io/horace-docs/3.5.0</a:t>
            </a:r>
            <a:r>
              <a:rPr lang="en-GB" sz="2400" dirty="0" smtClean="0">
                <a:latin typeface="+mn-lt"/>
                <a:cs typeface="Courier New" panose="02070309020205020404" pitchFamily="49" charset="0"/>
                <a:hlinkClick r:id="rId2"/>
              </a:rPr>
              <a:t>/</a:t>
            </a:r>
            <a:endParaRPr lang="en-GB" sz="24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help &lt;command&gt;  % e.g. help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1524" y="25962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1524" y="298190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1524" y="335006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v, psi, omega,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– cell array (list) of reduced data file names</a:t>
            </a: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2000" dirty="0" smtClean="0">
                <a:latin typeface="+mn-lt"/>
              </a:rPr>
              <a:t> – detector parameter file (not usually used)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qw_file</a:t>
            </a:r>
            <a:r>
              <a:rPr lang="en-GB" sz="2000" dirty="0" smtClean="0">
                <a:latin typeface="+mn-lt"/>
              </a:rPr>
              <a:t> – output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 name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2000" dirty="0" smtClean="0">
                <a:latin typeface="+mn-lt"/>
              </a:rPr>
              <a:t> – fixed energy (</a:t>
            </a:r>
            <a:r>
              <a:rPr lang="en-GB" sz="2000" i="1" dirty="0" err="1" smtClean="0">
                <a:latin typeface="+mn-lt"/>
              </a:rPr>
              <a:t>E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 direct geometry)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2000" dirty="0" smtClean="0">
                <a:latin typeface="+mn-lt"/>
              </a:rPr>
              <a:t> – 1 for direct, 2 for indirect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2000" dirty="0" smtClean="0">
                <a:latin typeface="+mn-lt"/>
              </a:rPr>
              <a:t> – [</a:t>
            </a:r>
            <a:r>
              <a:rPr lang="en-GB" sz="2000" dirty="0" err="1" smtClean="0">
                <a:latin typeface="+mn-lt"/>
              </a:rPr>
              <a:t>a,b,c</a:t>
            </a:r>
            <a:r>
              <a:rPr lang="en-GB" sz="2000" dirty="0" smtClean="0">
                <a:latin typeface="+mn-lt"/>
              </a:rPr>
              <a:t>] lattice parameters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2000" dirty="0" smtClean="0">
                <a:latin typeface="+mn-lt"/>
              </a:rPr>
              <a:t> – [</a:t>
            </a:r>
            <a:r>
              <a:rPr lang="en-GB" sz="2000" dirty="0" err="1" smtClean="0">
                <a:latin typeface="+mn-lt"/>
              </a:rPr>
              <a:t>alpha,beta,gamma</a:t>
            </a:r>
            <a:r>
              <a:rPr lang="en-GB" sz="2000" dirty="0" smtClean="0">
                <a:latin typeface="+mn-lt"/>
              </a:rPr>
              <a:t>] lattice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u, v </a:t>
            </a:r>
            <a:r>
              <a:rPr lang="en-GB" sz="2000" dirty="0" smtClean="0">
                <a:latin typeface="+mn-lt"/>
              </a:rPr>
              <a:t>– vectors defining the horizontal scattering plane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psi</a:t>
            </a:r>
            <a:r>
              <a:rPr lang="en-GB" sz="2000" dirty="0" smtClean="0">
                <a:latin typeface="+mn-lt"/>
              </a:rPr>
              <a:t> – a vector of rotation angles about the vertical axis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mega,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2000" dirty="0" smtClean="0">
                <a:latin typeface="+mn-lt"/>
              </a:rPr>
              <a:t> – sample misalignment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Courier New" panose="02070309020205020404" pitchFamily="49" charset="0"/>
                <a:ea typeface="Arial" pitchFamily="34"/>
                <a:cs typeface="Courier New" panose="02070309020205020404" pitchFamily="49" charset="0"/>
              </a:rPr>
              <a:t>gen_sqw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Courier New" panose="02070309020205020404" pitchFamily="49" charset="0"/>
              <a:ea typeface="Arial" pitchFamily="34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14207" y="2965798"/>
            <a:ext cx="4287859" cy="1429315"/>
            <a:chOff x="2381250" y="4321816"/>
            <a:chExt cx="4287859" cy="1429315"/>
          </a:xfrm>
        </p:grpSpPr>
        <p:sp>
          <p:nvSpPr>
            <p:cNvPr id="7" name="Parallelogram 6"/>
            <p:cNvSpPr/>
            <p:nvPr/>
          </p:nvSpPr>
          <p:spPr>
            <a:xfrm>
              <a:off x="2381250" y="4635270"/>
              <a:ext cx="4287859" cy="1115861"/>
            </a:xfrm>
            <a:prstGeom prst="parallelogram">
              <a:avLst>
                <a:gd name="adj" fmla="val 153771"/>
              </a:avLst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37408" y="4765902"/>
              <a:ext cx="22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</a:t>
              </a:r>
              <a:endParaRPr lang="en-GB" dirty="0"/>
            </a:p>
          </p:txBody>
        </p:sp>
        <p:grpSp>
          <p:nvGrpSpPr>
            <p:cNvPr id="12" name="Group 11"/>
            <p:cNvGrpSpPr/>
            <p:nvPr/>
          </p:nvGrpSpPr>
          <p:grpSpPr>
            <a:xfrm rot="568058">
              <a:off x="4289150" y="4656425"/>
              <a:ext cx="281319" cy="1003130"/>
              <a:chOff x="3685183" y="4232623"/>
              <a:chExt cx="450544" cy="1327695"/>
            </a:xfrm>
          </p:grpSpPr>
          <p:sp>
            <p:nvSpPr>
              <p:cNvPr id="13" name="Rectangle 7"/>
              <p:cNvSpPr/>
              <p:nvPr/>
            </p:nvSpPr>
            <p:spPr>
              <a:xfrm>
                <a:off x="3685183" y="4299529"/>
                <a:ext cx="450544" cy="1260789"/>
              </a:xfrm>
              <a:custGeom>
                <a:avLst/>
                <a:gdLst>
                  <a:gd name="connsiteX0" fmla="*/ 0 w 450535"/>
                  <a:gd name="connsiteY0" fmla="*/ 0 h 1186534"/>
                  <a:gd name="connsiteX1" fmla="*/ 450535 w 450535"/>
                  <a:gd name="connsiteY1" fmla="*/ 0 h 1186534"/>
                  <a:gd name="connsiteX2" fmla="*/ 450535 w 450535"/>
                  <a:gd name="connsiteY2" fmla="*/ 1186534 h 1186534"/>
                  <a:gd name="connsiteX3" fmla="*/ 0 w 450535"/>
                  <a:gd name="connsiteY3" fmla="*/ 1186534 h 1186534"/>
                  <a:gd name="connsiteX4" fmla="*/ 0 w 450535"/>
                  <a:gd name="connsiteY4" fmla="*/ 0 h 1186534"/>
                  <a:gd name="connsiteX0" fmla="*/ 0 w 450535"/>
                  <a:gd name="connsiteY0" fmla="*/ 0 h 1186534"/>
                  <a:gd name="connsiteX1" fmla="*/ 450535 w 450535"/>
                  <a:gd name="connsiteY1" fmla="*/ 0 h 1186534"/>
                  <a:gd name="connsiteX2" fmla="*/ 450535 w 450535"/>
                  <a:gd name="connsiteY2" fmla="*/ 1186534 h 1186534"/>
                  <a:gd name="connsiteX3" fmla="*/ 0 w 450535"/>
                  <a:gd name="connsiteY3" fmla="*/ 1181771 h 1186534"/>
                  <a:gd name="connsiteX4" fmla="*/ 0 w 450535"/>
                  <a:gd name="connsiteY4" fmla="*/ 0 h 1186534"/>
                  <a:gd name="connsiteX0" fmla="*/ 0 w 450535"/>
                  <a:gd name="connsiteY0" fmla="*/ 0 h 1227827"/>
                  <a:gd name="connsiteX1" fmla="*/ 450535 w 450535"/>
                  <a:gd name="connsiteY1" fmla="*/ 0 h 1227827"/>
                  <a:gd name="connsiteX2" fmla="*/ 450535 w 450535"/>
                  <a:gd name="connsiteY2" fmla="*/ 1186534 h 1227827"/>
                  <a:gd name="connsiteX3" fmla="*/ 0 w 450535"/>
                  <a:gd name="connsiteY3" fmla="*/ 1181771 h 1227827"/>
                  <a:gd name="connsiteX4" fmla="*/ 0 w 450535"/>
                  <a:gd name="connsiteY4" fmla="*/ 0 h 1227827"/>
                  <a:gd name="connsiteX0" fmla="*/ 0 w 450535"/>
                  <a:gd name="connsiteY0" fmla="*/ 0 h 1255337"/>
                  <a:gd name="connsiteX1" fmla="*/ 450535 w 450535"/>
                  <a:gd name="connsiteY1" fmla="*/ 0 h 1255337"/>
                  <a:gd name="connsiteX2" fmla="*/ 450535 w 450535"/>
                  <a:gd name="connsiteY2" fmla="*/ 1186534 h 1255337"/>
                  <a:gd name="connsiteX3" fmla="*/ 0 w 450535"/>
                  <a:gd name="connsiteY3" fmla="*/ 1181771 h 1255337"/>
                  <a:gd name="connsiteX4" fmla="*/ 0 w 450535"/>
                  <a:gd name="connsiteY4" fmla="*/ 0 h 1255337"/>
                  <a:gd name="connsiteX0" fmla="*/ 0 w 450535"/>
                  <a:gd name="connsiteY0" fmla="*/ 0 h 1267380"/>
                  <a:gd name="connsiteX1" fmla="*/ 450535 w 450535"/>
                  <a:gd name="connsiteY1" fmla="*/ 0 h 1267380"/>
                  <a:gd name="connsiteX2" fmla="*/ 450535 w 450535"/>
                  <a:gd name="connsiteY2" fmla="*/ 1186534 h 1267380"/>
                  <a:gd name="connsiteX3" fmla="*/ 0 w 450535"/>
                  <a:gd name="connsiteY3" fmla="*/ 1181771 h 1267380"/>
                  <a:gd name="connsiteX4" fmla="*/ 0 w 450535"/>
                  <a:gd name="connsiteY4" fmla="*/ 0 h 1267380"/>
                  <a:gd name="connsiteX0" fmla="*/ 0 w 450535"/>
                  <a:gd name="connsiteY0" fmla="*/ 0 h 1255003"/>
                  <a:gd name="connsiteX1" fmla="*/ 450535 w 450535"/>
                  <a:gd name="connsiteY1" fmla="*/ 0 h 1255003"/>
                  <a:gd name="connsiteX2" fmla="*/ 450535 w 450535"/>
                  <a:gd name="connsiteY2" fmla="*/ 1186534 h 1255003"/>
                  <a:gd name="connsiteX3" fmla="*/ 0 w 450535"/>
                  <a:gd name="connsiteY3" fmla="*/ 1181771 h 1255003"/>
                  <a:gd name="connsiteX4" fmla="*/ 0 w 450535"/>
                  <a:gd name="connsiteY4" fmla="*/ 0 h 1255003"/>
                  <a:gd name="connsiteX0" fmla="*/ 0 w 450535"/>
                  <a:gd name="connsiteY0" fmla="*/ 0 h 1255003"/>
                  <a:gd name="connsiteX1" fmla="*/ 450535 w 450535"/>
                  <a:gd name="connsiteY1" fmla="*/ 0 h 1255003"/>
                  <a:gd name="connsiteX2" fmla="*/ 450535 w 450535"/>
                  <a:gd name="connsiteY2" fmla="*/ 1186534 h 1255003"/>
                  <a:gd name="connsiteX3" fmla="*/ 0 w 450535"/>
                  <a:gd name="connsiteY3" fmla="*/ 1181771 h 1255003"/>
                  <a:gd name="connsiteX4" fmla="*/ 0 w 450535"/>
                  <a:gd name="connsiteY4" fmla="*/ 0 h 1255003"/>
                  <a:gd name="connsiteX0" fmla="*/ 0 w 450545"/>
                  <a:gd name="connsiteY0" fmla="*/ 0 h 1260790"/>
                  <a:gd name="connsiteX1" fmla="*/ 450535 w 450545"/>
                  <a:gd name="connsiteY1" fmla="*/ 0 h 1260790"/>
                  <a:gd name="connsiteX2" fmla="*/ 450535 w 450545"/>
                  <a:gd name="connsiteY2" fmla="*/ 1186534 h 1260790"/>
                  <a:gd name="connsiteX3" fmla="*/ 0 w 450545"/>
                  <a:gd name="connsiteY3" fmla="*/ 1181771 h 1260790"/>
                  <a:gd name="connsiteX4" fmla="*/ 0 w 450545"/>
                  <a:gd name="connsiteY4" fmla="*/ 0 h 1260790"/>
                  <a:gd name="connsiteX0" fmla="*/ 0 w 450545"/>
                  <a:gd name="connsiteY0" fmla="*/ 0 h 1260790"/>
                  <a:gd name="connsiteX1" fmla="*/ 450535 w 450545"/>
                  <a:gd name="connsiteY1" fmla="*/ 0 h 1260790"/>
                  <a:gd name="connsiteX2" fmla="*/ 450535 w 450545"/>
                  <a:gd name="connsiteY2" fmla="*/ 1186534 h 1260790"/>
                  <a:gd name="connsiteX3" fmla="*/ 0 w 450545"/>
                  <a:gd name="connsiteY3" fmla="*/ 1181771 h 1260790"/>
                  <a:gd name="connsiteX4" fmla="*/ 0 w 450545"/>
                  <a:gd name="connsiteY4" fmla="*/ 0 h 1260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545" h="1260790">
                    <a:moveTo>
                      <a:pt x="0" y="0"/>
                    </a:moveTo>
                    <a:lnTo>
                      <a:pt x="450535" y="0"/>
                    </a:lnTo>
                    <a:lnTo>
                      <a:pt x="450535" y="1186534"/>
                    </a:lnTo>
                    <a:cubicBezTo>
                      <a:pt x="452757" y="1251621"/>
                      <a:pt x="88265" y="1316709"/>
                      <a:pt x="0" y="118177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  <a:ln w="31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93715" y="4232623"/>
                <a:ext cx="442002" cy="13379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4429808" y="4757515"/>
              <a:ext cx="1058360" cy="4004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29808" y="5152649"/>
              <a:ext cx="1058360" cy="36831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361329" y="5152649"/>
              <a:ext cx="3281362" cy="5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>
              <a:off x="4999392" y="4922482"/>
              <a:ext cx="191548" cy="4621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8399" y="4488555"/>
              <a:ext cx="29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C000"/>
                  </a:solidFill>
                </a:rPr>
                <a:t>u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6473" y="5354758"/>
              <a:ext cx="259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92D050"/>
                  </a:solidFill>
                </a:rPr>
                <a:t>v</a:t>
              </a:r>
              <a:endParaRPr lang="en-GB" b="1" dirty="0">
                <a:solidFill>
                  <a:srgbClr val="92D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63006" y="4851529"/>
              <a:ext cx="27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ψ</a:t>
              </a:r>
              <a:endParaRPr lang="en-GB" sz="14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25651" y="4713551"/>
              <a:ext cx="669515" cy="858516"/>
              <a:chOff x="4425651" y="4713551"/>
              <a:chExt cx="669515" cy="85851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425651" y="4713551"/>
                <a:ext cx="669515" cy="439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2700000" flipV="1">
                <a:off x="4493281" y="5017761"/>
                <a:ext cx="669515" cy="439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696" y="5119929"/>
                <a:ext cx="50204" cy="10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481513" y="5132319"/>
                <a:ext cx="43666" cy="39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Arc 26"/>
            <p:cNvSpPr/>
            <p:nvPr/>
          </p:nvSpPr>
          <p:spPr>
            <a:xfrm>
              <a:off x="4724181" y="4922480"/>
              <a:ext cx="125932" cy="1428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92020" y="4748578"/>
              <a:ext cx="27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Ω</a:t>
              </a:r>
              <a:endParaRPr lang="en-GB" sz="1400" dirty="0"/>
            </a:p>
          </p:txBody>
        </p:sp>
        <p:sp>
          <p:nvSpPr>
            <p:cNvPr id="29" name="Curved Down Arrow 28"/>
            <p:cNvSpPr/>
            <p:nvPr/>
          </p:nvSpPr>
          <p:spPr>
            <a:xfrm>
              <a:off x="5065820" y="5225204"/>
              <a:ext cx="239425" cy="12955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Curved Down Arrow 29"/>
            <p:cNvSpPr/>
            <p:nvPr/>
          </p:nvSpPr>
          <p:spPr>
            <a:xfrm rot="16487533">
              <a:off x="4917691" y="4672876"/>
              <a:ext cx="239425" cy="12955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7318" y="4321816"/>
              <a:ext cx="570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47606" y="5130800"/>
              <a:ext cx="570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GS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gen_sqw_powder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– cell array (list) of reduced data file names</a:t>
            </a: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2000" dirty="0" smtClean="0">
                <a:latin typeface="+mn-lt"/>
              </a:rPr>
              <a:t> – detector parameter file (not usually used)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qw_file</a:t>
            </a:r>
            <a:r>
              <a:rPr lang="en-GB" sz="2000" dirty="0" smtClean="0">
                <a:latin typeface="+mn-lt"/>
              </a:rPr>
              <a:t> – output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 name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2000" dirty="0" smtClean="0">
                <a:latin typeface="+mn-lt"/>
              </a:rPr>
              <a:t> – fixed energy (</a:t>
            </a:r>
            <a:r>
              <a:rPr lang="en-GB" sz="2000" i="1" dirty="0" err="1" smtClean="0">
                <a:latin typeface="+mn-lt"/>
              </a:rPr>
              <a:t>E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 direct geometry)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2000" dirty="0" smtClean="0">
                <a:latin typeface="+mn-lt"/>
              </a:rPr>
              <a:t> – 1 for direct, 2 for indirect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[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a,b,c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] lattice parameters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[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alpha,beta,gamma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] lattice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 v 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– vectors defining the horizontal scattering plane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a vector of rotation angles about the vertical axis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mega,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sample misalignment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Courier New" panose="02070309020205020404" pitchFamily="49" charset="0"/>
                <a:ea typeface="Arial" pitchFamily="34"/>
                <a:cs typeface="Courier New" panose="02070309020205020404" pitchFamily="49" charset="0"/>
              </a:rPr>
              <a:t>gen_sqw_powder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Courier New" panose="02070309020205020404" pitchFamily="49" charset="0"/>
              <a:ea typeface="Arial" pitchFamily="3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cut_sqw(data_source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proj, p1_bin, p2_bin, p3_bin, p4_bin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help sqw/cut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data_source</a:t>
            </a:r>
            <a:r>
              <a:rPr lang="en-GB" sz="2000" dirty="0" smtClean="0">
                <a:latin typeface="+mn-lt"/>
              </a:rPr>
              <a:t> – a filename (string) or a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object in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2000" dirty="0" smtClean="0">
                <a:latin typeface="+mn-lt"/>
              </a:rPr>
              <a:t> – a </a:t>
            </a:r>
            <a:r>
              <a:rPr lang="en-GB" sz="2000" i="1" dirty="0" smtClean="0">
                <a:latin typeface="+mn-lt"/>
              </a:rPr>
              <a:t>projection</a:t>
            </a:r>
            <a:r>
              <a:rPr lang="en-GB" sz="2000" dirty="0" smtClean="0">
                <a:latin typeface="+mn-lt"/>
              </a:rPr>
              <a:t> object (more details next)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p1_bin, p2_bin, p3_bin</a:t>
            </a:r>
            <a:r>
              <a:rPr lang="en-GB" sz="2000" dirty="0" smtClean="0">
                <a:latin typeface="+mn-lt"/>
              </a:rPr>
              <a:t> – vector defining binning along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 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p4_bin</a:t>
            </a:r>
            <a:r>
              <a:rPr lang="nl-NL" sz="2000" dirty="0" smtClean="0">
                <a:latin typeface="+mn-lt"/>
              </a:rPr>
              <a:t> </a:t>
            </a:r>
            <a:r>
              <a:rPr lang="nl-NL" sz="2000" dirty="0">
                <a:latin typeface="+mn-lt"/>
              </a:rPr>
              <a:t>– vector defining binning along </a:t>
            </a:r>
            <a:r>
              <a:rPr lang="nl-NL" sz="2000" dirty="0" smtClean="0">
                <a:latin typeface="+mn-lt"/>
              </a:rPr>
              <a:t>energy </a:t>
            </a:r>
            <a:r>
              <a:rPr lang="nl-NL" sz="2000" dirty="0">
                <a:latin typeface="+mn-lt"/>
              </a:rPr>
              <a:t>axis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are defined by the projection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Bins can be either 1, 2, or 3 numbers: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</a:t>
            </a:r>
            <a:r>
              <a:rPr lang="en-GB" sz="1600" dirty="0" err="1" smtClean="0">
                <a:latin typeface="+mn-lt"/>
              </a:rPr>
              <a:t>bin_size</a:t>
            </a:r>
            <a:r>
              <a:rPr lang="en-GB" sz="1600" dirty="0" smtClean="0">
                <a:latin typeface="+mn-lt"/>
              </a:rPr>
              <a:t>] – 1 number </a:t>
            </a:r>
            <a:r>
              <a:rPr lang="en-GB" sz="1600" dirty="0" err="1" smtClean="0">
                <a:latin typeface="+mn-lt"/>
              </a:rPr>
              <a:t>rebin</a:t>
            </a:r>
            <a:r>
              <a:rPr lang="en-GB" sz="1600" dirty="0" smtClean="0">
                <a:latin typeface="+mn-lt"/>
              </a:rPr>
              <a:t> full limit of data in this axis with new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bin_size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[lo, hi] – integrate over this axis between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GB" sz="1600" dirty="0" smtClean="0">
                <a:latin typeface="+mn-lt"/>
              </a:rPr>
              <a:t> limits.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[lo, </a:t>
            </a:r>
            <a:r>
              <a:rPr lang="en-GB" sz="1600" dirty="0" err="1" smtClean="0">
                <a:latin typeface="+mn-lt"/>
              </a:rPr>
              <a:t>bin_size</a:t>
            </a:r>
            <a:r>
              <a:rPr lang="en-GB" sz="1600" dirty="0" smtClean="0">
                <a:latin typeface="+mn-lt"/>
              </a:rPr>
              <a:t>, hi] – </a:t>
            </a:r>
            <a:r>
              <a:rPr lang="en-GB" sz="1600" dirty="0" err="1" smtClean="0">
                <a:latin typeface="+mn-lt"/>
              </a:rPr>
              <a:t>rebin</a:t>
            </a:r>
            <a:r>
              <a:rPr lang="en-GB" sz="1600" dirty="0" smtClean="0">
                <a:latin typeface="+mn-lt"/>
              </a:rPr>
              <a:t> this axis between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GB" sz="1600" dirty="0" smtClean="0">
                <a:latin typeface="+mn-lt"/>
              </a:rPr>
              <a:t> limits with new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bin_size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61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Recap – 2 types of coordinates systems used by Horace: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b="1" dirty="0" smtClean="0">
                <a:latin typeface="+mn-lt"/>
              </a:rPr>
              <a:t>v</a:t>
            </a:r>
            <a:r>
              <a:rPr lang="en-GB" sz="1600" dirty="0" smtClean="0">
                <a:latin typeface="+mn-lt"/>
              </a:rPr>
              <a:t> vectors defining the horizontal plane in generating the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, </a:t>
            </a:r>
            <a:r>
              <a:rPr lang="en-GB" sz="1600" b="1" dirty="0" smtClean="0">
                <a:latin typeface="+mn-lt"/>
              </a:rPr>
              <a:t>v</a:t>
            </a:r>
            <a:r>
              <a:rPr lang="en-GB" sz="1600" dirty="0" smtClean="0">
                <a:latin typeface="+mn-lt"/>
              </a:rPr>
              <a:t> (and optional </a:t>
            </a:r>
            <a:r>
              <a:rPr lang="en-GB" sz="1600" b="1" dirty="0" smtClean="0">
                <a:latin typeface="+mn-lt"/>
              </a:rPr>
              <a:t>w</a:t>
            </a:r>
            <a:r>
              <a:rPr lang="en-GB" sz="1600" dirty="0" smtClean="0">
                <a:latin typeface="+mn-lt"/>
              </a:rPr>
              <a:t>) vectors defining 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-</a:t>
            </a:r>
            <a:r>
              <a:rPr lang="en-GB" sz="1600" dirty="0" smtClean="0">
                <a:latin typeface="+mn-lt"/>
              </a:rPr>
              <a:t>axes for cuts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 projection is used to define 3 vectors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 which define the 3 Q axes for cuts/plots.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 projection is a class with properties: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 – the first axis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 – the second axis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w</a:t>
            </a:r>
            <a:r>
              <a:rPr lang="en-GB" sz="2000" dirty="0" smtClean="0">
                <a:latin typeface="+mn-lt"/>
              </a:rPr>
              <a:t> – the third axis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2000" dirty="0" smtClean="0">
                <a:latin typeface="+mn-lt"/>
              </a:rPr>
              <a:t> – a string of 3 letters: ‘r’=</a:t>
            </a:r>
            <a:r>
              <a:rPr lang="en-GB" sz="2000" dirty="0" err="1" smtClean="0">
                <a:latin typeface="+mn-lt"/>
              </a:rPr>
              <a:t>r.l.u</a:t>
            </a:r>
            <a:r>
              <a:rPr lang="en-GB" sz="2000" dirty="0" smtClean="0">
                <a:latin typeface="+mn-lt"/>
              </a:rPr>
              <a:t>., ‘a’=absolute (Å</a:t>
            </a:r>
            <a:r>
              <a:rPr lang="en-GB" sz="2000" baseline="30000" dirty="0" smtClean="0">
                <a:latin typeface="+mn-lt"/>
              </a:rPr>
              <a:t>-1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+mn-lt"/>
              </a:rPr>
              <a:t> – true or false (default: false)</a:t>
            </a: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GB" sz="2000" dirty="0" smtClean="0">
                <a:latin typeface="+mn-lt"/>
              </a:rPr>
              <a:t> means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w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GB" sz="2000" dirty="0" smtClean="0">
                <a:latin typeface="+mn-lt"/>
              </a:rPr>
              <a:t> means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; </a:t>
            </a:r>
            <a:r>
              <a:rPr lang="en-GB" sz="2000" b="1" dirty="0" smtClean="0">
                <a:latin typeface="+mn-lt"/>
              </a:rPr>
              <a:t>u2 </a:t>
            </a:r>
            <a:r>
              <a:rPr lang="en-GB" sz="2000" dirty="0" smtClean="0"/>
              <a:t>⊥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 in plane of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dirty="0" err="1" smtClean="0">
                <a:latin typeface="+mn-lt"/>
              </a:rPr>
              <a:t>,</a:t>
            </a:r>
            <a:r>
              <a:rPr lang="en-GB" sz="2000" b="1" dirty="0" err="1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; </a:t>
            </a:r>
            <a:r>
              <a:rPr lang="en-GB" sz="2000" b="1" dirty="0" smtClean="0">
                <a:latin typeface="+mn-lt"/>
              </a:rPr>
              <a:t>u3 </a:t>
            </a:r>
            <a:r>
              <a:rPr lang="en-GB" sz="2000" dirty="0" smtClean="0"/>
              <a:t>⊥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dirty="0" err="1" smtClean="0">
                <a:latin typeface="+mn-lt"/>
              </a:rPr>
              <a:t>,</a:t>
            </a:r>
            <a:r>
              <a:rPr lang="en-GB" sz="2000" b="1" dirty="0" err="1" smtClean="0">
                <a:latin typeface="+mn-lt"/>
              </a:rPr>
              <a:t>v</a:t>
            </a: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043" y="1916658"/>
            <a:ext cx="6739899" cy="369332"/>
            <a:chOff x="996043" y="2439182"/>
            <a:chExt cx="6739899" cy="369332"/>
          </a:xfrm>
        </p:grpSpPr>
        <p:sp>
          <p:nvSpPr>
            <p:cNvPr id="5" name="Rectangle 4"/>
            <p:cNvSpPr/>
            <p:nvPr/>
          </p:nvSpPr>
          <p:spPr>
            <a:xfrm>
              <a:off x="996043" y="2465614"/>
              <a:ext cx="5143500" cy="27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39543" y="2439182"/>
              <a:ext cx="15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← “projection”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1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graphs can only have orthogonal plot axes.</a:t>
            </a:r>
            <a:endParaRPr lang="en-GB" sz="2400" dirty="0">
              <a:latin typeface="+mn-lt"/>
            </a:endParaRP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+mn-lt"/>
              </a:rPr>
              <a:t>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GB" sz="2000" dirty="0" smtClean="0">
                <a:latin typeface="+mn-lt"/>
              </a:rPr>
              <a:t> gives a distorted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Nonorthogonal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5920" y="2139044"/>
            <a:ext cx="7454374" cy="4555671"/>
            <a:chOff x="1295920" y="2139044"/>
            <a:chExt cx="7454374" cy="45556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920" y="2139044"/>
              <a:ext cx="4650401" cy="45556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6321" y="3069771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nonorthogonal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1760" y="5312225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nonorthogonal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=true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3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Current version of Horace can only handle 3D rectilinear projections.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Work currently in progress to allow definition of projections defined by a general transformation of </a:t>
            </a:r>
            <a:r>
              <a:rPr lang="en-GB" sz="2400" b="1" i="1" dirty="0" smtClean="0">
                <a:latin typeface="+mn-lt"/>
                <a:cs typeface="Courier New" panose="02070309020205020404" pitchFamily="49" charset="0"/>
              </a:rPr>
              <a:t>Q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This will include: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  <a:cs typeface="Courier New" panose="02070309020205020404" pitchFamily="49" charset="0"/>
              </a:rPr>
              <a:t>Powder projection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  <a:cs typeface="Courier New" panose="02070309020205020404" pitchFamily="49" charset="0"/>
              </a:rPr>
              <a:t>Cylindrical projection</a:t>
            </a:r>
            <a:endParaRPr lang="en-GB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Generic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3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cut_sqw(data_source, proj, p1_bin, p2_bin, p3_bin, p4_bin)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cut_sqw(data_source, proj, p1_bin, p2_bin, p3_bin,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p4_bin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'-nopix')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Recap: Horace can create two types of objects using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896938" lvl="1" indent="-371475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(d1d, d2d, d3d,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d4d)</a:t>
            </a:r>
            <a:r>
              <a:rPr lang="en-GB" sz="1600" dirty="0" smtClean="0">
                <a:cs typeface="Courier New" panose="02070309020205020404" pitchFamily="49" charset="0"/>
              </a:rPr>
              <a:t>objects </a:t>
            </a:r>
            <a:r>
              <a:rPr lang="en-GB" sz="1600" dirty="0">
                <a:cs typeface="Courier New" panose="02070309020205020404" pitchFamily="49" charset="0"/>
              </a:rPr>
              <a:t>contain only </a:t>
            </a:r>
            <a:r>
              <a:rPr lang="en-GB" sz="1600" dirty="0" err="1">
                <a:cs typeface="Courier New" panose="02070309020205020404" pitchFamily="49" charset="0"/>
              </a:rPr>
              <a:t>histogrammed</a:t>
            </a:r>
            <a:r>
              <a:rPr lang="en-GB" sz="1600" dirty="0">
                <a:cs typeface="Courier New" panose="02070309020205020404" pitchFamily="49" charset="0"/>
              </a:rPr>
              <a:t> (binned) data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lvl="1" indent="-371475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/>
              <a:t>  objects contains both </a:t>
            </a:r>
            <a:r>
              <a:rPr lang="en-GB" sz="1600" dirty="0" err="1"/>
              <a:t>histogrammed</a:t>
            </a:r>
            <a:r>
              <a:rPr lang="en-GB" sz="1600" dirty="0"/>
              <a:t> data which can be plotted and all the detector-energy elements (“pixels”) which were </a:t>
            </a:r>
            <a:r>
              <a:rPr lang="en-GB" sz="1600" dirty="0" err="1"/>
              <a:t>rebinned</a:t>
            </a:r>
            <a:r>
              <a:rPr lang="en-GB" sz="1600" dirty="0"/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000" dirty="0">
                <a:latin typeface="+mn-lt"/>
              </a:rPr>
              <a:t> objects are created with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'-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nopix</a:t>
            </a:r>
            <a:r>
              <a:rPr lang="en-GB" sz="2000" dirty="0">
                <a:latin typeface="+mn-lt"/>
                <a:cs typeface="Courier New" panose="02070309020205020404" pitchFamily="49" charset="0"/>
              </a:rPr>
              <a:t>'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flag – good for plotting as don’t take up much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>
                <a:latin typeface="+mn-lt"/>
              </a:rPr>
              <a:t> objects </a:t>
            </a:r>
            <a:r>
              <a:rPr lang="en-GB" sz="2000" dirty="0" smtClean="0">
                <a:latin typeface="+mn-lt"/>
              </a:rPr>
              <a:t>(created </a:t>
            </a:r>
            <a:r>
              <a:rPr lang="en-GB" sz="2000" dirty="0">
                <a:latin typeface="+mn-lt"/>
              </a:rPr>
              <a:t>by </a:t>
            </a:r>
            <a:r>
              <a:rPr lang="en-GB" sz="2000" dirty="0" smtClean="0">
                <a:latin typeface="+mn-lt"/>
              </a:rPr>
              <a:t>default) needed for a lot of operations (re-</a:t>
            </a:r>
            <a:r>
              <a:rPr lang="en-GB" sz="2000" dirty="0" err="1" smtClean="0">
                <a:latin typeface="+mn-lt"/>
              </a:rPr>
              <a:t>rebin</a:t>
            </a:r>
            <a:r>
              <a:rPr lang="en-GB" sz="2000" dirty="0" smtClean="0">
                <a:latin typeface="+mn-lt"/>
              </a:rPr>
              <a:t>, symmetrisation, resolution convolution)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smooth</a:t>
            </a:r>
            <a:r>
              <a:rPr lang="en-GB" sz="2000" dirty="0" smtClean="0">
                <a:latin typeface="+mn-lt"/>
              </a:rPr>
              <a:t> only works 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000" dirty="0" smtClean="0"/>
              <a:t>.</a:t>
            </a:r>
            <a:endParaRPr lang="en-GB" sz="2000" dirty="0"/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989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4278" y="2011820"/>
            <a:ext cx="43161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w1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iron_powder.sqw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', 0.05, 5, '-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nopix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5" y="3053442"/>
            <a:ext cx="4473302" cy="33549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213" y="3053442"/>
            <a:ext cx="4473303" cy="3354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4431" y="1243658"/>
            <a:ext cx="438694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projaxes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([1,1,0],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[-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1,1,0], 'type',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rrr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iron.sqw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[-2,0.05,3],[-1.1,0.9],[-.1,.1],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5, '-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nopix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1736" y="364034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4D </a:t>
            </a:r>
            <a:r>
              <a:rPr lang="en-GB" dirty="0" err="1" smtClean="0"/>
              <a:t>sqw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86359" y="364386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D </a:t>
            </a:r>
            <a:r>
              <a:rPr lang="en-GB" dirty="0" err="1" smtClean="0"/>
              <a:t>sqw</a:t>
            </a:r>
            <a:r>
              <a:rPr lang="en-GB" dirty="0" smtClean="0"/>
              <a:t>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025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5157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intro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Arrays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Operators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Indexing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Objects and methods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Creating </a:t>
            </a:r>
            <a:r>
              <a:rPr lang="en-GB" sz="2400" dirty="0" err="1">
                <a:latin typeface="+mn-lt"/>
              </a:rPr>
              <a:t>sqw</a:t>
            </a:r>
            <a:r>
              <a:rPr lang="en-GB" sz="2400" dirty="0">
                <a:latin typeface="+mn-lt"/>
              </a:rPr>
              <a:t> file (CLI</a:t>
            </a:r>
            <a:r>
              <a:rPr lang="en-GB" sz="2400" dirty="0" smtClean="0"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Powder </a:t>
            </a:r>
            <a:r>
              <a:rPr lang="en-GB" sz="1600" dirty="0">
                <a:latin typeface="+mn-lt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Making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Projections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Non-orthogonal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Sample </a:t>
            </a:r>
            <a:r>
              <a:rPr lang="en-GB" sz="2400" dirty="0" err="1" smtClean="0">
                <a:latin typeface="+mn-lt"/>
              </a:rPr>
              <a:t>mis</a:t>
            </a:r>
            <a:r>
              <a:rPr lang="en-GB" sz="2400" dirty="0" smtClean="0">
                <a:latin typeface="+mn-lt"/>
              </a:rPr>
              <a:t>-alignment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Horace coordinate conventions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Advanced plotting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Genie-like syntax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“spaghetti”-plot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5157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Matlab</a:t>
            </a: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intro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Arrays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Operators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Indexing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Objects and methods</a:t>
            </a:r>
            <a:endParaRPr lang="en-GB" sz="1600" dirty="0" smtClean="0">
              <a:solidFill>
                <a:schemeClr val="bg2">
                  <a:lumMod val="90000"/>
                </a:schemeClr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Creating </a:t>
            </a:r>
            <a:r>
              <a:rPr lang="en-GB" sz="2400" dirty="0" err="1">
                <a:solidFill>
                  <a:schemeClr val="bg2">
                    <a:lumMod val="90000"/>
                  </a:schemeClr>
                </a:solidFill>
                <a:latin typeface="+mn-lt"/>
              </a:rPr>
              <a:t>sqw</a:t>
            </a:r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 file (CLI</a:t>
            </a: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Powder </a:t>
            </a:r>
            <a:r>
              <a:rPr lang="en-GB" sz="1600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Making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Projections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Non-orthogonal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Sample </a:t>
            </a:r>
            <a:r>
              <a:rPr lang="en-GB" sz="2400" dirty="0" err="1" smtClean="0">
                <a:latin typeface="+mn-lt"/>
              </a:rPr>
              <a:t>mis</a:t>
            </a:r>
            <a:r>
              <a:rPr lang="en-GB" sz="2400" dirty="0" smtClean="0">
                <a:latin typeface="+mn-lt"/>
              </a:rPr>
              <a:t>-alignment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Horace coordinate conventions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Advanced plotting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Genie-like syntax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“spaghetti”-plot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64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  <a:hlinkClick r:id="rId2"/>
              </a:rPr>
              <a:t>https://</a:t>
            </a:r>
            <a:r>
              <a:rPr lang="en-GB" sz="1600" dirty="0" smtClean="0">
                <a:latin typeface="+mn-lt"/>
                <a:hlinkClick r:id="rId2"/>
              </a:rPr>
              <a:t>pace-neutrons.github.io/horace-docs/3.5.0/Correcting_for_sample_misalignment.html</a:t>
            </a:r>
            <a:endParaRPr lang="en-GB" sz="16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bragg_positions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make cuts and fit Bragg peaks automatically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bragg_positions_view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function to view Bragg peak fits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refine_crystal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function to calculate a transformation matrix to convert from original (</a:t>
            </a:r>
            <a:r>
              <a:rPr lang="en-GB" sz="2000" dirty="0" err="1" smtClean="0">
                <a:latin typeface="+mn-lt"/>
              </a:rPr>
              <a:t>hkl</a:t>
            </a:r>
            <a:r>
              <a:rPr lang="en-GB" sz="2000" dirty="0" smtClean="0">
                <a:latin typeface="+mn-lt"/>
              </a:rPr>
              <a:t>) to corrected (</a:t>
            </a:r>
            <a:r>
              <a:rPr lang="en-GB" sz="2000" dirty="0" err="1" smtClean="0">
                <a:latin typeface="+mn-lt"/>
              </a:rPr>
              <a:t>hkl</a:t>
            </a:r>
            <a:r>
              <a:rPr lang="en-GB" sz="2000" dirty="0" smtClean="0">
                <a:latin typeface="+mn-lt"/>
              </a:rPr>
              <a:t>) from the Bragg position fits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change_crystal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applies the correction matrix to data in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change_crystal_horace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applies correction matri</a:t>
            </a:r>
            <a:r>
              <a:rPr lang="en-GB" sz="2000" dirty="0" smtClean="0">
                <a:latin typeface="+mn-lt"/>
              </a:rPr>
              <a:t>x to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crystal_pars_correct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calculate “correct” lattice parameters / angles and misalignment orientation (</a:t>
            </a:r>
            <a:r>
              <a:rPr lang="en-GB" sz="2000" dirty="0" err="1" smtClean="0">
                <a:latin typeface="+mn-lt"/>
              </a:rPr>
              <a:t>dpsi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dirty="0" err="1" smtClean="0">
                <a:latin typeface="+mn-lt"/>
              </a:rPr>
              <a:t>gl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dirty="0" err="1" smtClean="0">
                <a:latin typeface="+mn-lt"/>
              </a:rPr>
              <a:t>gs</a:t>
            </a:r>
            <a:r>
              <a:rPr lang="en-GB" sz="2000" dirty="0" smtClean="0">
                <a:latin typeface="+mn-lt"/>
              </a:rPr>
              <a:t>) from correction matrix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uv_correct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calculate 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 vectors defining the true horizontal plane.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Sample misalignment corrections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771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  <a:hlinkClick r:id="rId2"/>
              </a:rPr>
              <a:t>https://pace-neutrons.github.io/horace-docs/3.5.0/Plotting.html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Horace 1D and 2D plots are not quite standard </a:t>
            </a:r>
            <a:r>
              <a:rPr lang="en-GB" sz="2000" dirty="0" err="1" smtClean="0">
                <a:latin typeface="+mn-lt"/>
              </a:rPr>
              <a:t>Matlab</a:t>
            </a:r>
            <a:r>
              <a:rPr lang="en-GB" sz="2000" dirty="0" smtClean="0">
                <a:latin typeface="+mn-lt"/>
              </a:rPr>
              <a:t> plots and use their own syntax based on the (now defunct) “Genie”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plot(object)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can be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or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. Replaces current plot if it exists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acolor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amark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</a:t>
            </a:r>
            <a:r>
              <a:rPr lang="en-GB" sz="1800" b="1" dirty="0" smtClean="0">
                <a:latin typeface="+mn-lt"/>
                <a:cs typeface="Courier New" panose="02070309020205020404" pitchFamily="49" charset="0"/>
              </a:rPr>
              <a:t>alter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default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color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, line, marker (applies to next 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lx,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lz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sets </a:t>
            </a:r>
            <a:r>
              <a:rPr lang="en-GB" sz="1800" b="1" dirty="0" smtClean="0">
                <a:latin typeface="+mn-lt"/>
                <a:cs typeface="Courier New" panose="02070309020205020404" pitchFamily="49" charset="0"/>
              </a:rPr>
              <a:t>limits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in x, y, z directions (z=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color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axis in 2D)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keep_figure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next plot command will create a new figure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make_current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next plot command will replace current plot in figure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pm,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pp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line, markers, errors or points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 only,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data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markers+errors+line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 or histogram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2D, plots a contour map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972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pm,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pp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line, markers, errors or points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 only,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data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markers+errors+line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 or histogram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78" y="215374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2D, plots a contour map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78" y="190881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1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spaghetti_plot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function to plot data along particular Q directions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spaghetti_plot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0,0,-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0,0,-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3.5; -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0.5,0,-3.5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-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0.5,0,-3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-2/3 1/3 -3; 0 0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-3], 'upd3_ei25.sqw', 'labels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',{'\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Gamma','A','L','M','K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','\Gamma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'}, 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',[3,0.2,20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'qbin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',0.025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'qwidth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',0.1)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73" y="3085723"/>
            <a:ext cx="4584409" cy="34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9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Horace </a:t>
            </a:r>
            <a:r>
              <a:rPr lang="en-GB" dirty="0" smtClean="0"/>
              <a:t>CLI </a:t>
            </a:r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CLI 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77911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&lt;command&gt;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  <a:hlinkClick r:id="rId2"/>
              </a:rPr>
              <a:t>https://pace-neutrons.github.io/horace-docs/3.5.0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2400" dirty="0" smtClean="0">
                <a:latin typeface="+mn-lt"/>
              </a:rPr>
              <a:t> – needs </a:t>
            </a:r>
            <a:r>
              <a:rPr lang="en-GB" sz="2400" b="1" dirty="0" smtClean="0">
                <a:latin typeface="+mn-lt"/>
              </a:rPr>
              <a:t>u</a:t>
            </a:r>
            <a:r>
              <a:rPr lang="en-GB" sz="2400" dirty="0" smtClean="0">
                <a:latin typeface="+mn-lt"/>
              </a:rPr>
              <a:t>, </a:t>
            </a:r>
            <a:r>
              <a:rPr lang="en-GB" sz="2400" b="1" dirty="0" smtClean="0">
                <a:latin typeface="+mn-lt"/>
              </a:rPr>
              <a:t>v</a:t>
            </a:r>
            <a:r>
              <a:rPr lang="en-GB" sz="2400" dirty="0" smtClean="0">
                <a:latin typeface="+mn-lt"/>
              </a:rPr>
              <a:t> vectors to define the horizontal scattering 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2400" dirty="0" smtClean="0">
                <a:latin typeface="+mn-lt"/>
              </a:rPr>
              <a:t> – needs another set of </a:t>
            </a:r>
            <a:r>
              <a:rPr lang="en-GB" sz="2400" b="1" dirty="0" err="1" smtClean="0">
                <a:latin typeface="+mn-lt"/>
              </a:rPr>
              <a:t>u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v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w</a:t>
            </a:r>
            <a:r>
              <a:rPr lang="en-GB" sz="2400" dirty="0" smtClean="0">
                <a:latin typeface="+mn-lt"/>
              </a:rPr>
              <a:t> to define cut axes (called </a:t>
            </a:r>
            <a:r>
              <a:rPr lang="en-GB" sz="2400" i="1" dirty="0" smtClean="0">
                <a:latin typeface="+mn-lt"/>
              </a:rPr>
              <a:t>projections</a:t>
            </a:r>
            <a:r>
              <a:rPr lang="en-GB" sz="2400" dirty="0" smtClean="0">
                <a:latin typeface="+mn-lt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gen_sqw_powder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– note has only 2 axes.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plots use a “Genie” syntax (see docs) rather than standard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syntax.</a:t>
            </a:r>
            <a:endParaRPr lang="en-GB" sz="24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60360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By default all results are echoed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dirty="0"/>
              <a:t> operator suppresses output and allows a new statement</a:t>
            </a:r>
            <a:endParaRPr lang="en-GB" sz="1600" dirty="0"/>
          </a:p>
          <a:p>
            <a:pPr marL="441325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no_echo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[1,2; 3,4]; echo = [6,7,8]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GB" sz="2400" dirty="0">
                <a:cs typeface="Courier New" panose="02070309020205020404" pitchFamily="49" charset="0"/>
              </a:rPr>
              <a:t>used to continue long commands onto next </a:t>
            </a:r>
            <a:r>
              <a:rPr lang="en-GB" sz="2400" dirty="0" smtClean="0">
                <a:cs typeface="Courier New" panose="02070309020205020404" pitchFamily="49" charset="0"/>
              </a:rPr>
              <a:t>line</a:t>
            </a:r>
          </a:p>
          <a:p>
            <a:pPr marL="441325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pPr marL="441325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v, psi, omega,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2400" dirty="0"/>
              <a:t> is the comment operator</a:t>
            </a:r>
            <a:r>
              <a:rPr lang="en-GB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 smtClean="0"/>
              <a:t> saves a figure to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/>
              <a:t> displays text on screen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577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7320"/>
          </a:xfrm>
        </p:spPr>
        <p:txBody>
          <a:bodyPr>
            <a:normAutofit lnSpcReduction="10000"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Several types of arrays: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Numeric arrays (elements are numbers)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Strings (character arrays)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Cell arrays (mixed type elements, equivalent to Python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 smtClean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1D or 2D can be constructed with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2400" dirty="0" smtClean="0">
                <a:latin typeface="+mn-lt"/>
              </a:rPr>
              <a:t> or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sz="2400" dirty="0" smtClean="0">
                <a:latin typeface="+mn-lt"/>
              </a:rPr>
              <a:t> operators.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2400" dirty="0" smtClean="0">
                <a:latin typeface="+mn-lt"/>
              </a:rPr>
              <a:t> used to construct numeric or character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sz="2400" dirty="0" smtClean="0">
                <a:latin typeface="+mn-lt"/>
              </a:rPr>
              <a:t> used to construct cell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smtClean="0">
                <a:latin typeface="+mn-lt"/>
              </a:rPr>
              <a:t> or space used to delimit elements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dirty="0" smtClean="0">
                <a:latin typeface="+mn-lt"/>
              </a:rPr>
              <a:t> operator used to delimit rows</a:t>
            </a:r>
          </a:p>
          <a:p>
            <a:pPr marL="457200" lvl="1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row_1d = [1,2,3,4]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column_1d = [1;2;3;4]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array_2d = [1,2,3; 4,5,6; 7,8,9]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string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string = [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'xyz'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num2str(5)]   % 'xyz5'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cell_array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{'a', [1,2,3],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'xyz'}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1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smtClean="0">
                <a:latin typeface="+mn-lt"/>
              </a:rPr>
              <a:t> (dashed / prime) is the transpose operator: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2400" dirty="0" smtClean="0">
                <a:latin typeface="+mn-lt"/>
              </a:rPr>
              <a:t> denotes matrix-matrix or matrix-vector multiplication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GB" sz="2400" dirty="0" smtClean="0">
                <a:latin typeface="+mn-lt"/>
              </a:rPr>
              <a:t> is element-wise multiplication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0,1] * [1,2; 3,4]   % result: [1,2; 0 0]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0,1] .* [1,2; 3,4]  % result: [1,0; 0 0]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0,2] * [1, 1]       % error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,2] * [1; 1]       % result: [1; 2]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[1,1] * [1,0; 0,2]        % result: [1 2]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[1;1] * [1,0; 0,2]        %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876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1-based indexing, ranges are inclusive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: operator to indicates ranges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() operator to index into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step indicated by middle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arrays are stored column-wise in memory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 = [1,2,3; 4,5,6; 7,8,9];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mm(1)       %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mm(1:3,1)   %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4, 7]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mm(1:3)     % equivalent to mm(1:3,1)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mm(1:2:9)   %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7, 5, 3, 9]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N-Dimension arrays indexed by n-arguments – e.g.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mm(1,2,3,4)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65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Blocks need explicit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loops requires a row vector as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is equality,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GB" sz="2400" dirty="0" smtClean="0">
                <a:latin typeface="+mn-lt"/>
              </a:rPr>
              <a:t> is “or” operator,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GB" sz="2400" dirty="0" smtClean="0">
                <a:latin typeface="+mn-lt"/>
              </a:rPr>
              <a:t> is “and” operator</a:t>
            </a:r>
          </a:p>
          <a:p>
            <a:pPr lvl="1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for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[1,2,3,4];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end         % Prints 1,2,3,4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j=0; for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1:10; j = j +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end; j    % j = 55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if 1 == 2;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'something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weird'); end % Prints nothing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“dot notation” is used to access object properties or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Class methods can also be called using the method name with the object as the first argument:</a:t>
            </a:r>
          </a:p>
          <a:p>
            <a:pPr lvl="1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object.property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object.method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method(object, x, y, z)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0356" y="5747657"/>
            <a:ext cx="373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Just an example (syntax will not work – no object called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 smtClean="0"/>
              <a:t>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1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49002"/>
            <a:ext cx="8474529" cy="37767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Don’t need to memorise previous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Access this presentation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sz="1300" dirty="0">
                <a:hlinkClick r:id="rId2"/>
              </a:rPr>
              <a:t>https://</a:t>
            </a:r>
            <a:r>
              <a:rPr lang="en-GB" sz="1300" dirty="0" smtClean="0">
                <a:hlinkClick r:id="rId2"/>
              </a:rPr>
              <a:t>github.com/pace-neutrons/edatc/blob/main/presentations/edatc21_slides_03_horace1.pptx</a:t>
            </a:r>
            <a:endParaRPr lang="en-GB" sz="13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1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5157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Matlab</a:t>
            </a: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intro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Arrays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Operators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Indexing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Objects and methods</a:t>
            </a:r>
            <a:endParaRPr lang="en-GB" sz="1600" dirty="0" smtClean="0">
              <a:solidFill>
                <a:schemeClr val="bg2">
                  <a:lumMod val="90000"/>
                </a:schemeClr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Creating </a:t>
            </a:r>
            <a:r>
              <a:rPr lang="en-GB" sz="2400" dirty="0" err="1">
                <a:latin typeface="+mn-lt"/>
              </a:rPr>
              <a:t>sqw</a:t>
            </a:r>
            <a:r>
              <a:rPr lang="en-GB" sz="2400" dirty="0">
                <a:latin typeface="+mn-lt"/>
              </a:rPr>
              <a:t> file (CLI</a:t>
            </a:r>
            <a:r>
              <a:rPr lang="en-GB" sz="2400" dirty="0" smtClean="0"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Powder </a:t>
            </a:r>
            <a:r>
              <a:rPr lang="en-GB" sz="1600" dirty="0">
                <a:latin typeface="+mn-lt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Making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Projections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Non-orthogonal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Sample </a:t>
            </a:r>
            <a:r>
              <a:rPr lang="en-GB" sz="2400" dirty="0" err="1" smtClean="0">
                <a:latin typeface="+mn-lt"/>
              </a:rPr>
              <a:t>mis</a:t>
            </a:r>
            <a:r>
              <a:rPr lang="en-GB" sz="2400" dirty="0" smtClean="0">
                <a:latin typeface="+mn-lt"/>
              </a:rPr>
              <a:t>-alignment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Horace coordinate conventions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Advanced plotting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Genie-like syntax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“spaghetti”-plot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839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42261</TotalTime>
  <Words>2031</Words>
  <Application>Microsoft Office PowerPoint</Application>
  <PresentationFormat>On-screen Show (4:3)</PresentationFormat>
  <Paragraphs>277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DejaVu Sans</vt:lpstr>
      <vt:lpstr>Liberation Serif</vt:lpstr>
      <vt:lpstr>Lucida Sans</vt:lpstr>
      <vt:lpstr>Wingdings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259</cp:revision>
  <dcterms:created xsi:type="dcterms:W3CDTF">2007-08-10T08:53:48Z</dcterms:created>
  <dcterms:modified xsi:type="dcterms:W3CDTF">2021-06-30T07:53:12Z</dcterms:modified>
</cp:coreProperties>
</file>