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39"/>
  </p:notesMasterIdLst>
  <p:handoutMasterIdLst>
    <p:handoutMasterId r:id="rId40"/>
  </p:handoutMasterIdLst>
  <p:sldIdLst>
    <p:sldId id="256" r:id="rId3"/>
    <p:sldId id="328" r:id="rId4"/>
    <p:sldId id="427" r:id="rId5"/>
    <p:sldId id="446" r:id="rId6"/>
    <p:sldId id="447" r:id="rId7"/>
    <p:sldId id="462" r:id="rId8"/>
    <p:sldId id="449" r:id="rId9"/>
    <p:sldId id="455" r:id="rId10"/>
    <p:sldId id="456" r:id="rId11"/>
    <p:sldId id="457" r:id="rId12"/>
    <p:sldId id="458" r:id="rId13"/>
    <p:sldId id="459" r:id="rId14"/>
    <p:sldId id="441" r:id="rId15"/>
    <p:sldId id="460" r:id="rId16"/>
    <p:sldId id="463" r:id="rId17"/>
    <p:sldId id="464" r:id="rId18"/>
    <p:sldId id="465" r:id="rId19"/>
    <p:sldId id="466" r:id="rId20"/>
    <p:sldId id="467" r:id="rId21"/>
    <p:sldId id="468" r:id="rId22"/>
    <p:sldId id="470" r:id="rId23"/>
    <p:sldId id="471" r:id="rId24"/>
    <p:sldId id="472" r:id="rId25"/>
    <p:sldId id="474" r:id="rId26"/>
    <p:sldId id="473" r:id="rId27"/>
    <p:sldId id="475" r:id="rId28"/>
    <p:sldId id="476" r:id="rId29"/>
    <p:sldId id="477" r:id="rId30"/>
    <p:sldId id="478" r:id="rId31"/>
    <p:sldId id="479" r:id="rId32"/>
    <p:sldId id="480" r:id="rId33"/>
    <p:sldId id="481" r:id="rId34"/>
    <p:sldId id="482" r:id="rId35"/>
    <p:sldId id="442" r:id="rId36"/>
    <p:sldId id="443" r:id="rId37"/>
    <p:sldId id="44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6C9B6F-0D26-4BD8-B85B-93DCDF171083}">
          <p14:sldIdLst>
            <p14:sldId id="256"/>
            <p14:sldId id="328"/>
            <p14:sldId id="427"/>
            <p14:sldId id="446"/>
            <p14:sldId id="447"/>
            <p14:sldId id="462"/>
            <p14:sldId id="449"/>
            <p14:sldId id="455"/>
            <p14:sldId id="456"/>
            <p14:sldId id="457"/>
          </p14:sldIdLst>
        </p14:section>
        <p14:section name="Untitled Section" id="{3ED2FC66-B6DF-4434-AE90-FA5F21F6C4AF}">
          <p14:sldIdLst>
            <p14:sldId id="458"/>
            <p14:sldId id="459"/>
            <p14:sldId id="441"/>
            <p14:sldId id="460"/>
            <p14:sldId id="463"/>
            <p14:sldId id="464"/>
            <p14:sldId id="465"/>
            <p14:sldId id="466"/>
            <p14:sldId id="467"/>
            <p14:sldId id="468"/>
            <p14:sldId id="470"/>
            <p14:sldId id="471"/>
            <p14:sldId id="472"/>
            <p14:sldId id="474"/>
            <p14:sldId id="473"/>
            <p14:sldId id="475"/>
            <p14:sldId id="476"/>
            <p14:sldId id="477"/>
            <p14:sldId id="478"/>
            <p14:sldId id="479"/>
            <p14:sldId id="480"/>
            <p14:sldId id="481"/>
            <p14:sldId id="482"/>
            <p14:sldId id="442"/>
            <p14:sldId id="443"/>
            <p14:sldId id="4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59" cy="456843"/>
          </a:xfrm>
          <a:prstGeom prst="rect">
            <a:avLst/>
          </a:prstGeom>
          <a:noFill/>
          <a:ln>
            <a:noFill/>
          </a:ln>
        </p:spPr>
        <p:txBody>
          <a:bodyPr vert="horz" wrap="none" lIns="90004" tIns="44997" rIns="90004" bIns="44997" anchor="t" anchorCtr="0" compatLnSpc="1">
            <a:noAutofit/>
          </a:bodyPr>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34"/>
              <a:ea typeface="Arial" pitchFamily="34"/>
              <a:cs typeface="Arial" pitchFamily="34"/>
            </a:endParaRPr>
          </a:p>
        </p:txBody>
      </p:sp>
      <p:sp>
        <p:nvSpPr>
          <p:cNvPr id="3" name="Date Placeholder 2"/>
          <p:cNvSpPr txBox="1">
            <a:spLocks noGrp="1"/>
          </p:cNvSpPr>
          <p:nvPr>
            <p:ph type="dt" sz="quarter" idx="1"/>
          </p:nvPr>
        </p:nvSpPr>
        <p:spPr>
          <a:xfrm>
            <a:off x="3881884" y="0"/>
            <a:ext cx="2975759" cy="456843"/>
          </a:xfrm>
          <a:prstGeom prst="rect">
            <a:avLst/>
          </a:prstGeom>
          <a:noFill/>
          <a:ln>
            <a:noFill/>
          </a:ln>
        </p:spPr>
        <p:txBody>
          <a:bodyPr vert="horz" wrap="none" lIns="90004" tIns="44997" rIns="90004" bIns="44997" anchor="t"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34"/>
              <a:ea typeface="Arial" pitchFamily="34"/>
              <a:cs typeface="Arial" pitchFamily="34"/>
            </a:endParaRPr>
          </a:p>
        </p:txBody>
      </p:sp>
      <p:sp>
        <p:nvSpPr>
          <p:cNvPr id="4" name="Footer Placeholder 3"/>
          <p:cNvSpPr txBox="1">
            <a:spLocks noGrp="1"/>
          </p:cNvSpPr>
          <p:nvPr>
            <p:ph type="ftr" sz="quarter" idx="2"/>
          </p:nvPr>
        </p:nvSpPr>
        <p:spPr>
          <a:xfrm>
            <a:off x="0" y="8686800"/>
            <a:ext cx="2975759" cy="456843"/>
          </a:xfrm>
          <a:prstGeom prst="rect">
            <a:avLst/>
          </a:prstGeom>
          <a:noFill/>
          <a:ln>
            <a:noFill/>
          </a:ln>
        </p:spPr>
        <p:txBody>
          <a:bodyPr vert="horz" wrap="none" lIns="90004" tIns="44997" rIns="90004" bIns="44997" anchor="b" anchorCtr="0" compatLnSpc="1">
            <a:noAutofit/>
          </a:bodyPr>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endParaRPr lang="en-US" sz="1400" b="0" i="0" u="none" strike="noStrike" kern="1200" cap="none" spc="0" baseline="0">
              <a:solidFill>
                <a:srgbClr val="000000"/>
              </a:solidFill>
              <a:uFillTx/>
              <a:latin typeface="Arial" pitchFamily="34"/>
              <a:ea typeface="Arial" pitchFamily="34"/>
              <a:cs typeface="Arial" pitchFamily="34"/>
            </a:endParaRPr>
          </a:p>
        </p:txBody>
      </p:sp>
      <p:sp>
        <p:nvSpPr>
          <p:cNvPr id="5" name="Slide Number Placeholder 4"/>
          <p:cNvSpPr txBox="1">
            <a:spLocks noGrp="1"/>
          </p:cNvSpPr>
          <p:nvPr>
            <p:ph type="sldNum" sz="quarter" idx="3"/>
          </p:nvPr>
        </p:nvSpPr>
        <p:spPr>
          <a:xfrm>
            <a:off x="3881884" y="8686800"/>
            <a:ext cx="2975759" cy="456843"/>
          </a:xfrm>
          <a:prstGeom prst="rect">
            <a:avLst/>
          </a:prstGeom>
          <a:noFill/>
          <a:ln>
            <a:noFill/>
          </a:ln>
        </p:spPr>
        <p:txBody>
          <a:bodyPr vert="horz" wrap="none" lIns="90004" tIns="44997" rIns="90004" bIns="44997" anchor="b"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i="0" u="none" strike="noStrike" kern="0" cap="none" spc="0" baseline="0">
                <a:solidFill>
                  <a:srgbClr val="000000"/>
                </a:solidFill>
                <a:uFillTx/>
              </a:defRPr>
            </a:pPr>
            <a:fld id="{D96E1FD2-BF16-4A63-8ECE-4F7E773AC6DB}" type="slidenum">
              <a:t>‹#›</a:t>
            </a:fld>
            <a:endParaRPr lang="en-US" sz="1400" b="0" i="0" u="none" strike="noStrike" kern="1200" cap="none" spc="0" baseline="0">
              <a:solidFill>
                <a:srgbClr val="000000"/>
              </a:solidFill>
              <a:uFillTx/>
              <a:latin typeface="Arial" pitchFamily="34"/>
              <a:ea typeface="Arial" pitchFamily="34"/>
              <a:cs typeface="Arial" pitchFamily="34"/>
            </a:endParaRPr>
          </a:p>
        </p:txBody>
      </p:sp>
    </p:spTree>
    <p:extLst>
      <p:ext uri="{BB962C8B-B14F-4D97-AF65-F5344CB8AC3E}">
        <p14:creationId xmlns:p14="http://schemas.microsoft.com/office/powerpoint/2010/main" val="546755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cap="flat">
            <a:noFill/>
            <a:prstDash val="solid"/>
          </a:ln>
        </p:spPr>
        <p:txBody>
          <a:bodyPr vert="horz" wrap="non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34"/>
              <a:ea typeface="Arial" pitchFamily="34"/>
              <a:cs typeface="Arial" pitchFamily="34"/>
            </a:endParaRPr>
          </a:p>
        </p:txBody>
      </p:sp>
      <p:sp>
        <p:nvSpPr>
          <p:cNvPr id="3" name="Header Placeholder 2"/>
          <p:cNvSpPr txBox="1">
            <a:spLocks noGrp="1"/>
          </p:cNvSpPr>
          <p:nvPr>
            <p:ph type="hdr" sz="quarter"/>
          </p:nvPr>
        </p:nvSpPr>
        <p:spPr>
          <a:xfrm>
            <a:off x="-356" y="0"/>
            <a:ext cx="2971800" cy="457200"/>
          </a:xfrm>
          <a:prstGeom prst="rect">
            <a:avLst/>
          </a:prstGeom>
          <a:noFill/>
          <a:ln>
            <a:noFill/>
          </a:ln>
        </p:spPr>
        <p:txBody>
          <a:bodyPr vert="horz" wrap="square" lIns="90004" tIns="46798" rIns="90004" bIns="46798" anchor="t" anchorCtr="0" compatLnSpc="1">
            <a:noAutofit/>
          </a:bodyPr>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i="0" u="none" strike="noStrike" kern="1200" cap="none" spc="0" baseline="0">
                <a:solidFill>
                  <a:srgbClr val="000000"/>
                </a:solidFill>
                <a:uFillTx/>
                <a:latin typeface="Arial" pitchFamily="34"/>
                <a:ea typeface="Arial" pitchFamily="34"/>
                <a:cs typeface="Arial" pitchFamily="34"/>
              </a:defRPr>
            </a:lvl1pPr>
          </a:lstStyle>
          <a:p>
            <a:pPr lvl="0"/>
            <a:endParaRPr lang="en-US"/>
          </a:p>
        </p:txBody>
      </p:sp>
      <p:sp>
        <p:nvSpPr>
          <p:cNvPr id="4" name="Date Placeholder 3"/>
          <p:cNvSpPr txBox="1">
            <a:spLocks noGrp="1"/>
          </p:cNvSpPr>
          <p:nvPr>
            <p:ph type="dt" idx="1"/>
          </p:nvPr>
        </p:nvSpPr>
        <p:spPr>
          <a:xfrm>
            <a:off x="3884398" y="0"/>
            <a:ext cx="2971800" cy="457200"/>
          </a:xfrm>
          <a:prstGeom prst="rect">
            <a:avLst/>
          </a:prstGeom>
          <a:noFill/>
          <a:ln>
            <a:noFill/>
          </a:ln>
        </p:spPr>
        <p:txBody>
          <a:bodyPr vert="horz" wrap="square" lIns="90004" tIns="46798" rIns="90004" bIns="46798" anchor="t" anchorCtr="0" compatLnSpc="1">
            <a:noAutofit/>
          </a:bodyPr>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i="0" u="none" strike="noStrike" kern="1200" cap="none" spc="0" baseline="0">
                <a:solidFill>
                  <a:srgbClr val="000000"/>
                </a:solidFill>
                <a:uFillTx/>
                <a:latin typeface="Arial" pitchFamily="34"/>
                <a:ea typeface="Arial" pitchFamily="34"/>
                <a:cs typeface="Arial" pitchFamily="34"/>
              </a:defRPr>
            </a:lvl1pPr>
          </a:lstStyle>
          <a:p>
            <a:pPr lvl="0"/>
            <a:endParaRPr lang="en-US"/>
          </a:p>
        </p:txBody>
      </p:sp>
      <p:sp>
        <p:nvSpPr>
          <p:cNvPr id="5" name="Slide Image Placeholder 4"/>
          <p:cNvSpPr>
            <a:spLocks noGrp="1" noRot="1" noChangeAspect="1"/>
          </p:cNvSpPr>
          <p:nvPr>
            <p:ph type="sldImg" idx="2"/>
          </p:nvPr>
        </p:nvSpPr>
        <p:spPr>
          <a:xfrm>
            <a:off x="1143000" y="685443"/>
            <a:ext cx="4572000" cy="3429000"/>
          </a:xfrm>
          <a:prstGeom prst="rect">
            <a:avLst/>
          </a:prstGeom>
          <a:noFill/>
          <a:ln>
            <a:noFill/>
            <a:prstDash val="solid"/>
          </a:ln>
        </p:spPr>
      </p:sp>
      <p:sp>
        <p:nvSpPr>
          <p:cNvPr id="6" name="Notes Placeholder 5"/>
          <p:cNvSpPr txBox="1">
            <a:spLocks noGrp="1"/>
          </p:cNvSpPr>
          <p:nvPr>
            <p:ph type="body" sz="quarter" idx="3"/>
          </p:nvPr>
        </p:nvSpPr>
        <p:spPr>
          <a:xfrm>
            <a:off x="685800" y="4343400"/>
            <a:ext cx="5486400" cy="4114800"/>
          </a:xfrm>
          <a:prstGeom prst="rect">
            <a:avLst/>
          </a:prstGeom>
          <a:noFill/>
          <a:ln>
            <a:noFill/>
          </a:ln>
        </p:spPr>
        <p:txBody>
          <a:bodyPr vert="horz" wrap="square" lIns="0" tIns="0" rIns="0" bIns="0" anchor="t" anchorCtr="0" compatLnSpc="1">
            <a:noAutofit/>
          </a:bodyPr>
          <a:lstStyle/>
          <a:p>
            <a:pPr lvl="0"/>
            <a:endParaRPr lang="en-US"/>
          </a:p>
        </p:txBody>
      </p:sp>
      <p:sp>
        <p:nvSpPr>
          <p:cNvPr id="7" name="Footer Placeholder 6"/>
          <p:cNvSpPr txBox="1">
            <a:spLocks noGrp="1"/>
          </p:cNvSpPr>
          <p:nvPr>
            <p:ph type="ftr" sz="quarter" idx="4"/>
          </p:nvPr>
        </p:nvSpPr>
        <p:spPr>
          <a:xfrm>
            <a:off x="-356" y="8685364"/>
            <a:ext cx="2971800" cy="457200"/>
          </a:xfrm>
          <a:prstGeom prst="rect">
            <a:avLst/>
          </a:prstGeom>
          <a:noFill/>
          <a:ln>
            <a:noFill/>
          </a:ln>
        </p:spPr>
        <p:txBody>
          <a:bodyPr vert="horz" wrap="square" lIns="90004" tIns="46798" rIns="90004" bIns="46798" anchor="b" anchorCtr="0" compatLnSpc="1">
            <a:noAutofit/>
          </a:bodyPr>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i="0" u="none" strike="noStrike" kern="1200" cap="none" spc="0" baseline="0">
                <a:solidFill>
                  <a:srgbClr val="000000"/>
                </a:solidFill>
                <a:uFillTx/>
                <a:latin typeface="Arial" pitchFamily="34"/>
                <a:ea typeface="Arial" pitchFamily="34"/>
                <a:cs typeface="Arial" pitchFamily="34"/>
              </a:defRPr>
            </a:lvl1pPr>
          </a:lstStyle>
          <a:p>
            <a:pPr lvl="0"/>
            <a:endParaRPr lang="en-US"/>
          </a:p>
        </p:txBody>
      </p:sp>
      <p:sp>
        <p:nvSpPr>
          <p:cNvPr id="8" name="Slide Number Placeholder 7"/>
          <p:cNvSpPr txBox="1">
            <a:spLocks noGrp="1"/>
          </p:cNvSpPr>
          <p:nvPr>
            <p:ph type="sldNum" sz="quarter" idx="5"/>
          </p:nvPr>
        </p:nvSpPr>
        <p:spPr>
          <a:xfrm>
            <a:off x="3884398" y="8685364"/>
            <a:ext cx="2971800" cy="457200"/>
          </a:xfrm>
          <a:prstGeom prst="rect">
            <a:avLst/>
          </a:prstGeom>
          <a:noFill/>
          <a:ln>
            <a:noFill/>
          </a:ln>
        </p:spPr>
        <p:txBody>
          <a:bodyPr vert="horz" wrap="square" lIns="90004" tIns="46798" rIns="90004" bIns="46798" anchor="b" anchorCtr="0" compatLnSpc="1">
            <a:noAutofit/>
          </a:bodyPr>
          <a:lstStyle>
            <a:lvl1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i="0" u="none" strike="noStrike" kern="1200" cap="none" spc="0" baseline="0">
                <a:solidFill>
                  <a:srgbClr val="000000"/>
                </a:solidFill>
                <a:uFillTx/>
                <a:latin typeface="Arial" pitchFamily="34"/>
                <a:ea typeface="Arial" pitchFamily="34"/>
                <a:cs typeface="Arial" pitchFamily="34"/>
              </a:defRPr>
            </a:lvl1pPr>
          </a:lstStyle>
          <a:p>
            <a:pPr lvl="0"/>
            <a:fld id="{2CA650AE-01C1-461C-908D-1D3D1E52946C}" type="slidenum">
              <a:t>‹#›</a:t>
            </a:fld>
            <a:endParaRPr lang="en-US"/>
          </a:p>
        </p:txBody>
      </p:sp>
    </p:spTree>
    <p:extLst>
      <p:ext uri="{BB962C8B-B14F-4D97-AF65-F5344CB8AC3E}">
        <p14:creationId xmlns:p14="http://schemas.microsoft.com/office/powerpoint/2010/main" val="685670930"/>
      </p:ext>
    </p:extLst>
  </p:cSld>
  <p:clrMap bg1="lt1" tx1="dk1" bg2="lt2" tx2="dk2" accent1="accent1" accent2="accent2" accent3="accent3" accent4="accent4" accent5="accent5" accent6="accent6" hlink="hlink" folHlink="folHlink"/>
  <p:notesStyle>
    <a:lvl1pPr marL="0" marR="0" lvl="0" indent="0" algn="l" defTabSz="914400" rtl="0" fontAlgn="auto" hangingPunct="0">
      <a:lnSpc>
        <a:spcPct val="100000"/>
      </a:lnSpc>
      <a:spcBef>
        <a:spcPts val="45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i="0" u="none" strike="noStrike" kern="0" cap="none" spc="0" baseline="0">
        <a:solidFill>
          <a:srgbClr val="000000"/>
        </a:solidFill>
        <a:highlight>
          <a:scrgbClr r="0" g="0" b="0">
            <a:alpha val="0"/>
          </a:scrgbClr>
        </a:highlight>
        <a:uFillTx/>
        <a:latin typeface="Arial"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txBox="1"/>
          <p:nvPr/>
        </p:nvSpPr>
        <p:spPr>
          <a:xfrm>
            <a:off x="3884398" y="8685364"/>
            <a:ext cx="2971800" cy="457200"/>
          </a:xfrm>
          <a:prstGeom prst="rect">
            <a:avLst/>
          </a:prstGeom>
          <a:noFill/>
          <a:ln cap="flat">
            <a:noFill/>
          </a:ln>
        </p:spPr>
        <p:txBody>
          <a:bodyPr vert="horz" wrap="square" lIns="90004" tIns="46798" rIns="90004" bIns="46798" anchor="b"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D7929373-D414-4525-A899-32F7B58F1970}" type="slidenum">
              <a:t>1</a:t>
            </a:fld>
            <a:endParaRPr lang="en-US" sz="1200" b="0" i="0" u="none" strike="noStrike" kern="1200" cap="none" spc="0" baseline="0">
              <a:solidFill>
                <a:srgbClr val="000000"/>
              </a:solidFill>
              <a:uFillTx/>
              <a:latin typeface="Arial" pitchFamily="34"/>
              <a:ea typeface="Arial" pitchFamily="34"/>
              <a:cs typeface="Arial" pitchFamily="34"/>
            </a:endParaRPr>
          </a:p>
        </p:txBody>
      </p:sp>
      <p:sp>
        <p:nvSpPr>
          <p:cNvPr id="3" name="Slide Image Placeholder 1"/>
          <p:cNvSpPr>
            <a:spLocks noGrp="1" noRot="1" noChangeAspect="1"/>
          </p:cNvSpPr>
          <p:nvPr>
            <p:ph type="sldImg"/>
          </p:nvPr>
        </p:nvSpPr>
        <p:spPr>
          <a:xfrm>
            <a:off x="1143000" y="685800"/>
            <a:ext cx="4572000" cy="3429000"/>
          </a:xfrm>
          <a:solidFill>
            <a:srgbClr val="729FCF"/>
          </a:solidFill>
          <a:ln w="25402">
            <a:solidFill>
              <a:srgbClr val="3465A4"/>
            </a:solidFill>
            <a:prstDash val="solid"/>
          </a:ln>
        </p:spPr>
      </p:sp>
      <p:sp>
        <p:nvSpPr>
          <p:cNvPr id="4" name="Notes Placeholder 2"/>
          <p:cNvSpPr txBox="1">
            <a:spLocks noGrp="1"/>
          </p:cNvSpPr>
          <p:nvPr>
            <p:ph type="body" sz="quarter" idx="1"/>
          </p:nvPr>
        </p:nvSpPr>
        <p:spPr/>
        <p:txBody>
          <a:bodyPr>
            <a:sp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43000" y="1122361"/>
            <a:ext cx="6858000" cy="2387598"/>
          </a:xfrm>
        </p:spPr>
        <p:txBody>
          <a:bodyPr anchor="b"/>
          <a:lstStyle>
            <a:lvl1pPr>
              <a:defRPr sz="6000"/>
            </a:lvl1pPr>
          </a:lstStyle>
          <a:p>
            <a:pPr lvl="0"/>
            <a:r>
              <a:rPr lang="en-US"/>
              <a:t>Click to edit Master title style</a:t>
            </a:r>
            <a:endParaRPr lang="en-GB"/>
          </a:p>
        </p:txBody>
      </p:sp>
      <p:sp>
        <p:nvSpPr>
          <p:cNvPr id="3" name="Subtitle 2"/>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C7B5A92-D91B-4EA3-BB35-3EB97459A6A3}" type="slidenum">
              <a:t>‹#›</a:t>
            </a:fld>
            <a:endParaRPr lang="en-US"/>
          </a:p>
        </p:txBody>
      </p:sp>
    </p:spTree>
    <p:extLst>
      <p:ext uri="{BB962C8B-B14F-4D97-AF65-F5344CB8AC3E}">
        <p14:creationId xmlns:p14="http://schemas.microsoft.com/office/powerpoint/2010/main" val="279543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144D3CE-5BE8-47C0-818A-DC0FBE4A3D75}" type="slidenum">
              <a:t>‹#›</a:t>
            </a:fld>
            <a:endParaRPr lang="en-US"/>
          </a:p>
        </p:txBody>
      </p:sp>
    </p:spTree>
    <p:extLst>
      <p:ext uri="{BB962C8B-B14F-4D97-AF65-F5344CB8AC3E}">
        <p14:creationId xmlns:p14="http://schemas.microsoft.com/office/powerpoint/2010/main" val="252598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1062039"/>
            <a:ext cx="2057400" cy="5064120"/>
          </a:xfrm>
        </p:spPr>
        <p:txBody>
          <a:bodyPr vert="eaVert"/>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a:xfrm>
            <a:off x="457200" y="1062039"/>
            <a:ext cx="6019796" cy="5064120"/>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49A532D9-6EE8-49D8-8A87-53B917D3B6A5}" type="slidenum">
              <a:t>‹#›</a:t>
            </a:fld>
            <a:endParaRPr lang="en-US"/>
          </a:p>
        </p:txBody>
      </p:sp>
    </p:spTree>
    <p:extLst>
      <p:ext uri="{BB962C8B-B14F-4D97-AF65-F5344CB8AC3E}">
        <p14:creationId xmlns:p14="http://schemas.microsoft.com/office/powerpoint/2010/main" val="3422684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lvl1pPr>
              <a:defRPr sz="5600"/>
            </a:lvl1pPr>
          </a:lstStyle>
          <a:p>
            <a:pPr lvl="0"/>
            <a:r>
              <a:rPr/>
              <a:t>Title Text</a:t>
            </a:r>
          </a:p>
        </p:txBody>
      </p:sp>
      <p:sp>
        <p:nvSpPr>
          <p:cNvPr id="9" name="Shape 9"/>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Tree>
    <p:extLst>
      <p:ext uri="{BB962C8B-B14F-4D97-AF65-F5344CB8AC3E}">
        <p14:creationId xmlns:p14="http://schemas.microsoft.com/office/powerpoint/2010/main" val="34358020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43000" y="1122361"/>
            <a:ext cx="6858000" cy="2387598"/>
          </a:xfrm>
        </p:spPr>
        <p:txBody>
          <a:bodyPr anchor="b"/>
          <a:lstStyle>
            <a:lvl1pPr>
              <a:defRPr sz="6000"/>
            </a:lvl1pPr>
          </a:lstStyle>
          <a:p>
            <a:pPr lvl="0"/>
            <a:r>
              <a:rPr lang="en-US"/>
              <a:t>Click to edit Master title style</a:t>
            </a:r>
            <a:endParaRPr lang="en-GB"/>
          </a:p>
        </p:txBody>
      </p:sp>
      <p:sp>
        <p:nvSpPr>
          <p:cNvPr id="3" name="Subtitle 2"/>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2890378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308361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endParaRPr lang="en-GB"/>
          </a:p>
        </p:txBody>
      </p:sp>
      <p:sp>
        <p:nvSpPr>
          <p:cNvPr id="3" name="Text Placeholder 2"/>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220649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a:xfrm>
            <a:off x="457200" y="1600200"/>
            <a:ext cx="4038603" cy="3773491"/>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txBox="1">
            <a:spLocks noGrp="1"/>
          </p:cNvSpPr>
          <p:nvPr>
            <p:ph idx="2"/>
          </p:nvPr>
        </p:nvSpPr>
        <p:spPr>
          <a:xfrm>
            <a:off x="4648196" y="1600200"/>
            <a:ext cx="4038603" cy="3773491"/>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1531554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365129"/>
            <a:ext cx="7886700" cy="1325559"/>
          </a:xfrm>
        </p:spPr>
        <p:txBody>
          <a:bodyPr/>
          <a:lstStyle>
            <a:lvl1pPr>
              <a:defRPr/>
            </a:lvl1pPr>
          </a:lstStyle>
          <a:p>
            <a:pPr lvl="0"/>
            <a:r>
              <a:rPr lang="en-US"/>
              <a:t>Click to edit Master title style</a:t>
            </a:r>
            <a:endParaRPr lang="en-GB"/>
          </a:p>
        </p:txBody>
      </p:sp>
      <p:sp>
        <p:nvSpPr>
          <p:cNvPr id="3" name="Text Placeholder 2"/>
          <p:cNvSpPr txBox="1">
            <a:spLocks noGrp="1"/>
          </p:cNvSpPr>
          <p:nvPr>
            <p:ph type="body" idx="1"/>
          </p:nvPr>
        </p:nvSpPr>
        <p:spPr>
          <a:xfrm>
            <a:off x="630241" y="1681160"/>
            <a:ext cx="3868734" cy="823910"/>
          </a:xfrm>
        </p:spPr>
        <p:txBody>
          <a:bodyPr anchor="b"/>
          <a:lstStyle>
            <a:lvl1pPr>
              <a:defRPr sz="2400" b="1"/>
            </a:lvl1pPr>
          </a:lstStyle>
          <a:p>
            <a:pPr lvl="0"/>
            <a:r>
              <a:rPr lang="en-US"/>
              <a:t>Edit Master text styles</a:t>
            </a:r>
          </a:p>
        </p:txBody>
      </p:sp>
      <p:sp>
        <p:nvSpPr>
          <p:cNvPr id="4" name="Content Placeholder 3"/>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txBox="1">
            <a:spLocks noGrp="1"/>
          </p:cNvSpPr>
          <p:nvPr>
            <p:ph type="body" idx="3"/>
          </p:nvPr>
        </p:nvSpPr>
        <p:spPr>
          <a:xfrm>
            <a:off x="4629149" y="1681160"/>
            <a:ext cx="3887791" cy="823910"/>
          </a:xfrm>
        </p:spPr>
        <p:txBody>
          <a:bodyPr anchor="b"/>
          <a:lstStyle>
            <a:lvl1pPr>
              <a:defRPr sz="2400" b="1"/>
            </a:lvl1pPr>
          </a:lstStyle>
          <a:p>
            <a:pPr lvl="0"/>
            <a:r>
              <a:rPr lang="en-US"/>
              <a:t>Edit Master text styles</a:t>
            </a:r>
          </a:p>
        </p:txBody>
      </p:sp>
      <p:sp>
        <p:nvSpPr>
          <p:cNvPr id="6" name="Content Placeholder 5"/>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146510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305154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2657837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B78E2EC-DD22-41A3-B4A4-FD2687C6A93E}" type="slidenum">
              <a:t>‹#›</a:t>
            </a:fld>
            <a:endParaRPr lang="en-US"/>
          </a:p>
        </p:txBody>
      </p:sp>
    </p:spTree>
    <p:extLst>
      <p:ext uri="{BB962C8B-B14F-4D97-AF65-F5344CB8AC3E}">
        <p14:creationId xmlns:p14="http://schemas.microsoft.com/office/powerpoint/2010/main" val="2227961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GB"/>
          </a:p>
        </p:txBody>
      </p:sp>
      <p:sp>
        <p:nvSpPr>
          <p:cNvPr id="3" name="Content Placeholder 2"/>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540560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GB"/>
          </a:p>
        </p:txBody>
      </p:sp>
      <p:sp>
        <p:nvSpPr>
          <p:cNvPr id="3" name="Picture Placeholder 2"/>
          <p:cNvSpPr txBox="1">
            <a:spLocks noGrp="1"/>
          </p:cNvSpPr>
          <p:nvPr>
            <p:ph type="pic" idx="1"/>
          </p:nvPr>
        </p:nvSpPr>
        <p:spPr>
          <a:xfrm>
            <a:off x="3887791" y="987423"/>
            <a:ext cx="4629149" cy="4873623"/>
          </a:xfrm>
        </p:spPr>
        <p:txBody>
          <a:bodyPr/>
          <a:lstStyle>
            <a:lvl1pPr>
              <a:defRPr lang="en-GB"/>
            </a:lvl1pPr>
          </a:lstStyle>
          <a:p>
            <a:pPr lvl="0"/>
            <a:endParaRPr lang="en-GB"/>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3284869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64726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099051"/>
          </a:xfrm>
        </p:spPr>
        <p:txBody>
          <a:bodyPr vert="eaVert"/>
          <a:lstStyle>
            <a:lvl1pPr>
              <a:defRPr/>
            </a:lvl1pPr>
          </a:lstStyle>
          <a:p>
            <a:pPr lvl="0"/>
            <a:r>
              <a:rPr lang="en-US"/>
              <a:t>Click to edit Master title style</a:t>
            </a:r>
            <a:endParaRPr lang="en-GB"/>
          </a:p>
        </p:txBody>
      </p:sp>
      <p:sp>
        <p:nvSpPr>
          <p:cNvPr id="3" name="Vertical Text Placeholder 2"/>
          <p:cNvSpPr txBox="1">
            <a:spLocks noGrp="1"/>
          </p:cNvSpPr>
          <p:nvPr>
            <p:ph type="body" orient="vert" idx="1"/>
          </p:nvPr>
        </p:nvSpPr>
        <p:spPr>
          <a:xfrm>
            <a:off x="457200" y="274640"/>
            <a:ext cx="6019796" cy="5099051"/>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txBox="1">
            <a:spLocks noGrp="1"/>
          </p:cNvSpPr>
          <p:nvPr>
            <p:ph type="dt" sz="half" idx="7"/>
          </p:nvPr>
        </p:nvSpPr>
        <p:spPr/>
        <p:txBody>
          <a:bodyPr/>
          <a:lstStyle>
            <a:lvl1pPr>
              <a:defRPr/>
            </a:lvl1pPr>
          </a:lstStyle>
          <a:p>
            <a:pPr lvl="0"/>
            <a:endParaRPr lang="en-US"/>
          </a:p>
        </p:txBody>
      </p:sp>
    </p:spTree>
    <p:extLst>
      <p:ext uri="{BB962C8B-B14F-4D97-AF65-F5344CB8AC3E}">
        <p14:creationId xmlns:p14="http://schemas.microsoft.com/office/powerpoint/2010/main" val="227737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endParaRPr lang="en-GB"/>
          </a:p>
        </p:txBody>
      </p:sp>
      <p:sp>
        <p:nvSpPr>
          <p:cNvPr id="3" name="Text Placeholder 2"/>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9A047C4-9BF1-42B2-9371-3B08682629C8}" type="slidenum">
              <a:t>‹#›</a:t>
            </a:fld>
            <a:endParaRPr lang="en-US"/>
          </a:p>
        </p:txBody>
      </p:sp>
    </p:spTree>
    <p:extLst>
      <p:ext uri="{BB962C8B-B14F-4D97-AF65-F5344CB8AC3E}">
        <p14:creationId xmlns:p14="http://schemas.microsoft.com/office/powerpoint/2010/main" val="2368786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p:cNvSpPr txBox="1">
            <a:spLocks noGrp="1"/>
          </p:cNvSpPr>
          <p:nvPr>
            <p:ph idx="1"/>
          </p:nvPr>
        </p:nvSpPr>
        <p:spPr>
          <a:xfrm>
            <a:off x="457200" y="2349495"/>
            <a:ext cx="4038603" cy="377666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txBox="1">
            <a:spLocks noGrp="1"/>
          </p:cNvSpPr>
          <p:nvPr>
            <p:ph idx="2"/>
          </p:nvPr>
        </p:nvSpPr>
        <p:spPr>
          <a:xfrm>
            <a:off x="4648196" y="2349495"/>
            <a:ext cx="4038603" cy="377666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37DA2AAD-64FB-4A2A-8C42-B42D12EDFB7C}" type="slidenum">
              <a:t>‹#›</a:t>
            </a:fld>
            <a:endParaRPr lang="en-US"/>
          </a:p>
        </p:txBody>
      </p:sp>
    </p:spTree>
    <p:extLst>
      <p:ext uri="{BB962C8B-B14F-4D97-AF65-F5344CB8AC3E}">
        <p14:creationId xmlns:p14="http://schemas.microsoft.com/office/powerpoint/2010/main" val="3952129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365129"/>
            <a:ext cx="7886700" cy="1325559"/>
          </a:xfrm>
        </p:spPr>
        <p:txBody>
          <a:bodyPr/>
          <a:lstStyle>
            <a:lvl1pPr>
              <a:defRPr/>
            </a:lvl1pPr>
          </a:lstStyle>
          <a:p>
            <a:pPr lvl="0"/>
            <a:r>
              <a:rPr lang="en-US"/>
              <a:t>Click to edit Master title style</a:t>
            </a:r>
            <a:endParaRPr lang="en-GB"/>
          </a:p>
        </p:txBody>
      </p:sp>
      <p:sp>
        <p:nvSpPr>
          <p:cNvPr id="3" name="Text Placeholder 2"/>
          <p:cNvSpPr txBox="1">
            <a:spLocks noGrp="1"/>
          </p:cNvSpPr>
          <p:nvPr>
            <p:ph type="body" idx="1"/>
          </p:nvPr>
        </p:nvSpPr>
        <p:spPr>
          <a:xfrm>
            <a:off x="630241" y="1681160"/>
            <a:ext cx="3868734" cy="823910"/>
          </a:xfrm>
        </p:spPr>
        <p:txBody>
          <a:bodyPr anchor="b"/>
          <a:lstStyle>
            <a:lvl1pPr>
              <a:defRPr sz="2400" b="1"/>
            </a:lvl1pPr>
          </a:lstStyle>
          <a:p>
            <a:pPr lvl="0"/>
            <a:r>
              <a:rPr lang="en-US"/>
              <a:t>Edit Master text styles</a:t>
            </a:r>
          </a:p>
        </p:txBody>
      </p:sp>
      <p:sp>
        <p:nvSpPr>
          <p:cNvPr id="4" name="Content Placeholder 3"/>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txBox="1">
            <a:spLocks noGrp="1"/>
          </p:cNvSpPr>
          <p:nvPr>
            <p:ph type="body" idx="3"/>
          </p:nvPr>
        </p:nvSpPr>
        <p:spPr>
          <a:xfrm>
            <a:off x="4629149" y="1681160"/>
            <a:ext cx="3887791" cy="823910"/>
          </a:xfrm>
        </p:spPr>
        <p:txBody>
          <a:bodyPr anchor="b"/>
          <a:lstStyle>
            <a:lvl1pPr>
              <a:defRPr sz="2400" b="1"/>
            </a:lvl1pPr>
          </a:lstStyle>
          <a:p>
            <a:pPr lvl="0"/>
            <a:r>
              <a:rPr lang="en-US"/>
              <a:t>Edit Master text styles</a:t>
            </a:r>
          </a:p>
        </p:txBody>
      </p:sp>
      <p:sp>
        <p:nvSpPr>
          <p:cNvPr id="6" name="Content Placeholder 5"/>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txBox="1">
            <a:spLocks noGrp="1"/>
          </p:cNvSpPr>
          <p:nvPr>
            <p:ph type="dt" sz="half" idx="7"/>
          </p:nvPr>
        </p:nvSpPr>
        <p:spPr/>
        <p:txBody>
          <a:bodyPr/>
          <a:lstStyle>
            <a:lvl1pPr>
              <a:defRPr/>
            </a:lvl1pPr>
          </a:lstStyle>
          <a:p>
            <a:pPr lvl="0"/>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B85B05C3-5202-4B7A-AD44-118BC9C7A643}" type="slidenum">
              <a:t>‹#›</a:t>
            </a:fld>
            <a:endParaRPr lang="en-US"/>
          </a:p>
        </p:txBody>
      </p:sp>
    </p:spTree>
    <p:extLst>
      <p:ext uri="{BB962C8B-B14F-4D97-AF65-F5344CB8AC3E}">
        <p14:creationId xmlns:p14="http://schemas.microsoft.com/office/powerpoint/2010/main" val="327197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p:cNvSpPr txBox="1">
            <a:spLocks noGrp="1"/>
          </p:cNvSpPr>
          <p:nvPr>
            <p:ph type="dt" sz="half" idx="7"/>
          </p:nvPr>
        </p:nvSpPr>
        <p:spPr/>
        <p:txBody>
          <a:bodyPr/>
          <a:lstStyle>
            <a:lvl1pPr>
              <a:defRPr/>
            </a:lvl1pPr>
          </a:lstStyle>
          <a:p>
            <a:pPr lvl="0"/>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677A82F7-BD7B-4187-A33D-F44D886006B6}" type="slidenum">
              <a:t>‹#›</a:t>
            </a:fld>
            <a:endParaRPr lang="en-US"/>
          </a:p>
        </p:txBody>
      </p:sp>
    </p:spTree>
    <p:extLst>
      <p:ext uri="{BB962C8B-B14F-4D97-AF65-F5344CB8AC3E}">
        <p14:creationId xmlns:p14="http://schemas.microsoft.com/office/powerpoint/2010/main" val="418855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8CCC3B67-F419-4A7A-85AC-2B770BD68DA0}" type="slidenum">
              <a:t>‹#›</a:t>
            </a:fld>
            <a:endParaRPr lang="en-US"/>
          </a:p>
        </p:txBody>
      </p:sp>
    </p:spTree>
    <p:extLst>
      <p:ext uri="{BB962C8B-B14F-4D97-AF65-F5344CB8AC3E}">
        <p14:creationId xmlns:p14="http://schemas.microsoft.com/office/powerpoint/2010/main" val="211956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GB"/>
          </a:p>
        </p:txBody>
      </p:sp>
      <p:sp>
        <p:nvSpPr>
          <p:cNvPr id="3" name="Content Placeholder 2"/>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61C087DA-8296-4EDC-A461-743B7DE7F454}" type="slidenum">
              <a:t>‹#›</a:t>
            </a:fld>
            <a:endParaRPr lang="en-US"/>
          </a:p>
        </p:txBody>
      </p:sp>
    </p:spTree>
    <p:extLst>
      <p:ext uri="{BB962C8B-B14F-4D97-AF65-F5344CB8AC3E}">
        <p14:creationId xmlns:p14="http://schemas.microsoft.com/office/powerpoint/2010/main" val="814217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GB"/>
          </a:p>
        </p:txBody>
      </p:sp>
      <p:sp>
        <p:nvSpPr>
          <p:cNvPr id="3" name="Picture Placeholder 2"/>
          <p:cNvSpPr txBox="1">
            <a:spLocks noGrp="1"/>
          </p:cNvSpPr>
          <p:nvPr>
            <p:ph type="pic" idx="1"/>
          </p:nvPr>
        </p:nvSpPr>
        <p:spPr>
          <a:xfrm>
            <a:off x="3887791" y="987423"/>
            <a:ext cx="4629149" cy="4873623"/>
          </a:xfrm>
        </p:spPr>
        <p:txBody>
          <a:bodyPr/>
          <a:lstStyle>
            <a:lvl1pPr>
              <a:defRPr lang="en-GB"/>
            </a:lvl1pPr>
          </a:lstStyle>
          <a:p>
            <a:pPr lvl="0"/>
            <a:endParaRPr lang="en-GB"/>
          </a:p>
        </p:txBody>
      </p:sp>
      <p:sp>
        <p:nvSpPr>
          <p:cNvPr id="4" name="Text Placeholder 3"/>
          <p:cNvSpPr txBox="1">
            <a:spLocks noGrp="1"/>
          </p:cNvSpPr>
          <p:nvPr>
            <p:ph type="body" idx="2"/>
          </p:nvPr>
        </p:nvSpPr>
        <p:spPr>
          <a:xfrm>
            <a:off x="630241" y="2057400"/>
            <a:ext cx="2949570" cy="3811584"/>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35CF451B-189A-4915-9259-2370E4E01CBD}" type="slidenum">
              <a:t>‹#›</a:t>
            </a:fld>
            <a:endParaRPr lang="en-US"/>
          </a:p>
        </p:txBody>
      </p:sp>
    </p:spTree>
    <p:extLst>
      <p:ext uri="{BB962C8B-B14F-4D97-AF65-F5344CB8AC3E}">
        <p14:creationId xmlns:p14="http://schemas.microsoft.com/office/powerpoint/2010/main" val="419838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isislargetop">
            <a:extLst>
              <a:ext uri="{FF2B5EF4-FFF2-40B4-BE49-F238E27FC236}">
                <a16:creationId xmlns:a16="http://schemas.microsoft.com/office/drawing/2014/main" id="{00000000-0000-0000-0000-000000000000}"/>
              </a:ext>
            </a:extLst>
          </p:cNvPr>
          <p:cNvPicPr>
            <a:picLocks noChangeAspect="1"/>
          </p:cNvPicPr>
          <p:nvPr/>
        </p:nvPicPr>
        <p:blipFill>
          <a:blip r:embed="rId14">
            <a:lum/>
            <a:alphaModFix/>
          </a:blip>
          <a:srcRect/>
          <a:stretch>
            <a:fillRect/>
          </a:stretch>
        </p:blipFill>
        <p:spPr>
          <a:xfrm>
            <a:off x="0" y="0"/>
            <a:ext cx="9144000" cy="1841400"/>
          </a:xfrm>
          <a:prstGeom prst="rect">
            <a:avLst/>
          </a:prstGeom>
          <a:noFill/>
          <a:ln cap="flat">
            <a:noFill/>
          </a:ln>
        </p:spPr>
      </p:pic>
      <p:sp>
        <p:nvSpPr>
          <p:cNvPr id="3" name="Title Placeholder 2"/>
          <p:cNvSpPr txBox="1">
            <a:spLocks noGrp="1"/>
          </p:cNvSpPr>
          <p:nvPr>
            <p:ph type="title"/>
          </p:nvPr>
        </p:nvSpPr>
        <p:spPr>
          <a:xfrm>
            <a:off x="2411281" y="1061636"/>
            <a:ext cx="6275518" cy="1143000"/>
          </a:xfrm>
          <a:prstGeom prst="rect">
            <a:avLst/>
          </a:prstGeom>
          <a:noFill/>
          <a:ln>
            <a:noFill/>
          </a:ln>
        </p:spPr>
        <p:txBody>
          <a:bodyPr vert="horz" wrap="square" lIns="90004" tIns="46798" rIns="90004" bIns="46798" anchor="ctr" anchorCtr="1" compatLnSpc="1">
            <a:noAutofit/>
          </a:bodyPr>
          <a:lstStyle/>
          <a:p>
            <a:pPr lvl="0"/>
            <a:endParaRPr lang="en-US"/>
          </a:p>
        </p:txBody>
      </p:sp>
      <p:sp>
        <p:nvSpPr>
          <p:cNvPr id="4" name="Text Placeholder 3"/>
          <p:cNvSpPr txBox="1">
            <a:spLocks noGrp="1"/>
          </p:cNvSpPr>
          <p:nvPr>
            <p:ph type="body" idx="1"/>
          </p:nvPr>
        </p:nvSpPr>
        <p:spPr>
          <a:xfrm>
            <a:off x="457200" y="2349002"/>
            <a:ext cx="8229600" cy="3776755"/>
          </a:xfrm>
          <a:prstGeom prst="rect">
            <a:avLst/>
          </a:prstGeom>
          <a:noFill/>
          <a:ln>
            <a:noFill/>
          </a:ln>
        </p:spPr>
        <p:txBody>
          <a:bodyPr vert="horz" wrap="square" lIns="90004" tIns="46798" rIns="90004" bIns="46798"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456843" y="6244922"/>
            <a:ext cx="2133715" cy="476283"/>
          </a:xfrm>
          <a:prstGeom prst="rect">
            <a:avLst/>
          </a:prstGeom>
          <a:noFill/>
          <a:ln>
            <a:noFill/>
          </a:ln>
        </p:spPr>
        <p:txBody>
          <a:bodyPr vert="horz" wrap="square" lIns="90004" tIns="46798" rIns="90004" bIns="46798"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ucida Sans" pitchFamily="34"/>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124075" y="6244922"/>
            <a:ext cx="2895840" cy="476283"/>
          </a:xfrm>
          <a:prstGeom prst="rect">
            <a:avLst/>
          </a:prstGeom>
          <a:noFill/>
          <a:ln>
            <a:noFill/>
          </a:ln>
        </p:spPr>
        <p:txBody>
          <a:bodyPr vert="horz" wrap="square" lIns="90004" tIns="46798" rIns="90004" bIns="46798" anchor="t" anchorCtr="0" compatLnSpc="1">
            <a:noAutofit/>
          </a:bodyPr>
          <a:lstStyle>
            <a:lvl1pPr marL="0" marR="0" lvl="0" indent="0" algn="l" defTabSz="914400" rtl="0" fontAlgn="auto" hangingPunct="0">
              <a:lnSpc>
                <a:spcPct val="100000"/>
              </a:lnSpc>
              <a:spcBef>
                <a:spcPts val="0"/>
              </a:spcBef>
              <a:spcAft>
                <a:spcPts val="0"/>
              </a:spcAft>
              <a:buNone/>
              <a:tabLst/>
              <a:defRPr lang="en-US" sz="1400" b="0" i="0" u="none" strike="noStrike" kern="1200" cap="none" spc="0" baseline="0">
                <a:solidFill>
                  <a:srgbClr val="000000"/>
                </a:solidFill>
                <a:uFillTx/>
                <a:latin typeface="Lucida Sans" pitchFamily="34"/>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6552718" y="6244922"/>
            <a:ext cx="2133715" cy="476283"/>
          </a:xfrm>
          <a:prstGeom prst="rect">
            <a:avLst/>
          </a:prstGeom>
          <a:noFill/>
          <a:ln>
            <a:noFill/>
          </a:ln>
        </p:spPr>
        <p:txBody>
          <a:bodyPr vert="horz" wrap="square" lIns="90004" tIns="46798" rIns="90004" bIns="46798" anchor="t" anchorCtr="0" compatLnSpc="1">
            <a:noAutofit/>
          </a:bodyPr>
          <a:lstStyle>
            <a:lvl1pPr marL="0" marR="0" lvl="0" indent="0" algn="r" defTabSz="914400" rtl="0" fontAlgn="auto" hangingPunct="1">
              <a:lnSpc>
                <a:spcPct val="100000"/>
              </a:lnSpc>
              <a:spcBef>
                <a:spcPts val="0"/>
              </a:spcBef>
              <a:spcAft>
                <a:spcPts val="0"/>
              </a:spcAft>
              <a:buNone/>
              <a:tabLst/>
              <a:defRPr lang="en-US" sz="1400" b="0" i="0" u="none" strike="noStrike" kern="1200" cap="none" spc="0" baseline="0">
                <a:solidFill>
                  <a:srgbClr val="000000"/>
                </a:solidFill>
                <a:uFillTx/>
                <a:latin typeface="Lucida Sans" pitchFamily="34"/>
                <a:ea typeface="DejaVu Sans" pitchFamily="2"/>
                <a:cs typeface="DejaVu Sans" pitchFamily="2"/>
              </a:defRPr>
            </a:lvl1pPr>
          </a:lstStyle>
          <a:p>
            <a:pPr lvl="0"/>
            <a:fld id="{547CDBCD-EF26-476C-ADEC-1F25D87CD5C5}"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8"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marL="0" marR="0" lvl="0" indent="0" algn="ct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4400" b="0" i="0" u="none" strike="noStrike" kern="1200" cap="none" spc="0" baseline="0">
          <a:solidFill>
            <a:srgbClr val="000000"/>
          </a:solidFill>
          <a:highlight>
            <a:scrgbClr r="0" g="0" b="0">
              <a:alpha val="0"/>
            </a:scrgbClr>
          </a:highlight>
          <a:uFillTx/>
          <a:latin typeface="Lucida Sans" pitchFamily="34"/>
        </a:defRPr>
      </a:lvl1pPr>
    </p:titleStyle>
    <p:body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isislargebottom">
            <a:extLst>
              <a:ext uri="{FF2B5EF4-FFF2-40B4-BE49-F238E27FC236}">
                <a16:creationId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0" y="5361118"/>
            <a:ext cx="9144000" cy="1496881"/>
          </a:xfrm>
          <a:prstGeom prst="rect">
            <a:avLst/>
          </a:prstGeom>
          <a:noFill/>
          <a:ln cap="flat">
            <a:noFill/>
          </a:ln>
        </p:spPr>
      </p:pic>
      <p:sp>
        <p:nvSpPr>
          <p:cNvPr id="3" name="Title Placeholder 2"/>
          <p:cNvSpPr txBox="1">
            <a:spLocks noGrp="1"/>
          </p:cNvSpPr>
          <p:nvPr>
            <p:ph type="title"/>
          </p:nvPr>
        </p:nvSpPr>
        <p:spPr>
          <a:xfrm>
            <a:off x="457200" y="274320"/>
            <a:ext cx="8229600" cy="1143000"/>
          </a:xfrm>
          <a:prstGeom prst="rect">
            <a:avLst/>
          </a:prstGeom>
          <a:noFill/>
          <a:ln>
            <a:noFill/>
          </a:ln>
        </p:spPr>
        <p:txBody>
          <a:bodyPr vert="horz" wrap="square" lIns="90004" tIns="46798" rIns="90004" bIns="46798" anchor="ctr" anchorCtr="1" compatLnSpc="1">
            <a:noAutofit/>
          </a:bodyPr>
          <a:lstStyle/>
          <a:p>
            <a:pPr lvl="0"/>
            <a:endParaRPr lang="en-US"/>
          </a:p>
        </p:txBody>
      </p:sp>
      <p:sp>
        <p:nvSpPr>
          <p:cNvPr id="4" name="Text Placeholder 3"/>
          <p:cNvSpPr txBox="1">
            <a:spLocks noGrp="1"/>
          </p:cNvSpPr>
          <p:nvPr>
            <p:ph type="body" idx="1"/>
          </p:nvPr>
        </p:nvSpPr>
        <p:spPr>
          <a:xfrm>
            <a:off x="457200" y="1600200"/>
            <a:ext cx="8229600" cy="3773518"/>
          </a:xfrm>
          <a:prstGeom prst="rect">
            <a:avLst/>
          </a:prstGeom>
          <a:noFill/>
          <a:ln>
            <a:noFill/>
          </a:ln>
        </p:spPr>
        <p:txBody>
          <a:bodyPr vert="horz" wrap="square" lIns="90004" tIns="46798" rIns="90004" bIns="46798"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456843" y="6244922"/>
            <a:ext cx="2133715" cy="476283"/>
          </a:xfrm>
          <a:prstGeom prst="rect">
            <a:avLst/>
          </a:prstGeom>
          <a:noFill/>
          <a:ln>
            <a:noFill/>
          </a:ln>
        </p:spPr>
        <p:txBody>
          <a:bodyPr vert="horz" wrap="square" lIns="90004" tIns="46798" rIns="90004" bIns="46798"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4400" b="0" i="0" u="none" strike="noStrike" kern="1200" cap="none" spc="0" baseline="0">
          <a:solidFill>
            <a:srgbClr val="000000"/>
          </a:solidFill>
          <a:highlight>
            <a:scrgbClr r="0" g="0" b="0">
              <a:alpha val="0"/>
            </a:scrgbClr>
          </a:highlight>
          <a:uFillTx/>
          <a:latin typeface="Arial" pitchFamily="34"/>
        </a:defRPr>
      </a:lvl1pPr>
    </p:titleStyle>
    <p:body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Arial"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88/0370-1298/65/3/308"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457200" y="274320"/>
            <a:ext cx="8229600" cy="5299560"/>
          </a:xfrm>
        </p:spPr>
        <p:txBody>
          <a:bodyPr lIns="0" tIns="0" rIns="0" bIns="0" anchor="ctr" anchorCtr="1">
            <a:normAutofit/>
          </a:body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smtClean="0"/>
              <a:t>Crystal Field fitting</a:t>
            </a:r>
          </a:p>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smtClean="0"/>
              <a:t>in </a:t>
            </a:r>
            <a:r>
              <a:rPr lang="en-US" sz="4800" dirty="0" err="1" smtClean="0"/>
              <a:t>Mantid</a:t>
            </a:r>
            <a:endParaRPr lang="en-US" sz="4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Point Charge Model</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597532"/>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In the </a:t>
            </a:r>
            <a:r>
              <a:rPr lang="en-GB" sz="2000" i="1" dirty="0" smtClean="0">
                <a:latin typeface="+mn-lt"/>
              </a:rPr>
              <a:t>point charge model</a:t>
            </a:r>
            <a:r>
              <a:rPr lang="en-GB" sz="2000" dirty="0" smtClean="0">
                <a:latin typeface="+mn-lt"/>
              </a:rPr>
              <a:t>, the neighbouring atoms are treated as point charges, so the potential acting on the electrons of the </a:t>
            </a:r>
            <a:r>
              <a:rPr lang="en-GB" sz="2000" dirty="0" err="1" smtClean="0">
                <a:latin typeface="+mn-lt"/>
              </a:rPr>
              <a:t>i</a:t>
            </a:r>
            <a:r>
              <a:rPr lang="en-GB" sz="2000" baseline="30000" dirty="0" err="1" smtClean="0">
                <a:latin typeface="+mn-lt"/>
              </a:rPr>
              <a:t>th</a:t>
            </a:r>
            <a:r>
              <a:rPr lang="en-GB" sz="2000" dirty="0" smtClean="0">
                <a:latin typeface="+mn-lt"/>
              </a:rPr>
              <a:t> atom is:</a:t>
            </a:r>
            <a:endParaRPr lang="en-GB" sz="2000" dirty="0">
              <a:latin typeface="+mn-lt"/>
            </a:endParaRPr>
          </a:p>
          <a:p>
            <a:pPr marL="457200" indent="-457200">
              <a:buFont typeface="Arial" panose="020B0604020202020204" pitchFamily="34" charset="0"/>
              <a:buChar char="•"/>
            </a:pPr>
            <a:endParaRPr lang="en-GB" sz="2800" dirty="0" smtClean="0">
              <a:latin typeface="+mn-lt"/>
            </a:endParaRPr>
          </a:p>
          <a:p>
            <a:pPr marL="457200" indent="-457200">
              <a:buFont typeface="Arial" panose="020B0604020202020204" pitchFamily="34" charset="0"/>
              <a:buChar char="•"/>
            </a:pPr>
            <a:r>
              <a:rPr lang="en-GB" sz="2000" dirty="0" smtClean="0">
                <a:latin typeface="+mn-lt"/>
              </a:rPr>
              <a:t>The potential can be expanded in terms of spherical harmonics:</a:t>
            </a:r>
          </a:p>
          <a:p>
            <a:pPr marL="457200" indent="-457200">
              <a:buFont typeface="Arial" panose="020B0604020202020204" pitchFamily="34" charset="0"/>
              <a:buChar char="•"/>
            </a:pPr>
            <a:endParaRPr lang="en-GB" sz="2800" dirty="0">
              <a:latin typeface="+mn-lt"/>
            </a:endParaRPr>
          </a:p>
          <a:p>
            <a:pPr marL="457200" indent="-457200">
              <a:buFont typeface="Arial" panose="020B0604020202020204" pitchFamily="34" charset="0"/>
              <a:buChar char="•"/>
            </a:pPr>
            <a:r>
              <a:rPr lang="en-GB" sz="2000" dirty="0" smtClean="0">
                <a:latin typeface="+mn-lt"/>
              </a:rPr>
              <a:t>So the Hamiltonian can be expressed as: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r>
              <a:rPr lang="en-GB" sz="2000" dirty="0" smtClean="0">
                <a:latin typeface="+mn-lt"/>
              </a:rPr>
              <a:t>The </a:t>
            </a:r>
            <a:r>
              <a:rPr lang="en-GB" sz="2000" dirty="0">
                <a:latin typeface="+mn-lt"/>
              </a:rPr>
              <a:t>radial term can be separated from the angular term.</a:t>
            </a:r>
          </a:p>
          <a:p>
            <a:pPr marL="457200" indent="-457200">
              <a:buFont typeface="Arial" panose="020B0604020202020204" pitchFamily="34" charset="0"/>
              <a:buChar char="•"/>
            </a:pPr>
            <a:r>
              <a:rPr lang="en-GB" sz="2000" dirty="0">
                <a:latin typeface="+mn-lt"/>
              </a:rPr>
              <a:t>Actually the potential here is just like for the Hydrogen atom – the functions Ψ(</a:t>
            </a:r>
            <a:r>
              <a:rPr lang="en-GB" sz="2000" dirty="0" err="1">
                <a:latin typeface="+mn-lt"/>
              </a:rPr>
              <a:t>θ,φ</a:t>
            </a:r>
            <a:r>
              <a:rPr lang="en-GB" sz="2000" dirty="0">
                <a:latin typeface="+mn-lt"/>
              </a:rPr>
              <a:t>) are also spherical harmonics.</a:t>
            </a:r>
          </a:p>
          <a:p>
            <a:pPr marL="457200" indent="-457200">
              <a:buFont typeface="Arial" panose="020B0604020202020204" pitchFamily="34" charset="0"/>
              <a:buChar char="•"/>
            </a:pPr>
            <a:r>
              <a:rPr lang="en-GB" sz="2000" dirty="0">
                <a:latin typeface="+mn-lt"/>
              </a:rPr>
              <a:t>We use the </a:t>
            </a:r>
            <a:r>
              <a:rPr lang="en-GB" sz="2000" i="1" dirty="0">
                <a:latin typeface="+mn-lt"/>
              </a:rPr>
              <a:t>Wigner-</a:t>
            </a:r>
            <a:r>
              <a:rPr lang="en-GB" sz="2000" i="1" dirty="0" err="1">
                <a:latin typeface="+mn-lt"/>
              </a:rPr>
              <a:t>Eckart</a:t>
            </a:r>
            <a:r>
              <a:rPr lang="en-GB" sz="2000" i="1" dirty="0">
                <a:latin typeface="+mn-lt"/>
              </a:rPr>
              <a:t> Theorem</a:t>
            </a:r>
            <a:r>
              <a:rPr lang="en-GB" sz="2000" dirty="0">
                <a:latin typeface="+mn-lt"/>
              </a:rPr>
              <a:t> to express this in terms of the angular momentum states.</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476" y="1974857"/>
            <a:ext cx="2419048" cy="5619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05" y="2955027"/>
            <a:ext cx="2276190" cy="447619"/>
          </a:xfrm>
          <a:prstGeom prst="rect">
            <a:avLst/>
          </a:prstGeom>
        </p:spPr>
      </p:pic>
      <p:sp>
        <p:nvSpPr>
          <p:cNvPr id="8" name="Rectangle 7"/>
          <p:cNvSpPr/>
          <p:nvPr/>
        </p:nvSpPr>
        <p:spPr>
          <a:xfrm>
            <a:off x="4977442" y="3899141"/>
            <a:ext cx="2270747" cy="652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809" y="3980040"/>
            <a:ext cx="5352381" cy="571429"/>
          </a:xfrm>
          <a:prstGeom prst="rect">
            <a:avLst/>
          </a:prstGeom>
        </p:spPr>
      </p:pic>
    </p:spTree>
    <p:extLst>
      <p:ext uri="{BB962C8B-B14F-4D97-AF65-F5344CB8AC3E}">
        <p14:creationId xmlns:p14="http://schemas.microsoft.com/office/powerpoint/2010/main" val="317078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Point Charge Model</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597532"/>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r>
              <a:rPr lang="en-GB" sz="2000" dirty="0" smtClean="0">
                <a:latin typeface="+mn-lt"/>
              </a:rPr>
              <a:t>In the </a:t>
            </a:r>
            <a:r>
              <a:rPr lang="en-GB" sz="2000" i="1" dirty="0" smtClean="0">
                <a:latin typeface="+mn-lt"/>
              </a:rPr>
              <a:t>point charge model</a:t>
            </a:r>
            <a:r>
              <a:rPr lang="en-GB" sz="2000" dirty="0" smtClean="0">
                <a:latin typeface="+mn-lt"/>
              </a:rPr>
              <a:t>, there is an expression for the radial term:</a:t>
            </a: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r>
              <a:rPr lang="en-GB" sz="2000" dirty="0" smtClean="0">
                <a:latin typeface="+mn-lt"/>
              </a:rPr>
              <a:t>But actually, it turns out to be not very accurate for most materials – instead the radial term is usually take as a </a:t>
            </a:r>
            <a:r>
              <a:rPr lang="en-GB" sz="2000" dirty="0" err="1" smtClean="0">
                <a:latin typeface="+mn-lt"/>
              </a:rPr>
              <a:t>fittable</a:t>
            </a:r>
            <a:r>
              <a:rPr lang="en-GB" sz="2000" dirty="0" smtClean="0">
                <a:latin typeface="+mn-lt"/>
              </a:rPr>
              <a:t> </a:t>
            </a:r>
            <a:r>
              <a:rPr lang="en-GB" sz="2000" i="1" dirty="0" smtClean="0">
                <a:latin typeface="+mn-lt"/>
              </a:rPr>
              <a:t>crystal field parameter</a:t>
            </a:r>
            <a:r>
              <a:rPr lang="en-GB" sz="2000" dirty="0" smtClean="0">
                <a:latin typeface="+mn-lt"/>
              </a:rPr>
              <a:t>.</a:t>
            </a:r>
          </a:p>
          <a:p>
            <a:pPr marL="457200" indent="-457200">
              <a:buFont typeface="Arial" panose="020B0604020202020204" pitchFamily="34" charset="0"/>
              <a:buChar char="•"/>
            </a:pPr>
            <a:r>
              <a:rPr lang="en-GB" sz="2000" dirty="0" smtClean="0">
                <a:latin typeface="+mn-lt"/>
              </a:rPr>
              <a:t>In addition, it turns out that if we use the spherical harmonic operators we need imaginary parameters, so instead Hermitian combinations called </a:t>
            </a:r>
            <a:r>
              <a:rPr lang="en-GB" sz="2000" i="1" dirty="0" smtClean="0">
                <a:latin typeface="+mn-lt"/>
              </a:rPr>
              <a:t>Stevens Operators </a:t>
            </a:r>
            <a:r>
              <a:rPr lang="en-GB" sz="2000" dirty="0" smtClean="0">
                <a:latin typeface="+mn-lt"/>
              </a:rPr>
              <a:t>are used instead:</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r>
              <a:rPr lang="en-GB" sz="2000" dirty="0" smtClean="0">
                <a:latin typeface="+mn-lt"/>
              </a:rPr>
              <a:t>This defines a matrix whose eigenvalues are the crystal field energies and eigenvectors can be used to compute the inelastic neutron cross-sections.</a:t>
            </a:r>
          </a:p>
          <a:p>
            <a:endParaRPr lang="en-GB" sz="2000" dirty="0">
              <a:latin typeface="+mn-lt"/>
            </a:endParaRPr>
          </a:p>
          <a:p>
            <a:pPr marL="457200" indent="-457200">
              <a:buFont typeface="Arial" panose="020B0604020202020204" pitchFamily="34" charset="0"/>
              <a:buChar char="•"/>
            </a:pPr>
            <a:endParaRPr lang="en-GB" sz="2000" dirty="0" smtClean="0">
              <a:latin typeface="+mn-l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285" y="2126548"/>
            <a:ext cx="3971429" cy="63809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666" y="4645802"/>
            <a:ext cx="1866667" cy="447619"/>
          </a:xfrm>
          <a:prstGeom prst="rect">
            <a:avLst/>
          </a:prstGeom>
        </p:spPr>
      </p:pic>
      <p:grpSp>
        <p:nvGrpSpPr>
          <p:cNvPr id="24" name="Group 23"/>
          <p:cNvGrpSpPr/>
          <p:nvPr/>
        </p:nvGrpSpPr>
        <p:grpSpPr>
          <a:xfrm>
            <a:off x="5029200" y="1028292"/>
            <a:ext cx="2218990" cy="3920407"/>
            <a:chOff x="5029200" y="1028292"/>
            <a:chExt cx="2218990" cy="3920407"/>
          </a:xfrm>
        </p:grpSpPr>
        <p:sp>
          <p:nvSpPr>
            <p:cNvPr id="17" name="Rectangle 16"/>
            <p:cNvSpPr/>
            <p:nvPr/>
          </p:nvSpPr>
          <p:spPr>
            <a:xfrm>
              <a:off x="5029200" y="1028292"/>
              <a:ext cx="2218990" cy="66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216102" y="4625682"/>
              <a:ext cx="289231" cy="323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p:cNvCxnSpPr>
              <a:stCxn id="17" idx="2"/>
            </p:cNvCxnSpPr>
            <p:nvPr/>
          </p:nvCxnSpPr>
          <p:spPr>
            <a:xfrm flipH="1">
              <a:off x="5360719" y="1697892"/>
              <a:ext cx="777976" cy="30140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2518913" y="1017917"/>
            <a:ext cx="2676120" cy="3933650"/>
            <a:chOff x="2518913" y="1017917"/>
            <a:chExt cx="2676120" cy="3933650"/>
          </a:xfrm>
        </p:grpSpPr>
        <p:sp>
          <p:nvSpPr>
            <p:cNvPr id="6" name="Rectangle 5"/>
            <p:cNvSpPr/>
            <p:nvPr/>
          </p:nvSpPr>
          <p:spPr>
            <a:xfrm>
              <a:off x="2518913" y="1017917"/>
              <a:ext cx="2441277" cy="669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606506" y="4628550"/>
              <a:ext cx="588527" cy="32301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p:cNvCxnSpPr>
              <a:stCxn id="6" idx="2"/>
              <a:endCxn id="16" idx="0"/>
            </p:cNvCxnSpPr>
            <p:nvPr/>
          </p:nvCxnSpPr>
          <p:spPr>
            <a:xfrm>
              <a:off x="3739552" y="1687517"/>
              <a:ext cx="1161218" cy="294103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809" y="1116078"/>
            <a:ext cx="5352381" cy="571429"/>
          </a:xfrm>
          <a:prstGeom prst="rect">
            <a:avLst/>
          </a:prstGeom>
        </p:spPr>
      </p:pic>
    </p:spTree>
    <p:extLst>
      <p:ext uri="{BB962C8B-B14F-4D97-AF65-F5344CB8AC3E}">
        <p14:creationId xmlns:p14="http://schemas.microsoft.com/office/powerpoint/2010/main" val="137140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Crystal Field Hamiltonian</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597532"/>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The crystal field Hamiltonian:</a:t>
            </a:r>
          </a:p>
          <a:p>
            <a:pPr marL="457200" indent="-457200">
              <a:buFont typeface="Arial" panose="020B0604020202020204" pitchFamily="34" charset="0"/>
              <a:buChar char="•"/>
            </a:pPr>
            <a:endParaRPr lang="en-GB" sz="2000" dirty="0">
              <a:latin typeface="+mn-lt"/>
            </a:endParaRPr>
          </a:p>
          <a:p>
            <a:pPr>
              <a:tabLst>
                <a:tab pos="449263" algn="l"/>
                <a:tab pos="1484313" algn="l"/>
                <a:tab pos="2398713" algn="l"/>
                <a:tab pos="3313113" algn="l"/>
                <a:tab pos="4227513" algn="l"/>
                <a:tab pos="5141913" algn="l"/>
                <a:tab pos="6056313" algn="l"/>
                <a:tab pos="6970713" algn="l"/>
                <a:tab pos="7885113" algn="l"/>
                <a:tab pos="8799513" algn="l"/>
                <a:tab pos="9713913" algn="l"/>
              </a:tabLst>
            </a:pPr>
            <a:r>
              <a:rPr lang="en-GB" sz="2000" dirty="0" smtClean="0">
                <a:latin typeface="+mn-lt"/>
              </a:rPr>
              <a:t>	is generally applicable – even though the point charge model is not. </a:t>
            </a:r>
          </a:p>
          <a:p>
            <a:pPr marL="457200" indent="-457200">
              <a:buFont typeface="Arial" panose="020B0604020202020204" pitchFamily="34" charset="0"/>
              <a:buChar char="•"/>
            </a:pPr>
            <a:r>
              <a:rPr lang="en-GB" sz="2000" dirty="0" smtClean="0">
                <a:latin typeface="+mn-lt"/>
              </a:rPr>
              <a:t>This is because the spherical harmonic functions form a complete basis so it is possible to express the Hamiltonian in it and still be valid – the restrictions imposed by the symmetries of the crystal only limit the allowed angular terms (which </a:t>
            </a:r>
            <a:r>
              <a:rPr lang="en-GB" sz="2000" i="1" dirty="0" err="1" smtClean="0">
                <a:latin typeface="+mn-lt"/>
              </a:rPr>
              <a:t>A</a:t>
            </a:r>
            <a:r>
              <a:rPr lang="en-GB" sz="2000" i="1" baseline="-25000" dirty="0" err="1" smtClean="0">
                <a:latin typeface="+mn-lt"/>
              </a:rPr>
              <a:t>l</a:t>
            </a:r>
            <a:r>
              <a:rPr lang="en-GB" sz="2000" i="1" baseline="30000" dirty="0" err="1" smtClean="0">
                <a:latin typeface="+mn-lt"/>
              </a:rPr>
              <a:t>m</a:t>
            </a:r>
            <a:r>
              <a:rPr lang="en-GB" sz="2000" dirty="0" smtClean="0">
                <a:latin typeface="+mn-lt"/>
              </a:rPr>
              <a:t> are non-zero).</a:t>
            </a:r>
          </a:p>
          <a:p>
            <a:pPr marL="457200" indent="-457200">
              <a:buFont typeface="Arial" panose="020B0604020202020204" pitchFamily="34" charset="0"/>
              <a:buChar char="•"/>
            </a:pPr>
            <a:r>
              <a:rPr lang="en-GB" sz="2000" dirty="0" smtClean="0">
                <a:latin typeface="+mn-lt"/>
              </a:rPr>
              <a:t>So, the </a:t>
            </a:r>
            <a:r>
              <a:rPr lang="en-GB" sz="2000" dirty="0">
                <a:latin typeface="+mn-lt"/>
              </a:rPr>
              <a:t>term </a:t>
            </a:r>
            <a:r>
              <a:rPr lang="en-GB" sz="2000" i="1" dirty="0" err="1">
                <a:latin typeface="+mn-lt"/>
              </a:rPr>
              <a:t>A</a:t>
            </a:r>
            <a:r>
              <a:rPr lang="en-GB" sz="2000" i="1" baseline="-25000" dirty="0" err="1">
                <a:latin typeface="+mn-lt"/>
              </a:rPr>
              <a:t>l</a:t>
            </a:r>
            <a:r>
              <a:rPr lang="en-GB" sz="2000" i="1" baseline="30000" dirty="0" err="1">
                <a:latin typeface="+mn-lt"/>
              </a:rPr>
              <a:t>m</a:t>
            </a:r>
            <a:r>
              <a:rPr lang="en-GB" sz="2000" dirty="0">
                <a:latin typeface="+mn-lt"/>
              </a:rPr>
              <a:t>&lt;</a:t>
            </a:r>
            <a:r>
              <a:rPr lang="en-GB" sz="2000" i="1" dirty="0" err="1">
                <a:latin typeface="+mn-lt"/>
              </a:rPr>
              <a:t>r</a:t>
            </a:r>
            <a:r>
              <a:rPr lang="en-GB" sz="2000" i="1" baseline="30000" dirty="0" err="1">
                <a:latin typeface="+mn-lt"/>
              </a:rPr>
              <a:t>l</a:t>
            </a:r>
            <a:r>
              <a:rPr lang="en-GB" sz="2000" dirty="0">
                <a:latin typeface="+mn-lt"/>
              </a:rPr>
              <a:t>&gt; is usually taken as a single scalar </a:t>
            </a:r>
            <a:r>
              <a:rPr lang="en-GB" sz="2000" i="1" dirty="0" err="1">
                <a:latin typeface="+mn-lt"/>
              </a:rPr>
              <a:t>B</a:t>
            </a:r>
            <a:r>
              <a:rPr lang="en-GB" sz="2000" i="1" baseline="-25000" dirty="0" err="1">
                <a:latin typeface="+mn-lt"/>
              </a:rPr>
              <a:t>l</a:t>
            </a:r>
            <a:r>
              <a:rPr lang="en-GB" sz="2000" i="1" baseline="30000" dirty="0" err="1">
                <a:latin typeface="+mn-lt"/>
              </a:rPr>
              <a:t>m</a:t>
            </a:r>
            <a:r>
              <a:rPr lang="en-GB" sz="2000" dirty="0">
                <a:latin typeface="+mn-lt"/>
              </a:rPr>
              <a:t> and this is the quantity fitted to INS data.</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r>
              <a:rPr lang="en-GB" sz="2000" dirty="0" smtClean="0">
                <a:solidFill>
                  <a:schemeClr val="bg1">
                    <a:lumMod val="65000"/>
                  </a:schemeClr>
                </a:solidFill>
                <a:latin typeface="+mn-lt"/>
              </a:rPr>
              <a:t>Mathematical expressions for the </a:t>
            </a:r>
            <a:r>
              <a:rPr lang="en-GB" sz="2000" i="1" dirty="0" smtClean="0">
                <a:solidFill>
                  <a:schemeClr val="bg1">
                    <a:lumMod val="65000"/>
                  </a:schemeClr>
                </a:solidFill>
                <a:latin typeface="+mn-lt"/>
              </a:rPr>
              <a:t>O</a:t>
            </a:r>
            <a:r>
              <a:rPr lang="en-GB" sz="2000" i="1" baseline="-25000" dirty="0" smtClean="0">
                <a:solidFill>
                  <a:schemeClr val="bg1">
                    <a:lumMod val="65000"/>
                  </a:schemeClr>
                </a:solidFill>
                <a:latin typeface="+mn-lt"/>
              </a:rPr>
              <a:t>l</a:t>
            </a:r>
            <a:r>
              <a:rPr lang="en-GB" sz="2000" i="1" baseline="30000" dirty="0" smtClean="0">
                <a:solidFill>
                  <a:schemeClr val="bg1">
                    <a:lumMod val="65000"/>
                  </a:schemeClr>
                </a:solidFill>
                <a:latin typeface="+mn-lt"/>
              </a:rPr>
              <a:t>m</a:t>
            </a:r>
            <a:r>
              <a:rPr lang="en-GB" sz="2000" dirty="0" smtClean="0">
                <a:solidFill>
                  <a:schemeClr val="bg1">
                    <a:lumMod val="65000"/>
                  </a:schemeClr>
                </a:solidFill>
                <a:latin typeface="+mn-lt"/>
              </a:rPr>
              <a:t> operators can be obtained by tensor operator techniques[1] or by replacing the </a:t>
            </a:r>
            <a:r>
              <a:rPr lang="en-GB" sz="2000" i="1" dirty="0" err="1" smtClean="0">
                <a:solidFill>
                  <a:schemeClr val="bg1">
                    <a:lumMod val="65000"/>
                  </a:schemeClr>
                </a:solidFill>
                <a:latin typeface="+mn-lt"/>
              </a:rPr>
              <a:t>x,y,z</a:t>
            </a:r>
            <a:r>
              <a:rPr lang="en-GB" sz="2000" dirty="0" smtClean="0">
                <a:solidFill>
                  <a:schemeClr val="bg1">
                    <a:lumMod val="65000"/>
                  </a:schemeClr>
                </a:solidFill>
                <a:latin typeface="+mn-lt"/>
              </a:rPr>
              <a:t> coordinates in the expression for spherical harmonics with </a:t>
            </a:r>
            <a:r>
              <a:rPr lang="en-GB" sz="2000" i="1" dirty="0" err="1" smtClean="0">
                <a:solidFill>
                  <a:schemeClr val="bg1">
                    <a:lumMod val="65000"/>
                  </a:schemeClr>
                </a:solidFill>
                <a:latin typeface="+mn-lt"/>
              </a:rPr>
              <a:t>J</a:t>
            </a:r>
            <a:r>
              <a:rPr lang="en-GB" sz="2000" i="1" baseline="-25000" dirty="0" err="1" smtClean="0">
                <a:solidFill>
                  <a:schemeClr val="bg1">
                    <a:lumMod val="65000"/>
                  </a:schemeClr>
                </a:solidFill>
                <a:latin typeface="+mn-lt"/>
              </a:rPr>
              <a:t>x</a:t>
            </a:r>
            <a:r>
              <a:rPr lang="en-GB" sz="2000" i="1" baseline="-25000" dirty="0" smtClean="0">
                <a:solidFill>
                  <a:schemeClr val="bg1">
                    <a:lumMod val="65000"/>
                  </a:schemeClr>
                </a:solidFill>
                <a:latin typeface="+mn-lt"/>
              </a:rPr>
              <a:t> </a:t>
            </a:r>
            <a:r>
              <a:rPr lang="en-GB" sz="2000" i="1" dirty="0" smtClean="0">
                <a:solidFill>
                  <a:schemeClr val="bg1">
                    <a:lumMod val="65000"/>
                  </a:schemeClr>
                </a:solidFill>
                <a:latin typeface="+mn-lt"/>
              </a:rPr>
              <a:t>, </a:t>
            </a:r>
            <a:r>
              <a:rPr lang="en-GB" sz="2000" i="1" dirty="0" err="1" smtClean="0">
                <a:solidFill>
                  <a:schemeClr val="bg1">
                    <a:lumMod val="65000"/>
                  </a:schemeClr>
                </a:solidFill>
                <a:latin typeface="+mn-lt"/>
              </a:rPr>
              <a:t>J</a:t>
            </a:r>
            <a:r>
              <a:rPr lang="en-GB" sz="2000" i="1" baseline="-25000" dirty="0" err="1" smtClean="0">
                <a:solidFill>
                  <a:schemeClr val="bg1">
                    <a:lumMod val="65000"/>
                  </a:schemeClr>
                </a:solidFill>
                <a:latin typeface="+mn-lt"/>
              </a:rPr>
              <a:t>y</a:t>
            </a:r>
            <a:r>
              <a:rPr lang="en-GB" sz="2000" i="1" baseline="-25000" dirty="0" smtClean="0">
                <a:solidFill>
                  <a:schemeClr val="bg1">
                    <a:lumMod val="65000"/>
                  </a:schemeClr>
                </a:solidFill>
                <a:latin typeface="+mn-lt"/>
              </a:rPr>
              <a:t> </a:t>
            </a:r>
            <a:r>
              <a:rPr lang="en-GB" sz="2000" i="1" dirty="0" smtClean="0">
                <a:solidFill>
                  <a:schemeClr val="bg1">
                    <a:lumMod val="65000"/>
                  </a:schemeClr>
                </a:solidFill>
                <a:latin typeface="+mn-lt"/>
              </a:rPr>
              <a:t>, </a:t>
            </a:r>
            <a:r>
              <a:rPr lang="en-GB" sz="2000" i="1" dirty="0" err="1" smtClean="0">
                <a:solidFill>
                  <a:schemeClr val="bg1">
                    <a:lumMod val="65000"/>
                  </a:schemeClr>
                </a:solidFill>
                <a:latin typeface="+mn-lt"/>
              </a:rPr>
              <a:t>J</a:t>
            </a:r>
            <a:r>
              <a:rPr lang="en-GB" sz="2000" i="1" baseline="-25000" dirty="0" err="1" smtClean="0">
                <a:solidFill>
                  <a:schemeClr val="bg1">
                    <a:lumMod val="65000"/>
                  </a:schemeClr>
                </a:solidFill>
                <a:latin typeface="+mn-lt"/>
              </a:rPr>
              <a:t>z</a:t>
            </a:r>
            <a:r>
              <a:rPr lang="en-GB" sz="2000" i="1" dirty="0" smtClean="0">
                <a:solidFill>
                  <a:schemeClr val="bg1">
                    <a:lumMod val="65000"/>
                  </a:schemeClr>
                </a:solidFill>
                <a:latin typeface="+mn-lt"/>
              </a:rPr>
              <a:t> </a:t>
            </a:r>
            <a:r>
              <a:rPr lang="en-GB" sz="2000" dirty="0" smtClean="0">
                <a:solidFill>
                  <a:schemeClr val="bg1">
                    <a:lumMod val="65000"/>
                  </a:schemeClr>
                </a:solidFill>
                <a:latin typeface="+mn-lt"/>
              </a:rPr>
              <a:t>angular momentum operators[2].</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666" y="1652450"/>
            <a:ext cx="1866667" cy="447619"/>
          </a:xfrm>
          <a:prstGeom prst="rect">
            <a:avLst/>
          </a:prstGeom>
        </p:spPr>
      </p:pic>
      <p:sp>
        <p:nvSpPr>
          <p:cNvPr id="6" name="TextBox 5"/>
          <p:cNvSpPr txBox="1"/>
          <p:nvPr/>
        </p:nvSpPr>
        <p:spPr>
          <a:xfrm>
            <a:off x="2458859" y="6038988"/>
            <a:ext cx="6467476" cy="523220"/>
          </a:xfrm>
          <a:prstGeom prst="rect">
            <a:avLst/>
          </a:prstGeom>
          <a:noFill/>
        </p:spPr>
        <p:txBody>
          <a:bodyPr wrap="none" rtlCol="0">
            <a:spAutoFit/>
          </a:bodyPr>
          <a:lstStyle/>
          <a:p>
            <a:r>
              <a:rPr lang="en-GB" sz="1400" dirty="0" smtClean="0">
                <a:solidFill>
                  <a:schemeClr val="bg1">
                    <a:lumMod val="65000"/>
                  </a:schemeClr>
                </a:solidFill>
              </a:rPr>
              <a:t>[1] B.R. Judd, </a:t>
            </a:r>
            <a:r>
              <a:rPr lang="en-GB" sz="1400" i="1" dirty="0" smtClean="0">
                <a:solidFill>
                  <a:schemeClr val="bg1">
                    <a:lumMod val="65000"/>
                  </a:schemeClr>
                </a:solidFill>
              </a:rPr>
              <a:t>Operator Techniques in Atomic Spectroscopy</a:t>
            </a:r>
            <a:r>
              <a:rPr lang="en-GB" sz="1400" dirty="0" smtClean="0">
                <a:solidFill>
                  <a:schemeClr val="bg1">
                    <a:lumMod val="65000"/>
                  </a:schemeClr>
                </a:solidFill>
              </a:rPr>
              <a:t>, Princeton Univ. Press, 1998</a:t>
            </a:r>
          </a:p>
          <a:p>
            <a:r>
              <a:rPr lang="en-GB" sz="1400" dirty="0" smtClean="0">
                <a:solidFill>
                  <a:schemeClr val="tx1">
                    <a:alpha val="50000"/>
                  </a:schemeClr>
                </a:solidFill>
                <a:hlinkClick r:id="rId3"/>
              </a:rPr>
              <a:t>[2] K.W.H. Stevens, </a:t>
            </a:r>
            <a:r>
              <a:rPr lang="en-GB" sz="1400" i="1" dirty="0" smtClean="0">
                <a:solidFill>
                  <a:schemeClr val="tx1">
                    <a:alpha val="50000"/>
                  </a:schemeClr>
                </a:solidFill>
                <a:hlinkClick r:id="rId3"/>
              </a:rPr>
              <a:t>Proc. Phys. Soc. A</a:t>
            </a:r>
            <a:r>
              <a:rPr lang="en-GB" sz="1400" dirty="0" smtClean="0">
                <a:solidFill>
                  <a:schemeClr val="tx1">
                    <a:alpha val="50000"/>
                  </a:schemeClr>
                </a:solidFill>
                <a:hlinkClick r:id="rId3"/>
              </a:rPr>
              <a:t> </a:t>
            </a:r>
            <a:r>
              <a:rPr lang="en-GB" sz="1400" b="1" dirty="0" smtClean="0">
                <a:solidFill>
                  <a:schemeClr val="tx1">
                    <a:alpha val="50000"/>
                  </a:schemeClr>
                </a:solidFill>
                <a:hlinkClick r:id="rId3"/>
              </a:rPr>
              <a:t>65</a:t>
            </a:r>
            <a:r>
              <a:rPr lang="en-GB" sz="1400" dirty="0" smtClean="0">
                <a:solidFill>
                  <a:schemeClr val="tx1">
                    <a:alpha val="50000"/>
                  </a:schemeClr>
                </a:solidFill>
                <a:hlinkClick r:id="rId3"/>
              </a:rPr>
              <a:t> (1952) 209</a:t>
            </a:r>
            <a:endParaRPr lang="en-GB" sz="1400" dirty="0">
              <a:solidFill>
                <a:schemeClr val="tx1">
                  <a:alpha val="50000"/>
                </a:schemeClr>
              </a:solidFill>
            </a:endParaRPr>
          </a:p>
        </p:txBody>
      </p:sp>
    </p:spTree>
    <p:extLst>
      <p:ext uri="{BB962C8B-B14F-4D97-AF65-F5344CB8AC3E}">
        <p14:creationId xmlns:p14="http://schemas.microsoft.com/office/powerpoint/2010/main" val="383273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ctr"/>
            <a:endParaRPr lang="en-GB" dirty="0" smtClean="0"/>
          </a:p>
          <a:p>
            <a:pPr algn="ctr"/>
            <a:endParaRPr lang="en-GB" dirty="0"/>
          </a:p>
          <a:p>
            <a:pPr algn="ctr"/>
            <a:r>
              <a:rPr lang="en-GB" dirty="0" smtClean="0"/>
              <a:t>Questions so far?</a:t>
            </a:r>
            <a:endParaRPr lang="en-GB" dirty="0"/>
          </a:p>
        </p:txBody>
      </p:sp>
    </p:spTree>
    <p:extLst>
      <p:ext uri="{BB962C8B-B14F-4D97-AF65-F5344CB8AC3E}">
        <p14:creationId xmlns:p14="http://schemas.microsoft.com/office/powerpoint/2010/main" val="275534890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err="1" smtClean="0">
                <a:latin typeface="+mn-lt"/>
              </a:rPr>
              <a:t>Mantid</a:t>
            </a:r>
            <a:r>
              <a:rPr lang="en-GB" sz="2000" dirty="0" smtClean="0">
                <a:latin typeface="+mn-lt"/>
              </a:rPr>
              <a:t> includes a Python object-oriented command-line interface for calculating and fitting crystal field data.</a:t>
            </a:r>
          </a:p>
          <a:p>
            <a:pPr marL="457200" indent="-457200">
              <a:buFont typeface="Arial" panose="020B0604020202020204" pitchFamily="34" charset="0"/>
              <a:buChar char="•"/>
            </a:pPr>
            <a:r>
              <a:rPr lang="en-GB" sz="2000" dirty="0" smtClean="0">
                <a:latin typeface="+mn-lt"/>
              </a:rPr>
              <a:t>It can handle multiple spectra and also physical properties (magnetisation, susceptibility and heat capacity) data.</a:t>
            </a:r>
          </a:p>
          <a:p>
            <a:pPr marL="457200" indent="-457200">
              <a:buFont typeface="Arial" panose="020B0604020202020204" pitchFamily="34" charset="0"/>
              <a:buChar char="•"/>
            </a:pPr>
            <a:r>
              <a:rPr lang="en-GB" sz="2000" dirty="0" smtClean="0">
                <a:latin typeface="+mn-lt"/>
              </a:rPr>
              <a:t>For calculations it requires as input:</a:t>
            </a:r>
          </a:p>
          <a:p>
            <a:pPr marL="1143000" lvl="1" indent="-457200">
              <a:buFont typeface="Arial" panose="020B0604020202020204" pitchFamily="34" charset="0"/>
              <a:buChar char="•"/>
            </a:pPr>
            <a:r>
              <a:rPr lang="en-GB" sz="1800" dirty="0" smtClean="0">
                <a:latin typeface="+mn-lt"/>
              </a:rPr>
              <a:t>The ion (only trivalent rare earths are supported).</a:t>
            </a:r>
          </a:p>
          <a:p>
            <a:pPr marL="1143000" lvl="1" indent="-457200">
              <a:buFont typeface="Arial" panose="020B0604020202020204" pitchFamily="34" charset="0"/>
              <a:buChar char="•"/>
            </a:pPr>
            <a:r>
              <a:rPr lang="en-GB" sz="1800" dirty="0" smtClean="0">
                <a:latin typeface="+mn-lt"/>
              </a:rPr>
              <a:t>The local (point group) symmetry.</a:t>
            </a:r>
          </a:p>
          <a:p>
            <a:pPr marL="1143000" lvl="1" indent="-457200">
              <a:buFont typeface="Arial" panose="020B0604020202020204" pitchFamily="34" charset="0"/>
              <a:buChar char="•"/>
            </a:pPr>
            <a:r>
              <a:rPr lang="en-GB" sz="1800" dirty="0" smtClean="0">
                <a:latin typeface="+mn-lt"/>
              </a:rPr>
              <a:t>A set of crystal field parameters.</a:t>
            </a:r>
          </a:p>
          <a:p>
            <a:pPr marL="457200" indent="-457200">
              <a:buFont typeface="Arial" panose="020B0604020202020204" pitchFamily="34" charset="0"/>
              <a:buChar char="•"/>
            </a:pPr>
            <a:r>
              <a:rPr lang="en-GB" sz="2000" dirty="0" smtClean="0">
                <a:latin typeface="+mn-lt"/>
              </a:rPr>
              <a:t>As output it can calculate:</a:t>
            </a:r>
          </a:p>
          <a:p>
            <a:pPr marL="1143000" lvl="1" indent="-457200">
              <a:buFont typeface="Arial" panose="020B0604020202020204" pitchFamily="34" charset="0"/>
              <a:buChar char="•"/>
            </a:pPr>
            <a:r>
              <a:rPr lang="en-GB" sz="1800" dirty="0" smtClean="0">
                <a:latin typeface="+mn-lt"/>
              </a:rPr>
              <a:t>The energy levels and eigenvectors</a:t>
            </a:r>
          </a:p>
          <a:p>
            <a:pPr marL="1143000" lvl="1" indent="-457200">
              <a:buFont typeface="Arial" panose="020B0604020202020204" pitchFamily="34" charset="0"/>
              <a:buChar char="•"/>
            </a:pPr>
            <a:r>
              <a:rPr lang="en-GB" sz="1800" dirty="0" smtClean="0">
                <a:latin typeface="+mn-lt"/>
              </a:rPr>
              <a:t>INS intensities for each transition / INS spectra vs temperature</a:t>
            </a:r>
          </a:p>
          <a:p>
            <a:pPr marL="1143000" lvl="1" indent="-457200">
              <a:buFont typeface="Arial" panose="020B0604020202020204" pitchFamily="34" charset="0"/>
              <a:buChar char="•"/>
            </a:pPr>
            <a:r>
              <a:rPr lang="en-GB" sz="1800" dirty="0" smtClean="0">
                <a:latin typeface="+mn-lt"/>
              </a:rPr>
              <a:t>Magnetic moment M(T) or M(H) [magnetisation]</a:t>
            </a:r>
          </a:p>
          <a:p>
            <a:pPr marL="1143000" lvl="1" indent="-457200">
              <a:buFont typeface="Arial" panose="020B0604020202020204" pitchFamily="34" charset="0"/>
              <a:buChar char="•"/>
            </a:pPr>
            <a:r>
              <a:rPr lang="en-GB" sz="1800" dirty="0" smtClean="0">
                <a:latin typeface="+mn-lt"/>
              </a:rPr>
              <a:t>Susceptibility (van </a:t>
            </a:r>
            <a:r>
              <a:rPr lang="en-GB" sz="1800" dirty="0" err="1" smtClean="0">
                <a:latin typeface="+mn-lt"/>
              </a:rPr>
              <a:t>Vleck</a:t>
            </a:r>
            <a:r>
              <a:rPr lang="en-GB" sz="1800" dirty="0" smtClean="0">
                <a:latin typeface="+mn-lt"/>
              </a:rPr>
              <a:t> formula) </a:t>
            </a:r>
            <a:r>
              <a:rPr lang="el-GR" sz="1800" dirty="0" smtClean="0">
                <a:latin typeface="+mn-lt"/>
              </a:rPr>
              <a:t>χ</a:t>
            </a:r>
            <a:r>
              <a:rPr lang="en-GB" sz="1800" dirty="0" smtClean="0">
                <a:latin typeface="+mn-lt"/>
              </a:rPr>
              <a:t>(T)</a:t>
            </a:r>
          </a:p>
          <a:p>
            <a:pPr marL="1143000" lvl="1" indent="-457200">
              <a:buFont typeface="Arial" panose="020B0604020202020204" pitchFamily="34" charset="0"/>
              <a:buChar char="•"/>
            </a:pPr>
            <a:r>
              <a:rPr lang="en-GB" sz="1800" dirty="0" smtClean="0">
                <a:latin typeface="+mn-lt"/>
              </a:rPr>
              <a:t>Heat capacity </a:t>
            </a:r>
            <a:r>
              <a:rPr lang="en-GB" sz="1800" dirty="0" err="1" smtClean="0">
                <a:latin typeface="+mn-lt"/>
              </a:rPr>
              <a:t>C</a:t>
            </a:r>
            <a:r>
              <a:rPr lang="en-GB" sz="1800" baseline="-25000" dirty="0" err="1" smtClean="0">
                <a:latin typeface="+mn-lt"/>
              </a:rPr>
              <a:t>p</a:t>
            </a:r>
            <a:r>
              <a:rPr lang="en-GB" sz="1800" dirty="0" smtClean="0">
                <a:latin typeface="+mn-lt"/>
              </a:rPr>
              <a:t>(H,T)</a:t>
            </a:r>
            <a:endParaRPr lang="en-GB" sz="1800" dirty="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Tree>
    <p:extLst>
      <p:ext uri="{BB962C8B-B14F-4D97-AF65-F5344CB8AC3E}">
        <p14:creationId xmlns:p14="http://schemas.microsoft.com/office/powerpoint/2010/main" val="13540351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Starting a calculation</a:t>
            </a:r>
            <a:endParaRPr lang="en-GB" sz="1800" dirty="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6" name="TextBox 5"/>
          <p:cNvSpPr txBox="1"/>
          <p:nvPr/>
        </p:nvSpPr>
        <p:spPr>
          <a:xfrm>
            <a:off x="947299" y="4118046"/>
            <a:ext cx="7336936" cy="292388"/>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e = </a:t>
            </a:r>
            <a:r>
              <a:rPr lang="en-GB" sz="1300" dirty="0" err="1">
                <a:latin typeface="Courier New" panose="02070309020205020404" pitchFamily="49" charset="0"/>
                <a:cs typeface="Courier New" panose="02070309020205020404" pitchFamily="49" charset="0"/>
              </a:rPr>
              <a:t>cf.getEigenvalues</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grpSp>
        <p:nvGrpSpPr>
          <p:cNvPr id="9" name="Group 8"/>
          <p:cNvGrpSpPr/>
          <p:nvPr/>
        </p:nvGrpSpPr>
        <p:grpSpPr>
          <a:xfrm>
            <a:off x="2209717" y="2636540"/>
            <a:ext cx="5383609" cy="1383061"/>
            <a:chOff x="2209717" y="2931815"/>
            <a:chExt cx="5383609" cy="1383061"/>
          </a:xfrm>
        </p:grpSpPr>
        <p:pic>
          <p:nvPicPr>
            <p:cNvPr id="2" name="Picture 1"/>
            <p:cNvPicPr>
              <a:picLocks noChangeAspect="1"/>
            </p:cNvPicPr>
            <p:nvPr/>
          </p:nvPicPr>
          <p:blipFill>
            <a:blip r:embed="rId2"/>
            <a:stretch>
              <a:fillRect/>
            </a:stretch>
          </p:blipFill>
          <p:spPr>
            <a:xfrm>
              <a:off x="2209717" y="2931815"/>
              <a:ext cx="4800600" cy="13049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464" y="3286625"/>
              <a:ext cx="645862" cy="8611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2635" y="4188570"/>
              <a:ext cx="4331542" cy="126306"/>
            </a:xfrm>
            <a:prstGeom prst="rect">
              <a:avLst/>
            </a:prstGeom>
          </p:spPr>
        </p:pic>
      </p:grpSp>
      <p:pic>
        <p:nvPicPr>
          <p:cNvPr id="10" name="Picture 9"/>
          <p:cNvPicPr>
            <a:picLocks noChangeAspect="1"/>
          </p:cNvPicPr>
          <p:nvPr/>
        </p:nvPicPr>
        <p:blipFill>
          <a:blip r:embed="rId5"/>
          <a:stretch>
            <a:fillRect/>
          </a:stretch>
        </p:blipFill>
        <p:spPr>
          <a:xfrm>
            <a:off x="2700360" y="4499489"/>
            <a:ext cx="4124325" cy="180975"/>
          </a:xfrm>
          <a:prstGeom prst="rect">
            <a:avLst/>
          </a:prstGeom>
        </p:spPr>
      </p:pic>
      <p:sp>
        <p:nvSpPr>
          <p:cNvPr id="11" name="TextBox 10"/>
          <p:cNvSpPr txBox="1"/>
          <p:nvPr/>
        </p:nvSpPr>
        <p:spPr>
          <a:xfrm>
            <a:off x="947299" y="4784796"/>
            <a:ext cx="7336936" cy="292388"/>
          </a:xfrm>
          <a:prstGeom prst="rect">
            <a:avLst/>
          </a:prstGeom>
          <a:solidFill>
            <a:schemeClr val="accent5">
              <a:lumMod val="20000"/>
              <a:lumOff val="80000"/>
            </a:schemeClr>
          </a:solidFill>
        </p:spPr>
        <p:txBody>
          <a:bodyPr wrap="square" rtlCol="0">
            <a:spAutoFit/>
          </a:bodyPr>
          <a:lstStyle/>
          <a:p>
            <a:r>
              <a:rPr lang="en-GB" sz="1300" dirty="0" smtClean="0">
                <a:latin typeface="Courier New" panose="02070309020205020404" pitchFamily="49" charset="0"/>
                <a:cs typeface="Courier New" panose="02070309020205020404" pitchFamily="49" charset="0"/>
              </a:rPr>
              <a:t>w </a:t>
            </a:r>
            <a:r>
              <a:rPr lang="en-GB" sz="1300" dirty="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cf.getEigenvectors</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sp>
        <p:nvSpPr>
          <p:cNvPr id="5" name="TextBox 4"/>
          <p:cNvSpPr txBox="1"/>
          <p:nvPr/>
        </p:nvSpPr>
        <p:spPr>
          <a:xfrm>
            <a:off x="941549" y="1765558"/>
            <a:ext cx="7336936" cy="892552"/>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endParaRPr lang="en-GB" sz="1300" dirty="0">
              <a:latin typeface="Courier New" panose="02070309020205020404" pitchFamily="49" charset="0"/>
              <a:cs typeface="Courier New" panose="02070309020205020404" pitchFamily="49" charset="0"/>
            </a:endParaRPr>
          </a:p>
          <a:p>
            <a:r>
              <a:rPr lang="en-GB" sz="1300" dirty="0" err="1" smtClean="0">
                <a:latin typeface="Courier New" panose="02070309020205020404" pitchFamily="49" charset="0"/>
                <a:cs typeface="Courier New" panose="02070309020205020404" pitchFamily="49" charset="0"/>
              </a:rPr>
              <a:t>cf</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['B40'] = -0.031</a:t>
            </a:r>
          </a:p>
          <a:p>
            <a:r>
              <a:rPr lang="en-GB" sz="1300" dirty="0" smtClean="0">
                <a:latin typeface="Courier New" panose="02070309020205020404" pitchFamily="49" charset="0"/>
                <a:cs typeface="Courier New" panose="02070309020205020404" pitchFamily="49" charset="0"/>
              </a:rPr>
              <a:t>h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cf.getHamiltonian</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grpSp>
        <p:nvGrpSpPr>
          <p:cNvPr id="14" name="Group 13"/>
          <p:cNvGrpSpPr/>
          <p:nvPr/>
        </p:nvGrpSpPr>
        <p:grpSpPr>
          <a:xfrm>
            <a:off x="2209717" y="5169575"/>
            <a:ext cx="5383609" cy="1085850"/>
            <a:chOff x="2209717" y="5169575"/>
            <a:chExt cx="5383609" cy="1085850"/>
          </a:xfrm>
        </p:grpSpPr>
        <p:pic>
          <p:nvPicPr>
            <p:cNvPr id="12" name="Picture 11"/>
            <p:cNvPicPr>
              <a:picLocks noChangeAspect="1"/>
            </p:cNvPicPr>
            <p:nvPr/>
          </p:nvPicPr>
          <p:blipFill>
            <a:blip r:embed="rId6"/>
            <a:stretch>
              <a:fillRect/>
            </a:stretch>
          </p:blipFill>
          <p:spPr>
            <a:xfrm>
              <a:off x="2209717" y="5169575"/>
              <a:ext cx="4772025" cy="10858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464" y="5234300"/>
              <a:ext cx="645862" cy="861150"/>
            </a:xfrm>
            <a:prstGeom prst="rect">
              <a:avLst/>
            </a:prstGeom>
          </p:spPr>
        </p:pic>
      </p:grpSp>
      <p:grpSp>
        <p:nvGrpSpPr>
          <p:cNvPr id="27" name="Group 26"/>
          <p:cNvGrpSpPr/>
          <p:nvPr/>
        </p:nvGrpSpPr>
        <p:grpSpPr>
          <a:xfrm>
            <a:off x="2700360" y="4680464"/>
            <a:ext cx="3700440" cy="553836"/>
            <a:chOff x="2700360" y="4680464"/>
            <a:chExt cx="3700440" cy="553836"/>
          </a:xfrm>
        </p:grpSpPr>
        <p:cxnSp>
          <p:nvCxnSpPr>
            <p:cNvPr id="16" name="Straight Connector 15"/>
            <p:cNvCxnSpPr/>
            <p:nvPr/>
          </p:nvCxnSpPr>
          <p:spPr>
            <a:xfrm flipH="1">
              <a:off x="2700360" y="4680464"/>
              <a:ext cx="36669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457575" y="4680464"/>
              <a:ext cx="30480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200525" y="4680464"/>
              <a:ext cx="19050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943475" y="4680464"/>
              <a:ext cx="152400" cy="489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638800" y="4680464"/>
              <a:ext cx="114300" cy="553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391275" y="4680464"/>
              <a:ext cx="9525" cy="55383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7408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Calculating an INS spectrum</a:t>
            </a:r>
            <a:endParaRPr lang="en-GB" sz="1800" dirty="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65558"/>
            <a:ext cx="7336936" cy="892552"/>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a:t>
            </a:r>
            <a:r>
              <a:rPr lang="en-GB" sz="1300" dirty="0" smtClean="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B40=-0.031, Temperature=44</a:t>
            </a:r>
            <a:r>
              <a:rPr lang="en-GB" sz="1300" dirty="0">
                <a:latin typeface="Courier New" panose="02070309020205020404" pitchFamily="49" charset="0"/>
                <a:cs typeface="Courier New" panose="02070309020205020404" pitchFamily="49" charset="0"/>
              </a:rPr>
              <a:t>)</a:t>
            </a:r>
          </a:p>
          <a:p>
            <a:r>
              <a:rPr lang="en-GB" sz="1300" dirty="0" err="1" smtClean="0">
                <a:latin typeface="Courier New" panose="02070309020205020404" pitchFamily="49" charset="0"/>
                <a:cs typeface="Courier New" panose="02070309020205020404" pitchFamily="49" charset="0"/>
              </a:rPr>
              <a:t>cf.ToleranceIntensity</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1</a:t>
            </a:r>
          </a:p>
          <a:p>
            <a:r>
              <a:rPr lang="en-GB" sz="1300" dirty="0" smtClean="0">
                <a:latin typeface="Courier New" panose="02070309020205020404" pitchFamily="49" charset="0"/>
                <a:cs typeface="Courier New" panose="02070309020205020404" pitchFamily="49" charset="0"/>
              </a:rPr>
              <a:t>print(</a:t>
            </a:r>
            <a:r>
              <a:rPr lang="en-GB" sz="1300" dirty="0" err="1" smtClean="0">
                <a:latin typeface="Courier New" panose="02070309020205020404" pitchFamily="49" charset="0"/>
                <a:cs typeface="Courier New" panose="02070309020205020404" pitchFamily="49" charset="0"/>
              </a:rPr>
              <a:t>cf.getPeakList</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pic>
        <p:nvPicPr>
          <p:cNvPr id="18" name="Picture 17"/>
          <p:cNvPicPr>
            <a:picLocks noChangeAspect="1"/>
          </p:cNvPicPr>
          <p:nvPr/>
        </p:nvPicPr>
        <p:blipFill>
          <a:blip r:embed="rId2"/>
          <a:stretch>
            <a:fillRect/>
          </a:stretch>
        </p:blipFill>
        <p:spPr>
          <a:xfrm>
            <a:off x="3643312" y="2676525"/>
            <a:ext cx="1838325" cy="361950"/>
          </a:xfrm>
          <a:prstGeom prst="rect">
            <a:avLst/>
          </a:prstGeom>
        </p:spPr>
      </p:pic>
      <p:pic>
        <p:nvPicPr>
          <p:cNvPr id="19" name="Picture 18"/>
          <p:cNvPicPr>
            <a:picLocks noChangeAspect="1"/>
          </p:cNvPicPr>
          <p:nvPr/>
        </p:nvPicPr>
        <p:blipFill>
          <a:blip r:embed="rId3"/>
          <a:stretch>
            <a:fillRect/>
          </a:stretch>
        </p:blipFill>
        <p:spPr>
          <a:xfrm>
            <a:off x="2756913" y="3987439"/>
            <a:ext cx="3630173" cy="2714634"/>
          </a:xfrm>
          <a:prstGeom prst="rect">
            <a:avLst/>
          </a:prstGeom>
        </p:spPr>
      </p:pic>
      <p:sp>
        <p:nvSpPr>
          <p:cNvPr id="6" name="TextBox 5"/>
          <p:cNvSpPr txBox="1"/>
          <p:nvPr/>
        </p:nvSpPr>
        <p:spPr>
          <a:xfrm>
            <a:off x="947299" y="3070296"/>
            <a:ext cx="7336936" cy="1092607"/>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a:t>
            </a:r>
          </a:p>
          <a:p>
            <a:r>
              <a:rPr lang="en-GB" sz="1300" dirty="0" err="1">
                <a:latin typeface="Courier New" panose="02070309020205020404" pitchFamily="49" charset="0"/>
                <a:cs typeface="Courier New" panose="02070309020205020404" pitchFamily="49" charset="0"/>
              </a:rPr>
              <a:t>cf.FWHM</a:t>
            </a:r>
            <a:r>
              <a:rPr lang="en-GB" sz="1300" dirty="0">
                <a:latin typeface="Courier New" panose="02070309020205020404" pitchFamily="49" charset="0"/>
                <a:cs typeface="Courier New" panose="02070309020205020404" pitchFamily="49" charset="0"/>
              </a:rPr>
              <a:t> = 0.9</a:t>
            </a:r>
          </a:p>
          <a:p>
            <a:r>
              <a:rPr lang="en-GB" sz="1300" dirty="0" err="1" smtClean="0">
                <a:latin typeface="Courier New" panose="02070309020205020404" pitchFamily="49" charset="0"/>
                <a:cs typeface="Courier New" panose="02070309020205020404" pitchFamily="49" charset="0"/>
              </a:rPr>
              <a:t>sp</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p>
          <a:p>
            <a:r>
              <a:rPr lang="en-GB" sz="1300" dirty="0" err="1" smtClean="0">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sp</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21577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Including instrument resolution (FWHM vs energy from </a:t>
            </a:r>
            <a:r>
              <a:rPr lang="en-GB" sz="2000" dirty="0" err="1" smtClean="0">
                <a:latin typeface="Courier New" panose="02070309020205020404" pitchFamily="49" charset="0"/>
                <a:cs typeface="Courier New" panose="02070309020205020404" pitchFamily="49" charset="0"/>
              </a:rPr>
              <a:t>PyChop</a:t>
            </a:r>
            <a:r>
              <a:rPr lang="en-GB" sz="2000" dirty="0" smtClean="0">
                <a:latin typeface="+mn-lt"/>
              </a:rPr>
              <a:t>)</a:t>
            </a:r>
            <a:endParaRPr lang="en-GB" sz="1800" dirty="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65558"/>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PyChop</a:t>
            </a:r>
            <a:r>
              <a:rPr lang="en-GB" sz="1300" dirty="0">
                <a:latin typeface="Courier New" panose="02070309020205020404" pitchFamily="49" charset="0"/>
                <a:cs typeface="Courier New" panose="02070309020205020404" pitchFamily="49" charset="0"/>
              </a:rPr>
              <a:t> import PyChop2</a:t>
            </a:r>
          </a:p>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ResolutionModel</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marires</a:t>
            </a:r>
            <a:r>
              <a:rPr lang="en-GB" sz="1300" dirty="0">
                <a:latin typeface="Courier New" panose="02070309020205020404" pitchFamily="49" charset="0"/>
                <a:cs typeface="Courier New" panose="02070309020205020404" pitchFamily="49" charset="0"/>
              </a:rPr>
              <a:t> = PyChop2('MARI')</a:t>
            </a:r>
          </a:p>
          <a:p>
            <a:r>
              <a:rPr lang="en-GB" sz="1300" dirty="0" err="1">
                <a:latin typeface="Courier New" panose="02070309020205020404" pitchFamily="49" charset="0"/>
                <a:cs typeface="Courier New" panose="02070309020205020404" pitchFamily="49" charset="0"/>
              </a:rPr>
              <a:t>marires.setChopper</a:t>
            </a:r>
            <a:r>
              <a:rPr lang="en-GB" sz="1300" dirty="0">
                <a:latin typeface="Courier New" panose="02070309020205020404" pitchFamily="49" charset="0"/>
                <a:cs typeface="Courier New" panose="02070309020205020404" pitchFamily="49" charset="0"/>
              </a:rPr>
              <a:t>('S</a:t>
            </a:r>
            <a:r>
              <a:rPr lang="en-GB" sz="1300" dirty="0" smtClean="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marires.setFrequency</a:t>
            </a:r>
            <a:r>
              <a:rPr lang="en-GB" sz="1300" dirty="0" smtClean="0">
                <a:latin typeface="Courier New" panose="02070309020205020404" pitchFamily="49" charset="0"/>
                <a:cs typeface="Courier New" panose="02070309020205020404" pitchFamily="49" charset="0"/>
              </a:rPr>
              <a:t>(400); </a:t>
            </a:r>
            <a:r>
              <a:rPr lang="en-GB" sz="1300" dirty="0" err="1" smtClean="0">
                <a:latin typeface="Courier New" panose="02070309020205020404" pitchFamily="49" charset="0"/>
                <a:cs typeface="Courier New" panose="02070309020205020404" pitchFamily="49" charset="0"/>
              </a:rPr>
              <a:t>marires.setEi</a:t>
            </a:r>
            <a:r>
              <a:rPr lang="en-GB" sz="1300" dirty="0" smtClean="0">
                <a:latin typeface="Courier New" panose="02070309020205020404" pitchFamily="49" charset="0"/>
                <a:cs typeface="Courier New" panose="02070309020205020404" pitchFamily="49" charset="0"/>
              </a:rPr>
              <a:t>(60</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rm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ResolutionModel</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marires.getResolution</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xstart</a:t>
            </a:r>
            <a:r>
              <a:rPr lang="en-GB" sz="1300" dirty="0">
                <a:latin typeface="Courier New" panose="02070309020205020404" pitchFamily="49" charset="0"/>
                <a:cs typeface="Courier New" panose="02070309020205020404" pitchFamily="49" charset="0"/>
              </a:rPr>
              <a:t>=0.0, </a:t>
            </a:r>
            <a:r>
              <a:rPr lang="en-GB" sz="1300" dirty="0" err="1">
                <a:latin typeface="Courier New" panose="02070309020205020404" pitchFamily="49" charset="0"/>
                <a:cs typeface="Courier New" panose="02070309020205020404" pitchFamily="49" charset="0"/>
              </a:rPr>
              <a:t>xend</a:t>
            </a:r>
            <a:r>
              <a:rPr lang="en-GB" sz="1300" dirty="0">
                <a:latin typeface="Courier New" panose="02070309020205020404" pitchFamily="49" charset="0"/>
                <a:cs typeface="Courier New" panose="02070309020205020404" pitchFamily="49" charset="0"/>
              </a:rPr>
              <a:t>=59.0,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accuracy=0.01</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B40=-0.031, \</a:t>
            </a:r>
          </a:p>
          <a:p>
            <a:r>
              <a:rPr lang="en-GB" sz="1300" dirty="0">
                <a:latin typeface="Courier New" panose="02070309020205020404" pitchFamily="49" charset="0"/>
                <a:cs typeface="Courier New" panose="02070309020205020404" pitchFamily="49" charset="0"/>
              </a:rPr>
              <a:t>                  Temperature=44.0, </a:t>
            </a:r>
            <a:r>
              <a:rPr lang="en-GB" sz="1300" dirty="0" err="1">
                <a:latin typeface="Courier New" panose="02070309020205020404" pitchFamily="49" charset="0"/>
                <a:cs typeface="Courier New" panose="02070309020205020404" pitchFamily="49" charset="0"/>
              </a:rPr>
              <a:t>ResolutionModel</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rm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pic>
        <p:nvPicPr>
          <p:cNvPr id="10" name="Picture 9"/>
          <p:cNvPicPr>
            <a:picLocks noChangeAspect="1"/>
          </p:cNvPicPr>
          <p:nvPr/>
        </p:nvPicPr>
        <p:blipFill>
          <a:blip r:embed="rId2"/>
          <a:stretch>
            <a:fillRect/>
          </a:stretch>
        </p:blipFill>
        <p:spPr>
          <a:xfrm>
            <a:off x="2756913" y="3987439"/>
            <a:ext cx="3635685" cy="2718756"/>
          </a:xfrm>
          <a:prstGeom prst="rect">
            <a:avLst/>
          </a:prstGeom>
        </p:spPr>
      </p:pic>
    </p:spTree>
    <p:extLst>
      <p:ext uri="{BB962C8B-B14F-4D97-AF65-F5344CB8AC3E}">
        <p14:creationId xmlns:p14="http://schemas.microsoft.com/office/powerpoint/2010/main" val="11944223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Materials with multiple sites</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65558"/>
            <a:ext cx="7336936" cy="189282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cf_hex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Pr</a:t>
            </a:r>
            <a:r>
              <a:rPr lang="en-GB" sz="1300" dirty="0">
                <a:latin typeface="Courier New" panose="02070309020205020404" pitchFamily="49" charset="0"/>
                <a:cs typeface="Courier New" panose="02070309020205020404" pitchFamily="49" charset="0"/>
              </a:rPr>
              <a:t>', 'D3h', B20=19e-2, B40=-5.7e-4, </a:t>
            </a:r>
            <a:r>
              <a:rPr lang="en-GB" sz="1300" dirty="0" smtClean="0">
                <a:latin typeface="Courier New" panose="02070309020205020404" pitchFamily="49" charset="0"/>
                <a:cs typeface="Courier New" panose="02070309020205020404" pitchFamily="49" charset="0"/>
              </a:rPr>
              <a:t>B60=1e-4</a:t>
            </a:r>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B66</a:t>
            </a:r>
            <a:r>
              <a:rPr lang="en-GB" sz="1300" dirty="0">
                <a:latin typeface="Courier New" panose="02070309020205020404" pitchFamily="49" charset="0"/>
                <a:cs typeface="Courier New" panose="02070309020205020404" pitchFamily="49" charset="0"/>
              </a:rPr>
              <a:t>=-9.6e-4, Temperature=2., FWHM=0.1)</a:t>
            </a:r>
          </a:p>
          <a:p>
            <a:r>
              <a:rPr lang="en-GB" sz="1300" dirty="0" err="1">
                <a:latin typeface="Courier New" panose="02070309020205020404" pitchFamily="49" charset="0"/>
                <a:cs typeface="Courier New" panose="02070309020205020404" pitchFamily="49" charset="0"/>
              </a:rPr>
              <a:t>cf_cub</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Pr</a:t>
            </a:r>
            <a:r>
              <a:rPr lang="en-GB" sz="1300" dirty="0">
                <a:latin typeface="Courier New" panose="02070309020205020404" pitchFamily="49" charset="0"/>
                <a:cs typeface="Courier New" panose="02070309020205020404" pitchFamily="49" charset="0"/>
              </a:rPr>
              <a:t>', 'D3d', B40=29e-4, B60=0.8e-4,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Temperature=2</a:t>
            </a:r>
            <a:r>
              <a:rPr lang="en-GB" sz="1300" dirty="0">
                <a:latin typeface="Courier New" panose="02070309020205020404" pitchFamily="49" charset="0"/>
                <a:cs typeface="Courier New" panose="02070309020205020404" pitchFamily="49" charset="0"/>
              </a:rPr>
              <a:t>., FWHM=0.1)</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cf_hex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cf_cub</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np.linspace</a:t>
            </a:r>
            <a:r>
              <a:rPr lang="en-GB" sz="1300" dirty="0">
                <a:latin typeface="Courier New" panose="02070309020205020404" pitchFamily="49" charset="0"/>
                <a:cs typeface="Courier New" panose="02070309020205020404" pitchFamily="49" charset="0"/>
              </a:rPr>
              <a:t>(-2,10,100)))</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4229100"/>
            <a:ext cx="3228976" cy="2371725"/>
          </a:xfrm>
          <a:prstGeom prst="rect">
            <a:avLst/>
          </a:prstGeom>
          <a:ln>
            <a:noFill/>
          </a:ln>
        </p:spPr>
      </p:pic>
    </p:spTree>
    <p:extLst>
      <p:ext uri="{BB962C8B-B14F-4D97-AF65-F5344CB8AC3E}">
        <p14:creationId xmlns:p14="http://schemas.microsoft.com/office/powerpoint/2010/main" val="12353631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Physical properties calculation</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65558"/>
            <a:ext cx="7336936" cy="149271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import </a:t>
            </a:r>
            <a:r>
              <a:rPr lang="en-GB" sz="1300" dirty="0" err="1">
                <a:latin typeface="Courier New" panose="02070309020205020404" pitchFamily="49" charset="0"/>
                <a:cs typeface="Courier New" panose="02070309020205020404" pitchFamily="49" charset="0"/>
              </a:rPr>
              <a:t>matplotlib.pyplot</a:t>
            </a:r>
            <a:r>
              <a:rPr lang="en-GB" sz="1300" dirty="0">
                <a:latin typeface="Courier New" panose="02070309020205020404" pitchFamily="49" charset="0"/>
                <a:cs typeface="Courier New" panose="02070309020205020404" pitchFamily="49" charset="0"/>
              </a:rPr>
              <a:t> as </a:t>
            </a:r>
            <a:r>
              <a:rPr lang="en-GB" sz="1300" dirty="0" err="1">
                <a:latin typeface="Courier New" panose="02070309020205020404" pitchFamily="49" charset="0"/>
                <a:cs typeface="Courier New" panose="02070309020205020404" pitchFamily="49" charset="0"/>
              </a:rPr>
              <a:t>plt</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B40</a:t>
            </a:r>
            <a:r>
              <a:rPr lang="en-GB" sz="1300" dirty="0">
                <a:latin typeface="Courier New" panose="02070309020205020404" pitchFamily="49" charset="0"/>
                <a:cs typeface="Courier New" panose="02070309020205020404" pitchFamily="49" charset="0"/>
              </a:rPr>
              <a:t>=-0.031, Temperature=44.0)</a:t>
            </a:r>
          </a:p>
          <a:p>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cf.getHeatCapacity</a:t>
            </a:r>
            <a:r>
              <a:rPr lang="en-GB" sz="1300" dirty="0">
                <a:latin typeface="Courier New" panose="02070309020205020404" pitchFamily="49" charset="0"/>
                <a:cs typeface="Courier New" panose="02070309020205020404" pitchFamily="49" charset="0"/>
              </a:rPr>
              <a:t>()       # Calculates </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(T) for 1&lt;T&lt;300K in 1K steps  (default)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Returns a tuple of (x, y) values</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2700360" y="3987439"/>
            <a:ext cx="3636980" cy="2719724"/>
          </a:xfrm>
          <a:prstGeom prst="rect">
            <a:avLst/>
          </a:prstGeom>
        </p:spPr>
      </p:pic>
    </p:spTree>
    <p:extLst>
      <p:ext uri="{BB962C8B-B14F-4D97-AF65-F5344CB8AC3E}">
        <p14:creationId xmlns:p14="http://schemas.microsoft.com/office/powerpoint/2010/main" val="655376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Overview</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371600"/>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400" dirty="0" smtClean="0">
                <a:latin typeface="+mn-lt"/>
              </a:rPr>
              <a:t>Crystalline electric field theory</a:t>
            </a:r>
          </a:p>
          <a:p>
            <a:pPr marL="1143000" lvl="1" indent="-457200">
              <a:buFont typeface="Arial" panose="020B0604020202020204" pitchFamily="34" charset="0"/>
              <a:buChar char="•"/>
            </a:pPr>
            <a:r>
              <a:rPr lang="en-GB" sz="2000" dirty="0" smtClean="0">
                <a:latin typeface="+mn-lt"/>
              </a:rPr>
              <a:t>Broad overview</a:t>
            </a:r>
          </a:p>
          <a:p>
            <a:pPr marL="1143000" lvl="1" indent="-457200">
              <a:buFont typeface="Arial" panose="020B0604020202020204" pitchFamily="34" charset="0"/>
              <a:buChar char="•"/>
            </a:pPr>
            <a:r>
              <a:rPr lang="en-GB" sz="2000" dirty="0" smtClean="0">
                <a:latin typeface="+mn-lt"/>
              </a:rPr>
              <a:t>Mathematical background</a:t>
            </a:r>
            <a:endParaRPr lang="en-GB" sz="2000" dirty="0" smtClean="0">
              <a:latin typeface="+mn-lt"/>
            </a:endParaRPr>
          </a:p>
          <a:p>
            <a:pPr marL="457200" indent="-457200">
              <a:buFont typeface="Arial" panose="020B0604020202020204" pitchFamily="34" charset="0"/>
              <a:buChar char="•"/>
            </a:pPr>
            <a:r>
              <a:rPr lang="en-GB" sz="2400" dirty="0" smtClean="0">
                <a:latin typeface="+mn-lt"/>
              </a:rPr>
              <a:t>The </a:t>
            </a:r>
            <a:r>
              <a:rPr lang="en-GB" sz="2400" dirty="0" err="1" smtClean="0">
                <a:latin typeface="+mn-lt"/>
              </a:rPr>
              <a:t>Mantid</a:t>
            </a:r>
            <a:r>
              <a:rPr lang="en-GB" sz="2400" dirty="0" smtClean="0">
                <a:latin typeface="+mn-lt"/>
              </a:rPr>
              <a:t> crystal field interface</a:t>
            </a:r>
          </a:p>
          <a:p>
            <a:pPr marL="1143000" lvl="1" indent="-457200">
              <a:buFont typeface="Arial" panose="020B0604020202020204" pitchFamily="34" charset="0"/>
              <a:buChar char="•"/>
            </a:pPr>
            <a:r>
              <a:rPr lang="en-GB" sz="2000" dirty="0" smtClean="0">
                <a:latin typeface="+mn-lt"/>
              </a:rPr>
              <a:t>Plotting INS Spectrum</a:t>
            </a:r>
          </a:p>
          <a:p>
            <a:pPr marL="1143000" lvl="1" indent="-457200">
              <a:buFont typeface="Arial" panose="020B0604020202020204" pitchFamily="34" charset="0"/>
              <a:buChar char="•"/>
            </a:pPr>
            <a:r>
              <a:rPr lang="en-GB" sz="2000" dirty="0" smtClean="0">
                <a:latin typeface="+mn-lt"/>
              </a:rPr>
              <a:t>Plotting physical properties</a:t>
            </a:r>
          </a:p>
          <a:p>
            <a:pPr marL="457200" indent="-457200">
              <a:buFont typeface="Arial" panose="020B0604020202020204" pitchFamily="34" charset="0"/>
              <a:buChar char="•"/>
            </a:pPr>
            <a:r>
              <a:rPr lang="en-GB" sz="2400" dirty="0" smtClean="0">
                <a:latin typeface="+mn-lt"/>
              </a:rPr>
              <a:t>Fitting data</a:t>
            </a:r>
            <a:endParaRPr lang="en-GB" sz="1600" dirty="0" smtClean="0">
              <a:latin typeface="+mn-lt"/>
            </a:endParaRPr>
          </a:p>
          <a:p>
            <a:pPr marL="457200" indent="-457200">
              <a:buFont typeface="Arial" panose="020B0604020202020204" pitchFamily="34" charset="0"/>
              <a:buChar char="•"/>
            </a:pPr>
            <a:endParaRPr lang="en-GB" sz="1600" dirty="0" smtClean="0">
              <a:latin typeface="+mn-lt"/>
            </a:endParaRPr>
          </a:p>
          <a:p>
            <a:pPr marL="1143000" lvl="1" indent="-457200">
              <a:buFont typeface="Arial" panose="020B0604020202020204" pitchFamily="34" charset="0"/>
              <a:buChar char="•"/>
            </a:pPr>
            <a:endParaRPr lang="en-GB" sz="1600" dirty="0" smtClean="0">
              <a:latin typeface="+mn-lt"/>
            </a:endParaRPr>
          </a:p>
          <a:p>
            <a:pPr marL="1143000" lvl="1" indent="-457200">
              <a:buFont typeface="Arial" panose="020B0604020202020204" pitchFamily="34" charset="0"/>
              <a:buChar char="•"/>
            </a:pPr>
            <a:endParaRPr lang="en-GB" sz="1600" dirty="0">
              <a:latin typeface="+mn-lt"/>
            </a:endParaRPr>
          </a:p>
          <a:p>
            <a:pPr marL="457200" indent="-457200">
              <a:buFont typeface="Arial" panose="020B0604020202020204" pitchFamily="34" charset="0"/>
              <a:buChar char="•"/>
            </a:pPr>
            <a:endParaRPr lang="en-GB" sz="2400" dirty="0" smtClean="0">
              <a:latin typeface="+mn-lt"/>
            </a:endParaRPr>
          </a:p>
        </p:txBody>
      </p:sp>
    </p:spTree>
    <p:extLst>
      <p:ext uri="{BB962C8B-B14F-4D97-AF65-F5344CB8AC3E}">
        <p14:creationId xmlns:p14="http://schemas.microsoft.com/office/powerpoint/2010/main" val="211698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Physical properties calculation</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pic>
        <p:nvPicPr>
          <p:cNvPr id="8" name="Picture 7"/>
          <p:cNvPicPr>
            <a:picLocks noChangeAspect="1"/>
          </p:cNvPicPr>
          <p:nvPr/>
        </p:nvPicPr>
        <p:blipFill>
          <a:blip r:embed="rId2"/>
          <a:stretch>
            <a:fillRect/>
          </a:stretch>
        </p:blipFill>
        <p:spPr>
          <a:xfrm>
            <a:off x="2698073" y="3985729"/>
            <a:ext cx="3639267" cy="2721434"/>
          </a:xfrm>
          <a:prstGeom prst="rect">
            <a:avLst/>
          </a:prstGeom>
        </p:spPr>
      </p:pic>
      <p:sp>
        <p:nvSpPr>
          <p:cNvPr id="5" name="TextBox 4"/>
          <p:cNvSpPr txBox="1"/>
          <p:nvPr/>
        </p:nvSpPr>
        <p:spPr>
          <a:xfrm>
            <a:off x="941549" y="1765558"/>
            <a:ext cx="7336936" cy="2292935"/>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import </a:t>
            </a:r>
            <a:r>
              <a:rPr lang="en-GB" sz="1300" dirty="0" err="1">
                <a:latin typeface="Courier New" panose="02070309020205020404" pitchFamily="49" charset="0"/>
                <a:cs typeface="Courier New" panose="02070309020205020404" pitchFamily="49" charset="0"/>
              </a:rPr>
              <a:t>matplotlib.pyplot</a:t>
            </a:r>
            <a:r>
              <a:rPr lang="en-GB" sz="1300" dirty="0">
                <a:latin typeface="Courier New" panose="02070309020205020404" pitchFamily="49" charset="0"/>
                <a:cs typeface="Courier New" panose="02070309020205020404" pitchFamily="49" charset="0"/>
              </a:rPr>
              <a:t> as </a:t>
            </a:r>
            <a:r>
              <a:rPr lang="en-GB" sz="1300" dirty="0" err="1">
                <a:latin typeface="Courier New" panose="02070309020205020404" pitchFamily="49" charset="0"/>
                <a:cs typeface="Courier New" panose="02070309020205020404" pitchFamily="49" charset="0"/>
              </a:rPr>
              <a:t>plt</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('Ce', 'C2v', B20=0.37737, B22=3.9770,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B40</a:t>
            </a:r>
            <a:r>
              <a:rPr lang="en-GB" sz="1300" dirty="0">
                <a:latin typeface="Courier New" panose="02070309020205020404" pitchFamily="49" charset="0"/>
                <a:cs typeface="Courier New" panose="02070309020205020404" pitchFamily="49" charset="0"/>
              </a:rPr>
              <a:t>=-0.031, Temperature=44.0)</a:t>
            </a:r>
          </a:p>
          <a:p>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cf.getHeatCapacity</a:t>
            </a:r>
            <a:r>
              <a:rPr lang="en-GB" sz="1300" dirty="0">
                <a:latin typeface="Courier New" panose="02070309020205020404" pitchFamily="49" charset="0"/>
                <a:cs typeface="Courier New" panose="02070309020205020404" pitchFamily="49" charset="0"/>
              </a:rPr>
              <a:t>()       # Calculates </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(T) for 1&lt;T&lt;300K in 1K steps  (default)</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Cv</a:t>
            </a:r>
            <a:r>
              <a:rPr lang="en-GB" sz="1300" dirty="0">
                <a:latin typeface="Courier New" panose="02070309020205020404" pitchFamily="49" charset="0"/>
                <a:cs typeface="Courier New" panose="02070309020205020404" pitchFamily="49" charset="0"/>
              </a:rPr>
              <a:t>)                   # Returns a tuple of (x, y) values</a:t>
            </a:r>
          </a:p>
          <a:p>
            <a:r>
              <a:rPr lang="en-GB" sz="1300" dirty="0" err="1">
                <a:latin typeface="Courier New" panose="02070309020205020404" pitchFamily="49" charset="0"/>
                <a:cs typeface="Courier New" panose="02070309020205020404" pitchFamily="49" charset="0"/>
              </a:rPr>
              <a:t>plt.show</a:t>
            </a:r>
            <a:r>
              <a:rPr lang="en-GB" sz="1300" dirty="0" smtClean="0">
                <a:latin typeface="Courier New" panose="02070309020205020404" pitchFamily="49" charset="0"/>
                <a:cs typeface="Courier New" panose="02070309020205020404" pitchFamily="49" charset="0"/>
              </a:rPr>
              <a:t>()</a:t>
            </a:r>
          </a:p>
          <a:p>
            <a:endParaRPr lang="en-GB" sz="1300" dirty="0" smtClean="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T = </a:t>
            </a:r>
            <a:r>
              <a:rPr lang="en-GB" sz="1300" dirty="0" err="1">
                <a:latin typeface="Courier New" panose="02070309020205020404" pitchFamily="49" charset="0"/>
                <a:cs typeface="Courier New" panose="02070309020205020404" pitchFamily="49" charset="0"/>
              </a:rPr>
              <a:t>np.arange</a:t>
            </a:r>
            <a:r>
              <a:rPr lang="en-GB" sz="1300" dirty="0">
                <a:latin typeface="Courier New" panose="02070309020205020404" pitchFamily="49" charset="0"/>
                <a:cs typeface="Courier New" panose="02070309020205020404" pitchFamily="49" charset="0"/>
              </a:rPr>
              <a:t>(1,900,5)</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cf.getHeatCapacity</a:t>
            </a:r>
            <a:r>
              <a:rPr lang="en-GB" sz="1300" dirty="0">
                <a:latin typeface="Courier New" panose="02070309020205020404" pitchFamily="49" charset="0"/>
                <a:cs typeface="Courier New" panose="02070309020205020404" pitchFamily="49" charset="0"/>
              </a:rPr>
              <a:t>(T)) </a:t>
            </a:r>
          </a:p>
          <a:p>
            <a:r>
              <a:rPr lang="en-GB" sz="1300" dirty="0" err="1">
                <a:latin typeface="Courier New" panose="02070309020205020404" pitchFamily="49" charset="0"/>
                <a:cs typeface="Courier New" panose="02070309020205020404" pitchFamily="49" charset="0"/>
              </a:rPr>
              <a:t>plt.show</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975783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Physical properties calculation</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pic>
        <p:nvPicPr>
          <p:cNvPr id="9" name="Picture 8"/>
          <p:cNvPicPr>
            <a:picLocks noChangeAspect="1"/>
          </p:cNvPicPr>
          <p:nvPr/>
        </p:nvPicPr>
        <p:blipFill>
          <a:blip r:embed="rId2"/>
          <a:stretch>
            <a:fillRect/>
          </a:stretch>
        </p:blipFill>
        <p:spPr>
          <a:xfrm>
            <a:off x="2696316" y="3984415"/>
            <a:ext cx="3641023" cy="2722748"/>
          </a:xfrm>
          <a:prstGeom prst="rect">
            <a:avLst/>
          </a:prstGeom>
        </p:spPr>
      </p:pic>
      <p:sp>
        <p:nvSpPr>
          <p:cNvPr id="5" name="TextBox 4"/>
          <p:cNvSpPr txBox="1"/>
          <p:nvPr/>
        </p:nvSpPr>
        <p:spPr>
          <a:xfrm>
            <a:off x="941549" y="1765558"/>
            <a:ext cx="7336936" cy="2292935"/>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chi_v</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 0, 0])</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chi_v</a:t>
            </a:r>
            <a:r>
              <a:rPr lang="en-GB" sz="1300" dirty="0">
                <a:latin typeface="Courier New" panose="02070309020205020404" pitchFamily="49" charset="0"/>
                <a:cs typeface="Courier New" panose="02070309020205020404" pitchFamily="49" charset="0"/>
              </a:rPr>
              <a:t>[0], 1/</a:t>
            </a:r>
            <a:r>
              <a:rPr lang="en-GB" sz="1300" dirty="0" err="1">
                <a:latin typeface="Courier New" panose="02070309020205020404" pitchFamily="49" charset="0"/>
                <a:cs typeface="Courier New" panose="02070309020205020404" pitchFamily="49" charset="0"/>
              </a:rPr>
              <a:t>chi_v</a:t>
            </a:r>
            <a:r>
              <a:rPr lang="en-GB" sz="1300" dirty="0">
                <a:latin typeface="Courier New" panose="02070309020205020404" pitchFamily="49" charset="0"/>
                <a:cs typeface="Courier New" panose="02070309020205020404" pitchFamily="49" charset="0"/>
              </a:rPr>
              <a:t>[1], label='1/$\chi$ H|[100]')</a:t>
            </a:r>
          </a:p>
          <a:p>
            <a:endParaRPr lang="en-GB" sz="1300" dirty="0" smtClean="0">
              <a:latin typeface="Courier New" panose="02070309020205020404" pitchFamily="49" charset="0"/>
              <a:cs typeface="Courier New" panose="02070309020205020404" pitchFamily="49" charset="0"/>
            </a:endParaRPr>
          </a:p>
          <a:p>
            <a:r>
              <a:rPr lang="en-GB" sz="1300" dirty="0" err="1" smtClean="0">
                <a:latin typeface="Courier New" panose="02070309020205020404" pitchFamily="49" charset="0"/>
                <a:cs typeface="Courier New" panose="02070309020205020404" pitchFamily="49" charset="0"/>
              </a:rPr>
              <a:t>chi_v_powder</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='powder')</a:t>
            </a:r>
          </a:p>
          <a:p>
            <a:r>
              <a:rPr lang="en-GB" sz="1300" dirty="0" err="1">
                <a:latin typeface="Courier New" panose="02070309020205020404" pitchFamily="49" charset="0"/>
                <a:cs typeface="Courier New" panose="02070309020205020404" pitchFamily="49" charset="0"/>
              </a:rPr>
              <a:t>plt.plot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chi_v_powder</a:t>
            </a:r>
            <a:r>
              <a:rPr lang="en-GB" sz="1300" dirty="0">
                <a:latin typeface="Courier New" panose="02070309020205020404" pitchFamily="49" charset="0"/>
                <a:cs typeface="Courier New" panose="02070309020205020404" pitchFamily="49" charset="0"/>
              </a:rPr>
              <a:t>[0], 1/</a:t>
            </a:r>
            <a:r>
              <a:rPr lang="en-GB" sz="1300" dirty="0" err="1">
                <a:latin typeface="Courier New" panose="02070309020205020404" pitchFamily="49" charset="0"/>
                <a:cs typeface="Courier New" panose="02070309020205020404" pitchFamily="49" charset="0"/>
              </a:rPr>
              <a:t>chi_v_powder</a:t>
            </a:r>
            <a:r>
              <a:rPr lang="en-GB" sz="1300" dirty="0">
                <a:latin typeface="Courier New" panose="02070309020205020404" pitchFamily="49" charset="0"/>
                <a:cs typeface="Courier New" panose="02070309020205020404" pitchFamily="49" charset="0"/>
              </a:rPr>
              <a:t>[1], label='1/$\chi$ powder')</a:t>
            </a:r>
          </a:p>
          <a:p>
            <a:endParaRPr lang="en-GB" sz="1300" dirty="0" smtClean="0">
              <a:latin typeface="Courier New" panose="02070309020205020404" pitchFamily="49" charset="0"/>
              <a:cs typeface="Courier New" panose="02070309020205020404" pitchFamily="49" charset="0"/>
            </a:endParaRPr>
          </a:p>
          <a:p>
            <a:r>
              <a:rPr lang="en-GB" sz="1300" dirty="0" err="1" smtClean="0">
                <a:latin typeface="Courier New" panose="02070309020205020404" pitchFamily="49" charset="0"/>
                <a:cs typeface="Courier New" panose="02070309020205020404" pitchFamily="49" charset="0"/>
              </a:rPr>
              <a:t>plt.ylabel</a:t>
            </a:r>
            <a:r>
              <a:rPr lang="en-GB" sz="1300" dirty="0">
                <a:latin typeface="Courier New" panose="02070309020205020404" pitchFamily="49" charset="0"/>
                <a:cs typeface="Courier New" panose="02070309020205020404" pitchFamily="49" charset="0"/>
              </a:rPr>
              <a:t>('1/$\chi$ (emu/</a:t>
            </a:r>
            <a:r>
              <a:rPr lang="en-GB" sz="1300" dirty="0" err="1">
                <a:latin typeface="Courier New" panose="02070309020205020404" pitchFamily="49" charset="0"/>
                <a:cs typeface="Courier New" panose="02070309020205020404" pitchFamily="49" charset="0"/>
              </a:rPr>
              <a:t>mol</a:t>
            </a:r>
            <a:r>
              <a:rPr lang="en-GB" sz="1300" dirty="0">
                <a:latin typeface="Courier New" panose="02070309020205020404" pitchFamily="49" charset="0"/>
                <a:cs typeface="Courier New" panose="02070309020205020404" pitchFamily="49" charset="0"/>
              </a:rPr>
              <a:t>)$^{-1}$'); </a:t>
            </a:r>
            <a:r>
              <a:rPr lang="en-GB" sz="1300" dirty="0" err="1">
                <a:latin typeface="Courier New" panose="02070309020205020404" pitchFamily="49" charset="0"/>
                <a:cs typeface="Courier New" panose="02070309020205020404" pitchFamily="49" charset="0"/>
              </a:rPr>
              <a:t>plt.xlabel</a:t>
            </a:r>
            <a:r>
              <a:rPr lang="en-GB" sz="1300" dirty="0">
                <a:latin typeface="Courier New" panose="02070309020205020404" pitchFamily="49" charset="0"/>
                <a:cs typeface="Courier New" panose="02070309020205020404" pitchFamily="49" charset="0"/>
              </a:rPr>
              <a:t>('T(K</a:t>
            </a:r>
            <a:r>
              <a:rPr lang="en-GB" sz="1300" dirty="0" smtClean="0">
                <a:latin typeface="Courier New" panose="02070309020205020404" pitchFamily="49" charset="0"/>
                <a:cs typeface="Courier New" panose="02070309020205020404" pitchFamily="49" charset="0"/>
              </a:rPr>
              <a:t>)')</a:t>
            </a:r>
          </a:p>
          <a:p>
            <a:r>
              <a:rPr lang="en-GB" sz="1300" dirty="0" err="1" smtClean="0">
                <a:latin typeface="Courier New" panose="02070309020205020404" pitchFamily="49" charset="0"/>
                <a:cs typeface="Courier New" panose="02070309020205020404" pitchFamily="49" charset="0"/>
              </a:rPr>
              <a:t>plt.legend</a:t>
            </a:r>
            <a:r>
              <a:rPr lang="en-GB" sz="1300" dirty="0" smtClean="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plt.show</a:t>
            </a:r>
            <a:r>
              <a:rPr lang="en-GB" sz="1300" dirty="0" smtClean="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chi_v_cgs</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 1, 0], Unit='SI')</a:t>
            </a:r>
          </a:p>
          <a:p>
            <a:r>
              <a:rPr lang="en-GB" sz="1300" dirty="0" err="1" smtClean="0">
                <a:latin typeface="Courier New" panose="02070309020205020404" pitchFamily="49" charset="0"/>
                <a:cs typeface="Courier New" panose="02070309020205020404" pitchFamily="49" charset="0"/>
              </a:rPr>
              <a:t>chi_v_bohr</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cf.getSusceptibility</a:t>
            </a:r>
            <a:r>
              <a:rPr lang="en-GB" sz="1300" dirty="0">
                <a:latin typeface="Courier New" panose="02070309020205020404" pitchFamily="49" charset="0"/>
                <a:cs typeface="Courier New" panose="02070309020205020404" pitchFamily="49" charset="0"/>
              </a:rPr>
              <a:t>(T, Unit='</a:t>
            </a:r>
            <a:r>
              <a:rPr lang="en-GB" sz="1300" dirty="0" err="1">
                <a:latin typeface="Courier New" panose="02070309020205020404" pitchFamily="49" charset="0"/>
                <a:cs typeface="Courier New" panose="02070309020205020404" pitchFamily="49" charset="0"/>
              </a:rPr>
              <a:t>bohr</a:t>
            </a:r>
            <a:r>
              <a:rPr lang="en-GB" sz="1300" dirty="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92061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Physical properties calculation</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Mantid</a:t>
            </a:r>
            <a:r>
              <a:rPr lang="en-US" sz="3000" i="0" u="none" strike="noStrike" kern="1200" cap="none" spc="0" baseline="0" dirty="0" smtClean="0">
                <a:solidFill>
                  <a:srgbClr val="FFFFFF"/>
                </a:solidFill>
                <a:uFillTx/>
                <a:latin typeface="Lucida Sans" pitchFamily="34"/>
                <a:ea typeface="Arial" pitchFamily="34"/>
                <a:cs typeface="Arial" pitchFamily="34"/>
              </a:rPr>
              <a:t> Crystal</a:t>
            </a:r>
            <a:r>
              <a:rPr lang="en-US" sz="3000" i="0" u="none" strike="noStrike" kern="1200" cap="none" spc="0" dirty="0" smtClean="0">
                <a:solidFill>
                  <a:srgbClr val="FFFFFF"/>
                </a:solidFill>
                <a:uFillTx/>
                <a:latin typeface="Lucida Sans" pitchFamily="34"/>
                <a:ea typeface="Arial" pitchFamily="34"/>
                <a:cs typeface="Arial" pitchFamily="34"/>
              </a:rPr>
              <a:t> Field Interface</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65558"/>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Calcs</a:t>
            </a:r>
            <a:r>
              <a:rPr lang="en-GB" sz="1300" dirty="0">
                <a:latin typeface="Courier New" panose="02070309020205020404" pitchFamily="49" charset="0"/>
                <a:cs typeface="Courier New" panose="02070309020205020404" pitchFamily="49" charset="0"/>
              </a:rPr>
              <a:t> M(T) with at 0.1T field||[111</a:t>
            </a:r>
            <a:r>
              <a:rPr lang="en-GB" sz="1300" dirty="0" smtClean="0">
                <a:latin typeface="Courier New" panose="02070309020205020404" pitchFamily="49" charset="0"/>
                <a:cs typeface="Courier New" panose="02070309020205020404" pitchFamily="49" charset="0"/>
              </a:rPr>
              <a:t>] in </a:t>
            </a:r>
            <a:r>
              <a:rPr lang="en-GB" sz="1300" dirty="0" err="1" smtClean="0">
                <a:latin typeface="Courier New" panose="02070309020205020404" pitchFamily="49" charset="0"/>
                <a:cs typeface="Courier New" panose="02070309020205020404" pitchFamily="49" charset="0"/>
              </a:rPr>
              <a:t>uB</a:t>
            </a:r>
            <a:r>
              <a:rPr lang="en-GB" sz="1300" dirty="0" smtClean="0">
                <a:latin typeface="Courier New" panose="02070309020205020404" pitchFamily="49" charset="0"/>
                <a:cs typeface="Courier New" panose="02070309020205020404" pitchFamily="49" charset="0"/>
              </a:rPr>
              <a:t>/ion</a:t>
            </a:r>
            <a:endParaRPr lang="en-GB" sz="1300" dirty="0">
              <a:latin typeface="Courier New" panose="02070309020205020404" pitchFamily="49" charset="0"/>
              <a:cs typeface="Courier New" panose="02070309020205020404" pitchFamily="49" charset="0"/>
            </a:endParaRPr>
          </a:p>
          <a:p>
            <a:r>
              <a:rPr lang="en-GB" sz="1300" dirty="0" err="1" smtClean="0">
                <a:latin typeface="Courier New" panose="02070309020205020404" pitchFamily="49" charset="0"/>
                <a:cs typeface="Courier New" panose="02070309020205020404" pitchFamily="49" charset="0"/>
              </a:rPr>
              <a:t>moment_t</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(Temperature=T,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 1, 1], </a:t>
            </a:r>
            <a:r>
              <a:rPr lang="en-GB" sz="1300" dirty="0" err="1">
                <a:latin typeface="Courier New" panose="02070309020205020404" pitchFamily="49" charset="0"/>
                <a:cs typeface="Courier New" panose="02070309020205020404" pitchFamily="49" charset="0"/>
              </a:rPr>
              <a:t>Hmag</a:t>
            </a:r>
            <a:r>
              <a:rPr lang="en-GB" sz="1300" dirty="0">
                <a:latin typeface="Courier New" panose="02070309020205020404" pitchFamily="49" charset="0"/>
                <a:cs typeface="Courier New" panose="02070309020205020404" pitchFamily="49" charset="0"/>
              </a:rPr>
              <a:t>=0.1) </a:t>
            </a:r>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H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np.linspace</a:t>
            </a:r>
            <a:r>
              <a:rPr lang="en-GB" sz="1300" dirty="0">
                <a:latin typeface="Courier New" panose="02070309020205020404" pitchFamily="49" charset="0"/>
                <a:cs typeface="Courier New" panose="02070309020205020404" pitchFamily="49" charset="0"/>
              </a:rPr>
              <a:t>(0, 30, 121)</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Calcs</a:t>
            </a:r>
            <a:r>
              <a:rPr lang="en-GB" sz="1300" dirty="0">
                <a:latin typeface="Courier New" panose="02070309020205020404" pitchFamily="49" charset="0"/>
                <a:cs typeface="Courier New" panose="02070309020205020404" pitchFamily="49" charset="0"/>
              </a:rPr>
              <a:t> M(H) at 10K for powder </a:t>
            </a:r>
            <a:r>
              <a:rPr lang="en-GB" sz="1300" dirty="0" smtClean="0">
                <a:latin typeface="Courier New" panose="02070309020205020404" pitchFamily="49" charset="0"/>
                <a:cs typeface="Courier New" panose="02070309020205020404" pitchFamily="49" charset="0"/>
              </a:rPr>
              <a:t>sample in </a:t>
            </a:r>
            <a:r>
              <a:rPr lang="en-GB" sz="1300" dirty="0" err="1" smtClean="0">
                <a:latin typeface="Courier New" panose="02070309020205020404" pitchFamily="49" charset="0"/>
                <a:cs typeface="Courier New" panose="02070309020205020404" pitchFamily="49" charset="0"/>
              </a:rPr>
              <a:t>uB</a:t>
            </a:r>
            <a:r>
              <a:rPr lang="en-GB" sz="1300" dirty="0" smtClean="0">
                <a:latin typeface="Courier New" panose="02070309020205020404" pitchFamily="49" charset="0"/>
                <a:cs typeface="Courier New" panose="02070309020205020404" pitchFamily="49" charset="0"/>
              </a:rPr>
              <a:t>/ion</a:t>
            </a:r>
            <a:endParaRPr lang="en-GB" sz="1300" dirty="0">
              <a:latin typeface="Courier New" panose="02070309020205020404" pitchFamily="49" charset="0"/>
              <a:cs typeface="Courier New" panose="02070309020205020404" pitchFamily="49" charset="0"/>
            </a:endParaRPr>
          </a:p>
          <a:p>
            <a:r>
              <a:rPr lang="en-GB" sz="1300" dirty="0" err="1" smtClean="0">
                <a:latin typeface="Courier New" panose="02070309020205020404" pitchFamily="49" charset="0"/>
                <a:cs typeface="Courier New" panose="02070309020205020404" pitchFamily="49" charset="0"/>
              </a:rPr>
              <a:t>moment_h</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Hmag</a:t>
            </a:r>
            <a:r>
              <a:rPr lang="en-GB" sz="1300" dirty="0">
                <a:latin typeface="Courier New" panose="02070309020205020404" pitchFamily="49" charset="0"/>
                <a:cs typeface="Courier New" panose="02070309020205020404" pitchFamily="49" charset="0"/>
              </a:rPr>
              <a:t>=H,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='powder', Temperature=10)   </a:t>
            </a:r>
            <a:endParaRPr lang="en-GB" sz="1300" dirty="0" smtClean="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M(H) in Am^2/</a:t>
            </a:r>
            <a:r>
              <a:rPr lang="en-GB" sz="1300" dirty="0" err="1">
                <a:latin typeface="Courier New" panose="02070309020205020404" pitchFamily="49" charset="0"/>
                <a:cs typeface="Courier New" panose="02070309020205020404" pitchFamily="49" charset="0"/>
              </a:rPr>
              <a:t>mol</a:t>
            </a:r>
            <a:r>
              <a:rPr lang="en-GB" sz="1300" dirty="0">
                <a:latin typeface="Courier New" panose="02070309020205020404" pitchFamily="49" charset="0"/>
                <a:cs typeface="Courier New" panose="02070309020205020404" pitchFamily="49" charset="0"/>
              </a:rPr>
              <a:t> at 1K for H||[111]</a:t>
            </a:r>
          </a:p>
          <a:p>
            <a:r>
              <a:rPr lang="en-GB" sz="1300" dirty="0" err="1" smtClean="0">
                <a:latin typeface="Courier New" panose="02070309020205020404" pitchFamily="49" charset="0"/>
                <a:cs typeface="Courier New" panose="02070309020205020404" pitchFamily="49" charset="0"/>
              </a:rPr>
              <a:t>moment_SI</a:t>
            </a:r>
            <a:r>
              <a:rPr lang="en-GB" sz="1300" dirty="0" smtClean="0">
                <a:latin typeface="Courier New" panose="02070309020205020404" pitchFamily="49" charset="0"/>
                <a:cs typeface="Courier New" panose="02070309020205020404" pitchFamily="49" charset="0"/>
              </a:rPr>
              <a:t> = </a:t>
            </a:r>
            <a:r>
              <a:rPr lang="en-GB" sz="1300" dirty="0" err="1" smtClean="0">
                <a:latin typeface="Courier New" panose="02070309020205020404" pitchFamily="49" charset="0"/>
                <a:cs typeface="Courier New" panose="02070309020205020404" pitchFamily="49" charset="0"/>
              </a:rPr>
              <a:t>cf.getMagneticMoment</a:t>
            </a:r>
            <a:r>
              <a:rPr lang="en-GB" sz="1300" dirty="0" smtClean="0">
                <a:latin typeface="Courier New" panose="02070309020205020404" pitchFamily="49" charset="0"/>
                <a:cs typeface="Courier New" panose="02070309020205020404" pitchFamily="49" charset="0"/>
              </a:rPr>
              <a:t>(H, [1, 1, 1], Unit='SI')</a:t>
            </a:r>
          </a:p>
          <a:p>
            <a:r>
              <a:rPr lang="en-GB" sz="1300" dirty="0">
                <a:latin typeface="Courier New" panose="02070309020205020404" pitchFamily="49" charset="0"/>
                <a:cs typeface="Courier New" panose="02070309020205020404" pitchFamily="49" charset="0"/>
              </a:rPr>
              <a:t># M(T) in emu/</a:t>
            </a:r>
            <a:r>
              <a:rPr lang="en-GB" sz="1300" dirty="0" err="1">
                <a:latin typeface="Courier New" panose="02070309020205020404" pitchFamily="49" charset="0"/>
                <a:cs typeface="Courier New" panose="02070309020205020404" pitchFamily="49" charset="0"/>
              </a:rPr>
              <a:t>mol</a:t>
            </a:r>
            <a:r>
              <a:rPr lang="en-GB" sz="1300" dirty="0">
                <a:latin typeface="Courier New" panose="02070309020205020404" pitchFamily="49" charset="0"/>
                <a:cs typeface="Courier New" panose="02070309020205020404" pitchFamily="49" charset="0"/>
              </a:rPr>
              <a:t> in a field of 100G || [001]</a:t>
            </a:r>
          </a:p>
          <a:p>
            <a:r>
              <a:rPr lang="en-GB" sz="1300" dirty="0" err="1" smtClean="0">
                <a:latin typeface="Courier New" panose="02070309020205020404" pitchFamily="49" charset="0"/>
                <a:cs typeface="Courier New" panose="02070309020205020404" pitchFamily="49" charset="0"/>
              </a:rPr>
              <a:t>moment_cgs</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cf.getMagneticMoment</a:t>
            </a:r>
            <a:r>
              <a:rPr lang="en-GB" sz="1300" dirty="0">
                <a:latin typeface="Courier New" panose="02070309020205020404" pitchFamily="49" charset="0"/>
                <a:cs typeface="Courier New" panose="02070309020205020404" pitchFamily="49" charset="0"/>
              </a:rPr>
              <a:t>(100, Temperature=T, Unit='</a:t>
            </a:r>
            <a:r>
              <a:rPr lang="en-GB" sz="1300" dirty="0" err="1">
                <a:latin typeface="Courier New" panose="02070309020205020404" pitchFamily="49" charset="0"/>
                <a:cs typeface="Courier New" panose="02070309020205020404" pitchFamily="49" charset="0"/>
              </a:rPr>
              <a:t>cgs</a:t>
            </a:r>
            <a:r>
              <a:rPr lang="en-GB" sz="1300" dirty="0" smtClean="0">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2"/>
          <a:stretch>
            <a:fillRect/>
          </a:stretch>
        </p:blipFill>
        <p:spPr>
          <a:xfrm>
            <a:off x="2696317" y="3984416"/>
            <a:ext cx="3641022" cy="2722747"/>
          </a:xfrm>
          <a:prstGeom prst="rect">
            <a:avLst/>
          </a:prstGeom>
        </p:spPr>
      </p:pic>
      <p:sp>
        <p:nvSpPr>
          <p:cNvPr id="6" name="Rectangle 5"/>
          <p:cNvSpPr/>
          <p:nvPr/>
        </p:nvSpPr>
        <p:spPr>
          <a:xfrm>
            <a:off x="809625" y="2219325"/>
            <a:ext cx="7724775" cy="592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25924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ctr"/>
            <a:endParaRPr lang="en-GB" dirty="0" smtClean="0"/>
          </a:p>
          <a:p>
            <a:pPr algn="ctr"/>
            <a:endParaRPr lang="en-GB" dirty="0"/>
          </a:p>
          <a:p>
            <a:pPr algn="ctr"/>
            <a:r>
              <a:rPr lang="en-GB" dirty="0" smtClean="0"/>
              <a:t>Questions so far?</a:t>
            </a:r>
            <a:endParaRPr lang="en-GB" dirty="0"/>
          </a:p>
        </p:txBody>
      </p:sp>
    </p:spTree>
    <p:extLst>
      <p:ext uri="{BB962C8B-B14F-4D97-AF65-F5344CB8AC3E}">
        <p14:creationId xmlns:p14="http://schemas.microsoft.com/office/powerpoint/2010/main" val="140371779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Set up model</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r>
              <a:rPr lang="en-GB" sz="2000" dirty="0" smtClean="0">
                <a:latin typeface="+mn-lt"/>
              </a:rPr>
              <a:t>Set up fit</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189282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Set up the crystal field model.</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a:t>
            </a:r>
            <a:r>
              <a:rPr lang="en-GB" sz="1300" dirty="0" smtClean="0">
                <a:latin typeface="Courier New" panose="02070309020205020404" pitchFamily="49" charset="0"/>
                <a:cs typeface="Courier New" panose="02070309020205020404" pitchFamily="49" charset="0"/>
              </a:rPr>
              <a:t>, \</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B20=0.19, B22=0.11, B40=-0.0004, B42=-0.002, B44=-0.012,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B60=5.e-05</a:t>
            </a:r>
            <a:r>
              <a:rPr lang="en-GB" sz="1300" dirty="0">
                <a:latin typeface="Courier New" panose="02070309020205020404" pitchFamily="49" charset="0"/>
                <a:cs typeface="Courier New" panose="02070309020205020404" pitchFamily="49" charset="0"/>
              </a:rPr>
              <a:t>, B62=0.00054, B64=-0.0006, B66=0.0008)</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'Lorentzian'</a:t>
            </a:r>
          </a:p>
          <a:p>
            <a:r>
              <a:rPr lang="en-GB" sz="1300" dirty="0">
                <a:latin typeface="Courier New" panose="02070309020205020404" pitchFamily="49" charset="0"/>
                <a:cs typeface="Courier New" panose="02070309020205020404" pitchFamily="49" charset="0"/>
              </a:rPr>
              <a:t># Scale factor if data is not in absolute units (</a:t>
            </a:r>
            <a:r>
              <a:rPr lang="en-GB" sz="1300" dirty="0" err="1">
                <a:latin typeface="Courier New" panose="02070309020205020404" pitchFamily="49" charset="0"/>
                <a:cs typeface="Courier New" panose="02070309020205020404" pitchFamily="49" charset="0"/>
              </a:rPr>
              <a:t>mbarn</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f.u</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meV</a:t>
            </a:r>
            <a:r>
              <a:rPr lang="en-GB" sz="1300" dirty="0" smtClean="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cf.IntensityScaling</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2   </a:t>
            </a:r>
            <a:endParaRPr lang="en-GB" sz="1300"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941549" y="4175383"/>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 = Load('NdOs2Al10_5K35meV_Ecut_0to3ang_bp15V1.xye</a:t>
            </a:r>
            <a:r>
              <a:rPr lang="en-GB" sz="1300" dirty="0" smtClean="0">
                <a:latin typeface="Courier New" panose="02070309020205020404" pitchFamily="49" charset="0"/>
                <a:cs typeface="Courier New" panose="02070309020205020404" pitchFamily="49" charset="0"/>
              </a:rPr>
              <a:t>')</a:t>
            </a:r>
          </a:p>
          <a:p>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fit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=200)</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Plots the data and print fitted parameters</a:t>
            </a:r>
          </a:p>
          <a:p>
            <a:r>
              <a:rPr lang="en-GB" sz="1300" dirty="0" err="1">
                <a:latin typeface="Courier New" panose="02070309020205020404" pitchFamily="49" charset="0"/>
                <a:cs typeface="Courier New" panose="02070309020205020404" pitchFamily="49" charset="0"/>
              </a:rPr>
              <a:t>plotSpectrum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fit_Workspace</a:t>
            </a:r>
            <a:r>
              <a:rPr lang="en-GB" sz="1300" dirty="0">
                <a:latin typeface="Courier New" panose="02070309020205020404" pitchFamily="49" charset="0"/>
                <a:cs typeface="Courier New" panose="02070309020205020404" pitchFamily="49" charset="0"/>
              </a:rPr>
              <a:t>',[0,1,2],</a:t>
            </a:r>
            <a:r>
              <a:rPr lang="en-GB" sz="1300" dirty="0" err="1">
                <a:latin typeface="Courier New" panose="02070309020205020404" pitchFamily="49" charset="0"/>
                <a:cs typeface="Courier New" panose="02070309020205020404" pitchFamily="49" charset="0"/>
              </a:rPr>
              <a:t>error_bars</a:t>
            </a:r>
            <a:r>
              <a:rPr lang="en-GB" sz="1300" dirty="0">
                <a:latin typeface="Courier New" panose="02070309020205020404" pitchFamily="49" charset="0"/>
                <a:cs typeface="Courier New" panose="02070309020205020404" pitchFamily="49" charset="0"/>
              </a:rPr>
              <a:t>=False)</a:t>
            </a:r>
          </a:p>
          <a:p>
            <a:r>
              <a:rPr lang="en-GB" sz="1300" dirty="0" err="1">
                <a:latin typeface="Courier New" panose="02070309020205020404" pitchFamily="49" charset="0"/>
                <a:cs typeface="Courier New" panose="02070309020205020404" pitchFamily="49" charset="0"/>
              </a:rPr>
              <a:t>plt.xlim</a:t>
            </a:r>
            <a:r>
              <a:rPr lang="en-GB" sz="1300" dirty="0">
                <a:latin typeface="Courier New" panose="02070309020205020404" pitchFamily="49" charset="0"/>
                <a:cs typeface="Courier New" panose="02070309020205020404" pitchFamily="49" charset="0"/>
              </a:rPr>
              <a:t>([-10,30])</a:t>
            </a:r>
          </a:p>
          <a:p>
            <a:r>
              <a:rPr lang="en-GB" sz="1300" dirty="0" err="1">
                <a:latin typeface="Courier New" panose="02070309020205020404" pitchFamily="49" charset="0"/>
                <a:cs typeface="Courier New" panose="02070309020205020404" pitchFamily="49" charset="0"/>
              </a:rPr>
              <a:t>plt.ylim</a:t>
            </a:r>
            <a:r>
              <a:rPr lang="en-GB" sz="1300" dirty="0">
                <a:latin typeface="Courier New" panose="02070309020205020404" pitchFamily="49" charset="0"/>
                <a:cs typeface="Courier New" panose="02070309020205020404" pitchFamily="49" charset="0"/>
              </a:rPr>
              <a:t>([0,100])</a:t>
            </a:r>
          </a:p>
        </p:txBody>
      </p:sp>
    </p:spTree>
    <p:extLst>
      <p:ext uri="{BB962C8B-B14F-4D97-AF65-F5344CB8AC3E}">
        <p14:creationId xmlns:p14="http://schemas.microsoft.com/office/powerpoint/2010/main" val="2830337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Set up model</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r>
              <a:rPr lang="en-GB" sz="2000" dirty="0" smtClean="0">
                <a:latin typeface="+mn-lt"/>
              </a:rPr>
              <a:t>Set up fit</a:t>
            </a:r>
            <a:endParaRPr lang="en-GB" sz="18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1892826"/>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Set up the crystal field model.</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a:t>
            </a:r>
            <a:r>
              <a:rPr lang="en-GB" sz="1300" dirty="0" smtClean="0">
                <a:latin typeface="Courier New" panose="02070309020205020404" pitchFamily="49" charset="0"/>
                <a:cs typeface="Courier New" panose="02070309020205020404" pitchFamily="49" charset="0"/>
              </a:rPr>
              <a:t>, \</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B20=0.19, B22=0.11, B40=-0.0004, B42=-0.002, B44=-0.012, </a:t>
            </a:r>
            <a:r>
              <a:rPr lang="en-GB" sz="1300" dirty="0" smtClean="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B60=5.e-05</a:t>
            </a:r>
            <a:r>
              <a:rPr lang="en-GB" sz="1300" dirty="0">
                <a:latin typeface="Courier New" panose="02070309020205020404" pitchFamily="49" charset="0"/>
                <a:cs typeface="Courier New" panose="02070309020205020404" pitchFamily="49" charset="0"/>
              </a:rPr>
              <a:t>, B62=0.00054, B64=-0.0006, B66=0.0008)</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'Lorentzian'</a:t>
            </a:r>
          </a:p>
          <a:p>
            <a:r>
              <a:rPr lang="en-GB" sz="1300" dirty="0">
                <a:latin typeface="Courier New" panose="02070309020205020404" pitchFamily="49" charset="0"/>
                <a:cs typeface="Courier New" panose="02070309020205020404" pitchFamily="49" charset="0"/>
              </a:rPr>
              <a:t># Scale factor if data is not in absolute units (</a:t>
            </a:r>
            <a:r>
              <a:rPr lang="en-GB" sz="1300" dirty="0" err="1">
                <a:latin typeface="Courier New" panose="02070309020205020404" pitchFamily="49" charset="0"/>
                <a:cs typeface="Courier New" panose="02070309020205020404" pitchFamily="49" charset="0"/>
              </a:rPr>
              <a:t>mbarn</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f.u</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meV</a:t>
            </a:r>
            <a:r>
              <a:rPr lang="en-GB" sz="1300" dirty="0" smtClean="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cf.IntensityScaling</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2   </a:t>
            </a:r>
            <a:endParaRPr lang="en-GB" sz="1300"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941549" y="4175383"/>
            <a:ext cx="7336936" cy="2092881"/>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 = Load('NdOs2Al10_5K35meV_Ecut_0to3ang_bp15V1.xye</a:t>
            </a:r>
            <a:r>
              <a:rPr lang="en-GB" sz="1300" dirty="0" smtClean="0">
                <a:latin typeface="Courier New" panose="02070309020205020404" pitchFamily="49" charset="0"/>
                <a:cs typeface="Courier New" panose="02070309020205020404" pitchFamily="49" charset="0"/>
              </a:rPr>
              <a:t>')</a:t>
            </a:r>
          </a:p>
          <a:p>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fit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=200)</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Plots the data and print fitted parameters</a:t>
            </a:r>
          </a:p>
          <a:p>
            <a:r>
              <a:rPr lang="en-GB" sz="1300" dirty="0" err="1">
                <a:latin typeface="Courier New" panose="02070309020205020404" pitchFamily="49" charset="0"/>
                <a:cs typeface="Courier New" panose="02070309020205020404" pitchFamily="49" charset="0"/>
              </a:rPr>
              <a:t>plotSpectrum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fit_Workspace</a:t>
            </a:r>
            <a:r>
              <a:rPr lang="en-GB" sz="1300" dirty="0">
                <a:latin typeface="Courier New" panose="02070309020205020404" pitchFamily="49" charset="0"/>
                <a:cs typeface="Courier New" panose="02070309020205020404" pitchFamily="49" charset="0"/>
              </a:rPr>
              <a:t>',[0,1,2],</a:t>
            </a:r>
            <a:r>
              <a:rPr lang="en-GB" sz="1300" dirty="0" err="1">
                <a:latin typeface="Courier New" panose="02070309020205020404" pitchFamily="49" charset="0"/>
                <a:cs typeface="Courier New" panose="02070309020205020404" pitchFamily="49" charset="0"/>
              </a:rPr>
              <a:t>error_bars</a:t>
            </a:r>
            <a:r>
              <a:rPr lang="en-GB" sz="1300" dirty="0">
                <a:latin typeface="Courier New" panose="02070309020205020404" pitchFamily="49" charset="0"/>
                <a:cs typeface="Courier New" panose="02070309020205020404" pitchFamily="49" charset="0"/>
              </a:rPr>
              <a:t>=False)</a:t>
            </a:r>
          </a:p>
          <a:p>
            <a:r>
              <a:rPr lang="en-GB" sz="1300" dirty="0" err="1">
                <a:latin typeface="Courier New" panose="02070309020205020404" pitchFamily="49" charset="0"/>
                <a:cs typeface="Courier New" panose="02070309020205020404" pitchFamily="49" charset="0"/>
              </a:rPr>
              <a:t>plt.xlim</a:t>
            </a:r>
            <a:r>
              <a:rPr lang="en-GB" sz="1300" dirty="0">
                <a:latin typeface="Courier New" panose="02070309020205020404" pitchFamily="49" charset="0"/>
                <a:cs typeface="Courier New" panose="02070309020205020404" pitchFamily="49" charset="0"/>
              </a:rPr>
              <a:t>([-10,30])</a:t>
            </a:r>
          </a:p>
          <a:p>
            <a:r>
              <a:rPr lang="en-GB" sz="1300" dirty="0" err="1">
                <a:latin typeface="Courier New" panose="02070309020205020404" pitchFamily="49" charset="0"/>
                <a:cs typeface="Courier New" panose="02070309020205020404" pitchFamily="49" charset="0"/>
              </a:rPr>
              <a:t>plt.ylim</a:t>
            </a:r>
            <a:r>
              <a:rPr lang="en-GB" sz="1300" dirty="0">
                <a:latin typeface="Courier New" panose="02070309020205020404" pitchFamily="49" charset="0"/>
                <a:cs typeface="Courier New" panose="02070309020205020404" pitchFamily="49" charset="0"/>
              </a:rPr>
              <a:t>([0,100])</a:t>
            </a:r>
          </a:p>
        </p:txBody>
      </p:sp>
      <p:pic>
        <p:nvPicPr>
          <p:cNvPr id="11" name="Picture 10"/>
          <p:cNvPicPr>
            <a:picLocks noChangeAspect="1"/>
          </p:cNvPicPr>
          <p:nvPr/>
        </p:nvPicPr>
        <p:blipFill>
          <a:blip r:embed="rId2"/>
          <a:stretch>
            <a:fillRect/>
          </a:stretch>
        </p:blipFill>
        <p:spPr>
          <a:xfrm>
            <a:off x="1648207" y="1242595"/>
            <a:ext cx="5847585" cy="4372809"/>
          </a:xfrm>
          <a:prstGeom prst="rect">
            <a:avLst/>
          </a:prstGeom>
        </p:spPr>
      </p:pic>
    </p:spTree>
    <p:extLst>
      <p:ext uri="{BB962C8B-B14F-4D97-AF65-F5344CB8AC3E}">
        <p14:creationId xmlns:p14="http://schemas.microsoft.com/office/powerpoint/2010/main" val="3712839722"/>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Using a Monte Carlo method to estimate initial parameters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4293483"/>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p:np.random.rand</a:t>
            </a:r>
            <a:r>
              <a:rPr lang="en-GB" sz="1300" dirty="0">
                <a:latin typeface="Courier New" panose="02070309020205020404" pitchFamily="49" charset="0"/>
                <a:cs typeface="Courier New" panose="02070309020205020404" pitchFamily="49" charset="0"/>
              </a:rPr>
              <a:t>()/10. for p </a:t>
            </a:r>
            <a:r>
              <a:rPr lang="en-GB" sz="1300" dirty="0" smtClean="0">
                <a:latin typeface="Courier New" panose="02070309020205020404" pitchFamily="49" charset="0"/>
                <a:cs typeface="Courier New" panose="02070309020205020404" pitchFamily="49" charset="0"/>
              </a:rPr>
              <a:t>in \</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['B20','B22', 'B40', 'B42', 'B44','B60','B62','B64','B66']}</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r>
              <a:rPr lang="en-GB" sz="1300" dirty="0" err="1" smtClean="0">
                <a:latin typeface="Courier New" panose="02070309020205020404" pitchFamily="49" charset="0"/>
                <a:cs typeface="Courier New" panose="02070309020205020404" pitchFamily="49" charset="0"/>
              </a:rPr>
              <a:t>cf.PeakShape</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'Gaussian'</a:t>
            </a:r>
          </a:p>
          <a:p>
            <a:r>
              <a:rPr lang="en-GB" sz="1300" dirty="0" err="1" smtClean="0">
                <a:latin typeface="Courier New" panose="02070309020205020404" pitchFamily="49" charset="0"/>
                <a:cs typeface="Courier New" panose="02070309020205020404" pitchFamily="49" charset="0"/>
              </a:rPr>
              <a:t>cf.peaks.constrainAll</a:t>
            </a:r>
            <a:r>
              <a:rPr lang="en-GB" sz="1300" dirty="0">
                <a:latin typeface="Courier New" panose="02070309020205020404" pitchFamily="49" charset="0"/>
                <a:cs typeface="Courier New" panose="02070309020205020404" pitchFamily="49" charset="0"/>
              </a:rPr>
              <a:t>('0.2&lt;Sigma&lt;3', 5)</a:t>
            </a:r>
          </a:p>
          <a:p>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=1</a:t>
            </a:r>
          </a:p>
          <a:p>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fit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InputWorkspace</a:t>
            </a:r>
            <a:r>
              <a:rPr lang="en-GB" sz="1300" dirty="0" smtClean="0">
                <a:latin typeface="Courier New" panose="02070309020205020404" pitchFamily="49" charset="0"/>
                <a:cs typeface="Courier New" panose="02070309020205020404" pitchFamily="49" charset="0"/>
              </a:rPr>
              <a:t>=data_ws1)</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fit.estimate_parameters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EnergySplitting</a:t>
            </a:r>
            <a:r>
              <a:rPr lang="en-GB" sz="1300" dirty="0">
                <a:latin typeface="Courier New" panose="02070309020205020404" pitchFamily="49" charset="0"/>
                <a:cs typeface="Courier New" panose="02070309020205020404" pitchFamily="49" charset="0"/>
              </a:rPr>
              <a:t>=15, </a:t>
            </a:r>
          </a:p>
          <a:p>
            <a:r>
              <a:rPr lang="en-GB" sz="1300" dirty="0">
                <a:latin typeface="Courier New" panose="02070309020205020404" pitchFamily="49" charset="0"/>
                <a:cs typeface="Courier New" panose="02070309020205020404" pitchFamily="49" charset="0"/>
              </a:rPr>
              <a:t>    Parameters=['B20','B22</a:t>
            </a:r>
            <a:r>
              <a:rPr lang="en-GB" sz="1300" dirty="0" smtClean="0">
                <a:latin typeface="Courier New" panose="02070309020205020404" pitchFamily="49" charset="0"/>
                <a:cs typeface="Courier New" panose="02070309020205020404" pitchFamily="49" charset="0"/>
              </a:rPr>
              <a:t>','B40','B42','B44</a:t>
            </a:r>
            <a:r>
              <a:rPr lang="en-GB" sz="1300" dirty="0">
                <a:latin typeface="Courier New" panose="02070309020205020404" pitchFamily="49" charset="0"/>
                <a:cs typeface="Courier New" panose="02070309020205020404" pitchFamily="49" charset="0"/>
              </a:rPr>
              <a:t>','B60','B62','B64','B66</a:t>
            </a:r>
            <a:r>
              <a:rPr lang="en-GB" sz="1300" dirty="0" smtClean="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Constraints='15&lt;f1.PeakCentre&lt;20,10&lt;f2.PeakCentre&lt;15</a:t>
            </a:r>
            <a:r>
              <a:rPr lang="en-GB" sz="1300" dirty="0" smtClean="0">
                <a:latin typeface="Courier New" panose="02070309020205020404" pitchFamily="49" charset="0"/>
                <a:cs typeface="Courier New" panose="02070309020205020404" pitchFamily="49" charset="0"/>
              </a:rPr>
              <a:t>',NSamples=1000</a:t>
            </a:r>
            <a:r>
              <a:rPr lang="en-GB" sz="1300" dirty="0">
                <a:latin typeface="Courier New" panose="02070309020205020404" pitchFamily="49" charset="0"/>
                <a:cs typeface="Courier New" panose="02070309020205020404" pitchFamily="49" charset="0"/>
              </a:rPr>
              <a:t>)</a:t>
            </a:r>
          </a:p>
          <a:p>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print</a:t>
            </a:r>
            <a:r>
              <a:rPr lang="en-GB" sz="1300" dirty="0">
                <a:latin typeface="Courier New" panose="02070309020205020404" pitchFamily="49" charset="0"/>
                <a:cs typeface="Courier New" panose="02070309020205020404" pitchFamily="49" charset="0"/>
              </a:rPr>
              <a:t>('Returned', </a:t>
            </a:r>
            <a:r>
              <a:rPr lang="en-GB" sz="1300" dirty="0" err="1">
                <a:latin typeface="Courier New" panose="02070309020205020404" pitchFamily="49" charset="0"/>
                <a:cs typeface="Courier New" panose="02070309020205020404" pitchFamily="49" charset="0"/>
              </a:rPr>
              <a:t>fit.get_number_estimates</a:t>
            </a:r>
            <a:r>
              <a:rPr lang="en-GB" sz="1300" dirty="0">
                <a:latin typeface="Courier New" panose="02070309020205020404" pitchFamily="49" charset="0"/>
                <a:cs typeface="Courier New" panose="02070309020205020404" pitchFamily="49" charset="0"/>
              </a:rPr>
              <a:t>(), 'sets of parameters.')</a:t>
            </a:r>
          </a:p>
          <a:p>
            <a:r>
              <a:rPr lang="en-GB" sz="1300" dirty="0">
                <a:latin typeface="Courier New" panose="02070309020205020404" pitchFamily="49" charset="0"/>
                <a:cs typeface="Courier New" panose="02070309020205020404" pitchFamily="49" charset="0"/>
              </a:rPr>
              <a:t># The first set (the smallest chi squared) is selected by default.</a:t>
            </a:r>
          </a:p>
          <a:p>
            <a:r>
              <a:rPr lang="en-GB" sz="1300" dirty="0">
                <a:latin typeface="Courier New" panose="02070309020205020404" pitchFamily="49" charset="0"/>
                <a:cs typeface="Courier New" panose="02070309020205020404" pitchFamily="49" charset="0"/>
              </a:rPr>
              <a:t># Select a different parameter set if required</a:t>
            </a:r>
          </a:p>
          <a:p>
            <a:r>
              <a:rPr lang="en-GB" sz="1300" dirty="0" err="1">
                <a:latin typeface="Courier New" panose="02070309020205020404" pitchFamily="49" charset="0"/>
                <a:cs typeface="Courier New" panose="02070309020205020404" pitchFamily="49" charset="0"/>
              </a:rPr>
              <a:t>fit.select_estimated_parameters</a:t>
            </a:r>
            <a:r>
              <a:rPr lang="en-GB" sz="1300" dirty="0">
                <a:latin typeface="Courier New" panose="02070309020205020404" pitchFamily="49" charset="0"/>
                <a:cs typeface="Courier New" panose="02070309020205020404" pitchFamily="49" charset="0"/>
              </a:rPr>
              <a:t>(1)</a:t>
            </a:r>
          </a:p>
          <a:p>
            <a:r>
              <a:rPr lang="en-GB" sz="1300" dirty="0">
                <a:latin typeface="Courier New" panose="02070309020205020404" pitchFamily="49" charset="0"/>
                <a:cs typeface="Courier New" panose="02070309020205020404" pitchFamily="49" charset="0"/>
              </a:rPr>
              <a:t>print("Estimated parameters")</a:t>
            </a:r>
          </a:p>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for </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in ['B20','B22</a:t>
            </a:r>
            <a:r>
              <a:rPr lang="en-GB" sz="1300" dirty="0" smtClean="0">
                <a:latin typeface="Courier New" panose="02070309020205020404" pitchFamily="49" charset="0"/>
                <a:cs typeface="Courier New" panose="02070309020205020404" pitchFamily="49" charset="0"/>
              </a:rPr>
              <a:t>','B40','B42','B44</a:t>
            </a:r>
            <a:r>
              <a:rPr lang="en-GB" sz="1300" dirty="0">
                <a:latin typeface="Courier New" panose="02070309020205020404" pitchFamily="49" charset="0"/>
                <a:cs typeface="Courier New" panose="02070309020205020404" pitchFamily="49" charset="0"/>
              </a:rPr>
              <a:t>','B60','B62','B64','B66</a:t>
            </a:r>
            <a:r>
              <a:rPr lang="en-GB" sz="1300" dirty="0" smtClean="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print(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str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endParaRPr lang="en-GB" sz="13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7543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Using a Monte Carlo method to estimate initial parameters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4293483"/>
          </a:xfrm>
          <a:prstGeom prst="rect">
            <a:avLst/>
          </a:prstGeom>
          <a:solidFill>
            <a:schemeClr val="accent5">
              <a:lumMod val="20000"/>
              <a:lumOff val="80000"/>
            </a:schemeClr>
          </a:solidFill>
        </p:spPr>
        <p:txBody>
          <a:bodyPr wrap="square" rtlCol="0">
            <a:spAutoFit/>
          </a:bodyPr>
          <a:lstStyle/>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p:np.random.rand</a:t>
            </a:r>
            <a:r>
              <a:rPr lang="en-GB" sz="1300" dirty="0">
                <a:latin typeface="Courier New" panose="02070309020205020404" pitchFamily="49" charset="0"/>
                <a:cs typeface="Courier New" panose="02070309020205020404" pitchFamily="49" charset="0"/>
              </a:rPr>
              <a:t>()/10. for p </a:t>
            </a:r>
            <a:r>
              <a:rPr lang="en-GB" sz="1300" dirty="0" smtClean="0">
                <a:latin typeface="Courier New" panose="02070309020205020404" pitchFamily="49" charset="0"/>
                <a:cs typeface="Courier New" panose="02070309020205020404" pitchFamily="49" charset="0"/>
              </a:rPr>
              <a:t>in \</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['B20','B22', 'B40', 'B42', 'B44','B60','B62','B64','B66']}</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p>
          <a:p>
            <a:r>
              <a:rPr lang="en-GB" sz="1300" dirty="0" err="1" smtClean="0">
                <a:latin typeface="Courier New" panose="02070309020205020404" pitchFamily="49" charset="0"/>
                <a:cs typeface="Courier New" panose="02070309020205020404" pitchFamily="49" charset="0"/>
              </a:rPr>
              <a:t>cf.PeakShape</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'Gaussian'</a:t>
            </a:r>
          </a:p>
          <a:p>
            <a:r>
              <a:rPr lang="en-GB" sz="1300" dirty="0" err="1" smtClean="0">
                <a:latin typeface="Courier New" panose="02070309020205020404" pitchFamily="49" charset="0"/>
                <a:cs typeface="Courier New" panose="02070309020205020404" pitchFamily="49" charset="0"/>
              </a:rPr>
              <a:t>cf.peaks.constrainAll</a:t>
            </a:r>
            <a:r>
              <a:rPr lang="en-GB" sz="1300" dirty="0">
                <a:latin typeface="Courier New" panose="02070309020205020404" pitchFamily="49" charset="0"/>
                <a:cs typeface="Courier New" panose="02070309020205020404" pitchFamily="49" charset="0"/>
              </a:rPr>
              <a:t>('0.2&lt;Sigma&lt;3', 5)</a:t>
            </a:r>
          </a:p>
          <a:p>
            <a:r>
              <a:rPr lang="en-GB" sz="1300" dirty="0" err="1">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=1</a:t>
            </a:r>
          </a:p>
          <a:p>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fit </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InputWorkspace</a:t>
            </a:r>
            <a:r>
              <a:rPr lang="en-GB" sz="1300" dirty="0" smtClean="0">
                <a:latin typeface="Courier New" panose="02070309020205020404" pitchFamily="49" charset="0"/>
                <a:cs typeface="Courier New" panose="02070309020205020404" pitchFamily="49" charset="0"/>
              </a:rPr>
              <a:t>=data_ws1)</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fit.estimate_parameters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EnergySplitting</a:t>
            </a:r>
            <a:r>
              <a:rPr lang="en-GB" sz="1300" dirty="0">
                <a:latin typeface="Courier New" panose="02070309020205020404" pitchFamily="49" charset="0"/>
                <a:cs typeface="Courier New" panose="02070309020205020404" pitchFamily="49" charset="0"/>
              </a:rPr>
              <a:t>=15, </a:t>
            </a:r>
          </a:p>
          <a:p>
            <a:r>
              <a:rPr lang="en-GB" sz="1300" dirty="0">
                <a:latin typeface="Courier New" panose="02070309020205020404" pitchFamily="49" charset="0"/>
                <a:cs typeface="Courier New" panose="02070309020205020404" pitchFamily="49" charset="0"/>
              </a:rPr>
              <a:t>    Parameters=['B20','B22</a:t>
            </a:r>
            <a:r>
              <a:rPr lang="en-GB" sz="1300" dirty="0" smtClean="0">
                <a:latin typeface="Courier New" panose="02070309020205020404" pitchFamily="49" charset="0"/>
                <a:cs typeface="Courier New" panose="02070309020205020404" pitchFamily="49" charset="0"/>
              </a:rPr>
              <a:t>','B40','B42','B44</a:t>
            </a:r>
            <a:r>
              <a:rPr lang="en-GB" sz="1300" dirty="0">
                <a:latin typeface="Courier New" panose="02070309020205020404" pitchFamily="49" charset="0"/>
                <a:cs typeface="Courier New" panose="02070309020205020404" pitchFamily="49" charset="0"/>
              </a:rPr>
              <a:t>','B60','B62','B64','B66</a:t>
            </a:r>
            <a:r>
              <a:rPr lang="en-GB" sz="1300" dirty="0" smtClean="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Constraints='15&lt;f1.PeakCentre&lt;20,10&lt;f2.PeakCentre&lt;15</a:t>
            </a:r>
            <a:r>
              <a:rPr lang="en-GB" sz="1300" dirty="0" smtClean="0">
                <a:latin typeface="Courier New" panose="02070309020205020404" pitchFamily="49" charset="0"/>
                <a:cs typeface="Courier New" panose="02070309020205020404" pitchFamily="49" charset="0"/>
              </a:rPr>
              <a:t>',NSamples=1000</a:t>
            </a:r>
            <a:r>
              <a:rPr lang="en-GB" sz="1300" dirty="0">
                <a:latin typeface="Courier New" panose="02070309020205020404" pitchFamily="49" charset="0"/>
                <a:cs typeface="Courier New" panose="02070309020205020404" pitchFamily="49" charset="0"/>
              </a:rPr>
              <a:t>)</a:t>
            </a:r>
          </a:p>
          <a:p>
            <a:endParaRPr lang="en-GB" sz="1300" dirty="0" smtClean="0">
              <a:latin typeface="Courier New" panose="02070309020205020404" pitchFamily="49" charset="0"/>
              <a:cs typeface="Courier New" panose="02070309020205020404" pitchFamily="49" charset="0"/>
            </a:endParaRPr>
          </a:p>
          <a:p>
            <a:r>
              <a:rPr lang="en-GB" sz="1300" dirty="0" smtClean="0">
                <a:latin typeface="Courier New" panose="02070309020205020404" pitchFamily="49" charset="0"/>
                <a:cs typeface="Courier New" panose="02070309020205020404" pitchFamily="49" charset="0"/>
              </a:rPr>
              <a:t>print</a:t>
            </a:r>
            <a:r>
              <a:rPr lang="en-GB" sz="1300" dirty="0">
                <a:latin typeface="Courier New" panose="02070309020205020404" pitchFamily="49" charset="0"/>
                <a:cs typeface="Courier New" panose="02070309020205020404" pitchFamily="49" charset="0"/>
              </a:rPr>
              <a:t>('Returned', </a:t>
            </a:r>
            <a:r>
              <a:rPr lang="en-GB" sz="1300" dirty="0" err="1">
                <a:latin typeface="Courier New" panose="02070309020205020404" pitchFamily="49" charset="0"/>
                <a:cs typeface="Courier New" panose="02070309020205020404" pitchFamily="49" charset="0"/>
              </a:rPr>
              <a:t>fit.get_number_estimates</a:t>
            </a:r>
            <a:r>
              <a:rPr lang="en-GB" sz="1300" dirty="0">
                <a:latin typeface="Courier New" panose="02070309020205020404" pitchFamily="49" charset="0"/>
                <a:cs typeface="Courier New" panose="02070309020205020404" pitchFamily="49" charset="0"/>
              </a:rPr>
              <a:t>(), 'sets of parameters.')</a:t>
            </a:r>
          </a:p>
          <a:p>
            <a:r>
              <a:rPr lang="en-GB" sz="1300" dirty="0">
                <a:latin typeface="Courier New" panose="02070309020205020404" pitchFamily="49" charset="0"/>
                <a:cs typeface="Courier New" panose="02070309020205020404" pitchFamily="49" charset="0"/>
              </a:rPr>
              <a:t># The first set (the smallest chi squared) is selected by default.</a:t>
            </a:r>
          </a:p>
          <a:p>
            <a:r>
              <a:rPr lang="en-GB" sz="1300" dirty="0">
                <a:latin typeface="Courier New" panose="02070309020205020404" pitchFamily="49" charset="0"/>
                <a:cs typeface="Courier New" panose="02070309020205020404" pitchFamily="49" charset="0"/>
              </a:rPr>
              <a:t># Select a different parameter set if required</a:t>
            </a:r>
          </a:p>
          <a:p>
            <a:r>
              <a:rPr lang="en-GB" sz="1300" dirty="0" err="1">
                <a:latin typeface="Courier New" panose="02070309020205020404" pitchFamily="49" charset="0"/>
                <a:cs typeface="Courier New" panose="02070309020205020404" pitchFamily="49" charset="0"/>
              </a:rPr>
              <a:t>fit.select_estimated_parameters</a:t>
            </a:r>
            <a:r>
              <a:rPr lang="en-GB" sz="1300" dirty="0">
                <a:latin typeface="Courier New" panose="02070309020205020404" pitchFamily="49" charset="0"/>
                <a:cs typeface="Courier New" panose="02070309020205020404" pitchFamily="49" charset="0"/>
              </a:rPr>
              <a:t>(1)</a:t>
            </a:r>
          </a:p>
          <a:p>
            <a:r>
              <a:rPr lang="en-GB" sz="1300" dirty="0">
                <a:latin typeface="Courier New" panose="02070309020205020404" pitchFamily="49" charset="0"/>
                <a:cs typeface="Courier New" panose="02070309020205020404" pitchFamily="49" charset="0"/>
              </a:rPr>
              <a:t>print("Estimated parameters")</a:t>
            </a:r>
          </a:p>
          <a:p>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for </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in ['B20','B22</a:t>
            </a:r>
            <a:r>
              <a:rPr lang="en-GB" sz="1300" dirty="0" smtClean="0">
                <a:latin typeface="Courier New" panose="02070309020205020404" pitchFamily="49" charset="0"/>
                <a:cs typeface="Courier New" panose="02070309020205020404" pitchFamily="49" charset="0"/>
              </a:rPr>
              <a:t>','B40','B42','B44</a:t>
            </a:r>
            <a:r>
              <a:rPr lang="en-GB" sz="1300" dirty="0">
                <a:latin typeface="Courier New" panose="02070309020205020404" pitchFamily="49" charset="0"/>
                <a:cs typeface="Courier New" panose="02070309020205020404" pitchFamily="49" charset="0"/>
              </a:rPr>
              <a:t>','B60','B62','B64','B66</a:t>
            </a:r>
            <a:r>
              <a:rPr lang="en-GB" sz="1300" dirty="0" smtClean="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Blm</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print(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str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parname</a:t>
            </a:r>
            <a:r>
              <a:rPr lang="en-GB" sz="1300" dirty="0">
                <a:latin typeface="Courier New" panose="02070309020205020404" pitchFamily="49" charset="0"/>
                <a:cs typeface="Courier New" panose="02070309020205020404" pitchFamily="49" charset="0"/>
              </a:rPr>
              <a:t>]))</a:t>
            </a:r>
            <a:endParaRPr lang="en-GB" sz="1300" dirty="0" smtClean="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2738354" y="1871662"/>
            <a:ext cx="3743325" cy="1895475"/>
          </a:xfrm>
          <a:prstGeom prst="rect">
            <a:avLst/>
          </a:prstGeom>
        </p:spPr>
      </p:pic>
      <p:pic>
        <p:nvPicPr>
          <p:cNvPr id="7" name="Picture 6"/>
          <p:cNvPicPr>
            <a:picLocks noChangeAspect="1"/>
          </p:cNvPicPr>
          <p:nvPr/>
        </p:nvPicPr>
        <p:blipFill>
          <a:blip r:embed="rId3"/>
          <a:stretch>
            <a:fillRect/>
          </a:stretch>
        </p:blipFill>
        <p:spPr>
          <a:xfrm>
            <a:off x="2800350" y="3983032"/>
            <a:ext cx="3642874" cy="2724131"/>
          </a:xfrm>
          <a:prstGeom prst="rect">
            <a:avLst/>
          </a:prstGeom>
        </p:spPr>
      </p:pic>
    </p:spTree>
    <p:extLst>
      <p:ext uri="{BB962C8B-B14F-4D97-AF65-F5344CB8AC3E}">
        <p14:creationId xmlns:p14="http://schemas.microsoft.com/office/powerpoint/2010/main" val="3605810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Using a point charge model to estimate initial parameters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2693045"/>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PointCharge</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PointCharge</a:t>
            </a:r>
            <a:r>
              <a:rPr lang="en-GB" sz="1300" dirty="0">
                <a:latin typeface="Courier New" panose="02070309020205020404" pitchFamily="49" charset="0"/>
                <a:cs typeface="Courier New" panose="02070309020205020404" pitchFamily="49" charset="0"/>
              </a:rPr>
              <a:t>('ICSD_CollCode59912.cif')</a:t>
            </a: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cif_pc_model.getIons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cif_pc_model.Charges</a:t>
            </a:r>
            <a:r>
              <a:rPr lang="en-GB" sz="1300" dirty="0">
                <a:latin typeface="Courier New" panose="02070309020205020404" pitchFamily="49" charset="0"/>
                <a:cs typeface="Courier New" panose="02070309020205020404" pitchFamily="49" charset="0"/>
              </a:rPr>
              <a:t> = {'Nd':3, 'Ru':0, 'Al':0.5}</a:t>
            </a:r>
          </a:p>
          <a:p>
            <a:r>
              <a:rPr lang="en-GB" sz="1300" dirty="0" err="1">
                <a:latin typeface="Courier New" panose="02070309020205020404" pitchFamily="49" charset="0"/>
                <a:cs typeface="Courier New" panose="02070309020205020404" pitchFamily="49" charset="0"/>
              </a:rPr>
              <a:t>cif_pc_model.IonLabel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cif_pc_model.Neighbour</a:t>
            </a:r>
            <a:r>
              <a:rPr lang="en-GB" sz="1300" dirty="0">
                <a:latin typeface="Courier New" panose="02070309020205020404" pitchFamily="49" charset="0"/>
                <a:cs typeface="Courier New" panose="02070309020205020404" pitchFamily="49" charset="0"/>
              </a:rPr>
              <a:t> = 5</a:t>
            </a:r>
          </a:p>
          <a:p>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cif_pc_model.calculate</a:t>
            </a:r>
            <a:r>
              <a:rPr lang="en-GB" sz="1300" dirty="0" smtClean="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ws_calc</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CreateWorkspace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31167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Using a point charge model to estimate initial parameters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2693045"/>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from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 import </a:t>
            </a:r>
            <a:r>
              <a:rPr lang="en-GB" sz="1300" dirty="0" err="1">
                <a:latin typeface="Courier New" panose="02070309020205020404" pitchFamily="49" charset="0"/>
                <a:cs typeface="Courier New" panose="02070309020205020404" pitchFamily="49" charset="0"/>
              </a:rPr>
              <a:t>PointCharge</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PointCharge</a:t>
            </a:r>
            <a:r>
              <a:rPr lang="en-GB" sz="1300" dirty="0">
                <a:latin typeface="Courier New" panose="02070309020205020404" pitchFamily="49" charset="0"/>
                <a:cs typeface="Courier New" panose="02070309020205020404" pitchFamily="49" charset="0"/>
              </a:rPr>
              <a:t>('ICSD_CollCode59912.cif')</a:t>
            </a: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cif_pc_model.getIons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cif_pc_model.Charges</a:t>
            </a:r>
            <a:r>
              <a:rPr lang="en-GB" sz="1300" dirty="0">
                <a:latin typeface="Courier New" panose="02070309020205020404" pitchFamily="49" charset="0"/>
                <a:cs typeface="Courier New" panose="02070309020205020404" pitchFamily="49" charset="0"/>
              </a:rPr>
              <a:t> = {'Nd':3, 'Ru':0, 'Al':0.5}</a:t>
            </a:r>
          </a:p>
          <a:p>
            <a:r>
              <a:rPr lang="en-GB" sz="1300" dirty="0" err="1">
                <a:latin typeface="Courier New" panose="02070309020205020404" pitchFamily="49" charset="0"/>
                <a:cs typeface="Courier New" panose="02070309020205020404" pitchFamily="49" charset="0"/>
              </a:rPr>
              <a:t>cif_pc_model.IonLabel</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cif_pc_model.Neighbour</a:t>
            </a:r>
            <a:r>
              <a:rPr lang="en-GB" sz="1300" dirty="0">
                <a:latin typeface="Courier New" panose="02070309020205020404" pitchFamily="49" charset="0"/>
                <a:cs typeface="Courier New" panose="02070309020205020404" pitchFamily="49" charset="0"/>
              </a:rPr>
              <a:t> = 5</a:t>
            </a:r>
          </a:p>
          <a:p>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cif_pc_model.calculate</a:t>
            </a:r>
            <a:r>
              <a:rPr lang="en-GB" sz="1300" dirty="0" smtClean="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print(</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Temperature=5, FWHM=1, **</a:t>
            </a:r>
            <a:r>
              <a:rPr lang="en-GB" sz="1300" dirty="0" err="1">
                <a:latin typeface="Courier New" panose="02070309020205020404" pitchFamily="49" charset="0"/>
                <a:cs typeface="Courier New" panose="02070309020205020404" pitchFamily="49" charset="0"/>
              </a:rPr>
              <a:t>cif_blm</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ws_calc</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CreateWorkspace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cf.getSpectrum</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766887" y="1295400"/>
            <a:ext cx="5610225" cy="2705100"/>
          </a:xfrm>
          <a:prstGeom prst="rect">
            <a:avLst/>
          </a:prstGeom>
        </p:spPr>
      </p:pic>
      <p:pic>
        <p:nvPicPr>
          <p:cNvPr id="6" name="Picture 5"/>
          <p:cNvPicPr>
            <a:picLocks noChangeAspect="1"/>
          </p:cNvPicPr>
          <p:nvPr/>
        </p:nvPicPr>
        <p:blipFill>
          <a:blip r:embed="rId3"/>
          <a:stretch>
            <a:fillRect/>
          </a:stretch>
        </p:blipFill>
        <p:spPr>
          <a:xfrm>
            <a:off x="2800350" y="3983032"/>
            <a:ext cx="3642873" cy="2724131"/>
          </a:xfrm>
          <a:prstGeom prst="rect">
            <a:avLst/>
          </a:prstGeom>
        </p:spPr>
      </p:pic>
    </p:spTree>
    <p:extLst>
      <p:ext uri="{BB962C8B-B14F-4D97-AF65-F5344CB8AC3E}">
        <p14:creationId xmlns:p14="http://schemas.microsoft.com/office/powerpoint/2010/main" val="5817498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Crystal Field</a:t>
            </a:r>
            <a:r>
              <a:rPr lang="en-US" sz="3000" i="0" u="none" strike="noStrike" kern="1200" cap="none" spc="0" dirty="0" smtClean="0">
                <a:solidFill>
                  <a:srgbClr val="FFFFFF"/>
                </a:solidFill>
                <a:uFillTx/>
                <a:latin typeface="Lucida Sans" pitchFamily="34"/>
                <a:ea typeface="Arial" pitchFamily="34"/>
                <a:cs typeface="Arial" pitchFamily="34"/>
              </a:rPr>
              <a:t> Theory</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8088"/>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Electrons in atoms experience a large electric field from the nucleus which splits them into different </a:t>
            </a:r>
            <a:r>
              <a:rPr lang="en-GB" sz="2000" i="1" dirty="0" smtClean="0">
                <a:latin typeface="+mn-lt"/>
              </a:rPr>
              <a:t>shells</a:t>
            </a:r>
            <a:r>
              <a:rPr lang="en-GB" sz="2000" dirty="0" smtClean="0">
                <a:latin typeface="+mn-lt"/>
              </a:rPr>
              <a:t> and </a:t>
            </a:r>
            <a:r>
              <a:rPr lang="en-GB" sz="2000" i="1" dirty="0" smtClean="0">
                <a:latin typeface="+mn-lt"/>
              </a:rPr>
              <a:t>orbitals</a:t>
            </a:r>
            <a:r>
              <a:rPr lang="en-GB" sz="2000" dirty="0" smtClean="0">
                <a:latin typeface="+mn-lt"/>
              </a:rPr>
              <a:t> at different energies, but the energy levels within an orbital is degenerate.</a:t>
            </a:r>
          </a:p>
          <a:p>
            <a:pPr marL="457200" indent="-457200">
              <a:buFont typeface="Arial" panose="020B0604020202020204" pitchFamily="34" charset="0"/>
              <a:buChar char="•"/>
            </a:pPr>
            <a:r>
              <a:rPr lang="en-GB" sz="2000" dirty="0" smtClean="0">
                <a:latin typeface="+mn-lt"/>
              </a:rPr>
              <a:t>In crystals, the electrons on one atom are also affected by electric fields from neighbouring atoms → this lifts the degeneracy of the orbitals.</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p:txBody>
      </p:sp>
      <p:grpSp>
        <p:nvGrpSpPr>
          <p:cNvPr id="65" name="Group 64"/>
          <p:cNvGrpSpPr/>
          <p:nvPr/>
        </p:nvGrpSpPr>
        <p:grpSpPr>
          <a:xfrm>
            <a:off x="571868" y="3252158"/>
            <a:ext cx="1768765" cy="3342565"/>
            <a:chOff x="571868" y="3252158"/>
            <a:chExt cx="1768765" cy="3342565"/>
          </a:xfrm>
        </p:grpSpPr>
        <p:sp>
          <p:nvSpPr>
            <p:cNvPr id="23" name="TextBox 22"/>
            <p:cNvSpPr txBox="1"/>
            <p:nvPr/>
          </p:nvSpPr>
          <p:spPr>
            <a:xfrm>
              <a:off x="1086575" y="6225391"/>
              <a:ext cx="538930" cy="369332"/>
            </a:xfrm>
            <a:prstGeom prst="rect">
              <a:avLst/>
            </a:prstGeom>
            <a:noFill/>
          </p:spPr>
          <p:txBody>
            <a:bodyPr wrap="none" rtlCol="0">
              <a:spAutoFit/>
            </a:bodyPr>
            <a:lstStyle/>
            <a:p>
              <a:r>
                <a:rPr lang="en-GB" dirty="0" smtClean="0">
                  <a:solidFill>
                    <a:schemeClr val="accent1"/>
                  </a:solidFill>
                </a:rPr>
                <a:t>n=1</a:t>
              </a:r>
              <a:endParaRPr lang="en-GB" dirty="0">
                <a:solidFill>
                  <a:schemeClr val="accent1"/>
                </a:solidFill>
              </a:endParaRPr>
            </a:p>
          </p:txBody>
        </p:sp>
        <p:cxnSp>
          <p:nvCxnSpPr>
            <p:cNvPr id="14" name="Straight Arrow Connector 13"/>
            <p:cNvCxnSpPr/>
            <p:nvPr/>
          </p:nvCxnSpPr>
          <p:spPr>
            <a:xfrm flipV="1">
              <a:off x="983411" y="3252158"/>
              <a:ext cx="25880" cy="314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1868" y="3355676"/>
              <a:ext cx="296876" cy="369332"/>
            </a:xfrm>
            <a:prstGeom prst="rect">
              <a:avLst/>
            </a:prstGeom>
            <a:noFill/>
          </p:spPr>
          <p:txBody>
            <a:bodyPr wrap="none" rtlCol="0">
              <a:spAutoFit/>
            </a:bodyPr>
            <a:lstStyle/>
            <a:p>
              <a:r>
                <a:rPr lang="en-GB" dirty="0" smtClean="0">
                  <a:solidFill>
                    <a:schemeClr val="accent1"/>
                  </a:solidFill>
                </a:rPr>
                <a:t>E</a:t>
              </a:r>
              <a:endParaRPr lang="en-GB" dirty="0">
                <a:solidFill>
                  <a:schemeClr val="accent1"/>
                </a:solidFill>
              </a:endParaRPr>
            </a:p>
          </p:txBody>
        </p:sp>
        <p:cxnSp>
          <p:nvCxnSpPr>
            <p:cNvPr id="17" name="Straight Connector 16"/>
            <p:cNvCxnSpPr/>
            <p:nvPr/>
          </p:nvCxnSpPr>
          <p:spPr>
            <a:xfrm>
              <a:off x="1630389" y="640080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27515" y="428445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24641" y="504071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24639" y="389022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21763" y="372344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18887" y="361705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2328" y="4825035"/>
              <a:ext cx="538930" cy="369332"/>
            </a:xfrm>
            <a:prstGeom prst="rect">
              <a:avLst/>
            </a:prstGeom>
            <a:noFill/>
          </p:spPr>
          <p:txBody>
            <a:bodyPr wrap="none" rtlCol="0">
              <a:spAutoFit/>
            </a:bodyPr>
            <a:lstStyle/>
            <a:p>
              <a:r>
                <a:rPr lang="en-GB" dirty="0" smtClean="0">
                  <a:solidFill>
                    <a:schemeClr val="accent1"/>
                  </a:solidFill>
                </a:rPr>
                <a:t>n=2</a:t>
              </a:r>
              <a:endParaRPr lang="en-GB" dirty="0">
                <a:solidFill>
                  <a:schemeClr val="accent1"/>
                </a:solidFill>
              </a:endParaRPr>
            </a:p>
          </p:txBody>
        </p:sp>
        <p:sp>
          <p:nvSpPr>
            <p:cNvPr id="25" name="TextBox 24"/>
            <p:cNvSpPr txBox="1"/>
            <p:nvPr/>
          </p:nvSpPr>
          <p:spPr>
            <a:xfrm>
              <a:off x="1098081" y="4071657"/>
              <a:ext cx="538930" cy="369332"/>
            </a:xfrm>
            <a:prstGeom prst="rect">
              <a:avLst/>
            </a:prstGeom>
            <a:noFill/>
          </p:spPr>
          <p:txBody>
            <a:bodyPr wrap="none" rtlCol="0">
              <a:spAutoFit/>
            </a:bodyPr>
            <a:lstStyle/>
            <a:p>
              <a:r>
                <a:rPr lang="en-GB" dirty="0" smtClean="0">
                  <a:solidFill>
                    <a:schemeClr val="accent1"/>
                  </a:solidFill>
                </a:rPr>
                <a:t>n=3</a:t>
              </a:r>
              <a:endParaRPr lang="en-GB" dirty="0">
                <a:solidFill>
                  <a:schemeClr val="accent1"/>
                </a:solidFill>
              </a:endParaRPr>
            </a:p>
          </p:txBody>
        </p:sp>
        <p:cxnSp>
          <p:nvCxnSpPr>
            <p:cNvPr id="64" name="Straight Connector 63"/>
            <p:cNvCxnSpPr/>
            <p:nvPr/>
          </p:nvCxnSpPr>
          <p:spPr>
            <a:xfrm>
              <a:off x="1633267" y="3553797"/>
              <a:ext cx="707366" cy="86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2326253" y="3795615"/>
            <a:ext cx="1380217" cy="1115775"/>
            <a:chOff x="2326253" y="3372923"/>
            <a:chExt cx="1380217" cy="1115775"/>
          </a:xfrm>
        </p:grpSpPr>
        <p:cxnSp>
          <p:nvCxnSpPr>
            <p:cNvPr id="26" name="Straight Connector 25"/>
            <p:cNvCxnSpPr/>
            <p:nvPr/>
          </p:nvCxnSpPr>
          <p:spPr>
            <a:xfrm>
              <a:off x="2996234" y="437647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93350" y="4150772"/>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99104" y="3535426"/>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70317" y="4180921"/>
              <a:ext cx="346570" cy="307777"/>
            </a:xfrm>
            <a:prstGeom prst="rect">
              <a:avLst/>
            </a:prstGeom>
            <a:noFill/>
          </p:spPr>
          <p:txBody>
            <a:bodyPr wrap="none" rtlCol="0">
              <a:spAutoFit/>
            </a:bodyPr>
            <a:lstStyle/>
            <a:p>
              <a:r>
                <a:rPr lang="en-GB" sz="1400" dirty="0" smtClean="0">
                  <a:solidFill>
                    <a:schemeClr val="accent1"/>
                  </a:solidFill>
                </a:rPr>
                <a:t>3s</a:t>
              </a:r>
              <a:endParaRPr lang="en-GB" sz="1400" dirty="0">
                <a:solidFill>
                  <a:schemeClr val="accent1"/>
                </a:solidFill>
              </a:endParaRPr>
            </a:p>
          </p:txBody>
        </p:sp>
        <p:sp>
          <p:nvSpPr>
            <p:cNvPr id="30" name="TextBox 29"/>
            <p:cNvSpPr txBox="1"/>
            <p:nvPr/>
          </p:nvSpPr>
          <p:spPr>
            <a:xfrm>
              <a:off x="2567435" y="3988270"/>
              <a:ext cx="370614" cy="307777"/>
            </a:xfrm>
            <a:prstGeom prst="rect">
              <a:avLst/>
            </a:prstGeom>
            <a:noFill/>
          </p:spPr>
          <p:txBody>
            <a:bodyPr wrap="none" rtlCol="0">
              <a:spAutoFit/>
            </a:bodyPr>
            <a:lstStyle/>
            <a:p>
              <a:r>
                <a:rPr lang="en-GB" sz="1400" dirty="0" smtClean="0">
                  <a:solidFill>
                    <a:schemeClr val="accent1"/>
                  </a:solidFill>
                </a:rPr>
                <a:t>3p</a:t>
              </a:r>
              <a:endParaRPr lang="en-GB" sz="1400" dirty="0">
                <a:solidFill>
                  <a:schemeClr val="accent1"/>
                </a:solidFill>
              </a:endParaRPr>
            </a:p>
          </p:txBody>
        </p:sp>
        <p:sp>
          <p:nvSpPr>
            <p:cNvPr id="31" name="TextBox 30"/>
            <p:cNvSpPr txBox="1"/>
            <p:nvPr/>
          </p:nvSpPr>
          <p:spPr>
            <a:xfrm>
              <a:off x="2564553" y="3372923"/>
              <a:ext cx="370614" cy="307777"/>
            </a:xfrm>
            <a:prstGeom prst="rect">
              <a:avLst/>
            </a:prstGeom>
            <a:noFill/>
          </p:spPr>
          <p:txBody>
            <a:bodyPr wrap="none" rtlCol="0">
              <a:spAutoFit/>
            </a:bodyPr>
            <a:lstStyle/>
            <a:p>
              <a:r>
                <a:rPr lang="en-GB" sz="1400" dirty="0" smtClean="0">
                  <a:solidFill>
                    <a:schemeClr val="accent1"/>
                  </a:solidFill>
                </a:rPr>
                <a:t>3d</a:t>
              </a:r>
              <a:endParaRPr lang="en-GB" sz="1400" dirty="0">
                <a:solidFill>
                  <a:schemeClr val="accent1"/>
                </a:solidFill>
              </a:endParaRPr>
            </a:p>
          </p:txBody>
        </p:sp>
        <p:cxnSp>
          <p:nvCxnSpPr>
            <p:cNvPr id="33" name="Straight Connector 32"/>
            <p:cNvCxnSpPr/>
            <p:nvPr/>
          </p:nvCxnSpPr>
          <p:spPr>
            <a:xfrm flipV="1">
              <a:off x="2334881" y="3548337"/>
              <a:ext cx="658469" cy="322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26253" y="3880350"/>
              <a:ext cx="667097" cy="270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34881" y="3875349"/>
              <a:ext cx="658469" cy="5011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691220" y="3416064"/>
            <a:ext cx="1992329" cy="1147397"/>
            <a:chOff x="3691220" y="3416064"/>
            <a:chExt cx="1992329" cy="1147397"/>
          </a:xfrm>
        </p:grpSpPr>
        <p:cxnSp>
          <p:nvCxnSpPr>
            <p:cNvPr id="38" name="Straight Connector 37"/>
            <p:cNvCxnSpPr/>
            <p:nvPr/>
          </p:nvCxnSpPr>
          <p:spPr>
            <a:xfrm>
              <a:off x="4341944" y="355843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39066" y="377121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336188" y="398399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333310" y="419678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30432" y="4409563"/>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103603" y="4255684"/>
              <a:ext cx="574196" cy="307777"/>
            </a:xfrm>
            <a:prstGeom prst="rect">
              <a:avLst/>
            </a:prstGeom>
            <a:noFill/>
          </p:spPr>
          <p:txBody>
            <a:bodyPr wrap="none" rtlCol="0">
              <a:spAutoFit/>
            </a:bodyPr>
            <a:lstStyle/>
            <a:p>
              <a:r>
                <a:rPr lang="en-GB" sz="1400" dirty="0" smtClean="0">
                  <a:solidFill>
                    <a:schemeClr val="accent1"/>
                  </a:solidFill>
                </a:rPr>
                <a:t>m=-2</a:t>
              </a:r>
              <a:endParaRPr lang="en-GB" sz="1400" dirty="0">
                <a:solidFill>
                  <a:schemeClr val="accent1"/>
                </a:solidFill>
              </a:endParaRPr>
            </a:p>
          </p:txBody>
        </p:sp>
        <p:sp>
          <p:nvSpPr>
            <p:cNvPr id="44" name="TextBox 43"/>
            <p:cNvSpPr txBox="1"/>
            <p:nvPr/>
          </p:nvSpPr>
          <p:spPr>
            <a:xfrm>
              <a:off x="5109353" y="4045779"/>
              <a:ext cx="574196" cy="307777"/>
            </a:xfrm>
            <a:prstGeom prst="rect">
              <a:avLst/>
            </a:prstGeom>
            <a:noFill/>
          </p:spPr>
          <p:txBody>
            <a:bodyPr wrap="none" rtlCol="0">
              <a:spAutoFit/>
            </a:bodyPr>
            <a:lstStyle/>
            <a:p>
              <a:r>
                <a:rPr lang="en-GB" sz="1400" dirty="0" smtClean="0">
                  <a:solidFill>
                    <a:schemeClr val="accent1"/>
                  </a:solidFill>
                </a:rPr>
                <a:t>m=-1</a:t>
              </a:r>
              <a:endParaRPr lang="en-GB" sz="1400" dirty="0">
                <a:solidFill>
                  <a:schemeClr val="accent1"/>
                </a:solidFill>
              </a:endParaRPr>
            </a:p>
          </p:txBody>
        </p:sp>
        <p:sp>
          <p:nvSpPr>
            <p:cNvPr id="45" name="TextBox 44"/>
            <p:cNvSpPr txBox="1"/>
            <p:nvPr/>
          </p:nvSpPr>
          <p:spPr>
            <a:xfrm>
              <a:off x="5115103" y="3835874"/>
              <a:ext cx="508473" cy="307777"/>
            </a:xfrm>
            <a:prstGeom prst="rect">
              <a:avLst/>
            </a:prstGeom>
            <a:noFill/>
          </p:spPr>
          <p:txBody>
            <a:bodyPr wrap="none" rtlCol="0">
              <a:spAutoFit/>
            </a:bodyPr>
            <a:lstStyle/>
            <a:p>
              <a:r>
                <a:rPr lang="en-GB" sz="1400" dirty="0" smtClean="0">
                  <a:solidFill>
                    <a:schemeClr val="accent1"/>
                  </a:solidFill>
                </a:rPr>
                <a:t>m=0</a:t>
              </a:r>
              <a:endParaRPr lang="en-GB" sz="1400" dirty="0">
                <a:solidFill>
                  <a:schemeClr val="accent1"/>
                </a:solidFill>
              </a:endParaRPr>
            </a:p>
          </p:txBody>
        </p:sp>
        <p:sp>
          <p:nvSpPr>
            <p:cNvPr id="46" name="TextBox 45"/>
            <p:cNvSpPr txBox="1"/>
            <p:nvPr/>
          </p:nvSpPr>
          <p:spPr>
            <a:xfrm>
              <a:off x="5120853" y="3625969"/>
              <a:ext cx="508473" cy="307777"/>
            </a:xfrm>
            <a:prstGeom prst="rect">
              <a:avLst/>
            </a:prstGeom>
            <a:noFill/>
          </p:spPr>
          <p:txBody>
            <a:bodyPr wrap="none" rtlCol="0">
              <a:spAutoFit/>
            </a:bodyPr>
            <a:lstStyle/>
            <a:p>
              <a:r>
                <a:rPr lang="en-GB" sz="1400" dirty="0" smtClean="0">
                  <a:solidFill>
                    <a:schemeClr val="accent1"/>
                  </a:solidFill>
                </a:rPr>
                <a:t>m=1</a:t>
              </a:r>
              <a:endParaRPr lang="en-GB" sz="1400" dirty="0">
                <a:solidFill>
                  <a:schemeClr val="accent1"/>
                </a:solidFill>
              </a:endParaRPr>
            </a:p>
          </p:txBody>
        </p:sp>
        <p:sp>
          <p:nvSpPr>
            <p:cNvPr id="47" name="TextBox 46"/>
            <p:cNvSpPr txBox="1"/>
            <p:nvPr/>
          </p:nvSpPr>
          <p:spPr>
            <a:xfrm>
              <a:off x="5126603" y="3416064"/>
              <a:ext cx="508473" cy="307777"/>
            </a:xfrm>
            <a:prstGeom prst="rect">
              <a:avLst/>
            </a:prstGeom>
            <a:noFill/>
          </p:spPr>
          <p:txBody>
            <a:bodyPr wrap="none" rtlCol="0">
              <a:spAutoFit/>
            </a:bodyPr>
            <a:lstStyle/>
            <a:p>
              <a:r>
                <a:rPr lang="en-GB" sz="1400" dirty="0" smtClean="0">
                  <a:solidFill>
                    <a:schemeClr val="accent1"/>
                  </a:solidFill>
                </a:rPr>
                <a:t>m=2</a:t>
              </a:r>
              <a:endParaRPr lang="en-GB" sz="1400" dirty="0">
                <a:solidFill>
                  <a:schemeClr val="accent1"/>
                </a:solidFill>
              </a:endParaRPr>
            </a:p>
          </p:txBody>
        </p:sp>
        <p:cxnSp>
          <p:nvCxnSpPr>
            <p:cNvPr id="49" name="Straight Connector 48"/>
            <p:cNvCxnSpPr/>
            <p:nvPr/>
          </p:nvCxnSpPr>
          <p:spPr>
            <a:xfrm flipV="1">
              <a:off x="3691220" y="3567057"/>
              <a:ext cx="647846" cy="406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3700716" y="3771214"/>
              <a:ext cx="638350" cy="199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711204" y="3966116"/>
              <a:ext cx="607736" cy="28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714086" y="3957794"/>
              <a:ext cx="624980" cy="24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16958" y="3980448"/>
              <a:ext cx="639356" cy="4291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3579962" y="3226281"/>
            <a:ext cx="2288217" cy="1456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3354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Simultaneously fit multiple spectra</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3693319"/>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data_ws1=Load('NdOs2Al10MLa_5K_ecut_0to3ang.xye')</a:t>
            </a:r>
          </a:p>
          <a:p>
            <a:r>
              <a:rPr lang="en-GB" sz="1300" dirty="0">
                <a:latin typeface="Courier New" panose="02070309020205020404" pitchFamily="49" charset="0"/>
                <a:cs typeface="Courier New" panose="02070309020205020404" pitchFamily="49" charset="0"/>
              </a:rPr>
              <a:t>data_ws2=Load('NdOs2Al10MLa_150K_Ecut_0to3aangBp15.xye')</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a:t>
            </a:r>
            <a:r>
              <a:rPr lang="en-GB" sz="1300" dirty="0" smtClean="0">
                <a:latin typeface="Courier New" panose="02070309020205020404" pitchFamily="49" charset="0"/>
                <a:cs typeface="Courier New" panose="02070309020205020404" pitchFamily="49" charset="0"/>
              </a:rPr>
              <a:t>*</a:t>
            </a:r>
            <a:r>
              <a:rPr lang="en-GB" sz="1300" dirty="0" err="1" smtClean="0">
                <a:latin typeface="Courier New" panose="02070309020205020404" pitchFamily="49" charset="0"/>
                <a:cs typeface="Courier New" panose="02070309020205020404" pitchFamily="49" charset="0"/>
              </a:rPr>
              <a:t>blm</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cf.Temperature</a:t>
            </a:r>
            <a:r>
              <a:rPr lang="en-GB" sz="1300" dirty="0">
                <a:latin typeface="Courier New" panose="02070309020205020404" pitchFamily="49" charset="0"/>
                <a:cs typeface="Courier New" panose="02070309020205020404" pitchFamily="49" charset="0"/>
              </a:rPr>
              <a:t> = [5, 150] # Two datasets, need two sets of Temperature.</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 # Need to call this to reset the </a:t>
            </a:r>
            <a:r>
              <a:rPr lang="en-GB" sz="1300" dirty="0" smtClean="0">
                <a:latin typeface="Courier New" panose="02070309020205020404" pitchFamily="49" charset="0"/>
                <a:cs typeface="Courier New" panose="02070309020205020404" pitchFamily="49" charset="0"/>
              </a:rPr>
              <a:t>peak </a:t>
            </a:r>
            <a:r>
              <a:rPr lang="en-GB" sz="1300" dirty="0" err="1" smtClean="0">
                <a:latin typeface="Courier New" panose="02070309020205020404" pitchFamily="49" charset="0"/>
                <a:cs typeface="Courier New" panose="02070309020205020404" pitchFamily="49" charset="0"/>
              </a:rPr>
              <a:t>attribs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cf.FWHM</a:t>
            </a:r>
            <a:r>
              <a:rPr lang="en-GB" sz="1300" dirty="0">
                <a:latin typeface="Courier New" panose="02070309020205020404" pitchFamily="49" charset="0"/>
                <a:cs typeface="Courier New" panose="02070309020205020404" pitchFamily="49" charset="0"/>
              </a:rPr>
              <a:t> = [0.5, 0.5]  </a:t>
            </a:r>
            <a:r>
              <a:rPr lang="en-GB" sz="1300" dirty="0" smtClean="0">
                <a:latin typeface="Courier New" panose="02070309020205020404" pitchFamily="49" charset="0"/>
                <a:cs typeface="Courier New" panose="02070309020205020404" pitchFamily="49" charset="0"/>
              </a:rPr>
              <a:t>    # </a:t>
            </a:r>
            <a:r>
              <a:rPr lang="en-GB" sz="1300" dirty="0">
                <a:latin typeface="Courier New" panose="02070309020205020404" pitchFamily="49" charset="0"/>
                <a:cs typeface="Courier New" panose="02070309020205020404" pitchFamily="49" charset="0"/>
              </a:rPr>
              <a:t>Two datasets, need two sets of FWHM.</a:t>
            </a:r>
          </a:p>
          <a:p>
            <a:r>
              <a:rPr lang="en-GB" sz="1300" dirty="0" err="1" smtClean="0">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a:t>
            </a:r>
            <a:r>
              <a:rPr lang="en-GB" sz="1300" dirty="0" smtClean="0">
                <a:latin typeface="Courier New" panose="02070309020205020404" pitchFamily="49" charset="0"/>
                <a:cs typeface="Courier New" panose="02070309020205020404" pitchFamily="49" charset="0"/>
              </a:rPr>
              <a:t>1,1</a:t>
            </a:r>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Two datasets, need two </a:t>
            </a:r>
            <a:r>
              <a:rPr lang="en-GB" sz="1300" dirty="0" smtClean="0">
                <a:latin typeface="Courier New" panose="02070309020205020404" pitchFamily="49" charset="0"/>
                <a:cs typeface="Courier New" panose="02070309020205020404" pitchFamily="49" charset="0"/>
              </a:rPr>
              <a:t>sets</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data_ws2</a:t>
            </a:r>
            <a:r>
              <a:rPr lang="en-GB" sz="1300" dirty="0" smtClean="0">
                <a:latin typeface="Courier New" panose="02070309020205020404" pitchFamily="49" charset="0"/>
                <a:cs typeface="Courier New" panose="02070309020205020404" pitchFamily="49" charset="0"/>
              </a:rPr>
              <a:t>], \</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fit_ins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a:t>
            </a:r>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fig,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plt.subplots</a:t>
            </a:r>
            <a:r>
              <a:rPr lang="en-GB" sz="1300" dirty="0">
                <a:latin typeface="Courier New" panose="02070309020205020404" pitchFamily="49" charset="0"/>
                <a:cs typeface="Courier New" panose="02070309020205020404" pitchFamily="49" charset="0"/>
              </a:rPr>
              <a:t>(2,1,subplot_kw={'projection':'</a:t>
            </a:r>
            <a:r>
              <a:rPr lang="en-GB" sz="1300" dirty="0" err="1">
                <a:latin typeface="Courier New" panose="02070309020205020404" pitchFamily="49" charset="0"/>
                <a:cs typeface="Courier New" panose="02070309020205020404" pitchFamily="49" charset="0"/>
              </a:rPr>
              <a:t>mantid</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for ii in range(2):</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errorbar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=1,fmt='.')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[ii].plot(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=2)</a:t>
            </a:r>
          </a:p>
          <a:p>
            <a:r>
              <a:rPr lang="en-GB" sz="1300" dirty="0" err="1">
                <a:latin typeface="Courier New" panose="02070309020205020404" pitchFamily="49" charset="0"/>
                <a:cs typeface="Courier New" panose="02070309020205020404" pitchFamily="49" charset="0"/>
              </a:rPr>
              <a:t>fig.show</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00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Simultaneously fit multiple spectra</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3693319"/>
          </a:xfrm>
          <a:prstGeom prst="rect">
            <a:avLst/>
          </a:prstGeom>
          <a:solidFill>
            <a:schemeClr val="accent5">
              <a:lumMod val="20000"/>
              <a:lumOff val="80000"/>
            </a:schemeClr>
          </a:solidFill>
        </p:spPr>
        <p:txBody>
          <a:bodyPr wrap="square" rtlCol="0">
            <a:spAutoFit/>
          </a:bodyPr>
          <a:lstStyle/>
          <a:p>
            <a:r>
              <a:rPr lang="en-GB" sz="1300" dirty="0">
                <a:latin typeface="Courier New" panose="02070309020205020404" pitchFamily="49" charset="0"/>
                <a:cs typeface="Courier New" panose="02070309020205020404" pitchFamily="49" charset="0"/>
              </a:rPr>
              <a:t>data_ws1=Load('NdOs2Al10MLa_5K_ecut_0to3ang.xye')</a:t>
            </a:r>
          </a:p>
          <a:p>
            <a:r>
              <a:rPr lang="en-GB" sz="1300" dirty="0">
                <a:latin typeface="Courier New" panose="02070309020205020404" pitchFamily="49" charset="0"/>
                <a:cs typeface="Courier New" panose="02070309020205020404" pitchFamily="49" charset="0"/>
              </a:rPr>
              <a:t>data_ws2=Load('NdOs2Al10MLa_150K_Ecut_0to3aangBp15.xye')</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 </a:t>
            </a:r>
            <a:r>
              <a:rPr lang="en-GB" sz="1300" dirty="0" smtClean="0">
                <a:latin typeface="Courier New" panose="02070309020205020404" pitchFamily="49" charset="0"/>
                <a:cs typeface="Courier New" panose="02070309020205020404" pitchFamily="49" charset="0"/>
              </a:rPr>
              <a:t>*</a:t>
            </a:r>
            <a:r>
              <a:rPr lang="en-GB" sz="1300" dirty="0" err="1" smtClean="0">
                <a:latin typeface="Courier New" panose="02070309020205020404" pitchFamily="49" charset="0"/>
                <a:cs typeface="Courier New" panose="02070309020205020404" pitchFamily="49" charset="0"/>
              </a:rPr>
              <a:t>blm</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cf.Temperature</a:t>
            </a:r>
            <a:r>
              <a:rPr lang="en-GB" sz="1300" dirty="0">
                <a:latin typeface="Courier New" panose="02070309020205020404" pitchFamily="49" charset="0"/>
                <a:cs typeface="Courier New" panose="02070309020205020404" pitchFamily="49" charset="0"/>
              </a:rPr>
              <a:t> = [5, 150] # Two datasets, need two sets of Temperature.</a:t>
            </a:r>
          </a:p>
          <a:p>
            <a:r>
              <a:rPr lang="en-GB" sz="1300" dirty="0" err="1">
                <a:latin typeface="Courier New" panose="02070309020205020404" pitchFamily="49" charset="0"/>
                <a:cs typeface="Courier New" panose="02070309020205020404" pitchFamily="49" charset="0"/>
              </a:rPr>
              <a:t>cf.PeakShape</a:t>
            </a:r>
            <a:r>
              <a:rPr lang="en-GB" sz="1300" dirty="0">
                <a:latin typeface="Courier New" panose="02070309020205020404" pitchFamily="49" charset="0"/>
                <a:cs typeface="Courier New" panose="02070309020205020404" pitchFamily="49" charset="0"/>
              </a:rPr>
              <a:t> = 'Gaussian' # Need to call this to reset the </a:t>
            </a:r>
            <a:r>
              <a:rPr lang="en-GB" sz="1300" dirty="0" smtClean="0">
                <a:latin typeface="Courier New" panose="02070309020205020404" pitchFamily="49" charset="0"/>
                <a:cs typeface="Courier New" panose="02070309020205020404" pitchFamily="49" charset="0"/>
              </a:rPr>
              <a:t>peak </a:t>
            </a:r>
            <a:r>
              <a:rPr lang="en-GB" sz="1300" dirty="0" err="1" smtClean="0">
                <a:latin typeface="Courier New" panose="02070309020205020404" pitchFamily="49" charset="0"/>
                <a:cs typeface="Courier New" panose="02070309020205020404" pitchFamily="49" charset="0"/>
              </a:rPr>
              <a:t>attribs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cf.FWHM</a:t>
            </a:r>
            <a:r>
              <a:rPr lang="en-GB" sz="1300" dirty="0">
                <a:latin typeface="Courier New" panose="02070309020205020404" pitchFamily="49" charset="0"/>
                <a:cs typeface="Courier New" panose="02070309020205020404" pitchFamily="49" charset="0"/>
              </a:rPr>
              <a:t> = [0.5, 0.5]  </a:t>
            </a:r>
            <a:r>
              <a:rPr lang="en-GB" sz="1300" dirty="0" smtClean="0">
                <a:latin typeface="Courier New" panose="02070309020205020404" pitchFamily="49" charset="0"/>
                <a:cs typeface="Courier New" panose="02070309020205020404" pitchFamily="49" charset="0"/>
              </a:rPr>
              <a:t>    # </a:t>
            </a:r>
            <a:r>
              <a:rPr lang="en-GB" sz="1300" dirty="0">
                <a:latin typeface="Courier New" panose="02070309020205020404" pitchFamily="49" charset="0"/>
                <a:cs typeface="Courier New" panose="02070309020205020404" pitchFamily="49" charset="0"/>
              </a:rPr>
              <a:t>Two datasets, need two sets of FWHM.</a:t>
            </a:r>
          </a:p>
          <a:p>
            <a:r>
              <a:rPr lang="en-GB" sz="1300" dirty="0" err="1" smtClean="0">
                <a:latin typeface="Courier New" panose="02070309020205020404" pitchFamily="49" charset="0"/>
                <a:cs typeface="Courier New" panose="02070309020205020404" pitchFamily="49" charset="0"/>
              </a:rPr>
              <a:t>cf.IntensityScaling</a:t>
            </a:r>
            <a:r>
              <a:rPr lang="en-GB" sz="1300" dirty="0">
                <a:latin typeface="Courier New" panose="02070309020205020404" pitchFamily="49" charset="0"/>
                <a:cs typeface="Courier New" panose="02070309020205020404" pitchFamily="49" charset="0"/>
              </a:rPr>
              <a:t>=[</a:t>
            </a:r>
            <a:r>
              <a:rPr lang="en-GB" sz="1300" dirty="0" smtClean="0">
                <a:latin typeface="Courier New" panose="02070309020205020404" pitchFamily="49" charset="0"/>
                <a:cs typeface="Courier New" panose="02070309020205020404" pitchFamily="49" charset="0"/>
              </a:rPr>
              <a:t>1,1</a:t>
            </a:r>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Two datasets, need two </a:t>
            </a:r>
            <a:r>
              <a:rPr lang="en-GB" sz="1300" dirty="0" smtClean="0">
                <a:latin typeface="Courier New" panose="02070309020205020404" pitchFamily="49" charset="0"/>
                <a:cs typeface="Courier New" panose="02070309020205020404" pitchFamily="49" charset="0"/>
              </a:rPr>
              <a:t>sets</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=[data_ws1, data_ws2</a:t>
            </a:r>
            <a:r>
              <a:rPr lang="en-GB" sz="1300" dirty="0" smtClean="0">
                <a:latin typeface="Courier New" panose="02070309020205020404" pitchFamily="49" charset="0"/>
                <a:cs typeface="Courier New" panose="02070309020205020404" pitchFamily="49" charset="0"/>
              </a:rPr>
              <a:t>], \</a:t>
            </a:r>
          </a:p>
          <a:p>
            <a:r>
              <a:rPr lang="en-GB" sz="1300" dirty="0">
                <a:latin typeface="Courier New" panose="02070309020205020404" pitchFamily="49" charset="0"/>
                <a:cs typeface="Courier New" panose="02070309020205020404" pitchFamily="49" charset="0"/>
              </a:rPr>
              <a:t> </a:t>
            </a:r>
            <a:r>
              <a:rPr lang="en-GB" sz="1300" dirty="0" smtClean="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fit_ins</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a:p>
            <a:r>
              <a:rPr lang="en-GB" sz="1300" dirty="0" smtClean="0">
                <a:latin typeface="Courier New" panose="02070309020205020404" pitchFamily="49" charset="0"/>
                <a:cs typeface="Courier New" panose="02070309020205020404" pitchFamily="49" charset="0"/>
              </a:rPr>
              <a:t>    </a:t>
            </a:r>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fig,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plt.subplots</a:t>
            </a:r>
            <a:r>
              <a:rPr lang="en-GB" sz="1300" dirty="0">
                <a:latin typeface="Courier New" panose="02070309020205020404" pitchFamily="49" charset="0"/>
                <a:cs typeface="Courier New" panose="02070309020205020404" pitchFamily="49" charset="0"/>
              </a:rPr>
              <a:t>(2,1,subplot_kw={'projection':'</a:t>
            </a:r>
            <a:r>
              <a:rPr lang="en-GB" sz="1300" dirty="0" err="1">
                <a:latin typeface="Courier New" panose="02070309020205020404" pitchFamily="49" charset="0"/>
                <a:cs typeface="Courier New" panose="02070309020205020404" pitchFamily="49" charset="0"/>
              </a:rPr>
              <a:t>mantid</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for ii in range(2):</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errorbar</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=1,fmt='.')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ax</a:t>
            </a:r>
            <a:r>
              <a:rPr lang="en-GB" sz="1300" dirty="0">
                <a:latin typeface="Courier New" panose="02070309020205020404" pitchFamily="49" charset="0"/>
                <a:cs typeface="Courier New" panose="02070309020205020404" pitchFamily="49" charset="0"/>
              </a:rPr>
              <a:t>[ii].plot(</a:t>
            </a:r>
            <a:r>
              <a:rPr lang="en-GB" sz="1300" dirty="0" err="1">
                <a:latin typeface="Courier New" panose="02070309020205020404" pitchFamily="49" charset="0"/>
                <a:cs typeface="Courier New" panose="02070309020205020404" pitchFamily="49" charset="0"/>
              </a:rPr>
              <a:t>mtd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fit_ins_Workspaces</a:t>
            </a:r>
            <a:r>
              <a:rPr lang="en-GB" sz="1300" dirty="0">
                <a:latin typeface="Courier New" panose="02070309020205020404" pitchFamily="49" charset="0"/>
                <a:cs typeface="Courier New" panose="02070309020205020404" pitchFamily="49" charset="0"/>
              </a:rPr>
              <a:t>'][ii],</a:t>
            </a:r>
            <a:r>
              <a:rPr lang="en-GB" sz="1300" dirty="0" err="1">
                <a:latin typeface="Courier New" panose="02070309020205020404" pitchFamily="49" charset="0"/>
                <a:cs typeface="Courier New" panose="02070309020205020404" pitchFamily="49" charset="0"/>
              </a:rPr>
              <a:t>specNum</a:t>
            </a:r>
            <a:r>
              <a:rPr lang="en-GB" sz="1300" dirty="0">
                <a:latin typeface="Courier New" panose="02070309020205020404" pitchFamily="49" charset="0"/>
                <a:cs typeface="Courier New" panose="02070309020205020404" pitchFamily="49" charset="0"/>
              </a:rPr>
              <a:t>=2)</a:t>
            </a:r>
          </a:p>
          <a:p>
            <a:r>
              <a:rPr lang="en-GB" sz="1300" dirty="0" err="1">
                <a:latin typeface="Courier New" panose="02070309020205020404" pitchFamily="49" charset="0"/>
                <a:cs typeface="Courier New" panose="02070309020205020404" pitchFamily="49" charset="0"/>
              </a:rPr>
              <a:t>fig.show</a:t>
            </a:r>
            <a:r>
              <a:rPr lang="en-GB" sz="1300" dirty="0">
                <a:latin typeface="Courier New" panose="02070309020205020404" pitchFamily="49" charset="0"/>
                <a:cs typeface="Courier New" panose="02070309020205020404" pitchFamily="49" charset="0"/>
              </a:rPr>
              <a:t>()</a:t>
            </a:r>
          </a:p>
        </p:txBody>
      </p:sp>
      <p:pic>
        <p:nvPicPr>
          <p:cNvPr id="6" name="Picture 5"/>
          <p:cNvPicPr>
            <a:picLocks noChangeAspect="1"/>
          </p:cNvPicPr>
          <p:nvPr/>
        </p:nvPicPr>
        <p:blipFill>
          <a:blip r:embed="rId2"/>
          <a:stretch>
            <a:fillRect/>
          </a:stretch>
        </p:blipFill>
        <p:spPr>
          <a:xfrm>
            <a:off x="1686224" y="1985545"/>
            <a:ext cx="5847585" cy="4372809"/>
          </a:xfrm>
          <a:prstGeom prst="rect">
            <a:avLst/>
          </a:prstGeom>
        </p:spPr>
      </p:pic>
    </p:spTree>
    <p:extLst>
      <p:ext uri="{BB962C8B-B14F-4D97-AF65-F5344CB8AC3E}">
        <p14:creationId xmlns:p14="http://schemas.microsoft.com/office/powerpoint/2010/main" val="77953032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Fitting physical properties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3093154"/>
          </a:xfrm>
          <a:prstGeom prst="rect">
            <a:avLst/>
          </a:prstGeom>
          <a:solidFill>
            <a:schemeClr val="accent5">
              <a:lumMod val="20000"/>
              <a:lumOff val="80000"/>
            </a:schemeClr>
          </a:solidFill>
        </p:spPr>
        <p:txBody>
          <a:bodyPr wrap="square" rtlCol="0">
            <a:spAutoFit/>
          </a:bodyPr>
          <a:lstStyle/>
          <a:p>
            <a:r>
              <a:rPr lang="en-GB" sz="1300" dirty="0" err="1" smtClean="0">
                <a:latin typeface="Courier New" panose="02070309020205020404" pitchFamily="49" charset="0"/>
                <a:cs typeface="Courier New" panose="02070309020205020404" pitchFamily="49" charset="0"/>
              </a:rPr>
              <a:t>sus_a</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Load('NdOs2Al10_sus_a.txt')</a:t>
            </a:r>
          </a:p>
          <a:p>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 Load('NdOs2Al10_sus_b.txt')</a:t>
            </a:r>
          </a:p>
          <a:p>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 Load('NdOs2Al10_sus_c.txt')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a:t>
            </a:r>
            <a:r>
              <a:rPr lang="en-GB" sz="1300" dirty="0" smtClean="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blm</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Simultaneously fit data measured in a, b and c directions</a:t>
            </a:r>
          </a:p>
          <a:p>
            <a:r>
              <a:rPr lang="en-GB" sz="1300" dirty="0" err="1">
                <a:latin typeface="Courier New" panose="02070309020205020404" pitchFamily="49" charset="0"/>
                <a:cs typeface="Courier New" panose="02070309020205020404" pitchFamily="49" charset="0"/>
              </a:rPr>
              <a:t>cf.PhysicalProperty</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=[1,0,0],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=[0,1,0],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=[0,0,1],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sus_a</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fit_susc</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72574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93968"/>
            <a:ext cx="8229600" cy="5270740"/>
          </a:xfrm>
        </p:spPr>
        <p:txBody>
          <a:bodyPr>
            <a:normAutofit/>
          </a:bodyPr>
          <a:lstStyle/>
          <a:p>
            <a:pPr marL="457200" indent="-457200">
              <a:buFont typeface="Arial" panose="020B0604020202020204" pitchFamily="34" charset="0"/>
              <a:buChar char="•"/>
            </a:pPr>
            <a:r>
              <a:rPr lang="en-GB" sz="2000" dirty="0" smtClean="0">
                <a:latin typeface="+mn-lt"/>
              </a:rPr>
              <a:t>Fitting physical properties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p:txBody>
      </p:sp>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Fitting Crystal Fields</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Box 4"/>
          <p:cNvSpPr txBox="1"/>
          <p:nvPr/>
        </p:nvSpPr>
        <p:spPr>
          <a:xfrm>
            <a:off x="941549" y="1775083"/>
            <a:ext cx="7336936" cy="3093154"/>
          </a:xfrm>
          <a:prstGeom prst="rect">
            <a:avLst/>
          </a:prstGeom>
          <a:solidFill>
            <a:schemeClr val="accent5">
              <a:lumMod val="20000"/>
              <a:lumOff val="80000"/>
            </a:schemeClr>
          </a:solidFill>
        </p:spPr>
        <p:txBody>
          <a:bodyPr wrap="square" rtlCol="0">
            <a:spAutoFit/>
          </a:bodyPr>
          <a:lstStyle/>
          <a:p>
            <a:r>
              <a:rPr lang="en-GB" sz="1300" dirty="0" err="1" smtClean="0">
                <a:latin typeface="Courier New" panose="02070309020205020404" pitchFamily="49" charset="0"/>
                <a:cs typeface="Courier New" panose="02070309020205020404" pitchFamily="49" charset="0"/>
              </a:rPr>
              <a:t>sus_a</a:t>
            </a:r>
            <a:r>
              <a:rPr lang="en-GB" sz="1300" dirty="0" smtClean="0">
                <a:latin typeface="Courier New" panose="02070309020205020404" pitchFamily="49" charset="0"/>
                <a:cs typeface="Courier New" panose="02070309020205020404" pitchFamily="49" charset="0"/>
              </a:rPr>
              <a:t> </a:t>
            </a:r>
            <a:r>
              <a:rPr lang="en-GB" sz="1300" dirty="0">
                <a:latin typeface="Courier New" panose="02070309020205020404" pitchFamily="49" charset="0"/>
                <a:cs typeface="Courier New" panose="02070309020205020404" pitchFamily="49" charset="0"/>
              </a:rPr>
              <a:t>= Load('NdOs2Al10_sus_a.txt')</a:t>
            </a:r>
          </a:p>
          <a:p>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 Load('NdOs2Al10_sus_b.txt')</a:t>
            </a:r>
          </a:p>
          <a:p>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 Load('NdOs2Al10_sus_c.txt')</a:t>
            </a:r>
          </a:p>
          <a:p>
            <a:endParaRPr lang="en-GB" sz="1300" dirty="0">
              <a:latin typeface="Courier New" panose="02070309020205020404" pitchFamily="49" charset="0"/>
              <a:cs typeface="Courier New" panose="02070309020205020404" pitchFamily="49" charset="0"/>
            </a:endParaRPr>
          </a:p>
          <a:p>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 </a:t>
            </a:r>
            <a:r>
              <a:rPr lang="en-GB" sz="1300" dirty="0" err="1">
                <a:latin typeface="Courier New" panose="02070309020205020404" pitchFamily="49" charset="0"/>
                <a:cs typeface="Courier New" panose="02070309020205020404" pitchFamily="49" charset="0"/>
              </a:rPr>
              <a:t>CrystalField</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Nd</a:t>
            </a:r>
            <a:r>
              <a:rPr lang="en-GB" sz="1300" dirty="0">
                <a:latin typeface="Courier New" panose="02070309020205020404" pitchFamily="49" charset="0"/>
                <a:cs typeface="Courier New" panose="02070309020205020404" pitchFamily="49" charset="0"/>
              </a:rPr>
              <a:t>', 'C2v</a:t>
            </a:r>
            <a:r>
              <a:rPr lang="en-GB" sz="1300" dirty="0" smtClean="0">
                <a:latin typeface="Courier New" panose="02070309020205020404" pitchFamily="49" charset="0"/>
                <a:cs typeface="Courier New" panose="02070309020205020404" pitchFamily="49" charset="0"/>
              </a:rPr>
              <a:t>', *</a:t>
            </a:r>
            <a:r>
              <a:rPr lang="en-GB" sz="1300" dirty="0" err="1" smtClean="0">
                <a:latin typeface="Courier New" panose="02070309020205020404" pitchFamily="49" charset="0"/>
                <a:cs typeface="Courier New" panose="02070309020205020404" pitchFamily="49" charset="0"/>
              </a:rPr>
              <a:t>blm</a:t>
            </a:r>
            <a:r>
              <a:rPr lang="en-GB" sz="1300" dirty="0" smtClean="0">
                <a:latin typeface="Courier New" panose="02070309020205020404" pitchFamily="49" charset="0"/>
                <a:cs typeface="Courier New" panose="02070309020205020404" pitchFamily="49" charset="0"/>
              </a:rPr>
              <a:t>)</a:t>
            </a:r>
            <a:endParaRPr lang="en-GB" sz="1300" dirty="0">
              <a:latin typeface="Courier New" panose="02070309020205020404" pitchFamily="49" charset="0"/>
              <a:cs typeface="Courier New" panose="02070309020205020404" pitchFamily="49" charset="0"/>
            </a:endParaRP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 Simultaneously fit data measured in a, b and c directions</a:t>
            </a:r>
          </a:p>
          <a:p>
            <a:r>
              <a:rPr lang="en-GB" sz="1300" dirty="0" err="1">
                <a:latin typeface="Courier New" panose="02070309020205020404" pitchFamily="49" charset="0"/>
                <a:cs typeface="Courier New" panose="02070309020205020404" pitchFamily="49" charset="0"/>
              </a:rPr>
              <a:t>cf.PhysicalProperty</a:t>
            </a:r>
            <a:r>
              <a:rPr lang="en-GB" sz="1300" dirty="0">
                <a:latin typeface="Courier New" panose="02070309020205020404" pitchFamily="49" charset="0"/>
                <a:cs typeface="Courier New" panose="02070309020205020404" pitchFamily="49" charset="0"/>
              </a:rPr>
              <a:t> = [</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=[1,0,0],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=[0,1,0],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PhysicalProperties</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Hdir</a:t>
            </a:r>
            <a:r>
              <a:rPr lang="en-GB" sz="1300" dirty="0">
                <a:latin typeface="Courier New" panose="02070309020205020404" pitchFamily="49" charset="0"/>
                <a:cs typeface="Courier New" panose="02070309020205020404" pitchFamily="49" charset="0"/>
              </a:rPr>
              <a:t>=[0,0,1], Inverse=True, Unit='</a:t>
            </a:r>
            <a:r>
              <a:rPr lang="en-GB" sz="1300" dirty="0" err="1">
                <a:latin typeface="Courier New" panose="02070309020205020404" pitchFamily="49" charset="0"/>
                <a:cs typeface="Courier New" panose="02070309020205020404" pitchFamily="49" charset="0"/>
              </a:rPr>
              <a:t>cgs</a:t>
            </a:r>
            <a:r>
              <a:rPr lang="en-GB" sz="1300" dirty="0">
                <a:latin typeface="Courier New" panose="02070309020205020404" pitchFamily="49" charset="0"/>
                <a:cs typeface="Courier New" panose="02070309020205020404" pitchFamily="49" charset="0"/>
              </a:rPr>
              <a:t>')]</a:t>
            </a:r>
          </a:p>
          <a:p>
            <a:endParaRPr lang="en-GB" sz="1300" dirty="0">
              <a:latin typeface="Courier New" panose="02070309020205020404" pitchFamily="49" charset="0"/>
              <a:cs typeface="Courier New" panose="02070309020205020404" pitchFamily="49" charset="0"/>
            </a:endParaRPr>
          </a:p>
          <a:p>
            <a:r>
              <a:rPr lang="en-GB" sz="1300" dirty="0">
                <a:latin typeface="Courier New" panose="02070309020205020404" pitchFamily="49" charset="0"/>
                <a:cs typeface="Courier New" panose="02070309020205020404" pitchFamily="49" charset="0"/>
              </a:rPr>
              <a:t>fit = </a:t>
            </a:r>
            <a:r>
              <a:rPr lang="en-GB" sz="1300" dirty="0" err="1">
                <a:latin typeface="Courier New" panose="02070309020205020404" pitchFamily="49" charset="0"/>
                <a:cs typeface="Courier New" panose="02070309020205020404" pitchFamily="49" charset="0"/>
              </a:rPr>
              <a:t>CrystalFieldFit</a:t>
            </a:r>
            <a:r>
              <a:rPr lang="en-GB" sz="1300" dirty="0">
                <a:latin typeface="Courier New" panose="02070309020205020404" pitchFamily="49" charset="0"/>
                <a:cs typeface="Courier New" panose="02070309020205020404" pitchFamily="49" charset="0"/>
              </a:rPr>
              <a:t>(Model=</a:t>
            </a:r>
            <a:r>
              <a:rPr lang="en-GB" sz="1300" dirty="0" err="1">
                <a:latin typeface="Courier New" panose="02070309020205020404" pitchFamily="49" charset="0"/>
                <a:cs typeface="Courier New" panose="02070309020205020404" pitchFamily="49" charset="0"/>
              </a:rPr>
              <a:t>cf</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InputWorkspace</a:t>
            </a:r>
            <a:r>
              <a:rPr lang="en-GB" sz="1300" dirty="0">
                <a:latin typeface="Courier New" panose="02070309020205020404" pitchFamily="49" charset="0"/>
                <a:cs typeface="Courier New" panose="02070309020205020404" pitchFamily="49" charset="0"/>
              </a:rPr>
              <a:t>=[</a:t>
            </a:r>
            <a:r>
              <a:rPr lang="en-GB" sz="1300" dirty="0" err="1">
                <a:latin typeface="Courier New" panose="02070309020205020404" pitchFamily="49" charset="0"/>
                <a:cs typeface="Courier New" panose="02070309020205020404" pitchFamily="49" charset="0"/>
              </a:rPr>
              <a:t>sus_a</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sus_b</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sus_c</a:t>
            </a:r>
            <a:r>
              <a:rPr lang="en-GB" sz="1300" dirty="0">
                <a:latin typeface="Courier New" panose="02070309020205020404" pitchFamily="49" charset="0"/>
                <a:cs typeface="Courier New" panose="02070309020205020404" pitchFamily="49" charset="0"/>
              </a:rPr>
              <a:t>], </a:t>
            </a:r>
            <a:r>
              <a:rPr lang="en-GB" sz="1300" dirty="0" err="1">
                <a:latin typeface="Courier New" panose="02070309020205020404" pitchFamily="49" charset="0"/>
                <a:cs typeface="Courier New" panose="02070309020205020404" pitchFamily="49" charset="0"/>
              </a:rPr>
              <a:t>MaxIterations</a:t>
            </a:r>
            <a:r>
              <a:rPr lang="en-GB" sz="1300" dirty="0">
                <a:latin typeface="Courier New" panose="02070309020205020404" pitchFamily="49" charset="0"/>
                <a:cs typeface="Courier New" panose="02070309020205020404" pitchFamily="49" charset="0"/>
              </a:rPr>
              <a:t>=100, Output='</a:t>
            </a:r>
            <a:r>
              <a:rPr lang="en-GB" sz="1300" dirty="0" err="1">
                <a:latin typeface="Courier New" panose="02070309020205020404" pitchFamily="49" charset="0"/>
                <a:cs typeface="Courier New" panose="02070309020205020404" pitchFamily="49" charset="0"/>
              </a:rPr>
              <a:t>fit_susc</a:t>
            </a:r>
            <a:r>
              <a:rPr lang="en-GB" sz="1300" dirty="0">
                <a:latin typeface="Courier New" panose="02070309020205020404" pitchFamily="49" charset="0"/>
                <a:cs typeface="Courier New" panose="02070309020205020404" pitchFamily="49" charset="0"/>
              </a:rPr>
              <a:t>')</a:t>
            </a:r>
          </a:p>
          <a:p>
            <a:r>
              <a:rPr lang="en-GB" sz="1300" dirty="0" err="1">
                <a:latin typeface="Courier New" panose="02070309020205020404" pitchFamily="49" charset="0"/>
                <a:cs typeface="Courier New" panose="02070309020205020404" pitchFamily="49" charset="0"/>
              </a:rPr>
              <a:t>fit.fit</a:t>
            </a:r>
            <a:r>
              <a:rPr lang="en-GB" sz="1300" dirty="0">
                <a:latin typeface="Courier New" panose="02070309020205020404" pitchFamily="49" charset="0"/>
                <a:cs typeface="Courier New" panose="02070309020205020404" pitchFamily="49" charset="0"/>
              </a:rPr>
              <a:t>()</a:t>
            </a:r>
          </a:p>
        </p:txBody>
      </p:sp>
      <p:pic>
        <p:nvPicPr>
          <p:cNvPr id="6" name="Picture 5"/>
          <p:cNvPicPr>
            <a:picLocks noChangeAspect="1"/>
          </p:cNvPicPr>
          <p:nvPr/>
        </p:nvPicPr>
        <p:blipFill>
          <a:blip r:embed="rId2"/>
          <a:stretch>
            <a:fillRect/>
          </a:stretch>
        </p:blipFill>
        <p:spPr>
          <a:xfrm>
            <a:off x="1686224" y="1995070"/>
            <a:ext cx="5847585" cy="4372809"/>
          </a:xfrm>
          <a:prstGeom prst="rect">
            <a:avLst/>
          </a:prstGeom>
        </p:spPr>
      </p:pic>
    </p:spTree>
    <p:extLst>
      <p:ext uri="{BB962C8B-B14F-4D97-AF65-F5344CB8AC3E}">
        <p14:creationId xmlns:p14="http://schemas.microsoft.com/office/powerpoint/2010/main" val="4154338766"/>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ctr"/>
            <a:endParaRPr lang="en-GB" dirty="0"/>
          </a:p>
          <a:p>
            <a:pPr algn="ctr"/>
            <a:r>
              <a:rPr lang="en-GB" dirty="0" smtClean="0"/>
              <a:t>Questions so far?</a:t>
            </a:r>
          </a:p>
          <a:p>
            <a:pPr algn="ctr"/>
            <a:endParaRPr lang="en-GB" dirty="0"/>
          </a:p>
          <a:p>
            <a:pPr algn="ctr"/>
            <a:r>
              <a:rPr lang="en-GB" dirty="0" smtClean="0"/>
              <a:t>(and 5 min break)</a:t>
            </a:r>
            <a:endParaRPr lang="en-GB" dirty="0"/>
          </a:p>
        </p:txBody>
      </p:sp>
    </p:spTree>
    <p:extLst>
      <p:ext uri="{BB962C8B-B14F-4D97-AF65-F5344CB8AC3E}">
        <p14:creationId xmlns:p14="http://schemas.microsoft.com/office/powerpoint/2010/main" val="229062067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pPr algn="ctr"/>
            <a:endParaRPr lang="en-GB" dirty="0" smtClean="0"/>
          </a:p>
          <a:p>
            <a:pPr algn="ctr"/>
            <a:endParaRPr lang="en-GB" dirty="0"/>
          </a:p>
          <a:p>
            <a:pPr algn="ctr"/>
            <a:r>
              <a:rPr lang="en-GB" dirty="0" err="1" smtClean="0"/>
              <a:t>Mantid</a:t>
            </a:r>
            <a:r>
              <a:rPr lang="en-GB" dirty="0" smtClean="0"/>
              <a:t> Crystal Field </a:t>
            </a:r>
            <a:r>
              <a:rPr lang="en-GB" dirty="0" smtClean="0"/>
              <a:t>Demonstration</a:t>
            </a:r>
            <a:endParaRPr lang="en-GB" dirty="0"/>
          </a:p>
        </p:txBody>
      </p:sp>
      <p:sp>
        <p:nvSpPr>
          <p:cNvPr id="4" name="Rectangle 1"/>
          <p:cNvSpPr/>
          <p:nvPr/>
        </p:nvSpPr>
        <p:spPr>
          <a:xfrm>
            <a:off x="2700360" y="0"/>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err="1" smtClean="0">
                <a:solidFill>
                  <a:srgbClr val="FFFFFF"/>
                </a:solidFill>
                <a:uFillTx/>
                <a:latin typeface="Lucida Sans" pitchFamily="34"/>
                <a:ea typeface="Arial" pitchFamily="34"/>
                <a:cs typeface="Arial" pitchFamily="34"/>
              </a:rPr>
              <a:t>SpinW</a:t>
            </a:r>
            <a:r>
              <a:rPr lang="en-US" sz="3000" i="0" u="none" strike="noStrike" kern="1200" cap="none" spc="0" baseline="0" dirty="0" smtClean="0">
                <a:solidFill>
                  <a:srgbClr val="FFFFFF"/>
                </a:solidFill>
                <a:uFillTx/>
                <a:latin typeface="Lucida Sans" pitchFamily="34"/>
                <a:ea typeface="Arial" pitchFamily="34"/>
                <a:cs typeface="Arial" pitchFamily="34"/>
              </a:rPr>
              <a:t> Demonstration</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Tree>
    <p:extLst>
      <p:ext uri="{BB962C8B-B14F-4D97-AF65-F5344CB8AC3E}">
        <p14:creationId xmlns:p14="http://schemas.microsoft.com/office/powerpoint/2010/main" val="77338578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1600"/>
            <a:ext cx="8229600" cy="5210355"/>
          </a:xfrm>
        </p:spPr>
        <p:txBody>
          <a:bodyPr>
            <a:normAutofit/>
          </a:bodyPr>
          <a:lstStyle/>
          <a:p>
            <a:pPr marL="457200" indent="-457200">
              <a:buFont typeface="Arial" panose="020B0604020202020204" pitchFamily="34" charset="0"/>
              <a:buChar char="•"/>
            </a:pPr>
            <a:r>
              <a:rPr lang="en-GB" sz="2400" dirty="0" smtClean="0">
                <a:latin typeface="+mn-lt"/>
                <a:cs typeface="Courier New" panose="02070309020205020404" pitchFamily="49" charset="0"/>
              </a:rPr>
              <a:t>Crystal Field Theory</a:t>
            </a:r>
            <a:endParaRPr lang="en-GB" sz="2400" dirty="0">
              <a:latin typeface="+mn-lt"/>
              <a:cs typeface="Courier New" panose="02070309020205020404" pitchFamily="49" charset="0"/>
            </a:endParaRPr>
          </a:p>
          <a:p>
            <a:pPr marL="457200" indent="-457200">
              <a:buFont typeface="Arial" panose="020B0604020202020204" pitchFamily="34" charset="0"/>
              <a:buChar char="•"/>
            </a:pPr>
            <a:endParaRPr lang="en-GB" sz="1800" dirty="0" smtClean="0">
              <a:latin typeface="+mn-lt"/>
              <a:cs typeface="Courier New" panose="02070309020205020404" pitchFamily="49" charset="0"/>
            </a:endParaRPr>
          </a:p>
          <a:p>
            <a:pPr marL="457200" indent="-457200">
              <a:buFont typeface="Arial" panose="020B0604020202020204" pitchFamily="34" charset="0"/>
              <a:buChar char="•"/>
            </a:pPr>
            <a:r>
              <a:rPr lang="en-GB" sz="2400" dirty="0" err="1" smtClean="0">
                <a:latin typeface="+mn-lt"/>
                <a:cs typeface="Courier New" panose="02070309020205020404" pitchFamily="49" charset="0"/>
              </a:rPr>
              <a:t>Mantid</a:t>
            </a:r>
            <a:r>
              <a:rPr lang="en-GB" sz="2400" dirty="0" smtClean="0">
                <a:latin typeface="+mn-lt"/>
                <a:cs typeface="Courier New" panose="02070309020205020404" pitchFamily="49" charset="0"/>
              </a:rPr>
              <a:t> Crystal Field Interface</a:t>
            </a:r>
            <a:endParaRPr lang="en-GB" sz="2400" dirty="0" smtClean="0">
              <a:latin typeface="Courier New" panose="02070309020205020404" pitchFamily="49" charset="0"/>
              <a:cs typeface="Courier New" panose="02070309020205020404" pitchFamily="49" charset="0"/>
            </a:endParaRPr>
          </a:p>
        </p:txBody>
      </p:sp>
      <p:sp>
        <p:nvSpPr>
          <p:cNvPr id="5" name="Rectangle 1"/>
          <p:cNvSpPr/>
          <p:nvPr/>
        </p:nvSpPr>
        <p:spPr>
          <a:xfrm>
            <a:off x="2700360" y="0"/>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Summary</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Tree>
    <p:extLst>
      <p:ext uri="{BB962C8B-B14F-4D97-AF65-F5344CB8AC3E}">
        <p14:creationId xmlns:p14="http://schemas.microsoft.com/office/powerpoint/2010/main" val="282043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Crystal Field</a:t>
            </a:r>
            <a:r>
              <a:rPr lang="en-US" sz="3000" i="0" u="none" strike="noStrike" kern="1200" cap="none" spc="0" dirty="0" smtClean="0">
                <a:solidFill>
                  <a:srgbClr val="FFFFFF"/>
                </a:solidFill>
                <a:uFillTx/>
                <a:latin typeface="Lucida Sans" pitchFamily="34"/>
                <a:ea typeface="Arial" pitchFamily="34"/>
                <a:cs typeface="Arial" pitchFamily="34"/>
              </a:rPr>
              <a:t> Theory</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8088"/>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Electrons in atoms experience a large electric field from the nucleus which splits them into different </a:t>
            </a:r>
            <a:r>
              <a:rPr lang="en-GB" sz="2000" i="1" dirty="0" smtClean="0">
                <a:latin typeface="+mn-lt"/>
              </a:rPr>
              <a:t>shells</a:t>
            </a:r>
            <a:r>
              <a:rPr lang="en-GB" sz="2000" dirty="0" smtClean="0">
                <a:latin typeface="+mn-lt"/>
              </a:rPr>
              <a:t> and </a:t>
            </a:r>
            <a:r>
              <a:rPr lang="en-GB" sz="2000" i="1" dirty="0" smtClean="0">
                <a:latin typeface="+mn-lt"/>
              </a:rPr>
              <a:t>orbitals</a:t>
            </a:r>
            <a:r>
              <a:rPr lang="en-GB" sz="2000" dirty="0" smtClean="0">
                <a:latin typeface="+mn-lt"/>
              </a:rPr>
              <a:t> at different energies, but the energy levels within an orbital is degenerate.</a:t>
            </a:r>
          </a:p>
          <a:p>
            <a:pPr marL="457200" indent="-457200">
              <a:buFont typeface="Arial" panose="020B0604020202020204" pitchFamily="34" charset="0"/>
              <a:buChar char="•"/>
            </a:pPr>
            <a:r>
              <a:rPr lang="en-GB" sz="2000" dirty="0" smtClean="0">
                <a:latin typeface="+mn-lt"/>
              </a:rPr>
              <a:t>In crystals, the electrons on one atom are also affected by electric fields from neighbouring atoms → this lifts the degeneracy of the orbitals.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2971800" lvl="5" indent="-457200"/>
            <a:r>
              <a:rPr lang="en-GB" sz="2000" dirty="0" smtClean="0"/>
              <a:t>Actual splitting depends on the symmetry of neighbours.</a:t>
            </a: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p:txBody>
      </p:sp>
      <p:cxnSp>
        <p:nvCxnSpPr>
          <p:cNvPr id="42" name="Straight Connector 41"/>
          <p:cNvCxnSpPr/>
          <p:nvPr/>
        </p:nvCxnSpPr>
        <p:spPr>
          <a:xfrm>
            <a:off x="4330432" y="4409563"/>
            <a:ext cx="327832"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724048" y="4031397"/>
            <a:ext cx="362600" cy="307777"/>
          </a:xfrm>
          <a:prstGeom prst="rect">
            <a:avLst/>
          </a:prstGeom>
          <a:noFill/>
        </p:spPr>
        <p:txBody>
          <a:bodyPr wrap="none" rtlCol="0">
            <a:spAutoFit/>
          </a:bodyPr>
          <a:lstStyle/>
          <a:p>
            <a:r>
              <a:rPr lang="en-GB" sz="1400" dirty="0" smtClean="0">
                <a:solidFill>
                  <a:schemeClr val="accent1"/>
                </a:solidFill>
              </a:rPr>
              <a:t>t</a:t>
            </a:r>
            <a:r>
              <a:rPr lang="en-GB" sz="1400" baseline="-25000" dirty="0" smtClean="0">
                <a:solidFill>
                  <a:schemeClr val="accent1"/>
                </a:solidFill>
              </a:rPr>
              <a:t>2g</a:t>
            </a:r>
            <a:endParaRPr lang="en-GB" sz="1400" dirty="0">
              <a:solidFill>
                <a:schemeClr val="accent1"/>
              </a:solidFill>
            </a:endParaRPr>
          </a:p>
        </p:txBody>
      </p:sp>
      <p:cxnSp>
        <p:nvCxnSpPr>
          <p:cNvPr id="49" name="Straight Connector 48"/>
          <p:cNvCxnSpPr/>
          <p:nvPr/>
        </p:nvCxnSpPr>
        <p:spPr>
          <a:xfrm flipV="1">
            <a:off x="3691220" y="3567057"/>
            <a:ext cx="647846" cy="406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16958" y="3980448"/>
            <a:ext cx="613474" cy="429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50251" y="4406691"/>
            <a:ext cx="327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353438" y="3569931"/>
            <a:ext cx="327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73257" y="3567059"/>
            <a:ext cx="327832"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721175" y="3234895"/>
            <a:ext cx="330540" cy="307777"/>
          </a:xfrm>
          <a:prstGeom prst="rect">
            <a:avLst/>
          </a:prstGeom>
          <a:noFill/>
        </p:spPr>
        <p:txBody>
          <a:bodyPr wrap="none" rtlCol="0">
            <a:spAutoFit/>
          </a:bodyPr>
          <a:lstStyle/>
          <a:p>
            <a:r>
              <a:rPr lang="en-GB" sz="1400" dirty="0" err="1" smtClean="0">
                <a:solidFill>
                  <a:schemeClr val="accent1"/>
                </a:solidFill>
              </a:rPr>
              <a:t>e</a:t>
            </a:r>
            <a:r>
              <a:rPr lang="en-GB" sz="1400" baseline="-25000" dirty="0" err="1" smtClean="0">
                <a:solidFill>
                  <a:schemeClr val="accent1"/>
                </a:solidFill>
              </a:rPr>
              <a:t>g</a:t>
            </a:r>
            <a:endParaRPr lang="en-GB" sz="1400" dirty="0">
              <a:solidFill>
                <a:schemeClr val="accent1"/>
              </a:solidFill>
            </a:endParaRPr>
          </a:p>
        </p:txBody>
      </p:sp>
      <p:cxnSp>
        <p:nvCxnSpPr>
          <p:cNvPr id="55" name="Straight Connector 54"/>
          <p:cNvCxnSpPr/>
          <p:nvPr/>
        </p:nvCxnSpPr>
        <p:spPr>
          <a:xfrm>
            <a:off x="5170072" y="4403822"/>
            <a:ext cx="327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6387059" y="3252157"/>
            <a:ext cx="1832549" cy="1784577"/>
          </a:xfrm>
          <a:prstGeom prst="rect">
            <a:avLst/>
          </a:prstGeom>
        </p:spPr>
      </p:pic>
      <p:grpSp>
        <p:nvGrpSpPr>
          <p:cNvPr id="71" name="Group 70"/>
          <p:cNvGrpSpPr/>
          <p:nvPr/>
        </p:nvGrpSpPr>
        <p:grpSpPr>
          <a:xfrm>
            <a:off x="2326253" y="3795615"/>
            <a:ext cx="1380217" cy="1115775"/>
            <a:chOff x="2326253" y="3372923"/>
            <a:chExt cx="1380217" cy="1115775"/>
          </a:xfrm>
        </p:grpSpPr>
        <p:cxnSp>
          <p:nvCxnSpPr>
            <p:cNvPr id="72" name="Straight Connector 71"/>
            <p:cNvCxnSpPr/>
            <p:nvPr/>
          </p:nvCxnSpPr>
          <p:spPr>
            <a:xfrm>
              <a:off x="2996234" y="437647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993350" y="4150772"/>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999104" y="3535426"/>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570317" y="4180921"/>
              <a:ext cx="346570" cy="307777"/>
            </a:xfrm>
            <a:prstGeom prst="rect">
              <a:avLst/>
            </a:prstGeom>
            <a:noFill/>
          </p:spPr>
          <p:txBody>
            <a:bodyPr wrap="none" rtlCol="0">
              <a:spAutoFit/>
            </a:bodyPr>
            <a:lstStyle/>
            <a:p>
              <a:r>
                <a:rPr lang="en-GB" sz="1400" dirty="0" smtClean="0">
                  <a:solidFill>
                    <a:schemeClr val="accent1"/>
                  </a:solidFill>
                </a:rPr>
                <a:t>3s</a:t>
              </a:r>
              <a:endParaRPr lang="en-GB" sz="1400" dirty="0">
                <a:solidFill>
                  <a:schemeClr val="accent1"/>
                </a:solidFill>
              </a:endParaRPr>
            </a:p>
          </p:txBody>
        </p:sp>
        <p:sp>
          <p:nvSpPr>
            <p:cNvPr id="76" name="TextBox 75"/>
            <p:cNvSpPr txBox="1"/>
            <p:nvPr/>
          </p:nvSpPr>
          <p:spPr>
            <a:xfrm>
              <a:off x="2567435" y="3988270"/>
              <a:ext cx="370614" cy="307777"/>
            </a:xfrm>
            <a:prstGeom prst="rect">
              <a:avLst/>
            </a:prstGeom>
            <a:noFill/>
          </p:spPr>
          <p:txBody>
            <a:bodyPr wrap="none" rtlCol="0">
              <a:spAutoFit/>
            </a:bodyPr>
            <a:lstStyle/>
            <a:p>
              <a:r>
                <a:rPr lang="en-GB" sz="1400" dirty="0" smtClean="0">
                  <a:solidFill>
                    <a:schemeClr val="accent1"/>
                  </a:solidFill>
                </a:rPr>
                <a:t>3p</a:t>
              </a:r>
              <a:endParaRPr lang="en-GB" sz="1400" dirty="0">
                <a:solidFill>
                  <a:schemeClr val="accent1"/>
                </a:solidFill>
              </a:endParaRPr>
            </a:p>
          </p:txBody>
        </p:sp>
        <p:sp>
          <p:nvSpPr>
            <p:cNvPr id="77" name="TextBox 76"/>
            <p:cNvSpPr txBox="1"/>
            <p:nvPr/>
          </p:nvSpPr>
          <p:spPr>
            <a:xfrm>
              <a:off x="2564553" y="3372923"/>
              <a:ext cx="370614" cy="307777"/>
            </a:xfrm>
            <a:prstGeom prst="rect">
              <a:avLst/>
            </a:prstGeom>
            <a:noFill/>
          </p:spPr>
          <p:txBody>
            <a:bodyPr wrap="none" rtlCol="0">
              <a:spAutoFit/>
            </a:bodyPr>
            <a:lstStyle/>
            <a:p>
              <a:r>
                <a:rPr lang="en-GB" sz="1400" dirty="0" smtClean="0">
                  <a:solidFill>
                    <a:schemeClr val="accent1"/>
                  </a:solidFill>
                </a:rPr>
                <a:t>3d</a:t>
              </a:r>
              <a:endParaRPr lang="en-GB" sz="1400" dirty="0">
                <a:solidFill>
                  <a:schemeClr val="accent1"/>
                </a:solidFill>
              </a:endParaRPr>
            </a:p>
          </p:txBody>
        </p:sp>
        <p:cxnSp>
          <p:nvCxnSpPr>
            <p:cNvPr id="78" name="Straight Connector 77"/>
            <p:cNvCxnSpPr/>
            <p:nvPr/>
          </p:nvCxnSpPr>
          <p:spPr>
            <a:xfrm flipV="1">
              <a:off x="2334881" y="3548337"/>
              <a:ext cx="658469" cy="322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326253" y="3880350"/>
              <a:ext cx="667097" cy="270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334881" y="3875349"/>
              <a:ext cx="658469" cy="5011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701157" y="3562423"/>
            <a:ext cx="546945" cy="848539"/>
            <a:chOff x="5701157" y="3562423"/>
            <a:chExt cx="546945" cy="848539"/>
          </a:xfrm>
        </p:grpSpPr>
        <p:cxnSp>
          <p:nvCxnSpPr>
            <p:cNvPr id="9" name="Straight Arrow Connector 8"/>
            <p:cNvCxnSpPr/>
            <p:nvPr/>
          </p:nvCxnSpPr>
          <p:spPr>
            <a:xfrm flipH="1">
              <a:off x="5722620" y="3562423"/>
              <a:ext cx="15240" cy="8485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01157" y="3815953"/>
              <a:ext cx="546945" cy="369332"/>
            </a:xfrm>
            <a:prstGeom prst="rect">
              <a:avLst/>
            </a:prstGeom>
            <a:noFill/>
          </p:spPr>
          <p:txBody>
            <a:bodyPr wrap="none" rtlCol="0">
              <a:spAutoFit/>
            </a:bodyPr>
            <a:lstStyle/>
            <a:p>
              <a:r>
                <a:rPr lang="en-GB" dirty="0">
                  <a:solidFill>
                    <a:schemeClr val="accent1"/>
                  </a:solidFill>
                </a:rPr>
                <a:t>≈</a:t>
              </a:r>
              <a:r>
                <a:rPr lang="en-GB" dirty="0" smtClean="0">
                  <a:solidFill>
                    <a:schemeClr val="accent1"/>
                  </a:solidFill>
                </a:rPr>
                <a:t>eV</a:t>
              </a:r>
              <a:endParaRPr lang="en-GB" dirty="0">
                <a:solidFill>
                  <a:schemeClr val="accent1"/>
                </a:solidFill>
              </a:endParaRPr>
            </a:p>
          </p:txBody>
        </p:sp>
      </p:grpSp>
      <p:grpSp>
        <p:nvGrpSpPr>
          <p:cNvPr id="105" name="Group 104"/>
          <p:cNvGrpSpPr/>
          <p:nvPr/>
        </p:nvGrpSpPr>
        <p:grpSpPr>
          <a:xfrm>
            <a:off x="571868" y="3252158"/>
            <a:ext cx="1768765" cy="3342565"/>
            <a:chOff x="571868" y="3252158"/>
            <a:chExt cx="1768765" cy="3342565"/>
          </a:xfrm>
        </p:grpSpPr>
        <p:sp>
          <p:nvSpPr>
            <p:cNvPr id="106" name="TextBox 105"/>
            <p:cNvSpPr txBox="1"/>
            <p:nvPr/>
          </p:nvSpPr>
          <p:spPr>
            <a:xfrm>
              <a:off x="1086575" y="6225391"/>
              <a:ext cx="538930" cy="369332"/>
            </a:xfrm>
            <a:prstGeom prst="rect">
              <a:avLst/>
            </a:prstGeom>
            <a:noFill/>
          </p:spPr>
          <p:txBody>
            <a:bodyPr wrap="none" rtlCol="0">
              <a:spAutoFit/>
            </a:bodyPr>
            <a:lstStyle/>
            <a:p>
              <a:r>
                <a:rPr lang="en-GB" dirty="0" smtClean="0">
                  <a:solidFill>
                    <a:schemeClr val="accent1"/>
                  </a:solidFill>
                </a:rPr>
                <a:t>n=1</a:t>
              </a:r>
              <a:endParaRPr lang="en-GB" dirty="0">
                <a:solidFill>
                  <a:schemeClr val="accent1"/>
                </a:solidFill>
              </a:endParaRPr>
            </a:p>
          </p:txBody>
        </p:sp>
        <p:cxnSp>
          <p:nvCxnSpPr>
            <p:cNvPr id="107" name="Straight Arrow Connector 106"/>
            <p:cNvCxnSpPr/>
            <p:nvPr/>
          </p:nvCxnSpPr>
          <p:spPr>
            <a:xfrm flipV="1">
              <a:off x="983411" y="3252158"/>
              <a:ext cx="25880" cy="314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71868" y="3355676"/>
              <a:ext cx="296876" cy="369332"/>
            </a:xfrm>
            <a:prstGeom prst="rect">
              <a:avLst/>
            </a:prstGeom>
            <a:noFill/>
          </p:spPr>
          <p:txBody>
            <a:bodyPr wrap="none" rtlCol="0">
              <a:spAutoFit/>
            </a:bodyPr>
            <a:lstStyle/>
            <a:p>
              <a:r>
                <a:rPr lang="en-GB" dirty="0" smtClean="0">
                  <a:solidFill>
                    <a:schemeClr val="accent1"/>
                  </a:solidFill>
                </a:rPr>
                <a:t>E</a:t>
              </a:r>
              <a:endParaRPr lang="en-GB" dirty="0">
                <a:solidFill>
                  <a:schemeClr val="accent1"/>
                </a:solidFill>
              </a:endParaRPr>
            </a:p>
          </p:txBody>
        </p:sp>
        <p:cxnSp>
          <p:nvCxnSpPr>
            <p:cNvPr id="109" name="Straight Connector 108"/>
            <p:cNvCxnSpPr/>
            <p:nvPr/>
          </p:nvCxnSpPr>
          <p:spPr>
            <a:xfrm>
              <a:off x="1630389" y="640080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27515" y="428445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24641" y="504071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24639" y="389022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21763" y="372344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18887" y="361705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092328" y="4825035"/>
              <a:ext cx="538930" cy="369332"/>
            </a:xfrm>
            <a:prstGeom prst="rect">
              <a:avLst/>
            </a:prstGeom>
            <a:noFill/>
          </p:spPr>
          <p:txBody>
            <a:bodyPr wrap="none" rtlCol="0">
              <a:spAutoFit/>
            </a:bodyPr>
            <a:lstStyle/>
            <a:p>
              <a:r>
                <a:rPr lang="en-GB" dirty="0" smtClean="0">
                  <a:solidFill>
                    <a:schemeClr val="accent1"/>
                  </a:solidFill>
                </a:rPr>
                <a:t>n=2</a:t>
              </a:r>
              <a:endParaRPr lang="en-GB" dirty="0">
                <a:solidFill>
                  <a:schemeClr val="accent1"/>
                </a:solidFill>
              </a:endParaRPr>
            </a:p>
          </p:txBody>
        </p:sp>
        <p:sp>
          <p:nvSpPr>
            <p:cNvPr id="116" name="TextBox 115"/>
            <p:cNvSpPr txBox="1"/>
            <p:nvPr/>
          </p:nvSpPr>
          <p:spPr>
            <a:xfrm>
              <a:off x="1098081" y="4071657"/>
              <a:ext cx="538930" cy="369332"/>
            </a:xfrm>
            <a:prstGeom prst="rect">
              <a:avLst/>
            </a:prstGeom>
            <a:noFill/>
          </p:spPr>
          <p:txBody>
            <a:bodyPr wrap="none" rtlCol="0">
              <a:spAutoFit/>
            </a:bodyPr>
            <a:lstStyle/>
            <a:p>
              <a:r>
                <a:rPr lang="en-GB" dirty="0" smtClean="0">
                  <a:solidFill>
                    <a:schemeClr val="accent1"/>
                  </a:solidFill>
                </a:rPr>
                <a:t>n=3</a:t>
              </a:r>
              <a:endParaRPr lang="en-GB" dirty="0">
                <a:solidFill>
                  <a:schemeClr val="accent1"/>
                </a:solidFill>
              </a:endParaRPr>
            </a:p>
          </p:txBody>
        </p:sp>
        <p:cxnSp>
          <p:nvCxnSpPr>
            <p:cNvPr id="117" name="Straight Connector 116"/>
            <p:cNvCxnSpPr/>
            <p:nvPr/>
          </p:nvCxnSpPr>
          <p:spPr>
            <a:xfrm>
              <a:off x="1633267" y="3553797"/>
              <a:ext cx="707366" cy="862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9142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Crystal Field</a:t>
            </a:r>
            <a:r>
              <a:rPr lang="en-US" sz="3000" i="0" u="none" strike="noStrike" kern="1200" cap="none" spc="0" dirty="0" smtClean="0">
                <a:solidFill>
                  <a:srgbClr val="FFFFFF"/>
                </a:solidFill>
                <a:uFillTx/>
                <a:latin typeface="Lucida Sans" pitchFamily="34"/>
                <a:ea typeface="Arial" pitchFamily="34"/>
                <a:cs typeface="Arial" pitchFamily="34"/>
              </a:rPr>
              <a:t> Theory</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Electric field only affects the orbital part of the electronic wave function</a:t>
            </a:r>
          </a:p>
          <a:p>
            <a:pPr marL="457200" indent="-457200">
              <a:buFont typeface="Arial" panose="020B0604020202020204" pitchFamily="34" charset="0"/>
              <a:buChar char="•"/>
            </a:pPr>
            <a:r>
              <a:rPr lang="en-GB" sz="2000" dirty="0" smtClean="0">
                <a:latin typeface="+mn-lt"/>
              </a:rPr>
              <a:t>But in rare-earth ions, there is a strong </a:t>
            </a:r>
            <a:r>
              <a:rPr lang="en-GB" sz="2000" i="1" dirty="0" smtClean="0">
                <a:latin typeface="+mn-lt"/>
              </a:rPr>
              <a:t>spin-orbit coupling</a:t>
            </a:r>
            <a:r>
              <a:rPr lang="en-GB" sz="2000" dirty="0" smtClean="0">
                <a:latin typeface="+mn-lt"/>
              </a:rPr>
              <a:t> (SOC).</a:t>
            </a:r>
          </a:p>
          <a:p>
            <a:pPr marL="457200" indent="-457200">
              <a:buFont typeface="Arial" panose="020B0604020202020204" pitchFamily="34" charset="0"/>
              <a:buChar char="•"/>
            </a:pPr>
            <a:r>
              <a:rPr lang="en-GB" sz="2000" dirty="0" smtClean="0">
                <a:latin typeface="+mn-lt"/>
              </a:rPr>
              <a:t>Unlike transition metal ions, the crystal field is weaker than the SOC so splits the mixed spin-orbit levels:</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p:txBody>
      </p:sp>
      <p:grpSp>
        <p:nvGrpSpPr>
          <p:cNvPr id="100" name="Group 99"/>
          <p:cNvGrpSpPr/>
          <p:nvPr/>
        </p:nvGrpSpPr>
        <p:grpSpPr>
          <a:xfrm>
            <a:off x="2326253" y="3384135"/>
            <a:ext cx="1380217" cy="1035130"/>
            <a:chOff x="2326253" y="3357683"/>
            <a:chExt cx="1380217" cy="1035130"/>
          </a:xfrm>
        </p:grpSpPr>
        <p:cxnSp>
          <p:nvCxnSpPr>
            <p:cNvPr id="101" name="Straight Connector 100"/>
            <p:cNvCxnSpPr/>
            <p:nvPr/>
          </p:nvCxnSpPr>
          <p:spPr>
            <a:xfrm>
              <a:off x="2996234" y="423169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993350" y="3960272"/>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999104" y="3535426"/>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570317" y="4085036"/>
              <a:ext cx="346570" cy="307777"/>
            </a:xfrm>
            <a:prstGeom prst="rect">
              <a:avLst/>
            </a:prstGeom>
            <a:noFill/>
          </p:spPr>
          <p:txBody>
            <a:bodyPr wrap="none" rtlCol="0">
              <a:spAutoFit/>
            </a:bodyPr>
            <a:lstStyle/>
            <a:p>
              <a:r>
                <a:rPr lang="en-GB" sz="1400" dirty="0">
                  <a:solidFill>
                    <a:schemeClr val="accent1"/>
                  </a:solidFill>
                </a:rPr>
                <a:t>4</a:t>
              </a:r>
              <a:r>
                <a:rPr lang="en-GB" sz="1400" dirty="0" smtClean="0">
                  <a:solidFill>
                    <a:schemeClr val="accent1"/>
                  </a:solidFill>
                </a:rPr>
                <a:t>s</a:t>
              </a:r>
              <a:endParaRPr lang="en-GB" sz="1400" dirty="0">
                <a:solidFill>
                  <a:schemeClr val="accent1"/>
                </a:solidFill>
              </a:endParaRPr>
            </a:p>
          </p:txBody>
        </p:sp>
        <p:sp>
          <p:nvSpPr>
            <p:cNvPr id="105" name="TextBox 104"/>
            <p:cNvSpPr txBox="1"/>
            <p:nvPr/>
          </p:nvSpPr>
          <p:spPr>
            <a:xfrm>
              <a:off x="2567435" y="3805390"/>
              <a:ext cx="370614" cy="307777"/>
            </a:xfrm>
            <a:prstGeom prst="rect">
              <a:avLst/>
            </a:prstGeom>
            <a:noFill/>
          </p:spPr>
          <p:txBody>
            <a:bodyPr wrap="none" rtlCol="0">
              <a:spAutoFit/>
            </a:bodyPr>
            <a:lstStyle/>
            <a:p>
              <a:r>
                <a:rPr lang="en-GB" sz="1400" dirty="0">
                  <a:solidFill>
                    <a:schemeClr val="accent1"/>
                  </a:solidFill>
                </a:rPr>
                <a:t>4</a:t>
              </a:r>
              <a:r>
                <a:rPr lang="en-GB" sz="1400" dirty="0" smtClean="0">
                  <a:solidFill>
                    <a:schemeClr val="accent1"/>
                  </a:solidFill>
                </a:rPr>
                <a:t>p</a:t>
              </a:r>
              <a:endParaRPr lang="en-GB" sz="1400" dirty="0">
                <a:solidFill>
                  <a:schemeClr val="accent1"/>
                </a:solidFill>
              </a:endParaRPr>
            </a:p>
          </p:txBody>
        </p:sp>
        <p:sp>
          <p:nvSpPr>
            <p:cNvPr id="106" name="TextBox 105"/>
            <p:cNvSpPr txBox="1"/>
            <p:nvPr/>
          </p:nvSpPr>
          <p:spPr>
            <a:xfrm>
              <a:off x="2564553" y="3609143"/>
              <a:ext cx="370614" cy="307777"/>
            </a:xfrm>
            <a:prstGeom prst="rect">
              <a:avLst/>
            </a:prstGeom>
            <a:noFill/>
          </p:spPr>
          <p:txBody>
            <a:bodyPr wrap="none" rtlCol="0">
              <a:spAutoFit/>
            </a:bodyPr>
            <a:lstStyle/>
            <a:p>
              <a:r>
                <a:rPr lang="en-GB" sz="1400" dirty="0" smtClean="0">
                  <a:solidFill>
                    <a:schemeClr val="accent1"/>
                  </a:solidFill>
                </a:rPr>
                <a:t>4d</a:t>
              </a:r>
              <a:endParaRPr lang="en-GB" sz="1400" dirty="0">
                <a:solidFill>
                  <a:schemeClr val="accent1"/>
                </a:solidFill>
              </a:endParaRPr>
            </a:p>
          </p:txBody>
        </p:sp>
        <p:cxnSp>
          <p:nvCxnSpPr>
            <p:cNvPr id="107" name="Straight Connector 106"/>
            <p:cNvCxnSpPr/>
            <p:nvPr/>
          </p:nvCxnSpPr>
          <p:spPr>
            <a:xfrm flipV="1">
              <a:off x="2334881" y="3534093"/>
              <a:ext cx="680674" cy="33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326253" y="3777392"/>
              <a:ext cx="667097" cy="102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334881" y="3875349"/>
              <a:ext cx="662956" cy="347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993350" y="377739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564553" y="3357683"/>
              <a:ext cx="330540" cy="307777"/>
            </a:xfrm>
            <a:prstGeom prst="rect">
              <a:avLst/>
            </a:prstGeom>
            <a:noFill/>
          </p:spPr>
          <p:txBody>
            <a:bodyPr wrap="none" rtlCol="0">
              <a:spAutoFit/>
            </a:bodyPr>
            <a:lstStyle/>
            <a:p>
              <a:r>
                <a:rPr lang="en-GB" sz="1400" dirty="0" smtClean="0">
                  <a:solidFill>
                    <a:schemeClr val="accent1"/>
                  </a:solidFill>
                </a:rPr>
                <a:t>4f</a:t>
              </a:r>
              <a:endParaRPr lang="en-GB" sz="1400" dirty="0">
                <a:solidFill>
                  <a:schemeClr val="accent1"/>
                </a:solidFill>
              </a:endParaRPr>
            </a:p>
          </p:txBody>
        </p:sp>
        <p:cxnSp>
          <p:nvCxnSpPr>
            <p:cNvPr id="124" name="Straight Connector 123"/>
            <p:cNvCxnSpPr/>
            <p:nvPr/>
          </p:nvCxnSpPr>
          <p:spPr>
            <a:xfrm>
              <a:off x="2334881" y="3876765"/>
              <a:ext cx="658469" cy="912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571868" y="3252158"/>
            <a:ext cx="1768765" cy="3342565"/>
            <a:chOff x="571868" y="3252158"/>
            <a:chExt cx="1768765" cy="3342565"/>
          </a:xfrm>
        </p:grpSpPr>
        <p:sp>
          <p:nvSpPr>
            <p:cNvPr id="34" name="TextBox 33"/>
            <p:cNvSpPr txBox="1"/>
            <p:nvPr/>
          </p:nvSpPr>
          <p:spPr>
            <a:xfrm>
              <a:off x="1086575" y="6225391"/>
              <a:ext cx="538930" cy="369332"/>
            </a:xfrm>
            <a:prstGeom prst="rect">
              <a:avLst/>
            </a:prstGeom>
            <a:noFill/>
          </p:spPr>
          <p:txBody>
            <a:bodyPr wrap="none" rtlCol="0">
              <a:spAutoFit/>
            </a:bodyPr>
            <a:lstStyle/>
            <a:p>
              <a:r>
                <a:rPr lang="en-GB" dirty="0" smtClean="0">
                  <a:solidFill>
                    <a:schemeClr val="accent1"/>
                  </a:solidFill>
                </a:rPr>
                <a:t>n=1</a:t>
              </a:r>
              <a:endParaRPr lang="en-GB" dirty="0">
                <a:solidFill>
                  <a:schemeClr val="accent1"/>
                </a:solidFill>
              </a:endParaRPr>
            </a:p>
          </p:txBody>
        </p:sp>
        <p:cxnSp>
          <p:nvCxnSpPr>
            <p:cNvPr id="111" name="Straight Arrow Connector 110"/>
            <p:cNvCxnSpPr/>
            <p:nvPr/>
          </p:nvCxnSpPr>
          <p:spPr>
            <a:xfrm flipV="1">
              <a:off x="983411" y="3252158"/>
              <a:ext cx="25880" cy="314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71868" y="3355676"/>
              <a:ext cx="296876" cy="369332"/>
            </a:xfrm>
            <a:prstGeom prst="rect">
              <a:avLst/>
            </a:prstGeom>
            <a:noFill/>
          </p:spPr>
          <p:txBody>
            <a:bodyPr wrap="none" rtlCol="0">
              <a:spAutoFit/>
            </a:bodyPr>
            <a:lstStyle/>
            <a:p>
              <a:r>
                <a:rPr lang="en-GB" dirty="0" smtClean="0">
                  <a:solidFill>
                    <a:schemeClr val="accent1"/>
                  </a:solidFill>
                </a:rPr>
                <a:t>E</a:t>
              </a:r>
              <a:endParaRPr lang="en-GB" dirty="0">
                <a:solidFill>
                  <a:schemeClr val="accent1"/>
                </a:solidFill>
              </a:endParaRPr>
            </a:p>
          </p:txBody>
        </p:sp>
        <p:cxnSp>
          <p:nvCxnSpPr>
            <p:cNvPr id="113" name="Straight Connector 112"/>
            <p:cNvCxnSpPr/>
            <p:nvPr/>
          </p:nvCxnSpPr>
          <p:spPr>
            <a:xfrm>
              <a:off x="1630389" y="6400800"/>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27515" y="4284454"/>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24641" y="504071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24639" y="389022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21763" y="372344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18887" y="3617052"/>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092328" y="4825035"/>
              <a:ext cx="538930" cy="369332"/>
            </a:xfrm>
            <a:prstGeom prst="rect">
              <a:avLst/>
            </a:prstGeom>
            <a:noFill/>
          </p:spPr>
          <p:txBody>
            <a:bodyPr wrap="none" rtlCol="0">
              <a:spAutoFit/>
            </a:bodyPr>
            <a:lstStyle/>
            <a:p>
              <a:r>
                <a:rPr lang="en-GB" dirty="0" smtClean="0">
                  <a:solidFill>
                    <a:schemeClr val="accent1"/>
                  </a:solidFill>
                </a:rPr>
                <a:t>n=2</a:t>
              </a:r>
              <a:endParaRPr lang="en-GB" dirty="0">
                <a:solidFill>
                  <a:schemeClr val="accent1"/>
                </a:solidFill>
              </a:endParaRPr>
            </a:p>
          </p:txBody>
        </p:sp>
        <p:sp>
          <p:nvSpPr>
            <p:cNvPr id="120" name="TextBox 119"/>
            <p:cNvSpPr txBox="1"/>
            <p:nvPr/>
          </p:nvSpPr>
          <p:spPr>
            <a:xfrm>
              <a:off x="1098081" y="4071657"/>
              <a:ext cx="538930" cy="369332"/>
            </a:xfrm>
            <a:prstGeom prst="rect">
              <a:avLst/>
            </a:prstGeom>
            <a:noFill/>
          </p:spPr>
          <p:txBody>
            <a:bodyPr wrap="none" rtlCol="0">
              <a:spAutoFit/>
            </a:bodyPr>
            <a:lstStyle/>
            <a:p>
              <a:r>
                <a:rPr lang="en-GB" dirty="0" smtClean="0">
                  <a:solidFill>
                    <a:schemeClr val="accent1"/>
                  </a:solidFill>
                </a:rPr>
                <a:t>n=3</a:t>
              </a:r>
              <a:endParaRPr lang="en-GB" dirty="0">
                <a:solidFill>
                  <a:schemeClr val="accent1"/>
                </a:solidFill>
              </a:endParaRPr>
            </a:p>
          </p:txBody>
        </p:sp>
        <p:cxnSp>
          <p:nvCxnSpPr>
            <p:cNvPr id="121" name="Straight Connector 120"/>
            <p:cNvCxnSpPr/>
            <p:nvPr/>
          </p:nvCxnSpPr>
          <p:spPr>
            <a:xfrm>
              <a:off x="1633267" y="3553797"/>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98081" y="3721137"/>
              <a:ext cx="538930" cy="369332"/>
            </a:xfrm>
            <a:prstGeom prst="rect">
              <a:avLst/>
            </a:prstGeom>
            <a:noFill/>
          </p:spPr>
          <p:txBody>
            <a:bodyPr wrap="none" rtlCol="0">
              <a:spAutoFit/>
            </a:bodyPr>
            <a:lstStyle/>
            <a:p>
              <a:r>
                <a:rPr lang="en-GB" dirty="0" smtClean="0">
                  <a:solidFill>
                    <a:schemeClr val="accent1"/>
                  </a:solidFill>
                </a:rPr>
                <a:t>n=4</a:t>
              </a:r>
              <a:endParaRPr lang="en-GB" dirty="0">
                <a:solidFill>
                  <a:schemeClr val="accent1"/>
                </a:solidFill>
              </a:endParaRPr>
            </a:p>
          </p:txBody>
        </p:sp>
      </p:grpSp>
      <p:grpSp>
        <p:nvGrpSpPr>
          <p:cNvPr id="180" name="Group 179"/>
          <p:cNvGrpSpPr/>
          <p:nvPr/>
        </p:nvGrpSpPr>
        <p:grpSpPr>
          <a:xfrm>
            <a:off x="3700716" y="3110107"/>
            <a:ext cx="1532622" cy="742117"/>
            <a:chOff x="3700716" y="3110107"/>
            <a:chExt cx="1532622" cy="742117"/>
          </a:xfrm>
        </p:grpSpPr>
        <p:cxnSp>
          <p:nvCxnSpPr>
            <p:cNvPr id="3" name="Straight Connector 2"/>
            <p:cNvCxnSpPr/>
            <p:nvPr/>
          </p:nvCxnSpPr>
          <p:spPr>
            <a:xfrm flipV="1">
              <a:off x="3700716" y="3361717"/>
              <a:ext cx="819500" cy="197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525972" y="336171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512596" y="3787283"/>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20700" y="3566570"/>
              <a:ext cx="777972" cy="223586"/>
            </a:xfrm>
            <a:prstGeom prst="line">
              <a:avLst/>
            </a:prstGeom>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583688" y="3544447"/>
              <a:ext cx="583814" cy="307777"/>
            </a:xfrm>
            <a:prstGeom prst="rect">
              <a:avLst/>
            </a:prstGeom>
            <a:noFill/>
          </p:spPr>
          <p:txBody>
            <a:bodyPr wrap="none" rtlCol="0">
              <a:spAutoFit/>
            </a:bodyPr>
            <a:lstStyle/>
            <a:p>
              <a:r>
                <a:rPr lang="en-GB" sz="1400" dirty="0" smtClean="0">
                  <a:solidFill>
                    <a:schemeClr val="accent1"/>
                  </a:solidFill>
                </a:rPr>
                <a:t>J=5/2</a:t>
              </a:r>
              <a:endParaRPr lang="en-GB" sz="1400" dirty="0">
                <a:solidFill>
                  <a:schemeClr val="accent1"/>
                </a:solidFill>
              </a:endParaRPr>
            </a:p>
          </p:txBody>
        </p:sp>
        <p:sp>
          <p:nvSpPr>
            <p:cNvPr id="127" name="TextBox 126"/>
            <p:cNvSpPr txBox="1"/>
            <p:nvPr/>
          </p:nvSpPr>
          <p:spPr>
            <a:xfrm>
              <a:off x="4583688" y="3110107"/>
              <a:ext cx="583814" cy="307777"/>
            </a:xfrm>
            <a:prstGeom prst="rect">
              <a:avLst/>
            </a:prstGeom>
            <a:noFill/>
          </p:spPr>
          <p:txBody>
            <a:bodyPr wrap="none" rtlCol="0">
              <a:spAutoFit/>
            </a:bodyPr>
            <a:lstStyle/>
            <a:p>
              <a:r>
                <a:rPr lang="en-GB" sz="1400" dirty="0" smtClean="0">
                  <a:solidFill>
                    <a:schemeClr val="accent1"/>
                  </a:solidFill>
                </a:rPr>
                <a:t>J=7/2</a:t>
              </a:r>
              <a:endParaRPr lang="en-GB" sz="1400" dirty="0">
                <a:solidFill>
                  <a:schemeClr val="accent1"/>
                </a:solidFill>
              </a:endParaRPr>
            </a:p>
          </p:txBody>
        </p:sp>
      </p:grpSp>
      <p:grpSp>
        <p:nvGrpSpPr>
          <p:cNvPr id="182" name="Group 181"/>
          <p:cNvGrpSpPr/>
          <p:nvPr/>
        </p:nvGrpSpPr>
        <p:grpSpPr>
          <a:xfrm>
            <a:off x="5204982" y="3120165"/>
            <a:ext cx="2212370" cy="1336477"/>
            <a:chOff x="5204982" y="3120165"/>
            <a:chExt cx="2212370" cy="1336477"/>
          </a:xfrm>
        </p:grpSpPr>
        <p:cxnSp>
          <p:nvCxnSpPr>
            <p:cNvPr id="80" name="Straight Connector 79"/>
            <p:cNvCxnSpPr/>
            <p:nvPr/>
          </p:nvCxnSpPr>
          <p:spPr>
            <a:xfrm>
              <a:off x="5224966" y="3784517"/>
              <a:ext cx="619228" cy="124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227848" y="3776195"/>
              <a:ext cx="630730" cy="346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5227848" y="3299717"/>
              <a:ext cx="631388" cy="48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204982" y="3505457"/>
              <a:ext cx="644968" cy="286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14478" y="3703338"/>
              <a:ext cx="659567" cy="8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852828" y="369629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849950" y="3909078"/>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47072" y="411424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844194" y="4327024"/>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625125" y="3120165"/>
              <a:ext cx="707245" cy="307777"/>
            </a:xfrm>
            <a:prstGeom prst="rect">
              <a:avLst/>
            </a:prstGeom>
            <a:noFill/>
          </p:spPr>
          <p:txBody>
            <a:bodyPr wrap="none" rtlCol="0">
              <a:spAutoFit/>
            </a:bodyPr>
            <a:lstStyle/>
            <a:p>
              <a:r>
                <a:rPr lang="en-GB" sz="1400" dirty="0" err="1" smtClean="0">
                  <a:solidFill>
                    <a:schemeClr val="accent1"/>
                  </a:solidFill>
                </a:rPr>
                <a:t>m</a:t>
              </a:r>
              <a:r>
                <a:rPr lang="en-GB" sz="1400" baseline="-25000" dirty="0" err="1" smtClean="0">
                  <a:solidFill>
                    <a:schemeClr val="accent1"/>
                  </a:solidFill>
                </a:rPr>
                <a:t>J</a:t>
              </a:r>
              <a:r>
                <a:rPr lang="en-GB" sz="1400" dirty="0" smtClean="0">
                  <a:solidFill>
                    <a:schemeClr val="accent1"/>
                  </a:solidFill>
                </a:rPr>
                <a:t>=5/2</a:t>
              </a:r>
              <a:endParaRPr lang="en-GB" sz="1400" dirty="0">
                <a:solidFill>
                  <a:schemeClr val="accent1"/>
                </a:solidFill>
              </a:endParaRPr>
            </a:p>
          </p:txBody>
        </p:sp>
        <p:cxnSp>
          <p:nvCxnSpPr>
            <p:cNvPr id="82" name="Straight Connector 81"/>
            <p:cNvCxnSpPr/>
            <p:nvPr/>
          </p:nvCxnSpPr>
          <p:spPr>
            <a:xfrm>
              <a:off x="5230720" y="3798849"/>
              <a:ext cx="627858" cy="53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852828" y="349055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852828" y="3284815"/>
              <a:ext cx="707366" cy="8626"/>
            </a:xfrm>
            <a:prstGeom prst="line">
              <a:avLst/>
            </a:prstGeom>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6625125" y="3325905"/>
              <a:ext cx="707245" cy="307777"/>
            </a:xfrm>
            <a:prstGeom prst="rect">
              <a:avLst/>
            </a:prstGeom>
            <a:noFill/>
          </p:spPr>
          <p:txBody>
            <a:bodyPr wrap="none" rtlCol="0">
              <a:spAutoFit/>
            </a:bodyPr>
            <a:lstStyle/>
            <a:p>
              <a:r>
                <a:rPr lang="en-GB" sz="1400" dirty="0" err="1" smtClean="0">
                  <a:solidFill>
                    <a:schemeClr val="accent1"/>
                  </a:solidFill>
                </a:rPr>
                <a:t>m</a:t>
              </a:r>
              <a:r>
                <a:rPr lang="en-GB" sz="1400" baseline="-25000" dirty="0" err="1" smtClean="0">
                  <a:solidFill>
                    <a:schemeClr val="accent1"/>
                  </a:solidFill>
                </a:rPr>
                <a:t>J</a:t>
              </a:r>
              <a:r>
                <a:rPr lang="en-GB" sz="1400" dirty="0" smtClean="0">
                  <a:solidFill>
                    <a:schemeClr val="accent1"/>
                  </a:solidFill>
                </a:rPr>
                <a:t>=3/2</a:t>
              </a:r>
              <a:endParaRPr lang="en-GB" sz="1400" dirty="0">
                <a:solidFill>
                  <a:schemeClr val="accent1"/>
                </a:solidFill>
              </a:endParaRPr>
            </a:p>
          </p:txBody>
        </p:sp>
        <p:sp>
          <p:nvSpPr>
            <p:cNvPr id="141" name="TextBox 140"/>
            <p:cNvSpPr txBox="1"/>
            <p:nvPr/>
          </p:nvSpPr>
          <p:spPr>
            <a:xfrm>
              <a:off x="6632745" y="3531645"/>
              <a:ext cx="707245" cy="307777"/>
            </a:xfrm>
            <a:prstGeom prst="rect">
              <a:avLst/>
            </a:prstGeom>
            <a:noFill/>
          </p:spPr>
          <p:txBody>
            <a:bodyPr wrap="none" rtlCol="0">
              <a:spAutoFit/>
            </a:bodyPr>
            <a:lstStyle/>
            <a:p>
              <a:r>
                <a:rPr lang="en-GB" sz="1400" dirty="0" err="1" smtClean="0">
                  <a:solidFill>
                    <a:schemeClr val="accent1"/>
                  </a:solidFill>
                </a:rPr>
                <a:t>m</a:t>
              </a:r>
              <a:r>
                <a:rPr lang="en-GB" sz="1400" baseline="-25000" dirty="0" err="1" smtClean="0">
                  <a:solidFill>
                    <a:schemeClr val="accent1"/>
                  </a:solidFill>
                </a:rPr>
                <a:t>J</a:t>
              </a:r>
              <a:r>
                <a:rPr lang="en-GB" sz="1400" dirty="0" smtClean="0">
                  <a:solidFill>
                    <a:schemeClr val="accent1"/>
                  </a:solidFill>
                </a:rPr>
                <a:t>=1/2</a:t>
              </a:r>
              <a:endParaRPr lang="en-GB" sz="1400" dirty="0">
                <a:solidFill>
                  <a:schemeClr val="accent1"/>
                </a:solidFill>
              </a:endParaRPr>
            </a:p>
          </p:txBody>
        </p:sp>
        <p:sp>
          <p:nvSpPr>
            <p:cNvPr id="142" name="TextBox 141"/>
            <p:cNvSpPr txBox="1"/>
            <p:nvPr/>
          </p:nvSpPr>
          <p:spPr>
            <a:xfrm>
              <a:off x="6640365" y="3737385"/>
              <a:ext cx="761747" cy="307777"/>
            </a:xfrm>
            <a:prstGeom prst="rect">
              <a:avLst/>
            </a:prstGeom>
            <a:noFill/>
          </p:spPr>
          <p:txBody>
            <a:bodyPr wrap="none" rtlCol="0">
              <a:spAutoFit/>
            </a:bodyPr>
            <a:lstStyle/>
            <a:p>
              <a:r>
                <a:rPr lang="en-GB" sz="1400" dirty="0" err="1" smtClean="0">
                  <a:solidFill>
                    <a:schemeClr val="accent1"/>
                  </a:solidFill>
                </a:rPr>
                <a:t>m</a:t>
              </a:r>
              <a:r>
                <a:rPr lang="en-GB" sz="1400" baseline="-25000" dirty="0" err="1" smtClean="0">
                  <a:solidFill>
                    <a:schemeClr val="accent1"/>
                  </a:solidFill>
                </a:rPr>
                <a:t>J</a:t>
              </a:r>
              <a:r>
                <a:rPr lang="en-GB" sz="1400" dirty="0" smtClean="0">
                  <a:solidFill>
                    <a:schemeClr val="accent1"/>
                  </a:solidFill>
                </a:rPr>
                <a:t>=-1/2</a:t>
              </a:r>
              <a:endParaRPr lang="en-GB" sz="1400" dirty="0">
                <a:solidFill>
                  <a:schemeClr val="accent1"/>
                </a:solidFill>
              </a:endParaRPr>
            </a:p>
          </p:txBody>
        </p:sp>
        <p:sp>
          <p:nvSpPr>
            <p:cNvPr id="143" name="TextBox 142"/>
            <p:cNvSpPr txBox="1"/>
            <p:nvPr/>
          </p:nvSpPr>
          <p:spPr>
            <a:xfrm>
              <a:off x="6647985" y="3943125"/>
              <a:ext cx="761747" cy="307777"/>
            </a:xfrm>
            <a:prstGeom prst="rect">
              <a:avLst/>
            </a:prstGeom>
            <a:noFill/>
          </p:spPr>
          <p:txBody>
            <a:bodyPr wrap="none" rtlCol="0">
              <a:spAutoFit/>
            </a:bodyPr>
            <a:lstStyle/>
            <a:p>
              <a:r>
                <a:rPr lang="en-GB" sz="1400" dirty="0" err="1" smtClean="0">
                  <a:solidFill>
                    <a:schemeClr val="accent1"/>
                  </a:solidFill>
                </a:rPr>
                <a:t>m</a:t>
              </a:r>
              <a:r>
                <a:rPr lang="en-GB" sz="1400" baseline="-25000" dirty="0" err="1" smtClean="0">
                  <a:solidFill>
                    <a:schemeClr val="accent1"/>
                  </a:solidFill>
                </a:rPr>
                <a:t>J</a:t>
              </a:r>
              <a:r>
                <a:rPr lang="en-GB" sz="1400" dirty="0" smtClean="0">
                  <a:solidFill>
                    <a:schemeClr val="accent1"/>
                  </a:solidFill>
                </a:rPr>
                <a:t>=-3/2</a:t>
              </a:r>
              <a:endParaRPr lang="en-GB" sz="1400" dirty="0">
                <a:solidFill>
                  <a:schemeClr val="accent1"/>
                </a:solidFill>
              </a:endParaRPr>
            </a:p>
          </p:txBody>
        </p:sp>
        <p:sp>
          <p:nvSpPr>
            <p:cNvPr id="144" name="TextBox 143"/>
            <p:cNvSpPr txBox="1"/>
            <p:nvPr/>
          </p:nvSpPr>
          <p:spPr>
            <a:xfrm>
              <a:off x="6655605" y="4148865"/>
              <a:ext cx="761747" cy="307777"/>
            </a:xfrm>
            <a:prstGeom prst="rect">
              <a:avLst/>
            </a:prstGeom>
            <a:noFill/>
          </p:spPr>
          <p:txBody>
            <a:bodyPr wrap="none" rtlCol="0">
              <a:spAutoFit/>
            </a:bodyPr>
            <a:lstStyle/>
            <a:p>
              <a:r>
                <a:rPr lang="en-GB" sz="1400" dirty="0" err="1" smtClean="0">
                  <a:solidFill>
                    <a:schemeClr val="accent1"/>
                  </a:solidFill>
                </a:rPr>
                <a:t>m</a:t>
              </a:r>
              <a:r>
                <a:rPr lang="en-GB" sz="1400" baseline="-25000" dirty="0" err="1" smtClean="0">
                  <a:solidFill>
                    <a:schemeClr val="accent1"/>
                  </a:solidFill>
                </a:rPr>
                <a:t>J</a:t>
              </a:r>
              <a:r>
                <a:rPr lang="en-GB" sz="1400" dirty="0" smtClean="0">
                  <a:solidFill>
                    <a:schemeClr val="accent1"/>
                  </a:solidFill>
                </a:rPr>
                <a:t>=-5/2</a:t>
              </a:r>
              <a:endParaRPr lang="en-GB" sz="1400" dirty="0">
                <a:solidFill>
                  <a:schemeClr val="accent1"/>
                </a:solidFill>
              </a:endParaRPr>
            </a:p>
          </p:txBody>
        </p:sp>
      </p:grpSp>
      <p:grpSp>
        <p:nvGrpSpPr>
          <p:cNvPr id="146" name="Group 145"/>
          <p:cNvGrpSpPr/>
          <p:nvPr/>
        </p:nvGrpSpPr>
        <p:grpSpPr>
          <a:xfrm>
            <a:off x="7644574" y="3252158"/>
            <a:ext cx="1151597" cy="1167107"/>
            <a:chOff x="5701157" y="3440002"/>
            <a:chExt cx="1151597" cy="1167107"/>
          </a:xfrm>
        </p:grpSpPr>
        <p:cxnSp>
          <p:nvCxnSpPr>
            <p:cNvPr id="147" name="Straight Arrow Connector 146"/>
            <p:cNvCxnSpPr/>
            <p:nvPr/>
          </p:nvCxnSpPr>
          <p:spPr>
            <a:xfrm>
              <a:off x="5716397" y="3440002"/>
              <a:ext cx="0" cy="11671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01157" y="3815953"/>
              <a:ext cx="1151597" cy="369332"/>
            </a:xfrm>
            <a:prstGeom prst="rect">
              <a:avLst/>
            </a:prstGeom>
            <a:noFill/>
          </p:spPr>
          <p:txBody>
            <a:bodyPr wrap="none" rtlCol="0">
              <a:spAutoFit/>
            </a:bodyPr>
            <a:lstStyle/>
            <a:p>
              <a:r>
                <a:rPr lang="en-GB" dirty="0" smtClean="0">
                  <a:solidFill>
                    <a:schemeClr val="accent1"/>
                  </a:solidFill>
                </a:rPr>
                <a:t>≈10’s </a:t>
              </a:r>
              <a:r>
                <a:rPr lang="en-GB" dirty="0" err="1" smtClean="0">
                  <a:solidFill>
                    <a:schemeClr val="accent1"/>
                  </a:solidFill>
                </a:rPr>
                <a:t>meV</a:t>
              </a:r>
              <a:endParaRPr lang="en-GB" dirty="0">
                <a:solidFill>
                  <a:schemeClr val="accent1"/>
                </a:solidFill>
              </a:endParaRPr>
            </a:p>
          </p:txBody>
        </p:sp>
      </p:grpSp>
      <p:grpSp>
        <p:nvGrpSpPr>
          <p:cNvPr id="176" name="Group 175"/>
          <p:cNvGrpSpPr/>
          <p:nvPr/>
        </p:nvGrpSpPr>
        <p:grpSpPr>
          <a:xfrm>
            <a:off x="3330107" y="4715727"/>
            <a:ext cx="4430830" cy="646331"/>
            <a:chOff x="3330107" y="4940013"/>
            <a:chExt cx="4430830" cy="646331"/>
          </a:xfrm>
        </p:grpSpPr>
        <p:sp>
          <p:nvSpPr>
            <p:cNvPr id="152" name="TextBox 151"/>
            <p:cNvSpPr txBox="1"/>
            <p:nvPr/>
          </p:nvSpPr>
          <p:spPr>
            <a:xfrm>
              <a:off x="3330107" y="4940013"/>
              <a:ext cx="1713161" cy="646331"/>
            </a:xfrm>
            <a:prstGeom prst="rect">
              <a:avLst/>
            </a:prstGeom>
            <a:noFill/>
          </p:spPr>
          <p:txBody>
            <a:bodyPr wrap="none" rtlCol="0">
              <a:spAutoFit/>
            </a:bodyPr>
            <a:lstStyle/>
            <a:p>
              <a:r>
                <a:rPr lang="en-GB" dirty="0" smtClean="0"/>
                <a:t>Russel-Saunders</a:t>
              </a:r>
            </a:p>
            <a:p>
              <a:r>
                <a:rPr lang="en-GB" dirty="0" smtClean="0"/>
                <a:t>(LS) coupling:</a:t>
              </a:r>
              <a:endParaRPr lang="en-GB" dirty="0"/>
            </a:p>
          </p:txBody>
        </p:sp>
        <p:pic>
          <p:nvPicPr>
            <p:cNvPr id="153" name="Picture 1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127" y="5148468"/>
              <a:ext cx="1923810" cy="219048"/>
            </a:xfrm>
            <a:prstGeom prst="rect">
              <a:avLst/>
            </a:prstGeom>
          </p:spPr>
        </p:pic>
      </p:grpSp>
      <p:grpSp>
        <p:nvGrpSpPr>
          <p:cNvPr id="177" name="Group 176"/>
          <p:cNvGrpSpPr/>
          <p:nvPr/>
        </p:nvGrpSpPr>
        <p:grpSpPr>
          <a:xfrm>
            <a:off x="3347033" y="5509767"/>
            <a:ext cx="5513670" cy="1010799"/>
            <a:chOff x="3347033" y="5734053"/>
            <a:chExt cx="5513670" cy="1010799"/>
          </a:xfrm>
        </p:grpSpPr>
        <p:sp>
          <p:nvSpPr>
            <p:cNvPr id="151" name="TextBox 150"/>
            <p:cNvSpPr txBox="1"/>
            <p:nvPr/>
          </p:nvSpPr>
          <p:spPr>
            <a:xfrm>
              <a:off x="3347033" y="6011400"/>
              <a:ext cx="1536318" cy="369332"/>
            </a:xfrm>
            <a:prstGeom prst="rect">
              <a:avLst/>
            </a:prstGeom>
            <a:noFill/>
          </p:spPr>
          <p:txBody>
            <a:bodyPr wrap="none" rtlCol="0">
              <a:spAutoFit/>
            </a:bodyPr>
            <a:lstStyle/>
            <a:p>
              <a:r>
                <a:rPr lang="en-GB" dirty="0" smtClean="0"/>
                <a:t>Hund’s rule #3</a:t>
              </a:r>
              <a:endParaRPr lang="en-GB" dirty="0"/>
            </a:p>
          </p:txBody>
        </p:sp>
        <p:grpSp>
          <p:nvGrpSpPr>
            <p:cNvPr id="163" name="Group 162"/>
            <p:cNvGrpSpPr/>
            <p:nvPr/>
          </p:nvGrpSpPr>
          <p:grpSpPr>
            <a:xfrm>
              <a:off x="5625669" y="5743632"/>
              <a:ext cx="1417742" cy="626681"/>
              <a:chOff x="5625669" y="5743632"/>
              <a:chExt cx="1417742" cy="626681"/>
            </a:xfrm>
          </p:grpSpPr>
          <p:cxnSp>
            <p:nvCxnSpPr>
              <p:cNvPr id="154" name="Straight Connector 153"/>
              <p:cNvCxnSpPr/>
              <p:nvPr/>
            </p:nvCxnSpPr>
            <p:spPr>
              <a:xfrm>
                <a:off x="5642913" y="624725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640039" y="617536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637165" y="610348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634291" y="603160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631417" y="5959723"/>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628543" y="588784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625669" y="5815959"/>
                <a:ext cx="707366" cy="8626"/>
              </a:xfrm>
              <a:prstGeom prst="line">
                <a:avLst/>
              </a:prstGeom>
            </p:spPr>
            <p:style>
              <a:lnRef idx="1">
                <a:schemeClr val="accent1"/>
              </a:lnRef>
              <a:fillRef idx="0">
                <a:schemeClr val="accent1"/>
              </a:fillRef>
              <a:effectRef idx="0">
                <a:schemeClr val="accent1"/>
              </a:effectRef>
              <a:fontRef idx="minor">
                <a:schemeClr val="tx1"/>
              </a:fontRef>
            </p:style>
          </p:cxnSp>
          <p:pic>
            <p:nvPicPr>
              <p:cNvPr id="161" name="Picture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87" y="6151265"/>
                <a:ext cx="609524" cy="219048"/>
              </a:xfrm>
              <a:prstGeom prst="rect">
                <a:avLst/>
              </a:prstGeom>
            </p:spPr>
          </p:pic>
          <p:pic>
            <p:nvPicPr>
              <p:cNvPr id="162" name="Picture 1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506" y="5743632"/>
                <a:ext cx="514286" cy="161905"/>
              </a:xfrm>
              <a:prstGeom prst="rect">
                <a:avLst/>
              </a:prstGeom>
            </p:spPr>
          </p:pic>
        </p:grpSp>
        <p:grpSp>
          <p:nvGrpSpPr>
            <p:cNvPr id="164" name="Group 163"/>
            <p:cNvGrpSpPr/>
            <p:nvPr/>
          </p:nvGrpSpPr>
          <p:grpSpPr>
            <a:xfrm>
              <a:off x="7442961" y="5734053"/>
              <a:ext cx="1417742" cy="599925"/>
              <a:chOff x="5625669" y="5736926"/>
              <a:chExt cx="1417742" cy="599925"/>
            </a:xfrm>
          </p:grpSpPr>
          <p:cxnSp>
            <p:nvCxnSpPr>
              <p:cNvPr id="165" name="Straight Connector 164"/>
              <p:cNvCxnSpPr/>
              <p:nvPr/>
            </p:nvCxnSpPr>
            <p:spPr>
              <a:xfrm>
                <a:off x="5642913" y="624725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5640039" y="6175369"/>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5637165" y="6103487"/>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634291" y="6031605"/>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5631417" y="5959723"/>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628543" y="5887841"/>
                <a:ext cx="707366" cy="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625669" y="5815959"/>
                <a:ext cx="707366" cy="8626"/>
              </a:xfrm>
              <a:prstGeom prst="line">
                <a:avLst/>
              </a:prstGeom>
            </p:spPr>
            <p:style>
              <a:lnRef idx="1">
                <a:schemeClr val="accent1"/>
              </a:lnRef>
              <a:fillRef idx="0">
                <a:schemeClr val="accent1"/>
              </a:fillRef>
              <a:effectRef idx="0">
                <a:schemeClr val="accent1"/>
              </a:effectRef>
              <a:fontRef idx="minor">
                <a:schemeClr val="tx1"/>
              </a:fontRef>
            </p:style>
          </p:cxnSp>
          <p:pic>
            <p:nvPicPr>
              <p:cNvPr id="172" name="Picture 1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887" y="5736926"/>
                <a:ext cx="609524" cy="219048"/>
              </a:xfrm>
              <a:prstGeom prst="rect">
                <a:avLst/>
              </a:prstGeom>
            </p:spPr>
          </p:pic>
          <p:pic>
            <p:nvPicPr>
              <p:cNvPr id="173" name="Picture 1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506" y="6174946"/>
                <a:ext cx="514286" cy="161905"/>
              </a:xfrm>
              <a:prstGeom prst="rect">
                <a:avLst/>
              </a:prstGeom>
            </p:spPr>
          </p:pic>
        </p:grpSp>
        <p:sp>
          <p:nvSpPr>
            <p:cNvPr id="174" name="TextBox 173"/>
            <p:cNvSpPr txBox="1"/>
            <p:nvPr/>
          </p:nvSpPr>
          <p:spPr>
            <a:xfrm>
              <a:off x="5749938" y="6369770"/>
              <a:ext cx="1245854" cy="369332"/>
            </a:xfrm>
            <a:prstGeom prst="rect">
              <a:avLst/>
            </a:prstGeom>
            <a:noFill/>
          </p:spPr>
          <p:txBody>
            <a:bodyPr wrap="none" rtlCol="0">
              <a:spAutoFit/>
            </a:bodyPr>
            <a:lstStyle/>
            <a:p>
              <a:r>
                <a:rPr lang="en-GB" dirty="0" smtClean="0">
                  <a:solidFill>
                    <a:schemeClr val="accent1"/>
                  </a:solidFill>
                </a:rPr>
                <a:t>&lt; half-filled</a:t>
              </a:r>
              <a:endParaRPr lang="en-GB" dirty="0">
                <a:solidFill>
                  <a:schemeClr val="accent1"/>
                </a:solidFill>
              </a:endParaRPr>
            </a:p>
          </p:txBody>
        </p:sp>
        <p:sp>
          <p:nvSpPr>
            <p:cNvPr id="175" name="TextBox 174"/>
            <p:cNvSpPr txBox="1"/>
            <p:nvPr/>
          </p:nvSpPr>
          <p:spPr>
            <a:xfrm>
              <a:off x="7567234" y="6375520"/>
              <a:ext cx="1245854" cy="369332"/>
            </a:xfrm>
            <a:prstGeom prst="rect">
              <a:avLst/>
            </a:prstGeom>
            <a:noFill/>
          </p:spPr>
          <p:txBody>
            <a:bodyPr wrap="none" rtlCol="0">
              <a:spAutoFit/>
            </a:bodyPr>
            <a:lstStyle/>
            <a:p>
              <a:r>
                <a:rPr lang="en-GB" dirty="0" smtClean="0">
                  <a:solidFill>
                    <a:schemeClr val="accent1"/>
                  </a:solidFill>
                </a:rPr>
                <a:t>&gt; half-filled</a:t>
              </a:r>
              <a:endParaRPr lang="en-GB" dirty="0">
                <a:solidFill>
                  <a:schemeClr val="accent1"/>
                </a:solidFill>
              </a:endParaRPr>
            </a:p>
          </p:txBody>
        </p:sp>
      </p:grpSp>
    </p:spTree>
    <p:extLst>
      <p:ext uri="{BB962C8B-B14F-4D97-AF65-F5344CB8AC3E}">
        <p14:creationId xmlns:p14="http://schemas.microsoft.com/office/powerpoint/2010/main" val="2406119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Why?</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In transition metals, the crystal field energy levels determine the colour of compounds. In rare earths, the energies are smaller so the wavelengths are in the IR region but are important for lasers. </a:t>
            </a:r>
          </a:p>
          <a:p>
            <a:pPr marL="457200" indent="-457200">
              <a:buFont typeface="Arial" panose="020B0604020202020204" pitchFamily="34" charset="0"/>
              <a:buChar char="•"/>
            </a:pPr>
            <a:r>
              <a:rPr lang="en-GB" sz="2000" dirty="0" smtClean="0">
                <a:latin typeface="+mn-lt"/>
              </a:rPr>
              <a:t>The lifting of the degenerate orbital level combined with the spi</a:t>
            </a:r>
            <a:r>
              <a:rPr lang="en-GB" sz="2000" dirty="0" smtClean="0">
                <a:latin typeface="+mn-lt"/>
              </a:rPr>
              <a:t>n-orbit coupling </a:t>
            </a:r>
            <a:r>
              <a:rPr lang="en-GB" sz="2000" dirty="0" smtClean="0">
                <a:latin typeface="+mn-lt"/>
              </a:rPr>
              <a:t>is the origin of the </a:t>
            </a:r>
            <a:r>
              <a:rPr lang="en-GB" sz="2000" i="1" dirty="0" smtClean="0">
                <a:latin typeface="+mn-lt"/>
              </a:rPr>
              <a:t>magneto-crystalline anisotropy</a:t>
            </a:r>
            <a:r>
              <a:rPr lang="en-GB" sz="2000" dirty="0" smtClean="0">
                <a:latin typeface="+mn-lt"/>
              </a:rPr>
              <a:t> (single-ion anisotropy) which determines the low temperature properties of magnetic materials</a:t>
            </a:r>
          </a:p>
          <a:p>
            <a:pPr marL="1143000" lvl="1" indent="-457200">
              <a:buFont typeface="Arial" panose="020B0604020202020204" pitchFamily="34" charset="0"/>
              <a:buChar char="•"/>
            </a:pPr>
            <a:r>
              <a:rPr lang="en-GB" sz="1800" dirty="0" smtClean="0">
                <a:latin typeface="+mn-lt"/>
              </a:rPr>
              <a:t>It is related to the high </a:t>
            </a:r>
            <a:r>
              <a:rPr lang="en-GB" sz="1800" dirty="0" err="1" smtClean="0">
                <a:latin typeface="+mn-lt"/>
              </a:rPr>
              <a:t>coercivity</a:t>
            </a:r>
            <a:r>
              <a:rPr lang="en-GB" sz="1800" dirty="0" smtClean="0">
                <a:latin typeface="+mn-lt"/>
              </a:rPr>
              <a:t> of rare earth permanent magnets</a:t>
            </a:r>
          </a:p>
          <a:p>
            <a:pPr marL="1143000" lvl="1" indent="-457200">
              <a:buFont typeface="Arial" panose="020B0604020202020204" pitchFamily="34" charset="0"/>
              <a:buChar char="•"/>
            </a:pPr>
            <a:r>
              <a:rPr lang="en-GB" sz="1800" dirty="0" smtClean="0">
                <a:latin typeface="+mn-lt"/>
              </a:rPr>
              <a:t>In materials like spin-ice, it can determine the effective Hamiltonian (e.g. Ising, XY, Heisenber</a:t>
            </a:r>
            <a:r>
              <a:rPr lang="en-GB" sz="1800" dirty="0" smtClean="0">
                <a:latin typeface="+mn-lt"/>
              </a:rPr>
              <a:t>g).</a:t>
            </a:r>
          </a:p>
          <a:p>
            <a:pPr marL="1143000" lvl="1" indent="-457200">
              <a:buFont typeface="Arial" panose="020B0604020202020204" pitchFamily="34" charset="0"/>
              <a:buChar char="•"/>
            </a:pPr>
            <a:r>
              <a:rPr lang="en-GB" sz="1800" dirty="0" smtClean="0">
                <a:latin typeface="+mn-lt"/>
              </a:rPr>
              <a:t>Certain crystal field ground states can lead to exotic phenomena like multipolar ordering in rare earth compounds.</a:t>
            </a:r>
            <a:endParaRPr lang="en-GB" sz="1800" dirty="0" smtClean="0">
              <a:latin typeface="+mn-lt"/>
            </a:endParaRPr>
          </a:p>
          <a:p>
            <a:pPr marL="457200" indent="-457200">
              <a:buFont typeface="Arial" panose="020B0604020202020204" pitchFamily="34" charset="0"/>
              <a:buChar char="•"/>
            </a:pPr>
            <a:r>
              <a:rPr lang="en-GB" sz="2000" dirty="0" smtClean="0">
                <a:latin typeface="+mn-lt"/>
              </a:rPr>
              <a:t>The energy splitting can be quite sensitive to the local environment – can be used as a probe for local magnetic order or coordination.</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p:txBody>
      </p:sp>
    </p:spTree>
    <p:extLst>
      <p:ext uri="{BB962C8B-B14F-4D97-AF65-F5344CB8AC3E}">
        <p14:creationId xmlns:p14="http://schemas.microsoft.com/office/powerpoint/2010/main" val="164781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Point Charge Model</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In the </a:t>
            </a:r>
            <a:r>
              <a:rPr lang="en-GB" sz="2000" i="1" dirty="0" smtClean="0">
                <a:latin typeface="+mn-lt"/>
              </a:rPr>
              <a:t>point charge model</a:t>
            </a:r>
            <a:r>
              <a:rPr lang="en-GB" sz="2000" dirty="0" smtClean="0">
                <a:latin typeface="+mn-lt"/>
              </a:rPr>
              <a:t>, the neighbouring atoms are treated as point charges, so the potential acting on the electrons of the </a:t>
            </a:r>
            <a:r>
              <a:rPr lang="en-GB" sz="2000" dirty="0" err="1" smtClean="0">
                <a:latin typeface="+mn-lt"/>
              </a:rPr>
              <a:t>i</a:t>
            </a:r>
            <a:r>
              <a:rPr lang="en-GB" sz="2000" baseline="30000" dirty="0" err="1" smtClean="0">
                <a:latin typeface="+mn-lt"/>
              </a:rPr>
              <a:t>th</a:t>
            </a:r>
            <a:r>
              <a:rPr lang="en-GB" sz="2000" dirty="0" smtClean="0">
                <a:latin typeface="+mn-lt"/>
              </a:rPr>
              <a:t> atom is:</a:t>
            </a:r>
            <a:endParaRPr lang="en-GB" sz="2000" dirty="0">
              <a:latin typeface="+mn-lt"/>
            </a:endParaRPr>
          </a:p>
          <a:p>
            <a:pPr marL="457200" indent="-457200">
              <a:buFont typeface="Arial" panose="020B0604020202020204" pitchFamily="34" charset="0"/>
              <a:buChar char="•"/>
            </a:pPr>
            <a:endParaRPr lang="en-GB" sz="2800" dirty="0" smtClean="0">
              <a:latin typeface="+mn-lt"/>
            </a:endParaRPr>
          </a:p>
          <a:p>
            <a:pPr marL="457200" indent="-457200">
              <a:buFont typeface="Arial" panose="020B0604020202020204" pitchFamily="34" charset="0"/>
              <a:buChar char="•"/>
            </a:pPr>
            <a:r>
              <a:rPr lang="en-GB" sz="2000" dirty="0" smtClean="0">
                <a:latin typeface="+mn-lt"/>
              </a:rPr>
              <a:t>The potential can be expanded in terms of spherical harmonics:</a:t>
            </a:r>
          </a:p>
          <a:p>
            <a:pPr marL="457200" indent="-457200">
              <a:buFont typeface="Arial" panose="020B0604020202020204" pitchFamily="34" charset="0"/>
              <a:buChar char="•"/>
            </a:pPr>
            <a:endParaRPr lang="en-GB" sz="2800" dirty="0">
              <a:latin typeface="+mn-lt"/>
            </a:endParaRPr>
          </a:p>
          <a:p>
            <a:pPr marL="457200" indent="-457200">
              <a:buFont typeface="Arial" panose="020B0604020202020204" pitchFamily="34" charset="0"/>
              <a:buChar char="•"/>
            </a:pPr>
            <a:r>
              <a:rPr lang="en-GB" sz="2000" dirty="0" smtClean="0">
                <a:latin typeface="+mn-lt"/>
              </a:rPr>
              <a:t>So the Hamiltonian can be expressed as:</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476" y="1974857"/>
            <a:ext cx="2419048" cy="5619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05" y="2955027"/>
            <a:ext cx="2276190" cy="44761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857" y="3977071"/>
            <a:ext cx="3514286" cy="542857"/>
          </a:xfrm>
          <a:prstGeom prst="rect">
            <a:avLst/>
          </a:prstGeom>
        </p:spPr>
      </p:pic>
    </p:spTree>
    <p:extLst>
      <p:ext uri="{BB962C8B-B14F-4D97-AF65-F5344CB8AC3E}">
        <p14:creationId xmlns:p14="http://schemas.microsoft.com/office/powerpoint/2010/main" val="32681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Point Charge Model</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210355"/>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In the </a:t>
            </a:r>
            <a:r>
              <a:rPr lang="en-GB" sz="2000" i="1" dirty="0" smtClean="0">
                <a:latin typeface="+mn-lt"/>
              </a:rPr>
              <a:t>point charge model</a:t>
            </a:r>
            <a:r>
              <a:rPr lang="en-GB" sz="2000" dirty="0" smtClean="0">
                <a:latin typeface="+mn-lt"/>
              </a:rPr>
              <a:t>, the neighbouring atoms are treated as point charges, so the potential acting on the electrons of the </a:t>
            </a:r>
            <a:r>
              <a:rPr lang="en-GB" sz="2000" dirty="0" err="1" smtClean="0">
                <a:latin typeface="+mn-lt"/>
              </a:rPr>
              <a:t>i</a:t>
            </a:r>
            <a:r>
              <a:rPr lang="en-GB" sz="2000" baseline="30000" dirty="0" err="1" smtClean="0">
                <a:latin typeface="+mn-lt"/>
              </a:rPr>
              <a:t>th</a:t>
            </a:r>
            <a:r>
              <a:rPr lang="en-GB" sz="2000" dirty="0" smtClean="0">
                <a:latin typeface="+mn-lt"/>
              </a:rPr>
              <a:t> atom is:</a:t>
            </a:r>
            <a:endParaRPr lang="en-GB" sz="2000" dirty="0">
              <a:latin typeface="+mn-lt"/>
            </a:endParaRPr>
          </a:p>
          <a:p>
            <a:pPr marL="457200" indent="-457200">
              <a:buFont typeface="Arial" panose="020B0604020202020204" pitchFamily="34" charset="0"/>
              <a:buChar char="•"/>
            </a:pPr>
            <a:endParaRPr lang="en-GB" sz="2800" dirty="0" smtClean="0">
              <a:latin typeface="+mn-lt"/>
            </a:endParaRPr>
          </a:p>
          <a:p>
            <a:pPr marL="457200" indent="-457200">
              <a:buFont typeface="Arial" panose="020B0604020202020204" pitchFamily="34" charset="0"/>
              <a:buChar char="•"/>
            </a:pPr>
            <a:r>
              <a:rPr lang="en-GB" sz="2000" dirty="0" smtClean="0">
                <a:latin typeface="+mn-lt"/>
              </a:rPr>
              <a:t>The potential can be expanded in terms of spherical harmonics:</a:t>
            </a:r>
          </a:p>
          <a:p>
            <a:pPr marL="457200" indent="-457200">
              <a:buFont typeface="Arial" panose="020B0604020202020204" pitchFamily="34" charset="0"/>
              <a:buChar char="•"/>
            </a:pPr>
            <a:endParaRPr lang="en-GB" sz="2800" dirty="0">
              <a:latin typeface="+mn-lt"/>
            </a:endParaRPr>
          </a:p>
          <a:p>
            <a:pPr marL="457200" indent="-457200">
              <a:buFont typeface="Arial" panose="020B0604020202020204" pitchFamily="34" charset="0"/>
              <a:buChar char="•"/>
            </a:pPr>
            <a:r>
              <a:rPr lang="en-GB" sz="2000" dirty="0" smtClean="0">
                <a:latin typeface="+mn-lt"/>
              </a:rPr>
              <a:t>So the Hamiltonian can be expressed as: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r>
              <a:rPr lang="en-GB" sz="2000" dirty="0" smtClean="0">
                <a:latin typeface="+mn-lt"/>
              </a:rPr>
              <a:t>The </a:t>
            </a:r>
            <a:r>
              <a:rPr lang="en-GB" sz="2000" dirty="0">
                <a:latin typeface="+mn-lt"/>
              </a:rPr>
              <a:t>radial term can be separated from the angular term.</a:t>
            </a:r>
          </a:p>
          <a:p>
            <a:pPr marL="457200" indent="-457200">
              <a:buFont typeface="Arial" panose="020B0604020202020204" pitchFamily="34" charset="0"/>
              <a:buChar char="•"/>
            </a:pPr>
            <a:r>
              <a:rPr lang="en-GB" sz="2000" dirty="0">
                <a:latin typeface="+mn-lt"/>
              </a:rPr>
              <a:t>Actually the potential here is just like for the Hydrogen atom – the functions Ψ(</a:t>
            </a:r>
            <a:r>
              <a:rPr lang="en-GB" sz="2000" dirty="0" err="1">
                <a:latin typeface="+mn-lt"/>
              </a:rPr>
              <a:t>θ,φ</a:t>
            </a:r>
            <a:r>
              <a:rPr lang="en-GB" sz="2000" dirty="0">
                <a:latin typeface="+mn-lt"/>
              </a:rPr>
              <a:t>) are also spherical harmonics.</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476" y="1974857"/>
            <a:ext cx="2419048" cy="5619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05" y="2955027"/>
            <a:ext cx="2276190" cy="4476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190" y="3985706"/>
            <a:ext cx="6247619" cy="542857"/>
          </a:xfrm>
          <a:prstGeom prst="rect">
            <a:avLst/>
          </a:prstGeom>
        </p:spPr>
      </p:pic>
      <p:grpSp>
        <p:nvGrpSpPr>
          <p:cNvPr id="8" name="Group 7"/>
          <p:cNvGrpSpPr/>
          <p:nvPr/>
        </p:nvGrpSpPr>
        <p:grpSpPr>
          <a:xfrm>
            <a:off x="2424023" y="2889851"/>
            <a:ext cx="2691442" cy="1630077"/>
            <a:chOff x="2424023" y="2889851"/>
            <a:chExt cx="2691442" cy="1630077"/>
          </a:xfrm>
        </p:grpSpPr>
        <p:sp>
          <p:nvSpPr>
            <p:cNvPr id="9" name="Rectangle 8"/>
            <p:cNvSpPr/>
            <p:nvPr/>
          </p:nvSpPr>
          <p:spPr>
            <a:xfrm>
              <a:off x="4658265" y="2889851"/>
              <a:ext cx="457200" cy="396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flipH="1">
              <a:off x="2424023" y="3916391"/>
              <a:ext cx="2061713" cy="603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3473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2700360" y="23756"/>
            <a:ext cx="6335639" cy="557281"/>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6798" rIns="90004" bIns="46798" anchor="ctr" anchorCtr="0" compatLnSpc="1">
            <a:normAutofit/>
          </a:bodyPr>
          <a:lstStyle/>
          <a:p>
            <a:pPr marL="0" marR="0" lvl="0" indent="0" algn="r" defTabSz="914400" rtl="0" fontAlgn="auto" hangingPunct="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000" i="0" u="none" strike="noStrike" kern="1200" cap="none" spc="0" baseline="0" dirty="0" smtClean="0">
                <a:solidFill>
                  <a:srgbClr val="FFFFFF"/>
                </a:solidFill>
                <a:uFillTx/>
                <a:latin typeface="Lucida Sans" pitchFamily="34"/>
                <a:ea typeface="Arial" pitchFamily="34"/>
                <a:cs typeface="Arial" pitchFamily="34"/>
              </a:rPr>
              <a:t>Point Charge Model</a:t>
            </a:r>
            <a:endParaRPr lang="en-US" sz="3000" b="0" i="0" u="none" strike="noStrike" kern="1200" cap="none" spc="0" baseline="0" dirty="0">
              <a:solidFill>
                <a:srgbClr val="FFFFFF"/>
              </a:solidFill>
              <a:uFillTx/>
              <a:latin typeface="Lucida Sans" pitchFamily="34"/>
              <a:ea typeface="Arial" pitchFamily="34"/>
              <a:cs typeface="Arial" pitchFamily="34"/>
            </a:endParaRPr>
          </a:p>
        </p:txBody>
      </p:sp>
      <p:sp>
        <p:nvSpPr>
          <p:cNvPr id="5" name="Text Placeholder 2"/>
          <p:cNvSpPr txBox="1">
            <a:spLocks/>
          </p:cNvSpPr>
          <p:nvPr/>
        </p:nvSpPr>
        <p:spPr>
          <a:xfrm>
            <a:off x="457200" y="1260468"/>
            <a:ext cx="8229600" cy="5597532"/>
          </a:xfrm>
          <a:prstGeom prst="rect">
            <a:avLst/>
          </a:prstGeom>
          <a:noFill/>
          <a:ln>
            <a:noFill/>
          </a:ln>
        </p:spPr>
        <p:txBody>
          <a:bodyPr vert="horz" wrap="square" lIns="90004" tIns="46798" rIns="90004" bIns="46798" anchor="t" anchorCtr="0" compatLnSpc="1">
            <a:normAutofit/>
          </a:bodyPr>
          <a:lstStyle>
            <a:lvl1pPr marL="0" marR="0" lvl="0" indent="0" algn="l" defTabSz="914400" rtl="0" fontAlgn="auto" hangingPunct="0">
              <a:lnSpc>
                <a:spcPct val="100000"/>
              </a:lnSpc>
              <a:spcBef>
                <a:spcPts val="800"/>
              </a:spcBef>
              <a:spcAft>
                <a:spcPts val="0"/>
              </a:spcAft>
              <a:buNone/>
              <a:tabLst>
                <a:tab pos="571317" algn="l"/>
                <a:tab pos="1485717" algn="l"/>
                <a:tab pos="2400117" algn="l"/>
                <a:tab pos="3314517" algn="l"/>
                <a:tab pos="4228917" algn="l"/>
                <a:tab pos="5143317" algn="l"/>
                <a:tab pos="6057717" algn="l"/>
                <a:tab pos="6972117" algn="l"/>
                <a:tab pos="7886517" algn="l"/>
                <a:tab pos="8800917" algn="l"/>
                <a:tab pos="9715317" algn="l"/>
              </a:tabLst>
              <a:defRPr lang="en-US" sz="3200" b="0" i="0" u="none" strike="noStrike" kern="1200" cap="none" spc="0" baseline="0">
                <a:solidFill>
                  <a:srgbClr val="000000"/>
                </a:solidFill>
                <a:highlight>
                  <a:scrgbClr r="0" g="0" b="0">
                    <a:alpha val="0"/>
                  </a:scrgbClr>
                </a:highlight>
                <a:uFillTx/>
                <a:latin typeface="Lucida Sans" pitchFamily="34"/>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GB" sz="2000" dirty="0" smtClean="0">
                <a:latin typeface="+mn-lt"/>
              </a:rPr>
              <a:t>In the </a:t>
            </a:r>
            <a:r>
              <a:rPr lang="en-GB" sz="2000" i="1" dirty="0" smtClean="0">
                <a:latin typeface="+mn-lt"/>
              </a:rPr>
              <a:t>point charge model</a:t>
            </a:r>
            <a:r>
              <a:rPr lang="en-GB" sz="2000" dirty="0" smtClean="0">
                <a:latin typeface="+mn-lt"/>
              </a:rPr>
              <a:t>, the neighbouring atoms are treated as point charges, so the potential acting on the electrons of the </a:t>
            </a:r>
            <a:r>
              <a:rPr lang="en-GB" sz="2000" dirty="0" err="1" smtClean="0">
                <a:latin typeface="+mn-lt"/>
              </a:rPr>
              <a:t>i</a:t>
            </a:r>
            <a:r>
              <a:rPr lang="en-GB" sz="2000" baseline="30000" dirty="0" err="1" smtClean="0">
                <a:latin typeface="+mn-lt"/>
              </a:rPr>
              <a:t>th</a:t>
            </a:r>
            <a:r>
              <a:rPr lang="en-GB" sz="2000" dirty="0" smtClean="0">
                <a:latin typeface="+mn-lt"/>
              </a:rPr>
              <a:t> atom is:</a:t>
            </a:r>
            <a:endParaRPr lang="en-GB" sz="2000" dirty="0">
              <a:latin typeface="+mn-lt"/>
            </a:endParaRPr>
          </a:p>
          <a:p>
            <a:pPr marL="457200" indent="-457200">
              <a:buFont typeface="Arial" panose="020B0604020202020204" pitchFamily="34" charset="0"/>
              <a:buChar char="•"/>
            </a:pPr>
            <a:endParaRPr lang="en-GB" sz="2800" dirty="0" smtClean="0">
              <a:latin typeface="+mn-lt"/>
            </a:endParaRPr>
          </a:p>
          <a:p>
            <a:pPr marL="457200" indent="-457200">
              <a:buFont typeface="Arial" panose="020B0604020202020204" pitchFamily="34" charset="0"/>
              <a:buChar char="•"/>
            </a:pPr>
            <a:r>
              <a:rPr lang="en-GB" sz="2000" dirty="0" smtClean="0">
                <a:latin typeface="+mn-lt"/>
              </a:rPr>
              <a:t>The potential can be expanded in terms of spherical harmonics:</a:t>
            </a:r>
          </a:p>
          <a:p>
            <a:pPr marL="457200" indent="-457200">
              <a:buFont typeface="Arial" panose="020B0604020202020204" pitchFamily="34" charset="0"/>
              <a:buChar char="•"/>
            </a:pPr>
            <a:endParaRPr lang="en-GB" sz="2800" dirty="0">
              <a:latin typeface="+mn-lt"/>
            </a:endParaRPr>
          </a:p>
          <a:p>
            <a:pPr marL="457200" indent="-457200">
              <a:buFont typeface="Arial" panose="020B0604020202020204" pitchFamily="34" charset="0"/>
              <a:buChar char="•"/>
            </a:pPr>
            <a:r>
              <a:rPr lang="en-GB" sz="2000" dirty="0" smtClean="0">
                <a:latin typeface="+mn-lt"/>
              </a:rPr>
              <a:t>So the Hamiltonian can be expressed as:</a:t>
            </a: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r>
              <a:rPr lang="en-GB" sz="2000" dirty="0" smtClean="0">
                <a:latin typeface="+mn-lt"/>
              </a:rPr>
              <a:t>The </a:t>
            </a:r>
            <a:r>
              <a:rPr lang="en-GB" sz="2000" dirty="0">
                <a:latin typeface="+mn-lt"/>
              </a:rPr>
              <a:t>radial term can be separated from the angular term.</a:t>
            </a:r>
          </a:p>
          <a:p>
            <a:pPr marL="457200" indent="-457200">
              <a:buFont typeface="Arial" panose="020B0604020202020204" pitchFamily="34" charset="0"/>
              <a:buChar char="•"/>
            </a:pPr>
            <a:r>
              <a:rPr lang="en-GB" sz="2000" dirty="0">
                <a:latin typeface="+mn-lt"/>
              </a:rPr>
              <a:t>Actually the potential here is just like for the Hydrogen atom – the functions Ψ(</a:t>
            </a:r>
            <a:r>
              <a:rPr lang="en-GB" sz="2000" dirty="0" err="1">
                <a:latin typeface="+mn-lt"/>
              </a:rPr>
              <a:t>θ,φ</a:t>
            </a:r>
            <a:r>
              <a:rPr lang="en-GB" sz="2000" dirty="0">
                <a:latin typeface="+mn-lt"/>
              </a:rPr>
              <a:t>) are also spherical harmonics.</a:t>
            </a:r>
          </a:p>
          <a:p>
            <a:pPr marL="457200" indent="-457200">
              <a:buFont typeface="Arial" panose="020B0604020202020204" pitchFamily="34" charset="0"/>
              <a:buChar char="•"/>
            </a:pPr>
            <a:r>
              <a:rPr lang="en-GB" sz="2000" dirty="0">
                <a:latin typeface="+mn-lt"/>
              </a:rPr>
              <a:t>We use the </a:t>
            </a:r>
            <a:r>
              <a:rPr lang="en-GB" sz="2000" i="1" dirty="0">
                <a:latin typeface="+mn-lt"/>
              </a:rPr>
              <a:t>Wigner-</a:t>
            </a:r>
            <a:r>
              <a:rPr lang="en-GB" sz="2000" i="1" dirty="0" err="1">
                <a:latin typeface="+mn-lt"/>
              </a:rPr>
              <a:t>Eckart</a:t>
            </a:r>
            <a:r>
              <a:rPr lang="en-GB" sz="2000" i="1" dirty="0">
                <a:latin typeface="+mn-lt"/>
              </a:rPr>
              <a:t> Theorem</a:t>
            </a:r>
            <a:r>
              <a:rPr lang="en-GB" sz="2000" dirty="0">
                <a:latin typeface="+mn-lt"/>
              </a:rPr>
              <a:t> to express this in terms of the angular momentum states.</a:t>
            </a: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smtClean="0">
              <a:latin typeface="+mn-lt"/>
            </a:endParaRPr>
          </a:p>
          <a:p>
            <a:pPr marL="457200" indent="-457200">
              <a:buFont typeface="Arial" panose="020B0604020202020204" pitchFamily="34" charset="0"/>
              <a:buChar char="•"/>
            </a:pPr>
            <a:endParaRPr lang="en-GB" sz="2000" dirty="0">
              <a:latin typeface="+mn-lt"/>
            </a:endParaRPr>
          </a:p>
          <a:p>
            <a:pPr marL="457200" indent="-457200">
              <a:buFont typeface="Arial" panose="020B0604020202020204" pitchFamily="34" charset="0"/>
              <a:buChar char="•"/>
            </a:pPr>
            <a:endParaRPr lang="en-GB" sz="2000" dirty="0" smtClean="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476" y="1974857"/>
            <a:ext cx="2419048" cy="5619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05" y="2955027"/>
            <a:ext cx="2276190" cy="447619"/>
          </a:xfrm>
          <a:prstGeom prst="rect">
            <a:avLst/>
          </a:prstGeom>
        </p:spPr>
      </p:pic>
      <p:sp>
        <p:nvSpPr>
          <p:cNvPr id="13" name="Rectangle 12"/>
          <p:cNvSpPr/>
          <p:nvPr/>
        </p:nvSpPr>
        <p:spPr>
          <a:xfrm>
            <a:off x="3838756" y="3899141"/>
            <a:ext cx="4597878" cy="652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57" y="3988671"/>
            <a:ext cx="7514286" cy="571429"/>
          </a:xfrm>
          <a:prstGeom prst="rect">
            <a:avLst/>
          </a:prstGeom>
        </p:spPr>
      </p:pic>
    </p:spTree>
    <p:extLst>
      <p:ext uri="{BB962C8B-B14F-4D97-AF65-F5344CB8AC3E}">
        <p14:creationId xmlns:p14="http://schemas.microsoft.com/office/powerpoint/2010/main" val="323836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54802</TotalTime>
  <Words>3037</Words>
  <Application>Microsoft Office PowerPoint</Application>
  <PresentationFormat>On-screen Show (4:3)</PresentationFormat>
  <Paragraphs>491</Paragraphs>
  <Slides>36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Courier New</vt:lpstr>
      <vt:lpstr>DejaVu Sans</vt:lpstr>
      <vt:lpstr>Liberation Serif</vt:lpstr>
      <vt:lpstr>Lucida Sans</vt:lpstr>
      <vt:lpstr>Title1</vt:lpstr>
      <vt:lpstr>Title3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 Duc (STFC,RAL,ISIS)</dc:creator>
  <cp:lastModifiedBy>Le, Duc (STFC,RAL,ISIS)</cp:lastModifiedBy>
  <cp:revision>474</cp:revision>
  <dcterms:created xsi:type="dcterms:W3CDTF">2007-08-10T08:53:48Z</dcterms:created>
  <dcterms:modified xsi:type="dcterms:W3CDTF">2021-07-09T03:58:55Z</dcterms:modified>
</cp:coreProperties>
</file>