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8"/>
  </p:notesMasterIdLst>
  <p:handoutMasterIdLst>
    <p:handoutMasterId r:id="rId29"/>
  </p:handoutMasterIdLst>
  <p:sldIdLst>
    <p:sldId id="256" r:id="rId3"/>
    <p:sldId id="328" r:id="rId4"/>
    <p:sldId id="399" r:id="rId5"/>
    <p:sldId id="400" r:id="rId6"/>
    <p:sldId id="401" r:id="rId7"/>
    <p:sldId id="402" r:id="rId8"/>
    <p:sldId id="403" r:id="rId9"/>
    <p:sldId id="405" r:id="rId10"/>
    <p:sldId id="406" r:id="rId11"/>
    <p:sldId id="404" r:id="rId12"/>
    <p:sldId id="407" r:id="rId13"/>
    <p:sldId id="408" r:id="rId14"/>
    <p:sldId id="416" r:id="rId15"/>
    <p:sldId id="417" r:id="rId16"/>
    <p:sldId id="419" r:id="rId17"/>
    <p:sldId id="418" r:id="rId18"/>
    <p:sldId id="420" r:id="rId19"/>
    <p:sldId id="421" r:id="rId20"/>
    <p:sldId id="422" r:id="rId21"/>
    <p:sldId id="423" r:id="rId22"/>
    <p:sldId id="424" r:id="rId23"/>
    <p:sldId id="425" r:id="rId24"/>
    <p:sldId id="344" r:id="rId25"/>
    <p:sldId id="345" r:id="rId26"/>
    <p:sldId id="34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3/PhysRevLett.106.207201" TargetMode="External"/><Relationship Id="rId2" Type="http://schemas.openxmlformats.org/officeDocument/2006/relationships/hyperlink" Target="https://spinw.org/tutorials/15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w.org/tutorials/15tutori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dx.doi.org/10.1103/PhysRevLett.106.207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Linear Spin Wave Calculations with </a:t>
            </a:r>
            <a:r>
              <a:rPr lang="en-US" sz="4800" dirty="0" err="1" smtClean="0"/>
              <a:t>SpinW</a:t>
            </a:r>
            <a:r>
              <a:rPr lang="en-US" sz="4800" dirty="0" smtClean="0"/>
              <a:t>    part </a:t>
            </a:r>
            <a:r>
              <a:rPr lang="en-US" sz="4800" dirty="0" smtClean="0"/>
              <a:t>II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3273" y="2055477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,'component',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(banbSpec,'mode','color','dE',0.25,'axLim',[0 10]);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(jet)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31" y="3709298"/>
            <a:ext cx="2990464" cy="2776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48" y="3697626"/>
            <a:ext cx="2948047" cy="2815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173" y="3834366"/>
            <a:ext cx="3055189" cy="22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5" y="3717923"/>
            <a:ext cx="2990464" cy="277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272" y="2055477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]});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Myz+Mzy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(banbSpec,'mode','color','dE',0.25,'axLim',[-10 10],'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0.5 0],[0.5 0.8 0.5],[0 0 0.5],81));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3" y="3834366"/>
            <a:ext cx="3055190" cy="22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647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lvl="0" algn="r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dirty="0">
              <a:solidFill>
                <a:srgbClr val="FFFFFF"/>
              </a:solidFill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Polarised neutron intensities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Twinned crystals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Calculating magnetisation, susceptibility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2787"/>
            <a:ext cx="4084300" cy="306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41" y="3202787"/>
            <a:ext cx="4084300" cy="306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065" y="6302277"/>
            <a:ext cx="24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Without twin calculation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16992" y="6302277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Twin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3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Twinned crystals can be handled by 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for a cut integrating over energy, with a model of </a:t>
            </a:r>
            <a:r>
              <a:rPr lang="en-GB" sz="2000" dirty="0" err="1" smtClean="0">
                <a:latin typeface="+mn-lt"/>
                <a:hlinkClick r:id="rId2"/>
              </a:rPr>
              <a:t>Pr</a:t>
            </a:r>
            <a:r>
              <a:rPr lang="en-GB" sz="2000" dirty="0" smtClean="0">
                <a:latin typeface="+mn-lt"/>
                <a:hlinkClick r:id="rId2"/>
              </a:rPr>
              <a:t>(</a:t>
            </a:r>
            <a:r>
              <a:rPr lang="en-GB" sz="2000" dirty="0" err="1" smtClean="0">
                <a:latin typeface="+mn-lt"/>
                <a:hlinkClick r:id="rId2"/>
              </a:rPr>
              <a:t>Ca,Sr</a:t>
            </a:r>
            <a:r>
              <a:rPr lang="en-GB" sz="2000" dirty="0" smtClean="0">
                <a:latin typeface="+mn-lt"/>
                <a:hlinkClick r:id="rId2"/>
              </a:rPr>
              <a:t>)Mn</a:t>
            </a:r>
            <a:r>
              <a:rPr lang="en-GB" sz="2000" baseline="-25000" dirty="0" smtClean="0">
                <a:latin typeface="+mn-lt"/>
                <a:hlinkClick r:id="rId2"/>
              </a:rPr>
              <a:t>2</a:t>
            </a:r>
            <a:r>
              <a:rPr lang="en-GB" sz="2000" dirty="0" smtClean="0">
                <a:latin typeface="+mn-lt"/>
                <a:hlinkClick r:id="rId2"/>
              </a:rPr>
              <a:t>O</a:t>
            </a:r>
            <a:r>
              <a:rPr lang="en-GB" sz="2000" baseline="-25000" dirty="0" smtClean="0">
                <a:latin typeface="+mn-lt"/>
                <a:hlinkClick r:id="rId2"/>
              </a:rPr>
              <a:t>7</a:t>
            </a:r>
            <a:endParaRPr lang="en-GB" sz="2000" baseline="-25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Twinned Crystals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2366025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201;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717" y="2366025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2787"/>
            <a:ext cx="4084300" cy="306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41" y="3202787"/>
            <a:ext cx="4084300" cy="306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065" y="6302277"/>
            <a:ext cx="24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Without twin calculation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16992" y="6302277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Twin calculation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7" y="3549727"/>
            <a:ext cx="4663976" cy="25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Polarised neutron intensities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Twinned crystals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Calculating magnetisation, susceptibility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3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has a routine for running a Monte Carlo simulated annealing calculation to: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Optimise a magnetic structure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Calculate physical properties (magnetisation, susceptibility, heat capacity)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Algorithm is:</a:t>
            </a: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Create a large ensemble / box of random spins using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GB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Partition this into non-interacting </a:t>
            </a:r>
            <a:r>
              <a:rPr lang="en-GB" sz="2000" dirty="0" err="1" smtClean="0">
                <a:latin typeface="+mn-lt"/>
              </a:rPr>
              <a:t>sublattices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Choose a starting simulated temperature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endParaRPr lang="en-GB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Calculate the initial energy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For each spin, choose a new random orientation</a:t>
            </a:r>
          </a:p>
          <a:p>
            <a:pPr marL="11430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Calculate the change in energy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Apply the Metropolis criteria: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Loop for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nMC</a:t>
            </a:r>
            <a:r>
              <a:rPr lang="en-GB" sz="2000" dirty="0" smtClean="0">
                <a:latin typeface="+mn-lt"/>
              </a:rPr>
              <a:t> steps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Lower the simulated temperature </a:t>
            </a:r>
            <a:r>
              <a:rPr lang="en-GB" sz="2000" i="1" dirty="0" smtClean="0">
                <a:latin typeface="+mn-lt"/>
              </a:rPr>
              <a:t>T </a:t>
            </a:r>
            <a:r>
              <a:rPr lang="en-GB" sz="2000" dirty="0" smtClean="0">
                <a:latin typeface="+mn-lt"/>
              </a:rPr>
              <a:t>by step</a:t>
            </a:r>
            <a:endParaRPr lang="en-GB" sz="2000" i="1" dirty="0" smtClean="0">
              <a:latin typeface="+mn-lt"/>
            </a:endParaRPr>
          </a:p>
          <a:p>
            <a:pPr lvl="1" indent="0">
              <a:buNone/>
            </a:pPr>
            <a:r>
              <a:rPr lang="en-GB" sz="2000" dirty="0" smtClean="0">
                <a:latin typeface="+mn-lt"/>
              </a:rPr>
              <a:t>	    determined by 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</a:t>
            </a:r>
            <a:r>
              <a:rPr lang="en-GB" sz="2000" dirty="0" smtClean="0">
                <a:latin typeface="+mn-lt"/>
              </a:rPr>
              <a:t> and loop until 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endParaRPr lang="en-GB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7" y="4118240"/>
            <a:ext cx="1419048" cy="4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33" y="5345816"/>
            <a:ext cx="2857143" cy="2190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925019" y="4666890"/>
            <a:ext cx="4261442" cy="1095553"/>
            <a:chOff x="3679555" y="4266628"/>
            <a:chExt cx="4912354" cy="116801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679555" y="5434642"/>
              <a:ext cx="4912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574657" y="4266628"/>
              <a:ext cx="0" cy="11680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931261" y="4266628"/>
              <a:ext cx="166064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02392" y="4304578"/>
            <a:ext cx="2251489" cy="1966825"/>
            <a:chOff x="5322630" y="3641560"/>
            <a:chExt cx="3269279" cy="17930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322630" y="5434642"/>
              <a:ext cx="3269279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574657" y="3641560"/>
              <a:ext cx="17252" cy="179308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773566" y="3641560"/>
              <a:ext cx="2811035" cy="0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10" y="4882028"/>
            <a:ext cx="3057143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sz="2000" dirty="0" smtClean="0">
                <a:latin typeface="+mn-lt"/>
              </a:rPr>
              <a:t> method of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1874321"/>
            <a:ext cx="7336936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[-4 16]);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Removes units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tri.unit.kB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tri.unit.muB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0]);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',[50 50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spinDim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2);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3917"/>
            <a:ext cx="4087483" cy="306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3" y="3397936"/>
            <a:ext cx="3840192" cy="28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Polarised neutron intensities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Twinned crystals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Calculating magnetisation, susceptibility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sz="2000" dirty="0" smtClean="0">
                <a:latin typeface="+mn-lt"/>
              </a:rPr>
              <a:t> method of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3" y="3397936"/>
            <a:ext cx="3840192" cy="2880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3273" y="1874321"/>
            <a:ext cx="7336936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[-4 16]);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Removes units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tri.unit.kB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tri.unit.muB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0]);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',[50 50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spinDim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2);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7" y="1184206"/>
            <a:ext cx="3689675" cy="55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annealoop</a:t>
            </a:r>
            <a:r>
              <a:rPr lang="en-GB" sz="2000" dirty="0" smtClean="0">
                <a:latin typeface="+mn-lt"/>
              </a:rPr>
              <a:t> method to calculate physical properties.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1874321"/>
            <a:ext cx="7336936" cy="19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('chain', 2);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hChain.addmatrix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0 -0.2]), 'label', 'A');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hChain.addaniso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',[150 1 1]);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(0,5,40)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(5,0,40)];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hChain.annealloop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('x' 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',@(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x]),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'nMC',2e4 ,'nStat',1e4, 'tid',2,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squeeze(sum(pStat.avgM,2))/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hChain.nmagext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pStat.x,M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(3,:),'g.-')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Field (T)');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moment'); legend('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M_z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257" y="2924356"/>
            <a:ext cx="7608498" cy="33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56" y="3879346"/>
            <a:ext cx="3743752" cy="2807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18" y="4194310"/>
            <a:ext cx="2469284" cy="23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Uses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annealoop</a:t>
            </a:r>
            <a:r>
              <a:rPr lang="en-GB" sz="2000" dirty="0" smtClean="0">
                <a:latin typeface="+mn-lt"/>
              </a:rPr>
              <a:t> method to calculate physical properties.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Simulated Annealing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273" y="1874321"/>
            <a:ext cx="7336936" cy="19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('chain', 2);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hChain.addmatrix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0 -0.2]), 'label', 'A');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hChain.addaniso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',[150 1 1]);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(0,5,40)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(5,0,40)];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hChain.annealloop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('x' 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',@(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x]),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'nMC',2e4 ,'nStat',1e4, 'tid',2,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squeeze(sum(pStat.avgM,2))/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hChain.nmagext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pStat.x,M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(3,:),'g.-')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Field (T)');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moment'); legend('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M_z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257" y="2924356"/>
            <a:ext cx="7608498" cy="33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56" y="3879346"/>
            <a:ext cx="3743752" cy="2807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5" y="4034733"/>
            <a:ext cx="2000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SpinW</a:t>
            </a:r>
            <a:r>
              <a:rPr lang="en-GB" dirty="0" smtClean="0"/>
              <a:t> 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8358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Spin-spin correlation functions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How to calculate polarised neutron cross-sections</a:t>
            </a: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Twinned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Simulated Annealing Monte Carlo calculations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How to calculate physical properties</a:t>
            </a: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GB" sz="24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73666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1273842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90 120]);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[1; 0; 0],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[0 0 1], 'k', [1/3 1/3 0])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24" y="4210228"/>
            <a:ext cx="2782386" cy="2086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3" y="4304581"/>
            <a:ext cx="2826810" cy="1898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10" y="4210228"/>
            <a:ext cx="2782385" cy="2086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3273" y="2435030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(spec);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3273" y="322002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(0,3,100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tri.powspec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nRand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10000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(0,4,200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</a:p>
        </p:txBody>
      </p:sp>
    </p:spTree>
    <p:extLst>
      <p:ext uri="{BB962C8B-B14F-4D97-AF65-F5344CB8AC3E}">
        <p14:creationId xmlns:p14="http://schemas.microsoft.com/office/powerpoint/2010/main" val="40458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5348377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returns a spectrum </a:t>
            </a:r>
            <a:r>
              <a:rPr lang="en-GB" sz="2000" dirty="0" err="1" smtClean="0">
                <a:latin typeface="+mn-lt"/>
              </a:rPr>
              <a:t>struct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Initially only has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 smtClean="0">
                <a:latin typeface="+mn-lt"/>
              </a:rPr>
              <a:t> – a 3x3xMxN array, M=# modes, N=# Q-pts.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interesting cross-sections.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internally calls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the component of S perpendicular to Q which is measured in unpolarised neutron scattering.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7" y="901552"/>
            <a:ext cx="28575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3162" y="2044460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5348377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returns a spectrum </a:t>
            </a:r>
            <a:r>
              <a:rPr lang="en-GB" sz="2000" dirty="0" err="1" smtClean="0">
                <a:latin typeface="+mn-lt"/>
              </a:rPr>
              <a:t>struct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Initially only has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 smtClean="0">
                <a:latin typeface="+mn-lt"/>
              </a:rPr>
              <a:t> – a 3x3xMxN array, M=# modes, N=# Q-pts.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interesting cross-sections.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internally calls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to calculate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the component of S perpendicular to Q which is measured in unpolarised neutron scattering.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But can use either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with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'component'</a:t>
            </a:r>
            <a:r>
              <a:rPr lang="en-GB" sz="2000" dirty="0" smtClean="0">
                <a:latin typeface="+mn-lt"/>
              </a:rPr>
              <a:t> option to calculate other quantities.</a:t>
            </a: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471" y="867048"/>
            <a:ext cx="2790825" cy="4876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3162" y="2044460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23162" y="4469823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Individual components of </a:t>
            </a:r>
            <a:r>
              <a:rPr lang="en-GB" sz="1800" i="1" dirty="0" smtClean="0">
                <a:latin typeface="+mn-lt"/>
              </a:rPr>
              <a:t>S</a:t>
            </a:r>
            <a:r>
              <a:rPr lang="el-GR" sz="1800" baseline="30000" dirty="0" smtClean="0">
                <a:latin typeface="+mn-lt"/>
              </a:rPr>
              <a:t>αβ</a:t>
            </a:r>
            <a:r>
              <a:rPr lang="en-GB" sz="1800" dirty="0" smtClean="0">
                <a:latin typeface="+mn-lt"/>
              </a:rPr>
              <a:t>  or their sum. E.g.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Polarised neutron cross-sections – first have to run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800" dirty="0" smtClean="0">
                <a:latin typeface="+mn-lt"/>
              </a:rPr>
              <a:t> with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pol',true</a:t>
            </a:r>
            <a:r>
              <a:rPr lang="en-GB" sz="1800" dirty="0" smtClean="0">
                <a:latin typeface="+mn-lt"/>
              </a:rPr>
              <a:t> option and to define the horizontal scattering plane.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This is because polarised cross-sections use the Blume-</a:t>
            </a:r>
            <a:r>
              <a:rPr lang="en-GB" sz="1800" dirty="0" err="1" smtClean="0">
                <a:latin typeface="+mn-lt"/>
              </a:rPr>
              <a:t>Maleyev</a:t>
            </a:r>
            <a:r>
              <a:rPr lang="en-GB" sz="1800" dirty="0" smtClean="0">
                <a:latin typeface="+mn-lt"/>
              </a:rPr>
              <a:t> coordinate system where x||Q, z is vertical and y</a:t>
            </a:r>
            <a:r>
              <a:rPr lang="en-GB" sz="1800" dirty="0" smtClean="0"/>
              <a:t>⊥(</a:t>
            </a:r>
            <a:r>
              <a:rPr lang="en-GB" sz="1800" dirty="0" err="1" smtClean="0"/>
              <a:t>x,z</a:t>
            </a:r>
            <a:r>
              <a:rPr lang="en-GB" sz="1800" dirty="0" smtClean="0"/>
              <a:t>).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Can specify the horizontal plane either by a </a:t>
            </a:r>
            <a:r>
              <a:rPr lang="en-GB" sz="1800" b="1" dirty="0" smtClean="0">
                <a:latin typeface="+mn-lt"/>
              </a:rPr>
              <a:t>u</a:t>
            </a:r>
            <a:r>
              <a:rPr lang="en-GB" sz="1800" dirty="0" smtClean="0">
                <a:latin typeface="+mn-lt"/>
              </a:rPr>
              <a:t> and </a:t>
            </a:r>
            <a:r>
              <a:rPr lang="en-GB" sz="1800" b="1" dirty="0" smtClean="0">
                <a:latin typeface="+mn-lt"/>
              </a:rPr>
              <a:t>v</a:t>
            </a:r>
            <a:r>
              <a:rPr lang="en-GB" sz="1800" dirty="0" smtClean="0">
                <a:latin typeface="+mn-lt"/>
              </a:rPr>
              <a:t> matrix (like Horace) – these are reciprocal lattice vectors. Or, can specify the direction of the plane normal in the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i="1" dirty="0" smtClean="0">
                <a:latin typeface="+mn-lt"/>
              </a:rPr>
              <a:t>Cartesian</a:t>
            </a:r>
            <a:r>
              <a:rPr lang="en-GB" sz="1800" dirty="0" smtClean="0">
                <a:latin typeface="+mn-lt"/>
              </a:rPr>
              <a:t> coordinate system: x</a:t>
            </a:r>
            <a:r>
              <a:rPr lang="en-GB" sz="1800" dirty="0" smtClean="0"/>
              <a:t>||</a:t>
            </a:r>
            <a:r>
              <a:rPr lang="en-GB" sz="1800" i="1" dirty="0"/>
              <a:t>a</a:t>
            </a:r>
            <a:r>
              <a:rPr lang="en-GB" sz="1800" dirty="0"/>
              <a:t>, z⊥(</a:t>
            </a:r>
            <a:r>
              <a:rPr lang="en-GB" sz="1800" dirty="0" err="1"/>
              <a:t>a,b</a:t>
            </a:r>
            <a:r>
              <a:rPr lang="en-GB" sz="1800" dirty="0"/>
              <a:t>) and y⊥(</a:t>
            </a:r>
            <a:r>
              <a:rPr lang="en-GB" sz="1800" dirty="0" err="1"/>
              <a:t>x,z</a:t>
            </a:r>
            <a:r>
              <a:rPr lang="en-GB" sz="1800" dirty="0" smtClean="0"/>
              <a:t>).</a:t>
            </a: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273" y="2072723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Sxx+Syy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655" y="3596715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('pol', true,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{[1,0,0], [0,1,0]})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413" y="5327750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('pol', true, 'n', [0,0,1])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Spin-spin correlation function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'Pa'</a:t>
            </a:r>
            <a:r>
              <a:rPr lang="en-GB" sz="1800" dirty="0" smtClean="0">
                <a:latin typeface="+mn-lt"/>
              </a:rPr>
              <a:t> – a=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half polarized intensity with incident beam polarised along a certain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Pab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>
                <a:latin typeface="+mn-lt"/>
              </a:rPr>
              <a:t> – </a:t>
            </a:r>
            <a:r>
              <a:rPr lang="en-GB" sz="1800" dirty="0" err="1" smtClean="0">
                <a:latin typeface="+mn-lt"/>
              </a:rPr>
              <a:t>a,b</a:t>
            </a:r>
            <a:r>
              <a:rPr lang="en-GB" sz="1800" dirty="0" smtClean="0">
                <a:latin typeface="+mn-lt"/>
              </a:rPr>
              <a:t>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xyz polarized intensity </a:t>
            </a:r>
            <a:r>
              <a:rPr lang="el-GR" sz="1800" i="1" dirty="0" smtClean="0">
                <a:latin typeface="+mn-lt"/>
              </a:rPr>
              <a:t>σ</a:t>
            </a:r>
            <a:r>
              <a:rPr lang="el-GR" sz="1800" baseline="30000" dirty="0" smtClean="0">
                <a:latin typeface="+mn-lt"/>
              </a:rPr>
              <a:t>αβ</a:t>
            </a:r>
            <a:r>
              <a:rPr lang="en-GB" sz="1800" dirty="0" smtClean="0">
                <a:latin typeface="+mn-lt"/>
              </a:rPr>
              <a:t> with incident and scattered beam polarized along the specified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'Mab'</a:t>
            </a:r>
            <a:r>
              <a:rPr lang="en-GB" sz="1800" dirty="0" smtClean="0">
                <a:latin typeface="+mn-lt"/>
              </a:rPr>
              <a:t> – </a:t>
            </a:r>
            <a:r>
              <a:rPr lang="en-GB" sz="1800" dirty="0" err="1" smtClean="0">
                <a:latin typeface="+mn-lt"/>
              </a:rPr>
              <a:t>a,b</a:t>
            </a:r>
            <a:r>
              <a:rPr lang="en-GB" sz="1800" dirty="0" smtClean="0">
                <a:latin typeface="+mn-lt"/>
              </a:rPr>
              <a:t>=</a:t>
            </a:r>
            <a:r>
              <a:rPr lang="en-GB" sz="1800" dirty="0" err="1" smtClean="0">
                <a:latin typeface="+mn-lt"/>
              </a:rPr>
              <a:t>x,y,z</a:t>
            </a:r>
            <a:r>
              <a:rPr lang="en-GB" sz="1800" dirty="0" smtClean="0">
                <a:latin typeface="+mn-lt"/>
              </a:rPr>
              <a:t> – magnetisation component                      along the specified direction.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273" y="2348771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655" y="3312051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5" y="3686926"/>
            <a:ext cx="971429" cy="238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3408" y="4240825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Myz-Mzy</a:t>
            </a:r>
            <a:r>
              <a:rPr lang="en-GB" sz="1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2"/>
              </a:rPr>
              <a:t>SpinW</a:t>
            </a:r>
            <a:r>
              <a:rPr lang="en-GB" sz="2000" dirty="0" smtClean="0">
                <a:latin typeface="+mn-lt"/>
                <a:hlinkClick r:id="rId2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Loire et al., </a:t>
            </a:r>
            <a:r>
              <a:rPr lang="en-GB" i="1" dirty="0" smtClean="0">
                <a:hlinkClick r:id="rId3"/>
              </a:rPr>
              <a:t>Phys. Rev. Lett.</a:t>
            </a:r>
            <a:r>
              <a:rPr lang="en-GB" dirty="0" smtClean="0">
                <a:hlinkClick r:id="rId3"/>
              </a:rPr>
              <a:t>, </a:t>
            </a:r>
            <a:r>
              <a:rPr lang="en-GB" b="1" dirty="0" smtClean="0">
                <a:hlinkClick r:id="rId3"/>
              </a:rPr>
              <a:t>106</a:t>
            </a:r>
            <a:r>
              <a:rPr lang="en-GB" dirty="0">
                <a:hlinkClick r:id="rId3"/>
              </a:rPr>
              <a:t> </a:t>
            </a:r>
            <a:r>
              <a:rPr lang="en-GB" dirty="0" smtClean="0">
                <a:hlinkClick r:id="rId3"/>
              </a:rPr>
              <a:t>207201 (2011)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59" y="2339576"/>
            <a:ext cx="3529642" cy="2647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" y="2547014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84" y="1873591"/>
            <a:ext cx="4908431" cy="36813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92"/>
            <a:ext cx="8229600" cy="4659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System is iron-</a:t>
            </a:r>
            <a:r>
              <a:rPr lang="en-GB" sz="2000" dirty="0" err="1" smtClean="0">
                <a:latin typeface="+mn-lt"/>
              </a:rPr>
              <a:t>langasite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Ba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NbFe</a:t>
            </a:r>
            <a:r>
              <a:rPr lang="en-GB" sz="2000" baseline="-25000" dirty="0" smtClean="0">
                <a:latin typeface="+mn-lt"/>
              </a:rPr>
              <a:t>3</a:t>
            </a:r>
            <a:r>
              <a:rPr lang="en-GB" sz="2000" dirty="0" smtClean="0">
                <a:latin typeface="+mn-lt"/>
              </a:rPr>
              <a:t>Si</a:t>
            </a:r>
            <a:r>
              <a:rPr lang="en-GB" sz="2000" baseline="-25000" dirty="0" smtClean="0">
                <a:latin typeface="+mn-lt"/>
              </a:rPr>
              <a:t>2</a:t>
            </a:r>
            <a:r>
              <a:rPr lang="en-GB" sz="2000" dirty="0" smtClean="0">
                <a:latin typeface="+mn-lt"/>
              </a:rPr>
              <a:t>O</a:t>
            </a:r>
            <a:r>
              <a:rPr lang="en-GB" sz="2000" baseline="-25000" dirty="0" smtClean="0">
                <a:latin typeface="+mn-lt"/>
              </a:rPr>
              <a:t>14</a:t>
            </a:r>
            <a:r>
              <a:rPr lang="en-GB" sz="2000" dirty="0" smtClean="0">
                <a:latin typeface="+mn-lt"/>
              </a:rPr>
              <a:t>. (</a:t>
            </a:r>
            <a:r>
              <a:rPr lang="en-GB" sz="2000" dirty="0" err="1" smtClean="0">
                <a:latin typeface="+mn-lt"/>
                <a:hlinkClick r:id="rId3"/>
              </a:rPr>
              <a:t>SpinW</a:t>
            </a:r>
            <a:r>
              <a:rPr lang="en-GB" sz="2000" dirty="0" smtClean="0">
                <a:latin typeface="+mn-lt"/>
                <a:hlinkClick r:id="rId3"/>
              </a:rPr>
              <a:t> tutorial 15</a:t>
            </a:r>
            <a:r>
              <a:rPr lang="en-GB" sz="2000" dirty="0" smtClean="0">
                <a:latin typeface="+mn-lt"/>
              </a:rPr>
              <a:t>)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Polarised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neutron example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423" y="6125758"/>
            <a:ext cx="45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4"/>
              </a:rPr>
              <a:t>Loire et al., </a:t>
            </a:r>
            <a:r>
              <a:rPr lang="en-GB" i="1" dirty="0" smtClean="0">
                <a:hlinkClick r:id="rId4"/>
              </a:rPr>
              <a:t>Phys. Rev. Lett.</a:t>
            </a:r>
            <a:r>
              <a:rPr lang="en-GB" dirty="0" smtClean="0">
                <a:hlinkClick r:id="rId4"/>
              </a:rPr>
              <a:t>, </a:t>
            </a:r>
            <a:r>
              <a:rPr lang="en-GB" b="1" dirty="0" smtClean="0">
                <a:hlinkClick r:id="rId4"/>
              </a:rPr>
              <a:t>106</a:t>
            </a:r>
            <a:r>
              <a:rPr lang="en-GB" dirty="0">
                <a:hlinkClick r:id="rId4"/>
              </a:rPr>
              <a:t> </a:t>
            </a:r>
            <a:r>
              <a:rPr lang="en-GB" dirty="0" smtClean="0">
                <a:hlinkClick r:id="rId4"/>
              </a:rPr>
              <a:t>207201 (2011)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" y="2547014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50721</TotalTime>
  <Words>1938</Words>
  <Application>Microsoft Office PowerPoint</Application>
  <PresentationFormat>On-screen Show (4:3)</PresentationFormat>
  <Paragraphs>242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388</cp:revision>
  <dcterms:created xsi:type="dcterms:W3CDTF">2007-08-10T08:53:48Z</dcterms:created>
  <dcterms:modified xsi:type="dcterms:W3CDTF">2021-07-06T07:58:12Z</dcterms:modified>
</cp:coreProperties>
</file>