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23"/>
  </p:notesMasterIdLst>
  <p:sldIdLst>
    <p:sldId id="283" r:id="rId3"/>
    <p:sldId id="270" r:id="rId4"/>
    <p:sldId id="298" r:id="rId5"/>
    <p:sldId id="310" r:id="rId6"/>
    <p:sldId id="293" r:id="rId7"/>
    <p:sldId id="294" r:id="rId8"/>
    <p:sldId id="295" r:id="rId9"/>
    <p:sldId id="290" r:id="rId10"/>
    <p:sldId id="296" r:id="rId11"/>
    <p:sldId id="299" r:id="rId12"/>
    <p:sldId id="301" r:id="rId13"/>
    <p:sldId id="300" r:id="rId14"/>
    <p:sldId id="302" r:id="rId15"/>
    <p:sldId id="303" r:id="rId16"/>
    <p:sldId id="309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634" userDrawn="1">
          <p15:clr>
            <a:srgbClr val="A4A3A4"/>
          </p15:clr>
        </p15:guide>
        <p15:guide id="8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003088"/>
    <a:srgbClr val="C13D33"/>
    <a:srgbClr val="F08900"/>
    <a:srgbClr val="2E2D62"/>
    <a:srgbClr val="FF6900"/>
    <a:srgbClr val="1E5DF8"/>
    <a:srgbClr val="FFFFFF"/>
    <a:srgbClr val="00BED5"/>
    <a:srgbClr val="E94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/>
    <p:restoredTop sz="94471"/>
  </p:normalViewPr>
  <p:slideViewPr>
    <p:cSldViewPr snapToGrid="0" snapToObjects="1">
      <p:cViewPr varScale="1">
        <p:scale>
          <a:sx n="129" d="100"/>
          <a:sy n="129" d="100"/>
        </p:scale>
        <p:origin x="330" y="120"/>
      </p:cViewPr>
      <p:guideLst>
        <p:guide orient="horz" pos="323"/>
        <p:guide pos="325"/>
        <p:guide orient="horz" pos="3974"/>
        <p:guide pos="7355"/>
        <p:guide pos="3840"/>
        <p:guide orient="horz" pos="867"/>
        <p:guide orient="horz" pos="3634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8FE9A4A-3203-D544-A0F2-9B4A7A1B021E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0F3BA1D-A00F-DB41-84DA-BE26C4853B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dadyslexia.org.uk/advice/employers/creating-a-dyslexia-friendly-workplace/dyslexia-friendly-style-gui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abstract pattern can be removed or repositioned if required. Be careful to ‘Send to Back’ so that it does not obscure any important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Replace this guidance text with your own bullet pointed content.</a:t>
            </a:r>
          </a:p>
          <a:p>
            <a:r>
              <a:rPr lang="en-GB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For further guidance please see </a:t>
            </a:r>
            <a:r>
              <a:rPr lang="en-GB" sz="1200" u="sng" strike="noStrike" kern="1200" dirty="0">
                <a:solidFill>
                  <a:schemeClr val="tx1"/>
                </a:solidFill>
                <a:effectLst/>
                <a:ea typeface="+mn-ea"/>
                <a:cs typeface="+mn-cs"/>
                <a:hlinkClick r:id="rId3"/>
              </a:rPr>
              <a:t>https://www.bdadyslexia.org.uk/advice/employers/creating-a-dyslexia-friendly-workplace/dyslexia-friendly-style-guide</a:t>
            </a:r>
            <a:endParaRPr lang="en-GB" sz="1200" u="none" strike="noStrike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0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48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2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0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2787FE-8CBB-6248-9619-3941DE55C1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7AF2DF-B182-3D42-AFB4-BDFF5FB9E9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3" y="5802308"/>
            <a:ext cx="2108080" cy="5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pint.readthedocs.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orace-euphonic-interface.readthedocs.io/" TargetMode="External"/><Relationship Id="rId2" Type="http://schemas.openxmlformats.org/officeDocument/2006/relationships/hyperlink" Target="https://euphonic.readthedoc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460467-1FF7-C745-9E17-03FC0ADFFE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5460" y="0"/>
            <a:ext cx="32865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255197" y="2160730"/>
            <a:ext cx="456483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</a:p>
          <a:p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</a:t>
            </a:r>
            <a:endParaRPr lang="en-US" sz="4800" b="1" spc="-1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1255197" y="3951163"/>
            <a:ext cx="6149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Rebecca Fair – Excitations Training Course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1255196" y="4334395"/>
            <a:ext cx="6149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08/07/21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6228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b="1" spc="-100" smtClean="0">
                <a:solidFill>
                  <a:srgbClr val="1E5D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</a:t>
            </a: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force constants themselves are stored inside the </a:t>
            </a:r>
            <a:r>
              <a:rPr lang="en-GB" sz="24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force_constants</a:t>
            </a:r>
            <a:r>
              <a:rPr lang="en-GB" sz="240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can also be accessed to view more attributes/methods on objects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745005"/>
            <a:ext cx="7447781" cy="133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" y="3628066"/>
            <a:ext cx="6426583" cy="3020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255" y="4576296"/>
            <a:ext cx="9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smtClean="0"/>
              <a:t>…</a:t>
            </a:r>
            <a:endParaRPr lang="en-GB" sz="7200"/>
          </a:p>
        </p:txBody>
      </p:sp>
    </p:spTree>
    <p:extLst>
      <p:ext uri="{BB962C8B-B14F-4D97-AF65-F5344CB8AC3E}">
        <p14:creationId xmlns:p14="http://schemas.microsoft.com/office/powerpoint/2010/main" val="26116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201258"/>
            <a:ext cx="6969536" cy="607071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2202209" y="4750675"/>
            <a:ext cx="1933952" cy="128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b="1328"/>
          <a:stretch/>
        </p:blipFill>
        <p:spPr>
          <a:xfrm>
            <a:off x="1708887" y="3363309"/>
            <a:ext cx="1592385" cy="115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419" y="4694300"/>
            <a:ext cx="1697782" cy="1577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9" y="235062"/>
            <a:ext cx="3450152" cy="10682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Data Flow and Objects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507"/>
          <a:stretch/>
        </p:blipFill>
        <p:spPr>
          <a:xfrm>
            <a:off x="4441688" y="5373875"/>
            <a:ext cx="1743650" cy="13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Phonon Frequencies and Eigenvectors 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Phonon frequencies and eigenvectors are stored in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 These are calculated with the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ForceConstants.calculate_qpoint_phonon_modes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 This requires a shape (N, 3) Numpy array of q-points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21"/>
          <a:stretch/>
        </p:blipFill>
        <p:spPr>
          <a:xfrm>
            <a:off x="370359" y="3718337"/>
            <a:ext cx="4989917" cy="6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9" y="5056322"/>
            <a:ext cx="3993332" cy="1712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04002" y="4622509"/>
            <a:ext cx="9238594" cy="1400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both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frequencies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2" y="1904834"/>
            <a:ext cx="5029998" cy="18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Dispersion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we can get the dispersion with the with the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QpointPhononModes.get_dispersion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 This converts the shape (N, 3) q-points to a length N vector that can be plotted on the X-axis and returns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Spectrum1DCollection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3047048"/>
            <a:ext cx="11632456" cy="1400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Spectrum1DCollection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data for multiple 1D Spectra in the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x_data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y_data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attributes. It can be plotted easily with 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euphonic.plot.plot_1d,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returns a Matplotlib figure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9" y="2061998"/>
            <a:ext cx="63627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8" y="4093711"/>
            <a:ext cx="3808029" cy="24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in Euphonic – Numpy and Pint libraries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efficiency Euphonic makes extensive use of the Numpy library for storing and processing vector and matrix data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have noticed many of the previously shown quantities have both a magnitude and a unit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00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because Euphonic uses the Pint (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pint.readthedocs.io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library to wrap dimensioned data as 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pint.Quantity.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wrap Numpy arrays as well as scalars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allows units to easily be changed e.g.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41" y="2855666"/>
            <a:ext cx="3993332" cy="171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42" y="2855666"/>
            <a:ext cx="5078393" cy="1499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4738746"/>
            <a:ext cx="9201806" cy="6267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Dimensioned data can also be created using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euphonic.ureg,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required for creating some things such as energy bins for use in Euphonic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" y="5569728"/>
            <a:ext cx="5555375" cy="9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3389" r="2074"/>
          <a:stretch/>
        </p:blipFill>
        <p:spPr>
          <a:xfrm>
            <a:off x="7059561" y="1415558"/>
            <a:ext cx="4430145" cy="29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Tools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also comes with a variety of useful command line tools</a:t>
            </a:r>
            <a:r>
              <a:rPr lang="en-GB" sz="200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plotting of things such as dispersion, density of states and scattering intensities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959"/>
            <a:ext cx="4501792" cy="3238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9507"/>
          <a:stretch/>
        </p:blipFill>
        <p:spPr>
          <a:xfrm>
            <a:off x="4275397" y="4484041"/>
            <a:ext cx="3157003" cy="2386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30" y="4281565"/>
            <a:ext cx="3543142" cy="26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</a:p>
          <a:p>
            <a:pPr fontAlgn="base">
              <a:spcAft>
                <a:spcPts val="1000"/>
              </a:spcAft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can be used to create simulations in Horace using Horace-Euphonic-Interface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distributed as a Matlab Toolbox (.mltbx), which is available via the Matlab File Exchange and Github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also be installed from within Matlab using the Add-on explorer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5" y="2998274"/>
            <a:ext cx="8043709" cy="21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3"/>
            <a:ext cx="4634261" cy="6891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358" y="935904"/>
            <a:ext cx="7043165" cy="5924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Read in experimental cut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 = read_horace('quartz.d2d');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Read force constants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fc = euphonic.ForceConstants.from_castep('quartz.castep_bin')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Set up model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coh_model = euphonic.CoherentCrystal(...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fc,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'conversion_mat', [1 0 0; 0 1 0; 0 0 -1],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'debye_waller_grid', [6 6 6],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'temperature', 100,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'asr', 'reciprocal',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'use_c', </a:t>
            </a:r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true, ...</a:t>
            </a:r>
          </a:p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‘n_threads', 8);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Simulate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scale_factor = 2e2;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effective_fwhm = 1;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cut_sim = disp2sqw_eval(...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cut, @coh_model.horace_disp, {scale_factor}, effective_fwhm);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Plot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plot(cut_sim);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7413523" y="935904"/>
            <a:ext cx="4650658" cy="54938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largely a Matlab wrapper around the Python code, with some additions to enable easy simulation with Horace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euphonic.CoherentCrystal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only available via Horace-Euphonic-Interface and acts to gather all the model parameters together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CoherentCrystal.horace_disp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phonon frequencies and weights (per mode intensities) for every simulation q-point for use with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358" y="935904"/>
            <a:ext cx="7043165" cy="5924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Read in experimental cut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 = read_horace('quartz.d2d');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Read force constants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fc = euphonic.ForceConstants.from_castep('quartz.castep_bin')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Set up model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coh_model = euphonic.CoherentCrystal(...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fc,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'conversion_mat', [1 0 0; 0 1 0; 0 0 -1],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'debye_waller_grid', [6 6 6],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'temperature', 100,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'asr', 'reciprocal',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'use_c', </a:t>
            </a:r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true, ...</a:t>
            </a:r>
          </a:p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‘n_threads', 8);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Simulate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scale_factor = 2e2;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effective_fwhm = 1;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cut_sim = disp2sqw_eval(...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cut, @coh_model.horace_disp, {scale_factor}, effective_fwhm);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Plot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plot(cut_sim);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3"/>
            <a:ext cx="4634261" cy="6891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7413523" y="935904"/>
            <a:ext cx="4650658" cy="54938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largely a Matlab wrapper around the Python code, with some additions to enable easy simulation with Horace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euphonic.CoherentCrystal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only available via Horace-Euphonic-Interface and acts to gather all the model parameters together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CoherentCrystal.horace_disp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phonon frequencies and weights (per mode intensities) for every simulation q-point for use with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/>
          <a:stretch/>
        </p:blipFill>
        <p:spPr>
          <a:xfrm>
            <a:off x="865239" y="393291"/>
            <a:ext cx="4953209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0358" y="935904"/>
            <a:ext cx="7043165" cy="5924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Read in experimental cut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 = read_horace('quartz.d2d');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Read force constants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fc = euphonic.ForceConstants.from_castep('quartz.castep_bin')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Set up model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coh_model = euphonic.CoherentCrystal(...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fc,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'conversion_mat', [1 0 0; 0 1 0; 0 0 -1],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'debye_waller_grid', [6 6 6],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'temperature', 100,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'asr', 'reciprocal', 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'use_c', </a:t>
            </a:r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true, ...</a:t>
            </a:r>
          </a:p>
          <a:p>
            <a:r>
              <a:rPr lang="en-GB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‘n_threads', 8);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Simulate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scale_factor = 2e2;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effective_fwhm = 1;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cut_sim = disp2sqw_eval(...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cut, @coh_model.horace_disp, {scale_factor}, effective_fwhm);</a:t>
            </a:r>
          </a:p>
          <a:p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% Plot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plot(cut_sim);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3"/>
            <a:ext cx="4634261" cy="6891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and Horace</a:t>
            </a: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7413523" y="935904"/>
            <a:ext cx="4650658" cy="54938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largely a Matlab wrapper around the Python code, with some additions to enable easy simulation with Horace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euphonic.CoherentCrystal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only available via Horace-Euphonic-Interface and acts to gather all the model parameters together</a:t>
            </a: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CoherentCrystal.horace_disp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phonon frequencies and weights (per mode intensities) for every simulation q-point for use with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disp2sqw_eval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/>
          <a:stretch/>
        </p:blipFill>
        <p:spPr>
          <a:xfrm>
            <a:off x="865239" y="393291"/>
            <a:ext cx="4953209" cy="3716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1" y="2395808"/>
            <a:ext cx="5841568" cy="43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5" y="405172"/>
            <a:ext cx="9267196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Euphonic?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is a Python package that can 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inelastic neutron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cattering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intensities 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Horace simulation functions are provided via the Horace-Euphonic-Interface MATLAB Add-on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5" y="3957957"/>
            <a:ext cx="9029755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simulate phonons?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vibrations can be easily related to experimental intensities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provides a good test of theory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8870192" y="4526532"/>
            <a:ext cx="2612699" cy="173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142" y="1253831"/>
            <a:ext cx="2955709" cy="2746612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038347" y="2638420"/>
            <a:ext cx="3831845" cy="1651982"/>
            <a:chOff x="2046534" y="917530"/>
            <a:chExt cx="8914635" cy="384327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8"/>
            <a:stretch/>
          </p:blipFill>
          <p:spPr>
            <a:xfrm>
              <a:off x="2046534" y="917530"/>
              <a:ext cx="5328150" cy="3843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3" t="4307"/>
            <a:stretch/>
          </p:blipFill>
          <p:spPr>
            <a:xfrm>
              <a:off x="6319465" y="939031"/>
              <a:ext cx="4641704" cy="382177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6" y="2482648"/>
            <a:ext cx="4766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 to be efficient - a C extension is used for the most computationally expensive parts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99854" y="235062"/>
            <a:ext cx="11487345" cy="62247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</a:p>
          <a:p>
            <a:pPr fontAlgn="base">
              <a:spcAft>
                <a:spcPts val="1000"/>
              </a:spcAft>
            </a:pPr>
            <a:endParaRPr lang="en-GB" sz="3200" b="1" spc="-10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3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Docs: </a:t>
            </a:r>
            <a:r>
              <a:rPr lang="en-GB" sz="3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https://euphonic.readthedocs.io</a:t>
            </a:r>
            <a:endParaRPr lang="en-GB" sz="32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3200" spc="-1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Horace-Euphonic-Interface Docs: </a:t>
            </a:r>
            <a:r>
              <a:rPr lang="en-GB" sz="3200" spc="-1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https://horace-euphonic-interface.readthedocs.io</a:t>
            </a:r>
            <a:endParaRPr lang="en-GB" sz="3200" spc="-10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Aft>
                <a:spcPts val="1000"/>
              </a:spcAft>
            </a:pPr>
            <a:endParaRPr lang="en-GB" sz="3200" b="1" spc="-100" smtClean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Aft>
                <a:spcPts val="1000"/>
              </a:spcAft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3200" b="1" spc="-100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GB" sz="20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20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l-GR" sz="200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l-GR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l-GR" sz="2000" b="1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𝝂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GB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iQ</m:t>
                                      </m:r>
                                      <m: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 b="0" i="0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𝛼𝛽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need the frequencies and eigenvectors – in the 1D monatomic case for the force we have seen: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h𝑎𝑟𝑚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get the harmonic energy from a Taylor expansion about the equilibrium energy, and we can generalise for any number of atoms j and 3 dimensions </a:t>
                </a:r>
                <a:r>
                  <a:rPr lang="el-GR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h𝑎𝑟𝑚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GB" sz="22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4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  <a:blipFill>
                <a:blip r:embed="rId2"/>
                <a:stretch>
                  <a:fillRect l="-1421" t="-1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3200" b="1" spc="-100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GB" sz="20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20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l-GR" sz="200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l-GR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l-GR" sz="2000" b="1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𝝂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GB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iQ</m:t>
                                      </m:r>
                                      <m: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 b="0" i="0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𝛼𝛽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need the frequencies and eigenvectors – in the 1D monatomic case for the force we have seen: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h𝑎𝑟𝑚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get the harmonic energy from a Taylor expansion about the equilibrium energy, and we can generalise for any number of atoms j and 3 dimensions </a:t>
                </a:r>
                <a:r>
                  <a:rPr lang="el-GR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h𝑎𝑟𝑚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GB" sz="22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l-GR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lang="en-GB" sz="2200" b="0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in the </a:t>
                </a:r>
                <a:r>
                  <a:rPr lang="en-GB" sz="2200" b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harmonic approximation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higher order terms are neglected, we are left with the Force Constants 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4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  <a:blipFill>
                <a:blip r:embed="rId2"/>
                <a:stretch>
                  <a:fillRect l="-1421" t="-1321" b="-3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3930869" y="3936123"/>
            <a:ext cx="1255986" cy="693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64778" y="207129"/>
                <a:ext cx="11149618" cy="602826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the simple case, we know the solution to the equation of motion is of the form: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200" i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Substituting this into the equation of motion we get an eigenvalue equation: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22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GB" sz="2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3N</a:t>
                </a:r>
                <a:r>
                  <a:rPr lang="en-GB" sz="2000" baseline="-25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 </a:t>
                </a:r>
                <a:r>
                  <a:rPr lang="en-GB" sz="2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000" baseline="-25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</a:t>
                </a:r>
                <a:r>
                  <a:rPr lang="en-GB" sz="200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complex matrix known as the Dynamical matrix: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r>
                        <a:rPr lang="en-GB" sz="22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20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2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200" i="1" smtClean="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p>
                                      <m:r>
                                        <a:rPr lang="en-GB" sz="22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  <m:sup>
                                  <m: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iq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use the force constants to calculate the phonon frequencies and eigenvectors </a:t>
                </a:r>
                <a:r>
                  <a:rPr lang="en-GB" sz="2200" b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any q-point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calculating and diagonalising the dynamical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GB" sz="220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8" y="207129"/>
                <a:ext cx="11149618" cy="6028260"/>
              </a:xfrm>
              <a:prstGeom prst="rect">
                <a:avLst/>
              </a:prstGeom>
              <a:blipFill>
                <a:blip r:embed="rId3"/>
                <a:stretch>
                  <a:fillRect l="-1367" t="-1314" r="-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5875283" y="6348482"/>
            <a:ext cx="631671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173538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T. Dove, </a:t>
            </a:r>
            <a:r>
              <a:rPr lang="en-US" sz="1100" i="1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Lattice Dynamics</a:t>
            </a: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Cambridge University Press, Cambridge, 1993, </a:t>
            </a:r>
            <a:r>
              <a:rPr lang="en-US" sz="1100" kern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83-87</a:t>
            </a:r>
          </a:p>
          <a:p>
            <a:pPr algn="just" defTabSz="4173538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T. Dove, </a:t>
            </a:r>
            <a:r>
              <a:rPr lang="en-US" sz="1100" i="1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and Dynamics</a:t>
            </a: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Oxford University Press, Oxford, 2003, Chapter </a:t>
            </a:r>
            <a:r>
              <a:rPr lang="en-US" sz="1100" kern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100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2766543" y="5754647"/>
            <a:ext cx="5883470" cy="5938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known as Fourier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3896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43815" y="235216"/>
                <a:ext cx="8374480" cy="413708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smtClean="0">
                    <a:solidFill>
                      <a:srgbClr val="1E5DF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3200" b="1" spc="-100" dirty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:endParaRPr lang="en-GB" sz="2200" b="1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magnitude of the force constants decays quickly with distance, we don’t need the force constants between every atom in the crystal – a number of unit cells will do, known as a </a:t>
                </a:r>
                <a:r>
                  <a:rPr lang="en-GB" sz="2200" b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supercell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Euphonic the force constants are stored in a N</a:t>
                </a:r>
                <a:r>
                  <a:rPr lang="en-GB" sz="2200" baseline="-250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cells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200" baseline="-250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 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200" baseline="-250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</a:t>
                </a:r>
                <a:r>
                  <a:rPr lang="en-GB" sz="220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5" y="235216"/>
                <a:ext cx="8374480" cy="4137088"/>
              </a:xfrm>
              <a:prstGeom prst="rect">
                <a:avLst/>
              </a:prstGeom>
              <a:blipFill>
                <a:blip r:embed="rId2"/>
                <a:stretch>
                  <a:fillRect l="-1892" t="-1917" r="-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929816" y="229128"/>
            <a:ext cx="3037895" cy="2895570"/>
            <a:chOff x="3405989" y="1115118"/>
            <a:chExt cx="3037895" cy="2895570"/>
          </a:xfrm>
        </p:grpSpPr>
        <p:grpSp>
          <p:nvGrpSpPr>
            <p:cNvPr id="4" name="Group 3"/>
            <p:cNvGrpSpPr/>
            <p:nvPr/>
          </p:nvGrpSpPr>
          <p:grpSpPr>
            <a:xfrm>
              <a:off x="3405989" y="1115118"/>
              <a:ext cx="3037895" cy="2895570"/>
              <a:chOff x="3405989" y="1115118"/>
              <a:chExt cx="3037895" cy="289557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405989" y="1115118"/>
                <a:ext cx="3037895" cy="2895570"/>
                <a:chOff x="3405989" y="1115118"/>
                <a:chExt cx="3037895" cy="289557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19600" y="1115120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5432840" y="1115118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421796" y="2081555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431319" y="2085264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407121" y="1116154"/>
                  <a:ext cx="1011044" cy="966439"/>
                  <a:chOff x="2430966" y="1246266"/>
                  <a:chExt cx="1011044" cy="966439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2430966" y="1246266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405989" y="2077830"/>
                  <a:ext cx="1011044" cy="966439"/>
                  <a:chOff x="2441071" y="1241503"/>
                  <a:chExt cx="1011044" cy="966439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441071" y="1241503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423907" y="3043215"/>
                  <a:ext cx="1011044" cy="966439"/>
                  <a:chOff x="2445834" y="1244174"/>
                  <a:chExt cx="1011044" cy="966439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2445834" y="1244174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432384" y="3043213"/>
                  <a:ext cx="1011044" cy="966439"/>
                  <a:chOff x="2441071" y="1244174"/>
                  <a:chExt cx="1011044" cy="966439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441071" y="1244174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406665" y="3044249"/>
                  <a:ext cx="1011044" cy="966439"/>
                  <a:chOff x="2441071" y="1241503"/>
                  <a:chExt cx="1011044" cy="966439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441071" y="1241503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4674177" y="2292084"/>
                  <a:ext cx="6159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mtClean="0">
                      <a:solidFill>
                        <a:srgbClr val="003088"/>
                      </a:solidFill>
                    </a:rPr>
                    <a:t>u</a:t>
                  </a:r>
                  <a:r>
                    <a:rPr lang="en-GB" baseline="-25000">
                      <a:solidFill>
                        <a:srgbClr val="003088"/>
                      </a:solidFill>
                    </a:rPr>
                    <a:t>j′</a:t>
                  </a:r>
                  <a:r>
                    <a:rPr lang="el-GR" baseline="-25000">
                      <a:solidFill>
                        <a:srgbClr val="003088"/>
                      </a:solidFill>
                    </a:rPr>
                    <a:t>α′</a:t>
                  </a:r>
                  <a:endParaRPr lang="en-GB" baseline="-25000">
                    <a:solidFill>
                      <a:srgbClr val="003088"/>
                    </a:solidFill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423907" y="3047976"/>
                  <a:ext cx="1000538" cy="957967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/>
              <p:cNvCxnSpPr>
                <a:stCxn id="42" idx="0"/>
              </p:cNvCxnSpPr>
              <p:nvPr/>
            </p:nvCxnSpPr>
            <p:spPr>
              <a:xfrm flipH="1" flipV="1">
                <a:off x="4671981" y="2356097"/>
                <a:ext cx="2196" cy="3053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528953" y="2590130"/>
                    <a:ext cx="4891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mtClean="0">
                        <a:solidFill>
                          <a:srgbClr val="003088"/>
                        </a:solidFill>
                      </a:rPr>
                      <a:t>j</a:t>
                    </a:r>
                    <a14:m>
                      <m:oMath xmlns:m="http://schemas.openxmlformats.org/officeDocument/2006/math">
                        <m:r>
                          <a:rPr lang="en-GB" i="1">
                            <a:solidFill>
                              <a:srgbClr val="0030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a14:m>
                    <a:endParaRPr lang="en-GB" baseline="-25000">
                      <a:solidFill>
                        <a:srgbClr val="00308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953" y="2590130"/>
                    <a:ext cx="4891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/>
              <p:cNvSpPr txBox="1"/>
              <p:nvPr/>
            </p:nvSpPr>
            <p:spPr>
              <a:xfrm>
                <a:off x="5557660" y="3553787"/>
                <a:ext cx="40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mtClean="0">
                    <a:solidFill>
                      <a:srgbClr val="003088"/>
                    </a:solidFill>
                  </a:rPr>
                  <a:t>j</a:t>
                </a:r>
                <a:endParaRPr lang="en-GB" baseline="-25000">
                  <a:solidFill>
                    <a:srgbClr val="003088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760812" y="3090078"/>
              <a:ext cx="3869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003088"/>
                  </a:solidFill>
                </a:rPr>
                <a:t>r</a:t>
              </a:r>
              <a:r>
                <a:rPr lang="en-GB" baseline="-25000" smtClean="0">
                  <a:solidFill>
                    <a:srgbClr val="003088"/>
                  </a:solidFill>
                </a:rPr>
                <a:t>a</a:t>
              </a:r>
              <a:endParaRPr lang="en-GB" baseline="-25000">
                <a:solidFill>
                  <a:srgbClr val="003088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824443" y="3746784"/>
              <a:ext cx="182891" cy="0"/>
            </a:xfrm>
            <a:prstGeom prst="straightConnector1">
              <a:avLst/>
            </a:prstGeom>
            <a:ln w="19050">
              <a:solidFill>
                <a:srgbClr val="C13D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88853" y="3232287"/>
              <a:ext cx="615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C13D33"/>
                  </a:solidFill>
                </a:rPr>
                <a:t>F</a:t>
              </a:r>
              <a:r>
                <a:rPr lang="en-GB" baseline="-25000" smtClean="0">
                  <a:solidFill>
                    <a:srgbClr val="C13D33"/>
                  </a:solidFill>
                </a:rPr>
                <a:t>j</a:t>
              </a:r>
              <a:r>
                <a:rPr lang="el-GR" baseline="-25000" smtClean="0">
                  <a:solidFill>
                    <a:srgbClr val="C13D33"/>
                  </a:solidFill>
                </a:rPr>
                <a:t>α</a:t>
              </a:r>
              <a:endParaRPr lang="en-GB" baseline="-25000">
                <a:solidFill>
                  <a:srgbClr val="C13D33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43814" y="3987411"/>
            <a:ext cx="11469661" cy="263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For polar materials the force constants decay more slowly due to long range Coulomb interactions – this requires an extra (computationally expensive) correction be applied to the force constants matrix. This also requires that the dielectric permitivitty tensor and Born charges be calculated. </a:t>
            </a:r>
            <a:endParaRPr lang="en-GB" sz="22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4177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 can be calculated by a variety of modelling codes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common methods are finite displacement and density functional perturbation theory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can currently read CASTEP and Phonopy 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Phonopy Euphonic also has access to force constants from a range of other computational codes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also has its own JSON format for reading/writing 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00229" y="3682581"/>
            <a:ext cx="9184704" cy="3133603"/>
            <a:chOff x="939748" y="2893073"/>
            <a:chExt cx="9184704" cy="31336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939748" y="3576769"/>
              <a:ext cx="2187080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GB" sz="36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Euphonic</a:t>
              </a:r>
              <a:endParaRPr lang="en-GB" sz="28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8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3890919" y="2893073"/>
              <a:ext cx="1944907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fontAlgn="base"/>
              <a:r>
                <a:rPr lang="en-GB" sz="3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CASTEP</a:t>
              </a:r>
            </a:p>
            <a:p>
              <a:pPr algn="ctr" fontAlgn="base"/>
              <a:r>
                <a:rPr lang="en-GB" sz="1600" b="1" spc="-100" smtClean="0">
                  <a:latin typeface="Arial" panose="020B0604020202020204" pitchFamily="34" charset="0"/>
                  <a:cs typeface="Arial" panose="020B0604020202020204" pitchFamily="34" charset="0"/>
                </a:rPr>
                <a:t>(.castep_bin)</a:t>
              </a:r>
              <a:endParaRPr lang="en-GB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3897539" y="4381011"/>
              <a:ext cx="1944907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fontAlgn="base"/>
              <a:r>
                <a:rPr lang="en-GB" sz="3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Phonopy</a:t>
              </a:r>
            </a:p>
            <a:p>
              <a:pPr algn="ctr" fontAlgn="base"/>
              <a:r>
                <a:rPr lang="en-GB" sz="1600" b="1" spc="-100" smtClean="0">
                  <a:latin typeface="Arial" panose="020B0604020202020204" pitchFamily="34" charset="0"/>
                  <a:cs typeface="Arial" panose="020B0604020202020204" pitchFamily="34" charset="0"/>
                </a:rPr>
                <a:t>(phonopy.yaml)</a:t>
              </a:r>
              <a:endParaRPr lang="en-GB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400" b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endCxn id="50" idx="3"/>
            </p:cNvCxnSpPr>
            <p:nvPr/>
          </p:nvCxnSpPr>
          <p:spPr>
            <a:xfrm flipH="1">
              <a:off x="3126828" y="3279228"/>
              <a:ext cx="877614" cy="6132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7137309" y="3912105"/>
              <a:ext cx="194490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VASP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434566" y="4432207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ESPRESSO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2" idx="1"/>
            </p:cNvCxnSpPr>
            <p:nvPr/>
          </p:nvCxnSpPr>
          <p:spPr>
            <a:xfrm flipH="1" flipV="1">
              <a:off x="3133448" y="4044915"/>
              <a:ext cx="764091" cy="6518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434566" y="5012502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523904" y="5595789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more…</a:t>
              </a:r>
              <a:endParaRPr lang="en-GB" sz="22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835826" y="4127548"/>
              <a:ext cx="1868257" cy="6113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842446" y="4696756"/>
              <a:ext cx="927508" cy="1313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5835826" y="4923399"/>
              <a:ext cx="1721112" cy="304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24757" y="5012502"/>
              <a:ext cx="1696803" cy="798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-150237" y="4671622"/>
            <a:ext cx="2555814" cy="6314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fontAlgn="base"/>
            <a:r>
              <a:rPr lang="en-GB" sz="20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format</a:t>
            </a:r>
          </a:p>
          <a:p>
            <a:pPr algn="ctr" fontAlgn="base"/>
            <a:r>
              <a:rPr lang="en-GB" sz="2000" b="1" spc="-100" smtClean="0">
                <a:latin typeface="Arial" panose="020B0604020202020204" pitchFamily="34" charset="0"/>
                <a:cs typeface="Arial" panose="020B0604020202020204" pitchFamily="34" charset="0"/>
              </a:rPr>
              <a:t>(.json)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0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/>
          <p:cNvCxnSpPr>
            <a:endCxn id="50" idx="1"/>
          </p:cNvCxnSpPr>
          <p:nvPr/>
        </p:nvCxnSpPr>
        <p:spPr>
          <a:xfrm flipV="1">
            <a:off x="2096813" y="4682023"/>
            <a:ext cx="603416" cy="20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201258"/>
            <a:ext cx="6969536" cy="607071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2202209" y="4750675"/>
            <a:ext cx="1933952" cy="128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b="1328"/>
          <a:stretch/>
        </p:blipFill>
        <p:spPr>
          <a:xfrm>
            <a:off x="1708887" y="3363309"/>
            <a:ext cx="1592385" cy="115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419" y="4694300"/>
            <a:ext cx="1697782" cy="1577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9" y="235062"/>
            <a:ext cx="3450152" cy="10682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Data Flow and Objects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507"/>
          <a:stretch/>
        </p:blipFill>
        <p:spPr>
          <a:xfrm>
            <a:off x="4441688" y="5373875"/>
            <a:ext cx="1743650" cy="13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6228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b="1" spc="-100" smtClean="0">
                <a:solidFill>
                  <a:srgbClr val="1E5D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</a:t>
            </a:r>
            <a:r>
              <a:rPr lang="en-GB" sz="3200" b="1" spc="-10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GB" sz="3200" b="1" spc="-10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 data in Euphonic is contained in an object – so that relevant metadata and functions can be easily accessed and used</a:t>
            </a:r>
            <a:endParaRPr lang="en-GB" sz="2400" b="1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the force constants don’t make much sense without the crystal information, this is stored inside a </a:t>
            </a:r>
            <a:r>
              <a:rPr lang="en-GB" sz="24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Crystal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in the </a:t>
            </a:r>
            <a:r>
              <a:rPr lang="en-GB" sz="24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crystal</a:t>
            </a: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58" y="1711211"/>
            <a:ext cx="7123931" cy="1244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8" y="4089388"/>
            <a:ext cx="6567027" cy="23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01D3E"/>
      </a:dk1>
      <a:lt1>
        <a:srgbClr val="FFFFFF"/>
      </a:lt1>
      <a:dk2>
        <a:srgbClr val="FFFFFF"/>
      </a:dk2>
      <a:lt2>
        <a:srgbClr val="FFFFFF"/>
      </a:lt2>
      <a:accent1>
        <a:srgbClr val="69BF49"/>
      </a:accent1>
      <a:accent2>
        <a:srgbClr val="07B089"/>
      </a:accent2>
      <a:accent3>
        <a:srgbClr val="36D2AF"/>
      </a:accent3>
      <a:accent4>
        <a:srgbClr val="10BED6"/>
      </a:accent4>
      <a:accent5>
        <a:srgbClr val="247BE1"/>
      </a:accent5>
      <a:accent6>
        <a:srgbClr val="BF28BC"/>
      </a:accent6>
      <a:hlink>
        <a:srgbClr val="FF595B"/>
      </a:hlink>
      <a:folHlink>
        <a:srgbClr val="F0243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STER 2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5809</TotalTime>
  <Words>2314</Words>
  <Application>Microsoft Office PowerPoint</Application>
  <PresentationFormat>Widescreen</PresentationFormat>
  <Paragraphs>261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Regular</vt:lpstr>
      <vt:lpstr>Calibri</vt:lpstr>
      <vt:lpstr>Cambria Math</vt:lpstr>
      <vt:lpstr>Courier New</vt:lpstr>
      <vt:lpstr>Office Theme</vt:lpstr>
      <vt:lpstr>MASTER 2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Millard</dc:creator>
  <cp:lastModifiedBy>Fair, Rebecca (STFC,DL,SC)</cp:lastModifiedBy>
  <cp:revision>334</cp:revision>
  <cp:lastPrinted>2019-10-02T08:27:37Z</cp:lastPrinted>
  <dcterms:created xsi:type="dcterms:W3CDTF">2019-09-17T08:04:08Z</dcterms:created>
  <dcterms:modified xsi:type="dcterms:W3CDTF">2021-07-08T09:30:06Z</dcterms:modified>
</cp:coreProperties>
</file>