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1"/>
  </p:notesMasterIdLst>
  <p:sldIdLst>
    <p:sldId id="256" r:id="rId4"/>
    <p:sldId id="257" r:id="rId5"/>
    <p:sldId id="258" r:id="rId6"/>
    <p:sldId id="269" r:id="rId7"/>
    <p:sldId id="270" r:id="rId8"/>
    <p:sldId id="271" r:id="rId9"/>
    <p:sldId id="272" r:id="rId10"/>
    <p:sldId id="273" r:id="rId11"/>
    <p:sldId id="275" r:id="rId12"/>
    <p:sldId id="259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3E556-7FD5-4495-BDEF-EE2EC792358F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3A0F-EF01-4B45-AE90-B49C9E387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6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abstract pattern can be removed or repositioned if required. Be careful to ‘Send to Back’ so that it does not obscure any important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3BA1D-A00F-DB41-84DA-BE26C4853B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47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69-592D-6D48-8D37-1AF709B0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34F9-FD31-954C-90A9-25364BF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1E6B-7D41-F84E-B286-61EBCE0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AD4-CD2E-4404-895C-8114233A6814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29A8-E8C2-784C-9495-F0D437E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9A4-CB11-B346-94E7-20D66FC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7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9B2-85B2-8A4B-8008-EE871C7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1684-4147-4E4A-BE1D-647E28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061D-97DA-5D45-A717-D8A7EEF0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AD4-CD2E-4404-895C-8114233A6814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7700-26C6-804B-9BEF-4E4886C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42D-6AED-C347-A737-1092964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360F0-A2C2-BC4E-AC8F-28FB5C10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444D-2CB3-C84E-AFAB-6E366730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CC5E-1493-D445-AD8B-A3A5697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AD4-CD2E-4404-895C-8114233A6814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37B-4148-1847-B7D0-E506A8B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933-1B9F-6140-A9E4-6AC0E5B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7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861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53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38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69-592D-6D48-8D37-1AF709B0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34F9-FD31-954C-90A9-25364BF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1E6B-7D41-F84E-B286-61EBCE0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29A8-E8C2-784C-9495-F0D437E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9A4-CB11-B346-94E7-20D66FC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3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2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B58-4758-1C42-8DAA-2AAA3F98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D025-4B39-8D45-811F-5B1E30D5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3CA-90A4-5E49-AA2C-3DCED63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ED1-CD68-AC4C-ABC6-F8EEE29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341-F52D-D14B-A417-6C66E51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5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1C6-2D17-C14E-8DC1-418227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91E-6CBD-2747-86C9-A91E120F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79C1-F68E-7E4B-B565-93EC951F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66C6-99FF-2F4A-936E-613FC9D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DB7C-BDCE-D146-9584-809FFC2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1283-F062-2E4B-8DD8-A11DB53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2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D01-DE9B-A849-A35D-9F761E7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394-3DB5-5A4C-965B-35CC3D1F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87B7-015A-EE48-9BA2-392DACDC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7E02-FB0B-A048-9274-06CF1743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CF4DD-E248-C543-910E-BAFFB188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73B90-35AD-3E43-B0CA-8BA2F2BB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E709E-0F2B-524A-BB14-376202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ED43-5180-C24B-8196-2491438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AD4-CD2E-4404-895C-8114233A6814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308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D60-AC0C-044F-8925-BE12978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422E-D871-AC4C-A0FF-BA9111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44-CE7E-2E47-A2C7-EFD19C4D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DBD8-7206-5A45-8701-1C5BFDD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9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1B14-AAAA-D746-8A4F-C3E1BB0A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D6A3-2EE2-B640-B0F3-7408BA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F3B5-8136-464C-B9CE-C289E9F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1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96A-43E5-A645-B273-977F074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50C-BB32-7348-BE3C-383B51A8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973E-998F-6D41-9801-A3099129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C00-44DF-1E48-95F7-E532F4C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893D-3FFC-6749-AD92-18B78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AAD-3463-B142-AEB9-CFB5F3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1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9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9B2-85B2-8A4B-8008-EE871C7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1684-4147-4E4A-BE1D-647E28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061D-97DA-5D45-A717-D8A7EEF0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7700-26C6-804B-9BEF-4E4886C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42D-6AED-C347-A737-1092964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8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360F0-A2C2-BC4E-AC8F-28FB5C10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444D-2CB3-C84E-AFAB-6E366730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CC5E-1493-D445-AD8B-A3A5697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37B-4148-1847-B7D0-E506A8B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933-1B9F-6140-A9E4-6AC0E5B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0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298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363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390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69-592D-6D48-8D37-1AF709B0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34F9-FD31-954C-90A9-25364BF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1E6B-7D41-F84E-B286-61EBCE0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29A8-E8C2-784C-9495-F0D437E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9A4-CB11-B346-94E7-20D66FC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B58-4758-1C42-8DAA-2AAA3F98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D025-4B39-8D45-811F-5B1E30D5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3CA-90A4-5E49-AA2C-3DCED63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AD4-CD2E-4404-895C-8114233A6814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ED1-CD68-AC4C-ABC6-F8EEE29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341-F52D-D14B-A417-6C66E51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32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13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B58-4758-1C42-8DAA-2AAA3F98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D025-4B39-8D45-811F-5B1E30D5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3CA-90A4-5E49-AA2C-3DCED63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ED1-CD68-AC4C-ABC6-F8EEE29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341-F52D-D14B-A417-6C66E51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19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1C6-2D17-C14E-8DC1-418227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91E-6CBD-2747-86C9-A91E120F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79C1-F68E-7E4B-B565-93EC951F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66C6-99FF-2F4A-936E-613FC9D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DB7C-BDCE-D146-9584-809FFC2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1283-F062-2E4B-8DD8-A11DB53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D01-DE9B-A849-A35D-9F761E7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394-3DB5-5A4C-965B-35CC3D1F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87B7-015A-EE48-9BA2-392DACDC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7E02-FB0B-A048-9274-06CF1743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CF4DD-E248-C543-910E-BAFFB188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73B90-35AD-3E43-B0CA-8BA2F2BB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E709E-0F2B-524A-BB14-376202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ED43-5180-C24B-8196-2491438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488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D60-AC0C-044F-8925-BE12978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422E-D871-AC4C-A0FF-BA9111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44-CE7E-2E47-A2C7-EFD19C4D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DBD8-7206-5A45-8701-1C5BFDD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80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1B14-AAAA-D746-8A4F-C3E1BB0A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D6A3-2EE2-B640-B0F3-7408BA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F3B5-8136-464C-B9CE-C289E9F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3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96A-43E5-A645-B273-977F074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50C-BB32-7348-BE3C-383B51A8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973E-998F-6D41-9801-A3099129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C00-44DF-1E48-95F7-E532F4C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893D-3FFC-6749-AD92-18B78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AAD-3463-B142-AEB9-CFB5F3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61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51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9B2-85B2-8A4B-8008-EE871C7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1684-4147-4E4A-BE1D-647E28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061D-97DA-5D45-A717-D8A7EEF0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7700-26C6-804B-9BEF-4E4886C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42D-6AED-C347-A737-1092964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10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360F0-A2C2-BC4E-AC8F-28FB5C10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444D-2CB3-C84E-AFAB-6E366730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CC5E-1493-D445-AD8B-A3A5697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37B-4148-1847-B7D0-E506A8B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933-1B9F-6140-A9E4-6AC0E5B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1C6-2D17-C14E-8DC1-418227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91E-6CBD-2747-86C9-A91E120F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79C1-F68E-7E4B-B565-93EC951F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66C6-99FF-2F4A-936E-613FC9D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AD4-CD2E-4404-895C-8114233A6814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DB7C-BDCE-D146-9584-809FFC2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1283-F062-2E4B-8DD8-A11DB53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2951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746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6551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82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D01-DE9B-A849-A35D-9F761E7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394-3DB5-5A4C-965B-35CC3D1F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87B7-015A-EE48-9BA2-392DACDC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7E02-FB0B-A048-9274-06CF1743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CF4DD-E248-C543-910E-BAFFB188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73B90-35AD-3E43-B0CA-8BA2F2BB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AD4-CD2E-4404-895C-8114233A6814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E709E-0F2B-524A-BB14-376202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ED43-5180-C24B-8196-2491438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56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D60-AC0C-044F-8925-BE12978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422E-D871-AC4C-A0FF-BA9111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AD4-CD2E-4404-895C-8114233A6814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44-CE7E-2E47-A2C7-EFD19C4D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DBD8-7206-5A45-8701-1C5BFDD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8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1B14-AAAA-D746-8A4F-C3E1BB0A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AD4-CD2E-4404-895C-8114233A6814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D6A3-2EE2-B640-B0F3-7408BA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F3B5-8136-464C-B9CE-C289E9F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8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96A-43E5-A645-B273-977F074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50C-BB32-7348-BE3C-383B51A8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973E-998F-6D41-9801-A3099129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C00-44DF-1E48-95F7-E532F4C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AD4-CD2E-4404-895C-8114233A6814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893D-3FFC-6749-AD92-18B78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AAD-3463-B142-AEB9-CFB5F3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47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AD4-CD2E-4404-895C-8114233A6814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1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4EB6-27EE-0E47-84EB-753C79C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E029-EB58-6B41-8EAC-704F548C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E693-13CD-E14F-A36D-9E3FC3AB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D7AD4-CD2E-4404-895C-8114233A6814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4B2D-1B08-DB46-ACAA-271FBB7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CA95-5F3D-D940-BE0E-5DFB110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33AA2-E8FC-2540-AA49-4AA124C76F24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40" y="5802305"/>
            <a:ext cx="2111379" cy="5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9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4EB6-27EE-0E47-84EB-753C79C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E029-EB58-6B41-8EAC-704F548C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E693-13CD-E14F-A36D-9E3FC3AB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4B2D-1B08-DB46-ACAA-271FBB7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CA95-5F3D-D940-BE0E-5DFB110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4EB6-27EE-0E47-84EB-753C79C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E029-EB58-6B41-8EAC-704F548C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E693-13CD-E14F-A36D-9E3FC3AB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68BC-1AD8-B640-8B1E-602BF3073AF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4B2D-1B08-DB46-ACAA-271FBB7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CA95-5F3D-D940-BE0E-5DFB110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33AA2-E8FC-2540-AA49-4AA124C76F2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40" y="5802305"/>
            <a:ext cx="2111379" cy="5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6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Measuring Phonons with Neutrons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D. J. Voneshen – Excitations training course</a:t>
            </a:r>
          </a:p>
          <a:p>
            <a:r>
              <a:rPr lang="en-US" dirty="0" smtClean="0"/>
              <a:t> 8/7/2021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8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phonon coherent scattering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607" y="1899692"/>
                <a:ext cx="9955570" cy="280419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GB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GB" i="1" smtClean="0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 smtClean="0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GB" i="1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+ℏ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−ℏ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GB" i="1">
                        <a:latin typeface="Cambria Math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7" y="1899692"/>
                <a:ext cx="9955570" cy="28041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2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phonon coherent scattering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607" y="1899692"/>
                <a:ext cx="9955570" cy="280419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GB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+ℏ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−ℏ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GB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GB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7" y="1899692"/>
                <a:ext cx="9955570" cy="28041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phonon coherent scattering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607" y="1899692"/>
                <a:ext cx="9955570" cy="280419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GB" i="1" smtClean="0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GB" i="1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+ℏ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−ℏ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GB" i="1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GB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7" y="1899692"/>
                <a:ext cx="9955570" cy="28041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8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phonon coherent scattering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607" y="1899692"/>
                <a:ext cx="9955570" cy="280419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GB" i="1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+ℏ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−ℏ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GB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GB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7" y="1899692"/>
                <a:ext cx="9955570" cy="28041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4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phonon scattering-key points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Phonons are strongest when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GB" dirty="0" smtClean="0"/>
                  <a:t> is parallel to direction of atomic motion.</a:t>
                </a:r>
              </a:p>
              <a:p>
                <a:r>
                  <a:rPr lang="en-GB" dirty="0" smtClean="0"/>
                  <a:t>Phonon intensity goes up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Phonons are weaker at high energy.</a:t>
                </a:r>
              </a:p>
              <a:p>
                <a:r>
                  <a:rPr lang="en-GB" dirty="0" smtClean="0"/>
                  <a:t>Strong </a:t>
                </a:r>
                <a:r>
                  <a:rPr lang="en-GB" dirty="0"/>
                  <a:t>B</a:t>
                </a:r>
                <a:r>
                  <a:rPr lang="en-GB" dirty="0" smtClean="0"/>
                  <a:t>ragg reflections often have strong phonons around them.</a:t>
                </a:r>
              </a:p>
              <a:p>
                <a:r>
                  <a:rPr lang="en-GB" dirty="0" smtClean="0"/>
                  <a:t>Phonons can be stronger at high temperature (but care needed here).</a:t>
                </a:r>
                <a:endParaRPr lang="en-GB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 r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0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a longitudinal acoustic phonon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056" y="2060848"/>
            <a:ext cx="3814192" cy="380048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want to measure a longitudinal phonon along </a:t>
            </a:r>
            <a:r>
              <a:rPr lang="en-GB" i="1" dirty="0" smtClean="0"/>
              <a:t>00L.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Which peak would be best to measure around?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688233"/>
            <a:ext cx="3456384" cy="39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a longitudinal acoustic phonon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056" y="2060848"/>
            <a:ext cx="3814192" cy="380048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want to measure a longitudinal phonon along </a:t>
            </a:r>
            <a:r>
              <a:rPr lang="en-GB" i="1" dirty="0" smtClean="0"/>
              <a:t>00L.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Which peak would be best to measure around?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688233"/>
            <a:ext cx="3456384" cy="39836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3071664" y="4869160"/>
            <a:ext cx="23042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08773" y="4464370"/>
                <a:ext cx="5760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73" y="4464370"/>
                <a:ext cx="576064" cy="404791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a transverse acoustic phonon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056" y="2887958"/>
            <a:ext cx="3814192" cy="792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What about a transverse phonon along 00l?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688233"/>
            <a:ext cx="3456384" cy="39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a transverse acoustic phonon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056" y="2887958"/>
            <a:ext cx="3814192" cy="792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What about a transverse phonon along 00l?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688233"/>
            <a:ext cx="3456384" cy="398362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3071664" y="2017412"/>
            <a:ext cx="216024" cy="28517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71664" y="3140969"/>
                <a:ext cx="5760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140969"/>
                <a:ext cx="576064" cy="404791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 bwMode="auto">
          <a:xfrm>
            <a:off x="3071664" y="2017412"/>
            <a:ext cx="5760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695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Exploiting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𝑸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𝒆</m:t>
                    </m:r>
                  </m:oMath>
                </a14:m>
                <a:r>
                  <a:rPr lang="en-GB" dirty="0" smtClean="0"/>
                  <a:t>, an example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1523506"/>
            <a:ext cx="5034136" cy="359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523506"/>
            <a:ext cx="3672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were looking for a phonon around 12 </a:t>
            </a:r>
            <a:r>
              <a:rPr lang="en-GB" dirty="0" err="1"/>
              <a:t>meV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However, the background from the cryostat/mount was huge.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Rotate sample 90°. Suppresses, phonon but background unchanged</a:t>
            </a:r>
          </a:p>
        </p:txBody>
      </p:sp>
    </p:spTree>
    <p:extLst>
      <p:ext uri="{BB962C8B-B14F-4D97-AF65-F5344CB8AC3E}">
        <p14:creationId xmlns:p14="http://schemas.microsoft.com/office/powerpoint/2010/main" val="28813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" r="2904"/>
          <a:stretch>
            <a:fillRect/>
          </a:stretch>
        </p:blipFill>
        <p:spPr>
          <a:xfrm>
            <a:off x="5978769" y="386298"/>
            <a:ext cx="4440116" cy="334220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and why phonons?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phonon cross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Measuring single crystals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Measuring powders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Incoherent approximation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63" y="3589732"/>
            <a:ext cx="4013267" cy="29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Exploiting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𝑸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𝒆</m:t>
                    </m:r>
                  </m:oMath>
                </a14:m>
                <a:r>
                  <a:rPr lang="en-GB" dirty="0" smtClean="0"/>
                  <a:t>, an example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47528" y="1523506"/>
            <a:ext cx="3672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were looking for a phonon around 12 </a:t>
            </a:r>
            <a:r>
              <a:rPr lang="en-GB" dirty="0" err="1"/>
              <a:t>meV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However, the background from the cryostat/mount was huge.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Rotate sample 90°. Suppresses phonon but background unchanged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628801"/>
            <a:ext cx="4458072" cy="318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8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Powders!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62" y="1557339"/>
            <a:ext cx="3886200" cy="380048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Good news, powder experiments are simpler!</a:t>
            </a:r>
          </a:p>
          <a:p>
            <a:endParaRPr lang="en-GB" dirty="0"/>
          </a:p>
          <a:p>
            <a:r>
              <a:rPr lang="en-GB" dirty="0" smtClean="0"/>
              <a:t>Much simpler.</a:t>
            </a:r>
          </a:p>
          <a:p>
            <a:endParaRPr lang="en-GB" dirty="0"/>
          </a:p>
          <a:p>
            <a:r>
              <a:rPr lang="en-GB" dirty="0" smtClean="0"/>
              <a:t>With them we can extract the neutron weighted phonon density of states.</a:t>
            </a:r>
          </a:p>
          <a:p>
            <a:endParaRPr lang="en-GB" dirty="0"/>
          </a:p>
          <a:p>
            <a:r>
              <a:rPr lang="en-GB" dirty="0" smtClean="0"/>
              <a:t>But, going beyond that is hard.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83" y="3457583"/>
            <a:ext cx="3232629" cy="242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83" y="544415"/>
            <a:ext cx="4176171" cy="27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Powders, what are we doing?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191" y="2008003"/>
            <a:ext cx="3600400" cy="345879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4108" y="1690688"/>
                <a:ext cx="5428229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are averaging over a sphere at some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So, for small values of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are covering just a few (or even 1) Brillouin zones.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But, for large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are covering many zones, essentially capturing everything in 1 shot.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means for high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no longer see the effect of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</a:rPr>
                      <m:t>𝑸</m:t>
                    </m:r>
                    <m:r>
                      <a:rPr lang="en-GB" sz="2000" b="1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GB" sz="2000" b="1" i="1">
                        <a:latin typeface="Cambria Math"/>
                        <a:ea typeface="Cambria Math"/>
                      </a:rPr>
                      <m:t>𝒆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the signal is the same as incoherent scattering.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8" y="1690688"/>
                <a:ext cx="5428229" cy="4093428"/>
              </a:xfrm>
              <a:prstGeom prst="rect">
                <a:avLst/>
              </a:prstGeom>
              <a:blipFill>
                <a:blip r:embed="rId3"/>
                <a:stretch>
                  <a:fillRect l="-1011" t="-595" r="-1236" b="-1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1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Powders, what are we doing?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78" y="1951065"/>
            <a:ext cx="3888432" cy="357267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4108" y="1690688"/>
                <a:ext cx="5428229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are averaging over a sphere at some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So, for small values of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are covering just a few (or even 1) Brillouin zones.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But, for large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are covering many zones, essentially capturing everything in 1 shot.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means for high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no longer see the effect of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</a:rPr>
                      <m:t>𝑸</m:t>
                    </m:r>
                    <m:r>
                      <a:rPr lang="en-GB" sz="2000" b="1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GB" sz="2000" b="1" i="1">
                        <a:latin typeface="Cambria Math"/>
                        <a:ea typeface="Cambria Math"/>
                      </a:rPr>
                      <m:t>𝒆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the signal is the same as incoherent scattering.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8" y="1690688"/>
                <a:ext cx="5428229" cy="4093428"/>
              </a:xfrm>
              <a:prstGeom prst="rect">
                <a:avLst/>
              </a:prstGeom>
              <a:blipFill>
                <a:blip r:embed="rId3"/>
                <a:stretch>
                  <a:fillRect l="-1011" t="-595" r="-1236" b="-1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8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neutron weighted phonon density of states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9556" y="3095414"/>
                <a:ext cx="7990656" cy="243288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We normally correct the data for the effects of Bose statistics,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Then, in the incoherent approximation, the real Phonon Density of States (PDOS) is related to the PDOS we see via the above.</a:t>
                </a:r>
              </a:p>
              <a:p>
                <a:r>
                  <a:rPr lang="en-GB" dirty="0" smtClean="0"/>
                  <a:t>This means we cannot obtain the true PDOS for anything other than a monoatomic system.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556" y="3095414"/>
                <a:ext cx="7990656" cy="2432882"/>
              </a:xfrm>
              <a:blipFill>
                <a:blip r:embed="rId2"/>
                <a:stretch>
                  <a:fillRect l="-1220" t="-7018" r="-1907" b="-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59696" y="1844824"/>
                <a:ext cx="5670376" cy="1096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𝑃𝐷𝑂𝑆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𝑛𝑒𝑢𝑡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𝑃𝐷𝑂𝑆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1844824"/>
                <a:ext cx="5670376" cy="1096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harmonic approximation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all the interesting stuff happens</a:t>
            </a:r>
          </a:p>
          <a:p>
            <a:endParaRPr lang="en-US" dirty="0"/>
          </a:p>
          <a:p>
            <a:r>
              <a:rPr lang="en-US" dirty="0" smtClean="0"/>
              <a:t>But, it gets tricky fast.</a:t>
            </a:r>
          </a:p>
          <a:p>
            <a:endParaRPr lang="en-US" dirty="0"/>
          </a:p>
          <a:p>
            <a:r>
              <a:rPr lang="en-US" dirty="0" smtClean="0"/>
              <a:t>Phonon-phonon scattering (broadening)</a:t>
            </a:r>
          </a:p>
          <a:p>
            <a:endParaRPr lang="en-US" dirty="0"/>
          </a:p>
          <a:p>
            <a:r>
              <a:rPr lang="en-US" dirty="0" err="1" smtClean="0"/>
              <a:t>Multiphonon</a:t>
            </a:r>
            <a:r>
              <a:rPr lang="en-US" dirty="0" smtClean="0"/>
              <a:t> signals (signal above the top of the dispersion)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7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harmonic approximation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91" y="1551310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35282-852B-AE4C-B8DF-0BEFA1CC50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50740"/>
            <a:ext cx="12192000" cy="5107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93F1F-55CE-8C41-933D-BDAD86FDE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5868509"/>
            <a:ext cx="440215" cy="4402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C8BCE3-7BF5-244B-ABC5-1CC57CE8ADDB}"/>
              </a:ext>
            </a:extLst>
          </p:cNvPr>
          <p:cNvSpPr/>
          <p:nvPr/>
        </p:nvSpPr>
        <p:spPr>
          <a:xfrm>
            <a:off x="5535081" y="5904254"/>
            <a:ext cx="18780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@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STFC_matters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C3E187-FC47-6646-A5A3-38BEA5BF97F3}"/>
              </a:ext>
            </a:extLst>
          </p:cNvPr>
          <p:cNvSpPr/>
          <p:nvPr/>
        </p:nvSpPr>
        <p:spPr>
          <a:xfrm>
            <a:off x="7805525" y="5904254"/>
            <a:ext cx="42141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Science and Technology Facilities Council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25C28B-6C92-F94C-81EC-CBF349C84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049" y="5868508"/>
            <a:ext cx="444002" cy="437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CE200E-AB24-384F-BB4C-13ACD0DAB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7494" y="5865567"/>
            <a:ext cx="440215" cy="440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E2772B-B47D-8D46-97A4-931FF8D2720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38" y="412403"/>
            <a:ext cx="3770785" cy="963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3ACBB2-A294-5B41-91E3-A21CD7F0322A}"/>
              </a:ext>
            </a:extLst>
          </p:cNvPr>
          <p:cNvSpPr/>
          <p:nvPr/>
        </p:nvSpPr>
        <p:spPr>
          <a:xfrm>
            <a:off x="1014848" y="5904254"/>
            <a:ext cx="42141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Science and Technology Facilities Council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6A358-CF8A-9741-9C85-A77CCE375E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9538" y="2813050"/>
            <a:ext cx="74422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Why Phonons?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just background!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Lattice dynamics is important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Heat transfer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Phase transitions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superconductors</a:t>
            </a:r>
            <a:endParaRPr lang="en-US" dirty="0"/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b="64315"/>
          <a:stretch/>
        </p:blipFill>
        <p:spPr bwMode="auto">
          <a:xfrm>
            <a:off x="6066692" y="1128349"/>
            <a:ext cx="5481513" cy="464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0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Phonons an 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91607"/>
                <a:ext cx="10515600" cy="2888640"/>
              </a:xfrm>
            </p:spPr>
            <p:txBody>
              <a:bodyPr/>
              <a:lstStyle/>
              <a:p>
                <a:r>
                  <a:rPr lang="en-US" dirty="0" smtClean="0"/>
                  <a:t>We are going to do everything within the harmonic approximation.</a:t>
                </a:r>
              </a:p>
              <a:p>
                <a:r>
                  <a:rPr lang="en-US" dirty="0" smtClean="0"/>
                  <a:t>So, forces on atom n if displaced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is </a:t>
                </a: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91607"/>
                <a:ext cx="10515600" cy="2888640"/>
              </a:xfrm>
              <a:blipFill>
                <a:blip r:embed="rId2"/>
                <a:stretch>
                  <a:fillRect l="-1043" t="-3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08" y="1690688"/>
            <a:ext cx="7444691" cy="1096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5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Phonons an 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91607"/>
                <a:ext cx="10515600" cy="2888640"/>
              </a:xfrm>
            </p:spPr>
            <p:txBody>
              <a:bodyPr/>
              <a:lstStyle/>
              <a:p>
                <a:r>
                  <a:rPr lang="en-US" dirty="0" smtClean="0"/>
                  <a:t>We are going to do everything within the harmonic approximation.</a:t>
                </a:r>
              </a:p>
              <a:p>
                <a:r>
                  <a:rPr lang="en-US" dirty="0" smtClean="0"/>
                  <a:t>So, forces on atom n if displaced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is </a:t>
                </a: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 smtClean="0"/>
                  <a:t>. This is a second order differential, if we try </a:t>
                </a:r>
                <a:endParaRPr lang="en-US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 smtClean="0"/>
                  <a:t> and work through it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91607"/>
                <a:ext cx="10515600" cy="2888640"/>
              </a:xfrm>
              <a:blipFill>
                <a:blip r:embed="rId2"/>
                <a:stretch>
                  <a:fillRect l="-1043" t="-3805" b="-35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08" y="1690688"/>
            <a:ext cx="7444691" cy="1096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3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Phonons, an 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33800" cy="44995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𝑄𝑎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As we saw in the first practical, our maximum frequency is related to the spring constant and mass.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So strong bonds, high frequency.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Light isotopes also are at high energy.</a:t>
                </a: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33800" cy="4499573"/>
              </a:xfrm>
              <a:blipFill>
                <a:blip r:embed="rId2"/>
                <a:stretch>
                  <a:fillRect l="-1471" b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291" y="1825625"/>
            <a:ext cx="6031055" cy="44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Phonons, an overview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19" y="1690688"/>
            <a:ext cx="4838700" cy="404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54" y="6212386"/>
            <a:ext cx="2707316" cy="1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Now to neutrons!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8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phonon coherent scattering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607" y="1899692"/>
                <a:ext cx="9955570" cy="280419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GB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+ℏ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−ℏ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GB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GB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7" y="1899692"/>
                <a:ext cx="9955570" cy="28041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1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t and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nt WITHOUT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ont and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UKRI_STFC_master_template_Nov19</Template>
  <TotalTime>1839</TotalTime>
  <Words>1806</Words>
  <Application>Microsoft Office PowerPoint</Application>
  <PresentationFormat>Widescreen</PresentationFormat>
  <Paragraphs>135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Regular</vt:lpstr>
      <vt:lpstr>Calibri</vt:lpstr>
      <vt:lpstr>Cambria Math</vt:lpstr>
      <vt:lpstr>Wingdings</vt:lpstr>
      <vt:lpstr>Font and logo master</vt:lpstr>
      <vt:lpstr>Font WITHOUT logo master</vt:lpstr>
      <vt:lpstr>1_Font and logo master</vt:lpstr>
      <vt:lpstr>Measuring Phonons with Neutrons</vt:lpstr>
      <vt:lpstr>Contents</vt:lpstr>
      <vt:lpstr>Why Phonons?</vt:lpstr>
      <vt:lpstr>Phonons an overview</vt:lpstr>
      <vt:lpstr>Phonons an overview</vt:lpstr>
      <vt:lpstr>Phonons, an overview</vt:lpstr>
      <vt:lpstr>Phonons, an overview</vt:lpstr>
      <vt:lpstr>Now to neutrons!</vt:lpstr>
      <vt:lpstr>One phonon coherent scattering</vt:lpstr>
      <vt:lpstr>One phonon coherent scattering</vt:lpstr>
      <vt:lpstr>One phonon coherent scattering</vt:lpstr>
      <vt:lpstr>One phonon coherent scattering</vt:lpstr>
      <vt:lpstr>One phonon coherent scattering</vt:lpstr>
      <vt:lpstr>One phonon scattering-key points</vt:lpstr>
      <vt:lpstr>Measuring a longitudinal acoustic phonon</vt:lpstr>
      <vt:lpstr>Measuring a longitudinal acoustic phonon</vt:lpstr>
      <vt:lpstr>Measuring a transverse acoustic phonon</vt:lpstr>
      <vt:lpstr>Measuring a transverse acoustic phonon</vt:lpstr>
      <vt:lpstr>Exploiting Q∙e, an example</vt:lpstr>
      <vt:lpstr>Exploiting Q∙e, an example</vt:lpstr>
      <vt:lpstr>Powders!</vt:lpstr>
      <vt:lpstr>Powders, what are we doing?</vt:lpstr>
      <vt:lpstr>Powders, what are we doing?</vt:lpstr>
      <vt:lpstr>The neutron weighted phonon density of states</vt:lpstr>
      <vt:lpstr>Beyond the harmonic approximation</vt:lpstr>
      <vt:lpstr>Beyond the harmonic approximation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Phonons with Neutrons</dc:title>
  <dc:creator>Voneshen, David (STFC,RAL,ISIS)</dc:creator>
  <cp:lastModifiedBy>Fair, Rebecca (STFC,DL,SC)</cp:lastModifiedBy>
  <cp:revision>23</cp:revision>
  <dcterms:created xsi:type="dcterms:W3CDTF">2021-06-29T09:38:03Z</dcterms:created>
  <dcterms:modified xsi:type="dcterms:W3CDTF">2021-07-07T11:04:58Z</dcterms:modified>
</cp:coreProperties>
</file>