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6" r:id="rId2"/>
  </p:sldMasterIdLst>
  <p:notesMasterIdLst>
    <p:notesMasterId r:id="rId28"/>
  </p:notesMasterIdLst>
  <p:handoutMasterIdLst>
    <p:handoutMasterId r:id="rId29"/>
  </p:handoutMasterIdLst>
  <p:sldIdLst>
    <p:sldId id="256" r:id="rId3"/>
    <p:sldId id="328" r:id="rId4"/>
    <p:sldId id="399" r:id="rId5"/>
    <p:sldId id="400" r:id="rId6"/>
    <p:sldId id="401" r:id="rId7"/>
    <p:sldId id="402" r:id="rId8"/>
    <p:sldId id="403" r:id="rId9"/>
    <p:sldId id="405" r:id="rId10"/>
    <p:sldId id="406" r:id="rId11"/>
    <p:sldId id="404" r:id="rId12"/>
    <p:sldId id="407" r:id="rId13"/>
    <p:sldId id="408" r:id="rId14"/>
    <p:sldId id="416" r:id="rId15"/>
    <p:sldId id="417" r:id="rId16"/>
    <p:sldId id="419" r:id="rId17"/>
    <p:sldId id="418" r:id="rId18"/>
    <p:sldId id="420" r:id="rId19"/>
    <p:sldId id="421" r:id="rId20"/>
    <p:sldId id="422" r:id="rId21"/>
    <p:sldId id="423" r:id="rId22"/>
    <p:sldId id="424" r:id="rId23"/>
    <p:sldId id="425" r:id="rId24"/>
    <p:sldId id="344" r:id="rId25"/>
    <p:sldId id="345" r:id="rId26"/>
    <p:sldId id="34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5759" cy="45684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1884" y="0"/>
            <a:ext cx="2975759" cy="45684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5759" cy="45684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1884" y="8686800"/>
            <a:ext cx="2975759" cy="45684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96E1FD2-BF16-4A63-8ECE-4F7E773AC6DB}" type="slidenum">
              <a:t>‹#›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5467554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Move="1" noResize="1"/>
          </p:cNvSpPr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4" tIns="44997" rIns="90004" bIns="44997" anchor="ctr" anchorCtr="1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3" name="Header Placeholder 2"/>
          <p:cNvSpPr txBox="1">
            <a:spLocks noGrp="1"/>
          </p:cNvSpPr>
          <p:nvPr>
            <p:ph type="hdr" sz="quarter"/>
          </p:nvPr>
        </p:nvSpPr>
        <p:spPr>
          <a:xfrm>
            <a:off x="-356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idx="1"/>
          </p:nvPr>
        </p:nvSpPr>
        <p:spPr>
          <a:xfrm>
            <a:off x="3884398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443"/>
            <a:ext cx="4572000" cy="34290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6" name="Notes Placeholder 5"/>
          <p:cNvSpPr txBox="1"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7" name="Footer Placeholder 6"/>
          <p:cNvSpPr txBox="1">
            <a:spLocks noGrp="1"/>
          </p:cNvSpPr>
          <p:nvPr>
            <p:ph type="ftr" sz="quarter" idx="4"/>
          </p:nvPr>
        </p:nvSpPr>
        <p:spPr>
          <a:xfrm>
            <a:off x="-356" y="868536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Slide Number Placeholder 7"/>
          <p:cNvSpPr txBox="1">
            <a:spLocks noGrp="1"/>
          </p:cNvSpPr>
          <p:nvPr>
            <p:ph type="sldNum" sz="quarter" idx="5"/>
          </p:nvPr>
        </p:nvSpPr>
        <p:spPr>
          <a:xfrm>
            <a:off x="3884398" y="868536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 lvl="0"/>
            <a:fld id="{2CA650AE-01C1-461C-908D-1D3D1E52946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70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0">
      <a:lnSpc>
        <a:spcPct val="100000"/>
      </a:lnSpc>
      <a:spcBef>
        <a:spcPts val="450"/>
      </a:spcBef>
      <a:spcAft>
        <a:spcPts val="0"/>
      </a:spcAft>
      <a:buNone/>
      <a:tabLst>
        <a:tab pos="0" algn="l"/>
        <a:tab pos="914400" algn="l"/>
        <a:tab pos="1828800" algn="l"/>
        <a:tab pos="2743200" algn="l"/>
        <a:tab pos="3657600" algn="l"/>
        <a:tab pos="4572000" algn="l"/>
        <a:tab pos="5486400" algn="l"/>
        <a:tab pos="6400800" algn="l"/>
        <a:tab pos="7315200" algn="l"/>
        <a:tab pos="8229600" algn="l"/>
        <a:tab pos="9144000" algn="l"/>
        <a:tab pos="10058400" algn="l"/>
      </a:tabLst>
      <a:defRPr lang="en-US" sz="1200" b="0" i="0" u="none" strike="noStrike" kern="0" cap="none" spc="0" baseline="0">
        <a:solidFill>
          <a:srgbClr val="000000"/>
        </a:solidFill>
        <a:highlight>
          <a:scrgbClr r="0" g="0" b="0">
            <a:alpha val="0"/>
          </a:scrgbClr>
        </a:highlight>
        <a:uFillTx/>
        <a:latin typeface="Arial" pitchFamily="34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7"/>
          <p:cNvSpPr txBox="1"/>
          <p:nvPr/>
        </p:nvSpPr>
        <p:spPr>
          <a:xfrm>
            <a:off x="3884398" y="8685364"/>
            <a:ext cx="2971800" cy="457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4" tIns="46798" rIns="90004" bIns="46798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7929373-D414-4525-A899-32F7B58F1970}" type="slidenum">
              <a:t>1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143000" y="1122361"/>
            <a:ext cx="6858000" cy="2387598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143000" y="3602041"/>
            <a:ext cx="6858000" cy="1655758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7B5A92-D91B-4EA3-BB35-3EB97459A6A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3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144D3CE-5BE8-47C0-818A-DC0FBE4A3D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8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6629400" y="1062039"/>
            <a:ext cx="2057400" cy="5064120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457200" y="1062039"/>
            <a:ext cx="6019796" cy="506412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9A532D9-6EE8-49D8-8A87-53B917D3B6A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8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 lvl="0"/>
            <a:r>
              <a:rPr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Body Level One</a:t>
            </a:r>
          </a:p>
          <a:p>
            <a:pPr lvl="1"/>
            <a:r>
              <a:rPr/>
              <a:t>Body Level Two</a:t>
            </a:r>
          </a:p>
          <a:p>
            <a:pPr lvl="2"/>
            <a:r>
              <a:rPr/>
              <a:t>Body Level Three</a:t>
            </a:r>
          </a:p>
          <a:p>
            <a:pPr lvl="3"/>
            <a:r>
              <a:rPr/>
              <a:t>Body Level Four</a:t>
            </a:r>
          </a:p>
          <a:p>
            <a:pPr lvl="4"/>
            <a:r>
              <a:rPr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4358020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143000" y="1122361"/>
            <a:ext cx="6858000" cy="2387598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143000" y="3602041"/>
            <a:ext cx="6858000" cy="1655758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7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1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23885" y="1709735"/>
            <a:ext cx="78867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23885" y="4589465"/>
            <a:ext cx="7886700" cy="1500182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4038603" cy="377349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4648196" y="1600200"/>
            <a:ext cx="4038603" cy="377349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5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365129"/>
            <a:ext cx="78867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30241" y="1681160"/>
            <a:ext cx="3868734" cy="82391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30241" y="2505071"/>
            <a:ext cx="386873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4629149" y="1681160"/>
            <a:ext cx="3887791" cy="82391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4629149" y="2505071"/>
            <a:ext cx="3887791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0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4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3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B78E2EC-DD22-41A3-B4A4-FD2687C6A93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6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6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defRPr lang="en-GB"/>
            </a:lvl1pPr>
          </a:lstStyle>
          <a:p>
            <a:pPr lvl="0"/>
            <a:endParaRPr lang="en-GB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6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6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099051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457200" y="274640"/>
            <a:ext cx="6019796" cy="50990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7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23885" y="1709735"/>
            <a:ext cx="78867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23885" y="4589465"/>
            <a:ext cx="7886700" cy="1500182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9A047C4-9BF1-42B2-9371-3B08682629C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8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57200" y="2349495"/>
            <a:ext cx="4038603" cy="377666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4648196" y="2349495"/>
            <a:ext cx="4038603" cy="377666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7DA2AAD-64FB-4A2A-8C42-B42D12EDFB7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2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365129"/>
            <a:ext cx="78867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30241" y="1681160"/>
            <a:ext cx="3868734" cy="82391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30241" y="2505071"/>
            <a:ext cx="386873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4629149" y="1681160"/>
            <a:ext cx="3887791" cy="82391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4629149" y="2505071"/>
            <a:ext cx="3887791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85B05C3-5202-4B7A-AD44-118BC9C7A6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7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77A82F7-BD7B-4187-A33D-F44D886006B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5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CCC3B67-F419-4A7A-85AC-2B770BD68D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6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1C087DA-8296-4EDC-A461-743B7DE7F45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1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defRPr lang="en-GB"/>
            </a:lvl1pPr>
          </a:lstStyle>
          <a:p>
            <a:pPr lvl="0"/>
            <a:endParaRPr lang="en-GB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5CF451B-189A-4915-9259-2370E4E01CB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sislargetop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9144000" cy="18414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2411281" y="1061636"/>
            <a:ext cx="6275518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ctr" anchorCtr="1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457200" y="2349002"/>
            <a:ext cx="8229600" cy="377675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456843" y="6244922"/>
            <a:ext cx="2133715" cy="47628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ucida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3124075" y="6244922"/>
            <a:ext cx="2895840" cy="47628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ucida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6552718" y="6244922"/>
            <a:ext cx="2133715" cy="47628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ucida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fld id="{547CDBCD-EF26-476C-ADEC-1F25D87CD5C5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708" r:id="rId1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>
          <a:tab pos="0" algn="l"/>
          <a:tab pos="914400" algn="l"/>
          <a:tab pos="1828800" algn="l"/>
          <a:tab pos="2743200" algn="l"/>
          <a:tab pos="3657600" algn="l"/>
          <a:tab pos="4572000" algn="l"/>
          <a:tab pos="5486400" algn="l"/>
          <a:tab pos="6400800" algn="l"/>
          <a:tab pos="7315200" algn="l"/>
          <a:tab pos="8229600" algn="l"/>
          <a:tab pos="9144000" algn="l"/>
          <a:tab pos="10058400" algn="l"/>
        </a:tabLst>
        <a:defRPr lang="en-US" sz="44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ucida Sans" pitchFamily="34"/>
        </a:defRPr>
      </a:lvl1pPr>
    </p:titleStyle>
    <p:bodyStyle>
      <a:lvl1pPr marL="0" marR="0" lvl="0" indent="0" algn="l" defTabSz="914400" rtl="0" fontAlgn="auto" hangingPunct="0">
        <a:lnSpc>
          <a:spcPct val="100000"/>
        </a:lnSpc>
        <a:spcBef>
          <a:spcPts val="800"/>
        </a:spcBef>
        <a:spcAft>
          <a:spcPts val="0"/>
        </a:spcAft>
        <a:buNone/>
        <a:tabLst>
          <a:tab pos="571317" algn="l"/>
          <a:tab pos="1485717" algn="l"/>
          <a:tab pos="2400117" algn="l"/>
          <a:tab pos="3314517" algn="l"/>
          <a:tab pos="4228917" algn="l"/>
          <a:tab pos="5143317" algn="l"/>
          <a:tab pos="6057717" algn="l"/>
          <a:tab pos="6972117" algn="l"/>
          <a:tab pos="7886517" algn="l"/>
          <a:tab pos="8800917" algn="l"/>
          <a:tab pos="9715317" algn="l"/>
        </a:tabLst>
        <a:defRPr lang="en-US" sz="32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ucida Sans" pitchFamily="34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sislargebottom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0" y="5361118"/>
            <a:ext cx="9144000" cy="149688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ctr" anchorCtr="1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77351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456843" y="6244922"/>
            <a:ext cx="2133715" cy="47628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>
          <a:tab pos="0" algn="l"/>
          <a:tab pos="914400" algn="l"/>
          <a:tab pos="1828800" algn="l"/>
          <a:tab pos="2743200" algn="l"/>
          <a:tab pos="3657600" algn="l"/>
          <a:tab pos="4572000" algn="l"/>
          <a:tab pos="5486400" algn="l"/>
          <a:tab pos="6400800" algn="l"/>
          <a:tab pos="7315200" algn="l"/>
          <a:tab pos="8229600" algn="l"/>
          <a:tab pos="9144000" algn="l"/>
          <a:tab pos="10058400" algn="l"/>
        </a:tabLst>
        <a:defRPr lang="en-US" sz="44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Arial" pitchFamily="34"/>
        </a:defRPr>
      </a:lvl1pPr>
    </p:titleStyle>
    <p:bodyStyle>
      <a:lvl1pPr marL="0" marR="0" lvl="0" indent="0" algn="l" defTabSz="914400" rtl="0" fontAlgn="auto" hangingPunct="0">
        <a:lnSpc>
          <a:spcPct val="100000"/>
        </a:lnSpc>
        <a:spcBef>
          <a:spcPts val="800"/>
        </a:spcBef>
        <a:spcAft>
          <a:spcPts val="0"/>
        </a:spcAft>
        <a:buNone/>
        <a:tabLst>
          <a:tab pos="571317" algn="l"/>
          <a:tab pos="1485717" algn="l"/>
          <a:tab pos="2400117" algn="l"/>
          <a:tab pos="3314517" algn="l"/>
          <a:tab pos="4228917" algn="l"/>
          <a:tab pos="5143317" algn="l"/>
          <a:tab pos="6057717" algn="l"/>
          <a:tab pos="6972117" algn="l"/>
          <a:tab pos="7886517" algn="l"/>
          <a:tab pos="8800917" algn="l"/>
          <a:tab pos="9715317" algn="l"/>
        </a:tabLst>
        <a:defRPr lang="en-US" sz="32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Arial" pitchFamily="34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103/PhysRevLett.106.207201" TargetMode="External"/><Relationship Id="rId2" Type="http://schemas.openxmlformats.org/officeDocument/2006/relationships/hyperlink" Target="https://spinw.org/tutorials/15tutoria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103/PhysRevLett.106.207201" TargetMode="External"/><Relationship Id="rId2" Type="http://schemas.openxmlformats.org/officeDocument/2006/relationships/hyperlink" Target="https://spinw.org/tutorials/15tutoria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pinw.org/RealWorldExample/matlab/prcasrmn2o7.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spinw.org/RealWorldExample/matlab/prcasrmn2o7.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spinw.org/RealWorldExample/matlab/prcasrmn2o7.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103/PhysRevLett.106.207201" TargetMode="External"/><Relationship Id="rId2" Type="http://schemas.openxmlformats.org/officeDocument/2006/relationships/hyperlink" Target="https://spinw.org/tutorials/15tutoria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pinw.org/tutorials/15tutoria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://dx.doi.org/10.1103/PhysRevLett.106.20720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457200" y="274320"/>
            <a:ext cx="8229600" cy="5299560"/>
          </a:xfrm>
        </p:spPr>
        <p:txBody>
          <a:bodyPr lIns="0" tIns="0" rIns="0" bIns="0" anchor="ctr" anchorCtr="1">
            <a:normAutofit/>
          </a:bodyPr>
          <a:lstStyle/>
          <a:p>
            <a:pPr lvl="0"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800" dirty="0" smtClean="0"/>
              <a:t>Linear Spin Wave Calculations with </a:t>
            </a:r>
            <a:r>
              <a:rPr lang="en-US" sz="4800" dirty="0" err="1" smtClean="0"/>
              <a:t>SpinW</a:t>
            </a:r>
            <a:r>
              <a:rPr lang="en-US" sz="4800" dirty="0" smtClean="0"/>
              <a:t>    part </a:t>
            </a:r>
            <a:r>
              <a:rPr lang="en-US" sz="4800" dirty="0" smtClean="0"/>
              <a:t>II</a:t>
            </a:r>
            <a:endParaRPr lang="en-US" sz="48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6492"/>
            <a:ext cx="8229600" cy="465926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System is iron-</a:t>
            </a:r>
            <a:r>
              <a:rPr lang="en-GB" sz="2000" dirty="0" err="1" smtClean="0">
                <a:latin typeface="+mn-lt"/>
              </a:rPr>
              <a:t>langasite</a:t>
            </a:r>
            <a:r>
              <a:rPr lang="en-GB" sz="2000" dirty="0">
                <a:latin typeface="+mn-lt"/>
              </a:rPr>
              <a:t> </a:t>
            </a:r>
            <a:r>
              <a:rPr lang="en-GB" sz="2000" dirty="0" smtClean="0">
                <a:latin typeface="+mn-lt"/>
              </a:rPr>
              <a:t>Ba</a:t>
            </a:r>
            <a:r>
              <a:rPr lang="en-GB" sz="2000" baseline="-25000" dirty="0" smtClean="0">
                <a:latin typeface="+mn-lt"/>
              </a:rPr>
              <a:t>3</a:t>
            </a:r>
            <a:r>
              <a:rPr lang="en-GB" sz="2000" dirty="0" smtClean="0">
                <a:latin typeface="+mn-lt"/>
              </a:rPr>
              <a:t>NbFe</a:t>
            </a:r>
            <a:r>
              <a:rPr lang="en-GB" sz="2000" baseline="-25000" dirty="0" smtClean="0">
                <a:latin typeface="+mn-lt"/>
              </a:rPr>
              <a:t>3</a:t>
            </a:r>
            <a:r>
              <a:rPr lang="en-GB" sz="2000" dirty="0" smtClean="0">
                <a:latin typeface="+mn-lt"/>
              </a:rPr>
              <a:t>Si</a:t>
            </a:r>
            <a:r>
              <a:rPr lang="en-GB" sz="2000" baseline="-25000" dirty="0" smtClean="0">
                <a:latin typeface="+mn-lt"/>
              </a:rPr>
              <a:t>2</a:t>
            </a:r>
            <a:r>
              <a:rPr lang="en-GB" sz="2000" dirty="0" smtClean="0">
                <a:latin typeface="+mn-lt"/>
              </a:rPr>
              <a:t>O</a:t>
            </a:r>
            <a:r>
              <a:rPr lang="en-GB" sz="2000" baseline="-25000" dirty="0" smtClean="0">
                <a:latin typeface="+mn-lt"/>
              </a:rPr>
              <a:t>14</a:t>
            </a:r>
            <a:r>
              <a:rPr lang="en-GB" sz="2000" dirty="0" smtClean="0">
                <a:latin typeface="+mn-lt"/>
              </a:rPr>
              <a:t>. (</a:t>
            </a:r>
            <a:r>
              <a:rPr lang="en-GB" sz="2000" dirty="0" err="1" smtClean="0">
                <a:latin typeface="+mn-lt"/>
                <a:hlinkClick r:id="rId2"/>
              </a:rPr>
              <a:t>SpinW</a:t>
            </a:r>
            <a:r>
              <a:rPr lang="en-GB" sz="2000" dirty="0" smtClean="0">
                <a:latin typeface="+mn-lt"/>
                <a:hlinkClick r:id="rId2"/>
              </a:rPr>
              <a:t> tutorial 15</a:t>
            </a:r>
            <a:r>
              <a:rPr lang="en-GB" sz="2000" dirty="0" smtClean="0">
                <a:latin typeface="+mn-lt"/>
              </a:rPr>
              <a:t>)</a:t>
            </a:r>
            <a:endParaRPr lang="en-GB" sz="20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Polarised</a:t>
            </a: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 neutron example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33423" y="6125758"/>
            <a:ext cx="453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hlinkClick r:id="rId3"/>
              </a:rPr>
              <a:t>Loire et al., </a:t>
            </a:r>
            <a:r>
              <a:rPr lang="en-GB" i="1" dirty="0" smtClean="0">
                <a:hlinkClick r:id="rId3"/>
              </a:rPr>
              <a:t>Phys. Rev. Lett.</a:t>
            </a:r>
            <a:r>
              <a:rPr lang="en-GB" dirty="0" smtClean="0">
                <a:hlinkClick r:id="rId3"/>
              </a:rPr>
              <a:t>, </a:t>
            </a:r>
            <a:r>
              <a:rPr lang="en-GB" b="1" dirty="0" smtClean="0">
                <a:hlinkClick r:id="rId3"/>
              </a:rPr>
              <a:t>106</a:t>
            </a:r>
            <a:r>
              <a:rPr lang="en-GB" dirty="0">
                <a:hlinkClick r:id="rId3"/>
              </a:rPr>
              <a:t> </a:t>
            </a:r>
            <a:r>
              <a:rPr lang="en-GB" dirty="0" smtClean="0">
                <a:hlinkClick r:id="rId3"/>
              </a:rPr>
              <a:t>207201 (2011)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953273" y="2055477"/>
            <a:ext cx="7733527" cy="14927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banbSpec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banb.spinwave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({[0 1 -1] [0 1 2] 500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banbSpec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sw_neutron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banbSpec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,'pol',true,'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uv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',{[0 1 0] [0 0 1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]});</a:t>
            </a:r>
          </a:p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banbSpec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sw_egrid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banbSpec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,'component',</a:t>
            </a:r>
            <a:r>
              <a:rPr lang="en-GB" sz="1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3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Sperp</a:t>
            </a:r>
            <a:r>
              <a:rPr lang="en-GB" sz="13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...</a:t>
            </a:r>
          </a:p>
          <a:p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Evect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linspace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(0,6,500));</a:t>
            </a: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sw_plotspec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(banbSpec,'mode','color','dE',0.25,'axLim',[0 10]);</a:t>
            </a: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colormap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(jet)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331" y="3709298"/>
            <a:ext cx="2990464" cy="27764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748" y="3697626"/>
            <a:ext cx="2948047" cy="281550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6173" y="3834366"/>
            <a:ext cx="3055189" cy="229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27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6492"/>
            <a:ext cx="8229600" cy="465926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System is iron-</a:t>
            </a:r>
            <a:r>
              <a:rPr lang="en-GB" sz="2000" dirty="0" err="1" smtClean="0">
                <a:latin typeface="+mn-lt"/>
              </a:rPr>
              <a:t>langasite</a:t>
            </a:r>
            <a:r>
              <a:rPr lang="en-GB" sz="2000" dirty="0">
                <a:latin typeface="+mn-lt"/>
              </a:rPr>
              <a:t> </a:t>
            </a:r>
            <a:r>
              <a:rPr lang="en-GB" sz="2000" dirty="0" smtClean="0">
                <a:latin typeface="+mn-lt"/>
              </a:rPr>
              <a:t>Ba</a:t>
            </a:r>
            <a:r>
              <a:rPr lang="en-GB" sz="2000" baseline="-25000" dirty="0" smtClean="0">
                <a:latin typeface="+mn-lt"/>
              </a:rPr>
              <a:t>3</a:t>
            </a:r>
            <a:r>
              <a:rPr lang="en-GB" sz="2000" dirty="0" smtClean="0">
                <a:latin typeface="+mn-lt"/>
              </a:rPr>
              <a:t>NbFe</a:t>
            </a:r>
            <a:r>
              <a:rPr lang="en-GB" sz="2000" baseline="-25000" dirty="0" smtClean="0">
                <a:latin typeface="+mn-lt"/>
              </a:rPr>
              <a:t>3</a:t>
            </a:r>
            <a:r>
              <a:rPr lang="en-GB" sz="2000" dirty="0" smtClean="0">
                <a:latin typeface="+mn-lt"/>
              </a:rPr>
              <a:t>Si</a:t>
            </a:r>
            <a:r>
              <a:rPr lang="en-GB" sz="2000" baseline="-25000" dirty="0" smtClean="0">
                <a:latin typeface="+mn-lt"/>
              </a:rPr>
              <a:t>2</a:t>
            </a:r>
            <a:r>
              <a:rPr lang="en-GB" sz="2000" dirty="0" smtClean="0">
                <a:latin typeface="+mn-lt"/>
              </a:rPr>
              <a:t>O</a:t>
            </a:r>
            <a:r>
              <a:rPr lang="en-GB" sz="2000" baseline="-25000" dirty="0" smtClean="0">
                <a:latin typeface="+mn-lt"/>
              </a:rPr>
              <a:t>14</a:t>
            </a:r>
            <a:r>
              <a:rPr lang="en-GB" sz="2000" dirty="0" smtClean="0">
                <a:latin typeface="+mn-lt"/>
              </a:rPr>
              <a:t>. (</a:t>
            </a:r>
            <a:r>
              <a:rPr lang="en-GB" sz="2000" dirty="0" err="1" smtClean="0">
                <a:latin typeface="+mn-lt"/>
                <a:hlinkClick r:id="rId2"/>
              </a:rPr>
              <a:t>SpinW</a:t>
            </a:r>
            <a:r>
              <a:rPr lang="en-GB" sz="2000" dirty="0" smtClean="0">
                <a:latin typeface="+mn-lt"/>
                <a:hlinkClick r:id="rId2"/>
              </a:rPr>
              <a:t> tutorial 15</a:t>
            </a:r>
            <a:r>
              <a:rPr lang="en-GB" sz="2000" dirty="0" smtClean="0">
                <a:latin typeface="+mn-lt"/>
              </a:rPr>
              <a:t>)</a:t>
            </a:r>
            <a:endParaRPr lang="en-GB" sz="20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Polarised</a:t>
            </a: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 neutron example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33423" y="6125758"/>
            <a:ext cx="453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hlinkClick r:id="rId3"/>
              </a:rPr>
              <a:t>Loire et al., </a:t>
            </a:r>
            <a:r>
              <a:rPr lang="en-GB" i="1" dirty="0" smtClean="0">
                <a:hlinkClick r:id="rId3"/>
              </a:rPr>
              <a:t>Phys. Rev. Lett.</a:t>
            </a:r>
            <a:r>
              <a:rPr lang="en-GB" dirty="0" smtClean="0">
                <a:hlinkClick r:id="rId3"/>
              </a:rPr>
              <a:t>, </a:t>
            </a:r>
            <a:r>
              <a:rPr lang="en-GB" b="1" dirty="0" smtClean="0">
                <a:hlinkClick r:id="rId3"/>
              </a:rPr>
              <a:t>106</a:t>
            </a:r>
            <a:r>
              <a:rPr lang="en-GB" dirty="0">
                <a:hlinkClick r:id="rId3"/>
              </a:rPr>
              <a:t> </a:t>
            </a:r>
            <a:r>
              <a:rPr lang="en-GB" dirty="0" smtClean="0">
                <a:hlinkClick r:id="rId3"/>
              </a:rPr>
              <a:t>207201 (2011)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705" y="3717923"/>
            <a:ext cx="2990464" cy="27764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3272" y="2055477"/>
            <a:ext cx="7733527" cy="14927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banbSpec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banb.spinwave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({[0 1 -1] [0 1 2] 500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banbSpec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sw_neutron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banbSpec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,'pol',true,'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uv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',{[0 1 0] [0 0 1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]});</a:t>
            </a:r>
          </a:p>
          <a:p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banbSpec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sw_egrid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banbSpec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,'component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GB" sz="13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'-</a:t>
            </a:r>
            <a:r>
              <a:rPr lang="en-GB" sz="13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Myz+Mzy</a:t>
            </a:r>
            <a:r>
              <a:rPr lang="en-GB" sz="13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... </a:t>
            </a:r>
          </a:p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'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Evect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linspace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(0,6,500));</a:t>
            </a: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sw_plotspec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(banbSpec,'mode','color','dE',0.25,'axLim',[-10 10],'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',true);</a:t>
            </a: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colormap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makecolormap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([0 0.5 0],[0.5 0.8 0.5],[0 0 0.5],81));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6173" y="3834366"/>
            <a:ext cx="3055190" cy="229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97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r>
              <a:rPr lang="en-GB" dirty="0" smtClean="0"/>
              <a:t>Questions so far?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96473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lvl="0" algn="r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dirty="0">
                <a:solidFill>
                  <a:srgbClr val="FFFFFF"/>
                </a:solidFill>
                <a:latin typeface="Lucida Sans" pitchFamily="34"/>
                <a:ea typeface="Arial" pitchFamily="34"/>
                <a:cs typeface="Arial" pitchFamily="34"/>
              </a:rPr>
              <a:t>Twinned Crystals</a:t>
            </a:r>
            <a:endParaRPr lang="en-US" sz="3000" dirty="0">
              <a:solidFill>
                <a:srgbClr val="FFFFFF"/>
              </a:solidFill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7200" y="1371600"/>
            <a:ext cx="8229600" cy="521035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>
                <a:tab pos="571317" algn="l"/>
                <a:tab pos="1485717" algn="l"/>
                <a:tab pos="2400117" algn="l"/>
                <a:tab pos="3314517" algn="l"/>
                <a:tab pos="4228917" algn="l"/>
                <a:tab pos="5143317" algn="l"/>
                <a:tab pos="6057717" algn="l"/>
                <a:tab pos="6972117" algn="l"/>
                <a:tab pos="7886517" algn="l"/>
                <a:tab pos="8800917" algn="l"/>
                <a:tab pos="9715317" algn="l"/>
              </a:tabLst>
              <a:defRPr lang="en-US" sz="32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Lucida Sans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>
                    <a:lumMod val="75000"/>
                  </a:schemeClr>
                </a:solidFill>
                <a:latin typeface="+mn-lt"/>
              </a:rPr>
              <a:t>Spin-spin correlation tensor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bg1">
                    <a:lumMod val="75000"/>
                  </a:schemeClr>
                </a:solidFill>
                <a:latin typeface="+mn-lt"/>
              </a:rPr>
              <a:t>Polarised neutron intensities</a:t>
            </a:r>
            <a:endParaRPr lang="en-GB" sz="1600" dirty="0" smtClean="0">
              <a:solidFill>
                <a:schemeClr val="bg1">
                  <a:lumMod val="75000"/>
                </a:schemeClr>
              </a:solidFill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  <a:latin typeface="+mn-lt"/>
              </a:rPr>
              <a:t>Twinned crystals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1"/>
                </a:solidFill>
                <a:latin typeface="+mn-lt"/>
              </a:rPr>
              <a:t>Simulated annealing and Monte Carlo calculations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/>
                </a:solidFill>
                <a:latin typeface="+mn-lt"/>
              </a:rPr>
              <a:t>Magnetic structure refinement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/>
                </a:solidFill>
                <a:latin typeface="+mn-lt"/>
              </a:rPr>
              <a:t>Calculating magnetisation, susceptibility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600" dirty="0" smtClean="0">
              <a:latin typeface="+mn-lt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GB" sz="1600" dirty="0" smtClean="0">
              <a:latin typeface="+mn-lt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GB" sz="16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911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8854"/>
            <a:ext cx="8229600" cy="473690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Twinned crystals can be handled by using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addtwin</a:t>
            </a:r>
            <a:r>
              <a:rPr lang="en-GB" sz="2000" dirty="0" smtClean="0">
                <a:latin typeface="+mn-lt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Example for a cut integrating over energy, with a model of </a:t>
            </a:r>
            <a:r>
              <a:rPr lang="en-GB" sz="2000" dirty="0" err="1" smtClean="0">
                <a:latin typeface="+mn-lt"/>
                <a:hlinkClick r:id="rId2"/>
              </a:rPr>
              <a:t>Pr</a:t>
            </a:r>
            <a:r>
              <a:rPr lang="en-GB" sz="2000" dirty="0" smtClean="0">
                <a:latin typeface="+mn-lt"/>
                <a:hlinkClick r:id="rId2"/>
              </a:rPr>
              <a:t>(</a:t>
            </a:r>
            <a:r>
              <a:rPr lang="en-GB" sz="2000" dirty="0" err="1" smtClean="0">
                <a:latin typeface="+mn-lt"/>
                <a:hlinkClick r:id="rId2"/>
              </a:rPr>
              <a:t>Ca,Sr</a:t>
            </a:r>
            <a:r>
              <a:rPr lang="en-GB" sz="2000" dirty="0" smtClean="0">
                <a:latin typeface="+mn-lt"/>
                <a:hlinkClick r:id="rId2"/>
              </a:rPr>
              <a:t>)Mn</a:t>
            </a:r>
            <a:r>
              <a:rPr lang="en-GB" sz="2000" baseline="-25000" dirty="0" smtClean="0">
                <a:latin typeface="+mn-lt"/>
                <a:hlinkClick r:id="rId2"/>
              </a:rPr>
              <a:t>2</a:t>
            </a:r>
            <a:r>
              <a:rPr lang="en-GB" sz="2000" dirty="0" smtClean="0">
                <a:latin typeface="+mn-lt"/>
                <a:hlinkClick r:id="rId2"/>
              </a:rPr>
              <a:t>O</a:t>
            </a:r>
            <a:r>
              <a:rPr lang="en-GB" sz="2000" baseline="-25000" dirty="0" smtClean="0">
                <a:latin typeface="+mn-lt"/>
                <a:hlinkClick r:id="rId2"/>
              </a:rPr>
              <a:t>7</a:t>
            </a:r>
            <a:endParaRPr lang="en-GB" sz="2000" baseline="-250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Twinned Crystals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3273" y="2366025"/>
            <a:ext cx="7336936" cy="28007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pcsmo.addtwin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('axis', [0 0 1], 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phid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90)</a:t>
            </a:r>
          </a:p>
          <a:p>
            <a:endParaRPr lang="en-GB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nQ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101; </a:t>
            </a:r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Qhv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linspace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(-2,2,nQ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Qkv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linspace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(-2,2,nQ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Qlv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201; </a:t>
            </a:r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linspace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(0,100,nE);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Ecut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[34 36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endParaRPr lang="en-GB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Qh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Qk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ndgrid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Qhv,Qkv,Qlv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spec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pcsmo.spinwave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Qh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(:)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Qk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(:)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(:)]', 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sortMode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false, 'hermit', false);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spec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sw_egrid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(spec,'component','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Sperp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Evect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spec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sw_instrument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(spec,'dE',5);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spec3D = reshape(spec.swConv,nE-1,nQ,nQ);</a:t>
            </a:r>
          </a:p>
          <a:p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Eidx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find(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Ecut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(1) &amp;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Ecut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(2));</a:t>
            </a:r>
          </a:p>
          <a:p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cut1 = squeeze(sum(spec3D(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Eidx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,:,:),1))/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Eidx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)/(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(2)-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(1));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imagesc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Qhv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/2,Qkv/2,cut1);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Qh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');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Qk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0717" y="2366025"/>
            <a:ext cx="4330460" cy="2909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38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8854"/>
            <a:ext cx="8229600" cy="473690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Twinned crystals can be handled by using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addtwin</a:t>
            </a:r>
            <a:r>
              <a:rPr lang="en-GB" sz="2000" dirty="0" smtClean="0">
                <a:latin typeface="+mn-lt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Example for a cut integrating over energy, with a model of </a:t>
            </a:r>
            <a:r>
              <a:rPr lang="en-GB" sz="2000" dirty="0" err="1" smtClean="0">
                <a:latin typeface="+mn-lt"/>
                <a:hlinkClick r:id="rId2"/>
              </a:rPr>
              <a:t>Pr</a:t>
            </a:r>
            <a:r>
              <a:rPr lang="en-GB" sz="2000" dirty="0" smtClean="0">
                <a:latin typeface="+mn-lt"/>
                <a:hlinkClick r:id="rId2"/>
              </a:rPr>
              <a:t>(</a:t>
            </a:r>
            <a:r>
              <a:rPr lang="en-GB" sz="2000" dirty="0" err="1" smtClean="0">
                <a:latin typeface="+mn-lt"/>
                <a:hlinkClick r:id="rId2"/>
              </a:rPr>
              <a:t>Ca,Sr</a:t>
            </a:r>
            <a:r>
              <a:rPr lang="en-GB" sz="2000" dirty="0" smtClean="0">
                <a:latin typeface="+mn-lt"/>
                <a:hlinkClick r:id="rId2"/>
              </a:rPr>
              <a:t>)Mn</a:t>
            </a:r>
            <a:r>
              <a:rPr lang="en-GB" sz="2000" baseline="-25000" dirty="0" smtClean="0">
                <a:latin typeface="+mn-lt"/>
                <a:hlinkClick r:id="rId2"/>
              </a:rPr>
              <a:t>2</a:t>
            </a:r>
            <a:r>
              <a:rPr lang="en-GB" sz="2000" dirty="0" smtClean="0">
                <a:latin typeface="+mn-lt"/>
                <a:hlinkClick r:id="rId2"/>
              </a:rPr>
              <a:t>O</a:t>
            </a:r>
            <a:r>
              <a:rPr lang="en-GB" sz="2000" baseline="-25000" dirty="0" smtClean="0">
                <a:latin typeface="+mn-lt"/>
                <a:hlinkClick r:id="rId2"/>
              </a:rPr>
              <a:t>7</a:t>
            </a:r>
            <a:endParaRPr lang="en-GB" sz="2000" baseline="-250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Twinned Crystals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3273" y="2366025"/>
            <a:ext cx="7336936" cy="28007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pcsmo.addtwin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('axis', [0 0 1], 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phid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90)</a:t>
            </a:r>
          </a:p>
          <a:p>
            <a:endParaRPr lang="en-GB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nQ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101; </a:t>
            </a:r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Qhv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linspace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(-2,2,nQ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Qkv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linspace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(-2,2,nQ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Qlv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201; </a:t>
            </a:r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linspace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(0,100,nE);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Ecut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[34 36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endParaRPr lang="en-GB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Qh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Qk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ndgrid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Qhv,Qkv,Qlv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spec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pcsmo.spinwave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Qh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(:)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Qk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(:)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(:)]', 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sortMode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false, 'hermit', false);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spec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sw_egrid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(spec,'component','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Sperp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Evect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spec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sw_instrument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(spec,'dE',5);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spec3D = reshape(spec.swConv,nE-1,nQ,nQ);</a:t>
            </a:r>
          </a:p>
          <a:p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Eidx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find(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Ecut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(1) &amp;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Ecut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(2));</a:t>
            </a:r>
          </a:p>
          <a:p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cut1 = squeeze(sum(spec3D(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Eidx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,:,:),1))/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Eidx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)/(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(2)-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(1));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imagesc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Qhv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/2,Qkv/2,cut1);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Qh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');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Qk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0717" y="2366025"/>
            <a:ext cx="4330460" cy="2909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202787"/>
            <a:ext cx="4084300" cy="3063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1741" y="3202787"/>
            <a:ext cx="4084300" cy="30632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50065" y="6302277"/>
            <a:ext cx="2498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Without twin calculation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816992" y="6302277"/>
            <a:ext cx="1693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Twin calculation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835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8854"/>
            <a:ext cx="8229600" cy="473690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Twinned crystals can be handled by using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addtwin</a:t>
            </a:r>
            <a:r>
              <a:rPr lang="en-GB" sz="2000" dirty="0" smtClean="0">
                <a:latin typeface="+mn-lt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Example for a cut integrating over energy, with a model of </a:t>
            </a:r>
            <a:r>
              <a:rPr lang="en-GB" sz="2000" dirty="0" err="1" smtClean="0">
                <a:latin typeface="+mn-lt"/>
                <a:hlinkClick r:id="rId2"/>
              </a:rPr>
              <a:t>Pr</a:t>
            </a:r>
            <a:r>
              <a:rPr lang="en-GB" sz="2000" dirty="0" smtClean="0">
                <a:latin typeface="+mn-lt"/>
                <a:hlinkClick r:id="rId2"/>
              </a:rPr>
              <a:t>(</a:t>
            </a:r>
            <a:r>
              <a:rPr lang="en-GB" sz="2000" dirty="0" err="1" smtClean="0">
                <a:latin typeface="+mn-lt"/>
                <a:hlinkClick r:id="rId2"/>
              </a:rPr>
              <a:t>Ca,Sr</a:t>
            </a:r>
            <a:r>
              <a:rPr lang="en-GB" sz="2000" dirty="0" smtClean="0">
                <a:latin typeface="+mn-lt"/>
                <a:hlinkClick r:id="rId2"/>
              </a:rPr>
              <a:t>)Mn</a:t>
            </a:r>
            <a:r>
              <a:rPr lang="en-GB" sz="2000" baseline="-25000" dirty="0" smtClean="0">
                <a:latin typeface="+mn-lt"/>
                <a:hlinkClick r:id="rId2"/>
              </a:rPr>
              <a:t>2</a:t>
            </a:r>
            <a:r>
              <a:rPr lang="en-GB" sz="2000" dirty="0" smtClean="0">
                <a:latin typeface="+mn-lt"/>
                <a:hlinkClick r:id="rId2"/>
              </a:rPr>
              <a:t>O</a:t>
            </a:r>
            <a:r>
              <a:rPr lang="en-GB" sz="2000" baseline="-25000" dirty="0" smtClean="0">
                <a:latin typeface="+mn-lt"/>
                <a:hlinkClick r:id="rId2"/>
              </a:rPr>
              <a:t>7</a:t>
            </a:r>
            <a:endParaRPr lang="en-GB" sz="2000" baseline="-250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Twinned Crystals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3273" y="2366025"/>
            <a:ext cx="7336936" cy="28007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pcsmo.addtwin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('axis', [0 0 1], 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phid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90)</a:t>
            </a:r>
          </a:p>
          <a:p>
            <a:endParaRPr lang="en-GB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nQ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101; </a:t>
            </a:r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Qhv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linspace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(-2,2,nQ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Qkv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linspace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(-2,2,nQ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Qlv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201; </a:t>
            </a:r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linspace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(0,100,nE);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Ecut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[34 36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endParaRPr lang="en-GB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Qh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Qk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ndgrid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Qhv,Qkv,Qlv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spec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pcsmo.spinwave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Qh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(:)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Qk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(:)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(:)]', 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sortMode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false, 'hermit', false);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spec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sw_egrid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(spec,'component','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Sperp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Evect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spec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sw_instrument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(spec,'dE',5);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spec3D = reshape(spec.swConv,nE-1,nQ,nQ);</a:t>
            </a:r>
          </a:p>
          <a:p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Eidx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find(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Ecut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(1) &amp;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Ecut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(2));</a:t>
            </a:r>
          </a:p>
          <a:p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cut1 = squeeze(sum(spec3D(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Eidx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,:,:),1))/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Eidx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)/(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(2)-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(1));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imagesc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Qhv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/2,Qkv/2,cut1);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Qh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');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Qk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0717" y="2366025"/>
            <a:ext cx="4330460" cy="2909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202787"/>
            <a:ext cx="4084300" cy="3063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1741" y="3202787"/>
            <a:ext cx="4084300" cy="30632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50065" y="6302277"/>
            <a:ext cx="2498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Without twin calculation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816992" y="6302277"/>
            <a:ext cx="1693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Twin calculation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77" y="3549727"/>
            <a:ext cx="4663976" cy="259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06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Simulated Annealing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7200" y="1371600"/>
            <a:ext cx="8229600" cy="521035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>
                <a:tab pos="571317" algn="l"/>
                <a:tab pos="1485717" algn="l"/>
                <a:tab pos="2400117" algn="l"/>
                <a:tab pos="3314517" algn="l"/>
                <a:tab pos="4228917" algn="l"/>
                <a:tab pos="5143317" algn="l"/>
                <a:tab pos="6057717" algn="l"/>
                <a:tab pos="6972117" algn="l"/>
                <a:tab pos="7886517" algn="l"/>
                <a:tab pos="8800917" algn="l"/>
                <a:tab pos="9715317" algn="l"/>
              </a:tabLst>
              <a:defRPr lang="en-US" sz="32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Lucida Sans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>
                    <a:lumMod val="75000"/>
                  </a:schemeClr>
                </a:solidFill>
                <a:latin typeface="+mn-lt"/>
              </a:rPr>
              <a:t>Spin-spin correlation tensor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bg1">
                    <a:lumMod val="75000"/>
                  </a:schemeClr>
                </a:solidFill>
                <a:latin typeface="+mn-lt"/>
              </a:rPr>
              <a:t>Polarised neutron intensities</a:t>
            </a:r>
            <a:endParaRPr lang="en-GB" sz="1600" dirty="0" smtClean="0">
              <a:solidFill>
                <a:schemeClr val="bg1">
                  <a:lumMod val="75000"/>
                </a:schemeClr>
              </a:solidFill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Twinned crystals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Simulated annealing and Monte Carlo calculations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Magnetic structure refinement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Calculating magnetisation, susceptibility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600" dirty="0" smtClean="0">
              <a:latin typeface="+mn-lt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GB" sz="1600" dirty="0" smtClean="0">
              <a:latin typeface="+mn-lt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GB" sz="16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138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Simulated Annealing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7200" y="13716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>
                <a:tab pos="571317" algn="l"/>
                <a:tab pos="1485717" algn="l"/>
                <a:tab pos="2400117" algn="l"/>
                <a:tab pos="3314517" algn="l"/>
                <a:tab pos="4228917" algn="l"/>
                <a:tab pos="5143317" algn="l"/>
                <a:tab pos="6057717" algn="l"/>
                <a:tab pos="6972117" algn="l"/>
                <a:tab pos="7886517" algn="l"/>
                <a:tab pos="8800917" algn="l"/>
                <a:tab pos="9715317" algn="l"/>
              </a:tabLst>
              <a:defRPr lang="en-US" sz="32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Lucida Sans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+mn-lt"/>
              </a:rPr>
              <a:t>SpinW</a:t>
            </a:r>
            <a:r>
              <a:rPr lang="en-GB" sz="2000" dirty="0" smtClean="0">
                <a:latin typeface="+mn-lt"/>
              </a:rPr>
              <a:t> has a routine for running a Monte Carlo simulated annealing calculation to: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+mn-lt"/>
              </a:rPr>
              <a:t>Optimise a magnetic structure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+mn-lt"/>
              </a:rPr>
              <a:t>Calculate physical properties (magnetisation, susceptibility, heat capacity)</a:t>
            </a:r>
            <a:endParaRPr lang="en-GB" sz="18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Algorithm is:</a:t>
            </a:r>
            <a:endParaRPr lang="en-GB" sz="2000" dirty="0" smtClean="0">
              <a:latin typeface="+mn-lt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Create a large ensemble / box of random spins using </a:t>
            </a:r>
            <a:r>
              <a:rPr lang="en-GB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endParaRPr lang="en-GB" sz="20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Partition this into non-interacting </a:t>
            </a:r>
            <a:r>
              <a:rPr lang="en-GB" sz="2000" dirty="0" err="1" smtClean="0">
                <a:latin typeface="+mn-lt"/>
              </a:rPr>
              <a:t>sublattices</a:t>
            </a:r>
            <a:r>
              <a:rPr lang="en-GB" sz="2000" dirty="0" smtClean="0">
                <a:latin typeface="+mn-lt"/>
              </a:rPr>
              <a:t>.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Choose a starting simulated temperature </a:t>
            </a:r>
            <a:r>
              <a:rPr lang="en-GB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initT</a:t>
            </a:r>
            <a:endParaRPr lang="en-GB" sz="20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Calculate the initial energy 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For each spin, choose a new random orientation</a:t>
            </a:r>
          </a:p>
          <a:p>
            <a:pPr marL="11430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Calculate the change in energy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Apply the Metropolis criteria: 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Loop for </a:t>
            </a:r>
            <a:r>
              <a:rPr lang="en-GB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nMC</a:t>
            </a:r>
            <a:r>
              <a:rPr lang="en-GB" sz="2000" dirty="0" smtClean="0">
                <a:latin typeface="+mn-lt"/>
              </a:rPr>
              <a:t> steps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Lower the simulated temperature </a:t>
            </a:r>
            <a:r>
              <a:rPr lang="en-GB" sz="2000" i="1" dirty="0" smtClean="0">
                <a:latin typeface="+mn-lt"/>
              </a:rPr>
              <a:t>T </a:t>
            </a:r>
            <a:r>
              <a:rPr lang="en-GB" sz="2000" dirty="0" smtClean="0">
                <a:latin typeface="+mn-lt"/>
              </a:rPr>
              <a:t>by step</a:t>
            </a:r>
            <a:endParaRPr lang="en-GB" sz="2000" i="1" dirty="0" smtClean="0">
              <a:latin typeface="+mn-lt"/>
            </a:endParaRPr>
          </a:p>
          <a:p>
            <a:pPr lvl="1" indent="0">
              <a:buNone/>
            </a:pPr>
            <a:r>
              <a:rPr lang="en-GB" sz="2000" dirty="0" smtClean="0">
                <a:latin typeface="+mn-lt"/>
              </a:rPr>
              <a:t>	    determined by </a:t>
            </a:r>
            <a:r>
              <a:rPr lang="en-GB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cool</a:t>
            </a:r>
            <a:r>
              <a:rPr lang="en-GB" sz="2000" dirty="0" smtClean="0">
                <a:latin typeface="+mn-lt"/>
              </a:rPr>
              <a:t> and loop until </a:t>
            </a:r>
            <a:r>
              <a:rPr lang="en-GB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endT</a:t>
            </a:r>
            <a:endParaRPr lang="en-GB" sz="20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767" y="4118240"/>
            <a:ext cx="1419048" cy="4761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733" y="5345816"/>
            <a:ext cx="2857143" cy="219048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3925019" y="4666890"/>
            <a:ext cx="4261442" cy="1095553"/>
            <a:chOff x="3679555" y="4266628"/>
            <a:chExt cx="4912354" cy="1168014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3679555" y="5434642"/>
              <a:ext cx="491235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8574657" y="4266628"/>
              <a:ext cx="0" cy="116801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6931261" y="4266628"/>
              <a:ext cx="1660648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6202392" y="4304578"/>
            <a:ext cx="2251489" cy="1966825"/>
            <a:chOff x="5322630" y="3641560"/>
            <a:chExt cx="3269279" cy="1793082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5322630" y="5434642"/>
              <a:ext cx="3269279" cy="0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8574657" y="3641560"/>
              <a:ext cx="17252" cy="1793082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5773566" y="3641560"/>
              <a:ext cx="2811035" cy="0"/>
            </a:xfrm>
            <a:prstGeom prst="straightConnector1">
              <a:avLst/>
            </a:prstGeom>
            <a:ln w="254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710" y="4882028"/>
            <a:ext cx="3057143" cy="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01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0226"/>
            <a:ext cx="8229600" cy="47455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Uses the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anneal</a:t>
            </a:r>
            <a:r>
              <a:rPr lang="en-GB" sz="2000" dirty="0" smtClean="0">
                <a:latin typeface="+mn-lt"/>
              </a:rPr>
              <a:t> method of the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spinw</a:t>
            </a:r>
            <a:r>
              <a:rPr lang="en-GB" sz="2000" dirty="0" smtClean="0">
                <a:latin typeface="+mn-lt"/>
              </a:rPr>
              <a:t> object.</a:t>
            </a:r>
            <a:endParaRPr lang="en-GB" sz="20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Simulated Annealing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3273" y="1874321"/>
            <a:ext cx="7336936" cy="12772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tri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sw_model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triAF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[-4 16]);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% Removes units</a:t>
            </a:r>
          </a:p>
          <a:p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tri.unit.kB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1;</a:t>
            </a:r>
          </a:p>
          <a:p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tri.unit.muB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1;</a:t>
            </a:r>
          </a:p>
          <a:p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tri.field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([0 0 0]);</a:t>
            </a:r>
          </a:p>
          <a:p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tri.anneal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('verbosity',2, 'cool',@(T)(0.8*T), 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100, 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1e-2, ...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'nMC',1e3, 'nStat',0, 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random',true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',[50 50 1], 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spinDim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2);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303917"/>
            <a:ext cx="4087483" cy="30656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023" y="3397936"/>
            <a:ext cx="3840192" cy="288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32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Overview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7200" y="1371600"/>
            <a:ext cx="8229600" cy="521035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>
                <a:tab pos="571317" algn="l"/>
                <a:tab pos="1485717" algn="l"/>
                <a:tab pos="2400117" algn="l"/>
                <a:tab pos="3314517" algn="l"/>
                <a:tab pos="4228917" algn="l"/>
                <a:tab pos="5143317" algn="l"/>
                <a:tab pos="6057717" algn="l"/>
                <a:tab pos="6972117" algn="l"/>
                <a:tab pos="7886517" algn="l"/>
                <a:tab pos="8800917" algn="l"/>
                <a:tab pos="9715317" algn="l"/>
              </a:tabLst>
              <a:defRPr lang="en-US" sz="32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Lucida Sans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Spin-spin correlation tensor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Polarised neutron intensities</a:t>
            </a:r>
            <a:endParaRPr lang="en-GB" sz="16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latin typeface="+mn-lt"/>
              </a:rPr>
              <a:t>Twinned crystals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Simulated annealing and Monte Carlo calculations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Magnetic structure refinement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Calculating magnetisation, susceptibility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600" dirty="0" smtClean="0">
              <a:latin typeface="+mn-lt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GB" sz="1600" dirty="0" smtClean="0">
              <a:latin typeface="+mn-lt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GB" sz="16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169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0226"/>
            <a:ext cx="8229600" cy="47455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Uses the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anneal</a:t>
            </a:r>
            <a:r>
              <a:rPr lang="en-GB" sz="2000" dirty="0" smtClean="0">
                <a:latin typeface="+mn-lt"/>
              </a:rPr>
              <a:t> method of the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spinw</a:t>
            </a:r>
            <a:r>
              <a:rPr lang="en-GB" sz="2000" dirty="0" smtClean="0">
                <a:latin typeface="+mn-lt"/>
              </a:rPr>
              <a:t> object.</a:t>
            </a:r>
            <a:endParaRPr lang="en-GB" sz="20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Simulated Annealing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023" y="3397936"/>
            <a:ext cx="3840192" cy="28801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3273" y="1874321"/>
            <a:ext cx="7336936" cy="12772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tri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sw_model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triAF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[-4 16]);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% Removes units</a:t>
            </a:r>
          </a:p>
          <a:p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tri.unit.kB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1;</a:t>
            </a:r>
          </a:p>
          <a:p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tri.unit.muB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1;</a:t>
            </a:r>
          </a:p>
          <a:p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tri.field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([0 0 0]);</a:t>
            </a:r>
          </a:p>
          <a:p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tri.anneal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('verbosity',2, 'cool',@(T)(0.8*T), 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100, 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1e-2, ...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'nMC',1e3, 'nStat',0, 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random',true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',[50 50 1], 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spinDim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2);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257" y="1184206"/>
            <a:ext cx="3689675" cy="554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2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0226"/>
            <a:ext cx="8229600" cy="47455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Uses the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annealoop</a:t>
            </a:r>
            <a:r>
              <a:rPr lang="en-GB" sz="2000" dirty="0" smtClean="0">
                <a:latin typeface="+mn-lt"/>
              </a:rPr>
              <a:t> method to calculate physical properties.</a:t>
            </a:r>
            <a:endParaRPr lang="en-GB" sz="20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Simulated Annealing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3273" y="1874321"/>
            <a:ext cx="7336936" cy="19543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hChain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sw_model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('chain', 2);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hChain.addmatrix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('value',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([0 0 -0.2]), 'label', 'A');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hChain.addaniso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('A')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hChain.unit.kB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hChain.unit.muB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hChain.anneal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('verbosity',2, 'cool',@(T)(0.8*T), 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100, 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1e-2, ...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'nMC',1e3, 'nStat',0, 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random',true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',[150 1 1]);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fieldSweep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linspace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(0,5,40)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linspace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(5,0,40)];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pStat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hChain.annealloop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('x' ,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fieldSweep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',@(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obj,x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obj.field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([0 0 x]), ...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'nMC',2e4 ,'nStat',1e4, 'tid',2, 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fineT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1e-2);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M = squeeze(sum(pStat.avgM,2))/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hChain.nmagext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figure; plot(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pStat.x,M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(3,:),'g.-')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('Magnetic Field (T)');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('Magnetic moment'); legend('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M_z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02257" y="2924356"/>
            <a:ext cx="7608498" cy="3364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856" y="3879346"/>
            <a:ext cx="3743752" cy="28078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718" y="4194310"/>
            <a:ext cx="2469284" cy="235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88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0226"/>
            <a:ext cx="8229600" cy="47455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Uses the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annealoop</a:t>
            </a:r>
            <a:r>
              <a:rPr lang="en-GB" sz="2000" dirty="0" smtClean="0">
                <a:latin typeface="+mn-lt"/>
              </a:rPr>
              <a:t> method to calculate physical properties.</a:t>
            </a:r>
            <a:endParaRPr lang="en-GB" sz="20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Simulated Annealing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3273" y="1874321"/>
            <a:ext cx="7336936" cy="19543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hChain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sw_model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('chain', 2);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hChain.addmatrix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('value',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([0 0 -0.2]), 'label', 'A');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hChain.addaniso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('A')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hChain.unit.kB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hChain.unit.muB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hChain.anneal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('verbosity',2, 'cool',@(T)(0.8*T), 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100, 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1e-2, ...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'nMC',1e3, 'nStat',0, 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random',true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',[150 1 1]);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fieldSweep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linspace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(0,5,40)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linspace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(5,0,40)];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pStat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hChain.annealloop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('x' ,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fieldSweep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',@(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obj,x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obj.field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([0 0 x]), ...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'nMC',2e4 ,'nStat',1e4, 'tid',2, 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fineT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1e-2);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M = squeeze(sum(pStat.avgM,2))/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hChain.nmagext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figure; plot(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pStat.x,M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(3,:),'g.-')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('Magnetic Field (T)');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('Magnetic moment'); legend('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M_z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02257" y="2924356"/>
            <a:ext cx="7608498" cy="3364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856" y="3879346"/>
            <a:ext cx="3743752" cy="28078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415" y="4034733"/>
            <a:ext cx="20002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53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GB" dirty="0"/>
          </a:p>
          <a:p>
            <a:pPr algn="ctr"/>
            <a:r>
              <a:rPr lang="en-GB" dirty="0" smtClean="0"/>
              <a:t>Questions so far?</a:t>
            </a:r>
          </a:p>
          <a:p>
            <a:pPr algn="ctr"/>
            <a:endParaRPr lang="en-GB" dirty="0"/>
          </a:p>
          <a:p>
            <a:pPr algn="ctr"/>
            <a:r>
              <a:rPr lang="en-GB" dirty="0" smtClean="0"/>
              <a:t>(and 5 min break)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11131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r>
              <a:rPr lang="en-GB" dirty="0" err="1" smtClean="0"/>
              <a:t>SpinW</a:t>
            </a:r>
            <a:r>
              <a:rPr lang="en-GB" dirty="0" smtClean="0"/>
              <a:t> Demonstration</a:t>
            </a:r>
            <a:endParaRPr lang="en-GB" dirty="0"/>
          </a:p>
        </p:txBody>
      </p:sp>
      <p:sp>
        <p:nvSpPr>
          <p:cNvPr id="4" name="Rectangle 1"/>
          <p:cNvSpPr/>
          <p:nvPr/>
        </p:nvSpPr>
        <p:spPr>
          <a:xfrm>
            <a:off x="2700360" y="0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SpinW</a:t>
            </a: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 Demonstration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3835816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521035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  <a:cs typeface="Courier New" panose="02070309020205020404" pitchFamily="49" charset="0"/>
              </a:rPr>
              <a:t>Spin-spin correlation functions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How to calculate polarised neutron cross-sections</a:t>
            </a:r>
            <a:endParaRPr lang="en-GB" sz="1800" dirty="0">
              <a:latin typeface="+mn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  <a:cs typeface="Courier New" panose="02070309020205020404" pitchFamily="49" charset="0"/>
              </a:rPr>
              <a:t>Twinned samples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  <a:cs typeface="Courier New" panose="02070309020205020404" pitchFamily="49" charset="0"/>
              </a:rPr>
              <a:t>Simulated Annealing Monte Carlo calculations 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How to calculate physical properties</a:t>
            </a:r>
            <a:endParaRPr lang="en-GB" sz="1800" dirty="0">
              <a:latin typeface="+mn-lt"/>
              <a:cs typeface="Courier New" panose="02070309020205020404" pitchFamily="49" charset="0"/>
            </a:endParaRPr>
          </a:p>
          <a:p>
            <a:pPr lvl="1" indent="0">
              <a:buNone/>
            </a:pPr>
            <a:endParaRPr lang="en-GB" sz="2400" dirty="0" smtClean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5" name="Rectangle 1"/>
          <p:cNvSpPr/>
          <p:nvPr/>
        </p:nvSpPr>
        <p:spPr>
          <a:xfrm>
            <a:off x="2700360" y="0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Summary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4736662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Recap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1549" y="652742"/>
            <a:ext cx="7336936" cy="16927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tri =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spinw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tri.genlattice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lat_const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 [4 4 6], 'angled', [90 90 120]);</a:t>
            </a: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tri.addatom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('r', [0 0 0], 'S', 2, 'label', 'MCr3', '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 'gold');</a:t>
            </a: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tri.genmagstr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('mode', </a:t>
            </a:r>
            <a:r>
              <a:rPr lang="en-GB" sz="1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'helical'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'S', [1; 0; 0], 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'n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 [0 0 1], 'k', [1/3 1/3 0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tri.addmatrix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('label', 'J', 'value', 1)</a:t>
            </a:r>
          </a:p>
          <a:p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tri.gencoupling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tri.addcoupling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('mat', 'J', 'bond', 1);</a:t>
            </a:r>
            <a:endParaRPr lang="en-GB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824" y="4210228"/>
            <a:ext cx="2782386" cy="20867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03" y="4304581"/>
            <a:ext cx="2826810" cy="18980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1210" y="4210228"/>
            <a:ext cx="2782385" cy="208678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53273" y="2435030"/>
            <a:ext cx="7336936" cy="6924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spec = 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.spinwave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({[0,0,0], [1,1,1], [1,0,0] 200});</a:t>
            </a:r>
          </a:p>
          <a:p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spec = 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sw_egrid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(spec);</a:t>
            </a:r>
          </a:p>
          <a:p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sw_plotspec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(spec, '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0.1)</a:t>
            </a:r>
            <a:endParaRPr lang="en-GB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53273" y="3220028"/>
            <a:ext cx="7336936" cy="6924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modQ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linspace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(0,3,100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GB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spec = 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tri.powspec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modQ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nRand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 10000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Evect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linspace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(0,4,200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GB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figure;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sw_plotspec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(spec)</a:t>
            </a:r>
          </a:p>
        </p:txBody>
      </p:sp>
    </p:spTree>
    <p:extLst>
      <p:ext uri="{BB962C8B-B14F-4D97-AF65-F5344CB8AC3E}">
        <p14:creationId xmlns:p14="http://schemas.microsoft.com/office/powerpoint/2010/main" val="404580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Spin-spin</a:t>
            </a:r>
            <a:r>
              <a:rPr lang="en-US" sz="3000" i="0" u="none" strike="noStrike" kern="1200" cap="none" spc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 correlation function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7200" y="1371600"/>
            <a:ext cx="5348377" cy="521035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>
                <a:tab pos="571317" algn="l"/>
                <a:tab pos="1485717" algn="l"/>
                <a:tab pos="2400117" algn="l"/>
                <a:tab pos="3314517" algn="l"/>
                <a:tab pos="4228917" algn="l"/>
                <a:tab pos="5143317" algn="l"/>
                <a:tab pos="6057717" algn="l"/>
                <a:tab pos="6972117" algn="l"/>
                <a:tab pos="7886517" algn="l"/>
                <a:tab pos="8800917" algn="l"/>
                <a:tab pos="9715317" algn="l"/>
              </a:tabLst>
              <a:defRPr lang="en-US" sz="32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Lucida Sans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spinwave</a:t>
            </a:r>
            <a:r>
              <a:rPr lang="en-GB" sz="2000" dirty="0" smtClean="0">
                <a:latin typeface="+mn-lt"/>
              </a:rPr>
              <a:t> returns a spectrum </a:t>
            </a:r>
            <a:r>
              <a:rPr lang="en-GB" sz="2000" dirty="0" err="1" smtClean="0">
                <a:latin typeface="+mn-lt"/>
              </a:rPr>
              <a:t>struct</a:t>
            </a:r>
            <a:endParaRPr lang="en-GB" sz="20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Initially only has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Sab</a:t>
            </a:r>
            <a:r>
              <a:rPr lang="en-GB" sz="2000" dirty="0" smtClean="0">
                <a:latin typeface="+mn-lt"/>
              </a:rPr>
              <a:t> – a 3x3xMxN array, M=# modes, N=# Q-pts.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Use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sw_neutron</a:t>
            </a:r>
            <a:r>
              <a:rPr lang="en-GB" sz="2000" dirty="0" smtClean="0">
                <a:latin typeface="+mn-lt"/>
              </a:rPr>
              <a:t> to calculate interesting cross-sections.</a:t>
            </a:r>
            <a:endParaRPr lang="en-GB" sz="20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sw_egrid</a:t>
            </a:r>
            <a:r>
              <a:rPr lang="en-GB" sz="2000" dirty="0" smtClean="0">
                <a:latin typeface="+mn-lt"/>
              </a:rPr>
              <a:t> internally calls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sw_neutron</a:t>
            </a:r>
            <a:r>
              <a:rPr lang="en-GB" sz="2000" dirty="0" smtClean="0">
                <a:latin typeface="+mn-lt"/>
              </a:rPr>
              <a:t> to calculate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Sperp</a:t>
            </a:r>
            <a:r>
              <a:rPr lang="en-GB" sz="2000" dirty="0">
                <a:latin typeface="+mn-lt"/>
              </a:rPr>
              <a:t> </a:t>
            </a:r>
            <a:r>
              <a:rPr lang="en-GB" sz="2000" dirty="0" smtClean="0">
                <a:latin typeface="+mn-lt"/>
              </a:rPr>
              <a:t>– the component of S perpendicular to Q which is measured in unpolarised neutron scattering.</a:t>
            </a:r>
            <a:endParaRPr lang="en-GB" sz="20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097" y="901552"/>
            <a:ext cx="2857500" cy="33813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323162" y="2044460"/>
            <a:ext cx="2018581" cy="1552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993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Spin-spin</a:t>
            </a:r>
            <a:r>
              <a:rPr lang="en-US" sz="3000" i="0" u="none" strike="noStrike" kern="1200" cap="none" spc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 correlation function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7200" y="1371600"/>
            <a:ext cx="5348377" cy="521035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>
                <a:tab pos="571317" algn="l"/>
                <a:tab pos="1485717" algn="l"/>
                <a:tab pos="2400117" algn="l"/>
                <a:tab pos="3314517" algn="l"/>
                <a:tab pos="4228917" algn="l"/>
                <a:tab pos="5143317" algn="l"/>
                <a:tab pos="6057717" algn="l"/>
                <a:tab pos="6972117" algn="l"/>
                <a:tab pos="7886517" algn="l"/>
                <a:tab pos="8800917" algn="l"/>
                <a:tab pos="9715317" algn="l"/>
              </a:tabLst>
              <a:defRPr lang="en-US" sz="32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Lucida Sans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spinwave</a:t>
            </a:r>
            <a:r>
              <a:rPr lang="en-GB" sz="2000" dirty="0" smtClean="0">
                <a:latin typeface="+mn-lt"/>
              </a:rPr>
              <a:t> returns a spectrum </a:t>
            </a:r>
            <a:r>
              <a:rPr lang="en-GB" sz="2000" dirty="0" err="1" smtClean="0">
                <a:latin typeface="+mn-lt"/>
              </a:rPr>
              <a:t>struct</a:t>
            </a:r>
            <a:endParaRPr lang="en-GB" sz="20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Initially only has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Sab</a:t>
            </a:r>
            <a:r>
              <a:rPr lang="en-GB" sz="2000" dirty="0" smtClean="0">
                <a:latin typeface="+mn-lt"/>
              </a:rPr>
              <a:t> – a 3x3xMxN array, M=# modes, N=# Q-pts.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Use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sw_neutron</a:t>
            </a:r>
            <a:r>
              <a:rPr lang="en-GB" sz="2000" dirty="0" smtClean="0">
                <a:latin typeface="+mn-lt"/>
              </a:rPr>
              <a:t> to calculate interesting cross-sections.</a:t>
            </a:r>
            <a:endParaRPr lang="en-GB" sz="20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sw_egrid</a:t>
            </a:r>
            <a:r>
              <a:rPr lang="en-GB" sz="2000" dirty="0" smtClean="0">
                <a:latin typeface="+mn-lt"/>
              </a:rPr>
              <a:t> internally calls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sw_neutron</a:t>
            </a:r>
            <a:r>
              <a:rPr lang="en-GB" sz="2000" dirty="0" smtClean="0">
                <a:latin typeface="+mn-lt"/>
              </a:rPr>
              <a:t> to calculate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Sperp</a:t>
            </a:r>
            <a:r>
              <a:rPr lang="en-GB" sz="2000" dirty="0">
                <a:latin typeface="+mn-lt"/>
              </a:rPr>
              <a:t> </a:t>
            </a:r>
            <a:r>
              <a:rPr lang="en-GB" sz="2000" dirty="0" smtClean="0">
                <a:latin typeface="+mn-lt"/>
              </a:rPr>
              <a:t>– the component of S perpendicular to Q which is measured in unpolarised neutron scattering.</a:t>
            </a:r>
            <a:endParaRPr lang="en-GB" sz="20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But can use either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sw_egrid</a:t>
            </a:r>
            <a:r>
              <a:rPr lang="en-GB" sz="2000" dirty="0" smtClean="0">
                <a:latin typeface="+mn-lt"/>
              </a:rPr>
              <a:t> or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sw_neutron</a:t>
            </a:r>
            <a:r>
              <a:rPr lang="en-GB" sz="2000" dirty="0" smtClean="0">
                <a:latin typeface="+mn-lt"/>
              </a:rPr>
              <a:t> with the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'component'</a:t>
            </a:r>
            <a:r>
              <a:rPr lang="en-GB" sz="2000" dirty="0" smtClean="0">
                <a:latin typeface="+mn-lt"/>
              </a:rPr>
              <a:t> option to calculate other quantities.</a:t>
            </a:r>
            <a:endParaRPr lang="en-GB" sz="2000" dirty="0" smtClean="0">
              <a:latin typeface="+mn-lt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471" y="867048"/>
            <a:ext cx="2790825" cy="4876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323162" y="2044460"/>
            <a:ext cx="2018581" cy="1552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6323162" y="4469823"/>
            <a:ext cx="2018581" cy="1552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10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Spin-spin correlation function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7200" y="1371600"/>
            <a:ext cx="8229600" cy="521035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>
                <a:tab pos="571317" algn="l"/>
                <a:tab pos="1485717" algn="l"/>
                <a:tab pos="2400117" algn="l"/>
                <a:tab pos="3314517" algn="l"/>
                <a:tab pos="4228917" algn="l"/>
                <a:tab pos="5143317" algn="l"/>
                <a:tab pos="6057717" algn="l"/>
                <a:tab pos="6972117" algn="l"/>
                <a:tab pos="7886517" algn="l"/>
                <a:tab pos="8800917" algn="l"/>
                <a:tab pos="9715317" algn="l"/>
              </a:tabLst>
              <a:defRPr lang="en-US" sz="32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Lucida Sans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Can calculate and plot: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+mn-lt"/>
              </a:rPr>
              <a:t>Individual components of </a:t>
            </a:r>
            <a:r>
              <a:rPr lang="en-GB" sz="1800" i="1" dirty="0" smtClean="0">
                <a:latin typeface="+mn-lt"/>
              </a:rPr>
              <a:t>S</a:t>
            </a:r>
            <a:r>
              <a:rPr lang="el-GR" sz="1800" baseline="30000" dirty="0" smtClean="0">
                <a:latin typeface="+mn-lt"/>
              </a:rPr>
              <a:t>αβ</a:t>
            </a:r>
            <a:r>
              <a:rPr lang="en-GB" sz="1800" dirty="0" smtClean="0">
                <a:latin typeface="+mn-lt"/>
              </a:rPr>
              <a:t>  or their sum. E.g.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GB" dirty="0">
              <a:latin typeface="+mn-lt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+mn-lt"/>
              </a:rPr>
              <a:t>Polarised neutron cross-sections – first have to run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sw_neutron</a:t>
            </a:r>
            <a:r>
              <a:rPr lang="en-GB" sz="1800" dirty="0" smtClean="0">
                <a:latin typeface="+mn-lt"/>
              </a:rPr>
              <a:t> with the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pol',true</a:t>
            </a:r>
            <a:r>
              <a:rPr lang="en-GB" sz="1800" dirty="0" smtClean="0">
                <a:latin typeface="+mn-lt"/>
              </a:rPr>
              <a:t> option and to define the horizontal scattering plane.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+mn-lt"/>
              </a:rPr>
              <a:t>This is because polarised cross-sections use the Blume-</a:t>
            </a:r>
            <a:r>
              <a:rPr lang="en-GB" sz="1800" dirty="0" err="1" smtClean="0">
                <a:latin typeface="+mn-lt"/>
              </a:rPr>
              <a:t>Maleyev</a:t>
            </a:r>
            <a:r>
              <a:rPr lang="en-GB" sz="1800" dirty="0" smtClean="0">
                <a:latin typeface="+mn-lt"/>
              </a:rPr>
              <a:t> coordinate system where x||Q, z is vertical and y</a:t>
            </a:r>
            <a:r>
              <a:rPr lang="en-GB" sz="1800" dirty="0" smtClean="0"/>
              <a:t>⊥(</a:t>
            </a:r>
            <a:r>
              <a:rPr lang="en-GB" sz="1800" dirty="0" err="1" smtClean="0"/>
              <a:t>x,z</a:t>
            </a:r>
            <a:r>
              <a:rPr lang="en-GB" sz="1800" dirty="0" smtClean="0"/>
              <a:t>).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GB" sz="1800" dirty="0">
              <a:latin typeface="+mn-lt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GB" sz="1800" dirty="0" smtClean="0">
              <a:latin typeface="+mn-lt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+mn-lt"/>
              </a:rPr>
              <a:t>Can specify the horizontal plane either by a </a:t>
            </a:r>
            <a:r>
              <a:rPr lang="en-GB" sz="1800" b="1" dirty="0" smtClean="0">
                <a:latin typeface="+mn-lt"/>
              </a:rPr>
              <a:t>u</a:t>
            </a:r>
            <a:r>
              <a:rPr lang="en-GB" sz="1800" dirty="0" smtClean="0">
                <a:latin typeface="+mn-lt"/>
              </a:rPr>
              <a:t> and </a:t>
            </a:r>
            <a:r>
              <a:rPr lang="en-GB" sz="1800" b="1" dirty="0" smtClean="0">
                <a:latin typeface="+mn-lt"/>
              </a:rPr>
              <a:t>v</a:t>
            </a:r>
            <a:r>
              <a:rPr lang="en-GB" sz="1800" dirty="0" smtClean="0">
                <a:latin typeface="+mn-lt"/>
              </a:rPr>
              <a:t> matrix (like Horace) – these are reciprocal lattice vectors. Or, can specify the direction of the plane normal in the </a:t>
            </a:r>
            <a:r>
              <a:rPr lang="en-GB" sz="1800" dirty="0" err="1" smtClean="0">
                <a:latin typeface="+mn-lt"/>
              </a:rPr>
              <a:t>SpinW</a:t>
            </a:r>
            <a:r>
              <a:rPr lang="en-GB" sz="1800" dirty="0" smtClean="0">
                <a:latin typeface="+mn-lt"/>
              </a:rPr>
              <a:t> </a:t>
            </a:r>
            <a:r>
              <a:rPr lang="en-GB" sz="1800" i="1" dirty="0" smtClean="0">
                <a:latin typeface="+mn-lt"/>
              </a:rPr>
              <a:t>Cartesian</a:t>
            </a:r>
            <a:r>
              <a:rPr lang="en-GB" sz="1800" dirty="0" smtClean="0">
                <a:latin typeface="+mn-lt"/>
              </a:rPr>
              <a:t> coordinate system: x</a:t>
            </a:r>
            <a:r>
              <a:rPr lang="en-GB" sz="1800" dirty="0" smtClean="0"/>
              <a:t>||</a:t>
            </a:r>
            <a:r>
              <a:rPr lang="en-GB" sz="1800" i="1" dirty="0"/>
              <a:t>a</a:t>
            </a:r>
            <a:r>
              <a:rPr lang="en-GB" sz="1800" dirty="0"/>
              <a:t>, z⊥(</a:t>
            </a:r>
            <a:r>
              <a:rPr lang="en-GB" sz="1800" dirty="0" err="1"/>
              <a:t>a,b</a:t>
            </a:r>
            <a:r>
              <a:rPr lang="en-GB" sz="1800" dirty="0"/>
              <a:t>) and y⊥(</a:t>
            </a:r>
            <a:r>
              <a:rPr lang="en-GB" sz="1800" dirty="0" err="1"/>
              <a:t>x,z</a:t>
            </a:r>
            <a:r>
              <a:rPr lang="en-GB" sz="1800" dirty="0" smtClean="0"/>
              <a:t>).</a:t>
            </a:r>
            <a:endParaRPr lang="en-GB" sz="18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3273" y="2072723"/>
            <a:ext cx="7336936" cy="292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sw_plotspec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sw_egrid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spec, 'component', </a:t>
            </a:r>
            <a:r>
              <a:rPr lang="en-GB" sz="13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3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Sxx+Syy</a:t>
            </a:r>
            <a:r>
              <a:rPr lang="en-GB" sz="13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0.1)</a:t>
            </a:r>
            <a:endParaRPr lang="en-GB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7655" y="3596715"/>
            <a:ext cx="7336936" cy="4924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spec = 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sw_neutron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(spec, 'pol', true, '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uv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{[1,0,0], [0,1,0]})</a:t>
            </a:r>
          </a:p>
          <a:p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sw_plotspec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sw_egrid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(spec, 'component', '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Pz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'), '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0.1)</a:t>
            </a:r>
            <a:endParaRPr lang="en-GB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3413" y="5327750"/>
            <a:ext cx="7336936" cy="4924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spec = 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sw_neutron</a:t>
            </a:r>
            <a:r>
              <a:rPr lang="en-GB" sz="1300" smtClean="0">
                <a:latin typeface="Courier New" panose="02070309020205020404" pitchFamily="49" charset="0"/>
                <a:cs typeface="Courier New" panose="02070309020205020404" pitchFamily="49" charset="0"/>
              </a:rPr>
              <a:t>(spec, 'pol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true, 'n', [0,0,1])</a:t>
            </a:r>
          </a:p>
          <a:p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sw_plotspec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sw_egrid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(spec, 'component', '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Pz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'), '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0.1)</a:t>
            </a:r>
            <a:endParaRPr lang="en-GB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67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Spin-spin correlation function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7200" y="1371600"/>
            <a:ext cx="8229600" cy="521035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>
                <a:tab pos="571317" algn="l"/>
                <a:tab pos="1485717" algn="l"/>
                <a:tab pos="2400117" algn="l"/>
                <a:tab pos="3314517" algn="l"/>
                <a:tab pos="4228917" algn="l"/>
                <a:tab pos="5143317" algn="l"/>
                <a:tab pos="6057717" algn="l"/>
                <a:tab pos="6972117" algn="l"/>
                <a:tab pos="7886517" algn="l"/>
                <a:tab pos="8800917" algn="l"/>
                <a:tab pos="9715317" algn="l"/>
              </a:tabLst>
              <a:defRPr lang="en-US" sz="32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Lucida Sans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Can calculate and plot: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'Pa'</a:t>
            </a:r>
            <a:r>
              <a:rPr lang="en-GB" sz="1800" dirty="0" smtClean="0">
                <a:latin typeface="+mn-lt"/>
              </a:rPr>
              <a:t> – a=</a:t>
            </a:r>
            <a:r>
              <a:rPr lang="en-GB" sz="1800" dirty="0" err="1" smtClean="0">
                <a:latin typeface="+mn-lt"/>
              </a:rPr>
              <a:t>x,y,z</a:t>
            </a:r>
            <a:r>
              <a:rPr lang="en-GB" sz="1800" dirty="0" smtClean="0">
                <a:latin typeface="+mn-lt"/>
              </a:rPr>
              <a:t> – half polarized intensity with incident beam polarised along a certain direction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GB" dirty="0">
              <a:latin typeface="+mn-lt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Pab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800" dirty="0" smtClean="0">
                <a:latin typeface="+mn-lt"/>
              </a:rPr>
              <a:t> – </a:t>
            </a:r>
            <a:r>
              <a:rPr lang="en-GB" sz="1800" dirty="0" err="1" smtClean="0">
                <a:latin typeface="+mn-lt"/>
              </a:rPr>
              <a:t>a,b</a:t>
            </a:r>
            <a:r>
              <a:rPr lang="en-GB" sz="1800" dirty="0" smtClean="0">
                <a:latin typeface="+mn-lt"/>
              </a:rPr>
              <a:t>=</a:t>
            </a:r>
            <a:r>
              <a:rPr lang="en-GB" sz="1800" dirty="0" err="1" smtClean="0">
                <a:latin typeface="+mn-lt"/>
              </a:rPr>
              <a:t>x,y,z</a:t>
            </a:r>
            <a:r>
              <a:rPr lang="en-GB" sz="1800" dirty="0" smtClean="0">
                <a:latin typeface="+mn-lt"/>
              </a:rPr>
              <a:t> – xyz polarized intensity </a:t>
            </a:r>
            <a:r>
              <a:rPr lang="el-GR" sz="1800" i="1" dirty="0" smtClean="0">
                <a:latin typeface="+mn-lt"/>
              </a:rPr>
              <a:t>σ</a:t>
            </a:r>
            <a:r>
              <a:rPr lang="el-GR" sz="1800" baseline="30000" dirty="0" smtClean="0">
                <a:latin typeface="+mn-lt"/>
              </a:rPr>
              <a:t>αβ</a:t>
            </a:r>
            <a:r>
              <a:rPr lang="en-GB" sz="1800" dirty="0" smtClean="0">
                <a:latin typeface="+mn-lt"/>
              </a:rPr>
              <a:t> with incident and scattered beam polarized along the specified direction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GB" dirty="0">
              <a:latin typeface="+mn-lt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'Mab'</a:t>
            </a:r>
            <a:r>
              <a:rPr lang="en-GB" sz="1800" dirty="0" smtClean="0">
                <a:latin typeface="+mn-lt"/>
              </a:rPr>
              <a:t> – </a:t>
            </a:r>
            <a:r>
              <a:rPr lang="en-GB" sz="1800" dirty="0" err="1" smtClean="0">
                <a:latin typeface="+mn-lt"/>
              </a:rPr>
              <a:t>a,b</a:t>
            </a:r>
            <a:r>
              <a:rPr lang="en-GB" sz="1800" dirty="0" smtClean="0">
                <a:latin typeface="+mn-lt"/>
              </a:rPr>
              <a:t>=</a:t>
            </a:r>
            <a:r>
              <a:rPr lang="en-GB" sz="1800" dirty="0" err="1" smtClean="0">
                <a:latin typeface="+mn-lt"/>
              </a:rPr>
              <a:t>x,y,z</a:t>
            </a:r>
            <a:r>
              <a:rPr lang="en-GB" sz="1800" dirty="0" smtClean="0">
                <a:latin typeface="+mn-lt"/>
              </a:rPr>
              <a:t> – magnetisation component                      along the specified direction.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3273" y="2348771"/>
            <a:ext cx="7336936" cy="292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sw_plotspec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sw_egrid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spec, 'component', </a:t>
            </a:r>
            <a:r>
              <a:rPr lang="en-GB" sz="13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3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Pz</a:t>
            </a:r>
            <a:r>
              <a:rPr lang="en-GB" sz="13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0.1)</a:t>
            </a:r>
            <a:endParaRPr lang="en-GB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7655" y="3312051"/>
            <a:ext cx="7336936" cy="292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sw_plotspec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sw_egrid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(spec, 'component', </a:t>
            </a:r>
            <a:r>
              <a:rPr lang="en-GB" sz="13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3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Pyy</a:t>
            </a:r>
            <a:r>
              <a:rPr lang="en-GB" sz="13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'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0.1)</a:t>
            </a:r>
            <a:endParaRPr lang="en-GB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995" y="3686926"/>
            <a:ext cx="971429" cy="23809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73408" y="4240825"/>
            <a:ext cx="7336936" cy="292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sw_plotspec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sw_egrid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(spec, 'component', </a:t>
            </a:r>
            <a:r>
              <a:rPr lang="en-GB" sz="13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3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Myz-Mzy</a:t>
            </a:r>
            <a:r>
              <a:rPr lang="en-GB" sz="13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'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0.1)</a:t>
            </a:r>
            <a:endParaRPr lang="en-GB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89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6492"/>
            <a:ext cx="8229600" cy="465926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System is iron-</a:t>
            </a:r>
            <a:r>
              <a:rPr lang="en-GB" sz="2000" dirty="0" err="1" smtClean="0">
                <a:latin typeface="+mn-lt"/>
              </a:rPr>
              <a:t>langasite</a:t>
            </a:r>
            <a:r>
              <a:rPr lang="en-GB" sz="2000" dirty="0">
                <a:latin typeface="+mn-lt"/>
              </a:rPr>
              <a:t> </a:t>
            </a:r>
            <a:r>
              <a:rPr lang="en-GB" sz="2000" dirty="0" smtClean="0">
                <a:latin typeface="+mn-lt"/>
              </a:rPr>
              <a:t>Ba</a:t>
            </a:r>
            <a:r>
              <a:rPr lang="en-GB" sz="2000" baseline="-25000" dirty="0" smtClean="0">
                <a:latin typeface="+mn-lt"/>
              </a:rPr>
              <a:t>3</a:t>
            </a:r>
            <a:r>
              <a:rPr lang="en-GB" sz="2000" dirty="0" smtClean="0">
                <a:latin typeface="+mn-lt"/>
              </a:rPr>
              <a:t>NbFe</a:t>
            </a:r>
            <a:r>
              <a:rPr lang="en-GB" sz="2000" baseline="-25000" dirty="0" smtClean="0">
                <a:latin typeface="+mn-lt"/>
              </a:rPr>
              <a:t>3</a:t>
            </a:r>
            <a:r>
              <a:rPr lang="en-GB" sz="2000" dirty="0" smtClean="0">
                <a:latin typeface="+mn-lt"/>
              </a:rPr>
              <a:t>Si</a:t>
            </a:r>
            <a:r>
              <a:rPr lang="en-GB" sz="2000" baseline="-25000" dirty="0" smtClean="0">
                <a:latin typeface="+mn-lt"/>
              </a:rPr>
              <a:t>2</a:t>
            </a:r>
            <a:r>
              <a:rPr lang="en-GB" sz="2000" dirty="0" smtClean="0">
                <a:latin typeface="+mn-lt"/>
              </a:rPr>
              <a:t>O</a:t>
            </a:r>
            <a:r>
              <a:rPr lang="en-GB" sz="2000" baseline="-25000" dirty="0" smtClean="0">
                <a:latin typeface="+mn-lt"/>
              </a:rPr>
              <a:t>14</a:t>
            </a:r>
            <a:r>
              <a:rPr lang="en-GB" sz="2000" dirty="0" smtClean="0">
                <a:latin typeface="+mn-lt"/>
              </a:rPr>
              <a:t>. (</a:t>
            </a:r>
            <a:r>
              <a:rPr lang="en-GB" sz="2000" dirty="0" err="1" smtClean="0">
                <a:latin typeface="+mn-lt"/>
                <a:hlinkClick r:id="rId2"/>
              </a:rPr>
              <a:t>SpinW</a:t>
            </a:r>
            <a:r>
              <a:rPr lang="en-GB" sz="2000" dirty="0" smtClean="0">
                <a:latin typeface="+mn-lt"/>
                <a:hlinkClick r:id="rId2"/>
              </a:rPr>
              <a:t> tutorial 15</a:t>
            </a:r>
            <a:r>
              <a:rPr lang="en-GB" sz="2000" dirty="0" smtClean="0">
                <a:latin typeface="+mn-lt"/>
              </a:rPr>
              <a:t>)</a:t>
            </a:r>
            <a:endParaRPr lang="en-GB" sz="20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Polarised</a:t>
            </a: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 neutron example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33423" y="6125758"/>
            <a:ext cx="453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hlinkClick r:id="rId3"/>
              </a:rPr>
              <a:t>Loire et al., </a:t>
            </a:r>
            <a:r>
              <a:rPr lang="en-GB" i="1" dirty="0" smtClean="0">
                <a:hlinkClick r:id="rId3"/>
              </a:rPr>
              <a:t>Phys. Rev. Lett.</a:t>
            </a:r>
            <a:r>
              <a:rPr lang="en-GB" dirty="0" smtClean="0">
                <a:hlinkClick r:id="rId3"/>
              </a:rPr>
              <a:t>, </a:t>
            </a:r>
            <a:r>
              <a:rPr lang="en-GB" b="1" dirty="0" smtClean="0">
                <a:hlinkClick r:id="rId3"/>
              </a:rPr>
              <a:t>106</a:t>
            </a:r>
            <a:r>
              <a:rPr lang="en-GB" dirty="0">
                <a:hlinkClick r:id="rId3"/>
              </a:rPr>
              <a:t> </a:t>
            </a:r>
            <a:r>
              <a:rPr lang="en-GB" dirty="0" smtClean="0">
                <a:hlinkClick r:id="rId3"/>
              </a:rPr>
              <a:t>207201 (2011)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2459" y="2339576"/>
            <a:ext cx="3529642" cy="26472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58" y="2547014"/>
            <a:ext cx="47625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30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184" y="1873591"/>
            <a:ext cx="4908431" cy="368132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6492"/>
            <a:ext cx="8229600" cy="465926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System is iron-</a:t>
            </a:r>
            <a:r>
              <a:rPr lang="en-GB" sz="2000" dirty="0" err="1" smtClean="0">
                <a:latin typeface="+mn-lt"/>
              </a:rPr>
              <a:t>langasite</a:t>
            </a:r>
            <a:r>
              <a:rPr lang="en-GB" sz="2000" dirty="0">
                <a:latin typeface="+mn-lt"/>
              </a:rPr>
              <a:t> </a:t>
            </a:r>
            <a:r>
              <a:rPr lang="en-GB" sz="2000" dirty="0" smtClean="0">
                <a:latin typeface="+mn-lt"/>
              </a:rPr>
              <a:t>Ba</a:t>
            </a:r>
            <a:r>
              <a:rPr lang="en-GB" sz="2000" baseline="-25000" dirty="0" smtClean="0">
                <a:latin typeface="+mn-lt"/>
              </a:rPr>
              <a:t>3</a:t>
            </a:r>
            <a:r>
              <a:rPr lang="en-GB" sz="2000" dirty="0" smtClean="0">
                <a:latin typeface="+mn-lt"/>
              </a:rPr>
              <a:t>NbFe</a:t>
            </a:r>
            <a:r>
              <a:rPr lang="en-GB" sz="2000" baseline="-25000" dirty="0" smtClean="0">
                <a:latin typeface="+mn-lt"/>
              </a:rPr>
              <a:t>3</a:t>
            </a:r>
            <a:r>
              <a:rPr lang="en-GB" sz="2000" dirty="0" smtClean="0">
                <a:latin typeface="+mn-lt"/>
              </a:rPr>
              <a:t>Si</a:t>
            </a:r>
            <a:r>
              <a:rPr lang="en-GB" sz="2000" baseline="-25000" dirty="0" smtClean="0">
                <a:latin typeface="+mn-lt"/>
              </a:rPr>
              <a:t>2</a:t>
            </a:r>
            <a:r>
              <a:rPr lang="en-GB" sz="2000" dirty="0" smtClean="0">
                <a:latin typeface="+mn-lt"/>
              </a:rPr>
              <a:t>O</a:t>
            </a:r>
            <a:r>
              <a:rPr lang="en-GB" sz="2000" baseline="-25000" dirty="0" smtClean="0">
                <a:latin typeface="+mn-lt"/>
              </a:rPr>
              <a:t>14</a:t>
            </a:r>
            <a:r>
              <a:rPr lang="en-GB" sz="2000" dirty="0" smtClean="0">
                <a:latin typeface="+mn-lt"/>
              </a:rPr>
              <a:t>. (</a:t>
            </a:r>
            <a:r>
              <a:rPr lang="en-GB" sz="2000" dirty="0" err="1" smtClean="0">
                <a:latin typeface="+mn-lt"/>
                <a:hlinkClick r:id="rId3"/>
              </a:rPr>
              <a:t>SpinW</a:t>
            </a:r>
            <a:r>
              <a:rPr lang="en-GB" sz="2000" dirty="0" smtClean="0">
                <a:latin typeface="+mn-lt"/>
                <a:hlinkClick r:id="rId3"/>
              </a:rPr>
              <a:t> tutorial 15</a:t>
            </a:r>
            <a:r>
              <a:rPr lang="en-GB" sz="2000" dirty="0" smtClean="0">
                <a:latin typeface="+mn-lt"/>
              </a:rPr>
              <a:t>)</a:t>
            </a:r>
            <a:endParaRPr lang="en-GB" sz="20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Polarised</a:t>
            </a: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 neutron example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33423" y="6125758"/>
            <a:ext cx="453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hlinkClick r:id="rId4"/>
              </a:rPr>
              <a:t>Loire et al., </a:t>
            </a:r>
            <a:r>
              <a:rPr lang="en-GB" i="1" dirty="0" smtClean="0">
                <a:hlinkClick r:id="rId4"/>
              </a:rPr>
              <a:t>Phys. Rev. Lett.</a:t>
            </a:r>
            <a:r>
              <a:rPr lang="en-GB" dirty="0" smtClean="0">
                <a:hlinkClick r:id="rId4"/>
              </a:rPr>
              <a:t>, </a:t>
            </a:r>
            <a:r>
              <a:rPr lang="en-GB" b="1" dirty="0" smtClean="0">
                <a:hlinkClick r:id="rId4"/>
              </a:rPr>
              <a:t>106</a:t>
            </a:r>
            <a:r>
              <a:rPr lang="en-GB" dirty="0">
                <a:hlinkClick r:id="rId4"/>
              </a:rPr>
              <a:t> </a:t>
            </a:r>
            <a:r>
              <a:rPr lang="en-GB" dirty="0" smtClean="0">
                <a:hlinkClick r:id="rId4"/>
              </a:rPr>
              <a:t>207201 (2011)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58" y="2547014"/>
            <a:ext cx="47625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50771</TotalTime>
  <Words>1960</Words>
  <Application>Microsoft Office PowerPoint</Application>
  <PresentationFormat>On-screen Show (4:3)</PresentationFormat>
  <Paragraphs>245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Courier New</vt:lpstr>
      <vt:lpstr>DejaVu Sans</vt:lpstr>
      <vt:lpstr>Liberation Serif</vt:lpstr>
      <vt:lpstr>Lucida Sans</vt:lpstr>
      <vt:lpstr>Title1</vt:lpstr>
      <vt:lpstr>Title3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Le, Duc (STFC,RAL,ISIS)</dc:creator>
  <cp:lastModifiedBy>Le, Duc (STFC,RAL,ISIS)</cp:lastModifiedBy>
  <cp:revision>390</cp:revision>
  <dcterms:created xsi:type="dcterms:W3CDTF">2007-08-10T08:53:48Z</dcterms:created>
  <dcterms:modified xsi:type="dcterms:W3CDTF">2021-07-06T08:47:48Z</dcterms:modified>
</cp:coreProperties>
</file>