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22"/>
  </p:notesMasterIdLst>
  <p:handoutMasterIdLst>
    <p:handoutMasterId r:id="rId23"/>
  </p:handoutMasterIdLst>
  <p:sldIdLst>
    <p:sldId id="256" r:id="rId3"/>
    <p:sldId id="328" r:id="rId4"/>
    <p:sldId id="427" r:id="rId5"/>
    <p:sldId id="426" r:id="rId6"/>
    <p:sldId id="428" r:id="rId7"/>
    <p:sldId id="429" r:id="rId8"/>
    <p:sldId id="432" r:id="rId9"/>
    <p:sldId id="433" r:id="rId10"/>
    <p:sldId id="431" r:id="rId11"/>
    <p:sldId id="430" r:id="rId12"/>
    <p:sldId id="434" r:id="rId13"/>
    <p:sldId id="440" r:id="rId14"/>
    <p:sldId id="436" r:id="rId15"/>
    <p:sldId id="437" r:id="rId16"/>
    <p:sldId id="438" r:id="rId17"/>
    <p:sldId id="439" r:id="rId18"/>
    <p:sldId id="344" r:id="rId19"/>
    <p:sldId id="345" r:id="rId20"/>
    <p:sldId id="34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4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4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6E1FD2-BF16-4A63-8ECE-4F7E773AC6DB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4675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56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3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56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2CA650AE-01C1-461C-908D-1D3D1E529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lang="en-US" sz="1200" b="0" i="0" u="none" strike="noStrike" kern="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Arial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929373-D414-4525-A899-32F7B58F1970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7B5A92-D91B-4EA3-BB35-3EB97459A6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44D3CE-5BE8-47C0-818A-DC0FBE4A3D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1062039"/>
            <a:ext cx="2057400" cy="506412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1062039"/>
            <a:ext cx="6019796" cy="50641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532D9-6EE8-49D8-8A87-53B917D3B6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/>
            <a:r>
              <a:rPr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4358020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78E2EC-DD22-41A3-B4A4-FD2687C6A9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0990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0990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A047C4-9BF1-42B2-9371-3B08682629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DA2AAD-64FB-4A2A-8C42-B42D12EDFB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5B05C3-5202-4B7A-AD44-118BC9C7A6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7A82F7-BD7B-4187-A33D-F44D886006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CC3B67-F419-4A7A-85AC-2B770BD68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C087DA-8296-4EDC-A461-743B7DE7F4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F451B-189A-4915-9259-2370E4E01C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top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1841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411281" y="1061636"/>
            <a:ext cx="6275518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2349002"/>
            <a:ext cx="8229600" cy="377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124075" y="6244922"/>
            <a:ext cx="2895840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6552718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547CDBCD-EF26-476C-ADEC-1F25D87CD5C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bottom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361118"/>
            <a:ext cx="9144000" cy="14968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73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pinw.org/RealWorldExample/matlab/prcasrmn2o7.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spinw.org/RealWorldExample/matlab/prcasrmn2o7.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pinw.org/tutorials/35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pinw.org/tutorials/35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57200" y="274320"/>
            <a:ext cx="8229600" cy="5299560"/>
          </a:xfrm>
        </p:spPr>
        <p:txBody>
          <a:bodyPr lIns="0" tIns="0" rIns="0" bIns="0" anchor="ctr" anchorCtr="1">
            <a:norm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/>
              <a:t>Fitting with </a:t>
            </a:r>
            <a:r>
              <a:rPr lang="en-US" sz="4800" dirty="0" err="1" smtClean="0"/>
              <a:t>SpinW</a:t>
            </a:r>
            <a:endParaRPr lang="en-US" sz="4800" dirty="0"/>
          </a:p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/>
              <a:t>and Horace</a:t>
            </a:r>
            <a:endParaRPr lang="en-US" sz="4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602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457200" y="1268088"/>
            <a:ext cx="8229600" cy="55899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</a:rPr>
              <a:t>Pr</a:t>
            </a:r>
            <a:r>
              <a:rPr lang="en-GB" sz="2400" dirty="0" smtClean="0">
                <a:latin typeface="+mn-lt"/>
              </a:rPr>
              <a:t>(</a:t>
            </a:r>
            <a:r>
              <a:rPr lang="en-GB" sz="2400" dirty="0" err="1" smtClean="0">
                <a:latin typeface="+mn-lt"/>
              </a:rPr>
              <a:t>Ca,Sr</a:t>
            </a:r>
            <a:r>
              <a:rPr lang="en-GB" sz="2400" dirty="0" smtClean="0">
                <a:latin typeface="+mn-lt"/>
              </a:rPr>
              <a:t>)Mn2O7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Bilayer half-doped manganite. </a:t>
            </a:r>
            <a:r>
              <a:rPr lang="en-GB" sz="1600" dirty="0" err="1" smtClean="0">
                <a:latin typeface="+mn-lt"/>
              </a:rPr>
              <a:t>SpinW</a:t>
            </a:r>
            <a:r>
              <a:rPr lang="en-GB" sz="1600" dirty="0" smtClean="0">
                <a:latin typeface="+mn-lt"/>
              </a:rPr>
              <a:t> model </a:t>
            </a:r>
            <a:r>
              <a:rPr lang="en-GB" sz="1600" dirty="0" smtClean="0">
                <a:latin typeface="+mn-lt"/>
                <a:hlinkClick r:id="rId2"/>
              </a:rPr>
              <a:t>here</a:t>
            </a:r>
            <a:r>
              <a:rPr lang="en-GB" sz="1600" dirty="0" smtClean="0">
                <a:latin typeface="+mn-lt"/>
              </a:rPr>
              <a:t>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Horace-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Examples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2185" y="6314536"/>
            <a:ext cx="503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Johnstone et al., </a:t>
            </a:r>
            <a:r>
              <a:rPr lang="en-GB" i="1" dirty="0" smtClean="0"/>
              <a:t>Phys. Rev. Lett.</a:t>
            </a:r>
            <a:r>
              <a:rPr lang="en-GB" dirty="0" smtClean="0"/>
              <a:t>, </a:t>
            </a:r>
            <a:r>
              <a:rPr lang="en-GB" b="1" dirty="0" smtClean="0"/>
              <a:t>109</a:t>
            </a:r>
            <a:r>
              <a:rPr lang="en-GB" dirty="0" smtClean="0"/>
              <a:t> 237202 (2012)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35808" y="2380923"/>
            <a:ext cx="7750991" cy="32316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projaxes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([1 0 0], [0 1 0], 'type',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cut_sqw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sqw_file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[-1, 0.05, 1], [-1, 0.05, 1], [], [34,35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IX_sample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(true,[0,0,1],[0,1,0],'cuboid',[0.01,0.05,0.01]);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maps =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maps_instrument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(70, 300,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'S');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JF1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-11.39; JA = 1.5; JF2 = -1.35; JF3 = 1.5;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Jperp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0.88; D = 0.074;</a:t>
            </a: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cpars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{'mat', {'JF1', 'JA', 'JF2', 'JF3',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Jperp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'D(3,3)'}, ...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'hermit', false,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optmem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0,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useFast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true,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formfact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true, ...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resfun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'gauss',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coordtrans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([2 2 1 1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])};</a:t>
            </a:r>
          </a:p>
          <a:p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Prcasrmn2o7;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set_sample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(w1, sample);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set_instrument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(w1, maps);</a:t>
            </a: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tbf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tobyfit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(w1);</a:t>
            </a: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tbf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tbf.set_fun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pcsmo.horace_sqw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{[JF1 JA JF2 JF3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Jperp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0.1]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cpars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{:}});</a:t>
            </a: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tbf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tbf.set_mc_points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ws_sim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tbf.simulate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457200" y="1268088"/>
            <a:ext cx="8229600" cy="55899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</a:rPr>
              <a:t>Pr</a:t>
            </a:r>
            <a:r>
              <a:rPr lang="en-GB" sz="2400" dirty="0" smtClean="0">
                <a:latin typeface="+mn-lt"/>
              </a:rPr>
              <a:t>(</a:t>
            </a:r>
            <a:r>
              <a:rPr lang="en-GB" sz="2400" dirty="0" err="1" smtClean="0">
                <a:latin typeface="+mn-lt"/>
              </a:rPr>
              <a:t>Ca,Sr</a:t>
            </a:r>
            <a:r>
              <a:rPr lang="en-GB" sz="2400" dirty="0" smtClean="0">
                <a:latin typeface="+mn-lt"/>
              </a:rPr>
              <a:t>)Mn2O7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Bilayer half-doped manganite. </a:t>
            </a:r>
            <a:r>
              <a:rPr lang="en-GB" sz="1600" dirty="0" err="1" smtClean="0">
                <a:latin typeface="+mn-lt"/>
              </a:rPr>
              <a:t>SpinW</a:t>
            </a:r>
            <a:r>
              <a:rPr lang="en-GB" sz="1600" dirty="0" smtClean="0">
                <a:latin typeface="+mn-lt"/>
              </a:rPr>
              <a:t> model </a:t>
            </a:r>
            <a:r>
              <a:rPr lang="en-GB" sz="1600" dirty="0" smtClean="0">
                <a:latin typeface="+mn-lt"/>
                <a:hlinkClick r:id="rId2"/>
              </a:rPr>
              <a:t>here</a:t>
            </a:r>
            <a:r>
              <a:rPr lang="en-GB" sz="1600" dirty="0" smtClean="0">
                <a:latin typeface="+mn-lt"/>
              </a:rPr>
              <a:t>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Horace-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Examples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2185" y="6314536"/>
            <a:ext cx="503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Johnstone et al., </a:t>
            </a:r>
            <a:r>
              <a:rPr lang="en-GB" i="1" dirty="0" smtClean="0"/>
              <a:t>Phys. Rev. Lett.</a:t>
            </a:r>
            <a:r>
              <a:rPr lang="en-GB" dirty="0" smtClean="0"/>
              <a:t>, </a:t>
            </a:r>
            <a:r>
              <a:rPr lang="en-GB" b="1" dirty="0" smtClean="0"/>
              <a:t>109</a:t>
            </a:r>
            <a:r>
              <a:rPr lang="en-GB" dirty="0" smtClean="0"/>
              <a:t> 237202 (2012)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75" y="2272881"/>
            <a:ext cx="4622324" cy="3466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673" y="2272881"/>
            <a:ext cx="4622326" cy="34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9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1834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457200" y="1268088"/>
            <a:ext cx="8229600" cy="55899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 also has an fitting function for triple-axis spectrometer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Assumes you’ve made a series of constant-Q scans along energy transfer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You first have to fit the peaks these scans manually and </a:t>
            </a:r>
            <a:r>
              <a:rPr lang="en-GB" sz="2000" dirty="0" smtClean="0">
                <a:latin typeface="+mn-lt"/>
              </a:rPr>
              <a:t>put the fitted peak </a:t>
            </a:r>
            <a:r>
              <a:rPr lang="en-GB" sz="2000" dirty="0" err="1" smtClean="0">
                <a:latin typeface="+mn-lt"/>
              </a:rPr>
              <a:t>centers</a:t>
            </a:r>
            <a:r>
              <a:rPr lang="en-GB" sz="2000" dirty="0" smtClean="0">
                <a:latin typeface="+mn-lt"/>
              </a:rPr>
              <a:t> and area/height into a text file with a specific format: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Then you can use the </a:t>
            </a:r>
            <a:r>
              <a:rPr lang="en-GB" sz="2000" dirty="0" err="1" smtClean="0">
                <a:latin typeface="+mn-lt"/>
              </a:rPr>
              <a:t>fitspec</a:t>
            </a:r>
            <a:r>
              <a:rPr lang="en-GB" sz="2000" dirty="0" smtClean="0">
                <a:latin typeface="+mn-lt"/>
              </a:rPr>
              <a:t> function. This: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Calculates the spectrum at the given Q-points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Bins the data into a given energy bin to account for unresolved modes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Fits the data with a particle-swarm optimizer (default) or simplex </a:t>
            </a:r>
            <a:r>
              <a:rPr lang="en-GB" sz="2000" dirty="0" err="1" smtClean="0">
                <a:latin typeface="+mn-lt"/>
              </a:rPr>
              <a:t>mehod</a:t>
            </a:r>
            <a:r>
              <a:rPr lang="en-GB" sz="2000" dirty="0" smtClean="0">
                <a:latin typeface="+mn-lt"/>
              </a:rPr>
              <a:t>.</a:t>
            </a:r>
            <a:endParaRPr lang="en-GB" sz="20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fitting for TAS data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6" y="2962739"/>
            <a:ext cx="8491987" cy="7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457200" y="1268088"/>
            <a:ext cx="8229600" cy="55899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Example from </a:t>
            </a:r>
            <a:r>
              <a:rPr lang="en-GB" sz="2000" dirty="0" smtClean="0">
                <a:latin typeface="+mn-lt"/>
                <a:hlinkClick r:id="rId2"/>
              </a:rPr>
              <a:t>tutorial 35</a:t>
            </a:r>
            <a:r>
              <a:rPr lang="en-GB" sz="2000" dirty="0" smtClean="0">
                <a:latin typeface="+mn-lt"/>
              </a:rPr>
              <a:t>:</a:t>
            </a:r>
            <a:endParaRPr lang="en-GB" sz="2000" dirty="0" smtClean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fitting for TAS data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569" y="2941609"/>
            <a:ext cx="4589163" cy="3441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5809" y="1820210"/>
            <a:ext cx="7336936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parfun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@(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p)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matparser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p, ...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'mat',{'Jab'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'K(1,1)' 'K(2,2)'},'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',true);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fitStr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luvo.fitspec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datapath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'LuVO3_fitted_modes.txt', ...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(0,45,71),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parfun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'hermit', false, ...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[3 1 0 0],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[9 10 1 1])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895" y="3780436"/>
            <a:ext cx="28670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457200" y="1268088"/>
            <a:ext cx="8229600" cy="55899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Example from </a:t>
            </a:r>
            <a:r>
              <a:rPr lang="en-GB" sz="2000" dirty="0" smtClean="0">
                <a:latin typeface="+mn-lt"/>
                <a:hlinkClick r:id="rId2"/>
              </a:rPr>
              <a:t>tutorial 35</a:t>
            </a:r>
            <a:r>
              <a:rPr lang="en-GB" sz="2000" dirty="0" smtClean="0">
                <a:latin typeface="+mn-lt"/>
              </a:rPr>
              <a:t>:</a:t>
            </a:r>
            <a:endParaRPr lang="en-GB" sz="2000" dirty="0" smtClean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fitting for TAS data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809" y="1820210"/>
            <a:ext cx="7336936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parfun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@(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p)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matparser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p, ...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'mat',{'Jab'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'K(1,1)' 'K(2,2)'},'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',true);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fitStr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luvo.fitspec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datapath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'LuVO3_fitted_modes.txt', ...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(0,45,71),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parfun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'hermit', false, ...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[3 1 0 0],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[9 10 1 1])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95" y="3780436"/>
            <a:ext cx="2867025" cy="1419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936" y="2941609"/>
            <a:ext cx="4589161" cy="344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(and 5 min break)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113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Horace-</a:t>
            </a:r>
            <a:r>
              <a:rPr lang="en-GB" dirty="0" err="1" smtClean="0"/>
              <a:t>SpinW</a:t>
            </a:r>
            <a:r>
              <a:rPr lang="en-GB" dirty="0" smtClean="0"/>
              <a:t> </a:t>
            </a:r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4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Demonstration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83581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21035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  <a:cs typeface="Courier New" panose="02070309020205020404" pitchFamily="49" charset="0"/>
              </a:rPr>
              <a:t>SpinW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-Horace interface,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horace_sqw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 function in </a:t>
            </a:r>
            <a:r>
              <a:rPr lang="en-GB" sz="2400" dirty="0" err="1" smtClean="0">
                <a:latin typeface="+mn-lt"/>
                <a:cs typeface="Courier New" panose="02070309020205020404" pitchFamily="49" charset="0"/>
              </a:rPr>
              <a:t>SpinW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.</a:t>
            </a:r>
            <a:endParaRPr lang="en-GB" sz="2400" dirty="0">
              <a:latin typeface="+mn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 smtClean="0">
              <a:latin typeface="+mn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Internal </a:t>
            </a:r>
            <a:r>
              <a:rPr lang="en-GB" sz="2400" dirty="0" err="1" smtClean="0">
                <a:latin typeface="+mn-lt"/>
                <a:cs typeface="Courier New" panose="02070309020205020404" pitchFamily="49" charset="0"/>
              </a:rPr>
              <a:t>SpinW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 fitting function for TAS data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fitspec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Summary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73666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Overview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The Horace-</a:t>
            </a:r>
            <a:r>
              <a:rPr lang="en-GB" sz="2400" dirty="0" err="1" smtClean="0">
                <a:latin typeface="+mn-lt"/>
              </a:rPr>
              <a:t>SpinW</a:t>
            </a:r>
            <a:r>
              <a:rPr lang="en-GB" sz="2400" dirty="0" smtClean="0">
                <a:latin typeface="+mn-lt"/>
              </a:rPr>
              <a:t> interface</a:t>
            </a:r>
            <a:endParaRPr lang="en-GB" sz="16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The built-in </a:t>
            </a:r>
            <a:r>
              <a:rPr lang="en-GB" sz="2400" dirty="0" err="1" smtClean="0">
                <a:latin typeface="+mn-lt"/>
              </a:rPr>
              <a:t>SpinW</a:t>
            </a:r>
            <a:r>
              <a:rPr lang="en-GB" sz="2400" dirty="0" smtClean="0">
                <a:latin typeface="+mn-lt"/>
              </a:rPr>
              <a:t> fitting function for TAS data</a:t>
            </a:r>
            <a:endParaRPr lang="en-GB" sz="16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6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Recap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268088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Horace evaluation and fitting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3 types of fit functions:</a:t>
            </a:r>
            <a:endParaRPr lang="en-GB" sz="16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1549" y="1765558"/>
            <a:ext cx="7336936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wsimple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wmodel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wdispmodel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disp2sqw_eval(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303" y="2582194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fitpars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@fun,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3055" y="3036520"/>
            <a:ext cx="7336936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mfobj.set_fun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(@fun)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mfobj.set_pin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fitpars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mfobj.fit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809" y="4577771"/>
            <a:ext cx="7336936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out = fun(x, y, par)</a:t>
            </a:r>
          </a:p>
          <a:p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xc = par(1); 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par(2); 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sigx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par(3); 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sigy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par(4);</a:t>
            </a:r>
          </a:p>
          <a:p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= par(5) * 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(-(x-xc).^2./(2*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sigx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)-(y-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).^2./(2*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sigy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fr-F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01660" y="1774184"/>
            <a:ext cx="2369388" cy="3073869"/>
            <a:chOff x="2501660" y="1877696"/>
            <a:chExt cx="2369388" cy="3073869"/>
          </a:xfrm>
        </p:grpSpPr>
        <p:sp>
          <p:nvSpPr>
            <p:cNvPr id="2" name="Rectangle 1"/>
            <p:cNvSpPr/>
            <p:nvPr/>
          </p:nvSpPr>
          <p:spPr>
            <a:xfrm>
              <a:off x="3536830" y="1877696"/>
              <a:ext cx="526212" cy="2616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01660" y="4689909"/>
              <a:ext cx="345057" cy="2616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14778" y="3349932"/>
              <a:ext cx="408316" cy="2616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4836" y="2694331"/>
              <a:ext cx="526212" cy="2616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0335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Recap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268088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Horace evaluation and fitting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3 types of fit functions:</a:t>
            </a:r>
            <a:endParaRPr lang="en-GB" sz="16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1549" y="1765558"/>
            <a:ext cx="7336936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wsimple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wmodel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wdispmodel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disp2sqw_eval(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303" y="2582194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fitpars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multifit_sqw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3055" y="3036520"/>
            <a:ext cx="7336936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multifit_sqw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mfobj.set_fun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mfobj.set_pin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fitpars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mfobj.fit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809" y="4577771"/>
            <a:ext cx="7336936" cy="1092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out = 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h,k,l,en,par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JS = par(1); 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par(2); </a:t>
            </a:r>
          </a:p>
          <a:p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omega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JS * (1-cos(pi*h));</a:t>
            </a:r>
          </a:p>
          <a:p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= par(3) * 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./ ((en - 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omega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).^2 + Gam.^2);</a:t>
            </a:r>
          </a:p>
          <a:p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fr-F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58528" y="1998468"/>
            <a:ext cx="3102632" cy="2849585"/>
            <a:chOff x="2458528" y="2101980"/>
            <a:chExt cx="3102632" cy="2849585"/>
          </a:xfrm>
        </p:grpSpPr>
        <p:sp>
          <p:nvSpPr>
            <p:cNvPr id="2" name="Rectangle 1"/>
            <p:cNvSpPr/>
            <p:nvPr/>
          </p:nvSpPr>
          <p:spPr>
            <a:xfrm>
              <a:off x="3372928" y="2101980"/>
              <a:ext cx="785004" cy="2616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58528" y="4689909"/>
              <a:ext cx="698740" cy="2616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8900" y="3367180"/>
              <a:ext cx="785004" cy="2616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76156" y="2677068"/>
              <a:ext cx="785004" cy="2616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742536" y="3046373"/>
            <a:ext cx="1319841" cy="2575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22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Recap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268088"/>
            <a:ext cx="8229600" cy="56589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Horace evaluation and fitting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3 types of fit functions: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</a:rPr>
              <a:t>SpinW</a:t>
            </a:r>
            <a:r>
              <a:rPr lang="en-GB" sz="2400" dirty="0" smtClean="0">
                <a:latin typeface="+mn-lt"/>
              </a:rPr>
              <a:t> is this type of function – calculates energies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sz="2400" dirty="0" smtClean="0">
                <a:latin typeface="+mn-lt"/>
              </a:rPr>
              <a:t> and intensity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400" dirty="0" smtClean="0">
                <a:latin typeface="+mn-lt"/>
              </a:rPr>
              <a:t> from input 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GB" sz="2400" dirty="0" err="1" smtClean="0">
                <a:latin typeface="+mn-lt"/>
              </a:rPr>
              <a:t>,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2400" dirty="0" err="1" smtClean="0">
                <a:latin typeface="+mn-lt"/>
              </a:rPr>
              <a:t>,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GB" sz="2400" dirty="0" smtClean="0">
                <a:latin typeface="+mn-lt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</a:rPr>
              <a:t>SpinW</a:t>
            </a:r>
            <a:r>
              <a:rPr lang="en-GB" sz="2400" dirty="0" smtClean="0">
                <a:latin typeface="+mn-lt"/>
              </a:rPr>
              <a:t> has a built-in function which does what’s in box: </a:t>
            </a: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1549" y="1765558"/>
            <a:ext cx="7336936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wsimple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func_eval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@fun, par)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wmodel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sqw_eval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par)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wdispmodel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disp2sqw_eval(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303" y="2582194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fitpars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3055" y="3036520"/>
            <a:ext cx="7336936" cy="1092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multifit_sqw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mfobj.set_fun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...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h,k,l,e,par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)disp2sqw(h,k,l,e,@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dispfun,par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(1:end-1),par(end))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mfobj.set_pin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fitpars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mfobj.fit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809" y="4577771"/>
            <a:ext cx="7336936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w,s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dispfun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h,k,l,par</a:t>
            </a:r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w = par(1) * (1-sin(pi*h));</a:t>
            </a:r>
          </a:p>
          <a:p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s = par(2) + w*0;</a:t>
            </a:r>
          </a:p>
          <a:p>
            <a:r>
              <a:rPr lang="fr-F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fr-F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00065" y="2179620"/>
            <a:ext cx="2619557" cy="2668433"/>
            <a:chOff x="2700065" y="2283132"/>
            <a:chExt cx="2619557" cy="2668433"/>
          </a:xfrm>
        </p:grpSpPr>
        <p:sp>
          <p:nvSpPr>
            <p:cNvPr id="2" name="Rectangle 1"/>
            <p:cNvSpPr/>
            <p:nvPr/>
          </p:nvSpPr>
          <p:spPr>
            <a:xfrm>
              <a:off x="4278704" y="2283132"/>
              <a:ext cx="871266" cy="2616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00065" y="4689909"/>
              <a:ext cx="733247" cy="2616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48356" y="3556959"/>
              <a:ext cx="871266" cy="2616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71600" y="2555287"/>
            <a:ext cx="6892512" cy="4135533"/>
            <a:chOff x="1371600" y="2658799"/>
            <a:chExt cx="6892512" cy="4135533"/>
          </a:xfrm>
        </p:grpSpPr>
        <p:sp>
          <p:nvSpPr>
            <p:cNvPr id="12" name="Rectangle 11"/>
            <p:cNvSpPr/>
            <p:nvPr/>
          </p:nvSpPr>
          <p:spPr>
            <a:xfrm>
              <a:off x="1371600" y="3522056"/>
              <a:ext cx="6133381" cy="33416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 </a:t>
              </a:r>
              <a:endParaRPr lang="en-GB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21834" y="2658799"/>
              <a:ext cx="405442" cy="33416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 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858670" y="6460172"/>
              <a:ext cx="405442" cy="33416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 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7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932937" y="1765574"/>
            <a:ext cx="7336936" cy="269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= 1.2; K = 0.2;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0.75;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sw_model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triAF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J);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tri.addmatrix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'K', 'value',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([0 0 K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]));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tri.addaniso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('K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cut_sqw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sqw_file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[0.05], [-0.1, 0.1], [-0.1, 0.1], [0.5]);</a:t>
            </a:r>
          </a:p>
          <a:p>
            <a:endParaRPr lang="en-GB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multifit_sqw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fitobj.set_fun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tri.horace_sqw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fitobj.set_pin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({[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K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], 'mat', {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'J_1', 'K(3,3)'},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'hermit', false,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formfact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true});</a:t>
            </a:r>
          </a:p>
          <a:p>
            <a:endParaRPr lang="en-GB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ws_sim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fitobj.simulate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ws_fit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fit_dat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268088"/>
            <a:ext cx="8229600" cy="55899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</a:rPr>
              <a:t>SpinW</a:t>
            </a:r>
            <a:r>
              <a:rPr lang="en-GB" sz="2400" dirty="0" smtClean="0">
                <a:latin typeface="+mn-lt"/>
              </a:rPr>
              <a:t> has a built-in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horace_sqw</a:t>
            </a:r>
            <a:r>
              <a:rPr lang="en-GB" sz="2400" dirty="0" smtClean="0">
                <a:latin typeface="+mn-lt"/>
              </a:rPr>
              <a:t> function: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It wraps the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2000" dirty="0" smtClean="0">
                <a:latin typeface="+mn-lt"/>
              </a:rPr>
              <a:t> method and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2000" dirty="0" smtClean="0">
                <a:latin typeface="+mn-lt"/>
              </a:rPr>
              <a:t> functions and also does an energy convolution.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First parameters are for the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The last two parameters are widths for the energy convolution and an intensity scaling factor</a:t>
            </a:r>
            <a:r>
              <a:rPr lang="en-GB" sz="2000" dirty="0" smtClean="0">
                <a:latin typeface="+mn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You can also pass any arguments recognised by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2000" dirty="0" smtClean="0">
                <a:latin typeface="+mn-lt"/>
              </a:rPr>
              <a:t>.</a:t>
            </a: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30055" y="1762690"/>
            <a:ext cx="7336936" cy="269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= 1.2; K = 0.2;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0.75;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sw_model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triAF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J);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tri.addmatrix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'K', 'value',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([0 0 K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]));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tri.addaniso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('K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cut_sqw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sqw_file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[0.05], [-0.1, 0.1], [-0.1, 0.1], [0.5]);</a:t>
            </a:r>
          </a:p>
          <a:p>
            <a:endParaRPr lang="en-GB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multifit_sqw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fitobj.set_fun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</a:t>
            </a:r>
            <a:r>
              <a:rPr lang="en-GB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.horace_sqw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fitobj.set_pin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({[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K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], 'mat', {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'J_1', 'K(3,3)'},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'hermit', false,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formfact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true});</a:t>
            </a:r>
          </a:p>
          <a:p>
            <a:endParaRPr lang="en-GB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ws_sim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fitobj.simulate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ws_fit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fit_dat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35809" y="1768448"/>
            <a:ext cx="7336936" cy="269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1.2; </a:t>
            </a:r>
            <a:r>
              <a:rPr lang="en-GB" sz="13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0.2; </a:t>
            </a:r>
            <a:r>
              <a:rPr lang="en-GB" sz="13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0.75; </a:t>
            </a:r>
            <a:r>
              <a:rPr lang="en-GB" sz="13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sw_model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triAF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3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tri.addmatrix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'K', 'value',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([0 0 </a:t>
            </a:r>
            <a:r>
              <a:rPr lang="en-GB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]));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tri.addaniso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('K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cut_sqw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sqw_file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[0.05], [-0.1, 0.1], [-0.1, 0.1], [0.5]);</a:t>
            </a:r>
          </a:p>
          <a:p>
            <a:endParaRPr lang="en-GB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fitobj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multifit_sqw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fitobj.set_fun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</a:t>
            </a:r>
            <a:r>
              <a:rPr lang="en-GB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.horace_sqw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fitobj.set_pin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({[</a:t>
            </a:r>
            <a:r>
              <a:rPr lang="en-GB" sz="13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K </a:t>
            </a:r>
            <a:r>
              <a:rPr lang="en-GB" sz="13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fwhm</a:t>
            </a:r>
            <a:r>
              <a:rPr lang="en-GB" sz="13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], 'mat', {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'J_1', 'K(3,3)'},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'hermit', false,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formfact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true});</a:t>
            </a:r>
          </a:p>
          <a:p>
            <a:endParaRPr lang="en-GB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ws_sim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fitobj.simulate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ws_fit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fit_dat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fitobj.fit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Horace-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interface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403225" y="3395932"/>
            <a:ext cx="5917713" cy="416946"/>
            <a:chOff x="1403225" y="3197522"/>
            <a:chExt cx="5917713" cy="416946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518913" y="3209026"/>
              <a:ext cx="0" cy="207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518914" y="3197522"/>
              <a:ext cx="4802024" cy="11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761781" y="3416060"/>
              <a:ext cx="25591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320938" y="3197522"/>
              <a:ext cx="0" cy="207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64649" y="3407434"/>
              <a:ext cx="0" cy="207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403225" y="3387304"/>
              <a:ext cx="0" cy="207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414732" y="3404563"/>
              <a:ext cx="11041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403225" y="3594338"/>
              <a:ext cx="3358556" cy="20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2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457200" y="1207706"/>
            <a:ext cx="8229600" cy="55899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'mat'</a:t>
            </a:r>
            <a:r>
              <a:rPr lang="en-GB" sz="1800" dirty="0" smtClean="0">
                <a:latin typeface="+mn-lt"/>
              </a:rPr>
              <a:t> argument tells </a:t>
            </a:r>
            <a:r>
              <a:rPr lang="en-GB" sz="1800" dirty="0" err="1" smtClean="0">
                <a:latin typeface="+mn-lt"/>
              </a:rPr>
              <a:t>SpinW</a:t>
            </a:r>
            <a:r>
              <a:rPr lang="en-GB" sz="1800" dirty="0" smtClean="0">
                <a:latin typeface="+mn-lt"/>
              </a:rPr>
              <a:t> which parameters can be varied by Horace and what they correspond in the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In </a:t>
            </a:r>
            <a:r>
              <a:rPr lang="en-GB" sz="1800" dirty="0">
                <a:latin typeface="+mn-lt"/>
              </a:rPr>
              <a:t>simple cases, just the name of the corresponding </a:t>
            </a:r>
            <a:r>
              <a:rPr lang="en-GB" sz="1800" dirty="0" err="1">
                <a:latin typeface="+mn-lt"/>
              </a:rPr>
              <a:t>SpinW</a:t>
            </a:r>
            <a:r>
              <a:rPr lang="en-GB" sz="1800" dirty="0">
                <a:latin typeface="+mn-lt"/>
              </a:rPr>
              <a:t> matrix, or a string denoting which single matrix </a:t>
            </a:r>
            <a:r>
              <a:rPr lang="en-GB" sz="1800" dirty="0" smtClean="0">
                <a:latin typeface="+mn-lt"/>
              </a:rPr>
              <a:t>element (e.g.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'K(3,3)'</a:t>
            </a:r>
            <a:r>
              <a:rPr lang="en-GB" sz="1800" dirty="0" smtClean="0">
                <a:latin typeface="+mn-lt"/>
              </a:rPr>
              <a:t>) suffices.</a:t>
            </a:r>
            <a:endParaRPr lang="en-GB" sz="1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For more complicated cases, an additional parameter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'selector'</a:t>
            </a:r>
            <a:r>
              <a:rPr lang="en-GB" sz="1800" dirty="0">
                <a:latin typeface="+mn-lt"/>
              </a:rPr>
              <a:t>, a </a:t>
            </a:r>
            <a:r>
              <a:rPr lang="en-GB" sz="1800" dirty="0" smtClean="0">
                <a:latin typeface="+mn-lt"/>
              </a:rPr>
              <a:t>3×3 logical </a:t>
            </a:r>
            <a:r>
              <a:rPr lang="en-GB" sz="1800" dirty="0">
                <a:latin typeface="+mn-lt"/>
              </a:rPr>
              <a:t>matrix needs to be </a:t>
            </a:r>
            <a:r>
              <a:rPr lang="en-GB" sz="1800" dirty="0" smtClean="0">
                <a:latin typeface="+mn-lt"/>
              </a:rPr>
              <a:t>used. This </a:t>
            </a:r>
            <a:r>
              <a:rPr lang="en-GB" sz="1800" dirty="0">
                <a:latin typeface="+mn-lt"/>
              </a:rPr>
              <a:t>tells the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matparser</a:t>
            </a:r>
            <a:r>
              <a:rPr lang="en-GB" sz="1800" dirty="0">
                <a:latin typeface="+mn-lt"/>
              </a:rPr>
              <a:t> function </a:t>
            </a:r>
            <a:r>
              <a:rPr lang="en-GB" sz="1800" dirty="0" smtClean="0">
                <a:latin typeface="+mn-lt"/>
              </a:rPr>
              <a:t>which </a:t>
            </a:r>
            <a:r>
              <a:rPr lang="en-GB" sz="1800" dirty="0">
                <a:latin typeface="+mn-lt"/>
              </a:rPr>
              <a:t>matrix elements the parameter corresponds </a:t>
            </a:r>
            <a:r>
              <a:rPr lang="en-GB" sz="1800" dirty="0" smtClean="0">
                <a:latin typeface="+mn-lt"/>
              </a:rPr>
              <a:t>to – e.g. for a DM interaction: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'selector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>
                <a:latin typeface="+mn-lt"/>
              </a:rPr>
              <a:t> is a 3×3×N array where </a:t>
            </a:r>
            <a:r>
              <a:rPr lang="en-GB" sz="1800" dirty="0" smtClean="0">
                <a:latin typeface="+mn-lt"/>
              </a:rPr>
              <a:t>N is </a:t>
            </a:r>
            <a:r>
              <a:rPr lang="en-GB" sz="1800" dirty="0">
                <a:latin typeface="+mn-lt"/>
              </a:rPr>
              <a:t>the number of </a:t>
            </a:r>
            <a:r>
              <a:rPr lang="en-GB" sz="1800" dirty="0" smtClean="0">
                <a:latin typeface="+mn-lt"/>
              </a:rPr>
              <a:t>parameters</a:t>
            </a:r>
            <a:endParaRPr lang="en-GB" sz="1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Each </a:t>
            </a:r>
            <a:r>
              <a:rPr lang="en-GB" sz="1800" dirty="0" smtClean="0">
                <a:latin typeface="+mn-lt"/>
              </a:rPr>
              <a:t>3×3 matrix </a:t>
            </a:r>
            <a:r>
              <a:rPr lang="en-GB" sz="1800" dirty="0">
                <a:latin typeface="+mn-lt"/>
              </a:rPr>
              <a:t>denotes which elements of the corresponding matrix 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'mat'</a:t>
            </a:r>
            <a:r>
              <a:rPr lang="en-GB" sz="1800" dirty="0">
                <a:latin typeface="+mn-lt"/>
              </a:rPr>
              <a:t> goes with that parameter </a:t>
            </a:r>
            <a:endParaRPr lang="en-GB" sz="1800" dirty="0" smtClean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Horace-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interface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5809" y="3381588"/>
            <a:ext cx="7336936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Dvec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[0.1 0.2 0.3];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swobj.addmatrix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'DM', 'value', 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Dvec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swobj.addcoupling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('mat', 'DM', 'bond', 1);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(:,:,1) = [0 0 0; 0 0 1; 0 -1 0];    %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(:,:,2) = [0 0 1; 0 0 0; -1 0 0];    %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(:,:,3) = [0 1 0; -1 0 0; 0 0 0];    %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fitobj.set_fun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swobj.horace_sqw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fitobj.set_pin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Dvec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'mat', {'DM', 'DM', 'DM'}, ...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'selector',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'hermit', false})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fitobj.fit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713784" y="3984416"/>
            <a:ext cx="4497235" cy="1260444"/>
            <a:chOff x="1713784" y="3984416"/>
            <a:chExt cx="4497235" cy="1260444"/>
          </a:xfrm>
        </p:grpSpPr>
        <p:sp>
          <p:nvSpPr>
            <p:cNvPr id="7" name="Rectangle 6"/>
            <p:cNvSpPr/>
            <p:nvPr/>
          </p:nvSpPr>
          <p:spPr>
            <a:xfrm>
              <a:off x="4856672" y="4123427"/>
              <a:ext cx="276045" cy="23291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5964" y="3984416"/>
              <a:ext cx="835055" cy="545201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3775494" y="5060831"/>
              <a:ext cx="382438" cy="18402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13784" y="4132053"/>
              <a:ext cx="192655" cy="22428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379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457200" y="1268088"/>
            <a:ext cx="8229600" cy="55899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horace_sqw</a:t>
            </a:r>
            <a:r>
              <a:rPr lang="en-GB" sz="2400" dirty="0" smtClean="0">
                <a:latin typeface="+mn-lt"/>
              </a:rPr>
              <a:t> also does an energy convolution to return S(</a:t>
            </a:r>
            <a:r>
              <a:rPr lang="en-GB" sz="2400" b="1" i="1" dirty="0" smtClean="0">
                <a:latin typeface="+mn-lt"/>
              </a:rPr>
              <a:t>Q</a:t>
            </a:r>
            <a:r>
              <a:rPr lang="en-GB" sz="2400" dirty="0" smtClean="0">
                <a:latin typeface="+mn-lt"/>
              </a:rPr>
              <a:t>,</a:t>
            </a:r>
            <a:r>
              <a:rPr lang="el-GR" sz="2400" dirty="0" smtClean="0">
                <a:latin typeface="+mn-lt"/>
                <a:cs typeface="Calibri" panose="020F0502020204030204" pitchFamily="34" charset="0"/>
              </a:rPr>
              <a:t>ω</a:t>
            </a:r>
            <a:r>
              <a:rPr lang="en-GB" sz="2400" dirty="0" smtClean="0">
                <a:latin typeface="+mn-lt"/>
                <a:cs typeface="Calibri" panose="020F0502020204030204" pitchFamily="34" charset="0"/>
              </a:rPr>
              <a:t>) from the calculated </a:t>
            </a:r>
            <a:r>
              <a:rPr lang="el-GR" sz="2400" dirty="0" smtClean="0">
                <a:latin typeface="+mn-lt"/>
                <a:cs typeface="Calibri" panose="020F0502020204030204" pitchFamily="34" charset="0"/>
              </a:rPr>
              <a:t>ω</a:t>
            </a:r>
            <a:r>
              <a:rPr lang="en-GB" sz="2400" dirty="0" smtClean="0">
                <a:latin typeface="+mn-lt"/>
                <a:cs typeface="Calibri" panose="020F0502020204030204" pitchFamily="34" charset="0"/>
              </a:rPr>
              <a:t>(</a:t>
            </a:r>
            <a:r>
              <a:rPr lang="en-GB" sz="2400" b="1" i="1" dirty="0" smtClean="0">
                <a:latin typeface="+mn-lt"/>
                <a:cs typeface="Calibri" panose="020F0502020204030204" pitchFamily="34" charset="0"/>
              </a:rPr>
              <a:t>Q</a:t>
            </a:r>
            <a:r>
              <a:rPr lang="en-GB" sz="2400" dirty="0" smtClean="0">
                <a:latin typeface="+mn-lt"/>
                <a:cs typeface="Calibri" panose="020F0502020204030204" pitchFamily="34" charset="0"/>
              </a:rPr>
              <a:t>) and intensity.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alibri" panose="020F0502020204030204" pitchFamily="34" charset="0"/>
              </a:rPr>
              <a:t>The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resfun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option tells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horace_sqw</a:t>
            </a:r>
            <a:r>
              <a:rPr lang="en-GB" sz="2400" dirty="0" smtClean="0">
                <a:latin typeface="+mn-lt"/>
              </a:rPr>
              <a:t> what </a:t>
            </a:r>
            <a:r>
              <a:rPr lang="en-GB" sz="2400" dirty="0">
                <a:latin typeface="+mn-lt"/>
              </a:rPr>
              <a:t>function to </a:t>
            </a:r>
            <a:r>
              <a:rPr lang="en-GB" sz="2400" dirty="0" smtClean="0">
                <a:latin typeface="+mn-lt"/>
              </a:rPr>
              <a:t>use. </a:t>
            </a:r>
            <a:r>
              <a:rPr lang="en-GB" sz="2400" dirty="0">
                <a:latin typeface="+mn-lt"/>
              </a:rPr>
              <a:t>Options are: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'gauss'</a:t>
            </a:r>
            <a:r>
              <a:rPr lang="en-GB" sz="1600" dirty="0">
                <a:latin typeface="+mn-lt"/>
              </a:rPr>
              <a:t> - a </a:t>
            </a:r>
            <a:r>
              <a:rPr lang="en-GB" sz="1600" dirty="0" err="1">
                <a:latin typeface="+mn-lt"/>
              </a:rPr>
              <a:t>gaussian</a:t>
            </a:r>
            <a:r>
              <a:rPr lang="en-GB" sz="1600" dirty="0">
                <a:latin typeface="+mn-lt"/>
              </a:rPr>
              <a:t> (one parameter: </a:t>
            </a:r>
            <a:r>
              <a:rPr lang="en-GB" sz="1600" dirty="0" err="1">
                <a:latin typeface="+mn-lt"/>
              </a:rPr>
              <a:t>fwhm</a:t>
            </a:r>
            <a:r>
              <a:rPr lang="en-GB" sz="1600" dirty="0" smtClean="0">
                <a:latin typeface="+mn-lt"/>
              </a:rPr>
              <a:t>) [default]</a:t>
            </a:r>
            <a:endParaRPr lang="en-GB" sz="1600" dirty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>
                <a:latin typeface="+mn-lt"/>
              </a:rPr>
              <a:t> - a </a:t>
            </a:r>
            <a:r>
              <a:rPr lang="en-GB" sz="1600" dirty="0" err="1">
                <a:latin typeface="+mn-lt"/>
              </a:rPr>
              <a:t>lorentzian</a:t>
            </a:r>
            <a:r>
              <a:rPr lang="en-GB" sz="1600" dirty="0">
                <a:latin typeface="+mn-lt"/>
              </a:rPr>
              <a:t> (one parameter: </a:t>
            </a:r>
            <a:r>
              <a:rPr lang="en-GB" sz="1600" dirty="0" err="1">
                <a:latin typeface="+mn-lt"/>
              </a:rPr>
              <a:t>fwhm</a:t>
            </a:r>
            <a:r>
              <a:rPr lang="en-GB" sz="1600" dirty="0">
                <a:latin typeface="+mn-lt"/>
              </a:rPr>
              <a:t>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voigt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>
                <a:latin typeface="+mn-lt"/>
              </a:rPr>
              <a:t> - a </a:t>
            </a:r>
            <a:r>
              <a:rPr lang="en-GB" sz="1600" dirty="0" err="1">
                <a:latin typeface="+mn-lt"/>
              </a:rPr>
              <a:t>pseudovoigt</a:t>
            </a:r>
            <a:r>
              <a:rPr lang="en-GB" sz="1600" dirty="0">
                <a:latin typeface="+mn-lt"/>
              </a:rPr>
              <a:t> (two parameters: </a:t>
            </a:r>
            <a:r>
              <a:rPr lang="en-GB" sz="1600" dirty="0" err="1">
                <a:latin typeface="+mn-lt"/>
              </a:rPr>
              <a:t>fwhm</a:t>
            </a:r>
            <a:r>
              <a:rPr lang="en-GB" sz="1600" dirty="0">
                <a:latin typeface="+mn-lt"/>
              </a:rPr>
              <a:t> and </a:t>
            </a:r>
            <a:r>
              <a:rPr lang="en-GB" sz="1600" dirty="0" err="1">
                <a:latin typeface="+mn-lt"/>
              </a:rPr>
              <a:t>lorentzian</a:t>
            </a:r>
            <a:r>
              <a:rPr lang="en-GB" sz="1600" dirty="0">
                <a:latin typeface="+mn-lt"/>
              </a:rPr>
              <a:t> fraction)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+mn-lt"/>
              </a:rPr>
              <a:t>- a damped harmonic oscillator (3 parameters: Gamma Temperature Amplitude)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A function handle to a function which will be accepted by Horace's </a:t>
            </a:r>
            <a:r>
              <a:rPr lang="en-GB" sz="1600" dirty="0">
                <a:latin typeface="+mn-lt"/>
                <a:cs typeface="Courier New" panose="02070309020205020404" pitchFamily="49" charset="0"/>
              </a:rPr>
              <a:t>disp2sqw</a:t>
            </a:r>
            <a:r>
              <a:rPr lang="en-GB" sz="1600" dirty="0">
                <a:latin typeface="+mn-lt"/>
              </a:rPr>
              <a:t> method</a:t>
            </a:r>
            <a:endParaRPr lang="en-GB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horace_sqw</a:t>
            </a:r>
            <a:r>
              <a:rPr lang="en-GB" sz="2400" dirty="0">
                <a:latin typeface="+mn-lt"/>
              </a:rPr>
              <a:t> appends the parameters needed by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resfun</a:t>
            </a:r>
            <a:r>
              <a:rPr lang="en-GB" sz="2400" dirty="0">
                <a:latin typeface="+mn-lt"/>
              </a:rPr>
              <a:t> to the end of the parameter vector and then adds a scale factor between the data and calculation after </a:t>
            </a:r>
            <a:r>
              <a:rPr lang="en-GB" sz="2400" dirty="0" smtClean="0">
                <a:latin typeface="+mn-lt"/>
              </a:rPr>
              <a:t>that. E.g.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model_pars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res_pars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scale_factor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Horace-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interface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2289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457200" y="1268088"/>
            <a:ext cx="8229600" cy="55899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In addition,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horace_sqw</a:t>
            </a:r>
            <a:r>
              <a:rPr lang="en-GB" sz="2400" dirty="0" smtClean="0">
                <a:latin typeface="+mn-lt"/>
              </a:rPr>
              <a:t> has some other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useFast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dirty="0">
                <a:latin typeface="+mn-lt"/>
              </a:rPr>
              <a:t> - This tells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horace_sqw</a:t>
            </a:r>
            <a:r>
              <a:rPr lang="en-GB" sz="2400" dirty="0">
                <a:latin typeface="+mn-lt"/>
              </a:rPr>
              <a:t> to use a faster but slightly less accurate code than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2400" dirty="0">
                <a:latin typeface="+mn-lt"/>
              </a:rPr>
              <a:t>. In particular, this code achieves a speed gain by</a:t>
            </a:r>
            <a:r>
              <a:rPr lang="en-GB" sz="2400" dirty="0" smtClean="0">
                <a:latin typeface="+mn-lt"/>
              </a:rPr>
              <a:t>:</a:t>
            </a:r>
            <a:endParaRPr lang="en-GB" dirty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Only </a:t>
            </a:r>
            <a:r>
              <a:rPr lang="en-GB" sz="1600" dirty="0">
                <a:latin typeface="+mn-lt"/>
              </a:rPr>
              <a:t>calculating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1600" dirty="0">
                <a:latin typeface="+mn-lt"/>
              </a:rPr>
              <a:t> rather than </a:t>
            </a:r>
            <a:r>
              <a:rPr lang="en-GB" sz="1600" dirty="0" smtClean="0">
                <a:latin typeface="+mn-lt"/>
              </a:rPr>
              <a:t>the full S</a:t>
            </a:r>
            <a:r>
              <a:rPr lang="en-GB" sz="1600" baseline="30000" dirty="0" smtClean="0">
                <a:latin typeface="+mn-lt"/>
              </a:rPr>
              <a:t>αβ</a:t>
            </a:r>
            <a:r>
              <a:rPr lang="en-GB" sz="1600" dirty="0" smtClean="0">
                <a:latin typeface="+mn-lt"/>
              </a:rPr>
              <a:t> tensor</a:t>
            </a:r>
            <a:endParaRPr lang="en-GB" sz="1600" dirty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Only </a:t>
            </a:r>
            <a:r>
              <a:rPr lang="en-GB" sz="1600" dirty="0">
                <a:latin typeface="+mn-lt"/>
              </a:rPr>
              <a:t>calculating magnon creation (positive energy / neutron energy loss) modes.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Ignoring </a:t>
            </a:r>
            <a:r>
              <a:rPr lang="en-GB" sz="1600" dirty="0">
                <a:latin typeface="+mn-lt"/>
              </a:rPr>
              <a:t>twins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coordtrans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dirty="0">
                <a:latin typeface="+mn-lt"/>
              </a:rPr>
              <a:t> - A </a:t>
            </a:r>
            <a:r>
              <a:rPr lang="en-GB" sz="2400" dirty="0" smtClean="0">
                <a:latin typeface="+mn-lt"/>
              </a:rPr>
              <a:t>4×4 matrix </a:t>
            </a:r>
            <a:r>
              <a:rPr lang="en-GB" sz="2400" dirty="0">
                <a:latin typeface="+mn-lt"/>
              </a:rPr>
              <a:t>to transform the input (</a:t>
            </a:r>
            <a:r>
              <a:rPr lang="en-GB" sz="2400" dirty="0" err="1" smtClean="0">
                <a:latin typeface="+mn-lt"/>
              </a:rPr>
              <a:t>Qh,Qk,Ql,ℏω</a:t>
            </a:r>
            <a:r>
              <a:rPr lang="en-GB" sz="2400" dirty="0" smtClean="0">
                <a:latin typeface="+mn-lt"/>
              </a:rPr>
              <a:t>) coordinates </a:t>
            </a:r>
            <a:r>
              <a:rPr lang="en-GB" sz="2400" dirty="0">
                <a:latin typeface="+mn-lt"/>
              </a:rPr>
              <a:t>received from Horace before passing to </a:t>
            </a:r>
            <a:r>
              <a:rPr lang="en-GB" sz="2400" dirty="0" err="1">
                <a:latin typeface="+mn-lt"/>
              </a:rPr>
              <a:t>SpinW</a:t>
            </a: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Horace-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interface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5932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52162</TotalTime>
  <Words>1762</Words>
  <Application>Microsoft Office PowerPoint</Application>
  <PresentationFormat>On-screen Show (4:3)</PresentationFormat>
  <Paragraphs>247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DejaVu Sans</vt:lpstr>
      <vt:lpstr>Liberation Serif</vt:lpstr>
      <vt:lpstr>Lucida Sans</vt:lpstr>
      <vt:lpstr>Title1</vt:lpstr>
      <vt:lpstr>Title3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Le, Duc (STFC,RAL,ISIS)</dc:creator>
  <cp:lastModifiedBy>Le, Duc (STFC,RAL,ISIS)</cp:lastModifiedBy>
  <cp:revision>415</cp:revision>
  <dcterms:created xsi:type="dcterms:W3CDTF">2007-08-10T08:53:48Z</dcterms:created>
  <dcterms:modified xsi:type="dcterms:W3CDTF">2021-07-07T07:58:45Z</dcterms:modified>
</cp:coreProperties>
</file>