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21"/>
  </p:notesMasterIdLst>
  <p:handoutMasterIdLst>
    <p:handoutMasterId r:id="rId22"/>
  </p:handoutMasterIdLst>
  <p:sldIdLst>
    <p:sldId id="256" r:id="rId3"/>
    <p:sldId id="335" r:id="rId4"/>
    <p:sldId id="334" r:id="rId5"/>
    <p:sldId id="336" r:id="rId6"/>
    <p:sldId id="337" r:id="rId7"/>
    <p:sldId id="338" r:id="rId8"/>
    <p:sldId id="330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7" r:id="rId17"/>
    <p:sldId id="348" r:id="rId18"/>
    <p:sldId id="349" r:id="rId19"/>
    <p:sldId id="35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8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4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4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6E1FD2-BF16-4A63-8ECE-4F7E773AC6DB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4675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56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3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56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2CA650AE-01C1-461C-908D-1D3D1E529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lang="en-US" sz="1200" b="0" i="0" u="none" strike="noStrike" kern="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Arial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929373-D414-4525-A899-32F7B58F1970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7B5A92-D91B-4EA3-BB35-3EB97459A6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44D3CE-5BE8-47C0-818A-DC0FBE4A3D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1062039"/>
            <a:ext cx="2057400" cy="506412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1062039"/>
            <a:ext cx="6019796" cy="50641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532D9-6EE8-49D8-8A87-53B917D3B6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/>
            <a:r>
              <a:rPr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0080314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78E2EC-DD22-41A3-B4A4-FD2687C6A9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0990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0990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A047C4-9BF1-42B2-9371-3B08682629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DA2AAD-64FB-4A2A-8C42-B42D12EDFB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5B05C3-5202-4B7A-AD44-118BC9C7A6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7A82F7-BD7B-4187-A33D-F44D886006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CC3B67-F419-4A7A-85AC-2B770BD68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C087DA-8296-4EDC-A461-743B7DE7F4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F451B-189A-4915-9259-2370E4E01C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top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1841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411281" y="1061636"/>
            <a:ext cx="6275518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2349002"/>
            <a:ext cx="8229600" cy="377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124075" y="6244922"/>
            <a:ext cx="2895840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6552718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547CDBCD-EF26-476C-ADEC-1F25D87CD5C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bottom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361118"/>
            <a:ext cx="9144000" cy="14968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73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ace-neutrons.github.io/horace-docs/3.5.0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s://pace-neutrons.github.io/horace-docs/3.5.0/Symmetrising_etc.html#symmetrising-whole-data-fi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hyperlink" Target="https://pace-neutrons.github.io/horace-docs/3.5.0/Data_diagnostic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ace-neutrons.github.io/horace-docs/3.5.0/Reshaping_etc.html#mas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57200" y="274320"/>
            <a:ext cx="8229600" cy="5299560"/>
          </a:xfrm>
        </p:spPr>
        <p:txBody>
          <a:bodyPr lIns="0" tIns="0" rIns="0" bIns="0" anchor="ctr" anchorCtr="1">
            <a:norm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/>
              <a:t>Single Crystal INS data analysis with Horace </a:t>
            </a:r>
          </a:p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/>
              <a:t>Part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537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7094"/>
            <a:ext cx="8229600" cy="524486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3 ways of creating a synthetic workspace in Horace: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dirty="0" smtClean="0">
                <a:latin typeface="+mn-lt"/>
              </a:rPr>
              <a:t> indicates a function handle in </a:t>
            </a:r>
            <a:r>
              <a:rPr lang="en-GB" sz="2000" dirty="0" err="1" smtClean="0">
                <a:latin typeface="+mn-lt"/>
              </a:rPr>
              <a:t>Matlab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2000" dirty="0" smtClean="0">
                <a:latin typeface="+mn-lt"/>
              </a:rPr>
              <a:t> passes the plot axes coordinates (e.g. defined by a projection) to the function – used for basic functions like </a:t>
            </a:r>
            <a:r>
              <a:rPr lang="en-GB" sz="2000" dirty="0" err="1" smtClean="0">
                <a:latin typeface="+mn-lt"/>
              </a:rPr>
              <a:t>gaussians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or </a:t>
            </a:r>
            <a:r>
              <a:rPr lang="en-GB" sz="2000" dirty="0" err="1" smtClean="0">
                <a:latin typeface="+mn-lt"/>
              </a:rPr>
              <a:t>lorentzian</a:t>
            </a:r>
            <a:r>
              <a:rPr lang="en-GB" sz="2000" dirty="0" smtClean="0">
                <a:latin typeface="+mn-lt"/>
              </a:rPr>
              <a:t> peaks, or linear background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2000" dirty="0" smtClean="0">
                <a:latin typeface="+mn-lt"/>
              </a:rPr>
              <a:t> and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</a:t>
            </a:r>
            <a:r>
              <a:rPr lang="en-GB" sz="2000" dirty="0" smtClean="0">
                <a:latin typeface="+mn-lt"/>
              </a:rPr>
              <a:t> pass the (</a:t>
            </a:r>
            <a:r>
              <a:rPr lang="en-GB" sz="2000" b="1" i="1" dirty="0" smtClean="0">
                <a:latin typeface="+mn-lt"/>
              </a:rPr>
              <a:t>Q</a:t>
            </a:r>
            <a:r>
              <a:rPr lang="en-GB" sz="2000" dirty="0" smtClean="0">
                <a:latin typeface="+mn-lt"/>
              </a:rPr>
              <a:t>,</a:t>
            </a:r>
            <a:r>
              <a:rPr lang="en-GB" sz="2000" i="1" dirty="0" smtClean="0">
                <a:latin typeface="+mn-lt"/>
              </a:rPr>
              <a:t>E</a:t>
            </a:r>
            <a:r>
              <a:rPr lang="en-GB" sz="2000" dirty="0" smtClean="0">
                <a:latin typeface="+mn-lt"/>
              </a:rPr>
              <a:t>) coordinates to the user function and are used for theoretical model of scattering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2000" dirty="0" smtClean="0">
                <a:latin typeface="+mn-lt"/>
              </a:rPr>
              <a:t> should return the scattering function </a:t>
            </a:r>
            <a:r>
              <a:rPr lang="en-GB" sz="2000" i="1" dirty="0" smtClean="0">
                <a:latin typeface="+mn-lt"/>
              </a:rPr>
              <a:t>S</a:t>
            </a:r>
            <a:r>
              <a:rPr lang="en-GB" sz="2000" dirty="0" smtClean="0">
                <a:latin typeface="+mn-lt"/>
              </a:rPr>
              <a:t>(</a:t>
            </a:r>
            <a:r>
              <a:rPr lang="en-GB" sz="2000" b="1" i="1" dirty="0" smtClean="0">
                <a:latin typeface="+mn-lt"/>
              </a:rPr>
              <a:t>Q</a:t>
            </a:r>
            <a:r>
              <a:rPr lang="en-GB" sz="2000" dirty="0" smtClean="0">
                <a:latin typeface="+mn-lt"/>
              </a:rPr>
              <a:t>,</a:t>
            </a:r>
            <a:r>
              <a:rPr lang="en-GB" sz="2000" i="1" dirty="0" smtClean="0">
                <a:latin typeface="+mn-lt"/>
              </a:rPr>
              <a:t>E</a:t>
            </a:r>
            <a:r>
              <a:rPr lang="en-GB" sz="2000" dirty="0" smtClean="0">
                <a:latin typeface="+mn-lt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2000" dirty="0" smtClean="0">
                <a:latin typeface="+mn-lt"/>
              </a:rPr>
              <a:t> should return the dispersion </a:t>
            </a:r>
            <a:r>
              <a:rPr lang="en-GB" sz="2000" i="1" dirty="0" smtClean="0">
                <a:latin typeface="+mn-lt"/>
              </a:rPr>
              <a:t>E</a:t>
            </a:r>
            <a:r>
              <a:rPr lang="en-GB" sz="2000" dirty="0" smtClean="0">
                <a:latin typeface="+mn-lt"/>
              </a:rPr>
              <a:t>(</a:t>
            </a:r>
            <a:r>
              <a:rPr lang="en-GB" sz="2000" b="1" i="1" dirty="0" smtClean="0">
                <a:latin typeface="+mn-lt"/>
              </a:rPr>
              <a:t>Q</a:t>
            </a:r>
            <a:r>
              <a:rPr lang="en-GB" sz="2000" dirty="0" smtClean="0">
                <a:latin typeface="+mn-lt"/>
              </a:rPr>
              <a:t>) and the corresponding weight </a:t>
            </a:r>
            <a:r>
              <a:rPr lang="en-GB" sz="2000" i="1" dirty="0" smtClean="0">
                <a:latin typeface="+mn-lt"/>
              </a:rPr>
              <a:t>S</a:t>
            </a:r>
            <a:r>
              <a:rPr lang="en-GB" sz="2000" dirty="0" smtClean="0">
                <a:latin typeface="+mn-lt"/>
              </a:rPr>
              <a:t> at that value of energy (returns 2 outputs). Horace then performs a simple energy convolution with a Gaussian of width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2000" dirty="0" smtClean="0">
                <a:latin typeface="+mn-lt"/>
              </a:rPr>
              <a:t> to get </a:t>
            </a:r>
            <a:r>
              <a:rPr lang="en-GB" sz="2000" i="1" dirty="0" smtClean="0">
                <a:latin typeface="+mn-lt"/>
              </a:rPr>
              <a:t>S</a:t>
            </a:r>
            <a:r>
              <a:rPr lang="en-GB" sz="2000" dirty="0" smtClean="0">
                <a:latin typeface="+mn-lt"/>
              </a:rPr>
              <a:t>(</a:t>
            </a:r>
            <a:r>
              <a:rPr lang="en-GB" sz="2000" b="1" i="1" dirty="0" smtClean="0">
                <a:latin typeface="+mn-lt"/>
              </a:rPr>
              <a:t>Q</a:t>
            </a:r>
            <a:r>
              <a:rPr lang="en-GB" sz="2000" dirty="0" smtClean="0">
                <a:latin typeface="+mn-lt"/>
              </a:rPr>
              <a:t>,</a:t>
            </a:r>
            <a:r>
              <a:rPr lang="en-GB" sz="2000" i="1" dirty="0" smtClean="0">
                <a:latin typeface="+mn-lt"/>
              </a:rPr>
              <a:t>E</a:t>
            </a:r>
            <a:r>
              <a:rPr lang="en-GB" sz="2000" dirty="0" smtClean="0">
                <a:latin typeface="+mn-lt"/>
              </a:rPr>
              <a:t>).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Simulating Data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70244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7094"/>
            <a:ext cx="8229600" cy="524486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3 ways of creating a synthetic workspace in Horace: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Example of a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@fun</a:t>
            </a:r>
            <a:r>
              <a:rPr lang="en-GB" sz="2000" dirty="0" smtClean="0">
                <a:latin typeface="+mn-lt"/>
              </a:rPr>
              <a:t> for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2000" dirty="0" smtClean="0">
                <a:latin typeface="+mn-lt"/>
              </a:rPr>
              <a:t>:</a:t>
            </a:r>
          </a:p>
          <a:p>
            <a:pPr lvl="1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out = fun(x, y, par)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xc = par(1);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par(2);</a:t>
            </a:r>
          </a:p>
          <a:p>
            <a:pPr lvl="1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sigx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par(3);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par(4);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= par(5) *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(-(x-xc).^2./(2*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sigx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)-(y-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).^2./(2*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1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(w1, @fun, ...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[1,150,0.2,50,5]));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Simulating Data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5144" y="2907102"/>
            <a:ext cx="357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← 2D function – takes 2 coordinates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42" y="4059807"/>
            <a:ext cx="3362864" cy="25221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03585" y="2967487"/>
            <a:ext cx="379562" cy="232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312543" y="4353464"/>
            <a:ext cx="543466" cy="232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20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7094"/>
            <a:ext cx="8229600" cy="524486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3 ways of creating a synthetic workspace in Horace: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Example of a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2000" dirty="0" smtClean="0">
                <a:latin typeface="+mn-lt"/>
              </a:rPr>
              <a:t> for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2000" dirty="0" smtClean="0">
                <a:latin typeface="+mn-lt"/>
              </a:rPr>
              <a:t>: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out =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h,k,l,en,par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JS = par(1); Gam = par(2); 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omega = JS * (1-cos(pi*h));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= par(3) * Gam ./ ((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omega).^2 + Gam.^2);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(w1,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[200,5,1]));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Simulating Data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5144" y="2907102"/>
            <a:ext cx="391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← always takes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h,k,l,en</a:t>
            </a:r>
            <a:r>
              <a:rPr lang="en-GB" dirty="0" smtClean="0"/>
              <a:t> coordinates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803584" y="2967487"/>
            <a:ext cx="681487" cy="232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152954" y="4336212"/>
            <a:ext cx="901461" cy="232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42" y="4059806"/>
            <a:ext cx="3362865" cy="25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60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7094"/>
            <a:ext cx="8229600" cy="524486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3 ways of creating a synthetic workspace in Horace: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Example of a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2000" dirty="0" smtClean="0">
                <a:latin typeface="+mn-lt"/>
              </a:rPr>
              <a:t> for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2000" dirty="0" smtClean="0">
                <a:latin typeface="+mn-lt"/>
              </a:rPr>
              <a:t>: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w,s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h,k,l,par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JS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par(1);</a:t>
            </a:r>
          </a:p>
          <a:p>
            <a:pPr lvl="1" indent="0">
              <a:buNone/>
            </a:pP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 = JS * (1-sin(pi*h));</a:t>
            </a:r>
          </a:p>
          <a:p>
            <a:pPr lvl="1" indent="0">
              <a:buNone/>
            </a:pP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 = par(2) + w*0;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plot(…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disp2sqw_eval(w1,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,...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[200,1]));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Simulating Data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23932" y="2907102"/>
            <a:ext cx="350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← always takes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h,k,l</a:t>
            </a:r>
            <a:r>
              <a:rPr lang="en-GB" dirty="0" smtClean="0"/>
              <a:t> coordinates</a:t>
            </a:r>
          </a:p>
          <a:p>
            <a:r>
              <a:rPr lang="en-GB" dirty="0"/>
              <a:t> </a:t>
            </a:r>
            <a:r>
              <a:rPr lang="en-GB" dirty="0" smtClean="0"/>
              <a:t>     returns 2 values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dirty="0" smtClean="0"/>
              <a:t> and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53752" y="2975311"/>
            <a:ext cx="737560" cy="232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329796" y="4686854"/>
            <a:ext cx="987725" cy="232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41" y="4059805"/>
            <a:ext cx="3362865" cy="25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78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7094"/>
            <a:ext cx="8229600" cy="524486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disp2sqw_eval</a:t>
            </a:r>
            <a:r>
              <a:rPr lang="en-GB" sz="2000" dirty="0" smtClean="0">
                <a:latin typeface="+mn-lt"/>
              </a:rPr>
              <a:t> can be used to generate simulated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All require an input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2000" dirty="0" smtClean="0">
                <a:latin typeface="+mn-lt"/>
              </a:rPr>
              <a:t> or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2000" dirty="0" smtClean="0">
                <a:latin typeface="+mn-lt"/>
              </a:rPr>
              <a:t> object to provide the coordinates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And a user defined function specified by a handle (prefix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dirty="0" smtClean="0">
                <a:latin typeface="+mn-lt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2000" dirty="0" smtClean="0">
                <a:latin typeface="+mn-lt"/>
              </a:rPr>
              <a:t> and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</a:t>
            </a:r>
            <a:r>
              <a:rPr lang="en-GB" sz="2000" dirty="0" smtClean="0">
                <a:latin typeface="+mn-lt"/>
              </a:rPr>
              <a:t> will pass to the functions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the (</a:t>
            </a:r>
            <a:r>
              <a:rPr lang="en-GB" sz="1600" b="1" i="1" dirty="0" smtClean="0">
                <a:latin typeface="+mn-lt"/>
              </a:rPr>
              <a:t>Q</a:t>
            </a:r>
            <a:r>
              <a:rPr lang="en-GB" sz="1600" dirty="0" smtClean="0">
                <a:latin typeface="+mn-lt"/>
              </a:rPr>
              <a:t>,</a:t>
            </a:r>
            <a:r>
              <a:rPr lang="en-GB" sz="1600" i="1" dirty="0" smtClean="0">
                <a:latin typeface="+mn-lt"/>
              </a:rPr>
              <a:t>E</a:t>
            </a:r>
            <a:r>
              <a:rPr lang="en-GB" sz="1600" dirty="0" smtClean="0">
                <a:latin typeface="+mn-lt"/>
              </a:rPr>
              <a:t>) coordinates of the </a:t>
            </a:r>
            <a:r>
              <a:rPr lang="en-GB" sz="1600" u="sng" dirty="0" smtClean="0">
                <a:latin typeface="+mn-lt"/>
              </a:rPr>
              <a:t>bin centres</a:t>
            </a:r>
            <a:r>
              <a:rPr lang="en-GB" sz="1600" dirty="0" smtClean="0">
                <a:latin typeface="+mn-lt"/>
              </a:rPr>
              <a:t> if given a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1600" dirty="0" smtClean="0">
                <a:latin typeface="+mn-lt"/>
              </a:rPr>
              <a:t> object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the (</a:t>
            </a:r>
            <a:r>
              <a:rPr lang="en-GB" sz="1600" b="1" i="1" dirty="0"/>
              <a:t>Q</a:t>
            </a:r>
            <a:r>
              <a:rPr lang="en-GB" sz="1600" dirty="0"/>
              <a:t>,</a:t>
            </a:r>
            <a:r>
              <a:rPr lang="en-GB" sz="1600" i="1" dirty="0"/>
              <a:t>E</a:t>
            </a:r>
            <a:r>
              <a:rPr lang="en-GB" sz="1600" dirty="0"/>
              <a:t>) coordinates of </a:t>
            </a:r>
            <a:r>
              <a:rPr lang="en-GB" sz="1600" u="sng" dirty="0" smtClean="0"/>
              <a:t>every pixel</a:t>
            </a:r>
            <a:r>
              <a:rPr lang="en-GB" sz="1600" dirty="0" smtClean="0"/>
              <a:t> if </a:t>
            </a:r>
            <a:r>
              <a:rPr lang="en-GB" sz="1600" dirty="0"/>
              <a:t>given a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 smtClean="0"/>
              <a:t> object</a:t>
            </a:r>
            <a:endParaRPr lang="en-GB" sz="16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So calculations with a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2000" dirty="0" smtClean="0">
                <a:latin typeface="+mn-lt"/>
              </a:rPr>
              <a:t> will be more accurate but take longer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Simulating Data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17733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(and 5 min break)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296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Horace CLI Demonstration</a:t>
            </a:r>
            <a:endParaRPr lang="en-GB" dirty="0"/>
          </a:p>
        </p:txBody>
      </p:sp>
      <p:sp>
        <p:nvSpPr>
          <p:cNvPr id="4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 CLI Demonstration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11743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21035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bose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signal</a:t>
            </a: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 can be used with arithmetic operators to change the signal intensity of cuts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Background subtraction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run_inspector</a:t>
            </a: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 can be used to view a cut decomposed into contributions from each sample orientation.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disp2sqw_eval</a:t>
            </a:r>
            <a:r>
              <a:rPr lang="en-GB" sz="2000" dirty="0"/>
              <a:t> can be used to generate simulated data</a:t>
            </a:r>
            <a:r>
              <a:rPr lang="en-GB" sz="20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Tomorrow: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/>
              <a:t>Fitting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/>
              <a:t>Resolution convolution</a:t>
            </a:r>
            <a:endParaRPr lang="en-GB" sz="1600" dirty="0"/>
          </a:p>
        </p:txBody>
      </p:sp>
      <p:sp>
        <p:nvSpPr>
          <p:cNvPr id="5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Summary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829206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3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89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9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7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21035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&lt;command&gt;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  <a:hlinkClick r:id="rId2"/>
              </a:rPr>
              <a:t>https://pace-neutrons.github.io/horace-docs/3.5.0</a:t>
            </a: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</a:t>
            </a:r>
            <a:r>
              <a:rPr lang="en-GB" sz="2400" dirty="0" smtClean="0">
                <a:latin typeface="+mn-lt"/>
              </a:rPr>
              <a:t> – needs </a:t>
            </a:r>
            <a:r>
              <a:rPr lang="en-GB" sz="2400" b="1" dirty="0" smtClean="0">
                <a:latin typeface="+mn-lt"/>
              </a:rPr>
              <a:t>u</a:t>
            </a:r>
            <a:r>
              <a:rPr lang="en-GB" sz="2400" dirty="0" smtClean="0">
                <a:latin typeface="+mn-lt"/>
              </a:rPr>
              <a:t>, </a:t>
            </a:r>
            <a:r>
              <a:rPr lang="en-GB" sz="2400" b="1" dirty="0" smtClean="0">
                <a:latin typeface="+mn-lt"/>
              </a:rPr>
              <a:t>v</a:t>
            </a:r>
            <a:r>
              <a:rPr lang="en-GB" sz="2400" dirty="0" smtClean="0">
                <a:latin typeface="+mn-lt"/>
              </a:rPr>
              <a:t> vectors to define the horizontal scattering plane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cut_sqw</a:t>
            </a:r>
            <a:r>
              <a:rPr lang="en-GB" sz="2400" dirty="0" smtClean="0">
                <a:latin typeface="+mn-lt"/>
              </a:rPr>
              <a:t> – needs another set of </a:t>
            </a:r>
            <a:r>
              <a:rPr lang="en-GB" sz="2400" b="1" dirty="0" err="1" smtClean="0">
                <a:latin typeface="+mn-lt"/>
              </a:rPr>
              <a:t>u</a:t>
            </a:r>
            <a:r>
              <a:rPr lang="en-GB" sz="2400" dirty="0" err="1" smtClean="0">
                <a:latin typeface="+mn-lt"/>
              </a:rPr>
              <a:t>,</a:t>
            </a:r>
            <a:r>
              <a:rPr lang="en-GB" sz="2400" b="1" dirty="0" err="1" smtClean="0">
                <a:latin typeface="+mn-lt"/>
              </a:rPr>
              <a:t>v</a:t>
            </a:r>
            <a:r>
              <a:rPr lang="en-GB" sz="2400" dirty="0" err="1" smtClean="0">
                <a:latin typeface="+mn-lt"/>
              </a:rPr>
              <a:t>,</a:t>
            </a:r>
            <a:r>
              <a:rPr lang="en-GB" sz="2400" b="1" dirty="0" err="1" smtClean="0">
                <a:latin typeface="+mn-lt"/>
              </a:rPr>
              <a:t>w</a:t>
            </a:r>
            <a:r>
              <a:rPr lang="en-GB" sz="2400" dirty="0" smtClean="0">
                <a:latin typeface="+mn-lt"/>
              </a:rPr>
              <a:t> to define cut axes (called </a:t>
            </a:r>
            <a:r>
              <a:rPr lang="en-GB" sz="2400" i="1" dirty="0" smtClean="0">
                <a:latin typeface="+mn-lt"/>
              </a:rPr>
              <a:t>projections</a:t>
            </a:r>
            <a:r>
              <a:rPr lang="en-GB" sz="2400" dirty="0" smtClean="0">
                <a:latin typeface="+mn-lt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gen_sqw_powder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– note has only 2 axes.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Horace plots use a “Genie” syntax (see docs) rather than standard </a:t>
            </a:r>
            <a:r>
              <a:rPr lang="en-GB" sz="2400" dirty="0" err="1" smtClean="0">
                <a:latin typeface="+mn-lt"/>
              </a:rPr>
              <a:t>Matlab</a:t>
            </a:r>
            <a:r>
              <a:rPr lang="en-GB" sz="2400" dirty="0" smtClean="0">
                <a:latin typeface="+mn-lt"/>
              </a:rPr>
              <a:t> syntax.</a:t>
            </a:r>
            <a:endParaRPr lang="en-GB" sz="2400" dirty="0">
              <a:latin typeface="+mn-lt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Summary of Wednesday Session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3365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Overview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7200" y="1371600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Today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latin typeface="+mn-lt"/>
              </a:rPr>
              <a:t>Intensity corrections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latin typeface="+mn-lt"/>
              </a:rPr>
              <a:t>Background subtraction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latin typeface="+mn-lt"/>
              </a:rPr>
              <a:t>Symmetrisation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 smtClean="0"/>
              <a:t>Data diagnostics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sz="1600" dirty="0" smtClean="0"/>
              <a:t>Run Inspector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sz="1600" dirty="0" smtClean="0"/>
              <a:t>Masking data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latin typeface="+mn-lt"/>
              </a:rPr>
              <a:t>Simulating data</a:t>
            </a:r>
          </a:p>
          <a:p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Friday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latin typeface="+mn-lt"/>
              </a:rPr>
              <a:t>Fitting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latin typeface="+mn-lt"/>
              </a:rPr>
              <a:t>Resolution convolution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537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2210"/>
            <a:ext cx="8436635" cy="515773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You can perform arithmetic on Horace objects 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2400" dirty="0" smtClean="0">
                <a:latin typeface="+mn-lt"/>
              </a:rPr>
              <a:t> and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2400" dirty="0" smtClean="0">
                <a:latin typeface="+mn-lt"/>
              </a:rPr>
              <a:t>)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w1 = 2*w2 – w3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In addition to simple scaling, can use more complex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Converting </a:t>
            </a:r>
            <a:r>
              <a:rPr lang="en-GB" sz="2400" dirty="0" smtClean="0">
                <a:latin typeface="+mn-lt"/>
              </a:rPr>
              <a:t>S(</a:t>
            </a:r>
            <a:r>
              <a:rPr lang="en-GB" sz="2400" b="1" i="1" dirty="0" smtClean="0">
                <a:latin typeface="+mn-lt"/>
              </a:rPr>
              <a:t>Q</a:t>
            </a:r>
            <a:r>
              <a:rPr lang="en-GB" sz="2400" dirty="0" smtClean="0">
                <a:latin typeface="+mn-lt"/>
              </a:rPr>
              <a:t>,</a:t>
            </a:r>
            <a:r>
              <a:rPr lang="el-GR" sz="2400" dirty="0" smtClean="0">
                <a:latin typeface="+mn-lt"/>
              </a:rPr>
              <a:t>ω</a:t>
            </a:r>
            <a:r>
              <a:rPr lang="en-GB" sz="2400" dirty="0" smtClean="0">
                <a:latin typeface="+mn-lt"/>
              </a:rPr>
              <a:t>) to </a:t>
            </a:r>
            <a:r>
              <a:rPr lang="el-GR" sz="2400" dirty="0" smtClean="0">
                <a:latin typeface="+mn-lt"/>
              </a:rPr>
              <a:t>χ</a:t>
            </a:r>
            <a:r>
              <a:rPr lang="en-GB" sz="2400" dirty="0" smtClean="0">
                <a:latin typeface="+mn-lt"/>
              </a:rPr>
              <a:t>’’(</a:t>
            </a:r>
            <a:r>
              <a:rPr lang="en-GB" sz="2400" b="1" i="1" dirty="0" smtClean="0">
                <a:latin typeface="+mn-lt"/>
              </a:rPr>
              <a:t>Q</a:t>
            </a:r>
            <a:r>
              <a:rPr lang="en-GB" sz="2400" dirty="0" smtClean="0">
                <a:latin typeface="+mn-lt"/>
              </a:rPr>
              <a:t>,</a:t>
            </a:r>
            <a:r>
              <a:rPr lang="el-GR" sz="2400" dirty="0" smtClean="0">
                <a:latin typeface="+mn-lt"/>
              </a:rPr>
              <a:t>ω</a:t>
            </a:r>
            <a:r>
              <a:rPr lang="en-GB" sz="2400" dirty="0" smtClean="0">
                <a:latin typeface="+mn-lt"/>
              </a:rPr>
              <a:t>) via the fluctuation-dissipation theorem</a:t>
            </a:r>
            <a:r>
              <a:rPr lang="en-GB" sz="2400" baseline="30000" dirty="0" smtClean="0">
                <a:latin typeface="+mn-lt"/>
              </a:rPr>
              <a:t>1</a:t>
            </a:r>
            <a:r>
              <a:rPr lang="en-GB" sz="2400" dirty="0" smtClean="0">
                <a:latin typeface="+mn-lt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200" dirty="0" smtClean="0">
              <a:latin typeface="+mn-lt"/>
            </a:endParaRP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chi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bose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(w1, 300)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Can also scale by a coordinate axis, e.g. </a:t>
            </a:r>
            <a:r>
              <a:rPr lang="en-GB" sz="2400" dirty="0" smtClean="0">
                <a:latin typeface="+mn-lt"/>
              </a:rPr>
              <a:t>plot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 smtClean="0">
                <a:latin typeface="+mn-lt"/>
              </a:rPr>
              <a:t>/</a:t>
            </a:r>
            <a:r>
              <a:rPr lang="en-GB" sz="2400" i="1" dirty="0" smtClean="0">
                <a:latin typeface="+mn-lt"/>
              </a:rPr>
              <a:t>ħ</a:t>
            </a:r>
            <a:r>
              <a:rPr lang="el-G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GB" sz="2400" dirty="0" smtClean="0">
                <a:latin typeface="+mn-lt"/>
              </a:rPr>
              <a:t>: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w1 / signal(w1,'E')  %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also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'Q', 'h', 'k', 'l'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Correct for magnetic form factor (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 smtClean="0">
                <a:latin typeface="+mn-lt"/>
              </a:rPr>
              <a:t>/F</a:t>
            </a:r>
            <a:r>
              <a:rPr lang="en-GB" sz="2400" baseline="30000" dirty="0" smtClean="0">
                <a:latin typeface="+mn-lt"/>
              </a:rPr>
              <a:t>2</a:t>
            </a:r>
            <a:r>
              <a:rPr lang="en-GB" sz="2400" dirty="0" smtClean="0">
                <a:latin typeface="+mn-lt"/>
              </a:rPr>
              <a:t>):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w1_ff_corr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MagneticIons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('Fe0').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correct_mag_ff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(w1)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List of known ions: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MagneticIons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IonNames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Intensity corrections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488668"/>
            <a:ext cx="91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aseline="30000" dirty="0" smtClean="0"/>
              <a:t>1</a:t>
            </a:r>
            <a:r>
              <a:rPr lang="en-GB" dirty="0" smtClean="0"/>
              <a:t> A. Boothroyd, </a:t>
            </a:r>
            <a:r>
              <a:rPr lang="en-GB" i="1" dirty="0" smtClean="0"/>
              <a:t>Principles of Neutron Scattering from Condensed Matter</a:t>
            </a:r>
            <a:r>
              <a:rPr lang="en-GB" dirty="0" smtClean="0"/>
              <a:t>, OUP 2020, Section 3.7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62" y="3038527"/>
            <a:ext cx="2390476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854"/>
            <a:ext cx="8229600" cy="473690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Binary operations like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  <a:r>
              <a:rPr lang="en-GB" sz="1600" dirty="0" smtClean="0">
                <a:latin typeface="+mn-lt"/>
              </a:rPr>
              <a:t> only works between two objects: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If both are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 smtClean="0">
                <a:latin typeface="+mn-lt"/>
              </a:rPr>
              <a:t>, they must have the exact same set of pixels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If both are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1600" dirty="0" smtClean="0">
                <a:latin typeface="+mn-lt"/>
              </a:rPr>
              <a:t>, they must be the same dimension/size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If one is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 smtClean="0">
                <a:latin typeface="+mn-lt"/>
              </a:rPr>
              <a:t> and one is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1600" dirty="0" smtClean="0">
                <a:latin typeface="+mn-lt"/>
              </a:rPr>
              <a:t>, they must have the same dimension/bin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For two objects of the same type, there is a 1-to-1 correspondence between bins/pixels of both objects – operation applied to signal, errors propagated in quadrature.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If one object is a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1600" dirty="0" smtClean="0">
                <a:latin typeface="+mn-lt"/>
              </a:rPr>
              <a:t> and the other is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 smtClean="0">
                <a:latin typeface="+mn-lt"/>
              </a:rPr>
              <a:t>, the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1600" dirty="0" smtClean="0">
                <a:latin typeface="+mn-lt"/>
              </a:rPr>
              <a:t> object is treated as if it has the same pixels as the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 smtClean="0">
                <a:latin typeface="+mn-lt"/>
              </a:rPr>
              <a:t> object but all the pixels in the same bin have the same signal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Common subtraction methods: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Measure at different temperatures (e.g. [low T] – [high T])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Subtract empty sample / instrument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Subtract separate sample (e.g. phonon blank)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Subtract equivalent </a:t>
            </a:r>
            <a:r>
              <a:rPr lang="en-GB" sz="1600" b="1" i="1" dirty="0" smtClean="0">
                <a:latin typeface="+mn-lt"/>
              </a:rPr>
              <a:t>Q</a:t>
            </a:r>
            <a:r>
              <a:rPr lang="en-GB" sz="1600" dirty="0" smtClean="0">
                <a:latin typeface="+mn-lt"/>
              </a:rPr>
              <a:t> region where signal is low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+mn-lt"/>
              </a:rPr>
              <a:t>(e.g. [low Q]- [high Q] for magnetism)</a:t>
            </a:r>
            <a:endParaRPr lang="en-GB" sz="12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Background Subtraction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21564" y="4287330"/>
            <a:ext cx="0" cy="138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07764" y="3798614"/>
            <a:ext cx="827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m</a:t>
            </a:r>
            <a:r>
              <a:rPr lang="en-GB" sz="1400" dirty="0" smtClean="0"/>
              <a:t>ost</a:t>
            </a:r>
          </a:p>
          <a:p>
            <a:pPr algn="ctr"/>
            <a:r>
              <a:rPr lang="en-GB" sz="1400" dirty="0" smtClean="0"/>
              <a:t>common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266071" y="5619071"/>
            <a:ext cx="532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least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960965" y="4390846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←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sqw-sqw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66717" y="4672641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←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sqw-sqw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72469" y="4954436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←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sqw-sqw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8221" y="5262109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←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sqw-dnd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9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326"/>
            <a:ext cx="8229600" cy="473690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For the demo / worksheet we only have one dataset so will use the somewhat contrived final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Use the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replicate</a:t>
            </a:r>
            <a:r>
              <a:rPr lang="en-GB" sz="2000" dirty="0" smtClean="0">
                <a:latin typeface="+mn-lt"/>
              </a:rPr>
              <a:t> function to convert a 1D cut to 2D slice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 The can subtract the original 2D slice: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Background Subtraction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759789" y="2285530"/>
            <a:ext cx="5777395" cy="1826936"/>
            <a:chOff x="1599457" y="2354538"/>
            <a:chExt cx="5972232" cy="188854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117521" y="3264662"/>
              <a:ext cx="936104" cy="65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9457" y="2354538"/>
              <a:ext cx="2518064" cy="188854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3625" y="2354538"/>
              <a:ext cx="2518064" cy="1888548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759789" y="4683935"/>
            <a:ext cx="5777395" cy="1831393"/>
            <a:chOff x="1599457" y="4752943"/>
            <a:chExt cx="5972232" cy="18931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9457" y="4752943"/>
              <a:ext cx="2524206" cy="189315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3625" y="4755246"/>
              <a:ext cx="2518064" cy="1888548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4114651" y="5677176"/>
              <a:ext cx="936104" cy="65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357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347"/>
            <a:ext cx="8229600" cy="539150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symmetrise_sqw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v1, v2, offset)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Can be use to </a:t>
            </a:r>
            <a:r>
              <a:rPr lang="en-GB" sz="2000" u="sng" dirty="0" smtClean="0">
                <a:latin typeface="+mn-lt"/>
              </a:rPr>
              <a:t>fold data in a plane </a:t>
            </a:r>
            <a:r>
              <a:rPr lang="en-GB" sz="2000" dirty="0" smtClean="0">
                <a:latin typeface="+mn-lt"/>
              </a:rPr>
              <a:t>defined by </a:t>
            </a:r>
            <a:r>
              <a:rPr lang="en-GB" sz="2000" b="1" dirty="0" smtClean="0">
                <a:latin typeface="+mn-lt"/>
              </a:rPr>
              <a:t>v1</a:t>
            </a:r>
            <a:r>
              <a:rPr lang="en-GB" sz="2000" dirty="0" smtClean="0">
                <a:latin typeface="+mn-lt"/>
              </a:rPr>
              <a:t> and </a:t>
            </a:r>
            <a:r>
              <a:rPr lang="en-GB" sz="2000" b="1" dirty="0" smtClean="0">
                <a:latin typeface="+mn-lt"/>
              </a:rPr>
              <a:t>v2</a:t>
            </a:r>
            <a:r>
              <a:rPr lang="en-GB" sz="2000" dirty="0" smtClean="0">
                <a:latin typeface="+mn-lt"/>
              </a:rPr>
              <a:t>, combining data into one side, for improving low statistics.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Only works on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2000" dirty="0" smtClean="0">
                <a:latin typeface="+mn-lt"/>
              </a:rPr>
              <a:t> objects </a:t>
            </a:r>
            <a:r>
              <a:rPr lang="en-GB" sz="2000" i="1" dirty="0" smtClean="0">
                <a:latin typeface="+mn-lt"/>
              </a:rPr>
              <a:t>in memory</a:t>
            </a:r>
            <a:r>
              <a:rPr lang="en-GB" sz="2000" dirty="0" smtClean="0">
                <a:latin typeface="+mn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To symmetrise a full </a:t>
            </a:r>
            <a:r>
              <a:rPr lang="en-GB" sz="2000" dirty="0" err="1" smtClean="0">
                <a:latin typeface="+mn-lt"/>
              </a:rPr>
              <a:t>sqw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file, need to do it in </a:t>
            </a:r>
            <a:r>
              <a:rPr lang="en-GB" sz="2000" dirty="0" err="1" smtClean="0">
                <a:latin typeface="+mn-lt"/>
              </a:rPr>
              <a:t>gen_sqw</a:t>
            </a:r>
            <a:r>
              <a:rPr lang="en-GB" sz="2000" dirty="0" smtClean="0">
                <a:latin typeface="+mn-lt"/>
              </a:rPr>
              <a:t> using the </a:t>
            </a:r>
            <a:r>
              <a:rPr lang="en-GB" sz="2000" dirty="0" err="1" smtClean="0">
                <a:latin typeface="+mn-lt"/>
              </a:rPr>
              <a:t>transform_sqw</a:t>
            </a:r>
            <a:r>
              <a:rPr lang="en-GB" sz="2000" dirty="0" smtClean="0">
                <a:latin typeface="+mn-lt"/>
              </a:rPr>
              <a:t> option: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+mn-lt"/>
                <a:hlinkClick r:id="rId2"/>
              </a:rPr>
              <a:t>https://pace-neutrons.github.io/horace-docs/3.5.0/Symmetrising_etc.html#symmetrising-whole-data-files</a:t>
            </a:r>
            <a:endParaRPr lang="en-GB" sz="12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Symmetrisation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09291" y="2507880"/>
            <a:ext cx="7384211" cy="2279781"/>
            <a:chOff x="866077" y="2576891"/>
            <a:chExt cx="7820723" cy="2592288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77" y="2587945"/>
              <a:ext cx="3441645" cy="2581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Straight Connector 9"/>
            <p:cNvCxnSpPr/>
            <p:nvPr/>
          </p:nvCxnSpPr>
          <p:spPr>
            <a:xfrm flipH="1" flipV="1">
              <a:off x="1442143" y="2864923"/>
              <a:ext cx="1944216" cy="19442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070435" y="3806554"/>
              <a:ext cx="104411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0416" y="2576891"/>
              <a:ext cx="3456384" cy="259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916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732"/>
            <a:ext cx="8229600" cy="521898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2000" dirty="0" smtClean="0">
                <a:latin typeface="+mn-lt"/>
              </a:rPr>
              <a:t> file is created from a series of measurements – but sometimes something goes wrong during these (e.g. motor/sample gets stuck, get temperature spike, sample comes loose/shifts, </a:t>
            </a:r>
            <a:r>
              <a:rPr lang="en-GB" sz="2000" dirty="0" err="1" smtClean="0">
                <a:latin typeface="+mn-lt"/>
              </a:rPr>
              <a:t>etc</a:t>
            </a:r>
            <a:r>
              <a:rPr lang="en-GB" sz="2000" dirty="0" smtClean="0">
                <a:latin typeface="+mn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Can use the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run_inspector</a:t>
            </a:r>
            <a:r>
              <a:rPr lang="en-GB" sz="2000" dirty="0" smtClean="0">
                <a:latin typeface="+mn-lt"/>
              </a:rPr>
              <a:t> to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GB" sz="2000" dirty="0" smtClean="0">
                <a:latin typeface="+mn-lt"/>
              </a:rPr>
              <a:t> a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2000" dirty="0" smtClean="0">
                <a:latin typeface="+mn-lt"/>
              </a:rPr>
              <a:t> cut and view the resulting contribution from each input reduced (SPE/NXSPE)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After figuring out problematic runs, can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</a:t>
            </a:r>
            <a:r>
              <a:rPr lang="en-GB" sz="2000" dirty="0" smtClean="0">
                <a:latin typeface="+mn-lt"/>
              </a:rPr>
              <a:t> again, or use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GB" sz="2000" dirty="0" smtClean="0">
                <a:latin typeface="+mn-lt"/>
              </a:rPr>
              <a:t> and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GB" sz="2000" dirty="0" smtClean="0">
                <a:latin typeface="+mn-lt"/>
              </a:rPr>
              <a:t> on in-memory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  <a:hlinkClick r:id="rId2"/>
              </a:rPr>
              <a:t>https://pace-neutrons.github.io/horace-docs/3.5.0/Data_diagnostics.html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Data</a:t>
            </a:r>
            <a:r>
              <a:rPr lang="en-US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Diagnostics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87786" y="3102432"/>
            <a:ext cx="6306563" cy="2030292"/>
            <a:chOff x="1487786" y="3292207"/>
            <a:chExt cx="6306563" cy="2030292"/>
          </a:xfrm>
        </p:grpSpPr>
        <p:pic>
          <p:nvPicPr>
            <p:cNvPr id="1026" name="Picture 2" descr="C:\Users\vqq25957\src\edatc\solution_scripts\testAnimated.gif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7293" y="3292207"/>
              <a:ext cx="2707056" cy="2030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7786" y="3292207"/>
              <a:ext cx="2707056" cy="2030292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4168964" y="4175900"/>
              <a:ext cx="98583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026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0830"/>
            <a:ext cx="8578799" cy="560717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Alternatively, can mask out small sections of the data: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mask(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mask_array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mask_array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mask_points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'keep', range)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mask_array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mask_points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'remove',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range)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GB" sz="1800" dirty="0" smtClean="0">
                <a:latin typeface="+mn-lt"/>
              </a:rPr>
              <a:t> is a vector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[lo_x1,hi_x1, lo_x2,hi_x2, ... 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lo_xn,hi_xn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mask_array</a:t>
            </a:r>
            <a:r>
              <a:rPr lang="en-GB" sz="2000" dirty="0" smtClean="0">
                <a:latin typeface="+mn-lt"/>
              </a:rPr>
              <a:t> is a logical array same size as the binned data.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2000" dirty="0" smtClean="0">
                <a:latin typeface="+mn-lt"/>
              </a:rPr>
              <a:t> or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2000" dirty="0" smtClean="0">
                <a:latin typeface="+mn-lt"/>
              </a:rPr>
              <a:t> indicates to keep that bin,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2000" dirty="0" smtClean="0">
                <a:latin typeface="+mn-lt"/>
              </a:rPr>
              <a:t> or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sz="2000" dirty="0" smtClean="0">
                <a:latin typeface="+mn-lt"/>
              </a:rPr>
              <a:t> will be masked. The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mask_points</a:t>
            </a:r>
            <a:r>
              <a:rPr lang="en-GB" sz="2000" dirty="0" smtClean="0">
                <a:latin typeface="+mn-lt"/>
              </a:rPr>
              <a:t> function can be used to generate such an array.</a:t>
            </a: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plot(mask(w1,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mask_points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(w1, 'keep', [-1.5,1.5, 100,200])))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hlinkClick r:id="rId2"/>
              </a:rPr>
              <a:t> </a:t>
            </a:r>
            <a:r>
              <a:rPr lang="en-GB" sz="1800" dirty="0" smtClean="0">
                <a:latin typeface="+mn-lt"/>
                <a:hlinkClick r:id="rId2"/>
              </a:rPr>
              <a:t>https</a:t>
            </a:r>
            <a:r>
              <a:rPr lang="en-GB" sz="1800" dirty="0">
                <a:latin typeface="+mn-lt"/>
                <a:hlinkClick r:id="rId2"/>
              </a:rPr>
              <a:t>://pace-neutrons.github.io/horace-docs/3.5.0/Reshaping_etc.html#mask</a:t>
            </a:r>
            <a:endParaRPr lang="en-GB" sz="1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Masking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57261" y="4336470"/>
            <a:ext cx="6293519" cy="2030292"/>
            <a:chOff x="1657261" y="4414104"/>
            <a:chExt cx="6293519" cy="20302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3724" y="4414104"/>
              <a:ext cx="2707056" cy="203029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7261" y="4414104"/>
              <a:ext cx="2707056" cy="2030292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4246602" y="5357725"/>
              <a:ext cx="98583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5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43642</TotalTime>
  <Words>1312</Words>
  <Application>Microsoft Office PowerPoint</Application>
  <PresentationFormat>On-screen Show (4:3)</PresentationFormat>
  <Paragraphs>189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New</vt:lpstr>
      <vt:lpstr>DejaVu Sans</vt:lpstr>
      <vt:lpstr>Liberation Serif</vt:lpstr>
      <vt:lpstr>Lucida Sans</vt:lpstr>
      <vt:lpstr>Times New Roman</vt:lpstr>
      <vt:lpstr>Title1</vt:lpstr>
      <vt:lpstr>Title3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Le, Duc (STFC,RAL,ISIS)</dc:creator>
  <cp:lastModifiedBy>Le, Duc (STFC,RAL,ISIS)</cp:lastModifiedBy>
  <cp:revision>280</cp:revision>
  <dcterms:created xsi:type="dcterms:W3CDTF">2007-08-10T08:53:48Z</dcterms:created>
  <dcterms:modified xsi:type="dcterms:W3CDTF">2021-07-01T07:10:51Z</dcterms:modified>
</cp:coreProperties>
</file>