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notesMasterIdLst>
    <p:notesMasterId r:id="rId32"/>
  </p:notesMasterIdLst>
  <p:handoutMasterIdLst>
    <p:handoutMasterId r:id="rId33"/>
  </p:handoutMasterIdLst>
  <p:sldIdLst>
    <p:sldId id="256" r:id="rId3"/>
    <p:sldId id="328" r:id="rId4"/>
    <p:sldId id="342" r:id="rId5"/>
    <p:sldId id="330" r:id="rId6"/>
    <p:sldId id="331" r:id="rId7"/>
    <p:sldId id="332" r:id="rId8"/>
    <p:sldId id="333" r:id="rId9"/>
    <p:sldId id="329" r:id="rId10"/>
    <p:sldId id="356" r:id="rId11"/>
    <p:sldId id="335" r:id="rId12"/>
    <p:sldId id="341" r:id="rId13"/>
    <p:sldId id="344" r:id="rId14"/>
    <p:sldId id="345" r:id="rId15"/>
    <p:sldId id="340" r:id="rId16"/>
    <p:sldId id="337" r:id="rId17"/>
    <p:sldId id="338" r:id="rId18"/>
    <p:sldId id="346" r:id="rId19"/>
    <p:sldId id="339" r:id="rId20"/>
    <p:sldId id="347" r:id="rId21"/>
    <p:sldId id="357" r:id="rId22"/>
    <p:sldId id="348" r:id="rId23"/>
    <p:sldId id="354" r:id="rId24"/>
    <p:sldId id="355" r:id="rId25"/>
    <p:sldId id="353" r:id="rId26"/>
    <p:sldId id="349" r:id="rId27"/>
    <p:sldId id="350" r:id="rId28"/>
    <p:sldId id="351" r:id="rId29"/>
    <p:sldId id="352" r:id="rId30"/>
    <p:sldId id="35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8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4" y="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4" y="868680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96E1FD2-BF16-4A63-8ECE-4F7E773AC6DB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546755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4" tIns="44997" rIns="90004" bIns="44997" anchor="ctr" anchorCtr="1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Header Placeholder 2"/>
          <p:cNvSpPr txBox="1">
            <a:spLocks noGrp="1"/>
          </p:cNvSpPr>
          <p:nvPr>
            <p:ph type="hdr" sz="quarter"/>
          </p:nvPr>
        </p:nvSpPr>
        <p:spPr>
          <a:xfrm>
            <a:off x="-356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idx="1"/>
          </p:nvPr>
        </p:nvSpPr>
        <p:spPr>
          <a:xfrm>
            <a:off x="388439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3"/>
            <a:ext cx="4572000" cy="3429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Notes Placeholder 5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4"/>
          </p:nvPr>
        </p:nvSpPr>
        <p:spPr>
          <a:xfrm>
            <a:off x="-356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xfrm>
            <a:off x="3884398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fld id="{2CA650AE-01C1-461C-908D-1D3D1E5294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7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0">
      <a:lnSpc>
        <a:spcPct val="100000"/>
      </a:lnSpc>
      <a:spcBef>
        <a:spcPts val="450"/>
      </a:spcBef>
      <a:spcAft>
        <a:spcPts val="0"/>
      </a:spcAft>
      <a:buNone/>
      <a:tabLst>
        <a:tab pos="0" algn="l"/>
        <a:tab pos="914400" algn="l"/>
        <a:tab pos="1828800" algn="l"/>
        <a:tab pos="2743200" algn="l"/>
        <a:tab pos="3657600" algn="l"/>
        <a:tab pos="4572000" algn="l"/>
        <a:tab pos="5486400" algn="l"/>
        <a:tab pos="6400800" algn="l"/>
        <a:tab pos="7315200" algn="l"/>
        <a:tab pos="8229600" algn="l"/>
        <a:tab pos="9144000" algn="l"/>
        <a:tab pos="10058400" algn="l"/>
      </a:tabLst>
      <a:defRPr lang="en-US" sz="1200" b="0" i="0" u="none" strike="noStrike" kern="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Arial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7"/>
          <p:cNvSpPr txBox="1"/>
          <p:nvPr/>
        </p:nvSpPr>
        <p:spPr>
          <a:xfrm>
            <a:off x="3884398" y="8685364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929373-D414-4525-A899-32F7B58F1970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7B5A92-D91B-4EA3-BB35-3EB97459A6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44D3CE-5BE8-47C0-818A-DC0FBE4A3D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8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1062039"/>
            <a:ext cx="2057400" cy="506412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1062039"/>
            <a:ext cx="6019796" cy="506412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A532D9-6EE8-49D8-8A87-53B917D3B6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 lvl="0"/>
            <a:r>
              <a:rPr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10152207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7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377349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377349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5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0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4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3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78E2EC-DD22-41A3-B4A4-FD2687C6A9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6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6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6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6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099051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0990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7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A047C4-9BF1-42B2-9371-3B08682629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8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2349495"/>
            <a:ext cx="4038603" cy="37766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2349495"/>
            <a:ext cx="4038603" cy="37766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DA2AAD-64FB-4A2A-8C42-B42D12EDFB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2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5B05C3-5202-4B7A-AD44-118BC9C7A6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7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7A82F7-BD7B-4187-A33D-F44D886006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5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CC3B67-F419-4A7A-85AC-2B770BD68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6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C087DA-8296-4EDC-A461-743B7DE7F4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1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CF451B-189A-4915-9259-2370E4E01C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sislargetop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4000" cy="1841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411281" y="1061636"/>
            <a:ext cx="6275518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2349002"/>
            <a:ext cx="8229600" cy="37767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456843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124075" y="6244922"/>
            <a:ext cx="2895840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6552718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547CDBCD-EF26-476C-ADEC-1F25D87CD5C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70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lang="en-US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ucida Sans" pitchFamily="34"/>
        </a:defRPr>
      </a:lvl1pPr>
    </p:titleStyle>
    <p:bodyStyle>
      <a:lvl1pPr marL="0" marR="0" lvl="0" indent="0" algn="l" defTabSz="914400" rtl="0" fontAlgn="auto" hangingPunct="0">
        <a:lnSpc>
          <a:spcPct val="100000"/>
        </a:lnSpc>
        <a:spcBef>
          <a:spcPts val="800"/>
        </a:spcBef>
        <a:spcAft>
          <a:spcPts val="0"/>
        </a:spcAft>
        <a:buNone/>
        <a:tabLst>
          <a:tab pos="571317" algn="l"/>
          <a:tab pos="1485717" algn="l"/>
          <a:tab pos="2400117" algn="l"/>
          <a:tab pos="3314517" algn="l"/>
          <a:tab pos="4228917" algn="l"/>
          <a:tab pos="5143317" algn="l"/>
          <a:tab pos="6057717" algn="l"/>
          <a:tab pos="6972117" algn="l"/>
          <a:tab pos="7886517" algn="l"/>
          <a:tab pos="8800917" algn="l"/>
          <a:tab pos="9715317" algn="l"/>
        </a:tabLst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ucida Sans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sislargebottom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5361118"/>
            <a:ext cx="9144000" cy="149688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77351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456843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lang="en-US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34"/>
        </a:defRPr>
      </a:lvl1pPr>
    </p:titleStyle>
    <p:bodyStyle>
      <a:lvl1pPr marL="0" marR="0" lvl="0" indent="0" algn="l" defTabSz="914400" rtl="0" fontAlgn="auto" hangingPunct="0">
        <a:lnSpc>
          <a:spcPct val="100000"/>
        </a:lnSpc>
        <a:spcBef>
          <a:spcPts val="800"/>
        </a:spcBef>
        <a:spcAft>
          <a:spcPts val="0"/>
        </a:spcAft>
        <a:buNone/>
        <a:tabLst>
          <a:tab pos="571317" algn="l"/>
          <a:tab pos="1485717" algn="l"/>
          <a:tab pos="2400117" algn="l"/>
          <a:tab pos="3314517" algn="l"/>
          <a:tab pos="4228917" algn="l"/>
          <a:tab pos="5143317" algn="l"/>
          <a:tab pos="6057717" algn="l"/>
          <a:tab pos="6972117" algn="l"/>
          <a:tab pos="7886517" algn="l"/>
          <a:tab pos="8800917" algn="l"/>
          <a:tab pos="9715317" algn="l"/>
        </a:tabLst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ace-neutrons.github.io/horace-docs/3.5.0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ace-neutrons.github.io/horace-docs/3.5.0/Correcting_for_sample_misalignment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pace-neutrons.github.io/horace-docs/3.5.0/Plotting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pace-neutrons.github.io/horace-docs/3.5.0" TargetMode="Externa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ce-neutrons/edatc/blob/main/presentations/edatc21_slides_03_horace1.ppt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457200" y="274320"/>
            <a:ext cx="8229600" cy="5299560"/>
          </a:xfrm>
        </p:spPr>
        <p:txBody>
          <a:bodyPr lIns="0" tIns="0" rIns="0" bIns="0" anchor="ctr" anchorCtr="1">
            <a:normAutofit/>
          </a:bodyPr>
          <a:lstStyle/>
          <a:p>
            <a:pPr lvl="0"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/>
              <a:t>Single Crystal INS data analysis with Horace </a:t>
            </a:r>
          </a:p>
          <a:p>
            <a:pPr lvl="0"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/>
              <a:t>Part 1</a:t>
            </a:r>
            <a:endParaRPr lang="en-US" sz="4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27320"/>
          </a:xfrm>
        </p:spPr>
        <p:txBody>
          <a:bodyPr>
            <a:norm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Horace is mainly a command-line interface (CLI) program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Today, we’ll introduce this CLI.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Recap – basic tasks using Horace:</a:t>
            </a:r>
          </a:p>
          <a:p>
            <a:pPr marL="1044575" lvl="1" indent="-3587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  <a:cs typeface="Courier New" panose="02070309020205020404" pitchFamily="49" charset="0"/>
              </a:rPr>
              <a:t>Creating a 4D </a:t>
            </a:r>
            <a:r>
              <a:rPr lang="en-GB" sz="1600" dirty="0"/>
              <a:t>S(</a:t>
            </a:r>
            <a:r>
              <a:rPr lang="en-GB" sz="1600" b="1" i="1" dirty="0"/>
              <a:t>Q</a:t>
            </a:r>
            <a:r>
              <a:rPr lang="en-GB" sz="1600" dirty="0"/>
              <a:t>,</a:t>
            </a: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) dataset 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file) 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runs at different 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angles</a:t>
            </a:r>
          </a:p>
          <a:p>
            <a:pPr marL="1044575" lvl="1" indent="-3587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Viewing / plotting this data in particular (</a:t>
            </a:r>
            <a:r>
              <a:rPr lang="en-GB" sz="1600" b="1" i="1" dirty="0"/>
              <a:t>Q</a:t>
            </a:r>
            <a:r>
              <a:rPr lang="en-GB" sz="1600" dirty="0"/>
              <a:t>,</a:t>
            </a:r>
            <a:r>
              <a:rPr lang="el-GR" sz="1600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) regions</a:t>
            </a:r>
          </a:p>
          <a:p>
            <a:pPr marL="1044575" lvl="1" indent="-3587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Fitting the data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400" dirty="0">
                <a:latin typeface="+mn-lt"/>
                <a:cs typeface="Courier New" panose="02070309020205020404" pitchFamily="49" charset="0"/>
                <a:hlinkClick r:id="rId2"/>
              </a:rPr>
              <a:t>https://pace-neutrons.github.io/horace-docs/3.5.0</a:t>
            </a:r>
            <a:r>
              <a:rPr lang="en-GB" sz="2400" dirty="0" smtClean="0">
                <a:latin typeface="+mn-lt"/>
                <a:cs typeface="Courier New" panose="02070309020205020404" pitchFamily="49" charset="0"/>
                <a:hlinkClick r:id="rId2"/>
              </a:rPr>
              <a:t>/</a:t>
            </a:r>
            <a:endParaRPr lang="en-GB" sz="2400" dirty="0" smtClean="0">
              <a:latin typeface="+mn-lt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help &lt;command&gt;  % e.g. help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gen_sqw</a:t>
            </a:r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2400" dirty="0">
              <a:latin typeface="+mn-lt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Horace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31524" y="2596247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cs typeface="Courier New" panose="02070309020205020404" pitchFamily="49" charset="0"/>
              </a:rPr>
              <a:t>←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gen_sqw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31524" y="2981908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cs typeface="Courier New" panose="02070309020205020404" pitchFamily="49" charset="0"/>
              </a:rPr>
              <a:t>←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cut_sqw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31524" y="3350066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cs typeface="Courier New" panose="02070309020205020404" pitchFamily="49" charset="0"/>
              </a:rPr>
              <a:t>←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multifit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75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27320"/>
          </a:xfrm>
        </p:spPr>
        <p:txBody>
          <a:bodyPr>
            <a:norm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gen_sqw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spe_files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par_file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sqw_file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efix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emode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alatt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angdeg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u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v, psi, omega,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dpsi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1200" dirty="0" smtClean="0">
              <a:latin typeface="+mn-lt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spe_files</a:t>
            </a:r>
            <a:r>
              <a:rPr lang="en-GB" sz="2000" dirty="0" smtClean="0">
                <a:latin typeface="+mn-lt"/>
                <a:cs typeface="Courier New" panose="02070309020205020404" pitchFamily="49" charset="0"/>
              </a:rPr>
              <a:t> – cell array (list) of reduced data file names</a:t>
            </a:r>
            <a:endParaRPr lang="en-GB" sz="2000" dirty="0">
              <a:latin typeface="+mn-lt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par_file</a:t>
            </a:r>
            <a:r>
              <a:rPr lang="en-GB" sz="2000" dirty="0" smtClean="0">
                <a:latin typeface="+mn-lt"/>
              </a:rPr>
              <a:t> – detector parameter file (not usually used)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qw_file</a:t>
            </a:r>
            <a:r>
              <a:rPr lang="en-GB" sz="2000" dirty="0" smtClean="0">
                <a:latin typeface="+mn-lt"/>
              </a:rPr>
              <a:t> – output </a:t>
            </a:r>
            <a:r>
              <a:rPr lang="en-GB" sz="2000" dirty="0" err="1" smtClean="0">
                <a:latin typeface="+mn-lt"/>
              </a:rPr>
              <a:t>sqw</a:t>
            </a:r>
            <a:r>
              <a:rPr lang="en-GB" sz="2000" dirty="0" smtClean="0">
                <a:latin typeface="+mn-lt"/>
              </a:rPr>
              <a:t> file name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efix</a:t>
            </a:r>
            <a:r>
              <a:rPr lang="en-GB" sz="2000" dirty="0" smtClean="0">
                <a:latin typeface="+mn-lt"/>
              </a:rPr>
              <a:t> – fixed energy (</a:t>
            </a:r>
            <a:r>
              <a:rPr lang="en-GB" sz="2000" i="1" dirty="0" err="1" smtClean="0">
                <a:latin typeface="+mn-lt"/>
              </a:rPr>
              <a:t>E</a:t>
            </a:r>
            <a:r>
              <a:rPr lang="en-GB" sz="2000" baseline="-25000" dirty="0" err="1" smtClean="0">
                <a:latin typeface="+mn-lt"/>
              </a:rPr>
              <a:t>i</a:t>
            </a:r>
            <a:r>
              <a:rPr lang="en-GB" sz="2000" dirty="0" smtClean="0">
                <a:latin typeface="+mn-lt"/>
              </a:rPr>
              <a:t> for direct geometry)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emode</a:t>
            </a:r>
            <a:r>
              <a:rPr lang="en-GB" sz="2000" dirty="0" smtClean="0">
                <a:latin typeface="+mn-lt"/>
              </a:rPr>
              <a:t> – 1 for direct, 2 for indirect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alatt</a:t>
            </a:r>
            <a:r>
              <a:rPr lang="en-GB" sz="2000" dirty="0" smtClean="0">
                <a:latin typeface="+mn-lt"/>
              </a:rPr>
              <a:t> – [</a:t>
            </a:r>
            <a:r>
              <a:rPr lang="en-GB" sz="2000" dirty="0" err="1" smtClean="0">
                <a:latin typeface="+mn-lt"/>
              </a:rPr>
              <a:t>a,b,c</a:t>
            </a:r>
            <a:r>
              <a:rPr lang="en-GB" sz="2000" dirty="0" smtClean="0">
                <a:latin typeface="+mn-lt"/>
              </a:rPr>
              <a:t>] lattice parameters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angdeg</a:t>
            </a:r>
            <a:r>
              <a:rPr lang="en-GB" sz="2000" dirty="0" smtClean="0">
                <a:latin typeface="+mn-lt"/>
              </a:rPr>
              <a:t> – [</a:t>
            </a:r>
            <a:r>
              <a:rPr lang="en-GB" sz="2000" dirty="0" err="1" smtClean="0">
                <a:latin typeface="+mn-lt"/>
              </a:rPr>
              <a:t>alpha,beta,gamma</a:t>
            </a:r>
            <a:r>
              <a:rPr lang="en-GB" sz="2000" dirty="0" smtClean="0">
                <a:latin typeface="+mn-lt"/>
              </a:rPr>
              <a:t>] lattice angles (in degrees)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u, v </a:t>
            </a:r>
            <a:r>
              <a:rPr lang="en-GB" sz="2000" dirty="0" smtClean="0">
                <a:latin typeface="+mn-lt"/>
              </a:rPr>
              <a:t>– vectors defining the horizontal scattering plane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psi</a:t>
            </a:r>
            <a:r>
              <a:rPr lang="en-GB" sz="2000" dirty="0" smtClean="0">
                <a:latin typeface="+mn-lt"/>
              </a:rPr>
              <a:t> – a vector of rotation angles about the vertical axis (in degrees)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mega,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dpsi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gs</a:t>
            </a:r>
            <a:r>
              <a:rPr lang="en-GB" sz="2000" dirty="0" smtClean="0">
                <a:latin typeface="+mn-lt"/>
              </a:rPr>
              <a:t> – sample misalignment angles (in degrees)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Courier New" panose="02070309020205020404" pitchFamily="49" charset="0"/>
                <a:ea typeface="Arial" pitchFamily="34"/>
                <a:cs typeface="Courier New" panose="02070309020205020404" pitchFamily="49" charset="0"/>
              </a:rPr>
              <a:t>gen_sqw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Courier New" panose="02070309020205020404" pitchFamily="49" charset="0"/>
              <a:ea typeface="Arial" pitchFamily="34"/>
              <a:cs typeface="Courier New" panose="020703090202050204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814207" y="2965798"/>
            <a:ext cx="4287859" cy="1429315"/>
            <a:chOff x="2381250" y="4321816"/>
            <a:chExt cx="4287859" cy="1429315"/>
          </a:xfrm>
        </p:grpSpPr>
        <p:sp>
          <p:nvSpPr>
            <p:cNvPr id="7" name="Parallelogram 6"/>
            <p:cNvSpPr/>
            <p:nvPr/>
          </p:nvSpPr>
          <p:spPr>
            <a:xfrm>
              <a:off x="2381250" y="4635270"/>
              <a:ext cx="4287859" cy="1115861"/>
            </a:xfrm>
            <a:prstGeom prst="parallelogram">
              <a:avLst>
                <a:gd name="adj" fmla="val 153771"/>
              </a:avLst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37408" y="4765902"/>
              <a:ext cx="222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n</a:t>
              </a:r>
              <a:endParaRPr lang="en-GB" dirty="0"/>
            </a:p>
          </p:txBody>
        </p:sp>
        <p:grpSp>
          <p:nvGrpSpPr>
            <p:cNvPr id="12" name="Group 11"/>
            <p:cNvGrpSpPr/>
            <p:nvPr/>
          </p:nvGrpSpPr>
          <p:grpSpPr>
            <a:xfrm rot="568058">
              <a:off x="4289150" y="4656425"/>
              <a:ext cx="281319" cy="1003130"/>
              <a:chOff x="3685183" y="4232623"/>
              <a:chExt cx="450544" cy="1327695"/>
            </a:xfrm>
          </p:grpSpPr>
          <p:sp>
            <p:nvSpPr>
              <p:cNvPr id="13" name="Rectangle 7"/>
              <p:cNvSpPr/>
              <p:nvPr/>
            </p:nvSpPr>
            <p:spPr>
              <a:xfrm>
                <a:off x="3685183" y="4299529"/>
                <a:ext cx="450544" cy="1260789"/>
              </a:xfrm>
              <a:custGeom>
                <a:avLst/>
                <a:gdLst>
                  <a:gd name="connsiteX0" fmla="*/ 0 w 450535"/>
                  <a:gd name="connsiteY0" fmla="*/ 0 h 1186534"/>
                  <a:gd name="connsiteX1" fmla="*/ 450535 w 450535"/>
                  <a:gd name="connsiteY1" fmla="*/ 0 h 1186534"/>
                  <a:gd name="connsiteX2" fmla="*/ 450535 w 450535"/>
                  <a:gd name="connsiteY2" fmla="*/ 1186534 h 1186534"/>
                  <a:gd name="connsiteX3" fmla="*/ 0 w 450535"/>
                  <a:gd name="connsiteY3" fmla="*/ 1186534 h 1186534"/>
                  <a:gd name="connsiteX4" fmla="*/ 0 w 450535"/>
                  <a:gd name="connsiteY4" fmla="*/ 0 h 1186534"/>
                  <a:gd name="connsiteX0" fmla="*/ 0 w 450535"/>
                  <a:gd name="connsiteY0" fmla="*/ 0 h 1186534"/>
                  <a:gd name="connsiteX1" fmla="*/ 450535 w 450535"/>
                  <a:gd name="connsiteY1" fmla="*/ 0 h 1186534"/>
                  <a:gd name="connsiteX2" fmla="*/ 450535 w 450535"/>
                  <a:gd name="connsiteY2" fmla="*/ 1186534 h 1186534"/>
                  <a:gd name="connsiteX3" fmla="*/ 0 w 450535"/>
                  <a:gd name="connsiteY3" fmla="*/ 1181771 h 1186534"/>
                  <a:gd name="connsiteX4" fmla="*/ 0 w 450535"/>
                  <a:gd name="connsiteY4" fmla="*/ 0 h 1186534"/>
                  <a:gd name="connsiteX0" fmla="*/ 0 w 450535"/>
                  <a:gd name="connsiteY0" fmla="*/ 0 h 1227827"/>
                  <a:gd name="connsiteX1" fmla="*/ 450535 w 450535"/>
                  <a:gd name="connsiteY1" fmla="*/ 0 h 1227827"/>
                  <a:gd name="connsiteX2" fmla="*/ 450535 w 450535"/>
                  <a:gd name="connsiteY2" fmla="*/ 1186534 h 1227827"/>
                  <a:gd name="connsiteX3" fmla="*/ 0 w 450535"/>
                  <a:gd name="connsiteY3" fmla="*/ 1181771 h 1227827"/>
                  <a:gd name="connsiteX4" fmla="*/ 0 w 450535"/>
                  <a:gd name="connsiteY4" fmla="*/ 0 h 1227827"/>
                  <a:gd name="connsiteX0" fmla="*/ 0 w 450535"/>
                  <a:gd name="connsiteY0" fmla="*/ 0 h 1255337"/>
                  <a:gd name="connsiteX1" fmla="*/ 450535 w 450535"/>
                  <a:gd name="connsiteY1" fmla="*/ 0 h 1255337"/>
                  <a:gd name="connsiteX2" fmla="*/ 450535 w 450535"/>
                  <a:gd name="connsiteY2" fmla="*/ 1186534 h 1255337"/>
                  <a:gd name="connsiteX3" fmla="*/ 0 w 450535"/>
                  <a:gd name="connsiteY3" fmla="*/ 1181771 h 1255337"/>
                  <a:gd name="connsiteX4" fmla="*/ 0 w 450535"/>
                  <a:gd name="connsiteY4" fmla="*/ 0 h 1255337"/>
                  <a:gd name="connsiteX0" fmla="*/ 0 w 450535"/>
                  <a:gd name="connsiteY0" fmla="*/ 0 h 1267380"/>
                  <a:gd name="connsiteX1" fmla="*/ 450535 w 450535"/>
                  <a:gd name="connsiteY1" fmla="*/ 0 h 1267380"/>
                  <a:gd name="connsiteX2" fmla="*/ 450535 w 450535"/>
                  <a:gd name="connsiteY2" fmla="*/ 1186534 h 1267380"/>
                  <a:gd name="connsiteX3" fmla="*/ 0 w 450535"/>
                  <a:gd name="connsiteY3" fmla="*/ 1181771 h 1267380"/>
                  <a:gd name="connsiteX4" fmla="*/ 0 w 450535"/>
                  <a:gd name="connsiteY4" fmla="*/ 0 h 1267380"/>
                  <a:gd name="connsiteX0" fmla="*/ 0 w 450535"/>
                  <a:gd name="connsiteY0" fmla="*/ 0 h 1255003"/>
                  <a:gd name="connsiteX1" fmla="*/ 450535 w 450535"/>
                  <a:gd name="connsiteY1" fmla="*/ 0 h 1255003"/>
                  <a:gd name="connsiteX2" fmla="*/ 450535 w 450535"/>
                  <a:gd name="connsiteY2" fmla="*/ 1186534 h 1255003"/>
                  <a:gd name="connsiteX3" fmla="*/ 0 w 450535"/>
                  <a:gd name="connsiteY3" fmla="*/ 1181771 h 1255003"/>
                  <a:gd name="connsiteX4" fmla="*/ 0 w 450535"/>
                  <a:gd name="connsiteY4" fmla="*/ 0 h 1255003"/>
                  <a:gd name="connsiteX0" fmla="*/ 0 w 450535"/>
                  <a:gd name="connsiteY0" fmla="*/ 0 h 1255003"/>
                  <a:gd name="connsiteX1" fmla="*/ 450535 w 450535"/>
                  <a:gd name="connsiteY1" fmla="*/ 0 h 1255003"/>
                  <a:gd name="connsiteX2" fmla="*/ 450535 w 450535"/>
                  <a:gd name="connsiteY2" fmla="*/ 1186534 h 1255003"/>
                  <a:gd name="connsiteX3" fmla="*/ 0 w 450535"/>
                  <a:gd name="connsiteY3" fmla="*/ 1181771 h 1255003"/>
                  <a:gd name="connsiteX4" fmla="*/ 0 w 450535"/>
                  <a:gd name="connsiteY4" fmla="*/ 0 h 1255003"/>
                  <a:gd name="connsiteX0" fmla="*/ 0 w 450545"/>
                  <a:gd name="connsiteY0" fmla="*/ 0 h 1260790"/>
                  <a:gd name="connsiteX1" fmla="*/ 450535 w 450545"/>
                  <a:gd name="connsiteY1" fmla="*/ 0 h 1260790"/>
                  <a:gd name="connsiteX2" fmla="*/ 450535 w 450545"/>
                  <a:gd name="connsiteY2" fmla="*/ 1186534 h 1260790"/>
                  <a:gd name="connsiteX3" fmla="*/ 0 w 450545"/>
                  <a:gd name="connsiteY3" fmla="*/ 1181771 h 1260790"/>
                  <a:gd name="connsiteX4" fmla="*/ 0 w 450545"/>
                  <a:gd name="connsiteY4" fmla="*/ 0 h 1260790"/>
                  <a:gd name="connsiteX0" fmla="*/ 0 w 450545"/>
                  <a:gd name="connsiteY0" fmla="*/ 0 h 1260790"/>
                  <a:gd name="connsiteX1" fmla="*/ 450535 w 450545"/>
                  <a:gd name="connsiteY1" fmla="*/ 0 h 1260790"/>
                  <a:gd name="connsiteX2" fmla="*/ 450535 w 450545"/>
                  <a:gd name="connsiteY2" fmla="*/ 1186534 h 1260790"/>
                  <a:gd name="connsiteX3" fmla="*/ 0 w 450545"/>
                  <a:gd name="connsiteY3" fmla="*/ 1181771 h 1260790"/>
                  <a:gd name="connsiteX4" fmla="*/ 0 w 450545"/>
                  <a:gd name="connsiteY4" fmla="*/ 0 h 1260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545" h="1260790">
                    <a:moveTo>
                      <a:pt x="0" y="0"/>
                    </a:moveTo>
                    <a:lnTo>
                      <a:pt x="450535" y="0"/>
                    </a:lnTo>
                    <a:lnTo>
                      <a:pt x="450535" y="1186534"/>
                    </a:lnTo>
                    <a:cubicBezTo>
                      <a:pt x="452757" y="1251621"/>
                      <a:pt x="88265" y="1316709"/>
                      <a:pt x="0" y="1181771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0" scaled="0"/>
              </a:gradFill>
              <a:ln w="3175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693715" y="4232623"/>
                <a:ext cx="442002" cy="13379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 flipV="1">
              <a:off x="4429808" y="4757515"/>
              <a:ext cx="1058360" cy="40047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429808" y="5152649"/>
              <a:ext cx="1058360" cy="368314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3361329" y="5152649"/>
              <a:ext cx="3281362" cy="5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rc 17"/>
            <p:cNvSpPr/>
            <p:nvPr/>
          </p:nvSpPr>
          <p:spPr>
            <a:xfrm>
              <a:off x="4999392" y="4922482"/>
              <a:ext cx="191548" cy="46212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28399" y="4488555"/>
              <a:ext cx="296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FFC000"/>
                  </a:solidFill>
                </a:rPr>
                <a:t>u</a:t>
              </a:r>
              <a:endParaRPr lang="en-GB" b="1" dirty="0">
                <a:solidFill>
                  <a:srgbClr val="FFC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46473" y="5354758"/>
              <a:ext cx="259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92D050"/>
                  </a:solidFill>
                </a:rPr>
                <a:t>v</a:t>
              </a:r>
              <a:endParaRPr lang="en-GB" b="1" dirty="0">
                <a:solidFill>
                  <a:srgbClr val="92D05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63006" y="4851529"/>
              <a:ext cx="273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ψ</a:t>
              </a:r>
              <a:endParaRPr lang="en-GB" sz="1400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425651" y="4713551"/>
              <a:ext cx="669515" cy="858516"/>
              <a:chOff x="4425651" y="4713551"/>
              <a:chExt cx="669515" cy="858516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4425651" y="4713551"/>
                <a:ext cx="669515" cy="4390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rot="2700000" flipV="1">
                <a:off x="4493281" y="5017761"/>
                <a:ext cx="669515" cy="4390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483696" y="5119929"/>
                <a:ext cx="50204" cy="10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4481513" y="5132319"/>
                <a:ext cx="43666" cy="396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Arc 26"/>
            <p:cNvSpPr/>
            <p:nvPr/>
          </p:nvSpPr>
          <p:spPr>
            <a:xfrm>
              <a:off x="4724181" y="4922480"/>
              <a:ext cx="125932" cy="142811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92020" y="4748578"/>
              <a:ext cx="273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Ω</a:t>
              </a:r>
              <a:endParaRPr lang="en-GB" sz="1400" dirty="0"/>
            </a:p>
          </p:txBody>
        </p:sp>
        <p:sp>
          <p:nvSpPr>
            <p:cNvPr id="29" name="Curved Down Arrow 28"/>
            <p:cNvSpPr/>
            <p:nvPr/>
          </p:nvSpPr>
          <p:spPr>
            <a:xfrm>
              <a:off x="5065820" y="5225204"/>
              <a:ext cx="239425" cy="129554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0" name="Curved Down Arrow 29"/>
            <p:cNvSpPr/>
            <p:nvPr/>
          </p:nvSpPr>
          <p:spPr>
            <a:xfrm rot="16487533">
              <a:off x="4917691" y="4672876"/>
              <a:ext cx="239425" cy="129554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97318" y="4321816"/>
              <a:ext cx="570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GL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47606" y="5130800"/>
              <a:ext cx="570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GS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18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27320"/>
          </a:xfrm>
        </p:spPr>
        <p:txBody>
          <a:bodyPr>
            <a:norm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gen_sqw_powder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spe_files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par_file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sqw_file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efix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emode</a:t>
            </a:r>
            <a:r>
              <a:rPr lang="en-GB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1200" dirty="0" smtClean="0">
              <a:latin typeface="+mn-lt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spe_files</a:t>
            </a:r>
            <a:r>
              <a:rPr lang="en-GB" sz="2000" dirty="0" smtClean="0">
                <a:latin typeface="+mn-lt"/>
                <a:cs typeface="Courier New" panose="02070309020205020404" pitchFamily="49" charset="0"/>
              </a:rPr>
              <a:t> – cell array (list) of reduced data file names</a:t>
            </a:r>
            <a:endParaRPr lang="en-GB" sz="2000" dirty="0">
              <a:latin typeface="+mn-lt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par_file</a:t>
            </a:r>
            <a:r>
              <a:rPr lang="en-GB" sz="2000" dirty="0" smtClean="0">
                <a:latin typeface="+mn-lt"/>
              </a:rPr>
              <a:t> – detector parameter file (not usually used)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qw_file</a:t>
            </a:r>
            <a:r>
              <a:rPr lang="en-GB" sz="2000" dirty="0" smtClean="0">
                <a:latin typeface="+mn-lt"/>
              </a:rPr>
              <a:t> – output </a:t>
            </a:r>
            <a:r>
              <a:rPr lang="en-GB" sz="2000" dirty="0" err="1" smtClean="0">
                <a:latin typeface="+mn-lt"/>
              </a:rPr>
              <a:t>sqw</a:t>
            </a:r>
            <a:r>
              <a:rPr lang="en-GB" sz="2000" dirty="0" smtClean="0">
                <a:latin typeface="+mn-lt"/>
              </a:rPr>
              <a:t> file name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efix</a:t>
            </a:r>
            <a:r>
              <a:rPr lang="en-GB" sz="2000" dirty="0" smtClean="0">
                <a:latin typeface="+mn-lt"/>
              </a:rPr>
              <a:t> – fixed energy (</a:t>
            </a:r>
            <a:r>
              <a:rPr lang="en-GB" sz="2000" i="1" dirty="0" err="1" smtClean="0">
                <a:latin typeface="+mn-lt"/>
              </a:rPr>
              <a:t>E</a:t>
            </a:r>
            <a:r>
              <a:rPr lang="en-GB" sz="2000" baseline="-25000" dirty="0" err="1" smtClean="0">
                <a:latin typeface="+mn-lt"/>
              </a:rPr>
              <a:t>i</a:t>
            </a:r>
            <a:r>
              <a:rPr lang="en-GB" sz="2000" dirty="0" smtClean="0">
                <a:latin typeface="+mn-lt"/>
              </a:rPr>
              <a:t> for direct geometry)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emode</a:t>
            </a:r>
            <a:r>
              <a:rPr lang="en-GB" sz="2000" dirty="0" smtClean="0">
                <a:latin typeface="+mn-lt"/>
              </a:rPr>
              <a:t> – 1 for direct, 2 for indirect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alatt</a:t>
            </a: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 – [</a:t>
            </a:r>
            <a:r>
              <a:rPr lang="en-GB" sz="2000" dirty="0" err="1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a,b,c</a:t>
            </a: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] lattice parameters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angdeg</a:t>
            </a: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 – [</a:t>
            </a:r>
            <a:r>
              <a:rPr lang="en-GB" sz="2000" dirty="0" err="1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alpha,beta,gamma</a:t>
            </a: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] lattice angles (in degrees)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 v </a:t>
            </a: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– vectors defining the horizontal scattering plane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psi</a:t>
            </a: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 – a vector of rotation angles about the vertical axis (in degrees)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mega, </a:t>
            </a:r>
            <a:r>
              <a:rPr lang="en-GB" sz="2000" dirty="0" err="1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dpsi</a:t>
            </a: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 smtClean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gs</a:t>
            </a:r>
            <a:r>
              <a:rPr lang="en-GB" sz="20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 – sample misalignment angles (in degrees)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Courier New" panose="02070309020205020404" pitchFamily="49" charset="0"/>
                <a:ea typeface="Arial" pitchFamily="34"/>
                <a:cs typeface="Courier New" panose="02070309020205020404" pitchFamily="49" charset="0"/>
              </a:rPr>
              <a:t>gen_sqw_powder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Courier New" panose="02070309020205020404" pitchFamily="49" charset="0"/>
              <a:ea typeface="Arial" pitchFamily="34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47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27320"/>
          </a:xfrm>
        </p:spPr>
        <p:txBody>
          <a:bodyPr>
            <a:norm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 = 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cut_sqw(data_source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proj, p1_bin, p2_bin, p3_bin, p4_bin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help sqw/cut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1200" dirty="0" smtClean="0">
              <a:latin typeface="+mn-l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data_source</a:t>
            </a:r>
            <a:r>
              <a:rPr lang="en-GB" sz="2000" dirty="0" smtClean="0">
                <a:latin typeface="+mn-lt"/>
              </a:rPr>
              <a:t> – a filename (string) or a </a:t>
            </a:r>
            <a:r>
              <a:rPr lang="en-GB" sz="2000" dirty="0" err="1" smtClean="0">
                <a:latin typeface="+mn-lt"/>
              </a:rPr>
              <a:t>sqw</a:t>
            </a:r>
            <a:r>
              <a:rPr lang="en-GB" sz="2000" dirty="0" smtClean="0">
                <a:latin typeface="+mn-lt"/>
              </a:rPr>
              <a:t> object in memory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</a:t>
            </a:r>
            <a:r>
              <a:rPr lang="en-GB" sz="2000" dirty="0" smtClean="0">
                <a:latin typeface="+mn-lt"/>
              </a:rPr>
              <a:t> – a </a:t>
            </a:r>
            <a:r>
              <a:rPr lang="en-GB" sz="2000" i="1" dirty="0" smtClean="0">
                <a:latin typeface="+mn-lt"/>
              </a:rPr>
              <a:t>projection</a:t>
            </a:r>
            <a:r>
              <a:rPr lang="en-GB" sz="2000" dirty="0" smtClean="0">
                <a:latin typeface="+mn-lt"/>
              </a:rPr>
              <a:t> object (more details next)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p1_bin, p2_bin, p3_bin</a:t>
            </a:r>
            <a:r>
              <a:rPr lang="en-GB" sz="2000" dirty="0" smtClean="0">
                <a:latin typeface="+mn-lt"/>
              </a:rPr>
              <a:t> – vector defining binning along </a:t>
            </a:r>
            <a:r>
              <a:rPr lang="en-GB" sz="2000" b="1" dirty="0" smtClean="0">
                <a:latin typeface="+mn-lt"/>
              </a:rPr>
              <a:t>u1</a:t>
            </a:r>
            <a:r>
              <a:rPr lang="en-GB" sz="2000" dirty="0" smtClean="0">
                <a:latin typeface="+mn-lt"/>
              </a:rPr>
              <a:t>, </a:t>
            </a:r>
            <a:r>
              <a:rPr lang="en-GB" sz="2000" b="1" dirty="0" smtClean="0">
                <a:latin typeface="+mn-lt"/>
              </a:rPr>
              <a:t>u2</a:t>
            </a:r>
            <a:r>
              <a:rPr lang="en-GB" sz="2000" dirty="0" smtClean="0">
                <a:latin typeface="+mn-lt"/>
              </a:rPr>
              <a:t>, </a:t>
            </a:r>
            <a:r>
              <a:rPr lang="en-GB" sz="2000" b="1" dirty="0" smtClean="0">
                <a:latin typeface="+mn-lt"/>
              </a:rPr>
              <a:t>u3</a:t>
            </a:r>
            <a:r>
              <a:rPr lang="en-GB" sz="2000" dirty="0" smtClean="0">
                <a:latin typeface="+mn-lt"/>
              </a:rPr>
              <a:t> 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nl-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p4_bin</a:t>
            </a:r>
            <a:r>
              <a:rPr lang="nl-NL" sz="2000" dirty="0" smtClean="0">
                <a:latin typeface="+mn-lt"/>
              </a:rPr>
              <a:t> </a:t>
            </a:r>
            <a:r>
              <a:rPr lang="nl-NL" sz="2000" dirty="0">
                <a:latin typeface="+mn-lt"/>
              </a:rPr>
              <a:t>– vector defining binning along </a:t>
            </a:r>
            <a:r>
              <a:rPr lang="nl-NL" sz="2000" dirty="0" smtClean="0">
                <a:latin typeface="+mn-lt"/>
              </a:rPr>
              <a:t>energy </a:t>
            </a:r>
            <a:r>
              <a:rPr lang="nl-NL" sz="2000" dirty="0">
                <a:latin typeface="+mn-lt"/>
              </a:rPr>
              <a:t>axis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+mn-lt"/>
              </a:rPr>
              <a:t>u1</a:t>
            </a:r>
            <a:r>
              <a:rPr lang="en-GB" sz="2000" dirty="0" smtClean="0">
                <a:latin typeface="+mn-lt"/>
              </a:rPr>
              <a:t>, </a:t>
            </a:r>
            <a:r>
              <a:rPr lang="en-GB" sz="2000" b="1" dirty="0" smtClean="0">
                <a:latin typeface="+mn-lt"/>
              </a:rPr>
              <a:t>u2</a:t>
            </a:r>
            <a:r>
              <a:rPr lang="en-GB" sz="2000" dirty="0" smtClean="0">
                <a:latin typeface="+mn-lt"/>
              </a:rPr>
              <a:t>, </a:t>
            </a:r>
            <a:r>
              <a:rPr lang="en-GB" sz="2000" b="1" dirty="0" smtClean="0">
                <a:latin typeface="+mn-lt"/>
              </a:rPr>
              <a:t>u3</a:t>
            </a:r>
            <a:r>
              <a:rPr lang="en-GB" sz="2000" dirty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are defined by the projection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</a:t>
            </a:r>
            <a:r>
              <a:rPr lang="en-GB" sz="2000" dirty="0" smtClean="0">
                <a:latin typeface="+mn-lt"/>
              </a:rPr>
              <a:t>.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Bins can be either 1, 2, or 3 numbers:</a:t>
            </a:r>
          </a:p>
          <a:p>
            <a:pPr marL="1044575" lvl="1" indent="-358775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[</a:t>
            </a:r>
            <a:r>
              <a:rPr lang="en-GB" sz="1600" dirty="0" err="1" smtClean="0">
                <a:latin typeface="+mn-lt"/>
              </a:rPr>
              <a:t>bin_size</a:t>
            </a:r>
            <a:r>
              <a:rPr lang="en-GB" sz="1600" dirty="0" smtClean="0">
                <a:latin typeface="+mn-lt"/>
              </a:rPr>
              <a:t>] – 1 number </a:t>
            </a:r>
            <a:r>
              <a:rPr lang="en-GB" sz="1600" dirty="0" err="1" smtClean="0">
                <a:latin typeface="+mn-lt"/>
              </a:rPr>
              <a:t>rebin</a:t>
            </a:r>
            <a:r>
              <a:rPr lang="en-GB" sz="1600" dirty="0" smtClean="0">
                <a:latin typeface="+mn-lt"/>
              </a:rPr>
              <a:t> full limit of data in this axis with new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bin_size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44575" lvl="1" indent="-358775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[lo, hi] – integrate over this axis between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</a:t>
            </a:r>
            <a:r>
              <a:rPr lang="en-GB" sz="1600" dirty="0" smtClean="0">
                <a:latin typeface="+mn-lt"/>
              </a:rPr>
              <a:t> and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r>
              <a:rPr lang="en-GB" sz="1600" dirty="0" smtClean="0">
                <a:latin typeface="+mn-lt"/>
              </a:rPr>
              <a:t> limits.</a:t>
            </a:r>
          </a:p>
          <a:p>
            <a:pPr marL="1044575" lvl="1" indent="-358775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[lo, </a:t>
            </a:r>
            <a:r>
              <a:rPr lang="en-GB" sz="1600" dirty="0" err="1" smtClean="0">
                <a:latin typeface="+mn-lt"/>
              </a:rPr>
              <a:t>bin_size</a:t>
            </a:r>
            <a:r>
              <a:rPr lang="en-GB" sz="1600" dirty="0" smtClean="0">
                <a:latin typeface="+mn-lt"/>
              </a:rPr>
              <a:t>, hi] – </a:t>
            </a:r>
            <a:r>
              <a:rPr lang="en-GB" sz="1600" dirty="0" err="1" smtClean="0">
                <a:latin typeface="+mn-lt"/>
              </a:rPr>
              <a:t>rebin</a:t>
            </a:r>
            <a:r>
              <a:rPr lang="en-GB" sz="1600" dirty="0" smtClean="0">
                <a:latin typeface="+mn-lt"/>
              </a:rPr>
              <a:t> this axis between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</a:t>
            </a:r>
            <a:r>
              <a:rPr lang="en-GB" sz="1600" dirty="0" smtClean="0">
                <a:latin typeface="+mn-lt"/>
              </a:rPr>
              <a:t> and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  <a:r>
              <a:rPr lang="en-GB" sz="1600" dirty="0" smtClean="0">
                <a:latin typeface="+mn-lt"/>
              </a:rPr>
              <a:t> limits with new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bin_size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dirty="0" err="1">
                <a:solidFill>
                  <a:srgbClr val="FFFFFF"/>
                </a:solidFill>
                <a:latin typeface="Lucida Sans" pitchFamily="34"/>
                <a:ea typeface="Arial" pitchFamily="34"/>
                <a:cs typeface="Arial" pitchFamily="34"/>
              </a:rPr>
              <a:t>c</a:t>
            </a: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ut_sqw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9613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27320"/>
          </a:xfrm>
        </p:spPr>
        <p:txBody>
          <a:bodyPr>
            <a:norm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  <a:cs typeface="Courier New" panose="02070309020205020404" pitchFamily="49" charset="0"/>
              </a:rPr>
              <a:t>Recap – 2 types of coordinates systems used by Horace: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600" b="1" dirty="0" smtClean="0">
                <a:latin typeface="+mn-lt"/>
              </a:rPr>
              <a:t>u</a:t>
            </a:r>
            <a:r>
              <a:rPr lang="en-GB" sz="1600" dirty="0" smtClean="0">
                <a:latin typeface="+mn-lt"/>
              </a:rPr>
              <a:t> and </a:t>
            </a:r>
            <a:r>
              <a:rPr lang="en-GB" sz="1600" b="1" dirty="0" smtClean="0">
                <a:latin typeface="+mn-lt"/>
              </a:rPr>
              <a:t>v</a:t>
            </a:r>
            <a:r>
              <a:rPr lang="en-GB" sz="1600" dirty="0" smtClean="0">
                <a:latin typeface="+mn-lt"/>
              </a:rPr>
              <a:t> vectors defining the horizontal plane in generating the data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600" b="1" dirty="0" smtClean="0">
                <a:latin typeface="+mn-lt"/>
              </a:rPr>
              <a:t>u</a:t>
            </a:r>
            <a:r>
              <a:rPr lang="en-GB" sz="1600" dirty="0" smtClean="0">
                <a:latin typeface="+mn-lt"/>
              </a:rPr>
              <a:t>, </a:t>
            </a:r>
            <a:r>
              <a:rPr lang="en-GB" sz="1600" b="1" dirty="0" smtClean="0">
                <a:latin typeface="+mn-lt"/>
              </a:rPr>
              <a:t>v</a:t>
            </a:r>
            <a:r>
              <a:rPr lang="en-GB" sz="1600" dirty="0" smtClean="0">
                <a:latin typeface="+mn-lt"/>
              </a:rPr>
              <a:t> (and optional </a:t>
            </a:r>
            <a:r>
              <a:rPr lang="en-GB" sz="1600" b="1" dirty="0" smtClean="0">
                <a:latin typeface="+mn-lt"/>
              </a:rPr>
              <a:t>w</a:t>
            </a:r>
            <a:r>
              <a:rPr lang="en-GB" sz="1600" dirty="0" smtClean="0">
                <a:latin typeface="+mn-lt"/>
              </a:rPr>
              <a:t>) vectors defining </a:t>
            </a:r>
            <a:r>
              <a:rPr lang="en-GB" sz="1600" b="1" i="1" dirty="0" smtClean="0">
                <a:latin typeface="+mn-lt"/>
              </a:rPr>
              <a:t>Q</a:t>
            </a:r>
            <a:r>
              <a:rPr lang="en-GB" sz="1600" dirty="0" smtClean="0">
                <a:latin typeface="+mn-lt"/>
              </a:rPr>
              <a:t>-</a:t>
            </a:r>
            <a:r>
              <a:rPr lang="en-GB" sz="1600" dirty="0" smtClean="0">
                <a:latin typeface="+mn-lt"/>
              </a:rPr>
              <a:t>axes for cuts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A projection is used to define 3 vectors </a:t>
            </a:r>
            <a:r>
              <a:rPr lang="en-GB" sz="2000" b="1" dirty="0" smtClean="0">
                <a:latin typeface="+mn-lt"/>
              </a:rPr>
              <a:t>u1</a:t>
            </a:r>
            <a:r>
              <a:rPr lang="en-GB" sz="2000" dirty="0" smtClean="0">
                <a:latin typeface="+mn-lt"/>
              </a:rPr>
              <a:t>, </a:t>
            </a:r>
            <a:r>
              <a:rPr lang="en-GB" sz="2000" b="1" dirty="0" smtClean="0">
                <a:latin typeface="+mn-lt"/>
              </a:rPr>
              <a:t>u2</a:t>
            </a:r>
            <a:r>
              <a:rPr lang="en-GB" sz="2000" dirty="0" smtClean="0">
                <a:latin typeface="+mn-lt"/>
              </a:rPr>
              <a:t>, </a:t>
            </a:r>
            <a:r>
              <a:rPr lang="en-GB" sz="2000" b="1" dirty="0" smtClean="0">
                <a:latin typeface="+mn-lt"/>
              </a:rPr>
              <a:t>u3</a:t>
            </a:r>
            <a:r>
              <a:rPr lang="en-GB" sz="2000" dirty="0" smtClean="0">
                <a:latin typeface="+mn-lt"/>
              </a:rPr>
              <a:t> which define the 3 Q axes for cuts/plots.</a:t>
            </a: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A projection is a class with properties: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+mn-lt"/>
              </a:rPr>
              <a:t>u</a:t>
            </a:r>
            <a:r>
              <a:rPr lang="en-GB" sz="2000" dirty="0" smtClean="0">
                <a:latin typeface="+mn-lt"/>
              </a:rPr>
              <a:t> – the first axis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+mn-lt"/>
              </a:rPr>
              <a:t>v</a:t>
            </a:r>
            <a:r>
              <a:rPr lang="en-GB" sz="2000" dirty="0" smtClean="0">
                <a:latin typeface="+mn-lt"/>
              </a:rPr>
              <a:t> – the second axis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2000" b="1" dirty="0" smtClean="0">
                <a:latin typeface="+mn-lt"/>
              </a:rPr>
              <a:t>w</a:t>
            </a:r>
            <a:r>
              <a:rPr lang="en-GB" sz="2000" dirty="0" smtClean="0">
                <a:latin typeface="+mn-lt"/>
              </a:rPr>
              <a:t> – the third axis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GB" sz="2000" dirty="0" smtClean="0">
                <a:latin typeface="+mn-lt"/>
              </a:rPr>
              <a:t> – a string of 3 letters: ‘r’=</a:t>
            </a:r>
            <a:r>
              <a:rPr lang="en-GB" sz="2000" dirty="0" err="1" smtClean="0">
                <a:latin typeface="+mn-lt"/>
              </a:rPr>
              <a:t>r.l.u</a:t>
            </a:r>
            <a:r>
              <a:rPr lang="en-GB" sz="2000" dirty="0" smtClean="0">
                <a:latin typeface="+mn-lt"/>
              </a:rPr>
              <a:t>., ‘a’=absolute (Å</a:t>
            </a:r>
            <a:r>
              <a:rPr lang="en-GB" sz="2000" baseline="30000" dirty="0" smtClean="0">
                <a:latin typeface="+mn-lt"/>
              </a:rPr>
              <a:t>-1</a:t>
            </a:r>
            <a:r>
              <a:rPr lang="en-GB" sz="2000" dirty="0" smtClean="0">
                <a:latin typeface="+mn-lt"/>
              </a:rPr>
              <a:t>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nonorthogonal</a:t>
            </a:r>
            <a:r>
              <a:rPr lang="en-GB" sz="2000" dirty="0" smtClean="0">
                <a:latin typeface="+mn-lt"/>
              </a:rPr>
              <a:t> – true or false (default: false)</a:t>
            </a: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nonorthogonal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GB" sz="2000" dirty="0" smtClean="0">
                <a:latin typeface="+mn-lt"/>
              </a:rPr>
              <a:t> means </a:t>
            </a:r>
            <a:r>
              <a:rPr lang="en-GB" sz="2000" b="1" dirty="0" smtClean="0">
                <a:latin typeface="+mn-lt"/>
              </a:rPr>
              <a:t>u1</a:t>
            </a:r>
            <a:r>
              <a:rPr lang="en-GB" sz="2000" dirty="0" smtClean="0">
                <a:latin typeface="+mn-lt"/>
              </a:rPr>
              <a:t>=</a:t>
            </a:r>
            <a:r>
              <a:rPr lang="en-GB" sz="2000" b="1" dirty="0" smtClean="0">
                <a:latin typeface="+mn-lt"/>
              </a:rPr>
              <a:t>u</a:t>
            </a:r>
            <a:r>
              <a:rPr lang="en-GB" sz="2000" dirty="0" smtClean="0">
                <a:latin typeface="+mn-lt"/>
              </a:rPr>
              <a:t>, </a:t>
            </a:r>
            <a:r>
              <a:rPr lang="en-GB" sz="2000" b="1" dirty="0" smtClean="0">
                <a:latin typeface="+mn-lt"/>
              </a:rPr>
              <a:t>u2</a:t>
            </a:r>
            <a:r>
              <a:rPr lang="en-GB" sz="2000" dirty="0" smtClean="0">
                <a:latin typeface="+mn-lt"/>
              </a:rPr>
              <a:t>=</a:t>
            </a:r>
            <a:r>
              <a:rPr lang="en-GB" sz="2000" b="1" dirty="0" smtClean="0">
                <a:latin typeface="+mn-lt"/>
              </a:rPr>
              <a:t>v</a:t>
            </a:r>
            <a:r>
              <a:rPr lang="en-GB" sz="2000" dirty="0" smtClean="0">
                <a:latin typeface="+mn-lt"/>
              </a:rPr>
              <a:t>, </a:t>
            </a:r>
            <a:r>
              <a:rPr lang="en-GB" sz="2000" b="1" dirty="0" smtClean="0">
                <a:latin typeface="+mn-lt"/>
              </a:rPr>
              <a:t>u3</a:t>
            </a:r>
            <a:r>
              <a:rPr lang="en-GB" sz="2000" dirty="0" smtClean="0">
                <a:latin typeface="+mn-lt"/>
              </a:rPr>
              <a:t>=</a:t>
            </a:r>
            <a:r>
              <a:rPr lang="en-GB" sz="2000" b="1" dirty="0" smtClean="0">
                <a:latin typeface="+mn-lt"/>
              </a:rPr>
              <a:t>w</a:t>
            </a: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onorthogonal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  <a:r>
              <a:rPr lang="en-GB" sz="2000" dirty="0" smtClean="0">
                <a:latin typeface="+mn-lt"/>
              </a:rPr>
              <a:t> means </a:t>
            </a:r>
            <a:r>
              <a:rPr lang="en-GB" sz="2000" b="1" dirty="0" smtClean="0">
                <a:latin typeface="+mn-lt"/>
              </a:rPr>
              <a:t>u1</a:t>
            </a:r>
            <a:r>
              <a:rPr lang="en-GB" sz="2000" dirty="0" smtClean="0">
                <a:latin typeface="+mn-lt"/>
              </a:rPr>
              <a:t>=</a:t>
            </a:r>
            <a:r>
              <a:rPr lang="en-GB" sz="2000" b="1" dirty="0" smtClean="0">
                <a:latin typeface="+mn-lt"/>
              </a:rPr>
              <a:t>u</a:t>
            </a:r>
            <a:r>
              <a:rPr lang="en-GB" sz="2000" dirty="0" smtClean="0">
                <a:latin typeface="+mn-lt"/>
              </a:rPr>
              <a:t>; </a:t>
            </a:r>
            <a:r>
              <a:rPr lang="en-GB" sz="2000" b="1" dirty="0" smtClean="0">
                <a:latin typeface="+mn-lt"/>
              </a:rPr>
              <a:t>u2 </a:t>
            </a:r>
            <a:r>
              <a:rPr lang="en-GB" sz="2000" dirty="0" smtClean="0"/>
              <a:t>⊥ </a:t>
            </a:r>
            <a:r>
              <a:rPr lang="en-GB" sz="2000" b="1" dirty="0" smtClean="0">
                <a:latin typeface="+mn-lt"/>
              </a:rPr>
              <a:t>u1</a:t>
            </a:r>
            <a:r>
              <a:rPr lang="en-GB" sz="2000" dirty="0" smtClean="0">
                <a:latin typeface="+mn-lt"/>
              </a:rPr>
              <a:t> in plane of </a:t>
            </a:r>
            <a:r>
              <a:rPr lang="en-GB" sz="2000" b="1" dirty="0" err="1" smtClean="0">
                <a:latin typeface="+mn-lt"/>
              </a:rPr>
              <a:t>u</a:t>
            </a:r>
            <a:r>
              <a:rPr lang="en-GB" sz="2000" dirty="0" err="1" smtClean="0">
                <a:latin typeface="+mn-lt"/>
              </a:rPr>
              <a:t>,</a:t>
            </a:r>
            <a:r>
              <a:rPr lang="en-GB" sz="2000" b="1" dirty="0" err="1" smtClean="0">
                <a:latin typeface="+mn-lt"/>
              </a:rPr>
              <a:t>v</a:t>
            </a:r>
            <a:r>
              <a:rPr lang="en-GB" sz="2000" dirty="0" smtClean="0">
                <a:latin typeface="+mn-lt"/>
              </a:rPr>
              <a:t>; </a:t>
            </a:r>
            <a:r>
              <a:rPr lang="en-GB" sz="2000" b="1" dirty="0" smtClean="0">
                <a:latin typeface="+mn-lt"/>
              </a:rPr>
              <a:t>u3 </a:t>
            </a:r>
            <a:r>
              <a:rPr lang="en-GB" sz="2000" dirty="0" smtClean="0"/>
              <a:t>⊥ </a:t>
            </a:r>
            <a:r>
              <a:rPr lang="en-GB" sz="2000" b="1" dirty="0" err="1" smtClean="0">
                <a:latin typeface="+mn-lt"/>
              </a:rPr>
              <a:t>u</a:t>
            </a:r>
            <a:r>
              <a:rPr lang="en-GB" sz="2000" dirty="0" err="1" smtClean="0">
                <a:latin typeface="+mn-lt"/>
              </a:rPr>
              <a:t>,</a:t>
            </a:r>
            <a:r>
              <a:rPr lang="en-GB" sz="2000" b="1" dirty="0" err="1" smtClean="0">
                <a:latin typeface="+mn-lt"/>
              </a:rPr>
              <a:t>v</a:t>
            </a: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Horace projections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96043" y="1916658"/>
            <a:ext cx="6739899" cy="369332"/>
            <a:chOff x="996043" y="2439182"/>
            <a:chExt cx="6739899" cy="369332"/>
          </a:xfrm>
        </p:grpSpPr>
        <p:sp>
          <p:nvSpPr>
            <p:cNvPr id="5" name="Rectangle 4"/>
            <p:cNvSpPr/>
            <p:nvPr/>
          </p:nvSpPr>
          <p:spPr>
            <a:xfrm>
              <a:off x="996043" y="2465614"/>
              <a:ext cx="5143500" cy="277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39543" y="2439182"/>
              <a:ext cx="1596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← “projection”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10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27320"/>
          </a:xfrm>
        </p:spPr>
        <p:txBody>
          <a:bodyPr>
            <a:norm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+mn-lt"/>
                <a:cs typeface="Courier New" panose="02070309020205020404" pitchFamily="49" charset="0"/>
              </a:rPr>
              <a:t>Matlab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 graphs can only have orthogonal plot axes.</a:t>
            </a:r>
            <a:endParaRPr lang="en-GB" sz="2400" dirty="0">
              <a:latin typeface="+mn-lt"/>
            </a:endParaRPr>
          </a:p>
          <a:p>
            <a:pPr marL="1028700" lvl="1" indent="-342900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+mn-lt"/>
              </a:rPr>
              <a:t>Using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nonorthogonal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GB" sz="2000" dirty="0" smtClean="0">
                <a:latin typeface="+mn-lt"/>
              </a:rPr>
              <a:t> gives a distorted 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Nonorthogonal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projections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95920" y="2139044"/>
            <a:ext cx="7454374" cy="4555671"/>
            <a:chOff x="1295920" y="2139044"/>
            <a:chExt cx="7454374" cy="455567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5920" y="2139044"/>
              <a:ext cx="4650401" cy="455567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946321" y="3069771"/>
              <a:ext cx="2803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nonorthogonal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=false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51760" y="5312225"/>
              <a:ext cx="2666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nonorthogonal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=true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434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27320"/>
          </a:xfrm>
        </p:spPr>
        <p:txBody>
          <a:bodyPr>
            <a:norm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Current version of Horace can only handle 3D rectilinear projections.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Work currently in progress to allow definition of projections defined by a general transformation of </a:t>
            </a:r>
            <a:r>
              <a:rPr lang="en-GB" sz="2400" b="1" i="1" dirty="0" smtClean="0">
                <a:latin typeface="+mn-lt"/>
                <a:cs typeface="Courier New" panose="02070309020205020404" pitchFamily="49" charset="0"/>
              </a:rPr>
              <a:t>Q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.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This will include:</a:t>
            </a:r>
          </a:p>
          <a:p>
            <a:pPr marL="1044575" lvl="1" indent="-358775">
              <a:buFont typeface="Arial" panose="020B0604020202020204" pitchFamily="34" charset="0"/>
              <a:buChar char="•"/>
            </a:pPr>
            <a:r>
              <a:rPr lang="en-GB" dirty="0" smtClean="0">
                <a:latin typeface="+mn-lt"/>
                <a:cs typeface="Courier New" panose="02070309020205020404" pitchFamily="49" charset="0"/>
              </a:rPr>
              <a:t>Powder projection</a:t>
            </a:r>
          </a:p>
          <a:p>
            <a:pPr marL="1044575" lvl="1" indent="-358775">
              <a:buFont typeface="Arial" panose="020B0604020202020204" pitchFamily="34" charset="0"/>
              <a:buChar char="•"/>
            </a:pPr>
            <a:r>
              <a:rPr lang="en-GB" dirty="0" smtClean="0">
                <a:latin typeface="+mn-lt"/>
                <a:cs typeface="Courier New" panose="02070309020205020404" pitchFamily="49" charset="0"/>
              </a:rPr>
              <a:t>Cylindrical projection</a:t>
            </a:r>
            <a:endParaRPr lang="en-GB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Generic projections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7300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27320"/>
          </a:xfrm>
        </p:spPr>
        <p:txBody>
          <a:bodyPr>
            <a:norm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 = cut_sqw(data_source, proj, p1_bin, p2_bin, p3_bin, p4_bin)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 = cut_sqw(data_source, proj, p1_bin, p2_bin, p3_bin, 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p4_bin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'-nopix')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Recap: Horace can create two types of objects using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GB" sz="2000" dirty="0" smtClean="0">
                <a:latin typeface="+mn-lt"/>
              </a:rPr>
              <a:t>:</a:t>
            </a:r>
          </a:p>
          <a:p>
            <a:pPr marL="896938" lvl="1" indent="-371475">
              <a:buFont typeface="Arial" panose="020B0604020202020204" pitchFamily="34" charset="0"/>
              <a:buChar char="•"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(d1d, d2d, d3d,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d4d)</a:t>
            </a:r>
            <a:r>
              <a:rPr lang="en-GB" sz="1600" dirty="0" smtClean="0">
                <a:cs typeface="Courier New" panose="02070309020205020404" pitchFamily="49" charset="0"/>
              </a:rPr>
              <a:t>objects </a:t>
            </a:r>
            <a:r>
              <a:rPr lang="en-GB" sz="1600" dirty="0">
                <a:cs typeface="Courier New" panose="02070309020205020404" pitchFamily="49" charset="0"/>
              </a:rPr>
              <a:t>contain only </a:t>
            </a:r>
            <a:r>
              <a:rPr lang="en-GB" sz="1600" dirty="0" err="1">
                <a:cs typeface="Courier New" panose="02070309020205020404" pitchFamily="49" charset="0"/>
              </a:rPr>
              <a:t>histogrammed</a:t>
            </a:r>
            <a:r>
              <a:rPr lang="en-GB" sz="1600" dirty="0">
                <a:cs typeface="Courier New" panose="02070309020205020404" pitchFamily="49" charset="0"/>
              </a:rPr>
              <a:t> (binned) data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6938" lvl="1" indent="-371475">
              <a:buFont typeface="Arial" panose="020B0604020202020204" pitchFamily="34" charset="0"/>
              <a:buChar char="•"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1600" dirty="0"/>
              <a:t>  objects contains both </a:t>
            </a:r>
            <a:r>
              <a:rPr lang="en-GB" sz="1600" dirty="0" err="1"/>
              <a:t>histogrammed</a:t>
            </a:r>
            <a:r>
              <a:rPr lang="en-GB" sz="1600" dirty="0"/>
              <a:t> data which can be plotted and all the detector-energy elements (“pixels”) which were </a:t>
            </a:r>
            <a:r>
              <a:rPr lang="en-GB" sz="1600" dirty="0" err="1"/>
              <a:t>rebinned</a:t>
            </a:r>
            <a:r>
              <a:rPr lang="en-GB" sz="1600" dirty="0"/>
              <a:t>.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dnd</a:t>
            </a:r>
            <a:r>
              <a:rPr lang="en-GB" sz="2000" dirty="0">
                <a:latin typeface="+mn-lt"/>
              </a:rPr>
              <a:t> objects are created with the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'-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nopix</a:t>
            </a:r>
            <a:r>
              <a:rPr lang="en-GB" sz="2000" dirty="0">
                <a:latin typeface="+mn-lt"/>
                <a:cs typeface="Courier New" panose="02070309020205020404" pitchFamily="49" charset="0"/>
              </a:rPr>
              <a:t>'</a:t>
            </a:r>
            <a:r>
              <a:rPr lang="en-GB" sz="2000" dirty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flag – good for plotting as don’t take up much memory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2000" dirty="0">
                <a:latin typeface="+mn-lt"/>
              </a:rPr>
              <a:t> objects </a:t>
            </a:r>
            <a:r>
              <a:rPr lang="en-GB" sz="2000" dirty="0" smtClean="0">
                <a:latin typeface="+mn-lt"/>
              </a:rPr>
              <a:t>(created </a:t>
            </a:r>
            <a:r>
              <a:rPr lang="en-GB" sz="2000" dirty="0">
                <a:latin typeface="+mn-lt"/>
              </a:rPr>
              <a:t>by </a:t>
            </a:r>
            <a:r>
              <a:rPr lang="en-GB" sz="2000" dirty="0" smtClean="0">
                <a:latin typeface="+mn-lt"/>
              </a:rPr>
              <a:t>default) needed for a lot of operations (re-</a:t>
            </a:r>
            <a:r>
              <a:rPr lang="en-GB" sz="2000" dirty="0" err="1" smtClean="0">
                <a:latin typeface="+mn-lt"/>
              </a:rPr>
              <a:t>rebin</a:t>
            </a:r>
            <a:r>
              <a:rPr lang="en-GB" sz="2000" dirty="0" smtClean="0">
                <a:latin typeface="+mn-lt"/>
              </a:rPr>
              <a:t>, symmetrisation, resolution convolution)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smooth</a:t>
            </a:r>
            <a:r>
              <a:rPr lang="en-GB" sz="2000" dirty="0" smtClean="0">
                <a:latin typeface="+mn-lt"/>
              </a:rPr>
              <a:t> only works on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dnd</a:t>
            </a:r>
            <a:r>
              <a:rPr lang="en-GB" sz="2000" dirty="0" smtClean="0"/>
              <a:t>.</a:t>
            </a:r>
            <a:endParaRPr lang="en-GB" sz="2000" dirty="0"/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dirty="0" err="1">
                <a:solidFill>
                  <a:srgbClr val="FFFFFF"/>
                </a:solidFill>
                <a:latin typeface="Lucida Sans" pitchFamily="34"/>
                <a:ea typeface="Arial" pitchFamily="34"/>
                <a:cs typeface="Arial" pitchFamily="34"/>
              </a:rPr>
              <a:t>c</a:t>
            </a: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ut_sqw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69893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dirty="0" err="1">
                <a:solidFill>
                  <a:srgbClr val="FFFFFF"/>
                </a:solidFill>
                <a:latin typeface="Lucida Sans" pitchFamily="34"/>
                <a:ea typeface="Arial" pitchFamily="34"/>
                <a:cs typeface="Arial" pitchFamily="34"/>
              </a:rPr>
              <a:t>c</a:t>
            </a: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ut_sqw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84278" y="2011820"/>
            <a:ext cx="431618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w1 =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cut_sqw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iron_powder.sqw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', 0.05, 5, '-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nopix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65" y="3053442"/>
            <a:ext cx="4473302" cy="33549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213" y="3053442"/>
            <a:ext cx="4473303" cy="33549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4431" y="1243658"/>
            <a:ext cx="438694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projaxes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([1,1,0], </a:t>
            </a:r>
            <a:r>
              <a:rPr lang="en-GB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[-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1,1,0], 'type', '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rrr</a:t>
            </a:r>
            <a:r>
              <a:rPr lang="en-GB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 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cut_sqw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iron.sqw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</a:t>
            </a:r>
            <a:r>
              <a:rPr lang="en-GB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[-2,0.05,3],[-1.1,0.9],[-.1,.1], 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5, '-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nopix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1736" y="3640348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4D </a:t>
            </a:r>
            <a:r>
              <a:rPr lang="en-GB" dirty="0" err="1" smtClean="0"/>
              <a:t>sqw</a:t>
            </a:r>
            <a:r>
              <a:rPr lang="en-GB" dirty="0" smtClean="0"/>
              <a:t> file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986359" y="364386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r>
              <a:rPr lang="en-GB" dirty="0" smtClean="0"/>
              <a:t>D </a:t>
            </a:r>
            <a:r>
              <a:rPr lang="en-GB" dirty="0" err="1" smtClean="0"/>
              <a:t>sqw</a:t>
            </a:r>
            <a:r>
              <a:rPr lang="en-GB" dirty="0" smtClean="0"/>
              <a:t>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387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Questions so far?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0257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0226"/>
            <a:ext cx="8229600" cy="515773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+mn-lt"/>
              </a:rPr>
              <a:t>Matlab</a:t>
            </a:r>
            <a:r>
              <a:rPr lang="en-GB" sz="2400" dirty="0" smtClean="0">
                <a:latin typeface="+mn-lt"/>
              </a:rPr>
              <a:t> intro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Arrays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Operators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Indexing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Objects and methods</a:t>
            </a:r>
            <a:endParaRPr lang="en-GB" sz="16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+mn-lt"/>
              </a:rPr>
              <a:t>Creating </a:t>
            </a:r>
            <a:r>
              <a:rPr lang="en-GB" sz="2400" dirty="0" err="1">
                <a:latin typeface="+mn-lt"/>
              </a:rPr>
              <a:t>sqw</a:t>
            </a:r>
            <a:r>
              <a:rPr lang="en-GB" sz="2400" dirty="0">
                <a:latin typeface="+mn-lt"/>
              </a:rPr>
              <a:t> file (CLI</a:t>
            </a:r>
            <a:r>
              <a:rPr lang="en-GB" sz="2400" dirty="0" smtClean="0">
                <a:latin typeface="+mn-lt"/>
              </a:rPr>
              <a:t>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Powder </a:t>
            </a:r>
            <a:r>
              <a:rPr lang="en-GB" sz="1600" dirty="0">
                <a:latin typeface="+mn-lt"/>
              </a:rPr>
              <a:t>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Making cuts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Projections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Non-orthogonal projections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Sample </a:t>
            </a:r>
            <a:r>
              <a:rPr lang="en-GB" sz="2400" dirty="0" err="1" smtClean="0">
                <a:latin typeface="+mn-lt"/>
              </a:rPr>
              <a:t>mis</a:t>
            </a:r>
            <a:r>
              <a:rPr lang="en-GB" sz="2400" dirty="0" smtClean="0">
                <a:latin typeface="+mn-lt"/>
              </a:rPr>
              <a:t>-alignment corrections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Horace coordinate conventions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Advanced plotting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Genie-like syntax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“spaghetti”-plot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Overview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1169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0226"/>
            <a:ext cx="8229600" cy="515773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Matlab</a:t>
            </a:r>
            <a:r>
              <a:rPr lang="en-GB" sz="24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 intro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Arrays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Operators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Indexing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Objects and methods</a:t>
            </a:r>
            <a:endParaRPr lang="en-GB" sz="1600" dirty="0" smtClean="0">
              <a:solidFill>
                <a:schemeClr val="bg2">
                  <a:lumMod val="90000"/>
                </a:schemeClr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2">
                    <a:lumMod val="90000"/>
                  </a:schemeClr>
                </a:solidFill>
                <a:latin typeface="+mn-lt"/>
              </a:rPr>
              <a:t>Creating </a:t>
            </a:r>
            <a:r>
              <a:rPr lang="en-GB" sz="2400" dirty="0" err="1">
                <a:solidFill>
                  <a:schemeClr val="bg2">
                    <a:lumMod val="90000"/>
                  </a:schemeClr>
                </a:solidFill>
                <a:latin typeface="+mn-lt"/>
              </a:rPr>
              <a:t>sqw</a:t>
            </a:r>
            <a:r>
              <a:rPr lang="en-GB" sz="2400" dirty="0">
                <a:solidFill>
                  <a:schemeClr val="bg2">
                    <a:lumMod val="90000"/>
                  </a:schemeClr>
                </a:solidFill>
                <a:latin typeface="+mn-lt"/>
              </a:rPr>
              <a:t> file (CLI</a:t>
            </a:r>
            <a:r>
              <a:rPr lang="en-GB" sz="24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Powder </a:t>
            </a:r>
            <a:r>
              <a:rPr lang="en-GB" sz="1600" dirty="0">
                <a:solidFill>
                  <a:schemeClr val="bg2">
                    <a:lumMod val="90000"/>
                  </a:schemeClr>
                </a:solidFill>
                <a:latin typeface="+mn-lt"/>
              </a:rPr>
              <a:t>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Making cuts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Projections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Non-orthogonal projections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Sample </a:t>
            </a:r>
            <a:r>
              <a:rPr lang="en-GB" sz="2400" dirty="0" err="1" smtClean="0">
                <a:latin typeface="+mn-lt"/>
              </a:rPr>
              <a:t>mis</a:t>
            </a:r>
            <a:r>
              <a:rPr lang="en-GB" sz="2400" dirty="0" smtClean="0">
                <a:latin typeface="+mn-lt"/>
              </a:rPr>
              <a:t>-alignment corrections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Horace coordinate conventions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Advanced plotting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Genie-like syntax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“spaghetti”-plot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Overview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1648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76557" cy="5227320"/>
          </a:xfrm>
        </p:spPr>
        <p:txBody>
          <a:bodyPr>
            <a:norm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  <a:hlinkClick r:id="rId2"/>
              </a:rPr>
              <a:t>https://</a:t>
            </a:r>
            <a:r>
              <a:rPr lang="en-GB" sz="1600" dirty="0" smtClean="0">
                <a:latin typeface="+mn-lt"/>
                <a:hlinkClick r:id="rId2"/>
              </a:rPr>
              <a:t>pace-neutrons.github.io/horace-docs/3.5.0/Correcting_for_sample_misalignment.html</a:t>
            </a:r>
            <a:endParaRPr lang="en-GB" sz="1600" dirty="0" smtClean="0">
              <a:latin typeface="+mn-lt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bragg_positions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+mn-lt"/>
              </a:rPr>
              <a:t>– make cuts and fit Bragg peaks automatically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bragg_positions_view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+mn-lt"/>
              </a:rPr>
              <a:t>– function to view Bragg peak fits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refine_crystal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+mn-lt"/>
              </a:rPr>
              <a:t>– function to calculate a transformation matrix to convert from original (</a:t>
            </a:r>
            <a:r>
              <a:rPr lang="en-GB" sz="2000" dirty="0" err="1" smtClean="0">
                <a:latin typeface="+mn-lt"/>
              </a:rPr>
              <a:t>hkl</a:t>
            </a:r>
            <a:r>
              <a:rPr lang="en-GB" sz="2000" dirty="0" smtClean="0">
                <a:latin typeface="+mn-lt"/>
              </a:rPr>
              <a:t>) to corrected (</a:t>
            </a:r>
            <a:r>
              <a:rPr lang="en-GB" sz="2000" dirty="0" err="1" smtClean="0">
                <a:latin typeface="+mn-lt"/>
              </a:rPr>
              <a:t>hkl</a:t>
            </a:r>
            <a:r>
              <a:rPr lang="en-GB" sz="2000" dirty="0" smtClean="0">
                <a:latin typeface="+mn-lt"/>
              </a:rPr>
              <a:t>) from the Bragg position fits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change_crystal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+mn-lt"/>
              </a:rPr>
              <a:t>– applies the correction matrix to data in memory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change_crystal_horace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+mn-lt"/>
              </a:rPr>
              <a:t>– applies correction matri</a:t>
            </a:r>
            <a:r>
              <a:rPr lang="en-GB" sz="2000" dirty="0" smtClean="0">
                <a:latin typeface="+mn-lt"/>
              </a:rPr>
              <a:t>x to </a:t>
            </a:r>
            <a:r>
              <a:rPr lang="en-GB" sz="2000" dirty="0" err="1" smtClean="0">
                <a:latin typeface="+mn-lt"/>
              </a:rPr>
              <a:t>sqw</a:t>
            </a:r>
            <a:r>
              <a:rPr lang="en-GB" sz="2000" dirty="0" smtClean="0">
                <a:latin typeface="+mn-lt"/>
              </a:rPr>
              <a:t> file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crystal_pars_correct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+mn-lt"/>
              </a:rPr>
              <a:t>– calculate “correct” lattice parameters / angles and misalignment orientation (</a:t>
            </a:r>
            <a:r>
              <a:rPr lang="en-GB" sz="2000" dirty="0" err="1" smtClean="0">
                <a:latin typeface="+mn-lt"/>
              </a:rPr>
              <a:t>dpsi</a:t>
            </a:r>
            <a:r>
              <a:rPr lang="en-GB" sz="2000" dirty="0" smtClean="0">
                <a:latin typeface="+mn-lt"/>
              </a:rPr>
              <a:t>, </a:t>
            </a:r>
            <a:r>
              <a:rPr lang="en-GB" sz="2000" dirty="0" err="1" smtClean="0">
                <a:latin typeface="+mn-lt"/>
              </a:rPr>
              <a:t>gl</a:t>
            </a:r>
            <a:r>
              <a:rPr lang="en-GB" sz="2000" dirty="0" smtClean="0">
                <a:latin typeface="+mn-lt"/>
              </a:rPr>
              <a:t>, </a:t>
            </a:r>
            <a:r>
              <a:rPr lang="en-GB" sz="2000" dirty="0" err="1" smtClean="0">
                <a:latin typeface="+mn-lt"/>
              </a:rPr>
              <a:t>gs</a:t>
            </a:r>
            <a:r>
              <a:rPr lang="en-GB" sz="2000" dirty="0" smtClean="0">
                <a:latin typeface="+mn-lt"/>
              </a:rPr>
              <a:t>) from correction matrix</a:t>
            </a: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uv_correct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+mn-lt"/>
              </a:rPr>
              <a:t>– calculate </a:t>
            </a:r>
            <a:r>
              <a:rPr lang="en-GB" sz="2000" b="1" dirty="0" smtClean="0">
                <a:latin typeface="+mn-lt"/>
              </a:rPr>
              <a:t>u</a:t>
            </a:r>
            <a:r>
              <a:rPr lang="en-GB" sz="2000" dirty="0" smtClean="0">
                <a:latin typeface="+mn-lt"/>
              </a:rPr>
              <a:t> and </a:t>
            </a:r>
            <a:r>
              <a:rPr lang="en-GB" sz="2000" b="1" dirty="0" smtClean="0">
                <a:latin typeface="+mn-lt"/>
              </a:rPr>
              <a:t>v</a:t>
            </a:r>
            <a:r>
              <a:rPr lang="en-GB" sz="2000" dirty="0" smtClean="0">
                <a:latin typeface="+mn-lt"/>
              </a:rPr>
              <a:t> vectors defining the true horizontal plane.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Sample misalignment corrections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7771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76557" cy="52273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  <a:hlinkClick r:id="rId2"/>
              </a:rPr>
              <a:t>https://pace-neutrons.github.io/horace-docs/3.5.0/Plotting.html</a:t>
            </a: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Horace 1D and 2D plots are not quite standard </a:t>
            </a:r>
            <a:r>
              <a:rPr lang="en-GB" sz="2000" dirty="0" err="1" smtClean="0">
                <a:latin typeface="+mn-lt"/>
              </a:rPr>
              <a:t>Matlab</a:t>
            </a:r>
            <a:r>
              <a:rPr lang="en-GB" sz="2000" dirty="0" smtClean="0">
                <a:latin typeface="+mn-lt"/>
              </a:rPr>
              <a:t> plots and use their own syntax based on the (now defunct) “Genie”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plot(object)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–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can be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or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dnd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. Replaces current plot if it exists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acolor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aline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amark</a:t>
            </a:r>
            <a:r>
              <a:rPr lang="en-GB" sz="18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– </a:t>
            </a:r>
            <a:r>
              <a:rPr lang="en-GB" sz="1800" b="1" dirty="0" smtClean="0">
                <a:latin typeface="+mn-lt"/>
                <a:cs typeface="Courier New" panose="02070309020205020404" pitchFamily="49" charset="0"/>
              </a:rPr>
              <a:t>alter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default </a:t>
            </a:r>
            <a:r>
              <a:rPr lang="en-GB" sz="1800" dirty="0" err="1" smtClean="0">
                <a:latin typeface="+mn-lt"/>
                <a:cs typeface="Courier New" panose="02070309020205020404" pitchFamily="49" charset="0"/>
              </a:rPr>
              <a:t>color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, line, marker (applies to next plot)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lx,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ly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lz</a:t>
            </a:r>
            <a:r>
              <a:rPr lang="en-GB" sz="18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– sets </a:t>
            </a:r>
            <a:r>
              <a:rPr lang="en-GB" sz="1800" b="1" dirty="0" smtClean="0">
                <a:latin typeface="+mn-lt"/>
                <a:cs typeface="Courier New" panose="02070309020205020404" pitchFamily="49" charset="0"/>
              </a:rPr>
              <a:t>limits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in x, y, z directions (z=</a:t>
            </a:r>
            <a:r>
              <a:rPr lang="en-GB" sz="1800" dirty="0" err="1" smtClean="0">
                <a:latin typeface="+mn-lt"/>
                <a:cs typeface="Courier New" panose="02070309020205020404" pitchFamily="49" charset="0"/>
              </a:rPr>
              <a:t>color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axis in 2D)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keep_figure</a:t>
            </a:r>
            <a:r>
              <a:rPr lang="en-GB" sz="18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– next plot command will create a new figure window.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make_current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– next plot command will replace current plot in figure window.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pm,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pp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– 1D, </a:t>
            </a:r>
            <a:r>
              <a:rPr lang="en-GB" sz="1800" dirty="0" err="1" smtClean="0">
                <a:latin typeface="+mn-lt"/>
                <a:cs typeface="Courier New" panose="02070309020205020404" pitchFamily="49" charset="0"/>
              </a:rPr>
              <a:t>overplots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line, markers, errors or points (</a:t>
            </a:r>
            <a:r>
              <a:rPr lang="en-GB" sz="1800" dirty="0" err="1" smtClean="0">
                <a:latin typeface="+mn-lt"/>
                <a:cs typeface="Courier New" panose="02070309020205020404" pitchFamily="49" charset="0"/>
              </a:rPr>
              <a:t>markers+errors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– 1D only, </a:t>
            </a:r>
            <a:r>
              <a:rPr lang="en-GB" sz="1800" dirty="0" err="1" smtClean="0">
                <a:latin typeface="+mn-lt"/>
                <a:cs typeface="Courier New" panose="02070309020205020404" pitchFamily="49" charset="0"/>
              </a:rPr>
              <a:t>overplots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data (</a:t>
            </a:r>
            <a:r>
              <a:rPr lang="en-GB" sz="1800" dirty="0" err="1" smtClean="0">
                <a:latin typeface="+mn-lt"/>
                <a:cs typeface="Courier New" panose="02070309020205020404" pitchFamily="49" charset="0"/>
              </a:rPr>
              <a:t>markers+errors+line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) or histogram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– 2D, plots a contour map of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Advanced Plotting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79720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76557" cy="52273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pm,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pp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– 1D, </a:t>
            </a:r>
            <a:r>
              <a:rPr lang="en-GB" sz="1800" dirty="0" err="1" smtClean="0">
                <a:latin typeface="+mn-lt"/>
                <a:cs typeface="Courier New" panose="02070309020205020404" pitchFamily="49" charset="0"/>
              </a:rPr>
              <a:t>overplots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line, markers, errors or points (</a:t>
            </a:r>
            <a:r>
              <a:rPr lang="en-GB" sz="1800" dirty="0" err="1" smtClean="0">
                <a:latin typeface="+mn-lt"/>
                <a:cs typeface="Courier New" panose="02070309020205020404" pitchFamily="49" charset="0"/>
              </a:rPr>
              <a:t>markers+errors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– 1D only, </a:t>
            </a:r>
            <a:r>
              <a:rPr lang="en-GB" sz="1800" dirty="0" err="1" smtClean="0">
                <a:latin typeface="+mn-lt"/>
                <a:cs typeface="Courier New" panose="02070309020205020404" pitchFamily="49" charset="0"/>
              </a:rPr>
              <a:t>overplots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data (</a:t>
            </a:r>
            <a:r>
              <a:rPr lang="en-GB" sz="1800" dirty="0" err="1" smtClean="0">
                <a:latin typeface="+mn-lt"/>
                <a:cs typeface="Courier New" panose="02070309020205020404" pitchFamily="49" charset="0"/>
              </a:rPr>
              <a:t>markers+errors+line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) or histogram</a:t>
            </a:r>
          </a:p>
          <a:p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Advanced Plotting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478" y="215374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6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76557" cy="52273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lang="en-GB" sz="1800" dirty="0" smtClean="0">
                <a:latin typeface="+mn-lt"/>
                <a:cs typeface="Courier New" panose="02070309020205020404" pitchFamily="49" charset="0"/>
              </a:rPr>
              <a:t> – 2D, plots a contour map of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Advanced Plotting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478" y="190881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1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76557" cy="52273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+mn-lt"/>
              </a:rPr>
              <a:t>spaghetti_plot</a:t>
            </a:r>
            <a:r>
              <a:rPr lang="en-GB" sz="2000" dirty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– function to plot data along particular Q directions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spaghetti_plot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0,0,-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3;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0,0,-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3.5; -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0.5,0,-3.5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-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0.5,0,-3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-2/3 1/3 -3; 0 0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-3], 'upd3_ei25.sqw', 'labels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',{'\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Gamma','A','L','M','K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','\Gamma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'}, '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ebin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',[3,0.2,20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'qbin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',0.025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'qwidth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',0.1)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Advanced Plotting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273" y="3085723"/>
            <a:ext cx="4584409" cy="343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7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/>
          </a:p>
          <a:p>
            <a:pPr algn="ctr"/>
            <a:r>
              <a:rPr lang="en-GB" dirty="0" smtClean="0"/>
              <a:t>Questions so far?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(and 5 min break)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199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Horace </a:t>
            </a:r>
            <a:r>
              <a:rPr lang="en-GB" dirty="0" smtClean="0"/>
              <a:t>CLI </a:t>
            </a:r>
            <a:r>
              <a:rPr lang="en-GB" dirty="0" smtClean="0"/>
              <a:t>Demonstration</a:t>
            </a:r>
            <a:endParaRPr lang="en-GB" dirty="0"/>
          </a:p>
        </p:txBody>
      </p:sp>
      <p:sp>
        <p:nvSpPr>
          <p:cNvPr id="4" name="Rectangle 1"/>
          <p:cNvSpPr/>
          <p:nvPr/>
        </p:nvSpPr>
        <p:spPr>
          <a:xfrm>
            <a:off x="2700360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Horace 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CLI 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Demonstration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3779116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21035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 &lt;command&gt;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+mn-lt"/>
                <a:hlinkClick r:id="rId2"/>
              </a:rPr>
              <a:t>https://pace-neutrons.github.io/horace-docs/3.5.0</a:t>
            </a: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gen_sqw</a:t>
            </a:r>
            <a:r>
              <a:rPr lang="en-GB" sz="2400" dirty="0" smtClean="0">
                <a:latin typeface="+mn-lt"/>
              </a:rPr>
              <a:t> – needs </a:t>
            </a:r>
            <a:r>
              <a:rPr lang="en-GB" sz="2400" b="1" dirty="0" smtClean="0">
                <a:latin typeface="+mn-lt"/>
              </a:rPr>
              <a:t>u</a:t>
            </a:r>
            <a:r>
              <a:rPr lang="en-GB" sz="2400" dirty="0" smtClean="0">
                <a:latin typeface="+mn-lt"/>
              </a:rPr>
              <a:t>, </a:t>
            </a:r>
            <a:r>
              <a:rPr lang="en-GB" sz="2400" b="1" dirty="0" smtClean="0">
                <a:latin typeface="+mn-lt"/>
              </a:rPr>
              <a:t>v</a:t>
            </a:r>
            <a:r>
              <a:rPr lang="en-GB" sz="2400" dirty="0" smtClean="0">
                <a:latin typeface="+mn-lt"/>
              </a:rPr>
              <a:t> vectors to define the horizontal scattering plane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cut_sqw</a:t>
            </a:r>
            <a:r>
              <a:rPr lang="en-GB" sz="2400" dirty="0" smtClean="0">
                <a:latin typeface="+mn-lt"/>
              </a:rPr>
              <a:t> – needs another set of </a:t>
            </a:r>
            <a:r>
              <a:rPr lang="en-GB" sz="2400" b="1" dirty="0" err="1" smtClean="0">
                <a:latin typeface="+mn-lt"/>
              </a:rPr>
              <a:t>u</a:t>
            </a:r>
            <a:r>
              <a:rPr lang="en-GB" sz="2400" dirty="0" err="1" smtClean="0">
                <a:latin typeface="+mn-lt"/>
              </a:rPr>
              <a:t>,</a:t>
            </a:r>
            <a:r>
              <a:rPr lang="en-GB" sz="2400" b="1" dirty="0" err="1" smtClean="0">
                <a:latin typeface="+mn-lt"/>
              </a:rPr>
              <a:t>v</a:t>
            </a:r>
            <a:r>
              <a:rPr lang="en-GB" sz="2400" dirty="0" err="1" smtClean="0">
                <a:latin typeface="+mn-lt"/>
              </a:rPr>
              <a:t>,</a:t>
            </a:r>
            <a:r>
              <a:rPr lang="en-GB" sz="2400" b="1" dirty="0" err="1" smtClean="0">
                <a:latin typeface="+mn-lt"/>
              </a:rPr>
              <a:t>w</a:t>
            </a:r>
            <a:r>
              <a:rPr lang="en-GB" sz="2400" dirty="0" smtClean="0">
                <a:latin typeface="+mn-lt"/>
              </a:rPr>
              <a:t> to define cut axes (called </a:t>
            </a:r>
            <a:r>
              <a:rPr lang="en-GB" sz="2400" i="1" dirty="0" smtClean="0">
                <a:latin typeface="+mn-lt"/>
              </a:rPr>
              <a:t>projections</a:t>
            </a:r>
            <a:r>
              <a:rPr lang="en-GB" sz="2400" dirty="0" smtClean="0">
                <a:latin typeface="+mn-lt"/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gen_sqw_powder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smtClean="0">
                <a:latin typeface="+mn-lt"/>
              </a:rPr>
              <a:t>– note has only 2 axes.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Horace plots use a “Genie” syntax (see docs) rather than standard </a:t>
            </a:r>
            <a:r>
              <a:rPr lang="en-GB" sz="2400" dirty="0" err="1" smtClean="0">
                <a:latin typeface="+mn-lt"/>
              </a:rPr>
              <a:t>Matlab</a:t>
            </a:r>
            <a:r>
              <a:rPr lang="en-GB" sz="2400" dirty="0" smtClean="0">
                <a:latin typeface="+mn-lt"/>
              </a:rPr>
              <a:t> syntax.</a:t>
            </a:r>
            <a:endParaRPr lang="en-GB" sz="2400" dirty="0">
              <a:latin typeface="+mn-lt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2700360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Summary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2603600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Next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21035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Thursday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Background subtraction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Symmetrisation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+mn-lt"/>
              </a:rPr>
              <a:t>Spurions</a:t>
            </a: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Simulating data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Fitting</a:t>
            </a:r>
          </a:p>
          <a:p>
            <a:endParaRPr lang="en-GB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Friday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Resolution convolution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Fitting</a:t>
            </a:r>
            <a:endParaRPr lang="en-GB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0346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2732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By default all results are echoed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sz="2400" dirty="0"/>
              <a:t> operator suppresses output and allows a new statement</a:t>
            </a:r>
            <a:endParaRPr lang="en-GB" sz="1600" dirty="0"/>
          </a:p>
          <a:p>
            <a:pPr marL="441325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no_echo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[1,2; 3,4]; echo = [6,7,8]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GB" sz="2400" dirty="0">
                <a:cs typeface="Courier New" panose="02070309020205020404" pitchFamily="49" charset="0"/>
              </a:rPr>
              <a:t>used to continue long commands onto next </a:t>
            </a:r>
            <a:r>
              <a:rPr lang="en-GB" sz="2400" dirty="0" smtClean="0">
                <a:cs typeface="Courier New" panose="02070309020205020404" pitchFamily="49" charset="0"/>
              </a:rPr>
              <a:t>line</a:t>
            </a:r>
          </a:p>
          <a:p>
            <a:pPr marL="441325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gen_sqw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par,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sqw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efix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emode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alatt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angdeg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,...</a:t>
            </a:r>
          </a:p>
          <a:p>
            <a:pPr marL="441325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v, psi, omega,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dpsi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sz="2400" dirty="0"/>
              <a:t> is the comment operator</a:t>
            </a:r>
            <a:r>
              <a:rPr lang="en-GB" sz="24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2400" dirty="0" smtClean="0"/>
              <a:t> saves a figure to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GB" sz="2400" dirty="0" smtClean="0"/>
              <a:t> displays text on screen</a:t>
            </a: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Matlab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5577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27320"/>
          </a:xfrm>
        </p:spPr>
        <p:txBody>
          <a:bodyPr>
            <a:normAutofit lnSpcReduction="10000"/>
          </a:bodyPr>
          <a:lstStyle/>
          <a:p>
            <a:pPr marL="365125" indent="-365125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Several types of arrays: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Numeric arrays (elements are numbers)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Strings (character arrays)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Cell arrays (mixed type elements, equivalent to Python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1600" dirty="0" smtClean="0">
                <a:latin typeface="+mn-l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1D or 2D can be constructed with the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GB" sz="2400" dirty="0" smtClean="0">
                <a:latin typeface="+mn-lt"/>
              </a:rPr>
              <a:t> or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GB" sz="2400" dirty="0" smtClean="0">
                <a:latin typeface="+mn-lt"/>
              </a:rPr>
              <a:t> operators.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GB" sz="2400" dirty="0" smtClean="0">
                <a:latin typeface="+mn-lt"/>
              </a:rPr>
              <a:t> used to construct numeric or character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GB" sz="2400" dirty="0" smtClean="0">
                <a:latin typeface="+mn-lt"/>
              </a:rPr>
              <a:t> used to construct cell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2400" dirty="0" smtClean="0">
                <a:latin typeface="+mn-lt"/>
              </a:rPr>
              <a:t> or space used to delimit elements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sz="2400" dirty="0" smtClean="0">
                <a:latin typeface="+mn-lt"/>
              </a:rPr>
              <a:t> operator used to delimit rows</a:t>
            </a:r>
          </a:p>
          <a:p>
            <a:pPr marL="457200" lvl="1" indent="0">
              <a:buNone/>
            </a:pP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row_1d = [1,2,3,4]</a:t>
            </a:r>
          </a:p>
          <a:p>
            <a:pPr marL="45720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column_1d = [1;2;3;4]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array_2d = [1,2,3; 4,5,6; 7,8,9]</a:t>
            </a:r>
          </a:p>
          <a:p>
            <a:pPr marL="45720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string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45720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string = [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'xyz'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num2str(5)]   % 'xyz5'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cell_array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{'a', [1,2,3],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'xyz'}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Matlab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3211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2732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2400" dirty="0" smtClean="0">
                <a:latin typeface="+mn-lt"/>
              </a:rPr>
              <a:t> (dashed / prime) is the transpose operator:</a:t>
            </a:r>
          </a:p>
          <a:p>
            <a:pPr marL="441325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col_vec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2400" dirty="0" smtClean="0">
                <a:latin typeface="+mn-lt"/>
              </a:rPr>
              <a:t> denotes matrix-matrix or matrix-vector multiplication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r>
              <a:rPr lang="en-GB" sz="2400" dirty="0" smtClean="0">
                <a:latin typeface="+mn-lt"/>
              </a:rPr>
              <a:t> is element-wise multiplication</a:t>
            </a:r>
          </a:p>
          <a:p>
            <a:pPr marL="441325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[1,0; 0,0] * [1,2; 3,4]   % result: [1,2; 0 0]</a:t>
            </a:r>
          </a:p>
          <a:p>
            <a:pPr marL="441325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[1,0; 0,0] .* [1,2; 3,4]  % result: [1,0; 0 0]</a:t>
            </a:r>
          </a:p>
          <a:p>
            <a:pPr marL="441325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[1,0; 0,2] * [1, 1]       % error</a:t>
            </a:r>
          </a:p>
          <a:p>
            <a:pPr marL="441325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[1,0;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,2] * [1; 1]       % result: [1; 2]</a:t>
            </a:r>
          </a:p>
          <a:p>
            <a:pPr marL="441325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[1,1] * [1,0; 0,2]        % result: [1 2]</a:t>
            </a:r>
          </a:p>
          <a:p>
            <a:pPr marL="441325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[1;1] * [1,0; 0,2]        %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Matlab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88766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2732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1-based indexing, ranges are inclusive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: operator to indicates ranges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() operator to index into array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step indicated by middle 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arrays are stored column-wise in memory</a:t>
            </a: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mm = [1,2,3; 4,5,6; 7,8,9];</a:t>
            </a: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mm(1)       %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mm(1:3,1)   %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[1, 4, 7]</a:t>
            </a: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mm(1:3)     % equivalent to mm(1:3,1)</a:t>
            </a: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mm(1:2:9)   %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[1, 7, 5, 3, 9]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N-Dimension arrays indexed by n-arguments – e.g.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mm(1,2,3,4)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Matlab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1654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2732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Blocks need explicit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 keyword.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 loops requires a row vector as input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is equality,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GB" sz="2400" dirty="0" smtClean="0">
                <a:latin typeface="+mn-lt"/>
              </a:rPr>
              <a:t> is “or” operator,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GB" sz="2400" dirty="0" smtClean="0">
                <a:latin typeface="+mn-lt"/>
              </a:rPr>
              <a:t> is “and” operator</a:t>
            </a:r>
          </a:p>
          <a:p>
            <a:pPr lvl="1" indent="0">
              <a:buNone/>
            </a:pP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for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[1,2,3,4];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end         % Prints 1,2,3,4</a:t>
            </a: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j=0; for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1:10; j = j +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end; j    % j = 55</a:t>
            </a: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if 1 == 2;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'something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weird'); end % Prints nothing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“dot notation” is used to access object properties or 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Class methods can also be called using the method name with the object as the first argument:</a:t>
            </a:r>
          </a:p>
          <a:p>
            <a:pPr lvl="1" indent="0">
              <a:buNone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object.property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buNone/>
            </a:pP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object.method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method(object, x, y, z)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Matlab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90356" y="5747657"/>
            <a:ext cx="3739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Just an example (syntax will not work – no object called “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 smtClean="0"/>
              <a:t>”)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911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349002"/>
            <a:ext cx="8474529" cy="377675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Don’t need to memorise previous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Access this presentation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sz="1300" dirty="0">
                <a:hlinkClick r:id="rId2"/>
              </a:rPr>
              <a:t>https://</a:t>
            </a:r>
            <a:r>
              <a:rPr lang="en-GB" sz="1300" dirty="0" smtClean="0">
                <a:hlinkClick r:id="rId2"/>
              </a:rPr>
              <a:t>github.com/pace-neutrons/edatc/blob/main/presentations/edatc21_slides_03_horace1.pptx</a:t>
            </a:r>
            <a:endParaRPr lang="en-GB" sz="13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11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0226"/>
            <a:ext cx="8229600" cy="515773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Matlab</a:t>
            </a:r>
            <a:r>
              <a:rPr lang="en-GB" sz="24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 intro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Arrays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Operators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Indexing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2">
                    <a:lumMod val="90000"/>
                  </a:schemeClr>
                </a:solidFill>
                <a:latin typeface="+mn-lt"/>
              </a:rPr>
              <a:t>Objects and methods</a:t>
            </a:r>
            <a:endParaRPr lang="en-GB" sz="1600" dirty="0" smtClean="0">
              <a:solidFill>
                <a:schemeClr val="bg2">
                  <a:lumMod val="90000"/>
                </a:schemeClr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+mn-lt"/>
              </a:rPr>
              <a:t>Creating </a:t>
            </a:r>
            <a:r>
              <a:rPr lang="en-GB" sz="2400" dirty="0" err="1">
                <a:latin typeface="+mn-lt"/>
              </a:rPr>
              <a:t>sqw</a:t>
            </a:r>
            <a:r>
              <a:rPr lang="en-GB" sz="2400" dirty="0">
                <a:latin typeface="+mn-lt"/>
              </a:rPr>
              <a:t> file (CLI</a:t>
            </a:r>
            <a:r>
              <a:rPr lang="en-GB" sz="2400" dirty="0" smtClean="0">
                <a:latin typeface="+mn-lt"/>
              </a:rPr>
              <a:t>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Powder </a:t>
            </a:r>
            <a:r>
              <a:rPr lang="en-GB" sz="1600" dirty="0">
                <a:latin typeface="+mn-lt"/>
              </a:rPr>
              <a:t>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Making cuts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Projections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Non-orthogonal projections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Sample </a:t>
            </a:r>
            <a:r>
              <a:rPr lang="en-GB" sz="2400" dirty="0" err="1" smtClean="0">
                <a:latin typeface="+mn-lt"/>
              </a:rPr>
              <a:t>mis</a:t>
            </a:r>
            <a:r>
              <a:rPr lang="en-GB" sz="2400" dirty="0" smtClean="0">
                <a:latin typeface="+mn-lt"/>
              </a:rPr>
              <a:t>-alignment corrections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Horace coordinate conventions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Advanced plotting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Genie-like syntax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“spaghetti”-plot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Overview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58399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42415</TotalTime>
  <Words>2044</Words>
  <Application>Microsoft Office PowerPoint</Application>
  <PresentationFormat>On-screen Show (4:3)</PresentationFormat>
  <Paragraphs>288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Courier New</vt:lpstr>
      <vt:lpstr>DejaVu Sans</vt:lpstr>
      <vt:lpstr>Liberation Serif</vt:lpstr>
      <vt:lpstr>Lucida Sans</vt:lpstr>
      <vt:lpstr>Wingdings</vt:lpstr>
      <vt:lpstr>Title1</vt:lpstr>
      <vt:lpstr>Title3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Le, Duc (STFC,RAL,ISIS)</dc:creator>
  <cp:lastModifiedBy>Le, Duc (STFC,RAL,ISIS)</cp:lastModifiedBy>
  <cp:revision>260</cp:revision>
  <dcterms:created xsi:type="dcterms:W3CDTF">2007-08-10T08:53:48Z</dcterms:created>
  <dcterms:modified xsi:type="dcterms:W3CDTF">2021-06-30T10:27:49Z</dcterms:modified>
</cp:coreProperties>
</file>