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1"/>
  </p:notesMasterIdLst>
  <p:handoutMasterIdLst>
    <p:handoutMasterId r:id="rId32"/>
  </p:handoutMasterIdLst>
  <p:sldIdLst>
    <p:sldId id="256" r:id="rId3"/>
    <p:sldId id="328" r:id="rId4"/>
    <p:sldId id="334" r:id="rId5"/>
    <p:sldId id="335" r:id="rId6"/>
    <p:sldId id="336" r:id="rId7"/>
    <p:sldId id="337" r:id="rId8"/>
    <p:sldId id="338" r:id="rId9"/>
    <p:sldId id="340" r:id="rId10"/>
    <p:sldId id="339" r:id="rId11"/>
    <p:sldId id="341" r:id="rId12"/>
    <p:sldId id="342" r:id="rId13"/>
    <p:sldId id="351" r:id="rId14"/>
    <p:sldId id="352" r:id="rId15"/>
    <p:sldId id="353" r:id="rId16"/>
    <p:sldId id="355" r:id="rId17"/>
    <p:sldId id="354" r:id="rId18"/>
    <p:sldId id="358" r:id="rId19"/>
    <p:sldId id="357" r:id="rId20"/>
    <p:sldId id="356" r:id="rId21"/>
    <p:sldId id="347" r:id="rId22"/>
    <p:sldId id="343" r:id="rId23"/>
    <p:sldId id="348" r:id="rId24"/>
    <p:sldId id="349" r:id="rId25"/>
    <p:sldId id="359" r:id="rId26"/>
    <p:sldId id="350" r:id="rId27"/>
    <p:sldId id="344" r:id="rId28"/>
    <p:sldId id="345" r:id="rId29"/>
    <p:sldId id="34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e-neutrons.github.io/horace-docs/3.5.0/Multifit.html#binding-parameters" TargetMode="External"/><Relationship Id="rId2" Type="http://schemas.openxmlformats.org/officeDocument/2006/relationships/hyperlink" Target="https://pace-neutrons.github.io/horace-docs/3.5.0/Multifi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multifit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(w1, 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mgauss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, [0.4 -0.8 0.1 0.4 -0.2 0.1 0.4 0.2 0.1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], @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linear_bg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, [0.2 0])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plot(w1);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0681" y="1992701"/>
            <a:ext cx="1224957" cy="18690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</a:t>
            </a:r>
            <a:r>
              <a:rPr lang="en-GB" sz="1200" dirty="0" smtClean="0">
                <a:latin typeface="+mn-lt"/>
              </a:rPr>
              <a:t>mf = </a:t>
            </a:r>
            <a:r>
              <a:rPr lang="en-GB" sz="1200" dirty="0" err="1" smtClean="0">
                <a:latin typeface="+mn-lt"/>
              </a:rPr>
              <a:t>multifit</a:t>
            </a:r>
            <a:r>
              <a:rPr lang="en-GB" sz="1200" dirty="0" smtClean="0">
                <a:latin typeface="+mn-lt"/>
              </a:rPr>
              <a:t>(w1);  mf  = </a:t>
            </a:r>
            <a:r>
              <a:rPr lang="en-GB" sz="1200" dirty="0" err="1" smtClean="0">
                <a:latin typeface="+mn-lt"/>
              </a:rPr>
              <a:t>mf.set_fun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mgauss</a:t>
            </a:r>
            <a:r>
              <a:rPr lang="en-GB" sz="1200" dirty="0" smtClean="0">
                <a:latin typeface="+mn-lt"/>
              </a:rPr>
              <a:t>); </a:t>
            </a:r>
            <a:r>
              <a:rPr lang="en-GB" sz="1200" dirty="0">
                <a:solidFill>
                  <a:schemeClr val="tx1"/>
                </a:solidFill>
              </a:rPr>
              <a:t>mf = </a:t>
            </a:r>
            <a:r>
              <a:rPr lang="en-GB" sz="1200" dirty="0" err="1">
                <a:solidFill>
                  <a:schemeClr val="tx1"/>
                </a:solidFill>
              </a:rPr>
              <a:t>mf.set_pin</a:t>
            </a:r>
            <a:r>
              <a:rPr lang="en-GB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chemeClr val="tx1"/>
                </a:solidFill>
              </a:rPr>
              <a:t>[0.4 -0.8 0.1 0.4 -0.2 0.1 0.4 0.2 0.1]);</a:t>
            </a:r>
            <a:endParaRPr lang="en-GB" sz="1200" dirty="0" smtClean="0">
              <a:latin typeface="+mn-lt"/>
            </a:endParaRPr>
          </a:p>
          <a:p>
            <a:pPr lvl="1" indent="0">
              <a:buNone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&gt;&gt; mf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mf.set_bfun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linear_bg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); mf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mf.set_bpin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([0.2 0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]);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[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fp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 =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mf.fit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(); plot(w1);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1434" y="1975449"/>
            <a:ext cx="7418270" cy="863373"/>
            <a:chOff x="1121434" y="1975449"/>
            <a:chExt cx="7418270" cy="863373"/>
          </a:xfrm>
        </p:grpSpPr>
        <p:sp>
          <p:nvSpPr>
            <p:cNvPr id="2" name="Rectangle 1"/>
            <p:cNvSpPr/>
            <p:nvPr/>
          </p:nvSpPr>
          <p:spPr>
            <a:xfrm>
              <a:off x="1121434" y="1975449"/>
              <a:ext cx="6642340" cy="47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9645" y="2469490"/>
              <a:ext cx="2320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Object-oriented syntax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7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>
                <a:latin typeface="+mn-lt"/>
              </a:rPr>
              <a:t>[200, 0.4, 0.1])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157269" cy="1210056"/>
            <a:chOff x="457200" y="3494201"/>
            <a:chExt cx="3157269" cy="1210056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157269" cy="8309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212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57" y="2915728"/>
            <a:ext cx="3735362" cy="28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</a:t>
            </a:r>
            <a:r>
              <a:rPr lang="en-GB" sz="1200" dirty="0">
                <a:latin typeface="+mn-lt"/>
              </a:rPr>
              <a:t>200, 0.4, 0.1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</a:t>
            </a:r>
            <a:endParaRPr lang="en-GB" sz="1200" dirty="0">
              <a:latin typeface="+mn-lt"/>
            </a:endParaRP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286667" cy="1394722"/>
            <a:chOff x="457200" y="3494201"/>
            <a:chExt cx="3286667" cy="139472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286667" cy="10156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>
                  <a:cs typeface="Courier New" panose="02070309020205020404" pitchFamily="49" charset="0"/>
                </a:rPr>
                <a:t> </a:t>
              </a:r>
              <a:r>
                <a:rPr lang="en-GB" sz="1200" dirty="0" smtClean="0">
                  <a:cs typeface="Courier New" panose="02070309020205020404" pitchFamily="49" charset="0"/>
                </a:rPr>
                <a:t>   out = out .*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qh,qk,ql,en</a:t>
              </a:r>
              <a:r>
                <a:rPr lang="en-GB" sz="1200" dirty="0" smtClean="0">
                  <a:cs typeface="Courier New" panose="02070309020205020404" pitchFamily="49" charset="0"/>
                </a:rPr>
                <a:t>)';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45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my_disp_ff.m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5" y="2915728"/>
            <a:ext cx="3739614" cy="28047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57390" y="2234242"/>
            <a:ext cx="1390987" cy="1798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</a:t>
            </a:r>
            <a:r>
              <a:rPr lang="en-GB" sz="1200" dirty="0">
                <a:latin typeface="+mn-lt"/>
              </a:rPr>
              <a:t>200, 0.4, 0.1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}, @</a:t>
            </a:r>
            <a:r>
              <a:rPr lang="en-GB" sz="1200" dirty="0" err="1" smtClean="0">
                <a:latin typeface="+mn-lt"/>
              </a:rPr>
              <a:t>linear_bg</a:t>
            </a:r>
            <a:r>
              <a:rPr lang="en-GB" sz="1200" dirty="0" smtClean="0">
                <a:latin typeface="+mn-lt"/>
              </a:rPr>
              <a:t>, [0.1, 0])</a:t>
            </a:r>
            <a:endParaRPr lang="en-GB" sz="1200" dirty="0">
              <a:latin typeface="+mn-lt"/>
            </a:endParaRP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286667" cy="1394722"/>
            <a:chOff x="457200" y="3494201"/>
            <a:chExt cx="3286667" cy="139472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286667" cy="10156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>
                  <a:cs typeface="Courier New" panose="02070309020205020404" pitchFamily="49" charset="0"/>
                </a:rPr>
                <a:t> </a:t>
              </a:r>
              <a:r>
                <a:rPr lang="en-GB" sz="1200" dirty="0" smtClean="0">
                  <a:cs typeface="Courier New" panose="02070309020205020404" pitchFamily="49" charset="0"/>
                </a:rPr>
                <a:t>   out = out .*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qh,qk,ql,en</a:t>
              </a:r>
              <a:r>
                <a:rPr lang="en-GB" sz="1200" dirty="0" smtClean="0">
                  <a:cs typeface="Courier New" panose="02070309020205020404" pitchFamily="49" charset="0"/>
                </a:rPr>
                <a:t>)';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45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my_disp_ff.m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4" y="2915727"/>
            <a:ext cx="3739615" cy="28047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17388" y="2216989"/>
            <a:ext cx="1276709" cy="1970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S(Q,E) model to a 2D dataset</a:t>
            </a:r>
          </a:p>
          <a:p>
            <a:pPr lvl="1" indent="0">
              <a:buNone/>
            </a:pPr>
            <a:r>
              <a:rPr lang="en-GB" sz="1200" dirty="0"/>
              <a:t>&gt;&gt; </a:t>
            </a:r>
            <a:r>
              <a:rPr lang="en-GB" sz="1200" dirty="0" smtClean="0"/>
              <a:t>w2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</a:t>
            </a:r>
            <a:r>
              <a:rPr lang="en-GB" sz="1200" dirty="0" smtClean="0"/>
              <a:t>[-3,0.05,3], </a:t>
            </a:r>
            <a:r>
              <a:rPr lang="en-GB" sz="1200" dirty="0"/>
              <a:t>[-1.1,-0.9], [-0.1, 0.1], </a:t>
            </a:r>
            <a:r>
              <a:rPr lang="en-GB" sz="1200" dirty="0" smtClean="0"/>
              <a:t>[50,5,300])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(w2);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wf2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multifit_sqw</a:t>
            </a:r>
            <a:r>
              <a:rPr lang="en-GB" sz="1200" dirty="0" smtClean="0">
                <a:latin typeface="+mn-lt"/>
              </a:rPr>
              <a:t>(w2, 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{[200, 0.4, 0.1]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plot(w2); </a:t>
            </a:r>
            <a:r>
              <a:rPr lang="en-GB" sz="1200" dirty="0" err="1" smtClean="0">
                <a:latin typeface="+mn-lt"/>
              </a:rPr>
              <a:t>keep_figure</a:t>
            </a:r>
            <a:r>
              <a:rPr lang="en-GB" sz="1200" dirty="0" smtClean="0">
                <a:latin typeface="+mn-lt"/>
              </a:rPr>
              <a:t>; plot(wf2)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54" y="3510949"/>
            <a:ext cx="3739616" cy="28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What about evaluating the 1D fit parameters of the S(Q,E) model in 2D?</a:t>
            </a:r>
          </a:p>
          <a:p>
            <a:pPr lvl="1" indent="0">
              <a:buNone/>
            </a:pPr>
            <a:r>
              <a:rPr lang="en-GB" sz="1200" dirty="0"/>
              <a:t>&gt;&gt; </a:t>
            </a:r>
            <a:r>
              <a:rPr lang="en-GB" sz="1200" dirty="0"/>
              <a:t>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[100,120])</a:t>
            </a:r>
          </a:p>
          <a:p>
            <a:pPr lvl="1" indent="0">
              <a:buNone/>
            </a:pPr>
            <a:r>
              <a:rPr lang="en-GB" sz="1200" dirty="0" smtClean="0"/>
              <a:t>&gt;&gt; w2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</a:t>
            </a:r>
            <a:r>
              <a:rPr lang="en-GB" sz="1200" dirty="0" smtClean="0"/>
              <a:t>[-3,0.05,3], </a:t>
            </a:r>
            <a:r>
              <a:rPr lang="en-GB" sz="1200" dirty="0"/>
              <a:t>[-1.1,-0.9], [-0.1, 0.1], </a:t>
            </a:r>
            <a:r>
              <a:rPr lang="en-GB" sz="1200" dirty="0" smtClean="0"/>
              <a:t>[50,5,300])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(w2);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/>
              <a:t>multifit_sqw</a:t>
            </a:r>
            <a:r>
              <a:rPr lang="en-GB" sz="1200" dirty="0"/>
              <a:t>(w1, 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/>
              <a:t>})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wf2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sqw_eval</a:t>
            </a:r>
            <a:r>
              <a:rPr lang="en-GB" sz="1200" dirty="0" smtClean="0">
                <a:latin typeface="+mn-lt"/>
              </a:rPr>
              <a:t>(w2, 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</a:t>
            </a:r>
            <a:r>
              <a:rPr lang="en-GB" sz="1200" dirty="0" err="1" smtClean="0">
                <a:latin typeface="+mn-lt"/>
              </a:rPr>
              <a:t>fp.p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plot(w2); </a:t>
            </a:r>
            <a:r>
              <a:rPr lang="en-GB" sz="1200" dirty="0" err="1" smtClean="0">
                <a:latin typeface="+mn-lt"/>
              </a:rPr>
              <a:t>keep_figure</a:t>
            </a:r>
            <a:r>
              <a:rPr lang="en-GB" sz="1200" dirty="0" smtClean="0">
                <a:latin typeface="+mn-lt"/>
              </a:rPr>
              <a:t>; plot(wf2)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51" y="3510948"/>
            <a:ext cx="3739617" cy="28047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0905" y="2750648"/>
            <a:ext cx="29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Dispersion model is incorrect!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1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S(Q,E) model to an array of 1D dataset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proj</a:t>
            </a:r>
            <a:r>
              <a:rPr lang="en-GB" sz="1200" dirty="0" smtClean="0"/>
              <a:t> =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 smtClean="0"/>
              <a:t>');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en</a:t>
            </a:r>
            <a:r>
              <a:rPr lang="en-GB" sz="1200" dirty="0" smtClean="0"/>
              <a:t>=80:20:160; for </a:t>
            </a:r>
            <a:r>
              <a:rPr lang="en-GB" sz="1200" dirty="0" err="1" smtClean="0"/>
              <a:t>i</a:t>
            </a:r>
            <a:r>
              <a:rPr lang="en-GB" sz="1200" dirty="0" smtClean="0"/>
              <a:t> = 1:numel(</a:t>
            </a:r>
            <a:r>
              <a:rPr lang="en-GB" sz="1200" dirty="0" err="1" smtClean="0"/>
              <a:t>en</a:t>
            </a:r>
            <a:r>
              <a:rPr lang="en-GB" sz="1200" dirty="0" smtClean="0"/>
              <a:t>); </a:t>
            </a:r>
            <a:r>
              <a:rPr lang="en-GB" sz="1200" dirty="0" err="1" smtClean="0"/>
              <a:t>wc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 smtClean="0"/>
              <a:t>', </a:t>
            </a:r>
            <a:r>
              <a:rPr lang="en-GB" sz="1200" dirty="0" err="1" smtClean="0"/>
              <a:t>proj</a:t>
            </a:r>
            <a:r>
              <a:rPr lang="en-GB" sz="1200" dirty="0" smtClean="0"/>
              <a:t>, </a:t>
            </a:r>
            <a:r>
              <a:rPr lang="en-GB" sz="1200" dirty="0"/>
              <a:t>0.05, [-1.1,-0.9], [-0.1, 0.1], </a:t>
            </a:r>
            <a:r>
              <a:rPr lang="en-GB" sz="1200" dirty="0" smtClean="0"/>
              <a:t>[-10 10]+</a:t>
            </a:r>
            <a:r>
              <a:rPr lang="en-GB" sz="1200" dirty="0" err="1" smtClean="0"/>
              <a:t>en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)); end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(1));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 smtClean="0"/>
              <a:t>multifit_sqw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, </a:t>
            </a:r>
            <a:r>
              <a:rPr lang="en-GB" sz="1200" dirty="0"/>
              <a:t>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 smtClean="0"/>
              <a:t>}, @</a:t>
            </a:r>
            <a:r>
              <a:rPr lang="en-GB" sz="1200" dirty="0" err="1" smtClean="0"/>
              <a:t>linear_bg</a:t>
            </a:r>
            <a:r>
              <a:rPr lang="en-GB" sz="1200" dirty="0" smtClean="0"/>
              <a:t>, [0.1, 0])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da-DK" sz="1200" dirty="0">
                <a:latin typeface="+mn-lt"/>
              </a:rPr>
              <a:t>for i = 1:numel(en); plot(wc(i)); pl(wf(i)); ly(0,1); keep_figure; end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2" descr="C:\Users\vqq25957\src\edatc\solution_scripts\testAnima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5" y="3510950"/>
            <a:ext cx="3739614" cy="28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Evaluating the 1D fitted parameters on the 2D plot?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proj</a:t>
            </a:r>
            <a:r>
              <a:rPr lang="en-GB" sz="1200" dirty="0" smtClean="0"/>
              <a:t> =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 smtClean="0"/>
              <a:t>');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en</a:t>
            </a:r>
            <a:r>
              <a:rPr lang="en-GB" sz="1200" dirty="0" smtClean="0"/>
              <a:t>=80:20:160; for </a:t>
            </a:r>
            <a:r>
              <a:rPr lang="en-GB" sz="1200" dirty="0" err="1" smtClean="0"/>
              <a:t>i</a:t>
            </a:r>
            <a:r>
              <a:rPr lang="en-GB" sz="1200" dirty="0" smtClean="0"/>
              <a:t> = 1:numel(</a:t>
            </a:r>
            <a:r>
              <a:rPr lang="en-GB" sz="1200" dirty="0" err="1" smtClean="0"/>
              <a:t>en</a:t>
            </a:r>
            <a:r>
              <a:rPr lang="en-GB" sz="1200" dirty="0" smtClean="0"/>
              <a:t>); </a:t>
            </a:r>
            <a:r>
              <a:rPr lang="en-GB" sz="1200" dirty="0" err="1" smtClean="0"/>
              <a:t>wc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 smtClean="0"/>
              <a:t>', </a:t>
            </a:r>
            <a:r>
              <a:rPr lang="en-GB" sz="1200" dirty="0" err="1" smtClean="0"/>
              <a:t>proj</a:t>
            </a:r>
            <a:r>
              <a:rPr lang="en-GB" sz="1200" dirty="0" smtClean="0"/>
              <a:t>, </a:t>
            </a:r>
            <a:r>
              <a:rPr lang="en-GB" sz="1200" dirty="0"/>
              <a:t>0.05, [-1.1,-0.9], [-0.1, 0.1], </a:t>
            </a:r>
            <a:r>
              <a:rPr lang="en-GB" sz="1200" dirty="0" smtClean="0"/>
              <a:t>[-10 10]+</a:t>
            </a:r>
            <a:r>
              <a:rPr lang="en-GB" sz="1200" dirty="0" err="1" smtClean="0"/>
              <a:t>en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)); end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(1));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 smtClean="0"/>
              <a:t>multifit_sqw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, </a:t>
            </a:r>
            <a:r>
              <a:rPr lang="en-GB" sz="1200" dirty="0"/>
              <a:t>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 smtClean="0"/>
              <a:t>}, @</a:t>
            </a:r>
            <a:r>
              <a:rPr lang="en-GB" sz="1200" dirty="0" err="1" smtClean="0"/>
              <a:t>linear_bg</a:t>
            </a:r>
            <a:r>
              <a:rPr lang="en-GB" sz="1200" dirty="0" smtClean="0"/>
              <a:t>, [0.1, 0])</a:t>
            </a:r>
            <a:endParaRPr lang="en-GB" sz="1200" dirty="0"/>
          </a:p>
          <a:p>
            <a:pPr lvl="1" indent="0">
              <a:buNone/>
            </a:pPr>
            <a:r>
              <a:rPr lang="en-GB" sz="1200" dirty="0"/>
              <a:t>&gt;&gt; wf2 = </a:t>
            </a:r>
            <a:r>
              <a:rPr lang="en-GB" sz="1200" dirty="0" err="1"/>
              <a:t>sqw_eval</a:t>
            </a:r>
            <a:r>
              <a:rPr lang="en-GB" sz="1200" dirty="0"/>
              <a:t>(w2, @</a:t>
            </a:r>
            <a:r>
              <a:rPr lang="en-GB" sz="1200" dirty="0" err="1"/>
              <a:t>my_disp_ff</a:t>
            </a:r>
            <a:r>
              <a:rPr lang="en-GB" sz="1200" dirty="0"/>
              <a:t>, </a:t>
            </a:r>
            <a:r>
              <a:rPr lang="en-GB" sz="1200" dirty="0" smtClean="0"/>
              <a:t>{</a:t>
            </a:r>
            <a:r>
              <a:rPr lang="en-GB" sz="1200" dirty="0" err="1" smtClean="0"/>
              <a:t>fp.p</a:t>
            </a:r>
            <a:r>
              <a:rPr lang="en-GB" sz="1200" dirty="0" smtClean="0"/>
              <a:t> </a:t>
            </a:r>
            <a:r>
              <a:rPr lang="en-GB" sz="1200" dirty="0" err="1"/>
              <a:t>ff_fun</a:t>
            </a:r>
            <a:r>
              <a:rPr lang="en-GB" sz="1200" dirty="0"/>
              <a:t>});</a:t>
            </a:r>
          </a:p>
          <a:p>
            <a:pPr lvl="1" indent="0">
              <a:buNone/>
            </a:pPr>
            <a:r>
              <a:rPr lang="en-GB" sz="1200" dirty="0"/>
              <a:t>&gt;&gt; plot(w2); </a:t>
            </a:r>
            <a:r>
              <a:rPr lang="en-GB" sz="1200" dirty="0" err="1"/>
              <a:t>keep_figure</a:t>
            </a:r>
            <a:r>
              <a:rPr lang="en-GB" sz="1200" dirty="0"/>
              <a:t>; plot(wf2)</a:t>
            </a: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5" y="3510948"/>
            <a:ext cx="3739617" cy="2804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864"/>
            <a:ext cx="8229600" cy="46678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400" dirty="0" smtClean="0">
                <a:latin typeface="+mn-lt"/>
              </a:rPr>
              <a:t> for functions which needs the plot axes (defined by the projection) – e.g. peak or linear functions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These functions are dimension specific (e.g. need different functions for 1D, 2D, 3D datasets)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User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2400" dirty="0" smtClean="0">
                <a:latin typeface="+mn-lt"/>
              </a:rPr>
              <a:t> for functions which needs the (</a:t>
            </a:r>
            <a:r>
              <a:rPr lang="en-GB" sz="2400" dirty="0" err="1" smtClean="0">
                <a:latin typeface="+mn-lt"/>
              </a:rPr>
              <a:t>h,k,l,en</a:t>
            </a:r>
            <a:r>
              <a:rPr lang="en-GB" sz="2400" dirty="0" smtClean="0">
                <a:latin typeface="+mn-lt"/>
              </a:rPr>
              <a:t>) coordinates – e.g. dispersion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fit multiple cuts simultaneously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fit (sum of) two model functions (“foreground” and “background”)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By default, foreground functions have “global” parameters (same for all cuts), and background functions have “local” parameters (different for each cut)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Fitting 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281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Yesterday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Intensity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Background subtraction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Symmetrisation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Data diagnostics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75000"/>
                  </a:schemeClr>
                </a:solidFill>
              </a:rPr>
              <a:t>Identifying </a:t>
            </a:r>
            <a:r>
              <a:rPr lang="en-GB" sz="1600" dirty="0" err="1" smtClean="0">
                <a:solidFill>
                  <a:schemeClr val="bg2">
                    <a:lumMod val="75000"/>
                  </a:schemeClr>
                </a:solidFill>
              </a:rPr>
              <a:t>spurions</a:t>
            </a:r>
            <a:endParaRPr lang="en-GB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75000"/>
                  </a:schemeClr>
                </a:solidFill>
              </a:rPr>
              <a:t>Masking data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Simulating data</a:t>
            </a:r>
          </a:p>
          <a:p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Today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Fitting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Resolution convolution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345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5222"/>
            <a:ext cx="8229600" cy="5469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measured intensity at the detector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                  has contributions from: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Moderator time width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View aperture size / guide </a:t>
            </a:r>
            <a:r>
              <a:rPr lang="en-GB" sz="1600" dirty="0" smtClean="0"/>
              <a:t>divergence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Chopper opening time width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Sample size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Detector size / detector width (time)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sz="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the resolution function                  is approximated as Gaussian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The asymmetry of the moderator pulse means this is not valid for </a:t>
            </a:r>
            <a:r>
              <a:rPr lang="en-GB" sz="1600" dirty="0" err="1" smtClean="0">
                <a:latin typeface="+mn-lt"/>
              </a:rPr>
              <a:t>ToF</a:t>
            </a:r>
            <a:r>
              <a:rPr lang="en-GB" sz="1600" dirty="0" smtClean="0">
                <a:latin typeface="+mn-lt"/>
              </a:rPr>
              <a:t> spectrometers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But Horace can still calculate a 4D Gaussian for you if you want…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Horace, the convolution (integration) is computed numerically using the Monte Carlo method.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2" y="2600500"/>
            <a:ext cx="895238" cy="2190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84958" y="2514240"/>
            <a:ext cx="919804" cy="1745508"/>
            <a:chOff x="4784958" y="2249805"/>
            <a:chExt cx="919804" cy="174550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5227608" y="2555113"/>
              <a:ext cx="17252" cy="120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4958" y="2249805"/>
              <a:ext cx="919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most </a:t>
              </a:r>
            </a:p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important</a:t>
              </a:r>
              <a:endParaRPr lang="en-GB" sz="1400" dirty="0"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5921" y="3687536"/>
              <a:ext cx="532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least</a:t>
              </a:r>
              <a:endParaRPr lang="en-GB" sz="1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10687" y="2996691"/>
            <a:ext cx="166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(for </a:t>
            </a:r>
            <a:r>
              <a:rPr lang="en-GB" dirty="0" err="1" smtClean="0"/>
              <a:t>ToF</a:t>
            </a:r>
            <a:r>
              <a:rPr lang="en-GB" dirty="0" smtClean="0"/>
              <a:t> direct</a:t>
            </a:r>
          </a:p>
          <a:p>
            <a:r>
              <a:rPr lang="en-GB" dirty="0" smtClean="0"/>
              <a:t> spectrometers)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82" y="4584195"/>
            <a:ext cx="895238" cy="2190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28" y="1832700"/>
            <a:ext cx="4257143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Details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6327"/>
            <a:ext cx="8393502" cy="50119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contributions to the resolution function can be expressed in 11 variables: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smtClean="0">
                <a:latin typeface="+mn-lt"/>
              </a:rPr>
              <a:t>t</a:t>
            </a:r>
            <a:r>
              <a:rPr lang="en-GB" sz="1200" baseline="-25000" dirty="0" smtClean="0">
                <a:latin typeface="+mn-lt"/>
              </a:rPr>
              <a:t>m</a:t>
            </a:r>
            <a:r>
              <a:rPr lang="en-GB" sz="1200" dirty="0" smtClean="0">
                <a:latin typeface="+mn-lt"/>
              </a:rPr>
              <a:t> – time deviation at the moderator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y</a:t>
            </a:r>
            <a:r>
              <a:rPr lang="en-GB" sz="1200" baseline="-25000" dirty="0" err="1" smtClean="0">
                <a:latin typeface="+mn-lt"/>
              </a:rPr>
              <a:t>a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z</a:t>
            </a:r>
            <a:r>
              <a:rPr lang="en-GB" sz="1200" baseline="-25000" dirty="0" err="1" smtClean="0">
                <a:latin typeface="+mn-lt"/>
              </a:rPr>
              <a:t>a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(or </a:t>
            </a:r>
            <a:r>
              <a:rPr lang="el-GR" sz="1200" i="1" dirty="0" smtClean="0">
                <a:latin typeface="+mn-lt"/>
              </a:rPr>
              <a:t>γ</a:t>
            </a:r>
            <a:r>
              <a:rPr lang="en-GB" sz="1200" i="1" baseline="-25000" dirty="0" smtClean="0">
                <a:latin typeface="+mn-lt"/>
              </a:rPr>
              <a:t>y</a:t>
            </a:r>
            <a:r>
              <a:rPr lang="en-GB" sz="1200" i="1" dirty="0" smtClean="0">
                <a:latin typeface="+mn-lt"/>
              </a:rPr>
              <a:t>, </a:t>
            </a:r>
            <a:r>
              <a:rPr lang="el-GR" sz="1200" i="1" dirty="0" smtClean="0"/>
              <a:t>γ</a:t>
            </a:r>
            <a:r>
              <a:rPr lang="en-GB" sz="1200" i="1" baseline="-25000" dirty="0" smtClean="0"/>
              <a:t>z</a:t>
            </a:r>
            <a:r>
              <a:rPr lang="en-GB" sz="1200" dirty="0" smtClean="0"/>
              <a:t>) – the coordinates of the neutron at the aperture (or neutron guide divergences)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200" dirty="0" err="1" smtClean="0">
                <a:latin typeface="+mn-lt"/>
              </a:rPr>
              <a:t>TobyFit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was designed when neutron guides did not exist. Guide divergence broadening is approximated by a large aperture (beam-port window)</a:t>
            </a:r>
            <a:endParaRPr lang="en-GB" sz="1200" i="1" dirty="0">
              <a:latin typeface="+mn-lt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t</a:t>
            </a:r>
            <a:r>
              <a:rPr lang="en-GB" sz="1200" baseline="-25000" dirty="0" err="1" smtClean="0">
                <a:latin typeface="+mn-lt"/>
              </a:rPr>
              <a:t>ch</a:t>
            </a:r>
            <a:r>
              <a:rPr lang="en-GB" sz="1200" dirty="0" smtClean="0">
                <a:latin typeface="+mn-lt"/>
              </a:rPr>
              <a:t> – time deviation at the chopper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x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y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z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– neutron coordinate at the sample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/>
              <a:t>x</a:t>
            </a:r>
            <a:r>
              <a:rPr lang="en-GB" sz="1200" baseline="-25000" dirty="0" err="1" smtClean="0"/>
              <a:t>d</a:t>
            </a:r>
            <a:r>
              <a:rPr lang="en-GB" sz="1200" i="1" dirty="0" smtClean="0"/>
              <a:t>, </a:t>
            </a:r>
            <a:r>
              <a:rPr lang="en-GB" sz="1200" i="1" dirty="0" err="1" smtClean="0"/>
              <a:t>y</a:t>
            </a:r>
            <a:r>
              <a:rPr lang="en-GB" sz="1200" baseline="-25000" dirty="0" err="1" smtClean="0"/>
              <a:t>d</a:t>
            </a:r>
            <a:r>
              <a:rPr lang="en-GB" sz="1200" i="1" dirty="0" smtClean="0"/>
              <a:t>, </a:t>
            </a:r>
            <a:r>
              <a:rPr lang="en-GB" sz="1200" i="1" dirty="0" err="1" smtClean="0"/>
              <a:t>z</a:t>
            </a:r>
            <a:r>
              <a:rPr lang="en-GB" sz="1200" baseline="-25000" dirty="0" err="1" smtClean="0"/>
              <a:t>d</a:t>
            </a:r>
            <a:r>
              <a:rPr lang="en-GB" sz="1200" dirty="0" smtClean="0"/>
              <a:t>, </a:t>
            </a:r>
            <a:r>
              <a:rPr lang="en-GB" sz="1200" i="1" dirty="0" smtClean="0"/>
              <a:t>t</a:t>
            </a:r>
            <a:r>
              <a:rPr lang="en-GB" sz="1200" baseline="-25000" dirty="0" smtClean="0"/>
              <a:t>d</a:t>
            </a:r>
            <a:r>
              <a:rPr lang="en-GB" sz="1200" i="1" dirty="0" smtClean="0"/>
              <a:t> </a:t>
            </a:r>
            <a:r>
              <a:rPr lang="en-GB" sz="1200" dirty="0"/>
              <a:t>– neutron coordinate at the </a:t>
            </a:r>
            <a:r>
              <a:rPr lang="en-GB" sz="1200" dirty="0" smtClean="0"/>
              <a:t>detector</a:t>
            </a:r>
            <a:endParaRPr lang="en-GB" sz="1200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These 11 deviations from the ideal case (bin centre or pixel coordinate) are sampled randomly producing a vector </a:t>
            </a:r>
            <a:r>
              <a:rPr lang="en-GB" sz="1800" b="1" i="1" dirty="0" smtClean="0">
                <a:latin typeface="+mn-lt"/>
              </a:rPr>
              <a:t>Y</a:t>
            </a:r>
            <a:endParaRPr lang="en-GB" sz="1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distributions from which </a:t>
            </a:r>
            <a:r>
              <a:rPr lang="en-GB" sz="1800" b="1" i="1" dirty="0" smtClean="0">
                <a:latin typeface="+mn-lt"/>
              </a:rPr>
              <a:t>Y</a:t>
            </a:r>
            <a:r>
              <a:rPr lang="en-GB" sz="1800" dirty="0" smtClean="0">
                <a:latin typeface="+mn-lt"/>
              </a:rPr>
              <a:t> is sampled depends on the sample and instrument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There is a linear transformation which maps </a:t>
            </a:r>
            <a:r>
              <a:rPr lang="en-GB" sz="1800" b="1" i="1" dirty="0" smtClean="0">
                <a:latin typeface="+mn-lt"/>
              </a:rPr>
              <a:t>Y</a:t>
            </a:r>
            <a:r>
              <a:rPr lang="en-GB" sz="1800" dirty="0" smtClean="0">
                <a:latin typeface="+mn-lt"/>
              </a:rPr>
              <a:t> to the sample frame coordinates (</a:t>
            </a:r>
            <a:r>
              <a:rPr lang="en-GB" sz="1800" b="1" i="1" dirty="0" smtClean="0">
                <a:latin typeface="+mn-lt"/>
              </a:rPr>
              <a:t>Q</a:t>
            </a:r>
            <a:r>
              <a:rPr lang="en-GB" sz="1800" dirty="0" smtClean="0">
                <a:latin typeface="+mn-lt"/>
              </a:rPr>
              <a:t>,</a:t>
            </a:r>
            <a:r>
              <a:rPr lang="en-GB" sz="1800" i="1" dirty="0" smtClean="0">
                <a:latin typeface="+mn-lt"/>
              </a:rPr>
              <a:t>E</a:t>
            </a:r>
            <a:r>
              <a:rPr lang="en-GB" sz="1800" dirty="0" smtClean="0">
                <a:latin typeface="+mn-lt"/>
              </a:rPr>
              <a:t>)</a:t>
            </a:r>
          </a:p>
          <a:p>
            <a:pPr algn="ctr"/>
            <a:r>
              <a:rPr lang="en-GB" sz="1800" dirty="0" smtClean="0">
                <a:latin typeface="+mn-lt"/>
              </a:rPr>
              <a:t>(</a:t>
            </a:r>
            <a:r>
              <a:rPr lang="el-GR" sz="1800" i="1" dirty="0" smtClean="0">
                <a:latin typeface="+mn-lt"/>
              </a:rPr>
              <a:t>δ</a:t>
            </a:r>
            <a:r>
              <a:rPr lang="en-GB" sz="1800" b="1" i="1" dirty="0" smtClean="0">
                <a:latin typeface="+mn-lt"/>
              </a:rPr>
              <a:t>Q</a:t>
            </a:r>
            <a:r>
              <a:rPr lang="en-GB" sz="1800" dirty="0" smtClean="0">
                <a:latin typeface="+mn-lt"/>
              </a:rPr>
              <a:t>,</a:t>
            </a:r>
            <a:r>
              <a:rPr lang="el-GR" sz="1800" i="1" dirty="0">
                <a:latin typeface="+mn-lt"/>
              </a:rPr>
              <a:t> </a:t>
            </a:r>
            <a:r>
              <a:rPr lang="el-GR" sz="1800" i="1" dirty="0" smtClean="0">
                <a:latin typeface="+mn-lt"/>
              </a:rPr>
              <a:t>δ</a:t>
            </a:r>
            <a:r>
              <a:rPr lang="en-GB" sz="1800" i="1" dirty="0" smtClean="0">
                <a:latin typeface="+mn-lt"/>
              </a:rPr>
              <a:t>E</a:t>
            </a:r>
            <a:r>
              <a:rPr lang="en-GB" sz="1800" dirty="0" smtClean="0">
                <a:latin typeface="+mn-lt"/>
              </a:rPr>
              <a:t>) = </a:t>
            </a:r>
            <a:r>
              <a:rPr lang="en-GB" sz="1800" b="1" dirty="0" smtClean="0">
                <a:latin typeface="+mn-lt"/>
              </a:rPr>
              <a:t>T B </a:t>
            </a:r>
            <a:r>
              <a:rPr lang="en-GB" sz="1800" b="1" i="1" dirty="0" smtClean="0">
                <a:latin typeface="+mn-lt"/>
              </a:rPr>
              <a:t>Y</a:t>
            </a:r>
            <a:endParaRPr lang="en-GB" sz="18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where the </a:t>
            </a:r>
            <a:r>
              <a:rPr lang="en-GB" sz="1800" b="1" dirty="0" smtClean="0">
                <a:latin typeface="+mn-lt"/>
              </a:rPr>
              <a:t>T</a:t>
            </a:r>
            <a:r>
              <a:rPr lang="en-GB" sz="1800" dirty="0" smtClean="0">
                <a:latin typeface="+mn-lt"/>
              </a:rPr>
              <a:t> and </a:t>
            </a:r>
            <a:r>
              <a:rPr lang="en-GB" sz="1800" b="1" dirty="0" smtClean="0">
                <a:latin typeface="+mn-lt"/>
              </a:rPr>
              <a:t>B</a:t>
            </a:r>
            <a:r>
              <a:rPr lang="en-GB" sz="1800" dirty="0" smtClean="0">
                <a:latin typeface="+mn-lt"/>
              </a:rPr>
              <a:t> matrices are given in Toby’s thesis, Appendix A (eq. A.66 and Table A1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</a:t>
            </a:r>
            <a:r>
              <a:rPr lang="en-GB" sz="1800" dirty="0" smtClean="0"/>
              <a:t>(</a:t>
            </a:r>
            <a:r>
              <a:rPr lang="en-GB" sz="1800" b="1" i="1" dirty="0" smtClean="0"/>
              <a:t>Q</a:t>
            </a:r>
            <a:r>
              <a:rPr lang="en-GB" sz="1800" dirty="0" smtClean="0"/>
              <a:t>+</a:t>
            </a:r>
            <a:r>
              <a:rPr lang="el-GR" sz="1800" i="1" dirty="0" smtClean="0"/>
              <a:t>δ</a:t>
            </a:r>
            <a:r>
              <a:rPr lang="en-GB" sz="1800" b="1" i="1" dirty="0" smtClean="0"/>
              <a:t>Q</a:t>
            </a:r>
            <a:r>
              <a:rPr lang="en-GB" sz="1800" dirty="0" smtClean="0"/>
              <a:t>,</a:t>
            </a:r>
            <a:r>
              <a:rPr lang="el-GR" sz="1800" i="1" dirty="0" smtClean="0"/>
              <a:t> </a:t>
            </a:r>
            <a:r>
              <a:rPr lang="en-GB" sz="1800" i="1" dirty="0" smtClean="0"/>
              <a:t>E</a:t>
            </a:r>
            <a:r>
              <a:rPr lang="en-GB" sz="1800" dirty="0" smtClean="0"/>
              <a:t>+</a:t>
            </a:r>
            <a:r>
              <a:rPr lang="el-GR" sz="1800" i="1" dirty="0" smtClean="0"/>
              <a:t>δ</a:t>
            </a:r>
            <a:r>
              <a:rPr lang="en-GB" sz="1800" i="1" dirty="0" smtClean="0"/>
              <a:t>E</a:t>
            </a:r>
            <a:r>
              <a:rPr lang="en-GB" sz="1800" dirty="0" smtClean="0"/>
              <a:t>)</a:t>
            </a:r>
            <a:r>
              <a:rPr lang="en-GB" sz="1800" dirty="0" smtClean="0">
                <a:latin typeface="+mn-lt"/>
              </a:rPr>
              <a:t> vector is then passed to the </a:t>
            </a:r>
            <a:r>
              <a:rPr lang="en-GB" sz="1800" dirty="0" err="1" smtClean="0">
                <a:latin typeface="+mn-lt"/>
              </a:rPr>
              <a:t>sqw</a:t>
            </a:r>
            <a:r>
              <a:rPr lang="en-GB" sz="1800" dirty="0" smtClean="0">
                <a:latin typeface="+mn-lt"/>
              </a:rPr>
              <a:t> model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184" y="6058728"/>
            <a:ext cx="831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T. G. Perring, </a:t>
            </a:r>
            <a:r>
              <a:rPr lang="en-GB" sz="1400" i="1" dirty="0" smtClean="0"/>
              <a:t>High Energy Magnetic Excitations in Hexagonal Cobalt,</a:t>
            </a:r>
            <a:r>
              <a:rPr lang="en-GB" sz="1400" dirty="0"/>
              <a:t> </a:t>
            </a:r>
            <a:r>
              <a:rPr lang="en-GB" sz="1400" dirty="0" smtClean="0"/>
              <a:t>Ph.D. Thesis, University of Cambridge, 1991</a:t>
            </a:r>
          </a:p>
          <a:p>
            <a:r>
              <a:rPr lang="en-GB" sz="1400" dirty="0" smtClean="0"/>
              <a:t>RAL Technical Report RALT-028-94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49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08"/>
            <a:ext cx="8229600" cy="45557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So:</a:t>
            </a:r>
            <a:endParaRPr lang="en-GB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Is transformed into: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where (</a:t>
            </a:r>
            <a:r>
              <a:rPr lang="en-GB" sz="2200" b="1" i="1" dirty="0" smtClean="0">
                <a:latin typeface="+mn-lt"/>
              </a:rPr>
              <a:t>Q</a:t>
            </a:r>
            <a:r>
              <a:rPr lang="en-GB" sz="2200" baseline="-25000" dirty="0" smtClean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,</a:t>
            </a:r>
            <a:r>
              <a:rPr lang="en-GB" sz="2200" i="1" dirty="0" smtClean="0">
                <a:latin typeface="+mn-lt"/>
              </a:rPr>
              <a:t>E</a:t>
            </a:r>
            <a:r>
              <a:rPr lang="en-GB" sz="2200" baseline="-25000" dirty="0" smtClean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) is the coordinate of each pixel – that is I(</a:t>
            </a:r>
            <a:r>
              <a:rPr lang="en-GB" sz="2200" b="1" i="1" dirty="0">
                <a:latin typeface="+mn-lt"/>
              </a:rPr>
              <a:t>Q</a:t>
            </a:r>
            <a:r>
              <a:rPr lang="en-GB" sz="2200" baseline="-25000" dirty="0">
                <a:latin typeface="+mn-lt"/>
              </a:rPr>
              <a:t>0</a:t>
            </a:r>
            <a:r>
              <a:rPr lang="en-GB" sz="2200" dirty="0">
                <a:latin typeface="+mn-lt"/>
              </a:rPr>
              <a:t>,</a:t>
            </a:r>
            <a:r>
              <a:rPr lang="en-GB" sz="2200" i="1" dirty="0">
                <a:latin typeface="+mn-lt"/>
              </a:rPr>
              <a:t>E</a:t>
            </a:r>
            <a:r>
              <a:rPr lang="en-GB" sz="2200" baseline="-25000" dirty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) is the calculated intensity of each </a:t>
            </a:r>
            <a:r>
              <a:rPr lang="en-GB" sz="2200" i="1" dirty="0" smtClean="0">
                <a:latin typeface="+mn-lt"/>
              </a:rPr>
              <a:t>pixel</a:t>
            </a:r>
            <a:endParaRPr lang="en-GB" sz="22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By default </a:t>
            </a:r>
            <a:r>
              <a:rPr lang="en-GB" sz="2200" i="1" dirty="0" smtClean="0">
                <a:latin typeface="+mn-lt"/>
              </a:rPr>
              <a:t>N</a:t>
            </a:r>
            <a:r>
              <a:rPr lang="en-GB" sz="2200" dirty="0" smtClean="0">
                <a:latin typeface="+mn-lt"/>
              </a:rPr>
              <a:t>=10 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mc_points</a:t>
            </a:r>
            <a:r>
              <a:rPr lang="en-GB" sz="2200" dirty="0" smtClean="0">
                <a:latin typeface="+mn-lt"/>
              </a:rPr>
              <a:t>) is used because there are a lot of pixels and they overlap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But this means that it takes 10x longer for the resolution calculation than without…</a:t>
            </a:r>
            <a:endParaRPr lang="en-GB" sz="2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28" y="1530778"/>
            <a:ext cx="4257143" cy="466667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80" y="2317464"/>
            <a:ext cx="3695238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5546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2000" dirty="0">
                <a:latin typeface="+mn-lt"/>
              </a:rPr>
              <a:t> class to calculate or fit with resolution convolution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First need to define a sample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IX_sample</a:t>
            </a:r>
            <a:r>
              <a:rPr lang="en-GB" sz="2000" dirty="0">
                <a:latin typeface="+mn-lt"/>
              </a:rPr>
              <a:t>) and instrument on the workspace to be fitted or simulated</a:t>
            </a:r>
            <a:r>
              <a:rPr lang="en-GB" sz="2000" dirty="0" smtClean="0">
                <a:latin typeface="+mn-lt"/>
              </a:rPr>
              <a:t>.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xdir</a:t>
            </a:r>
            <a:r>
              <a:rPr lang="en-GB" sz="1200" dirty="0" smtClean="0"/>
              <a:t> = [1,0,0]; </a:t>
            </a:r>
            <a:r>
              <a:rPr lang="en-GB" sz="1200" dirty="0" err="1" smtClean="0"/>
              <a:t>ydir</a:t>
            </a:r>
            <a:r>
              <a:rPr lang="en-GB" sz="1200" dirty="0" smtClean="0"/>
              <a:t> = [0,1,0]; </a:t>
            </a:r>
            <a:r>
              <a:rPr lang="en-GB" sz="1200" dirty="0" err="1" smtClean="0"/>
              <a:t>ei</a:t>
            </a:r>
            <a:r>
              <a:rPr lang="en-GB" sz="1200" dirty="0" smtClean="0"/>
              <a:t> = 401; </a:t>
            </a:r>
            <a:r>
              <a:rPr lang="en-GB" sz="1200" dirty="0" err="1" smtClean="0"/>
              <a:t>freq</a:t>
            </a:r>
            <a:r>
              <a:rPr lang="en-GB" sz="1200" dirty="0" smtClean="0"/>
              <a:t> = 600;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 = 's';</a:t>
            </a:r>
            <a:endParaRPr lang="en-GB" sz="1200" dirty="0"/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set_sample</a:t>
            </a:r>
            <a:r>
              <a:rPr lang="en-GB" sz="1200" dirty="0" smtClean="0"/>
              <a:t>(w1, </a:t>
            </a:r>
            <a:r>
              <a:rPr lang="en-GB" sz="1200" dirty="0" err="1" smtClean="0"/>
              <a:t>IX_sample</a:t>
            </a:r>
            <a:r>
              <a:rPr lang="en-GB" sz="1200" dirty="0" smtClean="0"/>
              <a:t>(</a:t>
            </a:r>
            <a:r>
              <a:rPr lang="en-GB" sz="1200" dirty="0" err="1" smtClean="0"/>
              <a:t>xdir</a:t>
            </a:r>
            <a:r>
              <a:rPr lang="en-GB" sz="1200" dirty="0" smtClean="0"/>
              <a:t>, </a:t>
            </a:r>
            <a:r>
              <a:rPr lang="en-GB" sz="1200" dirty="0" err="1" smtClean="0"/>
              <a:t>ydir</a:t>
            </a:r>
            <a:r>
              <a:rPr lang="en-GB" sz="1200" dirty="0" smtClean="0"/>
              <a:t>, 'cuboid', [0.03,0.03,0.03]));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set_instrument</a:t>
            </a:r>
            <a:r>
              <a:rPr lang="en-GB" sz="1200" dirty="0" smtClean="0"/>
              <a:t>(w1, </a:t>
            </a:r>
            <a:r>
              <a:rPr lang="en-GB" sz="1200" dirty="0" err="1" smtClean="0"/>
              <a:t>maps_instrument</a:t>
            </a:r>
            <a:r>
              <a:rPr lang="en-GB" sz="1200" dirty="0" smtClean="0"/>
              <a:t>(</a:t>
            </a:r>
            <a:r>
              <a:rPr lang="en-GB" sz="1200" dirty="0" err="1" smtClean="0"/>
              <a:t>ei</a:t>
            </a:r>
            <a:r>
              <a:rPr lang="en-GB" sz="1200" dirty="0" smtClean="0"/>
              <a:t>, </a:t>
            </a:r>
            <a:r>
              <a:rPr lang="en-GB" sz="1200" dirty="0" err="1" smtClean="0"/>
              <a:t>freq</a:t>
            </a:r>
            <a:r>
              <a:rPr lang="en-GB" sz="1200" dirty="0" smtClean="0"/>
              <a:t>,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));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/>
              <a:t>ff_fun</a:t>
            </a:r>
            <a:r>
              <a:rPr lang="en-GB" sz="1200" dirty="0"/>
              <a:t> = </a:t>
            </a:r>
            <a:r>
              <a:rPr lang="en-GB" sz="1200" dirty="0" err="1"/>
              <a:t>MagneticIons</a:t>
            </a:r>
            <a:r>
              <a:rPr lang="en-GB" sz="1200" dirty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 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tf</a:t>
            </a:r>
            <a:r>
              <a:rPr lang="en-GB" sz="1200" dirty="0" smtClean="0"/>
              <a:t> = </a:t>
            </a:r>
            <a:r>
              <a:rPr lang="en-GB" sz="1200" dirty="0" err="1" smtClean="0"/>
              <a:t>tobyfit</a:t>
            </a:r>
            <a:r>
              <a:rPr lang="en-GB" sz="1200" dirty="0" smtClean="0"/>
              <a:t>(w1);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fe_sqw_ff</a:t>
            </a:r>
            <a:r>
              <a:rPr lang="en-GB" sz="1200" dirty="0" smtClean="0">
                <a:latin typeface="+mn-lt"/>
              </a:rPr>
              <a:t>); 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tf.set_pin</a:t>
            </a:r>
            <a:r>
              <a:rPr lang="en-GB" sz="1200" dirty="0" smtClean="0">
                <a:latin typeface="+mn-lt"/>
              </a:rPr>
              <a:t>({[200 200 0.1]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tf.set_bfun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linear_bg</a:t>
            </a:r>
            <a:r>
              <a:rPr lang="en-GB" sz="1200" dirty="0" smtClean="0">
                <a:latin typeface="+mn-lt"/>
              </a:rPr>
              <a:t>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tf.set_bpin</a:t>
            </a:r>
            <a:r>
              <a:rPr lang="en-GB" sz="1200" dirty="0" smtClean="0">
                <a:latin typeface="+mn-lt"/>
              </a:rPr>
              <a:t>([0.1 0]);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wsim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tf.simulate</a:t>
            </a:r>
            <a:r>
              <a:rPr lang="en-GB" sz="1200" dirty="0" smtClean="0">
                <a:latin typeface="+mn-lt"/>
              </a:rPr>
              <a:t>()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plot(w1);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wsim</a:t>
            </a:r>
            <a:r>
              <a:rPr lang="en-GB" sz="1200" dirty="0" smtClean="0">
                <a:latin typeface="+mn-lt"/>
              </a:rPr>
              <a:t>)</a:t>
            </a:r>
          </a:p>
          <a:p>
            <a:pPr lvl="1" indent="0">
              <a:buFont typeface="Arial" pitchFamily="34"/>
              <a:buNone/>
            </a:pPr>
            <a:endParaRPr lang="en-GB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Need to use object oriented interface </a:t>
            </a:r>
          </a:p>
          <a:p>
            <a:pPr marL="361950"/>
            <a:r>
              <a:rPr lang="en-GB" sz="2000" dirty="0" smtClean="0">
                <a:latin typeface="+mn-lt"/>
              </a:rPr>
              <a:t>but otherwise exact same syntax as for</a:t>
            </a:r>
          </a:p>
          <a:p>
            <a:pPr marL="361950"/>
            <a:r>
              <a:rPr lang="en-GB" sz="2000" dirty="0" err="1" smtClean="0">
                <a:latin typeface="+mn-lt"/>
              </a:rPr>
              <a:t>multifit</a:t>
            </a:r>
            <a:endParaRPr lang="en-GB" sz="2000" dirty="0" smtClean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46" y="3545458"/>
            <a:ext cx="3408872" cy="2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53483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Finally, </a:t>
            </a:r>
            <a:r>
              <a:rPr lang="en-GB" sz="2000" dirty="0" smtClean="0">
                <a:latin typeface="+mn-lt"/>
              </a:rPr>
              <a:t>can </a:t>
            </a:r>
            <a:r>
              <a:rPr lang="en-GB" sz="2000" dirty="0">
                <a:latin typeface="+mn-lt"/>
              </a:rPr>
              <a:t>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resolution_plot</a:t>
            </a:r>
            <a:r>
              <a:rPr lang="en-GB" sz="2000" dirty="0">
                <a:latin typeface="+mn-lt"/>
              </a:rPr>
              <a:t> function to plot a resolution ellipsoid on a </a:t>
            </a:r>
            <a:r>
              <a:rPr lang="en-GB" sz="2000" b="1" dirty="0">
                <a:latin typeface="+mn-lt"/>
              </a:rPr>
              <a:t>2D</a:t>
            </a:r>
            <a:r>
              <a:rPr lang="en-GB" sz="2000" dirty="0">
                <a:latin typeface="+mn-lt"/>
              </a:rPr>
              <a:t> cut (only 2D cuts</a:t>
            </a:r>
            <a:r>
              <a:rPr lang="en-GB" sz="2000" dirty="0" smtClean="0">
                <a:latin typeface="+mn-lt"/>
              </a:rPr>
              <a:t>).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[0.5,0.05,1.5], [-1.1,-0.9], [-0.1, 0.1], [50,5,150</a:t>
            </a:r>
            <a:r>
              <a:rPr lang="en-GB" sz="1200" dirty="0" smtClean="0"/>
              <a:t>]);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xdir</a:t>
            </a:r>
            <a:r>
              <a:rPr lang="en-GB" sz="1200" dirty="0" smtClean="0"/>
              <a:t> = [1,0,0]; </a:t>
            </a:r>
            <a:r>
              <a:rPr lang="en-GB" sz="1200" dirty="0" err="1" smtClean="0"/>
              <a:t>ydir</a:t>
            </a:r>
            <a:r>
              <a:rPr lang="en-GB" sz="1200" dirty="0" smtClean="0"/>
              <a:t> = [0,1,0]; </a:t>
            </a:r>
            <a:r>
              <a:rPr lang="en-GB" sz="1200" dirty="0" err="1" smtClean="0"/>
              <a:t>ei</a:t>
            </a:r>
            <a:r>
              <a:rPr lang="en-GB" sz="1200" dirty="0" smtClean="0"/>
              <a:t> = 401; </a:t>
            </a:r>
            <a:r>
              <a:rPr lang="en-GB" sz="1200" dirty="0" err="1" smtClean="0"/>
              <a:t>freq</a:t>
            </a:r>
            <a:r>
              <a:rPr lang="en-GB" sz="1200" dirty="0" smtClean="0"/>
              <a:t> = 600;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 = 's';</a:t>
            </a:r>
            <a:endParaRPr lang="en-GB" sz="1200" dirty="0"/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set_sample</a:t>
            </a:r>
            <a:r>
              <a:rPr lang="en-GB" sz="1200" dirty="0" smtClean="0"/>
              <a:t>(w1, </a:t>
            </a:r>
            <a:r>
              <a:rPr lang="en-GB" sz="1200" dirty="0" err="1" smtClean="0"/>
              <a:t>IX_sample</a:t>
            </a:r>
            <a:r>
              <a:rPr lang="en-GB" sz="1200" dirty="0" smtClean="0"/>
              <a:t>(</a:t>
            </a:r>
            <a:r>
              <a:rPr lang="en-GB" sz="1200" dirty="0" err="1" smtClean="0"/>
              <a:t>xdir</a:t>
            </a:r>
            <a:r>
              <a:rPr lang="en-GB" sz="1200" dirty="0" smtClean="0"/>
              <a:t>, </a:t>
            </a:r>
            <a:r>
              <a:rPr lang="en-GB" sz="1200" dirty="0" err="1" smtClean="0"/>
              <a:t>ydir</a:t>
            </a:r>
            <a:r>
              <a:rPr lang="en-GB" sz="1200" dirty="0" smtClean="0"/>
              <a:t>, 'cuboid', [0.03,0.03,0.03]));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set_instrument</a:t>
            </a:r>
            <a:r>
              <a:rPr lang="en-GB" sz="1200" dirty="0" smtClean="0"/>
              <a:t>(w1, </a:t>
            </a:r>
            <a:r>
              <a:rPr lang="en-GB" sz="1200" dirty="0" err="1" smtClean="0"/>
              <a:t>maps_instrument</a:t>
            </a:r>
            <a:r>
              <a:rPr lang="en-GB" sz="1200" dirty="0" smtClean="0"/>
              <a:t>(</a:t>
            </a:r>
            <a:r>
              <a:rPr lang="en-GB" sz="1200" dirty="0" err="1" smtClean="0"/>
              <a:t>ei</a:t>
            </a:r>
            <a:r>
              <a:rPr lang="en-GB" sz="1200" dirty="0" smtClean="0"/>
              <a:t>, </a:t>
            </a:r>
            <a:r>
              <a:rPr lang="en-GB" sz="1200" dirty="0" err="1" smtClean="0"/>
              <a:t>freq</a:t>
            </a:r>
            <a:r>
              <a:rPr lang="en-GB" sz="1200" dirty="0" smtClean="0"/>
              <a:t>,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));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cov</a:t>
            </a:r>
            <a:r>
              <a:rPr lang="en-GB" sz="1200" dirty="0" smtClean="0"/>
              <a:t> = </a:t>
            </a:r>
            <a:r>
              <a:rPr lang="en-GB" sz="1200" dirty="0" err="1" smtClean="0"/>
              <a:t>resolution_plot</a:t>
            </a:r>
            <a:r>
              <a:rPr lang="en-GB" sz="1200" dirty="0" smtClean="0"/>
              <a:t>(w1)</a:t>
            </a:r>
            <a:endParaRPr lang="en-GB" sz="1200" dirty="0" smtClean="0">
              <a:latin typeface="+mn-lt"/>
            </a:endParaRPr>
          </a:p>
          <a:p>
            <a:pPr lvl="1" indent="0">
              <a:buFont typeface="Arial" pitchFamily="34"/>
              <a:buNone/>
            </a:pPr>
            <a:endParaRPr lang="en-GB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35" y="3226278"/>
            <a:ext cx="4386529" cy="3289897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82815" y="2835104"/>
            <a:ext cx="5620719" cy="523220"/>
            <a:chOff x="3182815" y="2835104"/>
            <a:chExt cx="562071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5868179" y="2835104"/>
              <a:ext cx="2935355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cov</a:t>
              </a:r>
              <a:r>
                <a:rPr lang="en-GB" sz="1400" dirty="0" smtClean="0"/>
                <a:t> is the covariance matrix</a:t>
              </a:r>
            </a:p>
            <a:p>
              <a:r>
                <a:rPr lang="en-GB" sz="1400" dirty="0" smtClean="0"/>
                <a:t>This uses the Gaussian approximation</a:t>
              </a:r>
              <a:endParaRPr lang="en-GB" sz="1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182815" y="3075228"/>
              <a:ext cx="24794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17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CLI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CLI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Two types of fitting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(simpler) Functions of the plot (projection) axes coordinates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smtClean="0"/>
              <a:t>function out = model(x1, x2, …, </a:t>
            </a:r>
            <a:r>
              <a:rPr lang="en-GB" dirty="0" err="1" smtClean="0"/>
              <a:t>xn</a:t>
            </a:r>
            <a:r>
              <a:rPr lang="en-GB" dirty="0" smtClean="0"/>
              <a:t> par)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smtClean="0"/>
              <a:t>Need to define different functions for different N-dimensions</a:t>
            </a: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S(Q,E) model functions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smtClean="0"/>
              <a:t>function out = model(</a:t>
            </a:r>
            <a:r>
              <a:rPr lang="en-GB" dirty="0" err="1" smtClean="0"/>
              <a:t>qh</a:t>
            </a:r>
            <a:r>
              <a:rPr lang="en-GB" dirty="0" smtClean="0"/>
              <a:t>, </a:t>
            </a:r>
            <a:r>
              <a:rPr lang="en-GB" dirty="0" err="1" smtClean="0"/>
              <a:t>qk</a:t>
            </a:r>
            <a:r>
              <a:rPr lang="en-GB" dirty="0" smtClean="0"/>
              <a:t>, </a:t>
            </a:r>
            <a:r>
              <a:rPr lang="en-GB" dirty="0" err="1" smtClean="0"/>
              <a:t>ql</a:t>
            </a:r>
            <a:r>
              <a:rPr lang="en-GB" dirty="0" smtClean="0"/>
              <a:t>, </a:t>
            </a:r>
            <a:r>
              <a:rPr lang="en-GB" dirty="0" err="1" smtClean="0"/>
              <a:t>en</a:t>
            </a:r>
            <a:r>
              <a:rPr lang="en-GB" dirty="0" smtClean="0"/>
              <a:t>, par)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 smtClean="0"/>
              <a:t>Can work for any dimensional objects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Need to use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2400" dirty="0" smtClean="0"/>
              <a:t> class to simulate or fit with resolution convolution.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Define the sample and instrument on the cut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2400" dirty="0" smtClean="0"/>
              <a:t> uses exact same syntax as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fun(x, y, par)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par(1);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par(3);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par(5) 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2430" y="2818562"/>
            <a:ext cx="396815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646098" y="1715984"/>
            <a:ext cx="503208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Gam = par(2); 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omega = JS * (1-cos(pi*h));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Gam ./ ((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omega).^2 + Gam.^2);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2430" y="2818562"/>
            <a:ext cx="690113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90822" y="1987715"/>
            <a:ext cx="908650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different function signatures depending on the evaluation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These three types of functions can also be used for fitting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+mn-lt"/>
              </a:rPr>
              <a:t> 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+mn-lt"/>
              </a:rPr>
              <a:t> 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1600" dirty="0" smtClean="0"/>
              <a:t> </a:t>
            </a:r>
            <a:r>
              <a:rPr lang="en-GB" sz="1600" dirty="0"/>
              <a:t>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par(1)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(1-sin(pi*h));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340" y="2818562"/>
            <a:ext cx="759128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17674" y="2309326"/>
            <a:ext cx="997789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multifit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094"/>
            <a:ext cx="8341743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000" dirty="0" smtClean="0">
                <a:latin typeface="+mn-lt"/>
              </a:rPr>
              <a:t> is the Horace fitting class.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https://pace-neutrons.github.io/horace-docs/3.5.0/Multifit.html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ses the </a:t>
            </a:r>
            <a:r>
              <a:rPr lang="en-GB" sz="1600" dirty="0" err="1" smtClean="0">
                <a:latin typeface="+mn-lt"/>
              </a:rPr>
              <a:t>Levenberg</a:t>
            </a:r>
            <a:r>
              <a:rPr lang="en-GB" sz="1600" dirty="0" smtClean="0">
                <a:latin typeface="+mn-lt"/>
              </a:rPr>
              <a:t>-Marquardt algorithm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Designed to fit multiple cuts simultaneously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Expects user-defined model functions in the form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(x1,x2,x3,…,pars)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Can also have non-</a:t>
            </a:r>
            <a:r>
              <a:rPr lang="en-GB" sz="1600" dirty="0" err="1" smtClean="0">
                <a:latin typeface="+mn-lt"/>
              </a:rPr>
              <a:t>Matlab</a:t>
            </a:r>
            <a:r>
              <a:rPr lang="en-GB" sz="1600" dirty="0" smtClean="0">
                <a:latin typeface="+mn-lt"/>
              </a:rPr>
              <a:t> fit functions (e.g. Fortran, C/C++, Python)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Beta: work-in-progress contact me for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Accepts up to two model functions: “foreground” and “background”.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Has the concept of a “local” and “global” model functions: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“global”: parameters are the same for all input cuts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By default “foreground” model function is “global”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“local”: parameters for each cut is different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By default “background” model function is “local”</a:t>
            </a: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specify “bindings” (or “ties”) between model/background parameters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3"/>
              </a:rPr>
              <a:t>https://pace-neutrons.github.io/horace-docs/3.5.0/Multifit.html#binding-parameters</a:t>
            </a: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86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multifit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094"/>
            <a:ext cx="8341743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000" dirty="0" smtClean="0">
                <a:latin typeface="+mn-lt"/>
              </a:rPr>
              <a:t> has two types of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“legacy” function-style syntax: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Object oriented syntax: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(@fun)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Object-oriented syntax is highly recommended for complex multi-cut fits with background and bindings between model/background parameters.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64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 smtClean="0">
                <a:latin typeface="+mn-lt"/>
              </a:rPr>
              <a:t>multifit</a:t>
            </a:r>
            <a:r>
              <a:rPr lang="en-GB" sz="1200" dirty="0" smtClean="0">
                <a:latin typeface="+mn-lt"/>
              </a:rPr>
              <a:t>(w1, </a:t>
            </a:r>
            <a:r>
              <a:rPr lang="en-GB" sz="1200" dirty="0">
                <a:latin typeface="+mn-lt"/>
              </a:rPr>
              <a:t>@</a:t>
            </a:r>
            <a:r>
              <a:rPr lang="en-GB" sz="1200" dirty="0" err="1">
                <a:latin typeface="+mn-lt"/>
              </a:rPr>
              <a:t>mgauss</a:t>
            </a:r>
            <a:r>
              <a:rPr lang="en-GB" sz="1200" dirty="0">
                <a:latin typeface="+mn-lt"/>
              </a:rPr>
              <a:t>, [0.4 -0.8 0.1 0.4 -0.2 0.1 0.4 0.2 0.1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multifit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(w1-0.2, 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mgauss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, [0.4 -0.8 0.1 0.4 -0.2 0.1 0.4 0.2 0.1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plot(w1-0.2);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87899" y="1984075"/>
            <a:ext cx="1279588" cy="402564"/>
            <a:chOff x="1687899" y="1984075"/>
            <a:chExt cx="1279588" cy="402564"/>
          </a:xfrm>
        </p:grpSpPr>
        <p:sp>
          <p:nvSpPr>
            <p:cNvPr id="7" name="Rectangle 6"/>
            <p:cNvSpPr/>
            <p:nvPr/>
          </p:nvSpPr>
          <p:spPr>
            <a:xfrm>
              <a:off x="2501660" y="1984075"/>
              <a:ext cx="465827" cy="2070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7899" y="2179605"/>
              <a:ext cx="465827" cy="2070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57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45112</TotalTime>
  <Words>2618</Words>
  <Application>Microsoft Office PowerPoint</Application>
  <PresentationFormat>On-screen Show (4:3)</PresentationFormat>
  <Paragraphs>268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282</cp:revision>
  <dcterms:created xsi:type="dcterms:W3CDTF">2007-08-10T08:53:48Z</dcterms:created>
  <dcterms:modified xsi:type="dcterms:W3CDTF">2021-07-02T07:53:14Z</dcterms:modified>
</cp:coreProperties>
</file>