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61" r:id="rId4"/>
    <p:sldId id="262" r:id="rId5"/>
    <p:sldId id="265" r:id="rId6"/>
    <p:sldId id="263"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BB40A-F5EE-47CA-BF18-11980139C50B}" type="datetimeFigureOut">
              <a:rPr lang="en-US" smtClean="0"/>
              <a:t>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1A767-CAAC-46CF-831F-71A9903F7A10}" type="slidenum">
              <a:rPr lang="en-US" smtClean="0"/>
              <a:t>‹#›</a:t>
            </a:fld>
            <a:endParaRPr lang="en-US"/>
          </a:p>
        </p:txBody>
      </p:sp>
    </p:spTree>
    <p:extLst>
      <p:ext uri="{BB962C8B-B14F-4D97-AF65-F5344CB8AC3E}">
        <p14:creationId xmlns:p14="http://schemas.microsoft.com/office/powerpoint/2010/main" val="3761823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A1A767-CAAC-46CF-831F-71A9903F7A10}" type="slidenum">
              <a:rPr lang="en-US" smtClean="0"/>
              <a:t>1</a:t>
            </a:fld>
            <a:endParaRPr lang="en-US"/>
          </a:p>
        </p:txBody>
      </p:sp>
    </p:spTree>
    <p:extLst>
      <p:ext uri="{BB962C8B-B14F-4D97-AF65-F5344CB8AC3E}">
        <p14:creationId xmlns:p14="http://schemas.microsoft.com/office/powerpoint/2010/main" val="57664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A1A767-CAAC-46CF-831F-71A9903F7A10}" type="slidenum">
              <a:rPr lang="en-US" smtClean="0"/>
              <a:t>7</a:t>
            </a:fld>
            <a:endParaRPr lang="en-US"/>
          </a:p>
        </p:txBody>
      </p:sp>
    </p:spTree>
    <p:extLst>
      <p:ext uri="{BB962C8B-B14F-4D97-AF65-F5344CB8AC3E}">
        <p14:creationId xmlns:p14="http://schemas.microsoft.com/office/powerpoint/2010/main" val="114602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F169AE-F8AA-4E90-9666-0DAA9FD36964}"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E4955-C4CD-44E5-99B4-0313B6367F52}" type="datetime1">
              <a:rPr lang="en-US" smtClean="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F7E15-5413-49C1-A3E6-1B5B35C5270D}"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29A52B-5765-45F4-A8C7-8652B3397010}"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48058-DA89-4427-B5F6-80FAB13C57D5}"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4371DA-0159-4BDD-B2CA-774126975F2A}" type="datetime1">
              <a:rPr lang="en-US" smtClean="0"/>
              <a:t>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CB8612-5CBE-469F-A517-DAB3D828AC0D}" type="datetime1">
              <a:rPr lang="en-US" smtClean="0"/>
              <a:t>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3FE3E7-C639-48A2-9E65-0860A1294687}"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89D6E-955E-4A77-95C0-342B75A842F6}"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9CA4F-971E-49E4-98E4-35E48C69D2AE}"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477401-C407-4F29-93A5-E143A092289B}" type="datetime1">
              <a:rPr lang="en-US" smtClean="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36BFC0-A165-4287-9F53-B387145BBF18}" type="datetime1">
              <a:rPr lang="en-US" smtClean="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597C68-056C-44D7-A006-11CC33B0DB5D}" type="datetime1">
              <a:rPr lang="en-US" smtClean="0"/>
              <a:t>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B88E0A4-729F-49CA-974B-65A52CF45BC9}" type="datetime1">
              <a:rPr lang="en-US" smtClean="0"/>
              <a:t>1/20/2019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B29AEB-6B94-4FF8-AA24-5211912BE0F1}" type="datetime1">
              <a:rPr lang="en-US" smtClean="0"/>
              <a:t>1/20/2019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AD4F24A-E9F3-46DC-8AD7-3B39737A5419}" type="datetime1">
              <a:rPr lang="en-US" smtClean="0"/>
              <a:t>1/20/2019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DFB2B-85BE-4992-8014-B63FA8736BC6}" type="datetime1">
              <a:rPr lang="en-US" smtClean="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0067F5-4CEE-4F7B-A805-55CF2EE72D71}" type="datetime1">
              <a:rPr lang="en-US" smtClean="0"/>
              <a:t>1/20/2019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Quick Pricing Guide – </a:t>
            </a:r>
            <a:r>
              <a:rPr lang="en-US" sz="4000" dirty="0" smtClean="0"/>
              <a:t>Analytics and Reporting Tools</a:t>
            </a:r>
            <a:endParaRPr lang="en-US" sz="6000" dirty="0"/>
          </a:p>
        </p:txBody>
      </p:sp>
      <p:sp>
        <p:nvSpPr>
          <p:cNvPr id="3" name="Subtitle 2"/>
          <p:cNvSpPr>
            <a:spLocks noGrp="1"/>
          </p:cNvSpPr>
          <p:nvPr>
            <p:ph type="subTitle" idx="1"/>
          </p:nvPr>
        </p:nvSpPr>
        <p:spPr/>
        <p:txBody>
          <a:bodyPr/>
          <a:lstStyle/>
          <a:p>
            <a:r>
              <a:rPr lang="en-US" dirty="0" smtClean="0"/>
              <a:t>Travis Sondgerath, MS, MPH</a:t>
            </a:r>
            <a:endParaRPr lang="en-US" dirty="0"/>
          </a:p>
        </p:txBody>
      </p:sp>
    </p:spTree>
    <p:extLst>
      <p:ext uri="{BB962C8B-B14F-4D97-AF65-F5344CB8AC3E}">
        <p14:creationId xmlns:p14="http://schemas.microsoft.com/office/powerpoint/2010/main" val="238610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 of Slides</a:t>
            </a:r>
            <a:endParaRPr lang="en-US" dirty="0"/>
          </a:p>
        </p:txBody>
      </p:sp>
      <p:sp>
        <p:nvSpPr>
          <p:cNvPr id="5" name="Content Placeholder 4"/>
          <p:cNvSpPr>
            <a:spLocks noGrp="1"/>
          </p:cNvSpPr>
          <p:nvPr>
            <p:ph idx="1"/>
          </p:nvPr>
        </p:nvSpPr>
        <p:spPr/>
        <p:txBody>
          <a:bodyPr/>
          <a:lstStyle/>
          <a:p>
            <a:r>
              <a:rPr lang="en-US" dirty="0" smtClean="0"/>
              <a:t>Summarize the most popular reporting tools with respect to sought after features and cost</a:t>
            </a:r>
          </a:p>
          <a:p>
            <a:r>
              <a:rPr lang="en-US" dirty="0" smtClean="0"/>
              <a:t>Some of the most popular reporting and </a:t>
            </a:r>
            <a:r>
              <a:rPr lang="en-US" dirty="0" smtClean="0"/>
              <a:t>analytics </a:t>
            </a:r>
            <a:r>
              <a:rPr lang="en-US" dirty="0" smtClean="0"/>
              <a:t>tools include R Studio, Tableau, and Microsoft Power BI. Each have server options to publish reports internally as well as externally</a:t>
            </a:r>
          </a:p>
          <a:p>
            <a:pPr lvl="1"/>
            <a:r>
              <a:rPr lang="en-US" dirty="0" smtClean="0"/>
              <a:t>R Studio – </a:t>
            </a:r>
            <a:r>
              <a:rPr lang="en-US" dirty="0" err="1" smtClean="0"/>
              <a:t>RStudio</a:t>
            </a:r>
            <a:r>
              <a:rPr lang="en-US" dirty="0" smtClean="0"/>
              <a:t> Connect</a:t>
            </a:r>
          </a:p>
          <a:p>
            <a:pPr lvl="1"/>
            <a:r>
              <a:rPr lang="en-US" dirty="0" smtClean="0"/>
              <a:t>Tableau – Tableau Server</a:t>
            </a:r>
          </a:p>
          <a:p>
            <a:pPr lvl="1"/>
            <a:r>
              <a:rPr lang="en-US" dirty="0" smtClean="0"/>
              <a:t>Microsoft Power BI – Microsoft Power BI Server</a:t>
            </a:r>
          </a:p>
        </p:txBody>
      </p:sp>
      <p:sp>
        <p:nvSpPr>
          <p:cNvPr id="2" name="Slide Number Placeholder 1"/>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28829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5378197"/>
              </p:ext>
            </p:extLst>
          </p:nvPr>
        </p:nvGraphicFramePr>
        <p:xfrm>
          <a:off x="150124" y="1259263"/>
          <a:ext cx="11791668" cy="4937760"/>
        </p:xfrm>
        <a:graphic>
          <a:graphicData uri="http://schemas.openxmlformats.org/drawingml/2006/table">
            <a:tbl>
              <a:tblPr firstRow="1" bandRow="1">
                <a:tableStyleId>{00A15C55-8517-42AA-B614-E9B94910E393}</a:tableStyleId>
              </a:tblPr>
              <a:tblGrid>
                <a:gridCol w="6469040"/>
                <a:gridCol w="1542197"/>
                <a:gridCol w="1528549"/>
                <a:gridCol w="2251882"/>
              </a:tblGrid>
              <a:tr h="308141">
                <a:tc>
                  <a:txBody>
                    <a:bodyPr/>
                    <a:lstStyle/>
                    <a:p>
                      <a:pPr algn="ctr"/>
                      <a:endParaRPr lang="en-US" dirty="0"/>
                    </a:p>
                  </a:txBody>
                  <a:tcPr/>
                </a:tc>
                <a:tc>
                  <a:txBody>
                    <a:bodyPr/>
                    <a:lstStyle/>
                    <a:p>
                      <a:pPr algn="ctr"/>
                      <a:r>
                        <a:rPr lang="en-US" dirty="0" smtClean="0"/>
                        <a:t>RS Connect</a:t>
                      </a:r>
                      <a:endParaRPr lang="en-US" dirty="0"/>
                    </a:p>
                  </a:txBody>
                  <a:tcPr anchor="ctr"/>
                </a:tc>
                <a:tc>
                  <a:txBody>
                    <a:bodyPr/>
                    <a:lstStyle/>
                    <a:p>
                      <a:pPr algn="ctr"/>
                      <a:r>
                        <a:rPr lang="en-US" dirty="0" smtClean="0"/>
                        <a:t>Tableau</a:t>
                      </a:r>
                      <a:endParaRPr lang="en-US" dirty="0"/>
                    </a:p>
                  </a:txBody>
                  <a:tcPr anchor="ctr"/>
                </a:tc>
                <a:tc>
                  <a:txBody>
                    <a:bodyPr/>
                    <a:lstStyle/>
                    <a:p>
                      <a:pPr algn="ctr"/>
                      <a:r>
                        <a:rPr lang="en-US" dirty="0" smtClean="0"/>
                        <a:t>Microsoft Power</a:t>
                      </a:r>
                      <a:r>
                        <a:rPr lang="en-US" baseline="0" dirty="0" smtClean="0"/>
                        <a:t> BI</a:t>
                      </a:r>
                      <a:endParaRPr lang="en-US" dirty="0"/>
                    </a:p>
                  </a:txBody>
                  <a:tcPr anchor="ctr"/>
                </a:tc>
              </a:tr>
              <a:tr h="770352">
                <a:tc>
                  <a:txBody>
                    <a:bodyPr/>
                    <a:lstStyle/>
                    <a:p>
                      <a:pPr algn="l"/>
                      <a:r>
                        <a:rPr lang="en-US" dirty="0" smtClean="0"/>
                        <a:t>Push button publishing from desktop software to server</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nchor="ctr"/>
                </a:tc>
                <a:tc>
                  <a:txBody>
                    <a:bodyPr/>
                    <a:lstStyle/>
                    <a:p>
                      <a:pPr algn="ctr"/>
                      <a:r>
                        <a:rPr lang="en-US" sz="5400" dirty="0" smtClean="0">
                          <a:sym typeface="Wingdings" panose="05000000000000000000" pitchFamily="2" charset="2"/>
                        </a:rPr>
                        <a:t></a:t>
                      </a:r>
                      <a:endParaRPr lang="en-US" sz="5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nchor="ctr"/>
                </a:tc>
              </a:tr>
              <a:tr h="770352">
                <a:tc>
                  <a:txBody>
                    <a:bodyPr/>
                    <a:lstStyle/>
                    <a:p>
                      <a:pPr algn="l"/>
                      <a:r>
                        <a:rPr lang="en-US" dirty="0" smtClean="0"/>
                        <a:t>Scheduled email alerts to view reports</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r h="770352">
                <a:tc>
                  <a:txBody>
                    <a:bodyPr/>
                    <a:lstStyle/>
                    <a:p>
                      <a:pPr algn="l"/>
                      <a:r>
                        <a:rPr lang="en-US" dirty="0" smtClean="0"/>
                        <a:t>Set</a:t>
                      </a:r>
                      <a:r>
                        <a:rPr lang="en-US" baseline="0" dirty="0" smtClean="0"/>
                        <a:t> reports to email alerts when certain conditions are met</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r h="770352">
                <a:tc>
                  <a:txBody>
                    <a:bodyPr/>
                    <a:lstStyle/>
                    <a:p>
                      <a:pPr algn="l"/>
                      <a:r>
                        <a:rPr lang="en-US" dirty="0" smtClean="0"/>
                        <a:t>Administrative ease</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r>
              <a:tr h="770352">
                <a:tc>
                  <a:txBody>
                    <a:bodyPr/>
                    <a:lstStyle/>
                    <a:p>
                      <a:pPr algn="l"/>
                      <a:r>
                        <a:rPr lang="en-US" dirty="0" smtClean="0"/>
                        <a:t>Role-based</a:t>
                      </a:r>
                      <a:r>
                        <a:rPr lang="en-US" baseline="0" dirty="0" smtClean="0"/>
                        <a:t> security</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US" sz="5400" b="0" i="0" u="none" strike="noStrike" kern="1200" cap="none" spc="0" normalizeH="0" baseline="0" noProof="0" dirty="0" smtClean="0">
                        <a:ln>
                          <a:noFill/>
                        </a:ln>
                        <a:solidFill>
                          <a:prstClr val="black"/>
                        </a:solidFill>
                        <a:effectLst/>
                        <a:uLnTx/>
                        <a:uFillTx/>
                        <a:latin typeface="+mn-lt"/>
                        <a:ea typeface="+mn-ea"/>
                        <a:cs typeface="+mn-cs"/>
                      </a:endParaRPr>
                    </a:p>
                  </a:txBody>
                  <a:tcPr/>
                </a:tc>
              </a:tr>
            </a:tbl>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666704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4" y="179073"/>
            <a:ext cx="9404723" cy="1400530"/>
          </a:xfrm>
        </p:spPr>
        <p:txBody>
          <a:bodyPr/>
          <a:lstStyle/>
          <a:p>
            <a:r>
              <a:rPr lang="en-US" dirty="0" smtClean="0"/>
              <a:t>Cost Estimate</a:t>
            </a:r>
            <a:endParaRPr lang="en-US" dirty="0"/>
          </a:p>
        </p:txBody>
      </p:sp>
      <p:sp>
        <p:nvSpPr>
          <p:cNvPr id="3" name="Content Placeholder 2"/>
          <p:cNvSpPr>
            <a:spLocks noGrp="1"/>
          </p:cNvSpPr>
          <p:nvPr>
            <p:ph idx="1"/>
          </p:nvPr>
        </p:nvSpPr>
        <p:spPr>
          <a:xfrm>
            <a:off x="446681" y="879338"/>
            <a:ext cx="9776288" cy="1112545"/>
          </a:xfrm>
        </p:spPr>
        <p:txBody>
          <a:bodyPr>
            <a:normAutofit fontScale="92500" lnSpcReduction="20000"/>
          </a:bodyPr>
          <a:lstStyle/>
          <a:p>
            <a:r>
              <a:rPr lang="en-US" sz="1600" dirty="0" smtClean="0"/>
              <a:t>Scenario 1: </a:t>
            </a:r>
            <a:r>
              <a:rPr lang="en-US" sz="1600" dirty="0" smtClean="0"/>
              <a:t>Want an on premise server to deliver reports to 50 ‘named’ users (‘named’ users - reports are not publicly </a:t>
            </a:r>
            <a:r>
              <a:rPr lang="en-US" sz="1600" dirty="0" smtClean="0"/>
              <a:t>available, must ‘name’ users so they can be authenticated in order to view reports</a:t>
            </a:r>
            <a:r>
              <a:rPr lang="en-US" sz="1600" dirty="0" smtClean="0"/>
              <a:t>). You have 2 analysts with publishing rights to create reports. System needs to be capable of sending scheduled reports on a regular basis or when certain conditions are met in the data. Easy administration/organization of reports is a plus. </a:t>
            </a:r>
            <a:endParaRPr lang="en-US" sz="1600" dirty="0"/>
          </a:p>
        </p:txBody>
      </p:sp>
      <p:sp>
        <p:nvSpPr>
          <p:cNvPr id="4" name="Content Placeholder 2"/>
          <p:cNvSpPr txBox="1">
            <a:spLocks/>
          </p:cNvSpPr>
          <p:nvPr/>
        </p:nvSpPr>
        <p:spPr>
          <a:xfrm>
            <a:off x="163773" y="2006222"/>
            <a:ext cx="11846257" cy="465388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err="1" smtClean="0"/>
              <a:t>RStudio</a:t>
            </a:r>
            <a:r>
              <a:rPr lang="en-US" dirty="0" smtClean="0"/>
              <a:t> Connect (‘Standard’ plan)</a:t>
            </a:r>
          </a:p>
          <a:p>
            <a:pPr lvl="1"/>
            <a:r>
              <a:rPr lang="en-US" dirty="0" smtClean="0"/>
              <a:t>Server - $25,000/</a:t>
            </a:r>
            <a:r>
              <a:rPr lang="en-US" dirty="0" err="1" smtClean="0"/>
              <a:t>yr</a:t>
            </a:r>
            <a:endParaRPr lang="en-US" dirty="0" smtClean="0"/>
          </a:p>
          <a:p>
            <a:pPr lvl="1"/>
            <a:r>
              <a:rPr lang="en-US" dirty="0" smtClean="0"/>
              <a:t>Named users – ‘Standard’ server comes with 100 named users (‘Base’ has same features for $15,000/</a:t>
            </a:r>
            <a:r>
              <a:rPr lang="en-US" dirty="0" err="1" smtClean="0"/>
              <a:t>yr</a:t>
            </a:r>
            <a:r>
              <a:rPr lang="en-US" dirty="0" smtClean="0"/>
              <a:t> but only 20 named users). Named users include the analysts publishing reports to the server.  Can add additional user packs for $5,000 for 50 or $15,000 for 250.</a:t>
            </a:r>
          </a:p>
          <a:p>
            <a:pPr lvl="1"/>
            <a:r>
              <a:rPr lang="en-US" dirty="0" smtClean="0"/>
              <a:t>Desktop software – free. Standard software capable of publishing directly to server. </a:t>
            </a:r>
          </a:p>
          <a:p>
            <a:pPr lvl="1"/>
            <a:r>
              <a:rPr lang="en-US" dirty="0" smtClean="0"/>
              <a:t>Cost for scenario - $25,000/</a:t>
            </a:r>
            <a:r>
              <a:rPr lang="en-US" dirty="0" err="1" smtClean="0"/>
              <a:t>yr</a:t>
            </a:r>
            <a:endParaRPr lang="en-US" dirty="0" smtClean="0"/>
          </a:p>
          <a:p>
            <a:r>
              <a:rPr lang="en-US" dirty="0" smtClean="0"/>
              <a:t>Tableau</a:t>
            </a:r>
          </a:p>
          <a:p>
            <a:pPr lvl="1"/>
            <a:r>
              <a:rPr lang="en-US" dirty="0" smtClean="0"/>
              <a:t>Server </a:t>
            </a:r>
            <a:r>
              <a:rPr lang="en-US" dirty="0"/>
              <a:t>- $</a:t>
            </a:r>
            <a:r>
              <a:rPr lang="en-US" dirty="0" smtClean="0"/>
              <a:t>10,000/10 </a:t>
            </a:r>
            <a:r>
              <a:rPr lang="en-US" dirty="0"/>
              <a:t>named </a:t>
            </a:r>
            <a:r>
              <a:rPr lang="en-US" dirty="0" smtClean="0"/>
              <a:t>users/year</a:t>
            </a:r>
          </a:p>
          <a:p>
            <a:pPr lvl="1"/>
            <a:r>
              <a:rPr lang="en-US" dirty="0" smtClean="0"/>
              <a:t>Desktop software (for report development) – $840/</a:t>
            </a:r>
            <a:r>
              <a:rPr lang="en-US" dirty="0" err="1" smtClean="0"/>
              <a:t>yr</a:t>
            </a:r>
            <a:r>
              <a:rPr lang="en-US" dirty="0" smtClean="0"/>
              <a:t>/ user (2 users)</a:t>
            </a:r>
          </a:p>
          <a:p>
            <a:pPr lvl="1"/>
            <a:r>
              <a:rPr lang="en-US" dirty="0" smtClean="0"/>
              <a:t>Tableau Server (tor managing reports published to server) – $420/</a:t>
            </a:r>
            <a:r>
              <a:rPr lang="en-US" dirty="0" err="1" smtClean="0"/>
              <a:t>yr</a:t>
            </a:r>
            <a:r>
              <a:rPr lang="en-US" dirty="0" smtClean="0"/>
              <a:t>/user (2 users)</a:t>
            </a:r>
          </a:p>
          <a:p>
            <a:pPr lvl="1"/>
            <a:r>
              <a:rPr lang="en-US" dirty="0" smtClean="0"/>
              <a:t>Cost for scenario – $52,520/</a:t>
            </a:r>
            <a:r>
              <a:rPr lang="en-US" dirty="0" err="1" smtClean="0"/>
              <a:t>yr</a:t>
            </a:r>
            <a:endParaRPr lang="en-US" dirty="0"/>
          </a:p>
          <a:p>
            <a:r>
              <a:rPr lang="en-US" dirty="0" smtClean="0"/>
              <a:t>Microsoft Power BI</a:t>
            </a:r>
          </a:p>
          <a:p>
            <a:pPr lvl="1"/>
            <a:r>
              <a:rPr lang="en-US" dirty="0" smtClean="0"/>
              <a:t>Sever - $60,000/</a:t>
            </a:r>
            <a:r>
              <a:rPr lang="en-US" dirty="0" err="1" smtClean="0"/>
              <a:t>yr</a:t>
            </a:r>
            <a:r>
              <a:rPr lang="en-US" dirty="0" smtClean="0"/>
              <a:t> – unlimited users</a:t>
            </a:r>
          </a:p>
          <a:p>
            <a:pPr lvl="1"/>
            <a:r>
              <a:rPr lang="en-US" dirty="0" smtClean="0"/>
              <a:t>Desktop software – free</a:t>
            </a:r>
          </a:p>
          <a:p>
            <a:pPr lvl="1"/>
            <a:r>
              <a:rPr lang="en-US" dirty="0" smtClean="0"/>
              <a:t>Pro license (for editing shared reports in server workspace) - $180/</a:t>
            </a:r>
            <a:r>
              <a:rPr lang="en-US" dirty="0" err="1" smtClean="0"/>
              <a:t>yr</a:t>
            </a:r>
            <a:r>
              <a:rPr lang="en-US" dirty="0" smtClean="0"/>
              <a:t>/user (2 users)</a:t>
            </a:r>
          </a:p>
          <a:p>
            <a:pPr lvl="1"/>
            <a:r>
              <a:rPr lang="en-US" dirty="0" smtClean="0"/>
              <a:t>Cost for scenario - $60,360</a:t>
            </a:r>
            <a:endParaRPr lang="en-US" dirty="0"/>
          </a:p>
        </p:txBody>
      </p:sp>
      <p:sp>
        <p:nvSpPr>
          <p:cNvPr id="5" name="Rounded Rectangle 4"/>
          <p:cNvSpPr/>
          <p:nvPr/>
        </p:nvSpPr>
        <p:spPr>
          <a:xfrm>
            <a:off x="10340788" y="3482788"/>
            <a:ext cx="1358153" cy="317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99642" y="6305115"/>
            <a:ext cx="441146" cy="369332"/>
          </a:xfrm>
          <a:prstGeom prst="rect">
            <a:avLst/>
          </a:prstGeom>
          <a:noFill/>
        </p:spPr>
        <p:txBody>
          <a:bodyPr wrap="none" rtlCol="0">
            <a:spAutoFit/>
          </a:bodyPr>
          <a:lstStyle/>
          <a:p>
            <a:r>
              <a:rPr lang="en-US" dirty="0" smtClean="0"/>
              <a:t>$0</a:t>
            </a:r>
            <a:endParaRPr lang="en-US" dirty="0"/>
          </a:p>
        </p:txBody>
      </p:sp>
      <p:sp>
        <p:nvSpPr>
          <p:cNvPr id="7" name="TextBox 6"/>
          <p:cNvSpPr txBox="1"/>
          <p:nvPr/>
        </p:nvSpPr>
        <p:spPr>
          <a:xfrm>
            <a:off x="9194320" y="3468449"/>
            <a:ext cx="1146468" cy="369332"/>
          </a:xfrm>
          <a:prstGeom prst="rect">
            <a:avLst/>
          </a:prstGeom>
          <a:noFill/>
        </p:spPr>
        <p:txBody>
          <a:bodyPr wrap="none" rtlCol="0">
            <a:spAutoFit/>
          </a:bodyPr>
          <a:lstStyle/>
          <a:p>
            <a:r>
              <a:rPr lang="en-US" dirty="0" smtClean="0"/>
              <a:t>$100,000</a:t>
            </a:r>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t>4</a:t>
            </a:fld>
            <a:endParaRPr lang="en-US" dirty="0"/>
          </a:p>
        </p:txBody>
      </p:sp>
      <p:sp>
        <p:nvSpPr>
          <p:cNvPr id="9" name="TextBox 8"/>
          <p:cNvSpPr txBox="1"/>
          <p:nvPr/>
        </p:nvSpPr>
        <p:spPr>
          <a:xfrm>
            <a:off x="8274727" y="5464380"/>
            <a:ext cx="2077813" cy="369332"/>
          </a:xfrm>
          <a:prstGeom prst="rect">
            <a:avLst/>
          </a:prstGeom>
          <a:noFill/>
        </p:spPr>
        <p:txBody>
          <a:bodyPr wrap="none" rtlCol="0">
            <a:spAutoFit/>
          </a:bodyPr>
          <a:lstStyle/>
          <a:p>
            <a:r>
              <a:rPr lang="en-US" dirty="0" err="1"/>
              <a:t>RStudio</a:t>
            </a:r>
            <a:r>
              <a:rPr lang="en-US" dirty="0"/>
              <a:t> Connect</a:t>
            </a:r>
          </a:p>
        </p:txBody>
      </p:sp>
      <p:sp>
        <p:nvSpPr>
          <p:cNvPr id="10" name="TextBox 9"/>
          <p:cNvSpPr txBox="1"/>
          <p:nvPr/>
        </p:nvSpPr>
        <p:spPr>
          <a:xfrm>
            <a:off x="8501823" y="4702116"/>
            <a:ext cx="1838965" cy="369332"/>
          </a:xfrm>
          <a:prstGeom prst="rect">
            <a:avLst/>
          </a:prstGeom>
          <a:noFill/>
        </p:spPr>
        <p:txBody>
          <a:bodyPr wrap="none" rtlCol="0">
            <a:spAutoFit/>
          </a:bodyPr>
          <a:lstStyle/>
          <a:p>
            <a:r>
              <a:rPr lang="en-US" dirty="0" smtClean="0"/>
              <a:t>Tableau Server</a:t>
            </a:r>
            <a:endParaRPr lang="en-US" dirty="0"/>
          </a:p>
        </p:txBody>
      </p:sp>
      <p:sp>
        <p:nvSpPr>
          <p:cNvPr id="11" name="TextBox 10"/>
          <p:cNvSpPr txBox="1"/>
          <p:nvPr/>
        </p:nvSpPr>
        <p:spPr>
          <a:xfrm>
            <a:off x="8453024" y="4466415"/>
            <a:ext cx="1880643" cy="369332"/>
          </a:xfrm>
          <a:prstGeom prst="rect">
            <a:avLst/>
          </a:prstGeom>
          <a:noFill/>
        </p:spPr>
        <p:txBody>
          <a:bodyPr wrap="none" rtlCol="0">
            <a:spAutoFit/>
          </a:bodyPr>
          <a:lstStyle/>
          <a:p>
            <a:r>
              <a:rPr lang="en-US" dirty="0" smtClean="0"/>
              <a:t>Power BI Server</a:t>
            </a:r>
            <a:endParaRPr lang="en-US" dirty="0"/>
          </a:p>
        </p:txBody>
      </p:sp>
    </p:spTree>
    <p:extLst>
      <p:ext uri="{BB962C8B-B14F-4D97-AF65-F5344CB8AC3E}">
        <p14:creationId xmlns:p14="http://schemas.microsoft.com/office/powerpoint/2010/main" val="4128224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4" y="179073"/>
            <a:ext cx="9404723" cy="1400530"/>
          </a:xfrm>
        </p:spPr>
        <p:txBody>
          <a:bodyPr/>
          <a:lstStyle/>
          <a:p>
            <a:r>
              <a:rPr lang="en-US" dirty="0" smtClean="0"/>
              <a:t>Cost Estimate 2</a:t>
            </a:r>
            <a:endParaRPr lang="en-US" dirty="0"/>
          </a:p>
        </p:txBody>
      </p:sp>
      <p:sp>
        <p:nvSpPr>
          <p:cNvPr id="3" name="Content Placeholder 2"/>
          <p:cNvSpPr>
            <a:spLocks noGrp="1"/>
          </p:cNvSpPr>
          <p:nvPr>
            <p:ph idx="1"/>
          </p:nvPr>
        </p:nvSpPr>
        <p:spPr>
          <a:xfrm>
            <a:off x="446681" y="879338"/>
            <a:ext cx="9776288" cy="1112545"/>
          </a:xfrm>
        </p:spPr>
        <p:txBody>
          <a:bodyPr>
            <a:normAutofit/>
          </a:bodyPr>
          <a:lstStyle/>
          <a:p>
            <a:r>
              <a:rPr lang="en-US" sz="1600" dirty="0" smtClean="0"/>
              <a:t>Scenario 2: Want an on premise server to deliver reports to 15 ‘named’ users. You have 1 analyst with publishing rights to create reports. </a:t>
            </a:r>
          </a:p>
          <a:p>
            <a:r>
              <a:rPr lang="en-US" sz="1600" dirty="0" smtClean="0"/>
              <a:t>Same general requirements as Scenario 1</a:t>
            </a:r>
            <a:endParaRPr lang="en-US" sz="1600" dirty="0"/>
          </a:p>
        </p:txBody>
      </p:sp>
      <p:sp>
        <p:nvSpPr>
          <p:cNvPr id="4" name="Content Placeholder 2"/>
          <p:cNvSpPr txBox="1">
            <a:spLocks/>
          </p:cNvSpPr>
          <p:nvPr/>
        </p:nvSpPr>
        <p:spPr>
          <a:xfrm>
            <a:off x="163773" y="2006222"/>
            <a:ext cx="11846257" cy="465388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err="1" smtClean="0"/>
              <a:t>RStudio</a:t>
            </a:r>
            <a:r>
              <a:rPr lang="en-US" dirty="0" smtClean="0"/>
              <a:t> Connect (‘Standard’ plan)</a:t>
            </a:r>
          </a:p>
          <a:p>
            <a:pPr lvl="1"/>
            <a:r>
              <a:rPr lang="en-US" dirty="0" smtClean="0"/>
              <a:t>Server - $15,000/</a:t>
            </a:r>
            <a:r>
              <a:rPr lang="en-US" dirty="0" err="1" smtClean="0"/>
              <a:t>yr</a:t>
            </a:r>
            <a:endParaRPr lang="en-US" dirty="0" smtClean="0"/>
          </a:p>
          <a:p>
            <a:pPr lvl="1"/>
            <a:r>
              <a:rPr lang="en-US" dirty="0" smtClean="0"/>
              <a:t>Named users – ‘Basic’ server comes with 20 named users </a:t>
            </a:r>
          </a:p>
          <a:p>
            <a:pPr lvl="1"/>
            <a:r>
              <a:rPr lang="en-US" dirty="0" smtClean="0"/>
              <a:t>Desktop software – free. Standard software capable of publishing directly to server. </a:t>
            </a:r>
          </a:p>
          <a:p>
            <a:pPr lvl="1"/>
            <a:r>
              <a:rPr lang="en-US" dirty="0" smtClean="0"/>
              <a:t>Cost for scenario - $15,000/</a:t>
            </a:r>
            <a:r>
              <a:rPr lang="en-US" dirty="0" err="1" smtClean="0"/>
              <a:t>yr</a:t>
            </a:r>
            <a:endParaRPr lang="en-US" dirty="0" smtClean="0"/>
          </a:p>
          <a:p>
            <a:r>
              <a:rPr lang="en-US" dirty="0" smtClean="0"/>
              <a:t>Tableau</a:t>
            </a:r>
          </a:p>
          <a:p>
            <a:pPr lvl="1"/>
            <a:r>
              <a:rPr lang="en-US" dirty="0" smtClean="0"/>
              <a:t>Server </a:t>
            </a:r>
            <a:r>
              <a:rPr lang="en-US" dirty="0"/>
              <a:t>- $</a:t>
            </a:r>
            <a:r>
              <a:rPr lang="en-US" dirty="0" smtClean="0"/>
              <a:t>10,000/10 </a:t>
            </a:r>
            <a:r>
              <a:rPr lang="en-US" dirty="0"/>
              <a:t>named </a:t>
            </a:r>
            <a:r>
              <a:rPr lang="en-US" dirty="0" smtClean="0"/>
              <a:t>users/year</a:t>
            </a:r>
          </a:p>
          <a:p>
            <a:pPr lvl="1"/>
            <a:r>
              <a:rPr lang="en-US" dirty="0" smtClean="0"/>
              <a:t>Desktop software (for report development) – $840/</a:t>
            </a:r>
            <a:r>
              <a:rPr lang="en-US" dirty="0" err="1" smtClean="0"/>
              <a:t>yr</a:t>
            </a:r>
            <a:r>
              <a:rPr lang="en-US" dirty="0" smtClean="0"/>
              <a:t>/ user (1 user)</a:t>
            </a:r>
          </a:p>
          <a:p>
            <a:pPr lvl="1"/>
            <a:r>
              <a:rPr lang="en-US" dirty="0" smtClean="0"/>
              <a:t>Tableau Server (for publish reports to server) – $420/</a:t>
            </a:r>
            <a:r>
              <a:rPr lang="en-US" dirty="0" err="1" smtClean="0"/>
              <a:t>yr</a:t>
            </a:r>
            <a:r>
              <a:rPr lang="en-US" dirty="0" smtClean="0"/>
              <a:t>/user (</a:t>
            </a:r>
            <a:r>
              <a:rPr lang="en-US" dirty="0"/>
              <a:t>1</a:t>
            </a:r>
            <a:r>
              <a:rPr lang="en-US" dirty="0" smtClean="0"/>
              <a:t> user)</a:t>
            </a:r>
          </a:p>
          <a:p>
            <a:pPr lvl="1"/>
            <a:r>
              <a:rPr lang="en-US" dirty="0" smtClean="0"/>
              <a:t>Cost for scenario – $21,260/</a:t>
            </a:r>
            <a:r>
              <a:rPr lang="en-US" dirty="0" err="1" smtClean="0"/>
              <a:t>yr</a:t>
            </a:r>
            <a:endParaRPr lang="en-US" dirty="0"/>
          </a:p>
          <a:p>
            <a:r>
              <a:rPr lang="en-US" dirty="0" smtClean="0"/>
              <a:t>Microsoft Power BI</a:t>
            </a:r>
          </a:p>
          <a:p>
            <a:pPr lvl="1"/>
            <a:r>
              <a:rPr lang="en-US" dirty="0" smtClean="0"/>
              <a:t>Sever - $60,000/</a:t>
            </a:r>
            <a:r>
              <a:rPr lang="en-US" dirty="0" err="1" smtClean="0"/>
              <a:t>yr</a:t>
            </a:r>
            <a:r>
              <a:rPr lang="en-US" dirty="0" smtClean="0"/>
              <a:t> – unlimited users</a:t>
            </a:r>
          </a:p>
          <a:p>
            <a:pPr lvl="1"/>
            <a:r>
              <a:rPr lang="en-US" dirty="0" smtClean="0"/>
              <a:t>Desktop software – free</a:t>
            </a:r>
          </a:p>
          <a:p>
            <a:pPr lvl="1"/>
            <a:r>
              <a:rPr lang="en-US" dirty="0" smtClean="0"/>
              <a:t>Pro license (for editing shared reports in server workspace) - $180/</a:t>
            </a:r>
            <a:r>
              <a:rPr lang="en-US" dirty="0" err="1" smtClean="0"/>
              <a:t>yr</a:t>
            </a:r>
            <a:r>
              <a:rPr lang="en-US" dirty="0" smtClean="0"/>
              <a:t>/user (1 user)</a:t>
            </a:r>
          </a:p>
          <a:p>
            <a:pPr lvl="1"/>
            <a:r>
              <a:rPr lang="en-US" dirty="0" smtClean="0"/>
              <a:t>Cost for scenario - $60,180</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
        <p:nvSpPr>
          <p:cNvPr id="6" name="Rounded Rectangle 5"/>
          <p:cNvSpPr/>
          <p:nvPr/>
        </p:nvSpPr>
        <p:spPr>
          <a:xfrm>
            <a:off x="10340788" y="3482788"/>
            <a:ext cx="1358153" cy="317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899642" y="6305115"/>
            <a:ext cx="441146" cy="369332"/>
          </a:xfrm>
          <a:prstGeom prst="rect">
            <a:avLst/>
          </a:prstGeom>
          <a:noFill/>
        </p:spPr>
        <p:txBody>
          <a:bodyPr wrap="none" rtlCol="0">
            <a:spAutoFit/>
          </a:bodyPr>
          <a:lstStyle/>
          <a:p>
            <a:r>
              <a:rPr lang="en-US" dirty="0" smtClean="0"/>
              <a:t>$0</a:t>
            </a:r>
            <a:endParaRPr lang="en-US" dirty="0"/>
          </a:p>
        </p:txBody>
      </p:sp>
      <p:sp>
        <p:nvSpPr>
          <p:cNvPr id="8" name="TextBox 7"/>
          <p:cNvSpPr txBox="1"/>
          <p:nvPr/>
        </p:nvSpPr>
        <p:spPr>
          <a:xfrm>
            <a:off x="9194320" y="3468449"/>
            <a:ext cx="1146468" cy="369332"/>
          </a:xfrm>
          <a:prstGeom prst="rect">
            <a:avLst/>
          </a:prstGeom>
          <a:noFill/>
        </p:spPr>
        <p:txBody>
          <a:bodyPr wrap="none" rtlCol="0">
            <a:spAutoFit/>
          </a:bodyPr>
          <a:lstStyle/>
          <a:p>
            <a:r>
              <a:rPr lang="en-US" dirty="0" smtClean="0"/>
              <a:t>$100,000</a:t>
            </a:r>
            <a:endParaRPr lang="en-US" dirty="0"/>
          </a:p>
        </p:txBody>
      </p:sp>
      <p:sp>
        <p:nvSpPr>
          <p:cNvPr id="9" name="TextBox 8"/>
          <p:cNvSpPr txBox="1"/>
          <p:nvPr/>
        </p:nvSpPr>
        <p:spPr>
          <a:xfrm>
            <a:off x="8274727" y="5884748"/>
            <a:ext cx="2077813" cy="369332"/>
          </a:xfrm>
          <a:prstGeom prst="rect">
            <a:avLst/>
          </a:prstGeom>
          <a:noFill/>
        </p:spPr>
        <p:txBody>
          <a:bodyPr wrap="none" rtlCol="0">
            <a:spAutoFit/>
          </a:bodyPr>
          <a:lstStyle/>
          <a:p>
            <a:r>
              <a:rPr lang="en-US" dirty="0" err="1"/>
              <a:t>RStudio</a:t>
            </a:r>
            <a:r>
              <a:rPr lang="en-US" dirty="0"/>
              <a:t> Connect</a:t>
            </a:r>
          </a:p>
        </p:txBody>
      </p:sp>
      <p:sp>
        <p:nvSpPr>
          <p:cNvPr id="10" name="TextBox 9"/>
          <p:cNvSpPr txBox="1"/>
          <p:nvPr/>
        </p:nvSpPr>
        <p:spPr>
          <a:xfrm>
            <a:off x="8520696" y="5543325"/>
            <a:ext cx="1838965" cy="369332"/>
          </a:xfrm>
          <a:prstGeom prst="rect">
            <a:avLst/>
          </a:prstGeom>
          <a:noFill/>
        </p:spPr>
        <p:txBody>
          <a:bodyPr wrap="none" rtlCol="0">
            <a:spAutoFit/>
          </a:bodyPr>
          <a:lstStyle/>
          <a:p>
            <a:r>
              <a:rPr lang="en-US" dirty="0" smtClean="0"/>
              <a:t>Tableau Server</a:t>
            </a:r>
            <a:endParaRPr lang="en-US" dirty="0"/>
          </a:p>
        </p:txBody>
      </p:sp>
      <p:sp>
        <p:nvSpPr>
          <p:cNvPr id="11" name="TextBox 10"/>
          <p:cNvSpPr txBox="1"/>
          <p:nvPr/>
        </p:nvSpPr>
        <p:spPr>
          <a:xfrm>
            <a:off x="8453024" y="4466415"/>
            <a:ext cx="1880643" cy="369332"/>
          </a:xfrm>
          <a:prstGeom prst="rect">
            <a:avLst/>
          </a:prstGeom>
          <a:noFill/>
        </p:spPr>
        <p:txBody>
          <a:bodyPr wrap="none" rtlCol="0">
            <a:spAutoFit/>
          </a:bodyPr>
          <a:lstStyle/>
          <a:p>
            <a:r>
              <a:rPr lang="en-US" dirty="0" smtClean="0"/>
              <a:t>Power BI Server</a:t>
            </a:r>
            <a:endParaRPr lang="en-US" dirty="0"/>
          </a:p>
        </p:txBody>
      </p:sp>
    </p:spTree>
    <p:extLst>
      <p:ext uri="{BB962C8B-B14F-4D97-AF65-F5344CB8AC3E}">
        <p14:creationId xmlns:p14="http://schemas.microsoft.com/office/powerpoint/2010/main" val="3091584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232012" y="2588846"/>
            <a:ext cx="11764370" cy="4269154"/>
          </a:xfrm>
        </p:spPr>
        <p:txBody>
          <a:bodyPr>
            <a:normAutofit fontScale="77500" lnSpcReduction="20000"/>
          </a:bodyPr>
          <a:lstStyle/>
          <a:p>
            <a:r>
              <a:rPr lang="en-US" dirty="0" err="1" smtClean="0"/>
              <a:t>RStudio</a:t>
            </a:r>
            <a:r>
              <a:rPr lang="en-US" dirty="0" smtClean="0"/>
              <a:t> Connect</a:t>
            </a:r>
          </a:p>
          <a:p>
            <a:pPr lvl="1"/>
            <a:r>
              <a:rPr lang="en-US" dirty="0" smtClean="0"/>
              <a:t>Pros – Excellent administrative tools, statistically robust libraries for analysis, easy publishing to server via R Studio, good pricing, cost scales with additional named users, can publish reports to server for unlimited unnamed users (publicly available reports).</a:t>
            </a:r>
          </a:p>
          <a:p>
            <a:pPr lvl="1"/>
            <a:r>
              <a:rPr lang="en-US" dirty="0" smtClean="0"/>
              <a:t>Weaknesses – analysts must create reports using R. </a:t>
            </a:r>
            <a:r>
              <a:rPr lang="en-US" dirty="0" smtClean="0"/>
              <a:t>Although a R is a powerful statistical programming language, the learning </a:t>
            </a:r>
            <a:r>
              <a:rPr lang="en-US" dirty="0" smtClean="0"/>
              <a:t>curve for this programming language can be steep and requires specific skills.</a:t>
            </a:r>
          </a:p>
          <a:p>
            <a:r>
              <a:rPr lang="en-US" dirty="0" smtClean="0"/>
              <a:t>Tableau</a:t>
            </a:r>
          </a:p>
          <a:p>
            <a:pPr lvl="1"/>
            <a:r>
              <a:rPr lang="en-US" dirty="0" smtClean="0"/>
              <a:t>Pros – easy to use drag and drop </a:t>
            </a:r>
            <a:r>
              <a:rPr lang="en-US" dirty="0" smtClean="0"/>
              <a:t>interface</a:t>
            </a:r>
            <a:r>
              <a:rPr lang="en-US" dirty="0" smtClean="0"/>
              <a:t> for creating </a:t>
            </a:r>
            <a:r>
              <a:rPr lang="en-US" dirty="0" smtClean="0"/>
              <a:t>visualizations. Role-based security easy to implement at the report level, software generally picks the best visualization based on the data included in the visualization.</a:t>
            </a:r>
          </a:p>
          <a:p>
            <a:pPr lvl="1"/>
            <a:r>
              <a:rPr lang="en-US" dirty="0" smtClean="0"/>
              <a:t>Weaknesses – extremely expensive, each report published to the server must be administered as a stand alone report requiring named users to be added to each report individually.</a:t>
            </a:r>
          </a:p>
          <a:p>
            <a:r>
              <a:rPr lang="en-US" dirty="0" smtClean="0"/>
              <a:t>Microsoft Power BI</a:t>
            </a:r>
          </a:p>
          <a:p>
            <a:pPr lvl="1"/>
            <a:r>
              <a:rPr lang="en-US" dirty="0" smtClean="0"/>
              <a:t>Pros – cost efficient, drag and drop interface, although a server is initially expensive the number of users can be scaled infinitely if desired, administration is extremely simple – Power BI is a Microsoft product and integrates well with MS Office Exchange allowing the administrator to use Outlook distribution lists as access groups for reports. Related reports can be bundled together as ‘Apps’ with different access groups specified based on the </a:t>
            </a:r>
            <a:r>
              <a:rPr lang="en-US" dirty="0" smtClean="0"/>
              <a:t>app </a:t>
            </a:r>
            <a:r>
              <a:rPr lang="en-US" dirty="0" smtClean="0"/>
              <a:t>being accessed.</a:t>
            </a:r>
          </a:p>
          <a:p>
            <a:pPr lvl="1"/>
            <a:r>
              <a:rPr lang="en-US" dirty="0" smtClean="0"/>
              <a:t>Cons – </a:t>
            </a:r>
            <a:r>
              <a:rPr lang="en-US" dirty="0"/>
              <a:t>visualizations </a:t>
            </a:r>
            <a:r>
              <a:rPr lang="en-US" dirty="0" smtClean="0"/>
              <a:t>are limited relative to the other tools available, developing informative reports can be </a:t>
            </a:r>
            <a:r>
              <a:rPr lang="en-US" dirty="0" smtClean="0"/>
              <a:t>difficult, expensive initially. </a:t>
            </a:r>
            <a:endParaRPr lang="en-US" dirty="0"/>
          </a:p>
        </p:txBody>
      </p:sp>
      <p:sp>
        <p:nvSpPr>
          <p:cNvPr id="4" name="Content Placeholder 2"/>
          <p:cNvSpPr txBox="1">
            <a:spLocks/>
          </p:cNvSpPr>
          <p:nvPr/>
        </p:nvSpPr>
        <p:spPr>
          <a:xfrm>
            <a:off x="232013" y="1152983"/>
            <a:ext cx="11764369" cy="1435863"/>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I have experience using all three of these tools. Each have their own strengths and weaknesses which I summarize below. I would personally recommend </a:t>
            </a:r>
            <a:r>
              <a:rPr lang="en-US" dirty="0" err="1" smtClean="0"/>
              <a:t>RStudio</a:t>
            </a:r>
            <a:r>
              <a:rPr lang="en-US" dirty="0" smtClean="0"/>
              <a:t> Connect based on </a:t>
            </a:r>
            <a:r>
              <a:rPr lang="en-US" dirty="0" smtClean="0"/>
              <a:t>price and functionality. Additionally, </a:t>
            </a:r>
            <a:r>
              <a:rPr lang="en-US" dirty="0" smtClean="0"/>
              <a:t>using </a:t>
            </a:r>
            <a:r>
              <a:rPr lang="en-US" dirty="0" err="1" smtClean="0"/>
              <a:t>Rstudio</a:t>
            </a:r>
            <a:r>
              <a:rPr lang="en-US" dirty="0" smtClean="0"/>
              <a:t> Connect allows the developer to use the robust statistical tools available in R. Tableau and Power BI have fewer inferential capabilities. </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31264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6494"/>
          </a:xfrm>
        </p:spPr>
        <p:txBody>
          <a:bodyPr/>
          <a:lstStyle/>
          <a:p>
            <a:r>
              <a:rPr lang="en-US" sz="2400" dirty="0" smtClean="0"/>
              <a:t>Alternatives to Commercial Software – Custom Solutions</a:t>
            </a:r>
            <a:endParaRPr lang="en-US" sz="2400" dirty="0"/>
          </a:p>
        </p:txBody>
      </p:sp>
      <p:sp>
        <p:nvSpPr>
          <p:cNvPr id="3" name="Text Placeholder 2"/>
          <p:cNvSpPr>
            <a:spLocks noGrp="1"/>
          </p:cNvSpPr>
          <p:nvPr>
            <p:ph type="body" idx="1"/>
          </p:nvPr>
        </p:nvSpPr>
        <p:spPr>
          <a:xfrm>
            <a:off x="175747" y="1002048"/>
            <a:ext cx="3441512" cy="714692"/>
          </a:xfrm>
        </p:spPr>
        <p:txBody>
          <a:bodyPr/>
          <a:lstStyle/>
          <a:p>
            <a:r>
              <a:rPr lang="en-US" sz="1100" dirty="0" smtClean="0"/>
              <a:t>Create custom email that could alert engineers as to what equipment needs work – blue button would take them to the </a:t>
            </a:r>
            <a:r>
              <a:rPr lang="en-US" sz="1100" dirty="0" err="1" smtClean="0"/>
              <a:t>eTool</a:t>
            </a:r>
            <a:r>
              <a:rPr lang="en-US" sz="1100" dirty="0" smtClean="0"/>
              <a:t> for more details – could be scheduled to run on a regular basis</a:t>
            </a:r>
            <a:endParaRPr lang="en-US" sz="1100" dirty="0"/>
          </a:p>
        </p:txBody>
      </p:sp>
      <p:sp>
        <p:nvSpPr>
          <p:cNvPr id="8" name="Text Placeholder 7"/>
          <p:cNvSpPr>
            <a:spLocks noGrp="1"/>
          </p:cNvSpPr>
          <p:nvPr>
            <p:ph type="body" sz="quarter" idx="3"/>
          </p:nvPr>
        </p:nvSpPr>
        <p:spPr>
          <a:xfrm>
            <a:off x="3799165" y="1120550"/>
            <a:ext cx="2936241" cy="576262"/>
          </a:xfrm>
        </p:spPr>
        <p:txBody>
          <a:bodyPr/>
          <a:lstStyle/>
          <a:p>
            <a:r>
              <a:rPr lang="en-US" sz="1050" dirty="0" smtClean="0"/>
              <a:t>Example to the left hard coded in R – requires knowledgeable analyst, still requires updating individual email addresses  which may change frequently</a:t>
            </a:r>
            <a:endParaRPr lang="en-US" sz="1050" dirty="0"/>
          </a:p>
        </p:txBody>
      </p:sp>
      <p:pic>
        <p:nvPicPr>
          <p:cNvPr id="13" name="Picture 12"/>
          <p:cNvPicPr>
            <a:picLocks noChangeAspect="1"/>
          </p:cNvPicPr>
          <p:nvPr/>
        </p:nvPicPr>
        <p:blipFill>
          <a:blip r:embed="rId3"/>
          <a:stretch>
            <a:fillRect/>
          </a:stretch>
        </p:blipFill>
        <p:spPr>
          <a:xfrm>
            <a:off x="3799165" y="1779492"/>
            <a:ext cx="3106183" cy="4042139"/>
          </a:xfrm>
          <a:prstGeom prst="rect">
            <a:avLst/>
          </a:prstGeom>
        </p:spPr>
      </p:pic>
      <p:sp>
        <p:nvSpPr>
          <p:cNvPr id="9" name="Text Placeholder 8"/>
          <p:cNvSpPr>
            <a:spLocks noGrp="1"/>
          </p:cNvSpPr>
          <p:nvPr>
            <p:ph type="body" sz="quarter" idx="13"/>
          </p:nvPr>
        </p:nvSpPr>
        <p:spPr>
          <a:xfrm>
            <a:off x="7118721" y="1120550"/>
            <a:ext cx="2932113" cy="576262"/>
          </a:xfrm>
        </p:spPr>
        <p:txBody>
          <a:bodyPr/>
          <a:lstStyle/>
          <a:p>
            <a:r>
              <a:rPr lang="en-US" sz="1100" dirty="0" smtClean="0"/>
              <a:t>Whereas commercial products allow the admin to schedule reports easily and even allow the viewers to opt out of future alerts (R Studio Connect example)</a:t>
            </a:r>
            <a:endParaRPr lang="en-US" sz="1100" dirty="0"/>
          </a:p>
        </p:txBody>
      </p:sp>
      <p:pic>
        <p:nvPicPr>
          <p:cNvPr id="7" name="Content Placeholder 6"/>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175747" y="1779493"/>
            <a:ext cx="3318618" cy="4042139"/>
          </a:xfrm>
        </p:spPr>
      </p:pic>
      <p:pic>
        <p:nvPicPr>
          <p:cNvPr id="14" name="Picture 13"/>
          <p:cNvPicPr>
            <a:picLocks noChangeAspect="1"/>
          </p:cNvPicPr>
          <p:nvPr/>
        </p:nvPicPr>
        <p:blipFill>
          <a:blip r:embed="rId5"/>
          <a:stretch>
            <a:fillRect/>
          </a:stretch>
        </p:blipFill>
        <p:spPr>
          <a:xfrm>
            <a:off x="7118721" y="1779491"/>
            <a:ext cx="2926134" cy="4042139"/>
          </a:xfrm>
          <a:prstGeom prst="rect">
            <a:avLst/>
          </a:prstGeom>
        </p:spPr>
      </p:pic>
      <p:sp>
        <p:nvSpPr>
          <p:cNvPr id="15" name="Slide Number Placeholder 1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129155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Suggest trying the </a:t>
            </a:r>
            <a:r>
              <a:rPr lang="en-US" dirty="0" err="1" smtClean="0"/>
              <a:t>Rstudio</a:t>
            </a:r>
            <a:r>
              <a:rPr lang="en-US" dirty="0" smtClean="0"/>
              <a:t> Connect Quick Start – available Jan 19</a:t>
            </a:r>
            <a:r>
              <a:rPr lang="en-US" baseline="30000" dirty="0" smtClean="0"/>
              <a:t>th</a:t>
            </a:r>
            <a:endParaRPr lang="en-US" dirty="0"/>
          </a:p>
          <a:p>
            <a:pPr lvl="1"/>
            <a:r>
              <a:rPr lang="en-US" dirty="0" smtClean="0"/>
              <a:t>Quick Start does not require a server to be downloaded</a:t>
            </a:r>
          </a:p>
          <a:p>
            <a:pPr lvl="1"/>
            <a:r>
              <a:rPr lang="en-US" dirty="0" smtClean="0"/>
              <a:t>Has all </a:t>
            </a:r>
            <a:r>
              <a:rPr lang="en-US" dirty="0" err="1" smtClean="0"/>
              <a:t>RStudio</a:t>
            </a:r>
            <a:r>
              <a:rPr lang="en-US" dirty="0" smtClean="0"/>
              <a:t> Connect capabilities including ability to email reports and control admin rights</a:t>
            </a:r>
          </a:p>
          <a:p>
            <a:pPr lvl="1"/>
            <a:r>
              <a:rPr lang="en-US" dirty="0" smtClean="0"/>
              <a:t>Free – can try for 45 days</a:t>
            </a:r>
          </a:p>
          <a:p>
            <a:r>
              <a:rPr lang="en-US" dirty="0" smtClean="0"/>
              <a:t>Final note on </a:t>
            </a:r>
            <a:r>
              <a:rPr lang="en-US" dirty="0" err="1" smtClean="0"/>
              <a:t>RStudio</a:t>
            </a:r>
            <a:r>
              <a:rPr lang="en-US" dirty="0" smtClean="0"/>
              <a:t> Connect – 50% discount available for non-profits with annual operating budget &lt; $10 million/</a:t>
            </a:r>
            <a:r>
              <a:rPr lang="en-US" dirty="0" err="1" smtClean="0"/>
              <a:t>yr</a:t>
            </a:r>
            <a:r>
              <a:rPr lang="en-US" dirty="0" smtClean="0"/>
              <a:t> (discount applies to server as well </a:t>
            </a:r>
            <a:r>
              <a:rPr lang="en-US" dirty="0" smtClean="0"/>
              <a:t>as </a:t>
            </a:r>
            <a:r>
              <a:rPr lang="en-US" smtClean="0"/>
              <a:t>additional named </a:t>
            </a:r>
            <a:r>
              <a:rPr lang="en-US" dirty="0" smtClean="0"/>
              <a:t>user packs)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225849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1234</TotalTime>
  <Words>1069</Words>
  <Application>Microsoft Office PowerPoint</Application>
  <PresentationFormat>Widescreen</PresentationFormat>
  <Paragraphs>107</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Ion</vt:lpstr>
      <vt:lpstr>Quick Pricing Guide – Analytics and Reporting Tools</vt:lpstr>
      <vt:lpstr>Objectives of Slides</vt:lpstr>
      <vt:lpstr>Feature Summary</vt:lpstr>
      <vt:lpstr>Cost Estimate</vt:lpstr>
      <vt:lpstr>Cost Estimate 2</vt:lpstr>
      <vt:lpstr>Conclusions</vt:lpstr>
      <vt:lpstr>Alternatives to Commercial Software – Custom Solutions</vt:lpstr>
      <vt:lpstr>Next Steps</vt:lpstr>
    </vt:vector>
  </TitlesOfParts>
  <Company>LifePoint Administrator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Pricing Guide – analytics reporting tools</dc:title>
  <dc:creator>Sondgerath Travis</dc:creator>
  <cp:lastModifiedBy>Sondgerath Travis</cp:lastModifiedBy>
  <cp:revision>47</cp:revision>
  <dcterms:created xsi:type="dcterms:W3CDTF">2019-01-16T19:49:42Z</dcterms:created>
  <dcterms:modified xsi:type="dcterms:W3CDTF">2019-01-20T15:41:48Z</dcterms:modified>
</cp:coreProperties>
</file>