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9" r:id="rId8"/>
    <p:sldId id="270" r:id="rId9"/>
    <p:sldId id="272" r:id="rId10"/>
    <p:sldId id="273" r:id="rId11"/>
    <p:sldId id="274" r:id="rId12"/>
    <p:sldId id="275" r:id="rId13"/>
    <p:sldId id="262" r:id="rId14"/>
    <p:sldId id="271" r:id="rId15"/>
    <p:sldId id="287" r:id="rId16"/>
    <p:sldId id="288" r:id="rId17"/>
    <p:sldId id="289" r:id="rId18"/>
    <p:sldId id="263" r:id="rId19"/>
    <p:sldId id="264" r:id="rId20"/>
    <p:sldId id="292" r:id="rId21"/>
    <p:sldId id="290" r:id="rId22"/>
    <p:sldId id="293" r:id="rId23"/>
    <p:sldId id="291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276" r:id="rId36"/>
    <p:sldId id="277" r:id="rId37"/>
    <p:sldId id="278" r:id="rId38"/>
    <p:sldId id="279" r:id="rId39"/>
    <p:sldId id="280" r:id="rId40"/>
    <p:sldId id="282" r:id="rId41"/>
    <p:sldId id="281" r:id="rId42"/>
    <p:sldId id="283" r:id="rId43"/>
    <p:sldId id="284" r:id="rId44"/>
    <p:sldId id="285" r:id="rId45"/>
    <p:sldId id="286" r:id="rId46"/>
    <p:sldId id="265" r:id="rId47"/>
    <p:sldId id="266" r:id="rId48"/>
    <p:sldId id="267" r:id="rId49"/>
    <p:sldId id="268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FF"/>
    <a:srgbClr val="7E7F60"/>
    <a:srgbClr val="7E7F00"/>
    <a:srgbClr val="0024D1"/>
    <a:srgbClr val="16D100"/>
    <a:srgbClr val="CAD100"/>
    <a:srgbClr val="00D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76603-25C4-A84F-8741-6B2CFF096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5DB740-87E1-9847-B858-3672274FF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C25E71-7D5C-A244-8298-157CFD7C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4173E-5CE1-3848-B4D4-A86D196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A0C54-77C7-854A-AE78-D4B25F7C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98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B822D-8EAA-204C-AA00-4D2D5CF0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4D0BE-60E3-6643-9850-6879A8381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96C23-5E07-1D48-A681-F222D1F0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B1160-C1AD-3849-A237-91E99E5D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26B2A-BE69-4041-9808-DE17D90F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86F15A-10DD-FB41-837A-91A9C7328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2DD90-5948-3847-BBCE-6840AAF6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EC0F14-E1DC-564E-8C1E-5741A342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BB231-C374-DB46-85BF-0CD81376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70482-1944-4A45-B1F8-3600EBE4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21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E9F57-7C7E-0743-AB9C-B295B6D6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81CD6-533B-7A4A-BEF2-63796A05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8874C-78E0-7F4A-90BB-4539357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810A4-761C-0D4D-BC34-26B00AA7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F2B17-B410-D546-A0FB-6AE584F2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1C933-FE22-564B-8B41-E50FB03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F6D475-1847-9A44-AB1C-2FB77F98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80B578-A61C-654A-B301-C6A64943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555A6-C6DE-DC41-A8F3-1BECEC92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067CB-D790-B54B-AC8A-186BFB4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88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EBD3A-53FD-C640-962E-08589415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504CE-DCEF-1B4C-AF64-CEEFAB6C6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E0D6F6-A57B-CE4E-840B-532B7336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60587-398B-3947-8091-9A52D035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2B386-8983-1844-A26B-10C903F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008319-8068-774C-AF65-A77686AC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4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3D1E5-B203-8941-A29A-C814D773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EBD300-98AB-8042-B579-37425E8A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2FFC-4B7D-F743-A8C7-CA4DAD57D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4EA075-2CD4-FF44-98E5-871335021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EDD250-F23B-8C4B-9A93-2951DCB70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4099F7-A6D2-D54F-AE8D-1A88B4F5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B4F381-A09E-454F-B916-A294D331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2744E9-6E03-5B48-B5E7-24FEA0DA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5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94B96-D1B5-E54A-8504-F58CF7F1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F88949-830B-DD45-88EC-CE79F97A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5ADE17-1826-8840-AF70-FA3E1B11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A9E6D8-167D-0E41-8CA3-054A3CD5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15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F70DE3-F1BE-A94B-B041-CE87E4A0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E1A529-35ED-2D41-B78C-DF169672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36E7BC-338E-F24A-8F79-AADCCFB2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54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AE5E4-730B-1245-B939-410915A6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D0CBA-79FB-044D-8F28-E24CCD54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EE1668-AF4C-784E-A8E3-ACE2612F7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E867F-2482-D642-90B4-433201D9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F6FDFD-3C3E-EC4E-953E-C1266713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50003-239E-294F-BBAC-FAF573FA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65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54DE2-B372-584B-A019-D07E7A7E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1073C2-9B20-644D-BEE1-23738A5C1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4E7DA-8133-0D4D-A701-4717AB1D5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E96273-CF8B-6145-B327-0AA5A7CB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7612D0-DB5A-924E-9496-D8BB9CF9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85052A-4A44-5040-9A53-7EAD2E7C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34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5BCEB9-7A52-BB45-B880-9EDC0EA0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15E627-8927-8E48-AFE3-2D4F3F8D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EC2AD-0EDE-804F-A039-21F475DEB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BCC9-8F2F-8448-A53A-F4C067F37FE2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BF9A09-595C-394A-8EA3-578340A00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453E2E-BE7B-3343-AA20-A18904D42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3456-4E47-9D42-B1E2-2BEB57A24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39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52B0A-6A41-1940-BD1E-BBE42DA67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8" y="528248"/>
            <a:ext cx="9728834" cy="1144134"/>
          </a:xfrm>
        </p:spPr>
        <p:txBody>
          <a:bodyPr>
            <a:normAutofit fontScale="90000"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CURSO SUPERIOR (</a:t>
            </a:r>
            <a:r>
              <a:rPr lang="pt-BR" sz="6600" dirty="0" err="1">
                <a:solidFill>
                  <a:schemeClr val="bg1"/>
                </a:solidFill>
              </a:rPr>
              <a:t>C-SUP</a:t>
            </a:r>
            <a:r>
              <a:rPr lang="pt-BR" sz="6600" dirty="0">
                <a:solidFill>
                  <a:schemeClr val="bg1"/>
                </a:solidFill>
              </a:rPr>
              <a:t> 2021)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4563E-B44C-4F42-A03D-AABBFAB2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943" y="2980304"/>
            <a:ext cx="7228114" cy="897391"/>
          </a:xfrm>
        </p:spPr>
        <p:txBody>
          <a:bodyPr>
            <a:noAutofit/>
          </a:bodyPr>
          <a:lstStyle/>
          <a:p>
            <a:r>
              <a:rPr lang="pt-BR" sz="6600" dirty="0">
                <a:solidFill>
                  <a:srgbClr val="FFFF00"/>
                </a:solidFill>
              </a:rPr>
              <a:t>Administração Naval</a:t>
            </a:r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53" y="415463"/>
            <a:ext cx="2061029" cy="6924464"/>
          </a:xfrm>
          <a:prstGeom prst="rect">
            <a:avLst/>
          </a:prstGeom>
        </p:spPr>
      </p:pic>
      <p:sp>
        <p:nvSpPr>
          <p:cNvPr id="18" name="Forma Livre 17">
            <a:extLst>
              <a:ext uri="{FF2B5EF4-FFF2-40B4-BE49-F238E27FC236}">
                <a16:creationId xmlns:a16="http://schemas.microsoft.com/office/drawing/2014/main" id="{B0E7DD08-2218-864E-8DA7-541C5D916261}"/>
              </a:ext>
            </a:extLst>
          </p:cNvPr>
          <p:cNvSpPr/>
          <p:nvPr/>
        </p:nvSpPr>
        <p:spPr>
          <a:xfrm>
            <a:off x="-304800" y="5102087"/>
            <a:ext cx="4426226" cy="1789043"/>
          </a:xfrm>
          <a:custGeom>
            <a:avLst/>
            <a:gdLst>
              <a:gd name="connsiteX0" fmla="*/ 0 w 4426226"/>
              <a:gd name="connsiteY0" fmla="*/ 1775791 h 1789043"/>
              <a:gd name="connsiteX1" fmla="*/ 4426226 w 4426226"/>
              <a:gd name="connsiteY1" fmla="*/ 0 h 1789043"/>
              <a:gd name="connsiteX2" fmla="*/ 3975652 w 4426226"/>
              <a:gd name="connsiteY2" fmla="*/ 940904 h 1789043"/>
              <a:gd name="connsiteX3" fmla="*/ 1232452 w 4426226"/>
              <a:gd name="connsiteY3" fmla="*/ 1789043 h 1789043"/>
              <a:gd name="connsiteX4" fmla="*/ 0 w 4426226"/>
              <a:gd name="connsiteY4" fmla="*/ 1775791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6226" h="1789043">
                <a:moveTo>
                  <a:pt x="0" y="1775791"/>
                </a:moveTo>
                <a:lnTo>
                  <a:pt x="4426226" y="0"/>
                </a:lnTo>
                <a:lnTo>
                  <a:pt x="3975652" y="940904"/>
                </a:lnTo>
                <a:lnTo>
                  <a:pt x="1232452" y="1789043"/>
                </a:lnTo>
                <a:lnTo>
                  <a:pt x="0" y="17757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>
            <a:extLst>
              <a:ext uri="{FF2B5EF4-FFF2-40B4-BE49-F238E27FC236}">
                <a16:creationId xmlns:a16="http://schemas.microsoft.com/office/drawing/2014/main" id="{F08CC022-1563-F642-A172-490E28546741}"/>
              </a:ext>
            </a:extLst>
          </p:cNvPr>
          <p:cNvSpPr/>
          <p:nvPr/>
        </p:nvSpPr>
        <p:spPr>
          <a:xfrm>
            <a:off x="3644348" y="5102086"/>
            <a:ext cx="5274365" cy="1800000"/>
          </a:xfrm>
          <a:custGeom>
            <a:avLst/>
            <a:gdLst>
              <a:gd name="connsiteX0" fmla="*/ 450574 w 5274365"/>
              <a:gd name="connsiteY0" fmla="*/ 0 h 1762539"/>
              <a:gd name="connsiteX1" fmla="*/ 5274365 w 5274365"/>
              <a:gd name="connsiteY1" fmla="*/ 1762539 h 1762539"/>
              <a:gd name="connsiteX2" fmla="*/ 3432313 w 5274365"/>
              <a:gd name="connsiteY2" fmla="*/ 1762539 h 1762539"/>
              <a:gd name="connsiteX3" fmla="*/ 0 w 5274365"/>
              <a:gd name="connsiteY3" fmla="*/ 927652 h 1762539"/>
              <a:gd name="connsiteX4" fmla="*/ 450574 w 5274365"/>
              <a:gd name="connsiteY4" fmla="*/ 0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4365" h="1762539">
                <a:moveTo>
                  <a:pt x="450574" y="0"/>
                </a:moveTo>
                <a:lnTo>
                  <a:pt x="5274365" y="1762539"/>
                </a:lnTo>
                <a:lnTo>
                  <a:pt x="3432313" y="1762539"/>
                </a:lnTo>
                <a:lnTo>
                  <a:pt x="0" y="927652"/>
                </a:lnTo>
                <a:lnTo>
                  <a:pt x="4505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9802678-30BD-D24D-8734-EB9FC0A662D1}"/>
              </a:ext>
            </a:extLst>
          </p:cNvPr>
          <p:cNvSpPr txBox="1">
            <a:spLocks/>
          </p:cNvSpPr>
          <p:nvPr/>
        </p:nvSpPr>
        <p:spPr>
          <a:xfrm>
            <a:off x="6591695" y="5350808"/>
            <a:ext cx="5528679" cy="1266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err="1">
                <a:solidFill>
                  <a:srgbClr val="FFFF00"/>
                </a:solidFill>
              </a:rPr>
              <a:t>CF</a:t>
            </a:r>
            <a:r>
              <a:rPr lang="pt-BR" dirty="0">
                <a:solidFill>
                  <a:srgbClr val="FFFF00"/>
                </a:solidFill>
              </a:rPr>
              <a:t> (</a:t>
            </a:r>
            <a:r>
              <a:rPr lang="pt-BR" dirty="0" err="1">
                <a:solidFill>
                  <a:srgbClr val="FFFF00"/>
                </a:solidFill>
              </a:rPr>
              <a:t>IM</a:t>
            </a:r>
            <a:r>
              <a:rPr lang="pt-BR" dirty="0">
                <a:solidFill>
                  <a:srgbClr val="FFFF00"/>
                </a:solidFill>
              </a:rPr>
              <a:t>) Marcus Fernandes</a:t>
            </a:r>
          </a:p>
          <a:p>
            <a:pPr algn="r"/>
            <a:r>
              <a:rPr lang="pt-BR" dirty="0">
                <a:solidFill>
                  <a:srgbClr val="FFFF00"/>
                </a:solidFill>
              </a:rPr>
              <a:t>Instrutor de Logística e Mobilização</a:t>
            </a:r>
          </a:p>
          <a:p>
            <a:pPr algn="r"/>
            <a:r>
              <a:rPr lang="pt-BR" dirty="0">
                <a:solidFill>
                  <a:srgbClr val="FFFF00"/>
                </a:solidFill>
              </a:rPr>
              <a:t>Instrutor de Economia e Finanças</a:t>
            </a:r>
          </a:p>
        </p:txBody>
      </p:sp>
    </p:spTree>
    <p:extLst>
      <p:ext uri="{BB962C8B-B14F-4D97-AF65-F5344CB8AC3E}">
        <p14:creationId xmlns:p14="http://schemas.microsoft.com/office/powerpoint/2010/main" val="344420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E89F47-DE8A-7540-AD61-F5AA6B044745}"/>
              </a:ext>
            </a:extLst>
          </p:cNvPr>
          <p:cNvSpPr txBox="1"/>
          <p:nvPr/>
        </p:nvSpPr>
        <p:spPr>
          <a:xfrm>
            <a:off x="309310" y="1564571"/>
            <a:ext cx="4768678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Princípios orçamentários</a:t>
            </a:r>
          </a:p>
        </p:txBody>
      </p:sp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4CCFE3D7-5BB5-AD48-967C-4F3411A17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70662"/>
              </p:ext>
            </p:extLst>
          </p:nvPr>
        </p:nvGraphicFramePr>
        <p:xfrm>
          <a:off x="79514" y="2518677"/>
          <a:ext cx="11995331" cy="39218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1558">
                  <a:extLst>
                    <a:ext uri="{9D8B030D-6E8A-4147-A177-3AD203B41FA5}">
                      <a16:colId xmlns:a16="http://schemas.microsoft.com/office/drawing/2014/main" val="2702461480"/>
                    </a:ext>
                  </a:extLst>
                </a:gridCol>
                <a:gridCol w="9163773">
                  <a:extLst>
                    <a:ext uri="{9D8B030D-6E8A-4147-A177-3AD203B41FA5}">
                      <a16:colId xmlns:a16="http://schemas.microsoft.com/office/drawing/2014/main" val="2155111045"/>
                    </a:ext>
                  </a:extLst>
                </a:gridCol>
              </a:tblGrid>
              <a:tr h="749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/>
                        <a:t>PRINCÍPIO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/>
                        <a:t>DEFINIÇÃO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798263"/>
                  </a:ext>
                </a:extLst>
              </a:tr>
              <a:tr h="1057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Universalidade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orçamento (uno) deve abranger todas as receitas e despesas referentes aos Poderes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552958"/>
                  </a:ext>
                </a:extLst>
              </a:tr>
              <a:tr h="1057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Exclusividade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A lei do orçamento não deve conter qualquer matéria estranha à estimativa de receita e à fixação da despesa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67209"/>
                  </a:ext>
                </a:extLst>
              </a:tr>
              <a:tr h="1057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Orçamento Bruto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Todos os valores presentes no orçamento devem constar pelos seus valores totais, sem qualquer espécie de dedução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334357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6116A2EC-487D-7C47-9139-E34F717C8337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160703-B8D5-5C4C-AFBC-6278B16D6851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10/40</a:t>
            </a:r>
          </a:p>
        </p:txBody>
      </p:sp>
    </p:spTree>
    <p:extLst>
      <p:ext uri="{BB962C8B-B14F-4D97-AF65-F5344CB8AC3E}">
        <p14:creationId xmlns:p14="http://schemas.microsoft.com/office/powerpoint/2010/main" val="426708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E89F47-DE8A-7540-AD61-F5AA6B044745}"/>
              </a:ext>
            </a:extLst>
          </p:cNvPr>
          <p:cNvSpPr txBox="1"/>
          <p:nvPr/>
        </p:nvSpPr>
        <p:spPr>
          <a:xfrm>
            <a:off x="309310" y="1564571"/>
            <a:ext cx="4768678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Princípios orçamentários</a:t>
            </a:r>
          </a:p>
        </p:txBody>
      </p:sp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4CCFE3D7-5BB5-AD48-967C-4F3411A17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95882"/>
              </p:ext>
            </p:extLst>
          </p:nvPr>
        </p:nvGraphicFramePr>
        <p:xfrm>
          <a:off x="79514" y="2518677"/>
          <a:ext cx="11995331" cy="41844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1558">
                  <a:extLst>
                    <a:ext uri="{9D8B030D-6E8A-4147-A177-3AD203B41FA5}">
                      <a16:colId xmlns:a16="http://schemas.microsoft.com/office/drawing/2014/main" val="2702461480"/>
                    </a:ext>
                  </a:extLst>
                </a:gridCol>
                <a:gridCol w="9163773">
                  <a:extLst>
                    <a:ext uri="{9D8B030D-6E8A-4147-A177-3AD203B41FA5}">
                      <a16:colId xmlns:a16="http://schemas.microsoft.com/office/drawing/2014/main" val="2155111045"/>
                    </a:ext>
                  </a:extLst>
                </a:gridCol>
              </a:tblGrid>
              <a:tr h="749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/>
                        <a:t>PRINCÍPIO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/>
                        <a:t>DEFINIÇÃO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798263"/>
                  </a:ext>
                </a:extLst>
              </a:tr>
              <a:tr h="1057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Não Vinculação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é possível vincular receitas obtidas de “impostos” a qualquer tipo de despesa, órgão ou fundo, salvo as exceções expressas na própria </a:t>
                      </a:r>
                      <a:r>
                        <a:rPr lang="pt-BR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</a:t>
                      </a: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552958"/>
                  </a:ext>
                </a:extLst>
              </a:tr>
              <a:tr h="1057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Publicidade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O conteúdo orçamentário deve ser divulgado pelos veículos oficiais de comunicação, para conhecimento público e eficácia do ato oficial de autorização de arrecadação de receitas e a execução de despesas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67209"/>
                  </a:ext>
                </a:extLst>
              </a:tr>
              <a:tr h="1057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Transparência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O orçamento deve ser divulgado de forma ampla à sociedade, assim como relatórios de sua execução e a gestão fiscal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334357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E9B90DA-A79A-3E41-87D6-E00214DC4C42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11/40</a:t>
            </a:r>
          </a:p>
        </p:txBody>
      </p:sp>
    </p:spTree>
    <p:extLst>
      <p:ext uri="{BB962C8B-B14F-4D97-AF65-F5344CB8AC3E}">
        <p14:creationId xmlns:p14="http://schemas.microsoft.com/office/powerpoint/2010/main" val="47915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E89F47-DE8A-7540-AD61-F5AA6B044745}"/>
              </a:ext>
            </a:extLst>
          </p:cNvPr>
          <p:cNvSpPr txBox="1"/>
          <p:nvPr/>
        </p:nvSpPr>
        <p:spPr>
          <a:xfrm>
            <a:off x="309310" y="1564571"/>
            <a:ext cx="5811591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Características dos orçamentos</a:t>
            </a:r>
          </a:p>
        </p:txBody>
      </p:sp>
      <p:sp>
        <p:nvSpPr>
          <p:cNvPr id="8" name="Balão de Seta para a Direita 7">
            <a:extLst>
              <a:ext uri="{FF2B5EF4-FFF2-40B4-BE49-F238E27FC236}">
                <a16:creationId xmlns:a16="http://schemas.microsoft.com/office/drawing/2014/main" id="{44B7FF78-C7B2-044E-850D-6FB239B94FD9}"/>
              </a:ext>
            </a:extLst>
          </p:cNvPr>
          <p:cNvSpPr/>
          <p:nvPr/>
        </p:nvSpPr>
        <p:spPr>
          <a:xfrm>
            <a:off x="1543023" y="2425835"/>
            <a:ext cx="3960000" cy="1331686"/>
          </a:xfrm>
          <a:prstGeom prst="rightArrowCallout">
            <a:avLst>
              <a:gd name="adj1" fmla="val 25000"/>
              <a:gd name="adj2" fmla="val 21730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Abrangência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66C805-C8F2-DB4D-BD7B-9C43A9C76A20}"/>
              </a:ext>
            </a:extLst>
          </p:cNvPr>
          <p:cNvSpPr/>
          <p:nvPr/>
        </p:nvSpPr>
        <p:spPr>
          <a:xfrm>
            <a:off x="5646057" y="2676180"/>
            <a:ext cx="6236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nenhuma atividade de um ente público pode prescindir do orçamento</a:t>
            </a:r>
            <a:endParaRPr lang="pt-BR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Balão de Seta para a Direita 15">
            <a:extLst>
              <a:ext uri="{FF2B5EF4-FFF2-40B4-BE49-F238E27FC236}">
                <a16:creationId xmlns:a16="http://schemas.microsoft.com/office/drawing/2014/main" id="{EFA93AD3-5E10-F141-BC95-E205BF5D417E}"/>
              </a:ext>
            </a:extLst>
          </p:cNvPr>
          <p:cNvSpPr/>
          <p:nvPr/>
        </p:nvSpPr>
        <p:spPr>
          <a:xfrm>
            <a:off x="1543023" y="4058973"/>
            <a:ext cx="3960000" cy="1331686"/>
          </a:xfrm>
          <a:prstGeom prst="rightArrowCallout">
            <a:avLst>
              <a:gd name="adj1" fmla="val 25000"/>
              <a:gd name="adj2" fmla="val 21730"/>
              <a:gd name="adj3" fmla="val 25000"/>
              <a:gd name="adj4" fmla="val 649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Quantificação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BCAD1-C2B4-E84A-B2D2-06F03A5DE72C}"/>
              </a:ext>
            </a:extLst>
          </p:cNvPr>
          <p:cNvSpPr/>
          <p:nvPr/>
        </p:nvSpPr>
        <p:spPr>
          <a:xfrm>
            <a:off x="5646056" y="4309318"/>
            <a:ext cx="6236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todos os ingredientes do orçamento devem ser expressos em números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759019D-E372-1E42-A1E4-37DF7E08032F}"/>
              </a:ext>
            </a:extLst>
          </p:cNvPr>
          <p:cNvCxnSpPr/>
          <p:nvPr/>
        </p:nvCxnSpPr>
        <p:spPr>
          <a:xfrm flipH="1">
            <a:off x="648977" y="3091678"/>
            <a:ext cx="1080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052DA3D-5FE8-3D4E-983B-3EF4E0A09632}"/>
              </a:ext>
            </a:extLst>
          </p:cNvPr>
          <p:cNvCxnSpPr>
            <a:cxnSpLocks/>
          </p:cNvCxnSpPr>
          <p:nvPr/>
        </p:nvCxnSpPr>
        <p:spPr>
          <a:xfrm>
            <a:off x="632380" y="3077164"/>
            <a:ext cx="16597" cy="306237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4306E85-F37D-CC48-B437-958E2BDB8534}"/>
              </a:ext>
            </a:extLst>
          </p:cNvPr>
          <p:cNvCxnSpPr>
            <a:cxnSpLocks/>
          </p:cNvCxnSpPr>
          <p:nvPr/>
        </p:nvCxnSpPr>
        <p:spPr>
          <a:xfrm flipH="1">
            <a:off x="640679" y="4724816"/>
            <a:ext cx="1080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0108471-78AE-1844-A77D-3B0C13BC9A12}"/>
              </a:ext>
            </a:extLst>
          </p:cNvPr>
          <p:cNvCxnSpPr/>
          <p:nvPr/>
        </p:nvCxnSpPr>
        <p:spPr>
          <a:xfrm>
            <a:off x="648977" y="6139543"/>
            <a:ext cx="108000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8A426D2C-7836-0F49-BC62-BDAE8F41ECE6}"/>
              </a:ext>
            </a:extLst>
          </p:cNvPr>
          <p:cNvSpPr/>
          <p:nvPr/>
        </p:nvSpPr>
        <p:spPr>
          <a:xfrm>
            <a:off x="1863855" y="5724044"/>
            <a:ext cx="10018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permitem reconhecer ações, metas fisicamente quantificadas e recursos utilizados pelos gestores</a:t>
            </a:r>
            <a:endParaRPr lang="pt-BR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20A8AD-8D9E-C44A-8F2A-F4CDDB6DBD95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12/40</a:t>
            </a:r>
          </a:p>
        </p:txBody>
      </p:sp>
    </p:spTree>
    <p:extLst>
      <p:ext uri="{BB962C8B-B14F-4D97-AF65-F5344CB8AC3E}">
        <p14:creationId xmlns:p14="http://schemas.microsoft.com/office/powerpoint/2010/main" val="265421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/>
      <p:bldP spid="16" grpId="0" animBg="1"/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12D23C8-44BB-444E-A1E3-27B55A4D9992}"/>
              </a:ext>
            </a:extLst>
          </p:cNvPr>
          <p:cNvSpPr txBox="1"/>
          <p:nvPr/>
        </p:nvSpPr>
        <p:spPr>
          <a:xfrm>
            <a:off x="309310" y="3136612"/>
            <a:ext cx="3842142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Ciclo orçamentário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1E8592D-7E9F-8F47-8CF8-4D357A04EFE9}"/>
              </a:ext>
            </a:extLst>
          </p:cNvPr>
          <p:cNvCxnSpPr>
            <a:cxnSpLocks/>
          </p:cNvCxnSpPr>
          <p:nvPr/>
        </p:nvCxnSpPr>
        <p:spPr>
          <a:xfrm flipV="1">
            <a:off x="4151452" y="3428999"/>
            <a:ext cx="776793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107E39E-18F6-114F-AF17-E229A87C3394}"/>
              </a:ext>
            </a:extLst>
          </p:cNvPr>
          <p:cNvCxnSpPr>
            <a:cxnSpLocks/>
          </p:cNvCxnSpPr>
          <p:nvPr/>
        </p:nvCxnSpPr>
        <p:spPr>
          <a:xfrm flipH="1">
            <a:off x="5077719" y="2272771"/>
            <a:ext cx="0" cy="23124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2BC52C-0ABA-B54D-8C5C-D277F27DD624}"/>
              </a:ext>
            </a:extLst>
          </p:cNvPr>
          <p:cNvSpPr txBox="1"/>
          <p:nvPr/>
        </p:nvSpPr>
        <p:spPr>
          <a:xfrm>
            <a:off x="5427896" y="2272771"/>
            <a:ext cx="2954917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/>
              <a:t>Plano Plurianual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1D84180-DB23-984B-BC18-F4A8C8B760EA}"/>
              </a:ext>
            </a:extLst>
          </p:cNvPr>
          <p:cNvSpPr txBox="1"/>
          <p:nvPr/>
        </p:nvSpPr>
        <p:spPr>
          <a:xfrm>
            <a:off x="5427895" y="3136610"/>
            <a:ext cx="547864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Lei de Diretrizes Orçamentárias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81EA047-7A1E-0543-BB0F-4B69591BC0B4}"/>
              </a:ext>
            </a:extLst>
          </p:cNvPr>
          <p:cNvSpPr txBox="1"/>
          <p:nvPr/>
        </p:nvSpPr>
        <p:spPr>
          <a:xfrm>
            <a:off x="5427895" y="4000451"/>
            <a:ext cx="4166677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Lei Orçamentária Anual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F271BFB-28F9-BA47-AB78-919AD67C1CF0}"/>
              </a:ext>
            </a:extLst>
          </p:cNvPr>
          <p:cNvCxnSpPr>
            <a:cxnSpLocks/>
          </p:cNvCxnSpPr>
          <p:nvPr/>
        </p:nvCxnSpPr>
        <p:spPr>
          <a:xfrm flipH="1">
            <a:off x="2235127" y="3721385"/>
            <a:ext cx="0" cy="183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60C78A9-741E-8340-B583-9CF4371DC1C7}"/>
              </a:ext>
            </a:extLst>
          </p:cNvPr>
          <p:cNvCxnSpPr>
            <a:cxnSpLocks/>
          </p:cNvCxnSpPr>
          <p:nvPr/>
        </p:nvCxnSpPr>
        <p:spPr>
          <a:xfrm flipV="1">
            <a:off x="2217129" y="5549347"/>
            <a:ext cx="776793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A43B82-5187-124E-93AD-6E7E2A0257E4}"/>
              </a:ext>
            </a:extLst>
          </p:cNvPr>
          <p:cNvSpPr txBox="1"/>
          <p:nvPr/>
        </p:nvSpPr>
        <p:spPr>
          <a:xfrm>
            <a:off x="3026506" y="5299423"/>
            <a:ext cx="3803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Constituição Federal de 1988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0275EDD-19D5-4545-8896-562AFDC7D0D0}"/>
              </a:ext>
            </a:extLst>
          </p:cNvPr>
          <p:cNvSpPr/>
          <p:nvPr/>
        </p:nvSpPr>
        <p:spPr>
          <a:xfrm>
            <a:off x="3255555" y="5763152"/>
            <a:ext cx="7650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Helvetica" pitchFamily="2" charset="0"/>
              </a:rPr>
              <a:t>Sistema de Planejamento e Orçamento da Administração Pública</a:t>
            </a:r>
            <a:endParaRPr lang="pt-BR" sz="20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FA3D423-A1CD-2241-8A27-20C04530AB3A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13/40</a:t>
            </a:r>
          </a:p>
        </p:txBody>
      </p:sp>
    </p:spTree>
    <p:extLst>
      <p:ext uri="{BB962C8B-B14F-4D97-AF65-F5344CB8AC3E}">
        <p14:creationId xmlns:p14="http://schemas.microsoft.com/office/powerpoint/2010/main" val="389513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2" name="Balão de Seta para a Direita 1">
            <a:extLst>
              <a:ext uri="{FF2B5EF4-FFF2-40B4-BE49-F238E27FC236}">
                <a16:creationId xmlns:a16="http://schemas.microsoft.com/office/drawing/2014/main" id="{37BC0270-BB7E-2242-BE60-752DFF283DB4}"/>
              </a:ext>
            </a:extLst>
          </p:cNvPr>
          <p:cNvSpPr/>
          <p:nvPr/>
        </p:nvSpPr>
        <p:spPr>
          <a:xfrm>
            <a:off x="178684" y="3124201"/>
            <a:ext cx="2317776" cy="1364343"/>
          </a:xfrm>
          <a:prstGeom prst="right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err="1"/>
              <a:t>PPA</a:t>
            </a:r>
            <a:endParaRPr lang="pt-BR" sz="4400" dirty="0"/>
          </a:p>
          <a:p>
            <a:pPr algn="ctr"/>
            <a:r>
              <a:rPr lang="pt-BR" dirty="0"/>
              <a:t>Quadrienal</a:t>
            </a:r>
            <a:endParaRPr lang="pt-BR" sz="2400" dirty="0"/>
          </a:p>
        </p:txBody>
      </p:sp>
      <p:sp>
        <p:nvSpPr>
          <p:cNvPr id="19" name="Balão de Seta para a Direita 18">
            <a:extLst>
              <a:ext uri="{FF2B5EF4-FFF2-40B4-BE49-F238E27FC236}">
                <a16:creationId xmlns:a16="http://schemas.microsoft.com/office/drawing/2014/main" id="{34D6D8DB-B82C-B64A-A884-04B8EB708707}"/>
              </a:ext>
            </a:extLst>
          </p:cNvPr>
          <p:cNvSpPr/>
          <p:nvPr/>
        </p:nvSpPr>
        <p:spPr>
          <a:xfrm>
            <a:off x="2609827" y="3124200"/>
            <a:ext cx="2317776" cy="1364343"/>
          </a:xfrm>
          <a:prstGeom prst="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err="1"/>
              <a:t>LDO</a:t>
            </a:r>
            <a:endParaRPr lang="pt-BR" sz="4400" dirty="0"/>
          </a:p>
          <a:p>
            <a:pPr algn="ctr"/>
            <a:r>
              <a:rPr lang="pt-BR" dirty="0"/>
              <a:t>Anual</a:t>
            </a:r>
            <a:endParaRPr lang="pt-BR" sz="2400" dirty="0"/>
          </a:p>
        </p:txBody>
      </p:sp>
      <p:sp>
        <p:nvSpPr>
          <p:cNvPr id="20" name="Balão de Seta para a Direita 19">
            <a:extLst>
              <a:ext uri="{FF2B5EF4-FFF2-40B4-BE49-F238E27FC236}">
                <a16:creationId xmlns:a16="http://schemas.microsoft.com/office/drawing/2014/main" id="{33847A4A-A8D8-D249-A77A-9EA6F88C7357}"/>
              </a:ext>
            </a:extLst>
          </p:cNvPr>
          <p:cNvSpPr/>
          <p:nvPr/>
        </p:nvSpPr>
        <p:spPr>
          <a:xfrm>
            <a:off x="5040970" y="3124200"/>
            <a:ext cx="2317776" cy="1364343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/>
              <a:t>LOA</a:t>
            </a:r>
          </a:p>
          <a:p>
            <a:pPr algn="ctr"/>
            <a:r>
              <a:rPr lang="pt-BR" dirty="0"/>
              <a:t>Anual</a:t>
            </a:r>
            <a:endParaRPr lang="pt-BR" sz="2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673A4B1-77ED-DC42-90D5-D42676A9AA4F}"/>
              </a:ext>
            </a:extLst>
          </p:cNvPr>
          <p:cNvCxnSpPr/>
          <p:nvPr/>
        </p:nvCxnSpPr>
        <p:spPr>
          <a:xfrm>
            <a:off x="7532914" y="1886854"/>
            <a:ext cx="0" cy="3780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9AA84D7A-542B-C74E-9F04-A40E956E2D5D}"/>
              </a:ext>
            </a:extLst>
          </p:cNvPr>
          <p:cNvSpPr/>
          <p:nvPr/>
        </p:nvSpPr>
        <p:spPr>
          <a:xfrm>
            <a:off x="7709712" y="2071347"/>
            <a:ext cx="3986127" cy="10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Orçamento Fiscal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2F931A-5D57-8D4E-8C10-20B1F62B4637}"/>
              </a:ext>
            </a:extLst>
          </p:cNvPr>
          <p:cNvSpPr/>
          <p:nvPr/>
        </p:nvSpPr>
        <p:spPr>
          <a:xfrm>
            <a:off x="7707083" y="3294269"/>
            <a:ext cx="3986127" cy="102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Orçamento da Seguridade Social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ACB4D01-E456-8446-8F4D-D776A91E8268}"/>
              </a:ext>
            </a:extLst>
          </p:cNvPr>
          <p:cNvSpPr/>
          <p:nvPr/>
        </p:nvSpPr>
        <p:spPr>
          <a:xfrm>
            <a:off x="7707083" y="4521199"/>
            <a:ext cx="3986127" cy="10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Orçamento de Investimento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F27329-133B-DD4E-8049-B2C645CF3DDD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14/40</a:t>
            </a:r>
          </a:p>
        </p:txBody>
      </p:sp>
    </p:spTree>
    <p:extLst>
      <p:ext uri="{BB962C8B-B14F-4D97-AF65-F5344CB8AC3E}">
        <p14:creationId xmlns:p14="http://schemas.microsoft.com/office/powerpoint/2010/main" val="97354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7" grpId="0" animBg="1"/>
      <p:bldP spid="24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2" name="Balão de Seta para a Direita 1">
            <a:extLst>
              <a:ext uri="{FF2B5EF4-FFF2-40B4-BE49-F238E27FC236}">
                <a16:creationId xmlns:a16="http://schemas.microsoft.com/office/drawing/2014/main" id="{37BC0270-BB7E-2242-BE60-752DFF283DB4}"/>
              </a:ext>
            </a:extLst>
          </p:cNvPr>
          <p:cNvSpPr/>
          <p:nvPr/>
        </p:nvSpPr>
        <p:spPr>
          <a:xfrm>
            <a:off x="178684" y="3124201"/>
            <a:ext cx="2317776" cy="1364343"/>
          </a:xfrm>
          <a:prstGeom prst="right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err="1"/>
              <a:t>PPA</a:t>
            </a:r>
            <a:endParaRPr lang="pt-BR" sz="4400" dirty="0"/>
          </a:p>
          <a:p>
            <a:pPr algn="ctr"/>
            <a:r>
              <a:rPr lang="pt-BR" dirty="0"/>
              <a:t>Quadrienal</a:t>
            </a:r>
            <a:endParaRPr lang="pt-BR" sz="2400" dirty="0"/>
          </a:p>
        </p:txBody>
      </p:sp>
      <p:sp>
        <p:nvSpPr>
          <p:cNvPr id="19" name="Balão de Seta para a Direita 18">
            <a:extLst>
              <a:ext uri="{FF2B5EF4-FFF2-40B4-BE49-F238E27FC236}">
                <a16:creationId xmlns:a16="http://schemas.microsoft.com/office/drawing/2014/main" id="{34D6D8DB-B82C-B64A-A884-04B8EB708707}"/>
              </a:ext>
            </a:extLst>
          </p:cNvPr>
          <p:cNvSpPr/>
          <p:nvPr/>
        </p:nvSpPr>
        <p:spPr>
          <a:xfrm>
            <a:off x="2609827" y="3124200"/>
            <a:ext cx="2317776" cy="1364343"/>
          </a:xfrm>
          <a:prstGeom prst="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err="1"/>
              <a:t>LDO</a:t>
            </a:r>
            <a:endParaRPr lang="pt-BR" sz="4400" dirty="0"/>
          </a:p>
          <a:p>
            <a:pPr algn="ctr"/>
            <a:r>
              <a:rPr lang="pt-BR" dirty="0"/>
              <a:t>Anual</a:t>
            </a:r>
            <a:endParaRPr lang="pt-BR" sz="2400" dirty="0"/>
          </a:p>
        </p:txBody>
      </p:sp>
      <p:sp>
        <p:nvSpPr>
          <p:cNvPr id="20" name="Balão de Seta para a Direita 19">
            <a:extLst>
              <a:ext uri="{FF2B5EF4-FFF2-40B4-BE49-F238E27FC236}">
                <a16:creationId xmlns:a16="http://schemas.microsoft.com/office/drawing/2014/main" id="{33847A4A-A8D8-D249-A77A-9EA6F88C7357}"/>
              </a:ext>
            </a:extLst>
          </p:cNvPr>
          <p:cNvSpPr/>
          <p:nvPr/>
        </p:nvSpPr>
        <p:spPr>
          <a:xfrm>
            <a:off x="5040970" y="3124200"/>
            <a:ext cx="2317776" cy="1364343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/>
              <a:t>LOA</a:t>
            </a:r>
          </a:p>
          <a:p>
            <a:pPr algn="ctr"/>
            <a:r>
              <a:rPr lang="pt-BR" dirty="0"/>
              <a:t>Anual</a:t>
            </a:r>
            <a:endParaRPr lang="pt-BR" sz="2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673A4B1-77ED-DC42-90D5-D42676A9AA4F}"/>
              </a:ext>
            </a:extLst>
          </p:cNvPr>
          <p:cNvCxnSpPr/>
          <p:nvPr/>
        </p:nvCxnSpPr>
        <p:spPr>
          <a:xfrm>
            <a:off x="7532914" y="1886854"/>
            <a:ext cx="0" cy="3780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BC9727-FABF-8347-8524-A8BD65AE1001}"/>
              </a:ext>
            </a:extLst>
          </p:cNvPr>
          <p:cNvSpPr txBox="1"/>
          <p:nvPr/>
        </p:nvSpPr>
        <p:spPr>
          <a:xfrm>
            <a:off x="7684794" y="2075923"/>
            <a:ext cx="444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Leis de iniciativa do Poder Executivo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54CA51-FC11-6940-90C1-52E014E11519}"/>
              </a:ext>
            </a:extLst>
          </p:cNvPr>
          <p:cNvSpPr txBox="1"/>
          <p:nvPr/>
        </p:nvSpPr>
        <p:spPr>
          <a:xfrm>
            <a:off x="7684794" y="3390872"/>
            <a:ext cx="444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Devem obedecer um encadeamento lógico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09D3A1-A1DF-4446-B6DB-F511802255B8}"/>
              </a:ext>
            </a:extLst>
          </p:cNvPr>
          <p:cNvSpPr txBox="1"/>
          <p:nvPr/>
        </p:nvSpPr>
        <p:spPr>
          <a:xfrm>
            <a:off x="7684794" y="4705821"/>
            <a:ext cx="444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Integração entre plano e orçamento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C472BF-E214-AB4F-B3A9-17CD964DEBF7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15/40</a:t>
            </a:r>
          </a:p>
        </p:txBody>
      </p:sp>
    </p:spTree>
    <p:extLst>
      <p:ext uri="{BB962C8B-B14F-4D97-AF65-F5344CB8AC3E}">
        <p14:creationId xmlns:p14="http://schemas.microsoft.com/office/powerpoint/2010/main" val="34178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82F1BC-D3A4-6349-8C26-734029D86F0D}"/>
              </a:ext>
            </a:extLst>
          </p:cNvPr>
          <p:cNvCxnSpPr/>
          <p:nvPr/>
        </p:nvCxnSpPr>
        <p:spPr>
          <a:xfrm flipH="1">
            <a:off x="4020455" y="2148114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6EFB186-72E2-A84F-8184-50FE0267ED75}"/>
              </a:ext>
            </a:extLst>
          </p:cNvPr>
          <p:cNvCxnSpPr/>
          <p:nvPr/>
        </p:nvCxnSpPr>
        <p:spPr>
          <a:xfrm flipH="1">
            <a:off x="5580740" y="2148114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859AE0F-19AB-D645-818F-E62996EF3D52}"/>
              </a:ext>
            </a:extLst>
          </p:cNvPr>
          <p:cNvCxnSpPr/>
          <p:nvPr/>
        </p:nvCxnSpPr>
        <p:spPr>
          <a:xfrm flipH="1">
            <a:off x="7162798" y="2148114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DF13D13-A346-6A4E-B9B3-396982F002CE}"/>
              </a:ext>
            </a:extLst>
          </p:cNvPr>
          <p:cNvCxnSpPr/>
          <p:nvPr/>
        </p:nvCxnSpPr>
        <p:spPr>
          <a:xfrm flipH="1">
            <a:off x="8811806" y="2100943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8EDC65B-AA27-8945-93BB-350AA9D7D752}"/>
              </a:ext>
            </a:extLst>
          </p:cNvPr>
          <p:cNvCxnSpPr/>
          <p:nvPr/>
        </p:nvCxnSpPr>
        <p:spPr>
          <a:xfrm flipH="1">
            <a:off x="10212435" y="2100942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2" name="Balão de Seta para a Direita 1">
            <a:extLst>
              <a:ext uri="{FF2B5EF4-FFF2-40B4-BE49-F238E27FC236}">
                <a16:creationId xmlns:a16="http://schemas.microsoft.com/office/drawing/2014/main" id="{37BC0270-BB7E-2242-BE60-752DFF283DB4}"/>
              </a:ext>
            </a:extLst>
          </p:cNvPr>
          <p:cNvSpPr/>
          <p:nvPr/>
        </p:nvSpPr>
        <p:spPr>
          <a:xfrm>
            <a:off x="178684" y="3124201"/>
            <a:ext cx="2317776" cy="1364343"/>
          </a:xfrm>
          <a:prstGeom prst="right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 err="1"/>
              <a:t>PPA</a:t>
            </a:r>
            <a:endParaRPr lang="pt-BR" sz="4400" dirty="0"/>
          </a:p>
          <a:p>
            <a:pPr algn="ctr"/>
            <a:r>
              <a:rPr lang="pt-BR" dirty="0"/>
              <a:t>Quadrienal</a:t>
            </a:r>
            <a:endParaRPr lang="pt-BR" sz="24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5915325"/>
                  </p:ext>
                </p:extLst>
              </p:nvPr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E93D9D58-4664-DF42-BDAA-1945257829A6}"/>
              </a:ext>
            </a:extLst>
          </p:cNvPr>
          <p:cNvSpPr/>
          <p:nvPr/>
        </p:nvSpPr>
        <p:spPr>
          <a:xfrm>
            <a:off x="4020456" y="3040744"/>
            <a:ext cx="6177457" cy="482600"/>
          </a:xfrm>
          <a:prstGeom prst="rect">
            <a:avLst/>
          </a:prstGeom>
          <a:solidFill>
            <a:srgbClr val="00D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Vigência do Plano Plurianual (</a:t>
            </a:r>
            <a:r>
              <a:rPr lang="pt-BR" sz="2800" dirty="0" err="1">
                <a:solidFill>
                  <a:schemeClr val="tx1"/>
                </a:solidFill>
              </a:rPr>
              <a:t>PPA</a:t>
            </a:r>
            <a:r>
              <a:rPr lang="pt-BR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77AEC56-5500-B942-AA13-F79B522988C9}"/>
              </a:ext>
            </a:extLst>
          </p:cNvPr>
          <p:cNvSpPr/>
          <p:nvPr/>
        </p:nvSpPr>
        <p:spPr>
          <a:xfrm>
            <a:off x="2817406" y="3565072"/>
            <a:ext cx="5979886" cy="482600"/>
          </a:xfrm>
          <a:prstGeom prst="rect">
            <a:avLst/>
          </a:prstGeom>
          <a:solidFill>
            <a:srgbClr val="CA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Mandato do Chefe do Poder Executivo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7FF8BE6-4C00-6C4E-97AA-2202A9378799}"/>
              </a:ext>
            </a:extLst>
          </p:cNvPr>
          <p:cNvSpPr/>
          <p:nvPr/>
        </p:nvSpPr>
        <p:spPr>
          <a:xfrm>
            <a:off x="8862927" y="3565072"/>
            <a:ext cx="2850100" cy="482600"/>
          </a:xfrm>
          <a:prstGeom prst="rect">
            <a:avLst/>
          </a:prstGeom>
          <a:solidFill>
            <a:srgbClr val="16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Mandato do Chefe do Poder Executivo</a:t>
            </a:r>
            <a:endParaRPr lang="pt-BR" sz="2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0994CB-E89B-DD41-82C5-C5F1CDDDCEBC}"/>
              </a:ext>
            </a:extLst>
          </p:cNvPr>
          <p:cNvSpPr txBox="1"/>
          <p:nvPr/>
        </p:nvSpPr>
        <p:spPr>
          <a:xfrm>
            <a:off x="3054956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 ano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2F922-CB07-144A-8407-73816498A412}"/>
              </a:ext>
            </a:extLst>
          </p:cNvPr>
          <p:cNvSpPr txBox="1"/>
          <p:nvPr/>
        </p:nvSpPr>
        <p:spPr>
          <a:xfrm>
            <a:off x="4359085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 ano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2F2FA9-1F53-6845-B11A-0B5C147187AC}"/>
              </a:ext>
            </a:extLst>
          </p:cNvPr>
          <p:cNvSpPr txBox="1"/>
          <p:nvPr/>
        </p:nvSpPr>
        <p:spPr>
          <a:xfrm>
            <a:off x="6063017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 ano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DCDE0B2-5684-B448-9910-79322E5AA2C6}"/>
              </a:ext>
            </a:extLst>
          </p:cNvPr>
          <p:cNvSpPr txBox="1"/>
          <p:nvPr/>
        </p:nvSpPr>
        <p:spPr>
          <a:xfrm>
            <a:off x="7615966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 ano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AB79658-9B3F-D34D-AE14-535468261347}"/>
              </a:ext>
            </a:extLst>
          </p:cNvPr>
          <p:cNvSpPr txBox="1"/>
          <p:nvPr/>
        </p:nvSpPr>
        <p:spPr>
          <a:xfrm>
            <a:off x="9157697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 ano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4EE17C-A24B-7048-B751-C3CC12FB3947}"/>
              </a:ext>
            </a:extLst>
          </p:cNvPr>
          <p:cNvSpPr txBox="1"/>
          <p:nvPr/>
        </p:nvSpPr>
        <p:spPr>
          <a:xfrm>
            <a:off x="10558325" y="424932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 ano ... ➞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E4D249C-17CA-AE41-8226-73C40CD625AF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16/40</a:t>
            </a:r>
          </a:p>
        </p:txBody>
      </p:sp>
    </p:spTree>
    <p:extLst>
      <p:ext uri="{BB962C8B-B14F-4D97-AF65-F5344CB8AC3E}">
        <p14:creationId xmlns:p14="http://schemas.microsoft.com/office/powerpoint/2010/main" val="39747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6" grpId="0" animBg="1"/>
      <p:bldP spid="22" grpId="0" animBg="1"/>
      <p:bldP spid="11" grpId="0"/>
      <p:bldP spid="28" grpId="0"/>
      <p:bldP spid="29" grpId="0"/>
      <p:bldP spid="30" grpId="0"/>
      <p:bldP spid="31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82F1BC-D3A4-6349-8C26-734029D86F0D}"/>
              </a:ext>
            </a:extLst>
          </p:cNvPr>
          <p:cNvCxnSpPr/>
          <p:nvPr/>
        </p:nvCxnSpPr>
        <p:spPr>
          <a:xfrm flipH="1">
            <a:off x="4397819" y="2148114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6EFB186-72E2-A84F-8184-50FE0267ED75}"/>
              </a:ext>
            </a:extLst>
          </p:cNvPr>
          <p:cNvCxnSpPr/>
          <p:nvPr/>
        </p:nvCxnSpPr>
        <p:spPr>
          <a:xfrm flipH="1">
            <a:off x="5958104" y="2148114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859AE0F-19AB-D645-818F-E62996EF3D52}"/>
              </a:ext>
            </a:extLst>
          </p:cNvPr>
          <p:cNvCxnSpPr/>
          <p:nvPr/>
        </p:nvCxnSpPr>
        <p:spPr>
          <a:xfrm flipH="1">
            <a:off x="7540162" y="2148114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DF13D13-A346-6A4E-B9B3-396982F002CE}"/>
              </a:ext>
            </a:extLst>
          </p:cNvPr>
          <p:cNvCxnSpPr/>
          <p:nvPr/>
        </p:nvCxnSpPr>
        <p:spPr>
          <a:xfrm flipH="1">
            <a:off x="9215674" y="2100943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8EDC65B-AA27-8945-93BB-350AA9D7D752}"/>
              </a:ext>
            </a:extLst>
          </p:cNvPr>
          <p:cNvCxnSpPr/>
          <p:nvPr/>
        </p:nvCxnSpPr>
        <p:spPr>
          <a:xfrm flipH="1">
            <a:off x="10589799" y="2100942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CB22B-657C-694B-9B3D-F7C4100FF9D9}"/>
              </a:ext>
            </a:extLst>
          </p:cNvPr>
          <p:cNvCxnSpPr/>
          <p:nvPr/>
        </p:nvCxnSpPr>
        <p:spPr>
          <a:xfrm flipH="1">
            <a:off x="3187503" y="2100942"/>
            <a:ext cx="0" cy="3410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E93D9D58-4664-DF42-BDAA-1945257829A6}"/>
              </a:ext>
            </a:extLst>
          </p:cNvPr>
          <p:cNvSpPr/>
          <p:nvPr/>
        </p:nvSpPr>
        <p:spPr>
          <a:xfrm>
            <a:off x="4411072" y="3053996"/>
            <a:ext cx="6177457" cy="482600"/>
          </a:xfrm>
          <a:prstGeom prst="rect">
            <a:avLst/>
          </a:prstGeom>
          <a:solidFill>
            <a:srgbClr val="00D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/>
                </a:solidFill>
              </a:rPr>
              <a:t>PPA</a:t>
            </a:r>
            <a:r>
              <a:rPr lang="pt-BR" sz="2400" dirty="0">
                <a:solidFill>
                  <a:schemeClr val="tx1"/>
                </a:solidFill>
              </a:rPr>
              <a:t> 2020-2023 “Planejar</a:t>
            </a:r>
            <a:r>
              <a:rPr lang="pt-BR" sz="2400">
                <a:solidFill>
                  <a:schemeClr val="tx1"/>
                </a:solidFill>
              </a:rPr>
              <a:t>, Priorizar, </a:t>
            </a:r>
            <a:r>
              <a:rPr lang="pt-BR" sz="2400" dirty="0">
                <a:solidFill>
                  <a:schemeClr val="tx1"/>
                </a:solidFill>
              </a:rPr>
              <a:t>Alcançar”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77AEC56-5500-B942-AA13-F79B522988C9}"/>
              </a:ext>
            </a:extLst>
          </p:cNvPr>
          <p:cNvSpPr/>
          <p:nvPr/>
        </p:nvSpPr>
        <p:spPr>
          <a:xfrm>
            <a:off x="3208022" y="3565072"/>
            <a:ext cx="5979886" cy="482600"/>
          </a:xfrm>
          <a:prstGeom prst="rect">
            <a:avLst/>
          </a:prstGeom>
          <a:solidFill>
            <a:srgbClr val="CA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Presidente Jair Messias Bolsonaro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7FF8BE6-4C00-6C4E-97AA-2202A9378799}"/>
              </a:ext>
            </a:extLst>
          </p:cNvPr>
          <p:cNvSpPr/>
          <p:nvPr/>
        </p:nvSpPr>
        <p:spPr>
          <a:xfrm>
            <a:off x="9240291" y="3565072"/>
            <a:ext cx="2850100" cy="482600"/>
          </a:xfrm>
          <a:prstGeom prst="rect">
            <a:avLst/>
          </a:prstGeom>
          <a:solidFill>
            <a:srgbClr val="16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Próximo do Chefe do Poder Executivo</a:t>
            </a:r>
            <a:endParaRPr lang="pt-BR" sz="2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0994CB-E89B-DD41-82C5-C5F1CDDDCEBC}"/>
              </a:ext>
            </a:extLst>
          </p:cNvPr>
          <p:cNvSpPr txBox="1"/>
          <p:nvPr/>
        </p:nvSpPr>
        <p:spPr>
          <a:xfrm>
            <a:off x="3432320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 ano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2F922-CB07-144A-8407-73816498A412}"/>
              </a:ext>
            </a:extLst>
          </p:cNvPr>
          <p:cNvSpPr txBox="1"/>
          <p:nvPr/>
        </p:nvSpPr>
        <p:spPr>
          <a:xfrm>
            <a:off x="4850987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 ano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2F2FA9-1F53-6845-B11A-0B5C147187AC}"/>
              </a:ext>
            </a:extLst>
          </p:cNvPr>
          <p:cNvSpPr txBox="1"/>
          <p:nvPr/>
        </p:nvSpPr>
        <p:spPr>
          <a:xfrm>
            <a:off x="6440381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 ano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DCDE0B2-5684-B448-9910-79322E5AA2C6}"/>
              </a:ext>
            </a:extLst>
          </p:cNvPr>
          <p:cNvSpPr txBox="1"/>
          <p:nvPr/>
        </p:nvSpPr>
        <p:spPr>
          <a:xfrm>
            <a:off x="7993330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 ano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AB79658-9B3F-D34D-AE14-535468261347}"/>
              </a:ext>
            </a:extLst>
          </p:cNvPr>
          <p:cNvSpPr txBox="1"/>
          <p:nvPr/>
        </p:nvSpPr>
        <p:spPr>
          <a:xfrm>
            <a:off x="9535061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 ano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A344C83-0805-B847-8825-AF325EF337DF}"/>
              </a:ext>
            </a:extLst>
          </p:cNvPr>
          <p:cNvSpPr txBox="1"/>
          <p:nvPr/>
        </p:nvSpPr>
        <p:spPr>
          <a:xfrm>
            <a:off x="4867899" y="22879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3D6074A-30C5-0742-90BF-48BEB3BC088E}"/>
              </a:ext>
            </a:extLst>
          </p:cNvPr>
          <p:cNvSpPr txBox="1"/>
          <p:nvPr/>
        </p:nvSpPr>
        <p:spPr>
          <a:xfrm>
            <a:off x="6428183" y="22950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33781E8-B766-8649-82D7-DED6C4C6269F}"/>
              </a:ext>
            </a:extLst>
          </p:cNvPr>
          <p:cNvSpPr txBox="1"/>
          <p:nvPr/>
        </p:nvSpPr>
        <p:spPr>
          <a:xfrm>
            <a:off x="8027155" y="22950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0EBC8D-5CD1-DC49-BAAB-6E56AF4E801C}"/>
              </a:ext>
            </a:extLst>
          </p:cNvPr>
          <p:cNvSpPr txBox="1"/>
          <p:nvPr/>
        </p:nvSpPr>
        <p:spPr>
          <a:xfrm>
            <a:off x="9575857" y="22999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8B5B658-C65E-CF4B-9E6D-B48B45607349}"/>
              </a:ext>
            </a:extLst>
          </p:cNvPr>
          <p:cNvSpPr txBox="1"/>
          <p:nvPr/>
        </p:nvSpPr>
        <p:spPr>
          <a:xfrm>
            <a:off x="3458602" y="22879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6FA363F-AA8F-624E-8733-894B170D6F27}"/>
              </a:ext>
            </a:extLst>
          </p:cNvPr>
          <p:cNvSpPr/>
          <p:nvPr/>
        </p:nvSpPr>
        <p:spPr>
          <a:xfrm>
            <a:off x="101601" y="3051628"/>
            <a:ext cx="4274446" cy="482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PPA</a:t>
            </a:r>
            <a:r>
              <a:rPr lang="pt-BR" dirty="0">
                <a:solidFill>
                  <a:schemeClr val="bg1"/>
                </a:solidFill>
              </a:rPr>
              <a:t> 2016-2019 “Desenvolvimento, produtividade e inclusão social”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B6CB358-74CF-B347-BF11-0C1DB623C75D}"/>
              </a:ext>
            </a:extLst>
          </p:cNvPr>
          <p:cNvSpPr/>
          <p:nvPr/>
        </p:nvSpPr>
        <p:spPr>
          <a:xfrm>
            <a:off x="101602" y="3565070"/>
            <a:ext cx="3044398" cy="482600"/>
          </a:xfrm>
          <a:prstGeom prst="rect">
            <a:avLst/>
          </a:prstGeom>
          <a:solidFill>
            <a:srgbClr val="002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Presidente Michel Temer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F34DE7-D3A9-464B-AE6A-CBFDDC3F5149}"/>
              </a:ext>
            </a:extLst>
          </p:cNvPr>
          <p:cNvSpPr txBox="1"/>
          <p:nvPr/>
        </p:nvSpPr>
        <p:spPr>
          <a:xfrm>
            <a:off x="1082980" y="6080609"/>
            <a:ext cx="10242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Continuidade no processo de planejamento do setor público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23E8097-207E-8743-808B-6FB236C516DE}"/>
              </a:ext>
            </a:extLst>
          </p:cNvPr>
          <p:cNvSpPr txBox="1"/>
          <p:nvPr/>
        </p:nvSpPr>
        <p:spPr>
          <a:xfrm>
            <a:off x="2139761" y="23053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4E323EB-1FBD-854D-831F-7569996BB1CD}"/>
              </a:ext>
            </a:extLst>
          </p:cNvPr>
          <p:cNvSpPr txBox="1"/>
          <p:nvPr/>
        </p:nvSpPr>
        <p:spPr>
          <a:xfrm>
            <a:off x="2103480" y="424932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 ano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AAEED8-C11A-2242-A7A3-AA2A4E72A905}"/>
              </a:ext>
            </a:extLst>
          </p:cNvPr>
          <p:cNvSpPr txBox="1"/>
          <p:nvPr/>
        </p:nvSpPr>
        <p:spPr>
          <a:xfrm rot="19093123">
            <a:off x="2181244" y="1722295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Eleições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879A442-A375-5646-9730-16A52CA38994}"/>
              </a:ext>
            </a:extLst>
          </p:cNvPr>
          <p:cNvSpPr txBox="1"/>
          <p:nvPr/>
        </p:nvSpPr>
        <p:spPr>
          <a:xfrm rot="19093123">
            <a:off x="3400962" y="1431399"/>
            <a:ext cx="127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Elaboração </a:t>
            </a:r>
          </a:p>
          <a:p>
            <a:r>
              <a:rPr lang="pt-BR" dirty="0">
                <a:solidFill>
                  <a:schemeClr val="bg1"/>
                </a:solidFill>
              </a:rPr>
              <a:t>do </a:t>
            </a:r>
            <a:r>
              <a:rPr lang="pt-BR" dirty="0" err="1">
                <a:solidFill>
                  <a:schemeClr val="bg1"/>
                </a:solidFill>
              </a:rPr>
              <a:t>PPA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1DE3772-D225-6743-8EA2-74130FC51516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17/40</a:t>
            </a:r>
          </a:p>
        </p:txBody>
      </p:sp>
    </p:spTree>
    <p:extLst>
      <p:ext uri="{BB962C8B-B14F-4D97-AF65-F5344CB8AC3E}">
        <p14:creationId xmlns:p14="http://schemas.microsoft.com/office/powerpoint/2010/main" val="64723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2" grpId="0" animBg="1"/>
      <p:bldP spid="11" grpId="0"/>
      <p:bldP spid="28" grpId="0"/>
      <p:bldP spid="29" grpId="0"/>
      <p:bldP spid="30" grpId="0"/>
      <p:bldP spid="31" grpId="0"/>
      <p:bldP spid="27" grpId="0"/>
      <p:bldP spid="33" grpId="0"/>
      <p:bldP spid="34" grpId="0"/>
      <p:bldP spid="35" grpId="0"/>
      <p:bldP spid="36" grpId="0"/>
      <p:bldP spid="38" grpId="0" animBg="1"/>
      <p:bldP spid="39" grpId="0" animBg="1"/>
      <p:bldP spid="6" grpId="0"/>
      <p:bldP spid="41" grpId="0"/>
      <p:bldP spid="42" grpId="0"/>
      <p:bldP spid="8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107E39E-18F6-114F-AF17-E229A87C3394}"/>
              </a:ext>
            </a:extLst>
          </p:cNvPr>
          <p:cNvCxnSpPr>
            <a:cxnSpLocks/>
          </p:cNvCxnSpPr>
          <p:nvPr/>
        </p:nvCxnSpPr>
        <p:spPr>
          <a:xfrm flipH="1">
            <a:off x="410817" y="2537818"/>
            <a:ext cx="0" cy="23124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6E66919A-0990-4B4D-9A70-71F845A721F3}"/>
              </a:ext>
            </a:extLst>
          </p:cNvPr>
          <p:cNvSpPr/>
          <p:nvPr/>
        </p:nvSpPr>
        <p:spPr>
          <a:xfrm>
            <a:off x="470451" y="2537818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principal instrumento para promoção do </a:t>
            </a:r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desenvolvimento de médio prazo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340FC01-8F85-8F4F-9761-FEC73448DD79}"/>
              </a:ext>
            </a:extLst>
          </p:cNvPr>
          <p:cNvSpPr/>
          <p:nvPr/>
        </p:nvSpPr>
        <p:spPr>
          <a:xfrm>
            <a:off x="470451" y="3909036"/>
            <a:ext cx="2299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dupla função</a:t>
            </a:r>
            <a:endParaRPr lang="pt-BR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99E599A-5A14-F64A-8A3E-FD921700BB29}"/>
              </a:ext>
            </a:extLst>
          </p:cNvPr>
          <p:cNvCxnSpPr>
            <a:stCxn id="19" idx="3"/>
          </p:cNvCxnSpPr>
          <p:nvPr/>
        </p:nvCxnSpPr>
        <p:spPr>
          <a:xfrm flipV="1">
            <a:off x="2769705" y="3776870"/>
            <a:ext cx="596347" cy="360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6AE63D2-281F-0945-B047-374429D6D5F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69705" y="4139868"/>
            <a:ext cx="596347" cy="360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351AFD-D80A-944B-888A-8BDC1EFDCC1B}"/>
              </a:ext>
            </a:extLst>
          </p:cNvPr>
          <p:cNvSpPr/>
          <p:nvPr/>
        </p:nvSpPr>
        <p:spPr>
          <a:xfrm>
            <a:off x="3419060" y="354303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orientar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mudanças nas políticas públicas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049AACC-D391-174D-89F4-CBE9F4A5D50E}"/>
              </a:ext>
            </a:extLst>
          </p:cNvPr>
          <p:cNvSpPr/>
          <p:nvPr/>
        </p:nvSpPr>
        <p:spPr>
          <a:xfrm>
            <a:off x="3419059" y="4264620"/>
            <a:ext cx="6414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fundamentar a programação do orçamento anual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C621D74-7984-1B4D-A30D-1DB5183DD8BD}"/>
              </a:ext>
            </a:extLst>
          </p:cNvPr>
          <p:cNvSpPr txBox="1"/>
          <p:nvPr/>
        </p:nvSpPr>
        <p:spPr>
          <a:xfrm>
            <a:off x="222226" y="1572518"/>
            <a:ext cx="2941883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Plano Plurianual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8F4639-EE46-9D4B-BEA4-35CE66041900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18/40</a:t>
            </a:r>
          </a:p>
        </p:txBody>
      </p:sp>
    </p:spTree>
    <p:extLst>
      <p:ext uri="{BB962C8B-B14F-4D97-AF65-F5344CB8AC3E}">
        <p14:creationId xmlns:p14="http://schemas.microsoft.com/office/powerpoint/2010/main" val="21037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11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107E39E-18F6-114F-AF17-E229A87C3394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18420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2BC52C-0ABA-B54D-8C5C-D277F27DD624}"/>
              </a:ext>
            </a:extLst>
          </p:cNvPr>
          <p:cNvSpPr txBox="1"/>
          <p:nvPr/>
        </p:nvSpPr>
        <p:spPr>
          <a:xfrm>
            <a:off x="222226" y="1572518"/>
            <a:ext cx="2941883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Plano Plurianual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66919A-0990-4B4D-9A70-71F845A721F3}"/>
              </a:ext>
            </a:extLst>
          </p:cNvPr>
          <p:cNvSpPr/>
          <p:nvPr/>
        </p:nvSpPr>
        <p:spPr>
          <a:xfrm>
            <a:off x="470451" y="2537818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integração entre plano e orçamento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7D2F69-21A4-B14A-9C25-D0A373565993}"/>
              </a:ext>
            </a:extLst>
          </p:cNvPr>
          <p:cNvSpPr/>
          <p:nvPr/>
        </p:nvSpPr>
        <p:spPr>
          <a:xfrm>
            <a:off x="3164109" y="1680239"/>
            <a:ext cx="17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(características)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7FCD321-58A5-2540-B6DD-F46C5766CE3A}"/>
              </a:ext>
            </a:extLst>
          </p:cNvPr>
          <p:cNvSpPr/>
          <p:nvPr/>
        </p:nvSpPr>
        <p:spPr>
          <a:xfrm>
            <a:off x="470450" y="3225813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instituição de programas ➞ mensurabilidade por meio de indicadores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1532269-F9C1-C246-9DFB-B3174B45E10D}"/>
              </a:ext>
            </a:extLst>
          </p:cNvPr>
          <p:cNvSpPr/>
          <p:nvPr/>
        </p:nvSpPr>
        <p:spPr>
          <a:xfrm>
            <a:off x="470450" y="3918157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estabelecimento de objetivos estratégicos ➞ alocação de recursos financeiros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1D8A289-0142-1548-BCE9-D1D1260D56FD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19/40</a:t>
            </a:r>
          </a:p>
        </p:txBody>
      </p:sp>
    </p:spTree>
    <p:extLst>
      <p:ext uri="{BB962C8B-B14F-4D97-AF65-F5344CB8AC3E}">
        <p14:creationId xmlns:p14="http://schemas.microsoft.com/office/powerpoint/2010/main" val="22273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207A2A3-D5AF-4E4D-8450-24F9FFC43D73}"/>
              </a:ext>
            </a:extLst>
          </p:cNvPr>
          <p:cNvSpPr/>
          <p:nvPr/>
        </p:nvSpPr>
        <p:spPr>
          <a:xfrm>
            <a:off x="3190939" y="-1352"/>
            <a:ext cx="9001061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4563E-B44C-4F42-A03D-AABBFAB2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0939" y="134876"/>
            <a:ext cx="9001061" cy="707887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FFFF00"/>
                </a:solidFill>
              </a:rPr>
              <a:t>Administração Naval</a:t>
            </a:r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592" y="123916"/>
            <a:ext cx="833942" cy="280180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44144B-57AF-9C40-A811-8D53C45A394F}"/>
              </a:ext>
            </a:extLst>
          </p:cNvPr>
          <p:cNvSpPr txBox="1"/>
          <p:nvPr/>
        </p:nvSpPr>
        <p:spPr>
          <a:xfrm>
            <a:off x="3330714" y="977639"/>
            <a:ext cx="872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SUMÁRIO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3743F7-FCC3-0D4F-B5AE-87C0E6216274}"/>
              </a:ext>
            </a:extLst>
          </p:cNvPr>
          <p:cNvSpPr txBox="1"/>
          <p:nvPr/>
        </p:nvSpPr>
        <p:spPr>
          <a:xfrm>
            <a:off x="3251200" y="1995803"/>
            <a:ext cx="8807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UE - 1.0 - Ciclo Orçamentário Brasileiro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FE03FB-C59F-7042-A507-9A9376D16C89}"/>
              </a:ext>
            </a:extLst>
          </p:cNvPr>
          <p:cNvSpPr txBox="1"/>
          <p:nvPr/>
        </p:nvSpPr>
        <p:spPr>
          <a:xfrm>
            <a:off x="3251200" y="3084707"/>
            <a:ext cx="880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pt-BR" sz="3200" b="0" dirty="0"/>
              <a:t>UE - 2.0 - Gestão do Plano Diretor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7493E5B-F6E1-A14A-80FF-4EA7B9FC96BA}"/>
              </a:ext>
            </a:extLst>
          </p:cNvPr>
          <p:cNvSpPr txBox="1"/>
          <p:nvPr/>
        </p:nvSpPr>
        <p:spPr>
          <a:xfrm>
            <a:off x="3251200" y="4186396"/>
            <a:ext cx="8807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pt-BR" sz="3200" b="0" dirty="0"/>
              <a:t>UE - 3.0 - Governança, Gestão de Riscos e Auditoria, Análise e Apresentação de Contas na MB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1B2E75-8619-E24B-BF0C-FC15DBCA01CF}"/>
              </a:ext>
            </a:extLst>
          </p:cNvPr>
          <p:cNvSpPr txBox="1"/>
          <p:nvPr/>
        </p:nvSpPr>
        <p:spPr>
          <a:xfrm>
            <a:off x="3251202" y="5887560"/>
            <a:ext cx="88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pt-BR" sz="3200" b="0" dirty="0"/>
              <a:t>UE - 4.0 - Licitações, Acordos e Atos Administrativos </a:t>
            </a:r>
          </a:p>
        </p:txBody>
      </p:sp>
      <p:pic>
        <p:nvPicPr>
          <p:cNvPr id="1026" name="Picture 2" descr="Resultado de imagem para administração">
            <a:extLst>
              <a:ext uri="{FF2B5EF4-FFF2-40B4-BE49-F238E27FC236}">
                <a16:creationId xmlns:a16="http://schemas.microsoft.com/office/drawing/2014/main" id="{399FC56C-3B26-E949-8114-AA14DF3E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52"/>
            <a:ext cx="3241683" cy="34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dministração naval">
            <a:extLst>
              <a:ext uri="{FF2B5EF4-FFF2-40B4-BE49-F238E27FC236}">
                <a16:creationId xmlns:a16="http://schemas.microsoft.com/office/drawing/2014/main" id="{A4A1F911-7FF0-5D48-B7CA-BA726383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6897" y="3426708"/>
            <a:ext cx="4388580" cy="344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107E39E-18F6-114F-AF17-E229A87C3394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4061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2BC52C-0ABA-B54D-8C5C-D277F27DD624}"/>
              </a:ext>
            </a:extLst>
          </p:cNvPr>
          <p:cNvSpPr txBox="1"/>
          <p:nvPr/>
        </p:nvSpPr>
        <p:spPr>
          <a:xfrm>
            <a:off x="222226" y="1572518"/>
            <a:ext cx="2941883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Plano Plurianual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66919A-0990-4B4D-9A70-71F845A721F3}"/>
              </a:ext>
            </a:extLst>
          </p:cNvPr>
          <p:cNvSpPr/>
          <p:nvPr/>
        </p:nvSpPr>
        <p:spPr>
          <a:xfrm>
            <a:off x="470451" y="2537818"/>
            <a:ext cx="11522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Programa Temático ➞ orienta a ação governamental para a entrega de bens e serviços à sociedade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7D2F69-21A4-B14A-9C25-D0A373565993}"/>
              </a:ext>
            </a:extLst>
          </p:cNvPr>
          <p:cNvSpPr/>
          <p:nvPr/>
        </p:nvSpPr>
        <p:spPr>
          <a:xfrm>
            <a:off x="3164109" y="1680239"/>
            <a:ext cx="1217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(conceitos)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7FCD321-58A5-2540-B6DD-F46C5766CE3A}"/>
              </a:ext>
            </a:extLst>
          </p:cNvPr>
          <p:cNvSpPr/>
          <p:nvPr/>
        </p:nvSpPr>
        <p:spPr>
          <a:xfrm>
            <a:off x="967410" y="3590804"/>
            <a:ext cx="1102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200" dirty="0">
                <a:solidFill>
                  <a:schemeClr val="bg1"/>
                </a:solidFill>
                <a:latin typeface="Helvetica" pitchFamily="2" charset="0"/>
              </a:rPr>
              <a:t>Objetivos ➞ orienta a atuação do Governo para o que deve ser feito de acordo com os Programas Temáticos estabelecidos</a:t>
            </a:r>
            <a:endParaRPr lang="pt-BR" sz="22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1532269-F9C1-C246-9DFB-B3174B45E10D}"/>
              </a:ext>
            </a:extLst>
          </p:cNvPr>
          <p:cNvSpPr/>
          <p:nvPr/>
        </p:nvSpPr>
        <p:spPr>
          <a:xfrm>
            <a:off x="1537252" y="4484763"/>
            <a:ext cx="1045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000" dirty="0">
                <a:solidFill>
                  <a:schemeClr val="bg1"/>
                </a:solidFill>
                <a:latin typeface="Helvetica" pitchFamily="2" charset="0"/>
              </a:rPr>
              <a:t>Metas ➞  quantitativas e qualitativas para o alcance do Objetivo</a:t>
            </a:r>
            <a:endParaRPr lang="pt-BR" sz="20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54D34AB-4C33-504E-860B-EBBD29BC089D}"/>
              </a:ext>
            </a:extLst>
          </p:cNvPr>
          <p:cNvSpPr/>
          <p:nvPr/>
        </p:nvSpPr>
        <p:spPr>
          <a:xfrm>
            <a:off x="1537252" y="5126455"/>
            <a:ext cx="1045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000" dirty="0">
                <a:solidFill>
                  <a:schemeClr val="bg1"/>
                </a:solidFill>
                <a:latin typeface="Helvetica" pitchFamily="2" charset="0"/>
              </a:rPr>
              <a:t>Iniciativas ➞  explicita o como fazer e as entregas resultantes da atuação do Estado</a:t>
            </a:r>
            <a:endParaRPr lang="pt-BR" sz="20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912C370-7973-D742-BBEC-E4D6E3924BE3}"/>
              </a:ext>
            </a:extLst>
          </p:cNvPr>
          <p:cNvSpPr/>
          <p:nvPr/>
        </p:nvSpPr>
        <p:spPr>
          <a:xfrm>
            <a:off x="967410" y="5969570"/>
            <a:ext cx="1102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200" dirty="0">
                <a:solidFill>
                  <a:schemeClr val="bg1"/>
                </a:solidFill>
                <a:latin typeface="Helvetica" pitchFamily="2" charset="0"/>
              </a:rPr>
              <a:t>Indicadores ➞ permite identificar e aferir os aspectos relacionados ao Programa</a:t>
            </a:r>
            <a:endParaRPr lang="pt-BR" sz="22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C2B9E8-401C-3742-9C69-C81634D406DD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20/40</a:t>
            </a:r>
          </a:p>
        </p:txBody>
      </p:sp>
    </p:spTree>
    <p:extLst>
      <p:ext uri="{BB962C8B-B14F-4D97-AF65-F5344CB8AC3E}">
        <p14:creationId xmlns:p14="http://schemas.microsoft.com/office/powerpoint/2010/main" val="314243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2EF6EB-AC7B-9142-BA0E-F62C926FD83E}"/>
              </a:ext>
            </a:extLst>
          </p:cNvPr>
          <p:cNvSpPr txBox="1"/>
          <p:nvPr/>
        </p:nvSpPr>
        <p:spPr>
          <a:xfrm>
            <a:off x="222226" y="1572518"/>
            <a:ext cx="54232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Lei de Diretrizes Orçamentárias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3915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desdobramento das metas estabelecidas no 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PPA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em termos qualitativos e quantitativos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6A6065D-8D86-C944-B0FA-48041856DC01}"/>
              </a:ext>
            </a:extLst>
          </p:cNvPr>
          <p:cNvSpPr/>
          <p:nvPr/>
        </p:nvSpPr>
        <p:spPr>
          <a:xfrm>
            <a:off x="470450" y="3726278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elaboração anual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BC495D8-1B60-3C49-994B-4DA8F017596A}"/>
              </a:ext>
            </a:extLst>
          </p:cNvPr>
          <p:cNvSpPr/>
          <p:nvPr/>
        </p:nvSpPr>
        <p:spPr>
          <a:xfrm>
            <a:off x="470450" y="4711393"/>
            <a:ext cx="11522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estabelece metas e prioridades de acordo com a disponibilidade financeira projetada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27220D7-C34B-DF42-80FF-150E7123D765}"/>
              </a:ext>
            </a:extLst>
          </p:cNvPr>
          <p:cNvSpPr/>
          <p:nvPr/>
        </p:nvSpPr>
        <p:spPr>
          <a:xfrm>
            <a:off x="470449" y="5896533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orienta a elaboração da Lei Orçamentária Anual (LOA)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3FB069-2F24-BE4F-A834-47AB93A81A25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21/40</a:t>
            </a:r>
          </a:p>
        </p:txBody>
      </p:sp>
    </p:spTree>
    <p:extLst>
      <p:ext uri="{BB962C8B-B14F-4D97-AF65-F5344CB8AC3E}">
        <p14:creationId xmlns:p14="http://schemas.microsoft.com/office/powerpoint/2010/main" val="14366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EEE76B-0168-CB4E-BE1E-A75E0965F35F}"/>
              </a:ext>
            </a:extLst>
          </p:cNvPr>
          <p:cNvSpPr txBox="1"/>
          <p:nvPr/>
        </p:nvSpPr>
        <p:spPr>
          <a:xfrm>
            <a:off x="222226" y="1572518"/>
            <a:ext cx="54232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Lei de Diretrizes Orçamentárias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D22CA34-398A-A749-9BCD-94037B225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2" y="1391390"/>
            <a:ext cx="8660292" cy="53361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D5B22CA-CE8C-FD48-AC61-6B23A57C573D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22/40</a:t>
            </a:r>
          </a:p>
        </p:txBody>
      </p:sp>
    </p:spTree>
    <p:extLst>
      <p:ext uri="{BB962C8B-B14F-4D97-AF65-F5344CB8AC3E}">
        <p14:creationId xmlns:p14="http://schemas.microsoft.com/office/powerpoint/2010/main" val="12506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2EF6EB-AC7B-9142-BA0E-F62C926FD83E}"/>
              </a:ext>
            </a:extLst>
          </p:cNvPr>
          <p:cNvSpPr txBox="1"/>
          <p:nvPr/>
        </p:nvSpPr>
        <p:spPr>
          <a:xfrm>
            <a:off x="222226" y="1572518"/>
            <a:ext cx="405822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Lei Orçamentária Anual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39027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execução prática das prioridades estabelecidas na 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LDO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6A6065D-8D86-C944-B0FA-48041856DC01}"/>
              </a:ext>
            </a:extLst>
          </p:cNvPr>
          <p:cNvSpPr/>
          <p:nvPr/>
        </p:nvSpPr>
        <p:spPr>
          <a:xfrm>
            <a:off x="470450" y="3624605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de acordo com a realidade fiscal 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E0C837F-FF53-094C-8A8F-E76B7A6EFE24}"/>
              </a:ext>
            </a:extLst>
          </p:cNvPr>
          <p:cNvCxnSpPr>
            <a:cxnSpLocks/>
          </p:cNvCxnSpPr>
          <p:nvPr/>
        </p:nvCxnSpPr>
        <p:spPr>
          <a:xfrm>
            <a:off x="2897970" y="4120808"/>
            <a:ext cx="0" cy="51236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F4DDCB7-EF80-F94E-82CF-E692F2135177}"/>
              </a:ext>
            </a:extLst>
          </p:cNvPr>
          <p:cNvCxnSpPr/>
          <p:nvPr/>
        </p:nvCxnSpPr>
        <p:spPr>
          <a:xfrm>
            <a:off x="2897970" y="4633175"/>
            <a:ext cx="55893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D3BE7D-30E8-FC4F-BF8C-1CB246351993}"/>
              </a:ext>
            </a:extLst>
          </p:cNvPr>
          <p:cNvSpPr txBox="1"/>
          <p:nvPr/>
        </p:nvSpPr>
        <p:spPr>
          <a:xfrm>
            <a:off x="3476844" y="4234339"/>
            <a:ext cx="8516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solidFill>
                  <a:srgbClr val="FFFF00"/>
                </a:solidFill>
              </a:rPr>
              <a:t>uma vez que o ritmo da execução de projetos e atividades depende da efetiva entrada de recursos no Governo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5966E40-760B-2246-B711-9424B9FBB640}"/>
              </a:ext>
            </a:extLst>
          </p:cNvPr>
          <p:cNvSpPr/>
          <p:nvPr/>
        </p:nvSpPr>
        <p:spPr>
          <a:xfrm>
            <a:off x="470450" y="5496538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são previstas as receitas e autorizadas as despesas públicas 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AA6DC6-D9C4-8845-A497-71CA020B68BB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23/40</a:t>
            </a:r>
          </a:p>
        </p:txBody>
      </p:sp>
    </p:spTree>
    <p:extLst>
      <p:ext uri="{BB962C8B-B14F-4D97-AF65-F5344CB8AC3E}">
        <p14:creationId xmlns:p14="http://schemas.microsoft.com/office/powerpoint/2010/main" val="37407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2EF6EB-AC7B-9142-BA0E-F62C926FD83E}"/>
              </a:ext>
            </a:extLst>
          </p:cNvPr>
          <p:cNvSpPr txBox="1"/>
          <p:nvPr/>
        </p:nvSpPr>
        <p:spPr>
          <a:xfrm>
            <a:off x="222226" y="1572518"/>
            <a:ext cx="405822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Lei Orçamentária Anual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39027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 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SOF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informa aos Ministérios o montante dos recursos a serem alocados 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6A6065D-8D86-C944-B0FA-48041856DC01}"/>
              </a:ext>
            </a:extLst>
          </p:cNvPr>
          <p:cNvSpPr/>
          <p:nvPr/>
        </p:nvSpPr>
        <p:spPr>
          <a:xfrm>
            <a:off x="470450" y="3624605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os Ministérios distribuem para as Unidades Orçamentárias (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UO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)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5966E40-760B-2246-B711-9424B9FBB640}"/>
              </a:ext>
            </a:extLst>
          </p:cNvPr>
          <p:cNvSpPr/>
          <p:nvPr/>
        </p:nvSpPr>
        <p:spPr>
          <a:xfrm>
            <a:off x="470449" y="5832037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exemplo: 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SOF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➞ 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MD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➞ 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DGOM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➞ 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EGN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4BEE77-8A00-DB42-A969-81D409CA13EA}"/>
              </a:ext>
            </a:extLst>
          </p:cNvPr>
          <p:cNvSpPr txBox="1"/>
          <p:nvPr/>
        </p:nvSpPr>
        <p:spPr>
          <a:xfrm>
            <a:off x="4274990" y="1657874"/>
            <a:ext cx="137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(na prática)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2F5CB57-6261-EC48-89C8-EEE5E0A92060}"/>
              </a:ext>
            </a:extLst>
          </p:cNvPr>
          <p:cNvSpPr/>
          <p:nvPr/>
        </p:nvSpPr>
        <p:spPr>
          <a:xfrm>
            <a:off x="470450" y="4564048"/>
            <a:ext cx="11522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 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UO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aloca os valores recebidos em Ações Orçamentárias (AO) e rubricas de despesa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5CB17A-7CDE-2D4E-B2D5-975A20D9F3E2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24/40</a:t>
            </a:r>
          </a:p>
        </p:txBody>
      </p:sp>
    </p:spTree>
    <p:extLst>
      <p:ext uri="{BB962C8B-B14F-4D97-AF65-F5344CB8AC3E}">
        <p14:creationId xmlns:p14="http://schemas.microsoft.com/office/powerpoint/2010/main" val="26284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2EF6EB-AC7B-9142-BA0E-F62C926FD83E}"/>
              </a:ext>
            </a:extLst>
          </p:cNvPr>
          <p:cNvSpPr txBox="1"/>
          <p:nvPr/>
        </p:nvSpPr>
        <p:spPr>
          <a:xfrm>
            <a:off x="222226" y="1572518"/>
            <a:ext cx="405822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Lei Orçamentária Anual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4BEE77-8A00-DB42-A969-81D409CA13EA}"/>
              </a:ext>
            </a:extLst>
          </p:cNvPr>
          <p:cNvSpPr txBox="1"/>
          <p:nvPr/>
        </p:nvSpPr>
        <p:spPr>
          <a:xfrm>
            <a:off x="4274990" y="1657874"/>
            <a:ext cx="1373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(na prática)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317C40E-2394-094F-8368-48E5CDDD3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750" y="1459791"/>
            <a:ext cx="9842500" cy="51816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D6EAC7-AE4A-D349-A4BA-63B267B1F1C7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25/40</a:t>
            </a:r>
          </a:p>
        </p:txBody>
      </p:sp>
    </p:spTree>
    <p:extLst>
      <p:ext uri="{BB962C8B-B14F-4D97-AF65-F5344CB8AC3E}">
        <p14:creationId xmlns:p14="http://schemas.microsoft.com/office/powerpoint/2010/main" val="3040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2EF6EB-AC7B-9142-BA0E-F62C926FD83E}"/>
              </a:ext>
            </a:extLst>
          </p:cNvPr>
          <p:cNvSpPr txBox="1"/>
          <p:nvPr/>
        </p:nvSpPr>
        <p:spPr>
          <a:xfrm>
            <a:off x="222226" y="1572518"/>
            <a:ext cx="405822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Lei Orçamentária Anual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39027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compete ao Chefe do Poder Executivo a exclusividade na apresentação da 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PLOA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6A6065D-8D86-C944-B0FA-48041856DC01}"/>
              </a:ext>
            </a:extLst>
          </p:cNvPr>
          <p:cNvSpPr/>
          <p:nvPr/>
        </p:nvSpPr>
        <p:spPr>
          <a:xfrm>
            <a:off x="470450" y="3810133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sua elaboração deve ser em observância estrita ao disposto na 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LDO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4A7C5BC-5860-BE42-89D7-BC563749E024}"/>
              </a:ext>
            </a:extLst>
          </p:cNvPr>
          <p:cNvSpPr/>
          <p:nvPr/>
        </p:nvSpPr>
        <p:spPr>
          <a:xfrm>
            <a:off x="470450" y="4880669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equilíbrio entre receitas e despesas ➞ equilíbrio das contas públicas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BC3A728-B703-744B-AD4B-442BD04E935F}"/>
              </a:ext>
            </a:extLst>
          </p:cNvPr>
          <p:cNvCxnSpPr/>
          <p:nvPr/>
        </p:nvCxnSpPr>
        <p:spPr>
          <a:xfrm>
            <a:off x="6218577" y="5340628"/>
            <a:ext cx="39325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5DAAA66-7226-1944-8452-0BBBA02A0631}"/>
              </a:ext>
            </a:extLst>
          </p:cNvPr>
          <p:cNvCxnSpPr>
            <a:cxnSpLocks/>
          </p:cNvCxnSpPr>
          <p:nvPr/>
        </p:nvCxnSpPr>
        <p:spPr>
          <a:xfrm>
            <a:off x="8108753" y="5340628"/>
            <a:ext cx="0" cy="584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AF8DF0-721A-7B45-8A47-F030A865B1D2}"/>
              </a:ext>
            </a:extLst>
          </p:cNvPr>
          <p:cNvSpPr txBox="1"/>
          <p:nvPr/>
        </p:nvSpPr>
        <p:spPr>
          <a:xfrm>
            <a:off x="6398092" y="6062870"/>
            <a:ext cx="342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Governança</a:t>
            </a:r>
            <a:r>
              <a:rPr lang="pt-BR" sz="2400" dirty="0">
                <a:solidFill>
                  <a:schemeClr val="bg1"/>
                </a:solidFill>
              </a:rPr>
              <a:t> orçamentária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5029AE-B071-BD43-9AC9-AC212DA946FE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26/40</a:t>
            </a:r>
          </a:p>
        </p:txBody>
      </p:sp>
    </p:spTree>
    <p:extLst>
      <p:ext uri="{BB962C8B-B14F-4D97-AF65-F5344CB8AC3E}">
        <p14:creationId xmlns:p14="http://schemas.microsoft.com/office/powerpoint/2010/main" val="21161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6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2EF6EB-AC7B-9142-BA0E-F62C926FD83E}"/>
              </a:ext>
            </a:extLst>
          </p:cNvPr>
          <p:cNvSpPr txBox="1"/>
          <p:nvPr/>
        </p:nvSpPr>
        <p:spPr>
          <a:xfrm>
            <a:off x="222225" y="1572518"/>
            <a:ext cx="8945217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Programação da Execução Financeira e Orçamentária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A52517B7-4897-EB45-941D-12CE4685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00" y="2485772"/>
            <a:ext cx="10823273" cy="416172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BE5D6D-E780-254B-B25D-A31DE4CBCBF1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27/40</a:t>
            </a:r>
          </a:p>
        </p:txBody>
      </p:sp>
    </p:spTree>
    <p:extLst>
      <p:ext uri="{BB962C8B-B14F-4D97-AF65-F5344CB8AC3E}">
        <p14:creationId xmlns:p14="http://schemas.microsoft.com/office/powerpoint/2010/main" val="36799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Baixo 1">
            <a:extLst>
              <a:ext uri="{FF2B5EF4-FFF2-40B4-BE49-F238E27FC236}">
                <a16:creationId xmlns:a16="http://schemas.microsoft.com/office/drawing/2014/main" id="{273D99ED-1B8B-744D-B0C2-D874BFFB830F}"/>
              </a:ext>
            </a:extLst>
          </p:cNvPr>
          <p:cNvSpPr/>
          <p:nvPr/>
        </p:nvSpPr>
        <p:spPr>
          <a:xfrm>
            <a:off x="4883426" y="2291367"/>
            <a:ext cx="1351722" cy="3902062"/>
          </a:xfrm>
          <a:prstGeom prst="downArrow">
            <a:avLst/>
          </a:prstGeom>
          <a:solidFill>
            <a:srgbClr val="7E7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2EF6EB-AC7B-9142-BA0E-F62C926FD83E}"/>
              </a:ext>
            </a:extLst>
          </p:cNvPr>
          <p:cNvSpPr txBox="1"/>
          <p:nvPr/>
        </p:nvSpPr>
        <p:spPr>
          <a:xfrm>
            <a:off x="222225" y="1572518"/>
            <a:ext cx="8945217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Programação da Execução Financeira e Orçamentária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2338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Limite de Movimentação e Empenho (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LME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) ➞ valor máximo que cada órgão poderá empenhar durante o exercício (controle sob o </a:t>
            </a:r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viés orçamentário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da despesa)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6A6065D-8D86-C944-B0FA-48041856DC01}"/>
              </a:ext>
            </a:extLst>
          </p:cNvPr>
          <p:cNvSpPr/>
          <p:nvPr/>
        </p:nvSpPr>
        <p:spPr>
          <a:xfrm>
            <a:off x="470451" y="4173601"/>
            <a:ext cx="11522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Limite de Pagamento (LP) ➞ valor máximo acumulado dos pagamentos (controle sob o </a:t>
            </a:r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viés financeiro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da despesa)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006E86-F423-5D4F-AD59-26B5A3C8445B}"/>
              </a:ext>
            </a:extLst>
          </p:cNvPr>
          <p:cNvSpPr txBox="1"/>
          <p:nvPr/>
        </p:nvSpPr>
        <p:spPr>
          <a:xfrm>
            <a:off x="3697356" y="6193429"/>
            <a:ext cx="37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</a:rPr>
              <a:t>gerenciamento de riscos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C4E714-19E4-6F4E-B4AF-103DED769C43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28/40</a:t>
            </a:r>
          </a:p>
        </p:txBody>
      </p:sp>
    </p:spTree>
    <p:extLst>
      <p:ext uri="{BB962C8B-B14F-4D97-AF65-F5344CB8AC3E}">
        <p14:creationId xmlns:p14="http://schemas.microsoft.com/office/powerpoint/2010/main" val="8031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/>
      <p:bldP spid="47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2EF6EB-AC7B-9142-BA0E-F62C926FD83E}"/>
              </a:ext>
            </a:extLst>
          </p:cNvPr>
          <p:cNvSpPr txBox="1"/>
          <p:nvPr/>
        </p:nvSpPr>
        <p:spPr>
          <a:xfrm>
            <a:off x="222226" y="1572518"/>
            <a:ext cx="432327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Gerenciamento de riscos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32666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Viés </a:t>
            </a:r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orçamentário 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(</a:t>
            </a:r>
            <a:r>
              <a:rPr lang="pt-BR" sz="2400" dirty="0" err="1">
                <a:solidFill>
                  <a:schemeClr val="bg1"/>
                </a:solidFill>
                <a:latin typeface="Helvetica" pitchFamily="2" charset="0"/>
              </a:rPr>
              <a:t>LME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):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assegurar que os órgãos não venham a assumir compromissos no valor integral da despesa autorizada na LOA, uma vez que não há garantias de que a receita estimada será efetivamente arrecadada; e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evitar que sejam assumidas obrigações em montantes maiores que aqueles compatíveis com as metas fiscais.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BFE081-FF3F-834F-BCBC-EB0E785CFFBB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29/40</a:t>
            </a:r>
          </a:p>
        </p:txBody>
      </p:sp>
    </p:spTree>
    <p:extLst>
      <p:ext uri="{BB962C8B-B14F-4D97-AF65-F5344CB8AC3E}">
        <p14:creationId xmlns:p14="http://schemas.microsoft.com/office/powerpoint/2010/main" val="3572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207A2A3-D5AF-4E4D-8450-24F9FFC43D73}"/>
              </a:ext>
            </a:extLst>
          </p:cNvPr>
          <p:cNvSpPr/>
          <p:nvPr/>
        </p:nvSpPr>
        <p:spPr>
          <a:xfrm>
            <a:off x="1" y="-13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800" b="1" dirty="0"/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592" y="123916"/>
            <a:ext cx="833942" cy="280180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3743F7-FCC3-0D4F-B5AE-87C0E6216274}"/>
              </a:ext>
            </a:extLst>
          </p:cNvPr>
          <p:cNvSpPr txBox="1"/>
          <p:nvPr/>
        </p:nvSpPr>
        <p:spPr>
          <a:xfrm>
            <a:off x="133466" y="544384"/>
            <a:ext cx="10957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UE - 1.0 &amp; 2.0 - Ciclo Orçamentário Brasileiro &amp; Gestão do </a:t>
            </a:r>
            <a:r>
              <a:rPr lang="pt-BR" sz="3200" dirty="0" err="1">
                <a:solidFill>
                  <a:schemeClr val="bg1"/>
                </a:solidFill>
              </a:rPr>
              <a:t>PD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7493E5B-F6E1-A14A-80FF-4EA7B9FC96BA}"/>
              </a:ext>
            </a:extLst>
          </p:cNvPr>
          <p:cNvSpPr txBox="1"/>
          <p:nvPr/>
        </p:nvSpPr>
        <p:spPr>
          <a:xfrm>
            <a:off x="133466" y="3311200"/>
            <a:ext cx="11925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marL="1609725" indent="-1597025"/>
            <a:r>
              <a:rPr lang="pt-BR" sz="3200" b="0" dirty="0"/>
              <a:t>UE - 3.0 - Governança, Gestão de Riscos e Auditoria, Análise e Apresentação de Contas na Marinha do Brasil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B6BF77D-DBE0-2647-A048-52EAB11D467B}"/>
              </a:ext>
            </a:extLst>
          </p:cNvPr>
          <p:cNvCxnSpPr>
            <a:cxnSpLocks/>
          </p:cNvCxnSpPr>
          <p:nvPr/>
        </p:nvCxnSpPr>
        <p:spPr>
          <a:xfrm>
            <a:off x="225299" y="1102655"/>
            <a:ext cx="226611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C1112D2-E9F6-114B-BDB4-90F3A1C3B9BD}"/>
              </a:ext>
            </a:extLst>
          </p:cNvPr>
          <p:cNvCxnSpPr/>
          <p:nvPr/>
        </p:nvCxnSpPr>
        <p:spPr>
          <a:xfrm>
            <a:off x="1436520" y="1099299"/>
            <a:ext cx="0" cy="756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1475B6D-B245-BA4D-B619-0BE113DDEBAD}"/>
              </a:ext>
            </a:extLst>
          </p:cNvPr>
          <p:cNvCxnSpPr>
            <a:cxnSpLocks/>
          </p:cNvCxnSpPr>
          <p:nvPr/>
        </p:nvCxnSpPr>
        <p:spPr>
          <a:xfrm>
            <a:off x="1436520" y="1855299"/>
            <a:ext cx="105488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75E40E5-E3CC-4244-9D4C-52B5F28CF8F1}"/>
              </a:ext>
            </a:extLst>
          </p:cNvPr>
          <p:cNvSpPr txBox="1"/>
          <p:nvPr/>
        </p:nvSpPr>
        <p:spPr>
          <a:xfrm>
            <a:off x="2614724" y="1152063"/>
            <a:ext cx="759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pt-BR" sz="2800" dirty="0">
                <a:solidFill>
                  <a:srgbClr val="FFFF00"/>
                </a:solidFill>
              </a:rPr>
              <a:t>Leitura do livro: Ciclo Orçamentário Brasileiro</a:t>
            </a:r>
          </a:p>
          <a:p>
            <a:pPr marL="457200" indent="-457200" algn="just">
              <a:buFontTx/>
              <a:buChar char="-"/>
            </a:pPr>
            <a:r>
              <a:rPr lang="pt-BR" sz="2800" dirty="0">
                <a:solidFill>
                  <a:srgbClr val="FFFF00"/>
                </a:solidFill>
              </a:rPr>
              <a:t>Leitura da publicação: </a:t>
            </a:r>
            <a:r>
              <a:rPr lang="pt-BR" sz="2800" dirty="0" err="1">
                <a:solidFill>
                  <a:srgbClr val="FFFF00"/>
                </a:solidFill>
              </a:rPr>
              <a:t>SGM</a:t>
            </a:r>
            <a:r>
              <a:rPr lang="pt-BR" sz="2800" dirty="0">
                <a:solidFill>
                  <a:srgbClr val="FFFF00"/>
                </a:solidFill>
              </a:rPr>
              <a:t>-401</a:t>
            </a:r>
          </a:p>
          <a:p>
            <a:pPr marL="457200" indent="-457200" algn="just">
              <a:buFontTx/>
              <a:buChar char="-"/>
            </a:pPr>
            <a:r>
              <a:rPr lang="pt-BR" sz="2800" dirty="0">
                <a:solidFill>
                  <a:srgbClr val="FFFF00"/>
                </a:solidFill>
              </a:rPr>
              <a:t>Aula expositiva (01 a </a:t>
            </a:r>
            <a:r>
              <a:rPr lang="pt-BR" sz="2800" dirty="0" err="1">
                <a:solidFill>
                  <a:srgbClr val="FFFF00"/>
                </a:solidFill>
              </a:rPr>
              <a:t>04MAR</a:t>
            </a:r>
            <a:r>
              <a:rPr lang="pt-BR" sz="2800" dirty="0">
                <a:solidFill>
                  <a:srgbClr val="FFFF00"/>
                </a:solidFill>
              </a:rPr>
              <a:t>)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98F6C63-1B7A-5348-A83C-20D45408E2BA}"/>
              </a:ext>
            </a:extLst>
          </p:cNvPr>
          <p:cNvCxnSpPr>
            <a:cxnSpLocks/>
          </p:cNvCxnSpPr>
          <p:nvPr/>
        </p:nvCxnSpPr>
        <p:spPr>
          <a:xfrm>
            <a:off x="225298" y="3892826"/>
            <a:ext cx="1368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688F81E-9F6D-3541-BF29-2186ABED8433}"/>
              </a:ext>
            </a:extLst>
          </p:cNvPr>
          <p:cNvCxnSpPr>
            <a:cxnSpLocks/>
          </p:cNvCxnSpPr>
          <p:nvPr/>
        </p:nvCxnSpPr>
        <p:spPr>
          <a:xfrm>
            <a:off x="920925" y="3892826"/>
            <a:ext cx="0" cy="163104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84C9FAF-BA08-7A44-A15A-8B71EB782F5B}"/>
              </a:ext>
            </a:extLst>
          </p:cNvPr>
          <p:cNvCxnSpPr>
            <a:cxnSpLocks/>
          </p:cNvCxnSpPr>
          <p:nvPr/>
        </p:nvCxnSpPr>
        <p:spPr>
          <a:xfrm>
            <a:off x="907673" y="5523867"/>
            <a:ext cx="146570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B7EA866-77DD-3E48-B500-37A37FE403FC}"/>
              </a:ext>
            </a:extLst>
          </p:cNvPr>
          <p:cNvSpPr txBox="1"/>
          <p:nvPr/>
        </p:nvSpPr>
        <p:spPr>
          <a:xfrm>
            <a:off x="2509945" y="4608598"/>
            <a:ext cx="9548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pt-BR" sz="2800" dirty="0">
                <a:solidFill>
                  <a:srgbClr val="FFFF00"/>
                </a:solidFill>
              </a:rPr>
              <a:t>Leitura do livro: Governança, Gestão de Riscos e Integridade</a:t>
            </a:r>
          </a:p>
          <a:p>
            <a:pPr marL="457200" indent="-457200" algn="just">
              <a:buFontTx/>
              <a:buChar char="-"/>
            </a:pPr>
            <a:r>
              <a:rPr lang="pt-BR" sz="2800" dirty="0">
                <a:solidFill>
                  <a:srgbClr val="FFFF00"/>
                </a:solidFill>
              </a:rPr>
              <a:t>Referencial Técnico da Atividade de Auditoria Interna Governamental</a:t>
            </a:r>
          </a:p>
          <a:p>
            <a:pPr marL="457200" indent="-457200" algn="just">
              <a:buFontTx/>
              <a:buChar char="-"/>
            </a:pPr>
            <a:r>
              <a:rPr lang="pt-BR" sz="2800" dirty="0">
                <a:solidFill>
                  <a:srgbClr val="FFFF00"/>
                </a:solidFill>
              </a:rPr>
              <a:t>Leitura da publicação: </a:t>
            </a:r>
            <a:r>
              <a:rPr lang="pt-BR" sz="2800" dirty="0" err="1">
                <a:solidFill>
                  <a:srgbClr val="FFFF00"/>
                </a:solidFill>
              </a:rPr>
              <a:t>SGM</a:t>
            </a:r>
            <a:r>
              <a:rPr lang="pt-BR" sz="2800" dirty="0">
                <a:solidFill>
                  <a:srgbClr val="FFFF00"/>
                </a:solidFill>
              </a:rPr>
              <a:t>-601</a:t>
            </a:r>
          </a:p>
        </p:txBody>
      </p:sp>
    </p:spTree>
    <p:extLst>
      <p:ext uri="{BB962C8B-B14F-4D97-AF65-F5344CB8AC3E}">
        <p14:creationId xmlns:p14="http://schemas.microsoft.com/office/powerpoint/2010/main" val="5061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28293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Viés </a:t>
            </a:r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financeiro 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(LP):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assegurar recursos financeiros às unidades orçamentárias, em tempo hábil à melhor execução de seus programas orçamentários; e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manter o equilíbrio entre a receita e a despesa, de forma a prevenir insuficiências de caixa.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4969CD-6FB3-244E-9C8A-69E291B65BF9}"/>
              </a:ext>
            </a:extLst>
          </p:cNvPr>
          <p:cNvSpPr txBox="1"/>
          <p:nvPr/>
        </p:nvSpPr>
        <p:spPr>
          <a:xfrm>
            <a:off x="222226" y="1572518"/>
            <a:ext cx="432327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Gerenciamento de riscos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17BDF7-658F-DB49-AFF8-32AF9834C392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30/40</a:t>
            </a:r>
          </a:p>
        </p:txBody>
      </p:sp>
    </p:spTree>
    <p:extLst>
      <p:ext uri="{BB962C8B-B14F-4D97-AF65-F5344CB8AC3E}">
        <p14:creationId xmlns:p14="http://schemas.microsoft.com/office/powerpoint/2010/main" val="95805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28293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sempre que houver a necessidade de se modificar a lei orçamentária, ou seja, caso haja a necessidade de autorizações para despesas não computadas ou insuficientemente dotadas quando da aprovação da LOA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4969CD-6FB3-244E-9C8A-69E291B65BF9}"/>
              </a:ext>
            </a:extLst>
          </p:cNvPr>
          <p:cNvSpPr txBox="1"/>
          <p:nvPr/>
        </p:nvSpPr>
        <p:spPr>
          <a:xfrm>
            <a:off x="222226" y="1572518"/>
            <a:ext cx="4429283" cy="584775"/>
          </a:xfrm>
          <a:prstGeom prst="rect">
            <a:avLst/>
          </a:prstGeom>
          <a:solidFill>
            <a:srgbClr val="002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Alterações orçamentárias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4DA8D5B-33BB-4342-BF65-C5D42DA3F837}"/>
              </a:ext>
            </a:extLst>
          </p:cNvPr>
          <p:cNvSpPr/>
          <p:nvPr/>
        </p:nvSpPr>
        <p:spPr>
          <a:xfrm>
            <a:off x="470450" y="4235156"/>
            <a:ext cx="11522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Créditos Adicionais 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➞ são abertos após a entrada da Lei em vigor, e para finalidades não previstas originalmente ou quando as dotações dos créditos existentes não forem suficientes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7825539-EF12-5144-89DB-5A3E1E4063B3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31/40</a:t>
            </a:r>
          </a:p>
        </p:txBody>
      </p:sp>
    </p:spTree>
    <p:extLst>
      <p:ext uri="{BB962C8B-B14F-4D97-AF65-F5344CB8AC3E}">
        <p14:creationId xmlns:p14="http://schemas.microsoft.com/office/powerpoint/2010/main" val="366756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28293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Crédito Suplementar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aberto por Decreto nos limites fixados nas leis orçamentárias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aberto por Lei caso estejam acima dos limites estabelecidos em Lei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tem por finalidade o reforço de dotação orçamentária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4969CD-6FB3-244E-9C8A-69E291B65BF9}"/>
              </a:ext>
            </a:extLst>
          </p:cNvPr>
          <p:cNvSpPr txBox="1"/>
          <p:nvPr/>
        </p:nvSpPr>
        <p:spPr>
          <a:xfrm>
            <a:off x="222226" y="1572518"/>
            <a:ext cx="4429283" cy="584775"/>
          </a:xfrm>
          <a:prstGeom prst="rect">
            <a:avLst/>
          </a:prstGeom>
          <a:solidFill>
            <a:srgbClr val="002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Créditos Adicionais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AA5E0E-1FBF-A247-9158-D90F872BFFC4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32/40</a:t>
            </a:r>
          </a:p>
        </p:txBody>
      </p:sp>
    </p:spTree>
    <p:extLst>
      <p:ext uri="{BB962C8B-B14F-4D97-AF65-F5344CB8AC3E}">
        <p14:creationId xmlns:p14="http://schemas.microsoft.com/office/powerpoint/2010/main" val="5576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28293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Crédito Especial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aberto ou autorizada sua abertura exclusivamente por Lei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tem por finalidade despesas para as quais não haja dotação específica, ou seja, para criar programações não existentes no orçamento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4969CD-6FB3-244E-9C8A-69E291B65BF9}"/>
              </a:ext>
            </a:extLst>
          </p:cNvPr>
          <p:cNvSpPr txBox="1"/>
          <p:nvPr/>
        </p:nvSpPr>
        <p:spPr>
          <a:xfrm>
            <a:off x="222226" y="1572518"/>
            <a:ext cx="4429283" cy="584775"/>
          </a:xfrm>
          <a:prstGeom prst="rect">
            <a:avLst/>
          </a:prstGeom>
          <a:solidFill>
            <a:srgbClr val="002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Créditos Adicionais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C684BA-A914-C348-847D-CC95A0F2FB90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33/40</a:t>
            </a:r>
          </a:p>
        </p:txBody>
      </p:sp>
    </p:spTree>
    <p:extLst>
      <p:ext uri="{BB962C8B-B14F-4D97-AF65-F5344CB8AC3E}">
        <p14:creationId xmlns:p14="http://schemas.microsoft.com/office/powerpoint/2010/main" val="82449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975484" y="3457313"/>
              <a:ext cx="0" cy="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0" cy="0"/>
                    </a:xfrm>
                    <a:prstGeom prst="rect">
                      <a:avLst/>
                    </a:prstGeom>
                  </am3d:spPr>
                  <am3d:camera>
                    <am3d:pos x="0" y="0" z="616345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404" d="1000000"/>
                    <am3d:preTrans dx="-38771" dy="-6202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744" ay="-1599976" az="-10536210"/>
                    <am3d:postTrans dx="0" dy="0" dz="0"/>
                  </am3d:trans>
                  <am3d:raster rName="Office3DRenderer" rVer="16.0.8326">
                    <am3d:blip/>
                  </am3d:raster>
                  <am3d:objViewport viewportSz="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Cúpulas E Pinacoide Azul">
                <a:extLst>
                  <a:ext uri="{FF2B5EF4-FFF2-40B4-BE49-F238E27FC236}">
                    <a16:creationId xmlns:a16="http://schemas.microsoft.com/office/drawing/2014/main" id="{A9B3CBF2-C79E-5546-A2EE-386A29973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975484" y="3457313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9F8A0F3-D877-9F41-8EF3-0B745AEC4B91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28293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FBA31E17-4598-8C49-810E-DBDDF7848964}"/>
              </a:ext>
            </a:extLst>
          </p:cNvPr>
          <p:cNvSpPr/>
          <p:nvPr/>
        </p:nvSpPr>
        <p:spPr>
          <a:xfrm>
            <a:off x="470451" y="2537818"/>
            <a:ext cx="115227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pt-BR" sz="2400" dirty="0">
                <a:solidFill>
                  <a:srgbClr val="FFFF00"/>
                </a:solidFill>
                <a:latin typeface="Helvetica" pitchFamily="2" charset="0"/>
              </a:rPr>
              <a:t>Crédito Extraordinário</a:t>
            </a: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aberto por Medida Provisória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tem por finalidade atender despesas imprevisíveis e urgentes, como as decorrentes de guerra, comoção interna ou calamidade pública, sendo necessário, também, o pressuposto de relevância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4969CD-6FB3-244E-9C8A-69E291B65BF9}"/>
              </a:ext>
            </a:extLst>
          </p:cNvPr>
          <p:cNvSpPr txBox="1"/>
          <p:nvPr/>
        </p:nvSpPr>
        <p:spPr>
          <a:xfrm>
            <a:off x="222226" y="1572518"/>
            <a:ext cx="4429283" cy="584775"/>
          </a:xfrm>
          <a:prstGeom prst="rect">
            <a:avLst/>
          </a:prstGeom>
          <a:solidFill>
            <a:srgbClr val="002D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Créditos Adicionais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DF4DBE-282A-4248-BC58-F8A1B865DAEB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34/40</a:t>
            </a:r>
          </a:p>
        </p:txBody>
      </p:sp>
    </p:spTree>
    <p:extLst>
      <p:ext uri="{BB962C8B-B14F-4D97-AF65-F5344CB8AC3E}">
        <p14:creationId xmlns:p14="http://schemas.microsoft.com/office/powerpoint/2010/main" val="17183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24CC5FA-4ADF-CB49-8A1E-73859FD69F14}"/>
              </a:ext>
            </a:extLst>
          </p:cNvPr>
          <p:cNvSpPr txBox="1"/>
          <p:nvPr/>
        </p:nvSpPr>
        <p:spPr>
          <a:xfrm>
            <a:off x="8797292" y="7951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1/__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4507581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Técnicas orçamentárias</a:t>
            </a:r>
          </a:p>
        </p:txBody>
      </p:sp>
      <p:sp>
        <p:nvSpPr>
          <p:cNvPr id="11" name="Balão de Seta para a Direita 10">
            <a:extLst>
              <a:ext uri="{FF2B5EF4-FFF2-40B4-BE49-F238E27FC236}">
                <a16:creationId xmlns:a16="http://schemas.microsoft.com/office/drawing/2014/main" id="{50DCF6C2-25CC-3B4C-BF82-A0284EBCB70E}"/>
              </a:ext>
            </a:extLst>
          </p:cNvPr>
          <p:cNvSpPr/>
          <p:nvPr/>
        </p:nvSpPr>
        <p:spPr>
          <a:xfrm>
            <a:off x="309310" y="3027307"/>
            <a:ext cx="3405809" cy="2266122"/>
          </a:xfrm>
          <a:prstGeom prst="rightArrowCallout">
            <a:avLst>
              <a:gd name="adj1" fmla="val 20321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Orçamento 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Tradicional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EDB791-84E5-2F41-A52E-3B1B7819AB21}"/>
              </a:ext>
            </a:extLst>
          </p:cNvPr>
          <p:cNvSpPr/>
          <p:nvPr/>
        </p:nvSpPr>
        <p:spPr>
          <a:xfrm>
            <a:off x="3935893" y="3075056"/>
            <a:ext cx="7381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orçamento centrado no exercício da função controle</a:t>
            </a:r>
            <a:endParaRPr lang="pt-BR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1109E6B-0535-7545-8104-178DBDD96921}"/>
              </a:ext>
            </a:extLst>
          </p:cNvPr>
          <p:cNvSpPr/>
          <p:nvPr/>
        </p:nvSpPr>
        <p:spPr>
          <a:xfrm>
            <a:off x="3935894" y="4462432"/>
            <a:ext cx="7381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assegurava que os recursos fossem gastos apenas nos fins para os quais tivessem sido aprovados</a:t>
            </a:r>
            <a:endParaRPr lang="pt-BR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24CC5FA-4ADF-CB49-8A1E-73859FD69F14}"/>
              </a:ext>
            </a:extLst>
          </p:cNvPr>
          <p:cNvSpPr txBox="1"/>
          <p:nvPr/>
        </p:nvSpPr>
        <p:spPr>
          <a:xfrm>
            <a:off x="8797292" y="7951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1/__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4507581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Técnicas orçamentárias</a:t>
            </a:r>
          </a:p>
        </p:txBody>
      </p:sp>
      <p:sp>
        <p:nvSpPr>
          <p:cNvPr id="11" name="Balão de Seta para a Direita 10">
            <a:extLst>
              <a:ext uri="{FF2B5EF4-FFF2-40B4-BE49-F238E27FC236}">
                <a16:creationId xmlns:a16="http://schemas.microsoft.com/office/drawing/2014/main" id="{50DCF6C2-25CC-3B4C-BF82-A0284EBCB70E}"/>
              </a:ext>
            </a:extLst>
          </p:cNvPr>
          <p:cNvSpPr/>
          <p:nvPr/>
        </p:nvSpPr>
        <p:spPr>
          <a:xfrm>
            <a:off x="309310" y="3027307"/>
            <a:ext cx="3405809" cy="2266122"/>
          </a:xfrm>
          <a:prstGeom prst="rightArrowCallout">
            <a:avLst>
              <a:gd name="adj1" fmla="val 20321"/>
              <a:gd name="adj2" fmla="val 25000"/>
              <a:gd name="adj3" fmla="val 25000"/>
              <a:gd name="adj4" fmla="val 6497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Orçamento 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Incremental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EDB791-84E5-2F41-A52E-3B1B7819AB21}"/>
              </a:ext>
            </a:extLst>
          </p:cNvPr>
          <p:cNvSpPr/>
          <p:nvPr/>
        </p:nvSpPr>
        <p:spPr>
          <a:xfrm>
            <a:off x="4080312" y="3750917"/>
            <a:ext cx="7381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realização de pequenos ajustes aos itens de receita e despesas dos programas tradicionais</a:t>
            </a:r>
          </a:p>
        </p:txBody>
      </p:sp>
    </p:spTree>
    <p:extLst>
      <p:ext uri="{BB962C8B-B14F-4D97-AF65-F5344CB8AC3E}">
        <p14:creationId xmlns:p14="http://schemas.microsoft.com/office/powerpoint/2010/main" val="6704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24CC5FA-4ADF-CB49-8A1E-73859FD69F14}"/>
              </a:ext>
            </a:extLst>
          </p:cNvPr>
          <p:cNvSpPr txBox="1"/>
          <p:nvPr/>
        </p:nvSpPr>
        <p:spPr>
          <a:xfrm>
            <a:off x="8797292" y="7951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1/__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4507581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Técnicas orçamentárias</a:t>
            </a:r>
          </a:p>
        </p:txBody>
      </p:sp>
      <p:sp>
        <p:nvSpPr>
          <p:cNvPr id="11" name="Balão de Seta para a Direita 10">
            <a:extLst>
              <a:ext uri="{FF2B5EF4-FFF2-40B4-BE49-F238E27FC236}">
                <a16:creationId xmlns:a16="http://schemas.microsoft.com/office/drawing/2014/main" id="{50DCF6C2-25CC-3B4C-BF82-A0284EBCB70E}"/>
              </a:ext>
            </a:extLst>
          </p:cNvPr>
          <p:cNvSpPr/>
          <p:nvPr/>
        </p:nvSpPr>
        <p:spPr>
          <a:xfrm>
            <a:off x="309310" y="3027307"/>
            <a:ext cx="3405809" cy="2266122"/>
          </a:xfrm>
          <a:prstGeom prst="rightArrowCallout">
            <a:avLst>
              <a:gd name="adj1" fmla="val 20321"/>
              <a:gd name="adj2" fmla="val 25000"/>
              <a:gd name="adj3" fmla="val 25000"/>
              <a:gd name="adj4" fmla="val 6497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Orçamento 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Desempenho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B56B50C-40F0-4540-AB97-64C5879C457D}"/>
              </a:ext>
            </a:extLst>
          </p:cNvPr>
          <p:cNvSpPr/>
          <p:nvPr/>
        </p:nvSpPr>
        <p:spPr>
          <a:xfrm>
            <a:off x="3935893" y="3075056"/>
            <a:ext cx="7381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possui foco no resultado, sem, no entanto, ter um planejamento adequado</a:t>
            </a:r>
            <a:endParaRPr lang="pt-BR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3B9923-728C-5844-866F-A22544B85A50}"/>
              </a:ext>
            </a:extLst>
          </p:cNvPr>
          <p:cNvSpPr/>
          <p:nvPr/>
        </p:nvSpPr>
        <p:spPr>
          <a:xfrm>
            <a:off x="3935894" y="4462432"/>
            <a:ext cx="7381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ênfase no desempenho organizacional</a:t>
            </a:r>
            <a:endParaRPr lang="pt-BR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24CC5FA-4ADF-CB49-8A1E-73859FD69F14}"/>
              </a:ext>
            </a:extLst>
          </p:cNvPr>
          <p:cNvSpPr txBox="1"/>
          <p:nvPr/>
        </p:nvSpPr>
        <p:spPr>
          <a:xfrm>
            <a:off x="8797292" y="7951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1/__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4507581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Técnicas orçamentárias</a:t>
            </a:r>
          </a:p>
        </p:txBody>
      </p:sp>
      <p:sp>
        <p:nvSpPr>
          <p:cNvPr id="11" name="Balão de Seta para a Direita 10">
            <a:extLst>
              <a:ext uri="{FF2B5EF4-FFF2-40B4-BE49-F238E27FC236}">
                <a16:creationId xmlns:a16="http://schemas.microsoft.com/office/drawing/2014/main" id="{50DCF6C2-25CC-3B4C-BF82-A0284EBCB70E}"/>
              </a:ext>
            </a:extLst>
          </p:cNvPr>
          <p:cNvSpPr/>
          <p:nvPr/>
        </p:nvSpPr>
        <p:spPr>
          <a:xfrm>
            <a:off x="309310" y="3027307"/>
            <a:ext cx="3405809" cy="2266122"/>
          </a:xfrm>
          <a:prstGeom prst="rightArrowCallout">
            <a:avLst>
              <a:gd name="adj1" fmla="val 20321"/>
              <a:gd name="adj2" fmla="val 25000"/>
              <a:gd name="adj3" fmla="val 25000"/>
              <a:gd name="adj4" fmla="val 6497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Orçamento 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Base Zero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B56B50C-40F0-4540-AB97-64C5879C457D}"/>
              </a:ext>
            </a:extLst>
          </p:cNvPr>
          <p:cNvSpPr/>
          <p:nvPr/>
        </p:nvSpPr>
        <p:spPr>
          <a:xfrm>
            <a:off x="3935893" y="3075056"/>
            <a:ext cx="7381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possui como principal característica a desconsideração do exercício anterior como referência</a:t>
            </a:r>
            <a:endParaRPr lang="pt-BR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26A955A-0D81-5D4A-B415-32C0582A831C}"/>
              </a:ext>
            </a:extLst>
          </p:cNvPr>
          <p:cNvSpPr/>
          <p:nvPr/>
        </p:nvSpPr>
        <p:spPr>
          <a:xfrm>
            <a:off x="3935894" y="4462432"/>
            <a:ext cx="7381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exige que todas as despesas sejam detalhadas e justificadas a cada novo ciclo orçamentário</a:t>
            </a:r>
            <a:endParaRPr lang="pt-BR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24CC5FA-4ADF-CB49-8A1E-73859FD69F14}"/>
              </a:ext>
            </a:extLst>
          </p:cNvPr>
          <p:cNvSpPr txBox="1"/>
          <p:nvPr/>
        </p:nvSpPr>
        <p:spPr>
          <a:xfrm>
            <a:off x="8797292" y="7951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1/__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4507581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Técnicas orçamentárias</a:t>
            </a:r>
          </a:p>
        </p:txBody>
      </p:sp>
      <p:sp>
        <p:nvSpPr>
          <p:cNvPr id="11" name="Balão de Seta para a Direita 10">
            <a:extLst>
              <a:ext uri="{FF2B5EF4-FFF2-40B4-BE49-F238E27FC236}">
                <a16:creationId xmlns:a16="http://schemas.microsoft.com/office/drawing/2014/main" id="{50DCF6C2-25CC-3B4C-BF82-A0284EBCB70E}"/>
              </a:ext>
            </a:extLst>
          </p:cNvPr>
          <p:cNvSpPr/>
          <p:nvPr/>
        </p:nvSpPr>
        <p:spPr>
          <a:xfrm>
            <a:off x="309310" y="3027307"/>
            <a:ext cx="3405809" cy="2266122"/>
          </a:xfrm>
          <a:prstGeom prst="rightArrowCallout">
            <a:avLst>
              <a:gd name="adj1" fmla="val 20321"/>
              <a:gd name="adj2" fmla="val 25000"/>
              <a:gd name="adj3" fmla="val 25000"/>
              <a:gd name="adj4" fmla="val 6497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Orçamento 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Programa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B56B50C-40F0-4540-AB97-64C5879C457D}"/>
              </a:ext>
            </a:extLst>
          </p:cNvPr>
          <p:cNvSpPr/>
          <p:nvPr/>
        </p:nvSpPr>
        <p:spPr>
          <a:xfrm>
            <a:off x="3935893" y="3075056"/>
            <a:ext cx="7381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possui foco no resultado, com um planejamento de fundo</a:t>
            </a:r>
            <a:endParaRPr lang="pt-BR" sz="2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26A955A-0D81-5D4A-B415-32C0582A831C}"/>
              </a:ext>
            </a:extLst>
          </p:cNvPr>
          <p:cNvSpPr/>
          <p:nvPr/>
        </p:nvSpPr>
        <p:spPr>
          <a:xfrm>
            <a:off x="3935894" y="4462432"/>
            <a:ext cx="73814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conjunto de procedimentos que relaciona os objetivos, metas, recursos e estruturas de execução a uma clara definição de prazos e responsabilidades, valorizando os instrumentos de decisão e gestão</a:t>
            </a:r>
          </a:p>
        </p:txBody>
      </p:sp>
    </p:spTree>
    <p:extLst>
      <p:ext uri="{BB962C8B-B14F-4D97-AF65-F5344CB8AC3E}">
        <p14:creationId xmlns:p14="http://schemas.microsoft.com/office/powerpoint/2010/main" val="402613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207A2A3-D5AF-4E4D-8450-24F9FFC43D73}"/>
              </a:ext>
            </a:extLst>
          </p:cNvPr>
          <p:cNvSpPr/>
          <p:nvPr/>
        </p:nvSpPr>
        <p:spPr>
          <a:xfrm>
            <a:off x="1" y="-13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800" b="1" dirty="0"/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592" y="123916"/>
            <a:ext cx="833942" cy="280180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1B2E75-8619-E24B-BF0C-FC15DBCA01CF}"/>
              </a:ext>
            </a:extLst>
          </p:cNvPr>
          <p:cNvSpPr txBox="1"/>
          <p:nvPr/>
        </p:nvSpPr>
        <p:spPr>
          <a:xfrm>
            <a:off x="133466" y="534728"/>
            <a:ext cx="88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pt-BR" sz="3200" b="0" dirty="0"/>
              <a:t>UE - 4.0 - Licitações, Acordos e Atos Administrativos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B6BF77D-DBE0-2647-A048-52EAB11D467B}"/>
              </a:ext>
            </a:extLst>
          </p:cNvPr>
          <p:cNvCxnSpPr>
            <a:cxnSpLocks/>
          </p:cNvCxnSpPr>
          <p:nvPr/>
        </p:nvCxnSpPr>
        <p:spPr>
          <a:xfrm flipV="1">
            <a:off x="225298" y="1086047"/>
            <a:ext cx="1296000" cy="335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C1112D2-E9F6-114B-BDB4-90F3A1C3B9BD}"/>
              </a:ext>
            </a:extLst>
          </p:cNvPr>
          <p:cNvCxnSpPr>
            <a:cxnSpLocks/>
          </p:cNvCxnSpPr>
          <p:nvPr/>
        </p:nvCxnSpPr>
        <p:spPr>
          <a:xfrm>
            <a:off x="826919" y="1086047"/>
            <a:ext cx="0" cy="118007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1475B6D-B245-BA4D-B619-0BE113DDEBAD}"/>
              </a:ext>
            </a:extLst>
          </p:cNvPr>
          <p:cNvCxnSpPr>
            <a:cxnSpLocks/>
          </p:cNvCxnSpPr>
          <p:nvPr/>
        </p:nvCxnSpPr>
        <p:spPr>
          <a:xfrm>
            <a:off x="826919" y="2266117"/>
            <a:ext cx="168302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75E40E5-E3CC-4244-9D4C-52B5F28CF8F1}"/>
              </a:ext>
            </a:extLst>
          </p:cNvPr>
          <p:cNvSpPr txBox="1"/>
          <p:nvPr/>
        </p:nvSpPr>
        <p:spPr>
          <a:xfrm>
            <a:off x="2614724" y="1138811"/>
            <a:ext cx="8609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pt-BR" sz="2800" dirty="0">
                <a:solidFill>
                  <a:srgbClr val="FFFF00"/>
                </a:solidFill>
              </a:rPr>
              <a:t>Leitura do livro: </a:t>
            </a:r>
            <a:r>
              <a:rPr lang="pt-BR" sz="2800" dirty="0" err="1">
                <a:solidFill>
                  <a:srgbClr val="FFFF00"/>
                </a:solidFill>
              </a:rPr>
              <a:t>Licitações</a:t>
            </a:r>
            <a:r>
              <a:rPr lang="pt-BR" sz="2800" dirty="0">
                <a:solidFill>
                  <a:srgbClr val="FFFF00"/>
                </a:solidFill>
              </a:rPr>
              <a:t> e contratos administrativos</a:t>
            </a:r>
          </a:p>
          <a:p>
            <a:pPr marL="457200" indent="-457200" algn="just">
              <a:buFontTx/>
              <a:buChar char="-"/>
            </a:pPr>
            <a:r>
              <a:rPr lang="pt-BR" sz="2800" dirty="0">
                <a:solidFill>
                  <a:srgbClr val="FFFF00"/>
                </a:solidFill>
              </a:rPr>
              <a:t>Leitura do livro: Compras </a:t>
            </a:r>
            <a:r>
              <a:rPr lang="pt-BR" sz="2800" dirty="0" err="1">
                <a:solidFill>
                  <a:srgbClr val="FFFF00"/>
                </a:solidFill>
              </a:rPr>
              <a:t>públicas</a:t>
            </a:r>
            <a:r>
              <a:rPr lang="pt-BR" sz="2800" dirty="0">
                <a:solidFill>
                  <a:srgbClr val="FFFF00"/>
                </a:solidFill>
              </a:rPr>
              <a:t> para </a:t>
            </a:r>
            <a:r>
              <a:rPr lang="pt-BR" sz="2800" dirty="0" err="1">
                <a:solidFill>
                  <a:srgbClr val="FFFF00"/>
                </a:solidFill>
              </a:rPr>
              <a:t>além</a:t>
            </a:r>
            <a:r>
              <a:rPr lang="pt-BR" sz="2800" dirty="0">
                <a:solidFill>
                  <a:srgbClr val="FFFF00"/>
                </a:solidFill>
              </a:rPr>
              <a:t> da economicidade</a:t>
            </a:r>
          </a:p>
          <a:p>
            <a:pPr marL="457200" indent="-457200" algn="just">
              <a:buFontTx/>
              <a:buChar char="-"/>
            </a:pPr>
            <a:r>
              <a:rPr lang="pt-BR" sz="2800" dirty="0">
                <a:solidFill>
                  <a:srgbClr val="FFFF00"/>
                </a:solidFill>
              </a:rPr>
              <a:t>Leitura da publicação: </a:t>
            </a:r>
            <a:r>
              <a:rPr lang="pt-BR" sz="2800" dirty="0" err="1">
                <a:solidFill>
                  <a:srgbClr val="FFFF00"/>
                </a:solidFill>
              </a:rPr>
              <a:t>SGM</a:t>
            </a:r>
            <a:r>
              <a:rPr lang="pt-BR" sz="2800" dirty="0">
                <a:solidFill>
                  <a:srgbClr val="FFFF00"/>
                </a:solidFill>
              </a:rPr>
              <a:t>-102</a:t>
            </a:r>
          </a:p>
          <a:p>
            <a:pPr marL="457200" indent="-457200" algn="just">
              <a:buFontTx/>
              <a:buChar char="-"/>
            </a:pPr>
            <a:r>
              <a:rPr lang="pt-BR" sz="2800" dirty="0">
                <a:solidFill>
                  <a:srgbClr val="FFFF00"/>
                </a:solidFill>
              </a:rPr>
              <a:t>Aula expositiva (22 a </a:t>
            </a:r>
            <a:r>
              <a:rPr lang="pt-BR" sz="2800" dirty="0" err="1">
                <a:solidFill>
                  <a:srgbClr val="FFFF00"/>
                </a:solidFill>
              </a:rPr>
              <a:t>25MAR</a:t>
            </a:r>
            <a:r>
              <a:rPr lang="pt-BR" sz="2800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50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5391861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Classificações orçamentárias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6D2FA7DD-FCBE-6544-8E47-8B2377EA9141}"/>
              </a:ext>
            </a:extLst>
          </p:cNvPr>
          <p:cNvSpPr/>
          <p:nvPr/>
        </p:nvSpPr>
        <p:spPr>
          <a:xfrm>
            <a:off x="309309" y="2769704"/>
            <a:ext cx="11152463" cy="11264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60763" indent="-3548063" algn="just"/>
            <a:r>
              <a:rPr lang="pt-BR" sz="2400" dirty="0">
                <a:solidFill>
                  <a:schemeClr val="tx1"/>
                </a:solidFill>
              </a:rPr>
              <a:t>Órgão Orçamentário ➞ são unidades de planejamento e orçamento dos Ministérios</a:t>
            </a:r>
          </a:p>
          <a:p>
            <a:pPr marL="3560763" indent="-576263" algn="just"/>
            <a:r>
              <a:rPr lang="pt-BR" sz="2400" dirty="0" err="1">
                <a:solidFill>
                  <a:schemeClr val="tx1"/>
                </a:solidFill>
              </a:rPr>
              <a:t>Ex</a:t>
            </a:r>
            <a:r>
              <a:rPr lang="pt-BR" sz="2400" dirty="0">
                <a:solidFill>
                  <a:schemeClr val="tx1"/>
                </a:solidFill>
              </a:rPr>
              <a:t>: Ministério da Defesa</a:t>
            </a: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F5C93B0D-B704-524A-9BFD-67FE8BD2672A}"/>
              </a:ext>
            </a:extLst>
          </p:cNvPr>
          <p:cNvSpPr/>
          <p:nvPr/>
        </p:nvSpPr>
        <p:spPr>
          <a:xfrm>
            <a:off x="309308" y="4492487"/>
            <a:ext cx="11152463" cy="21137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98825" indent="-3298825" algn="just"/>
            <a:r>
              <a:rPr lang="pt-BR" sz="2400" dirty="0">
                <a:solidFill>
                  <a:schemeClr val="tx1"/>
                </a:solidFill>
              </a:rPr>
              <a:t>Unidade Orçamentária ➞ são desdobramentos dos Órgãos Setoriais em cujo nome a LOA consigna, expressamente, dotações com vistas à sua manutenção e à realização de um determinado programa de trabalho</a:t>
            </a:r>
          </a:p>
          <a:p>
            <a:pPr marL="3298825" indent="-3286125" algn="just"/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err="1">
                <a:solidFill>
                  <a:schemeClr val="tx1"/>
                </a:solidFill>
              </a:rPr>
              <a:t>Ex</a:t>
            </a:r>
            <a:r>
              <a:rPr lang="pt-BR" sz="2400" dirty="0">
                <a:solidFill>
                  <a:schemeClr val="tx1"/>
                </a:solidFill>
              </a:rPr>
              <a:t>: Diretoria de Gestão Orçamentária da Marinha (</a:t>
            </a:r>
            <a:r>
              <a:rPr lang="pt-BR" sz="2400" dirty="0" err="1">
                <a:solidFill>
                  <a:schemeClr val="tx1"/>
                </a:solidFill>
              </a:rPr>
              <a:t>DGOM</a:t>
            </a:r>
            <a:r>
              <a:rPr lang="pt-BR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D7DBC6-9D3B-C44B-8B98-2DEDAEE5DE20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35/40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5EF9BA-DA8F-9644-BF35-5189C6E4AC21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</p:spTree>
    <p:extLst>
      <p:ext uri="{BB962C8B-B14F-4D97-AF65-F5344CB8AC3E}">
        <p14:creationId xmlns:p14="http://schemas.microsoft.com/office/powerpoint/2010/main" val="45303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3480825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Receitas Públicas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6D2FA7DD-FCBE-6544-8E47-8B2377EA9141}"/>
              </a:ext>
            </a:extLst>
          </p:cNvPr>
          <p:cNvSpPr/>
          <p:nvPr/>
        </p:nvSpPr>
        <p:spPr>
          <a:xfrm>
            <a:off x="309309" y="2769704"/>
            <a:ext cx="11152463" cy="1736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84500" indent="-2971800" algn="just"/>
            <a:r>
              <a:rPr lang="pt-BR" sz="2800" dirty="0"/>
              <a:t>Receitas públicas ➞ ingresso de recursos financeiros nos cofres do Estado (Governo)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7073CB-DE8B-2345-94B8-5E8E292D2C6A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36/40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75B5C1-D38F-304E-88D5-3881907CE220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</p:spTree>
    <p:extLst>
      <p:ext uri="{BB962C8B-B14F-4D97-AF65-F5344CB8AC3E}">
        <p14:creationId xmlns:p14="http://schemas.microsoft.com/office/powerpoint/2010/main" val="967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3967561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Natureza da Receita</a:t>
            </a:r>
          </a:p>
        </p:txBody>
      </p:sp>
      <p:cxnSp>
        <p:nvCxnSpPr>
          <p:cNvPr id="6" name="Conector Angulado 5">
            <a:extLst>
              <a:ext uri="{FF2B5EF4-FFF2-40B4-BE49-F238E27FC236}">
                <a16:creationId xmlns:a16="http://schemas.microsoft.com/office/drawing/2014/main" id="{33D83D18-29EA-6041-87FE-17F758829E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27043" y="1781654"/>
            <a:ext cx="1115877" cy="1983780"/>
          </a:xfrm>
          <a:prstGeom prst="bentConnector2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A84D57-CF56-C64E-93EA-1A16B7A366E1}"/>
              </a:ext>
            </a:extLst>
          </p:cNvPr>
          <p:cNvSpPr txBox="1"/>
          <p:nvPr/>
        </p:nvSpPr>
        <p:spPr>
          <a:xfrm>
            <a:off x="4343131" y="3016011"/>
            <a:ext cx="6168676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rgbClr val="002DFF"/>
                </a:solidFill>
              </a:rPr>
              <a:t>Analisar a destinação da Despesa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AE0104-5735-6448-852B-F15D9AABDC0A}"/>
              </a:ext>
            </a:extLst>
          </p:cNvPr>
          <p:cNvSpPr txBox="1"/>
          <p:nvPr/>
        </p:nvSpPr>
        <p:spPr>
          <a:xfrm>
            <a:off x="1965648" y="5541705"/>
            <a:ext cx="10162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</a:rPr>
              <a:t>Associação da classificação da receita com a classificação da despesa</a:t>
            </a:r>
          </a:p>
        </p:txBody>
      </p:sp>
      <p:sp>
        <p:nvSpPr>
          <p:cNvPr id="11" name="Seta para Baixo 10">
            <a:extLst>
              <a:ext uri="{FF2B5EF4-FFF2-40B4-BE49-F238E27FC236}">
                <a16:creationId xmlns:a16="http://schemas.microsoft.com/office/drawing/2014/main" id="{83B10395-2673-5444-B909-63D254C01D33}"/>
              </a:ext>
            </a:extLst>
          </p:cNvPr>
          <p:cNvSpPr/>
          <p:nvPr/>
        </p:nvSpPr>
        <p:spPr>
          <a:xfrm>
            <a:off x="2900667" y="4005614"/>
            <a:ext cx="768627" cy="138518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7BC7160-F06A-BA48-BB98-2A9AA6CC5FD6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37/40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21B47F-A86C-8949-8241-75B9CCFCEA87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</p:spTree>
    <p:extLst>
      <p:ext uri="{BB962C8B-B14F-4D97-AF65-F5344CB8AC3E}">
        <p14:creationId xmlns:p14="http://schemas.microsoft.com/office/powerpoint/2010/main" val="18086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8" grpId="0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3654975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marL="457200" indent="-457200">
              <a:buFont typeface="Wingdings" pitchFamily="2" charset="2"/>
              <a:buChar char="ü"/>
              <a:defRPr sz="3200">
                <a:solidFill>
                  <a:srgbClr val="002DFF"/>
                </a:solidFill>
              </a:defRPr>
            </a:lvl1pPr>
          </a:lstStyle>
          <a:p>
            <a:r>
              <a:rPr lang="pt-BR" dirty="0"/>
              <a:t>Despesas Públicas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F31643DA-4536-6946-B95D-3F1F594D00F6}"/>
              </a:ext>
            </a:extLst>
          </p:cNvPr>
          <p:cNvSpPr/>
          <p:nvPr/>
        </p:nvSpPr>
        <p:spPr>
          <a:xfrm>
            <a:off x="309309" y="2769704"/>
            <a:ext cx="11152463" cy="22378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38513" indent="-3325813" algn="just"/>
            <a:r>
              <a:rPr lang="pt-BR" sz="2800" dirty="0">
                <a:solidFill>
                  <a:schemeClr val="tx1"/>
                </a:solidFill>
              </a:rPr>
              <a:t>Despesas públicas ➞ é a </a:t>
            </a:r>
            <a:r>
              <a:rPr lang="pt-BR" sz="2800" b="1" dirty="0">
                <a:solidFill>
                  <a:schemeClr val="tx1"/>
                </a:solidFill>
              </a:rPr>
              <a:t>soma dos gastos </a:t>
            </a:r>
            <a:r>
              <a:rPr lang="pt-BR" sz="2800" dirty="0">
                <a:solidFill>
                  <a:schemeClr val="tx1"/>
                </a:solidFill>
              </a:rPr>
              <a:t>pelo Estado com vistas ao atendimento das necessidades coletivas (econômicas e sociais) e ao cumprimento das responsabilidades institucionais do setor público</a:t>
            </a:r>
          </a:p>
        </p:txBody>
      </p: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ECB51360-4E5B-4545-94EA-E7F3FECE33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6014" y="3883429"/>
            <a:ext cx="1919901" cy="128500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896DA78-93F8-A54F-9B83-3EC39753D96F}"/>
              </a:ext>
            </a:extLst>
          </p:cNvPr>
          <p:cNvCxnSpPr/>
          <p:nvPr/>
        </p:nvCxnSpPr>
        <p:spPr>
          <a:xfrm>
            <a:off x="569464" y="3495260"/>
            <a:ext cx="262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C4A478-99F7-464B-AF8C-F96A9525EE73}"/>
              </a:ext>
            </a:extLst>
          </p:cNvPr>
          <p:cNvSpPr txBox="1"/>
          <p:nvPr/>
        </p:nvSpPr>
        <p:spPr>
          <a:xfrm>
            <a:off x="1057759" y="5716341"/>
            <a:ext cx="4221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Autoridade Competente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D9C3136-D26A-EE4A-86EC-3FA296DBFDB5}"/>
              </a:ext>
            </a:extLst>
          </p:cNvPr>
          <p:cNvCxnSpPr>
            <a:cxnSpLocks/>
          </p:cNvCxnSpPr>
          <p:nvPr/>
        </p:nvCxnSpPr>
        <p:spPr>
          <a:xfrm flipV="1">
            <a:off x="5436681" y="6062869"/>
            <a:ext cx="432516" cy="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886BDE-1BCC-454B-803E-5A706F917098}"/>
              </a:ext>
            </a:extLst>
          </p:cNvPr>
          <p:cNvSpPr txBox="1"/>
          <p:nvPr/>
        </p:nvSpPr>
        <p:spPr>
          <a:xfrm>
            <a:off x="6026708" y="5756096"/>
            <a:ext cx="4164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Ordenador de Despesas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AA8F391-4197-1147-8123-A7010EF1EDF9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38/40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307107F-9AC2-2741-BB29-C6D13AD2D593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</p:spTree>
    <p:extLst>
      <p:ext uri="{BB962C8B-B14F-4D97-AF65-F5344CB8AC3E}">
        <p14:creationId xmlns:p14="http://schemas.microsoft.com/office/powerpoint/2010/main" val="169742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9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3654975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marL="457200" indent="-457200">
              <a:buFont typeface="Wingdings" pitchFamily="2" charset="2"/>
              <a:buChar char="ü"/>
              <a:defRPr sz="3200">
                <a:solidFill>
                  <a:srgbClr val="002DFF"/>
                </a:solidFill>
              </a:defRPr>
            </a:lvl1pPr>
          </a:lstStyle>
          <a:p>
            <a:r>
              <a:rPr lang="pt-BR" dirty="0"/>
              <a:t>Despesas Públicas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DC3F2A-1296-8744-94FC-CDC45A5B99CC}"/>
              </a:ext>
            </a:extLst>
          </p:cNvPr>
          <p:cNvSpPr txBox="1"/>
          <p:nvPr/>
        </p:nvSpPr>
        <p:spPr>
          <a:xfrm>
            <a:off x="1164742" y="2518677"/>
            <a:ext cx="4164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Ordenador de Despesas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9323F2-28D6-8347-8ADB-5ABBDFFF7835}"/>
              </a:ext>
            </a:extLst>
          </p:cNvPr>
          <p:cNvSpPr txBox="1"/>
          <p:nvPr/>
        </p:nvSpPr>
        <p:spPr>
          <a:xfrm>
            <a:off x="5328831" y="4020101"/>
            <a:ext cx="4979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Prévia autorização legislativa</a:t>
            </a:r>
          </a:p>
        </p:txBody>
      </p:sp>
      <p:cxnSp>
        <p:nvCxnSpPr>
          <p:cNvPr id="23" name="Conector Angulado 22">
            <a:extLst>
              <a:ext uri="{FF2B5EF4-FFF2-40B4-BE49-F238E27FC236}">
                <a16:creationId xmlns:a16="http://schemas.microsoft.com/office/drawing/2014/main" id="{C8F148E5-823D-EC43-9A1D-1650C96321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7211" y="2762660"/>
            <a:ext cx="1115877" cy="1983780"/>
          </a:xfrm>
          <a:prstGeom prst="bentConnector2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3C72DD9-0084-2A44-9713-99F65FF26719}"/>
              </a:ext>
            </a:extLst>
          </p:cNvPr>
          <p:cNvCxnSpPr/>
          <p:nvPr/>
        </p:nvCxnSpPr>
        <p:spPr>
          <a:xfrm>
            <a:off x="7818775" y="4731026"/>
            <a:ext cx="0" cy="7686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F3E7AC9-4212-564E-BA36-3A841EF43E99}"/>
              </a:ext>
            </a:extLst>
          </p:cNvPr>
          <p:cNvSpPr txBox="1"/>
          <p:nvPr/>
        </p:nvSpPr>
        <p:spPr>
          <a:xfrm>
            <a:off x="6285579" y="5521525"/>
            <a:ext cx="3070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Orçamento anual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F1CB19-09CE-3548-B651-253A2F7F97E9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39/40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C4C7F2-1EB4-4345-A5F5-FE7F2C0CBE7E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</p:spTree>
    <p:extLst>
      <p:ext uri="{BB962C8B-B14F-4D97-AF65-F5344CB8AC3E}">
        <p14:creationId xmlns:p14="http://schemas.microsoft.com/office/powerpoint/2010/main" val="145220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24CC5FA-4ADF-CB49-8A1E-73859FD69F14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40/40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53A39C-D70F-A642-A765-054CCF68EAF9}"/>
              </a:ext>
            </a:extLst>
          </p:cNvPr>
          <p:cNvSpPr txBox="1"/>
          <p:nvPr/>
        </p:nvSpPr>
        <p:spPr>
          <a:xfrm>
            <a:off x="309310" y="1564571"/>
            <a:ext cx="3654975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marL="457200" indent="-457200">
              <a:buFont typeface="Wingdings" pitchFamily="2" charset="2"/>
              <a:buChar char="ü"/>
              <a:defRPr sz="3200">
                <a:solidFill>
                  <a:srgbClr val="002DFF"/>
                </a:solidFill>
              </a:defRPr>
            </a:lvl1pPr>
          </a:lstStyle>
          <a:p>
            <a:r>
              <a:rPr lang="pt-BR" dirty="0"/>
              <a:t>Despesas Públicas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3C72DD9-0084-2A44-9713-99F65FF26719}"/>
              </a:ext>
            </a:extLst>
          </p:cNvPr>
          <p:cNvCxnSpPr>
            <a:cxnSpLocks/>
          </p:cNvCxnSpPr>
          <p:nvPr/>
        </p:nvCxnSpPr>
        <p:spPr>
          <a:xfrm>
            <a:off x="4161175" y="1868556"/>
            <a:ext cx="71562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F3E7AC9-4212-564E-BA36-3A841EF43E99}"/>
              </a:ext>
            </a:extLst>
          </p:cNvPr>
          <p:cNvSpPr txBox="1"/>
          <p:nvPr/>
        </p:nvSpPr>
        <p:spPr>
          <a:xfrm>
            <a:off x="5073690" y="1550031"/>
            <a:ext cx="3686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Natureza de Despesa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CBB3B3-14AA-5E4D-ACE4-C09334203B86}"/>
              </a:ext>
            </a:extLst>
          </p:cNvPr>
          <p:cNvSpPr txBox="1"/>
          <p:nvPr/>
        </p:nvSpPr>
        <p:spPr>
          <a:xfrm>
            <a:off x="318052" y="2385392"/>
            <a:ext cx="30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1. Categoria Econômica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46AF4B-0680-2F40-964C-3A0C6F920D27}"/>
              </a:ext>
            </a:extLst>
          </p:cNvPr>
          <p:cNvSpPr txBox="1"/>
          <p:nvPr/>
        </p:nvSpPr>
        <p:spPr>
          <a:xfrm>
            <a:off x="309310" y="3574128"/>
            <a:ext cx="435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2. Grupo de Natureza de Despesa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556A2B-A5E0-0B46-BC29-CAABD8FBE1CC}"/>
              </a:ext>
            </a:extLst>
          </p:cNvPr>
          <p:cNvSpPr txBox="1"/>
          <p:nvPr/>
        </p:nvSpPr>
        <p:spPr>
          <a:xfrm>
            <a:off x="309310" y="4269573"/>
            <a:ext cx="363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3. Modalidade de Aplicação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427A048-BF9F-624F-BF5A-0B7FCAD09C08}"/>
              </a:ext>
            </a:extLst>
          </p:cNvPr>
          <p:cNvSpPr txBox="1"/>
          <p:nvPr/>
        </p:nvSpPr>
        <p:spPr>
          <a:xfrm>
            <a:off x="318052" y="4965019"/>
            <a:ext cx="3181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4. Elemento de Despesa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904D6F0-F422-C941-9951-27B379CB7281}"/>
              </a:ext>
            </a:extLst>
          </p:cNvPr>
          <p:cNvCxnSpPr>
            <a:stCxn id="24" idx="2"/>
          </p:cNvCxnSpPr>
          <p:nvPr/>
        </p:nvCxnSpPr>
        <p:spPr>
          <a:xfrm>
            <a:off x="1908648" y="5426684"/>
            <a:ext cx="0" cy="324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7855A1D-3DA5-1443-BE4C-F325985CC254}"/>
              </a:ext>
            </a:extLst>
          </p:cNvPr>
          <p:cNvCxnSpPr/>
          <p:nvPr/>
        </p:nvCxnSpPr>
        <p:spPr>
          <a:xfrm>
            <a:off x="1908649" y="5740528"/>
            <a:ext cx="55893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456034-9A27-3D4D-9E18-67B8BEDC4138}"/>
              </a:ext>
            </a:extLst>
          </p:cNvPr>
          <p:cNvSpPr txBox="1"/>
          <p:nvPr/>
        </p:nvSpPr>
        <p:spPr>
          <a:xfrm>
            <a:off x="2487523" y="5540473"/>
            <a:ext cx="4692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</a:rPr>
              <a:t>o que se pretende adquirir ou como utilizar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39B3FAD-8C31-1747-A0F6-98C5451705A2}"/>
              </a:ext>
            </a:extLst>
          </p:cNvPr>
          <p:cNvCxnSpPr/>
          <p:nvPr/>
        </p:nvCxnSpPr>
        <p:spPr>
          <a:xfrm>
            <a:off x="1856823" y="2875463"/>
            <a:ext cx="0" cy="324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839FEE9-0976-A94A-8881-3ED0D80CDC1D}"/>
              </a:ext>
            </a:extLst>
          </p:cNvPr>
          <p:cNvCxnSpPr/>
          <p:nvPr/>
        </p:nvCxnSpPr>
        <p:spPr>
          <a:xfrm>
            <a:off x="1856823" y="3189049"/>
            <a:ext cx="55893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F3FD5C-63B4-C640-91CA-45992AE255A3}"/>
              </a:ext>
            </a:extLst>
          </p:cNvPr>
          <p:cNvSpPr txBox="1"/>
          <p:nvPr/>
        </p:nvSpPr>
        <p:spPr>
          <a:xfrm>
            <a:off x="2435697" y="2988994"/>
            <a:ext cx="4631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</a:rPr>
              <a:t>efeito econômico da realização da despesa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B9C0CE0-1EBD-7B4B-AC32-1187F160F590}"/>
              </a:ext>
            </a:extLst>
          </p:cNvPr>
          <p:cNvSpPr txBox="1"/>
          <p:nvPr/>
        </p:nvSpPr>
        <p:spPr>
          <a:xfrm>
            <a:off x="318052" y="6098254"/>
            <a:ext cx="3646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5. </a:t>
            </a:r>
            <a:r>
              <a:rPr lang="pt-BR" sz="2400" dirty="0" err="1">
                <a:solidFill>
                  <a:schemeClr val="bg1"/>
                </a:solidFill>
              </a:rPr>
              <a:t>Subelemento</a:t>
            </a:r>
            <a:r>
              <a:rPr lang="pt-BR" sz="2400" dirty="0">
                <a:solidFill>
                  <a:schemeClr val="bg1"/>
                </a:solidFill>
              </a:rPr>
              <a:t> de Despesa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ABD871A-618A-9F46-BFB3-2616F87BAF1A}"/>
              </a:ext>
            </a:extLst>
          </p:cNvPr>
          <p:cNvCxnSpPr>
            <a:cxnSpLocks/>
          </p:cNvCxnSpPr>
          <p:nvPr/>
        </p:nvCxnSpPr>
        <p:spPr>
          <a:xfrm flipV="1">
            <a:off x="6989773" y="2875463"/>
            <a:ext cx="524210" cy="32590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B498CE24-8702-1F45-B5E0-BAF89C5E9529}"/>
              </a:ext>
            </a:extLst>
          </p:cNvPr>
          <p:cNvCxnSpPr>
            <a:cxnSpLocks/>
          </p:cNvCxnSpPr>
          <p:nvPr/>
        </p:nvCxnSpPr>
        <p:spPr>
          <a:xfrm>
            <a:off x="6989773" y="3215745"/>
            <a:ext cx="524210" cy="28689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E67558-DC35-6946-A60C-5FD50CF5BEEB}"/>
              </a:ext>
            </a:extLst>
          </p:cNvPr>
          <p:cNvSpPr txBox="1"/>
          <p:nvPr/>
        </p:nvSpPr>
        <p:spPr>
          <a:xfrm>
            <a:off x="7535508" y="2690797"/>
            <a:ext cx="472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</a:rPr>
              <a:t>despesas correntes (custeio e manutenção)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B295F83-E3ED-7A4B-971A-4AAED70B7DB6}"/>
              </a:ext>
            </a:extLst>
          </p:cNvPr>
          <p:cNvSpPr txBox="1"/>
          <p:nvPr/>
        </p:nvSpPr>
        <p:spPr>
          <a:xfrm>
            <a:off x="7529256" y="3302580"/>
            <a:ext cx="472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</a:rPr>
              <a:t>despesas capital (investimento)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9580065-6E7B-4B4E-9F0D-A480EAA71363}"/>
              </a:ext>
            </a:extLst>
          </p:cNvPr>
          <p:cNvCxnSpPr/>
          <p:nvPr/>
        </p:nvCxnSpPr>
        <p:spPr>
          <a:xfrm>
            <a:off x="7180411" y="5759647"/>
            <a:ext cx="55893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72DBD1E-D5E4-B745-8778-28C71023E403}"/>
              </a:ext>
            </a:extLst>
          </p:cNvPr>
          <p:cNvCxnSpPr>
            <a:cxnSpLocks/>
          </p:cNvCxnSpPr>
          <p:nvPr/>
        </p:nvCxnSpPr>
        <p:spPr>
          <a:xfrm>
            <a:off x="7786060" y="5153813"/>
            <a:ext cx="0" cy="121166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F6556EF-5CAD-1F46-959D-D4A2C24697BA}"/>
              </a:ext>
            </a:extLst>
          </p:cNvPr>
          <p:cNvSpPr txBox="1"/>
          <p:nvPr/>
        </p:nvSpPr>
        <p:spPr>
          <a:xfrm>
            <a:off x="7832778" y="5107914"/>
            <a:ext cx="266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</a:rPr>
              <a:t>30 - material comum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02B1C65-1BB8-D848-824B-1F87D2567478}"/>
              </a:ext>
            </a:extLst>
          </p:cNvPr>
          <p:cNvSpPr txBox="1"/>
          <p:nvPr/>
        </p:nvSpPr>
        <p:spPr>
          <a:xfrm>
            <a:off x="7837667" y="5540473"/>
            <a:ext cx="3267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</a:rPr>
              <a:t>39 - serviços (pessoa jurídica)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2612F36-9592-DC44-B2E3-DE25F8C3DBB9}"/>
              </a:ext>
            </a:extLst>
          </p:cNvPr>
          <p:cNvSpPr txBox="1"/>
          <p:nvPr/>
        </p:nvSpPr>
        <p:spPr>
          <a:xfrm>
            <a:off x="7819987" y="5973032"/>
            <a:ext cx="3267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</a:rPr>
              <a:t>52 - material permanente</a:t>
            </a:r>
          </a:p>
        </p:txBody>
      </p:sp>
    </p:spTree>
    <p:extLst>
      <p:ext uri="{BB962C8B-B14F-4D97-AF65-F5344CB8AC3E}">
        <p14:creationId xmlns:p14="http://schemas.microsoft.com/office/powerpoint/2010/main" val="5278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/>
      <p:bldP spid="17" grpId="0"/>
      <p:bldP spid="22" grpId="0"/>
      <p:bldP spid="24" grpId="0"/>
      <p:bldP spid="12" grpId="0"/>
      <p:bldP spid="34" grpId="0"/>
      <p:bldP spid="35" grpId="0"/>
      <p:bldP spid="41" grpId="0"/>
      <p:bldP spid="42" grpId="0"/>
      <p:bldP spid="47" grpId="0"/>
      <p:bldP spid="48" grpId="0"/>
      <p:bldP spid="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107E39E-18F6-114F-AF17-E229A87C3394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25343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2BC52C-0ABA-B54D-8C5C-D277F27DD624}"/>
              </a:ext>
            </a:extLst>
          </p:cNvPr>
          <p:cNvSpPr txBox="1"/>
          <p:nvPr/>
        </p:nvSpPr>
        <p:spPr>
          <a:xfrm>
            <a:off x="222226" y="1572518"/>
            <a:ext cx="2941883" cy="584775"/>
          </a:xfrm>
          <a:prstGeom prst="rect">
            <a:avLst/>
          </a:prstGeom>
          <a:solidFill>
            <a:srgbClr val="002DFF"/>
          </a:solidFill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Plano Plurianual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66919A-0990-4B4D-9A70-71F845A721F3}"/>
              </a:ext>
            </a:extLst>
          </p:cNvPr>
          <p:cNvSpPr/>
          <p:nvPr/>
        </p:nvSpPr>
        <p:spPr>
          <a:xfrm>
            <a:off x="470451" y="2537818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estruturação por Programas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C5F24AD-28DF-7940-BF1B-D7A58BB5EA41}"/>
              </a:ext>
            </a:extLst>
          </p:cNvPr>
          <p:cNvSpPr txBox="1"/>
          <p:nvPr/>
        </p:nvSpPr>
        <p:spPr>
          <a:xfrm>
            <a:off x="8797292" y="7951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1/__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7D2F69-21A4-B14A-9C25-D0A373565993}"/>
              </a:ext>
            </a:extLst>
          </p:cNvPr>
          <p:cNvSpPr/>
          <p:nvPr/>
        </p:nvSpPr>
        <p:spPr>
          <a:xfrm>
            <a:off x="3164109" y="1680239"/>
            <a:ext cx="283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(2000-2003 - características)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7FCD321-58A5-2540-B6DD-F46C5766CE3A}"/>
              </a:ext>
            </a:extLst>
          </p:cNvPr>
          <p:cNvSpPr/>
          <p:nvPr/>
        </p:nvSpPr>
        <p:spPr>
          <a:xfrm>
            <a:off x="470450" y="3225813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definição de resultados e prazos fixados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1532269-F9C1-C246-9DFB-B3174B45E10D}"/>
              </a:ext>
            </a:extLst>
          </p:cNvPr>
          <p:cNvSpPr/>
          <p:nvPr/>
        </p:nvSpPr>
        <p:spPr>
          <a:xfrm>
            <a:off x="470450" y="3918157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atrelamento da peça orçamentária ao Plano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6D91FA-237C-2B43-92F7-AB40F33530AD}"/>
              </a:ext>
            </a:extLst>
          </p:cNvPr>
          <p:cNvSpPr/>
          <p:nvPr/>
        </p:nvSpPr>
        <p:spPr>
          <a:xfrm>
            <a:off x="470449" y="4610501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estabelecimento de metas transparentes e indicadores 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107E39E-18F6-114F-AF17-E229A87C3394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25343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2BC52C-0ABA-B54D-8C5C-D277F27DD624}"/>
              </a:ext>
            </a:extLst>
          </p:cNvPr>
          <p:cNvSpPr txBox="1"/>
          <p:nvPr/>
        </p:nvSpPr>
        <p:spPr>
          <a:xfrm>
            <a:off x="222226" y="1572518"/>
            <a:ext cx="2941883" cy="584775"/>
          </a:xfrm>
          <a:prstGeom prst="rect">
            <a:avLst/>
          </a:prstGeom>
          <a:solidFill>
            <a:srgbClr val="002DFF"/>
          </a:solidFill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Plano Plurianual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66919A-0990-4B4D-9A70-71F845A721F3}"/>
              </a:ext>
            </a:extLst>
          </p:cNvPr>
          <p:cNvSpPr/>
          <p:nvPr/>
        </p:nvSpPr>
        <p:spPr>
          <a:xfrm>
            <a:off x="470451" y="2537818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incorporação do processo participativo da sociedade organizada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C5F24AD-28DF-7940-BF1B-D7A58BB5EA41}"/>
              </a:ext>
            </a:extLst>
          </p:cNvPr>
          <p:cNvSpPr txBox="1"/>
          <p:nvPr/>
        </p:nvSpPr>
        <p:spPr>
          <a:xfrm>
            <a:off x="8797292" y="7951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1/__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7D2F69-21A4-B14A-9C25-D0A373565993}"/>
              </a:ext>
            </a:extLst>
          </p:cNvPr>
          <p:cNvSpPr/>
          <p:nvPr/>
        </p:nvSpPr>
        <p:spPr>
          <a:xfrm>
            <a:off x="3164109" y="1680239"/>
            <a:ext cx="283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(2004-2007 - características)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7FCD321-58A5-2540-B6DD-F46C5766CE3A}"/>
              </a:ext>
            </a:extLst>
          </p:cNvPr>
          <p:cNvSpPr/>
          <p:nvPr/>
        </p:nvSpPr>
        <p:spPr>
          <a:xfrm>
            <a:off x="470450" y="3225813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análise das avaliações do Plano anterior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C20758-80F2-464B-BC20-BC9313340EA7}"/>
              </a:ext>
            </a:extLst>
          </p:cNvPr>
          <p:cNvSpPr/>
          <p:nvPr/>
        </p:nvSpPr>
        <p:spPr>
          <a:xfrm>
            <a:off x="470450" y="3915368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novo modelo de gestão ➞ gestão por resultados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6012BFA-73C7-4E41-9814-FB59DE2C3D8A}"/>
              </a:ext>
            </a:extLst>
          </p:cNvPr>
          <p:cNvCxnSpPr>
            <a:cxnSpLocks/>
          </p:cNvCxnSpPr>
          <p:nvPr/>
        </p:nvCxnSpPr>
        <p:spPr>
          <a:xfrm flipV="1">
            <a:off x="4556175" y="4443030"/>
            <a:ext cx="2931303" cy="335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508DAEF-0FF4-7D4C-B643-BBB7B6C8671B}"/>
              </a:ext>
            </a:extLst>
          </p:cNvPr>
          <p:cNvCxnSpPr>
            <a:cxnSpLocks/>
          </p:cNvCxnSpPr>
          <p:nvPr/>
        </p:nvCxnSpPr>
        <p:spPr>
          <a:xfrm>
            <a:off x="5992678" y="4443031"/>
            <a:ext cx="0" cy="648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DEBA5E-665B-7B40-9F92-317AFB1C3F7B}"/>
              </a:ext>
            </a:extLst>
          </p:cNvPr>
          <p:cNvCxnSpPr>
            <a:cxnSpLocks/>
          </p:cNvCxnSpPr>
          <p:nvPr/>
        </p:nvCxnSpPr>
        <p:spPr>
          <a:xfrm>
            <a:off x="5992678" y="5106267"/>
            <a:ext cx="212400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4ECC11F-F441-944A-ADDD-E32A41CAC384}"/>
              </a:ext>
            </a:extLst>
          </p:cNvPr>
          <p:cNvCxnSpPr>
            <a:cxnSpLocks/>
          </p:cNvCxnSpPr>
          <p:nvPr/>
        </p:nvCxnSpPr>
        <p:spPr>
          <a:xfrm>
            <a:off x="8249478" y="4226905"/>
            <a:ext cx="0" cy="175872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EE161883-6AA1-2F48-B536-3E6499F83FE0}"/>
              </a:ext>
            </a:extLst>
          </p:cNvPr>
          <p:cNvSpPr/>
          <p:nvPr/>
        </p:nvSpPr>
        <p:spPr>
          <a:xfrm>
            <a:off x="8321965" y="4434394"/>
            <a:ext cx="3310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000" dirty="0">
                <a:solidFill>
                  <a:schemeClr val="bg1"/>
                </a:solidFill>
                <a:latin typeface="Helvetica" pitchFamily="2" charset="0"/>
              </a:rPr>
              <a:t>alcance de metas físicas</a:t>
            </a:r>
            <a:endParaRPr lang="pt-BR" sz="20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0E94F1B-554A-4B46-87D3-23A3E10C9950}"/>
              </a:ext>
            </a:extLst>
          </p:cNvPr>
          <p:cNvSpPr/>
          <p:nvPr/>
        </p:nvSpPr>
        <p:spPr>
          <a:xfrm>
            <a:off x="8382279" y="5417597"/>
            <a:ext cx="3310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000" dirty="0">
                <a:solidFill>
                  <a:schemeClr val="bg1"/>
                </a:solidFill>
                <a:latin typeface="Helvetica" pitchFamily="2" charset="0"/>
              </a:rPr>
              <a:t>prestação de contas</a:t>
            </a:r>
            <a:endParaRPr lang="pt-BR" sz="20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14" grpId="0"/>
      <p:bldP spid="24" grpId="0"/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2BC52C-0ABA-B54D-8C5C-D277F27DD624}"/>
              </a:ext>
            </a:extLst>
          </p:cNvPr>
          <p:cNvSpPr txBox="1"/>
          <p:nvPr/>
        </p:nvSpPr>
        <p:spPr>
          <a:xfrm>
            <a:off x="222226" y="1572518"/>
            <a:ext cx="2941883" cy="584775"/>
          </a:xfrm>
          <a:prstGeom prst="rect">
            <a:avLst/>
          </a:prstGeom>
          <a:solidFill>
            <a:srgbClr val="002DFF"/>
          </a:solidFill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Plano Plurianual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C5F24AD-28DF-7940-BF1B-D7A58BB5EA41}"/>
              </a:ext>
            </a:extLst>
          </p:cNvPr>
          <p:cNvSpPr txBox="1"/>
          <p:nvPr/>
        </p:nvSpPr>
        <p:spPr>
          <a:xfrm>
            <a:off x="8797292" y="7951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1/__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7D2F69-21A4-B14A-9C25-D0A373565993}"/>
              </a:ext>
            </a:extLst>
          </p:cNvPr>
          <p:cNvSpPr/>
          <p:nvPr/>
        </p:nvSpPr>
        <p:spPr>
          <a:xfrm>
            <a:off x="3164109" y="1680239"/>
            <a:ext cx="283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(2008-2011 - características)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DEBA5E-665B-7B40-9F92-317AFB1C3F7B}"/>
              </a:ext>
            </a:extLst>
          </p:cNvPr>
          <p:cNvCxnSpPr>
            <a:cxnSpLocks/>
          </p:cNvCxnSpPr>
          <p:nvPr/>
        </p:nvCxnSpPr>
        <p:spPr>
          <a:xfrm flipV="1">
            <a:off x="2488545" y="3021496"/>
            <a:ext cx="811246" cy="81820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8D02E7-28C8-E54A-BD82-0BB42C39569C}"/>
              </a:ext>
            </a:extLst>
          </p:cNvPr>
          <p:cNvSpPr txBox="1"/>
          <p:nvPr/>
        </p:nvSpPr>
        <p:spPr>
          <a:xfrm>
            <a:off x="897789" y="3578088"/>
            <a:ext cx="159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Três Eixos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24DCD7-F53F-6C4B-8613-B69EC7E88906}"/>
              </a:ext>
            </a:extLst>
          </p:cNvPr>
          <p:cNvSpPr txBox="1"/>
          <p:nvPr/>
        </p:nvSpPr>
        <p:spPr>
          <a:xfrm>
            <a:off x="3413653" y="2759886"/>
            <a:ext cx="365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crescimento econômico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A3AD1B4-80BF-804B-B40A-FE0B16CF2E2B}"/>
              </a:ext>
            </a:extLst>
          </p:cNvPr>
          <p:cNvCxnSpPr>
            <a:cxnSpLocks/>
          </p:cNvCxnSpPr>
          <p:nvPr/>
        </p:nvCxnSpPr>
        <p:spPr>
          <a:xfrm>
            <a:off x="2488545" y="3836505"/>
            <a:ext cx="81124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C6CB35-9FA8-D24F-9064-F39FC19ADC6B}"/>
              </a:ext>
            </a:extLst>
          </p:cNvPr>
          <p:cNvSpPr txBox="1"/>
          <p:nvPr/>
        </p:nvSpPr>
        <p:spPr>
          <a:xfrm>
            <a:off x="3413652" y="3574895"/>
            <a:ext cx="5446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melhoria da qualidade da educação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87FBEE0-C316-F540-A8A0-CD7405F795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88545" y="3839698"/>
            <a:ext cx="811246" cy="8118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D46E9C4-E4A2-E74F-A805-75139C41F33F}"/>
              </a:ext>
            </a:extLst>
          </p:cNvPr>
          <p:cNvSpPr txBox="1"/>
          <p:nvPr/>
        </p:nvSpPr>
        <p:spPr>
          <a:xfrm>
            <a:off x="3413653" y="4389904"/>
            <a:ext cx="280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Programas Sociais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45F630B-7332-6B43-8DB3-4E0A90B62F34}"/>
              </a:ext>
            </a:extLst>
          </p:cNvPr>
          <p:cNvSpPr/>
          <p:nvPr/>
        </p:nvSpPr>
        <p:spPr>
          <a:xfrm>
            <a:off x="6177570" y="4420681"/>
            <a:ext cx="5617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➞ Programa de Aceleração do Crescimento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DBCA5D0-FED7-7E41-91C8-54B0BC2BC836}"/>
              </a:ext>
            </a:extLst>
          </p:cNvPr>
          <p:cNvSpPr/>
          <p:nvPr/>
        </p:nvSpPr>
        <p:spPr>
          <a:xfrm>
            <a:off x="6177570" y="4943901"/>
            <a:ext cx="5516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➞ Plano de Desenvolvimento da Educação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72BFBFB-A8C2-744E-820C-D0E756289D2A}"/>
              </a:ext>
            </a:extLst>
          </p:cNvPr>
          <p:cNvSpPr/>
          <p:nvPr/>
        </p:nvSpPr>
        <p:spPr>
          <a:xfrm>
            <a:off x="6214100" y="5446442"/>
            <a:ext cx="4372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➞ Políticas Sociais </a:t>
            </a:r>
            <a:r>
              <a:rPr lang="pt-BR" sz="2400" i="1" dirty="0">
                <a:solidFill>
                  <a:schemeClr val="bg1"/>
                </a:solidFill>
              </a:rPr>
              <a:t>(cash </a:t>
            </a:r>
            <a:r>
              <a:rPr lang="pt-BR" sz="2400" i="1" dirty="0" err="1">
                <a:solidFill>
                  <a:schemeClr val="bg1"/>
                </a:solidFill>
              </a:rPr>
              <a:t>transfer</a:t>
            </a:r>
            <a:r>
              <a:rPr lang="pt-BR" sz="2400" i="1" dirty="0">
                <a:solidFill>
                  <a:schemeClr val="bg1"/>
                </a:solidFill>
              </a:rPr>
              <a:t>)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B77703E-FB3B-3A40-B712-AF84C133BBC4}"/>
              </a:ext>
            </a:extLst>
          </p:cNvPr>
          <p:cNvSpPr/>
          <p:nvPr/>
        </p:nvSpPr>
        <p:spPr>
          <a:xfrm>
            <a:off x="6845971" y="5857248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Programa Bolsa-Família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FE8819F-17EE-1740-B31D-CD98E9745975}"/>
              </a:ext>
            </a:extLst>
          </p:cNvPr>
          <p:cNvSpPr/>
          <p:nvPr/>
        </p:nvSpPr>
        <p:spPr>
          <a:xfrm>
            <a:off x="6845971" y="6265865"/>
            <a:ext cx="4411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Programa Minha Casa Minha Vida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7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8" grpId="0"/>
      <p:bldP spid="31" grpId="0"/>
      <p:bldP spid="12" grpId="0"/>
      <p:bldP spid="33" grpId="0"/>
      <p:bldP spid="34" grpId="0"/>
      <p:bldP spid="35" grpId="0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C3A13-8B8D-784F-BE58-E7769D8EDF7B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pt-BR" sz="2000" dirty="0">
                <a:solidFill>
                  <a:srgbClr val="FFFF00"/>
                </a:solidFill>
              </a:rPr>
              <a:t>Sistema de Planejamento e Orçamento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Orçamento Público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2BC52C-0ABA-B54D-8C5C-D277F27DD624}"/>
              </a:ext>
            </a:extLst>
          </p:cNvPr>
          <p:cNvSpPr txBox="1"/>
          <p:nvPr/>
        </p:nvSpPr>
        <p:spPr>
          <a:xfrm>
            <a:off x="222226" y="1572518"/>
            <a:ext cx="2941883" cy="584775"/>
          </a:xfrm>
          <a:prstGeom prst="rect">
            <a:avLst/>
          </a:prstGeom>
          <a:solidFill>
            <a:srgbClr val="002DFF"/>
          </a:solidFill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Plano Plurianual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C5F24AD-28DF-7940-BF1B-D7A58BB5EA41}"/>
              </a:ext>
            </a:extLst>
          </p:cNvPr>
          <p:cNvSpPr txBox="1"/>
          <p:nvPr/>
        </p:nvSpPr>
        <p:spPr>
          <a:xfrm>
            <a:off x="8797292" y="7951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1/__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7D2F69-21A4-B14A-9C25-D0A373565993}"/>
              </a:ext>
            </a:extLst>
          </p:cNvPr>
          <p:cNvSpPr/>
          <p:nvPr/>
        </p:nvSpPr>
        <p:spPr>
          <a:xfrm>
            <a:off x="3164109" y="1680239"/>
            <a:ext cx="283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(2012-2015 - características)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F906173-3EB4-B347-9F74-1BFBB3D07E1C}"/>
              </a:ext>
            </a:extLst>
          </p:cNvPr>
          <p:cNvCxnSpPr>
            <a:cxnSpLocks/>
          </p:cNvCxnSpPr>
          <p:nvPr/>
        </p:nvCxnSpPr>
        <p:spPr>
          <a:xfrm>
            <a:off x="410817" y="2537818"/>
            <a:ext cx="0" cy="25343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E5BD0E3-A89D-D64C-AABC-9D9C1AB62A2E}"/>
              </a:ext>
            </a:extLst>
          </p:cNvPr>
          <p:cNvSpPr/>
          <p:nvPr/>
        </p:nvSpPr>
        <p:spPr>
          <a:xfrm>
            <a:off x="470451" y="2537818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estabelecimento de Programas Temáticos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ED6B7AA-C1F6-B442-9975-C14509D54882}"/>
              </a:ext>
            </a:extLst>
          </p:cNvPr>
          <p:cNvCxnSpPr>
            <a:cxnSpLocks/>
          </p:cNvCxnSpPr>
          <p:nvPr/>
        </p:nvCxnSpPr>
        <p:spPr>
          <a:xfrm>
            <a:off x="2468599" y="2980701"/>
            <a:ext cx="0" cy="648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3D12C91-413B-7E40-B127-E4480ACFA5AB}"/>
              </a:ext>
            </a:extLst>
          </p:cNvPr>
          <p:cNvCxnSpPr>
            <a:cxnSpLocks/>
          </p:cNvCxnSpPr>
          <p:nvPr/>
        </p:nvCxnSpPr>
        <p:spPr>
          <a:xfrm>
            <a:off x="2468599" y="3643937"/>
            <a:ext cx="115200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E73E259-3A92-B947-86B4-154190377B72}"/>
              </a:ext>
            </a:extLst>
          </p:cNvPr>
          <p:cNvSpPr/>
          <p:nvPr/>
        </p:nvSpPr>
        <p:spPr>
          <a:xfrm>
            <a:off x="3620599" y="3413104"/>
            <a:ext cx="6220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entrega de bens e serviços à sociedade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D0FCF3B-8012-0947-B736-DBD7F380BA64}"/>
              </a:ext>
            </a:extLst>
          </p:cNvPr>
          <p:cNvSpPr/>
          <p:nvPr/>
        </p:nvSpPr>
        <p:spPr>
          <a:xfrm>
            <a:off x="470451" y="4434394"/>
            <a:ext cx="1152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estabelecimento de programas de gestão, manutenção e serviços </a:t>
            </a:r>
            <a:endParaRPr lang="pt-BR" sz="2400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88FE390-D8B7-3E46-B192-E5BD65BA6C0C}"/>
              </a:ext>
            </a:extLst>
          </p:cNvPr>
          <p:cNvCxnSpPr>
            <a:cxnSpLocks/>
          </p:cNvCxnSpPr>
          <p:nvPr/>
        </p:nvCxnSpPr>
        <p:spPr>
          <a:xfrm>
            <a:off x="2468599" y="5023279"/>
            <a:ext cx="0" cy="648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F54D9C9-7106-854A-908F-A3DD0CFA8D33}"/>
              </a:ext>
            </a:extLst>
          </p:cNvPr>
          <p:cNvCxnSpPr>
            <a:cxnSpLocks/>
          </p:cNvCxnSpPr>
          <p:nvPr/>
        </p:nvCxnSpPr>
        <p:spPr>
          <a:xfrm>
            <a:off x="2468599" y="5686515"/>
            <a:ext cx="115200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C7A1B0C7-B262-F048-9074-280FE85FE76A}"/>
              </a:ext>
            </a:extLst>
          </p:cNvPr>
          <p:cNvSpPr/>
          <p:nvPr/>
        </p:nvSpPr>
        <p:spPr>
          <a:xfrm>
            <a:off x="3620599" y="5455682"/>
            <a:ext cx="8372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Helvetica" pitchFamily="2" charset="0"/>
              </a:rPr>
              <a:t>ações atinentes ao apoio logístico e operacional da atuação governamental</a:t>
            </a:r>
          </a:p>
        </p:txBody>
      </p:sp>
    </p:spTree>
    <p:extLst>
      <p:ext uri="{BB962C8B-B14F-4D97-AF65-F5344CB8AC3E}">
        <p14:creationId xmlns:p14="http://schemas.microsoft.com/office/powerpoint/2010/main" val="379997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7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53" y="415463"/>
            <a:ext cx="2061029" cy="6924464"/>
          </a:xfrm>
          <a:prstGeom prst="rect">
            <a:avLst/>
          </a:prstGeom>
        </p:spPr>
      </p:pic>
      <p:sp>
        <p:nvSpPr>
          <p:cNvPr id="18" name="Forma Livre 17">
            <a:extLst>
              <a:ext uri="{FF2B5EF4-FFF2-40B4-BE49-F238E27FC236}">
                <a16:creationId xmlns:a16="http://schemas.microsoft.com/office/drawing/2014/main" id="{B0E7DD08-2218-864E-8DA7-541C5D916261}"/>
              </a:ext>
            </a:extLst>
          </p:cNvPr>
          <p:cNvSpPr/>
          <p:nvPr/>
        </p:nvSpPr>
        <p:spPr>
          <a:xfrm>
            <a:off x="-304800" y="5102087"/>
            <a:ext cx="4426226" cy="1789043"/>
          </a:xfrm>
          <a:custGeom>
            <a:avLst/>
            <a:gdLst>
              <a:gd name="connsiteX0" fmla="*/ 0 w 4426226"/>
              <a:gd name="connsiteY0" fmla="*/ 1775791 h 1789043"/>
              <a:gd name="connsiteX1" fmla="*/ 4426226 w 4426226"/>
              <a:gd name="connsiteY1" fmla="*/ 0 h 1789043"/>
              <a:gd name="connsiteX2" fmla="*/ 3975652 w 4426226"/>
              <a:gd name="connsiteY2" fmla="*/ 940904 h 1789043"/>
              <a:gd name="connsiteX3" fmla="*/ 1232452 w 4426226"/>
              <a:gd name="connsiteY3" fmla="*/ 1789043 h 1789043"/>
              <a:gd name="connsiteX4" fmla="*/ 0 w 4426226"/>
              <a:gd name="connsiteY4" fmla="*/ 1775791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6226" h="1789043">
                <a:moveTo>
                  <a:pt x="0" y="1775791"/>
                </a:moveTo>
                <a:lnTo>
                  <a:pt x="4426226" y="0"/>
                </a:lnTo>
                <a:lnTo>
                  <a:pt x="3975652" y="940904"/>
                </a:lnTo>
                <a:lnTo>
                  <a:pt x="1232452" y="1789043"/>
                </a:lnTo>
                <a:lnTo>
                  <a:pt x="0" y="17757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>
            <a:extLst>
              <a:ext uri="{FF2B5EF4-FFF2-40B4-BE49-F238E27FC236}">
                <a16:creationId xmlns:a16="http://schemas.microsoft.com/office/drawing/2014/main" id="{F08CC022-1563-F642-A172-490E28546741}"/>
              </a:ext>
            </a:extLst>
          </p:cNvPr>
          <p:cNvSpPr/>
          <p:nvPr/>
        </p:nvSpPr>
        <p:spPr>
          <a:xfrm>
            <a:off x="3644348" y="5102086"/>
            <a:ext cx="5274365" cy="1800000"/>
          </a:xfrm>
          <a:custGeom>
            <a:avLst/>
            <a:gdLst>
              <a:gd name="connsiteX0" fmla="*/ 450574 w 5274365"/>
              <a:gd name="connsiteY0" fmla="*/ 0 h 1762539"/>
              <a:gd name="connsiteX1" fmla="*/ 5274365 w 5274365"/>
              <a:gd name="connsiteY1" fmla="*/ 1762539 h 1762539"/>
              <a:gd name="connsiteX2" fmla="*/ 3432313 w 5274365"/>
              <a:gd name="connsiteY2" fmla="*/ 1762539 h 1762539"/>
              <a:gd name="connsiteX3" fmla="*/ 0 w 5274365"/>
              <a:gd name="connsiteY3" fmla="*/ 927652 h 1762539"/>
              <a:gd name="connsiteX4" fmla="*/ 450574 w 5274365"/>
              <a:gd name="connsiteY4" fmla="*/ 0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4365" h="1762539">
                <a:moveTo>
                  <a:pt x="450574" y="0"/>
                </a:moveTo>
                <a:lnTo>
                  <a:pt x="5274365" y="1762539"/>
                </a:lnTo>
                <a:lnTo>
                  <a:pt x="3432313" y="1762539"/>
                </a:lnTo>
                <a:lnTo>
                  <a:pt x="0" y="927652"/>
                </a:lnTo>
                <a:lnTo>
                  <a:pt x="4505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F7B22FA-FE61-B54C-A9C3-24908F826198}"/>
              </a:ext>
            </a:extLst>
          </p:cNvPr>
          <p:cNvSpPr/>
          <p:nvPr/>
        </p:nvSpPr>
        <p:spPr bwMode="auto">
          <a:xfrm>
            <a:off x="629870" y="1021797"/>
            <a:ext cx="8673156" cy="2543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BB960DF-EC27-8F4C-A643-110416CD4F21}"/>
              </a:ext>
            </a:extLst>
          </p:cNvPr>
          <p:cNvSpPr/>
          <p:nvPr/>
        </p:nvSpPr>
        <p:spPr bwMode="auto">
          <a:xfrm>
            <a:off x="629721" y="1021245"/>
            <a:ext cx="168275" cy="25441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71EDE698-A266-CB4C-BBE1-D20B8BA4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131" y="1192376"/>
            <a:ext cx="65397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ko-KR" sz="3600" dirty="0">
                <a:solidFill>
                  <a:srgbClr val="FFFFFF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Unidade de Ensino 1.0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131" y="2009285"/>
            <a:ext cx="83673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5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5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EF66833-9CC3-1547-BFEA-19F667CEC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991" y="2989507"/>
            <a:ext cx="2289155" cy="32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ta para a Direita Listrada 27">
            <a:extLst>
              <a:ext uri="{FF2B5EF4-FFF2-40B4-BE49-F238E27FC236}">
                <a16:creationId xmlns:a16="http://schemas.microsoft.com/office/drawing/2014/main" id="{FDE065BF-EFE8-144D-BED8-F4C8C3BE396F}"/>
              </a:ext>
            </a:extLst>
          </p:cNvPr>
          <p:cNvSpPr/>
          <p:nvPr/>
        </p:nvSpPr>
        <p:spPr>
          <a:xfrm rot="5400000">
            <a:off x="3385699" y="4242931"/>
            <a:ext cx="2995453" cy="750426"/>
          </a:xfrm>
          <a:prstGeom prst="stripedRightArrow">
            <a:avLst>
              <a:gd name="adj1" fmla="val 50000"/>
              <a:gd name="adj2" fmla="val 94149"/>
            </a:avLst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12031F-CB2D-FF48-A304-A5E6C347363D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FF00"/>
                </a:solidFill>
              </a:rPr>
              <a:t>Introdução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Orçamento Público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66D6589-4786-AF4B-9501-C448890A4796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06/40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8E9966-EA76-1946-B5A8-6254953FC940}"/>
              </a:ext>
            </a:extLst>
          </p:cNvPr>
          <p:cNvSpPr txBox="1"/>
          <p:nvPr/>
        </p:nvSpPr>
        <p:spPr>
          <a:xfrm>
            <a:off x="309310" y="1895061"/>
            <a:ext cx="3834896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Orçamento público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B7EDE5C-4B45-334C-AF78-0E7D72E718B4}"/>
              </a:ext>
            </a:extLst>
          </p:cNvPr>
          <p:cNvCxnSpPr>
            <a:cxnSpLocks/>
          </p:cNvCxnSpPr>
          <p:nvPr/>
        </p:nvCxnSpPr>
        <p:spPr>
          <a:xfrm flipV="1">
            <a:off x="4219277" y="2213952"/>
            <a:ext cx="776793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6A2598-C419-9048-AAAC-1D5DE697127D}"/>
              </a:ext>
            </a:extLst>
          </p:cNvPr>
          <p:cNvSpPr txBox="1"/>
          <p:nvPr/>
        </p:nvSpPr>
        <p:spPr>
          <a:xfrm>
            <a:off x="5077744" y="1736898"/>
            <a:ext cx="7050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instrumento pelo qual o governo </a:t>
            </a:r>
            <a:r>
              <a:rPr lang="pt-BR" sz="2800" dirty="0">
                <a:solidFill>
                  <a:srgbClr val="FFFF00"/>
                </a:solidFill>
              </a:rPr>
              <a:t>estima as receitas e fixa as despesas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2DF7D08-7786-D347-9451-C823DCBD223B}"/>
              </a:ext>
            </a:extLst>
          </p:cNvPr>
          <p:cNvCxnSpPr>
            <a:cxnSpLocks/>
          </p:cNvCxnSpPr>
          <p:nvPr/>
        </p:nvCxnSpPr>
        <p:spPr>
          <a:xfrm>
            <a:off x="8602798" y="2691005"/>
            <a:ext cx="0" cy="9541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F506D85-890D-6C46-B9DA-E0C1390D6720}"/>
              </a:ext>
            </a:extLst>
          </p:cNvPr>
          <p:cNvCxnSpPr>
            <a:cxnSpLocks/>
          </p:cNvCxnSpPr>
          <p:nvPr/>
        </p:nvCxnSpPr>
        <p:spPr>
          <a:xfrm flipH="1">
            <a:off x="7117424" y="3645112"/>
            <a:ext cx="1497496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CE9F06B-F178-AF48-AD87-1E81FC8182EB}"/>
              </a:ext>
            </a:extLst>
          </p:cNvPr>
          <p:cNvCxnSpPr>
            <a:cxnSpLocks/>
          </p:cNvCxnSpPr>
          <p:nvPr/>
        </p:nvCxnSpPr>
        <p:spPr>
          <a:xfrm flipH="1">
            <a:off x="7117424" y="5003460"/>
            <a:ext cx="1497496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D608D42-B01F-0041-8AC4-60B94A698066}"/>
              </a:ext>
            </a:extLst>
          </p:cNvPr>
          <p:cNvSpPr txBox="1"/>
          <p:nvPr/>
        </p:nvSpPr>
        <p:spPr>
          <a:xfrm>
            <a:off x="3101643" y="3403022"/>
            <a:ext cx="401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Controle das finanças públicas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45B1BE4-C503-FC4B-8B76-EFC5FFBCD7D3}"/>
              </a:ext>
            </a:extLst>
          </p:cNvPr>
          <p:cNvSpPr txBox="1"/>
          <p:nvPr/>
        </p:nvSpPr>
        <p:spPr>
          <a:xfrm>
            <a:off x="2425152" y="4752114"/>
            <a:ext cx="469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FF00"/>
                </a:solidFill>
              </a:rPr>
              <a:t>Execução das ações governamentais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CE2B1EF-0CC2-5347-A52A-DCC40386653E}"/>
              </a:ext>
            </a:extLst>
          </p:cNvPr>
          <p:cNvSpPr txBox="1"/>
          <p:nvPr/>
        </p:nvSpPr>
        <p:spPr>
          <a:xfrm>
            <a:off x="2319446" y="6159849"/>
            <a:ext cx="5127958" cy="461665"/>
          </a:xfrm>
          <a:prstGeom prst="rect">
            <a:avLst/>
          </a:prstGeom>
          <a:solidFill>
            <a:srgbClr val="002DFF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Ações do Estado visando o bem comum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D79536D-B2E8-C740-9C33-321CA6AC6E37}"/>
              </a:ext>
            </a:extLst>
          </p:cNvPr>
          <p:cNvCxnSpPr>
            <a:cxnSpLocks/>
          </p:cNvCxnSpPr>
          <p:nvPr/>
        </p:nvCxnSpPr>
        <p:spPr>
          <a:xfrm>
            <a:off x="8602798" y="3645112"/>
            <a:ext cx="0" cy="13583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  <p:bldP spid="20" grpId="0"/>
      <p:bldP spid="26" grpId="0"/>
      <p:bldP spid="27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8E9966-EA76-1946-B5A8-6254953FC940}"/>
              </a:ext>
            </a:extLst>
          </p:cNvPr>
          <p:cNvSpPr txBox="1"/>
          <p:nvPr/>
        </p:nvSpPr>
        <p:spPr>
          <a:xfrm>
            <a:off x="309310" y="1895061"/>
            <a:ext cx="3834896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Orçamento público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B7EDE5C-4B45-334C-AF78-0E7D72E718B4}"/>
              </a:ext>
            </a:extLst>
          </p:cNvPr>
          <p:cNvCxnSpPr>
            <a:cxnSpLocks/>
          </p:cNvCxnSpPr>
          <p:nvPr/>
        </p:nvCxnSpPr>
        <p:spPr>
          <a:xfrm flipV="1">
            <a:off x="4219277" y="2213952"/>
            <a:ext cx="776793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6A2598-C419-9048-AAAC-1D5DE697127D}"/>
              </a:ext>
            </a:extLst>
          </p:cNvPr>
          <p:cNvSpPr txBox="1"/>
          <p:nvPr/>
        </p:nvSpPr>
        <p:spPr>
          <a:xfrm>
            <a:off x="5370286" y="1736898"/>
            <a:ext cx="675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</a:rPr>
              <a:t>processo </a:t>
            </a:r>
            <a:r>
              <a:rPr lang="pt-BR" sz="2800" dirty="0" err="1">
                <a:solidFill>
                  <a:schemeClr val="bg1"/>
                </a:solidFill>
              </a:rPr>
              <a:t>alocativo</a:t>
            </a:r>
            <a:endParaRPr lang="pt-BR" sz="2800" dirty="0">
              <a:solidFill>
                <a:schemeClr val="bg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1FF78CB-690B-1041-9E8F-42E985C9D2E6}"/>
              </a:ext>
            </a:extLst>
          </p:cNvPr>
          <p:cNvCxnSpPr>
            <a:cxnSpLocks/>
          </p:cNvCxnSpPr>
          <p:nvPr/>
        </p:nvCxnSpPr>
        <p:spPr>
          <a:xfrm>
            <a:off x="5266405" y="1576086"/>
            <a:ext cx="0" cy="3056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84EAF4-4861-494C-92F5-7FE824BA431D}"/>
              </a:ext>
            </a:extLst>
          </p:cNvPr>
          <p:cNvSpPr txBox="1"/>
          <p:nvPr/>
        </p:nvSpPr>
        <p:spPr>
          <a:xfrm>
            <a:off x="5370286" y="2527562"/>
            <a:ext cx="675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</a:rPr>
              <a:t>processo redistributivo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D67CB11-0763-6645-B1DA-412297C2D258}"/>
              </a:ext>
            </a:extLst>
          </p:cNvPr>
          <p:cNvSpPr txBox="1"/>
          <p:nvPr/>
        </p:nvSpPr>
        <p:spPr>
          <a:xfrm>
            <a:off x="5370286" y="3318226"/>
            <a:ext cx="675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</a:rPr>
              <a:t>processo de escolha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F5FCDB3-B53F-8342-8AE9-0A21B871AED1}"/>
              </a:ext>
            </a:extLst>
          </p:cNvPr>
          <p:cNvSpPr txBox="1"/>
          <p:nvPr/>
        </p:nvSpPr>
        <p:spPr>
          <a:xfrm>
            <a:off x="5370286" y="4108890"/>
            <a:ext cx="675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</a:rPr>
              <a:t>processo de racionamento</a:t>
            </a:r>
          </a:p>
        </p:txBody>
      </p:sp>
      <p:sp>
        <p:nvSpPr>
          <p:cNvPr id="30" name="Seta para a Direita Listrada 29">
            <a:extLst>
              <a:ext uri="{FF2B5EF4-FFF2-40B4-BE49-F238E27FC236}">
                <a16:creationId xmlns:a16="http://schemas.microsoft.com/office/drawing/2014/main" id="{0CAEA011-EF49-DD4E-8437-56FF659FDD74}"/>
              </a:ext>
            </a:extLst>
          </p:cNvPr>
          <p:cNvSpPr/>
          <p:nvPr/>
        </p:nvSpPr>
        <p:spPr>
          <a:xfrm rot="5400000">
            <a:off x="8243747" y="3188060"/>
            <a:ext cx="4020433" cy="750426"/>
          </a:xfrm>
          <a:prstGeom prst="stripedRightArrow">
            <a:avLst>
              <a:gd name="adj1" fmla="val 50000"/>
              <a:gd name="adj2" fmla="val 94149"/>
            </a:avLst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7756A49-63D9-404C-9AEC-1001F0DCBC20}"/>
              </a:ext>
            </a:extLst>
          </p:cNvPr>
          <p:cNvSpPr txBox="1"/>
          <p:nvPr/>
        </p:nvSpPr>
        <p:spPr>
          <a:xfrm>
            <a:off x="8416616" y="5738183"/>
            <a:ext cx="3674693" cy="461665"/>
          </a:xfrm>
          <a:prstGeom prst="rect">
            <a:avLst/>
          </a:prstGeom>
          <a:solidFill>
            <a:srgbClr val="002D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Governo define prioridades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7C380F-0855-6A4B-9A58-0207FDF1A583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B843F2-0068-3C4F-935D-E73EDBBB16AE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07/40</a:t>
            </a:r>
          </a:p>
        </p:txBody>
      </p:sp>
    </p:spTree>
    <p:extLst>
      <p:ext uri="{BB962C8B-B14F-4D97-AF65-F5344CB8AC3E}">
        <p14:creationId xmlns:p14="http://schemas.microsoft.com/office/powerpoint/2010/main" val="38709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5" grpId="0"/>
      <p:bldP spid="3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8E9966-EA76-1946-B5A8-6254953FC940}"/>
              </a:ext>
            </a:extLst>
          </p:cNvPr>
          <p:cNvSpPr txBox="1"/>
          <p:nvPr/>
        </p:nvSpPr>
        <p:spPr>
          <a:xfrm>
            <a:off x="309310" y="1895061"/>
            <a:ext cx="3834896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Orçamento público</a:t>
            </a:r>
          </a:p>
        </p:txBody>
      </p:sp>
      <p:sp>
        <p:nvSpPr>
          <p:cNvPr id="2" name="Triângulo 1">
            <a:extLst>
              <a:ext uri="{FF2B5EF4-FFF2-40B4-BE49-F238E27FC236}">
                <a16:creationId xmlns:a16="http://schemas.microsoft.com/office/drawing/2014/main" id="{DF892C3E-A4CC-534B-BD00-8F39442F428C}"/>
              </a:ext>
            </a:extLst>
          </p:cNvPr>
          <p:cNvSpPr/>
          <p:nvPr/>
        </p:nvSpPr>
        <p:spPr>
          <a:xfrm rot="10800000">
            <a:off x="309309" y="2750455"/>
            <a:ext cx="11534348" cy="4884057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6289F7-4062-2A4B-8627-DB47F2CCCBFC}"/>
              </a:ext>
            </a:extLst>
          </p:cNvPr>
          <p:cNvSpPr txBox="1"/>
          <p:nvPr/>
        </p:nvSpPr>
        <p:spPr>
          <a:xfrm>
            <a:off x="4094401" y="2841333"/>
            <a:ext cx="3964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Constituição Federal 1988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422208A-B3B8-2A48-9927-48D570F1E8C3}"/>
              </a:ext>
            </a:extLst>
          </p:cNvPr>
          <p:cNvCxnSpPr>
            <a:cxnSpLocks/>
          </p:cNvCxnSpPr>
          <p:nvPr/>
        </p:nvCxnSpPr>
        <p:spPr>
          <a:xfrm>
            <a:off x="837658" y="3474355"/>
            <a:ext cx="105125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EF0B2C-BBFE-CE40-B2C9-06A609D89AA6}"/>
              </a:ext>
            </a:extLst>
          </p:cNvPr>
          <p:cNvSpPr txBox="1"/>
          <p:nvPr/>
        </p:nvSpPr>
        <p:spPr>
          <a:xfrm>
            <a:off x="2959426" y="3558991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Lei 4.320/1964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9F7A73-960F-5843-87D0-DC30FCD98D38}"/>
              </a:ext>
            </a:extLst>
          </p:cNvPr>
          <p:cNvCxnSpPr>
            <a:cxnSpLocks/>
          </p:cNvCxnSpPr>
          <p:nvPr/>
        </p:nvCxnSpPr>
        <p:spPr>
          <a:xfrm>
            <a:off x="887848" y="4181048"/>
            <a:ext cx="105125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93D3691-A4F0-F042-802E-25503D6B4862}"/>
              </a:ext>
            </a:extLst>
          </p:cNvPr>
          <p:cNvSpPr txBox="1"/>
          <p:nvPr/>
        </p:nvSpPr>
        <p:spPr>
          <a:xfrm>
            <a:off x="6750672" y="3561913"/>
            <a:ext cx="2615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LRF</a:t>
            </a:r>
            <a:r>
              <a:rPr lang="pt-BR" sz="2800" dirty="0"/>
              <a:t> </a:t>
            </a:r>
            <a:r>
              <a:rPr lang="pt-BR" sz="2800" dirty="0" err="1"/>
              <a:t>LC</a:t>
            </a:r>
            <a:r>
              <a:rPr lang="pt-BR" sz="2800" dirty="0"/>
              <a:t> 101/2000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9164697-94C3-F147-840D-72006D0E931E}"/>
              </a:ext>
            </a:extLst>
          </p:cNvPr>
          <p:cNvSpPr txBox="1"/>
          <p:nvPr/>
        </p:nvSpPr>
        <p:spPr>
          <a:xfrm>
            <a:off x="4387173" y="4301901"/>
            <a:ext cx="337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Plano Plurianual - </a:t>
            </a:r>
            <a:r>
              <a:rPr lang="pt-BR" sz="2800" dirty="0" err="1"/>
              <a:t>PPA</a:t>
            </a:r>
            <a:endParaRPr lang="pt-BR" sz="2800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C35C34D-7CBF-9346-983E-4169BB8A0EC9}"/>
              </a:ext>
            </a:extLst>
          </p:cNvPr>
          <p:cNvCxnSpPr>
            <a:cxnSpLocks/>
          </p:cNvCxnSpPr>
          <p:nvPr/>
        </p:nvCxnSpPr>
        <p:spPr>
          <a:xfrm>
            <a:off x="1494415" y="4908255"/>
            <a:ext cx="105125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076564-EE2C-804C-B4E0-8A117BFA4F71}"/>
              </a:ext>
            </a:extLst>
          </p:cNvPr>
          <p:cNvSpPr txBox="1"/>
          <p:nvPr/>
        </p:nvSpPr>
        <p:spPr>
          <a:xfrm>
            <a:off x="3715995" y="5040010"/>
            <a:ext cx="472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Lei de Diretrizes Orçamentárias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149978F-CE89-CE46-BB38-D939AA44580C}"/>
              </a:ext>
            </a:extLst>
          </p:cNvPr>
          <p:cNvCxnSpPr>
            <a:cxnSpLocks/>
          </p:cNvCxnSpPr>
          <p:nvPr/>
        </p:nvCxnSpPr>
        <p:spPr>
          <a:xfrm>
            <a:off x="1494415" y="5657467"/>
            <a:ext cx="105125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68D1F7-2575-BA44-BB50-89DE9CF771E3}"/>
              </a:ext>
            </a:extLst>
          </p:cNvPr>
          <p:cNvSpPr txBox="1"/>
          <p:nvPr/>
        </p:nvSpPr>
        <p:spPr>
          <a:xfrm>
            <a:off x="4280092" y="5823718"/>
            <a:ext cx="359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Lei Orçamentária Anual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6898F00-0948-9349-A49A-FE3AF14AA0DA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DFA040-8E75-804D-8BE1-0E99B9C3C557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08/40</a:t>
            </a:r>
          </a:p>
        </p:txBody>
      </p:sp>
    </p:spTree>
    <p:extLst>
      <p:ext uri="{BB962C8B-B14F-4D97-AF65-F5344CB8AC3E}">
        <p14:creationId xmlns:p14="http://schemas.microsoft.com/office/powerpoint/2010/main" val="4909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22" grpId="0"/>
      <p:bldP spid="26" grpId="0"/>
      <p:bldP spid="27" grpId="0"/>
      <p:bldP spid="29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39EA3C-C109-8E49-BB7B-20663AEF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73" y="53526"/>
            <a:ext cx="666081" cy="223784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A1E989A8-417D-E142-90AC-840B3779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7" y="130470"/>
            <a:ext cx="83673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ko-KR" sz="4400" dirty="0">
                <a:solidFill>
                  <a:srgbClr val="FFFFFF"/>
                </a:solidFill>
                <a:cs typeface="Arial" panose="020B0604020202020204" pitchFamily="34" charset="0"/>
              </a:rPr>
              <a:t>Ciclo Orçamentário Brasileiro </a:t>
            </a:r>
            <a:endParaRPr lang="pt-BR" altLang="ko-KR" sz="4400" dirty="0">
              <a:solidFill>
                <a:srgbClr val="FFFFFF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91731F-33CA-E649-99F5-67A1380D6497}"/>
              </a:ext>
            </a:extLst>
          </p:cNvPr>
          <p:cNvCxnSpPr>
            <a:cxnSpLocks/>
          </p:cNvCxnSpPr>
          <p:nvPr/>
        </p:nvCxnSpPr>
        <p:spPr>
          <a:xfrm>
            <a:off x="410817" y="795130"/>
            <a:ext cx="8945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E89F47-DE8A-7540-AD61-F5AA6B044745}"/>
              </a:ext>
            </a:extLst>
          </p:cNvPr>
          <p:cNvSpPr txBox="1"/>
          <p:nvPr/>
        </p:nvSpPr>
        <p:spPr>
          <a:xfrm>
            <a:off x="309310" y="1564571"/>
            <a:ext cx="4768678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200" dirty="0">
                <a:solidFill>
                  <a:schemeClr val="bg1"/>
                </a:solidFill>
              </a:rPr>
              <a:t>Princípios orçamentários</a:t>
            </a:r>
          </a:p>
        </p:txBody>
      </p:sp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4CCFE3D7-5BB5-AD48-967C-4F3411A17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89052"/>
              </p:ext>
            </p:extLst>
          </p:nvPr>
        </p:nvGraphicFramePr>
        <p:xfrm>
          <a:off x="79514" y="2518677"/>
          <a:ext cx="11995331" cy="39218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1558">
                  <a:extLst>
                    <a:ext uri="{9D8B030D-6E8A-4147-A177-3AD203B41FA5}">
                      <a16:colId xmlns:a16="http://schemas.microsoft.com/office/drawing/2014/main" val="2702461480"/>
                    </a:ext>
                  </a:extLst>
                </a:gridCol>
                <a:gridCol w="9163773">
                  <a:extLst>
                    <a:ext uri="{9D8B030D-6E8A-4147-A177-3AD203B41FA5}">
                      <a16:colId xmlns:a16="http://schemas.microsoft.com/office/drawing/2014/main" val="2155111045"/>
                    </a:ext>
                  </a:extLst>
                </a:gridCol>
              </a:tblGrid>
              <a:tr h="7495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/>
                        <a:t>PRINCÍPIO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/>
                        <a:t>DEFINIÇÃO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798263"/>
                  </a:ext>
                </a:extLst>
              </a:tr>
              <a:tr h="1057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Legalidade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ferramentas de planejamento orçamentário para terem eficácia e legitimidade, devem ser examinados e aprovados pelo Poder Legislativo</a:t>
                      </a:r>
                      <a:endParaRPr lang="pt-B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552958"/>
                  </a:ext>
                </a:extLst>
              </a:tr>
              <a:tr h="1057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Anualidade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(periodicidade)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/>
                        <a:t>A cada exercício financeiro (ano civil - 01 de janeiro a 31 de dezembro) deverá ser elaborada uma nova lei orçamentária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67209"/>
                  </a:ext>
                </a:extLst>
              </a:tr>
              <a:tr h="1057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Unidade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002DFF"/>
                          </a:solidFill>
                        </a:rPr>
                        <a:t>(totalidade)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/>
                        <a:t>Todas as receitas previstas e despesas fixadas, no âmbito de cada esfera de governo, devem integrar um único documento legal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334357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421F7A0E-F1FC-D548-8E2F-49FF3FBDEBEE}"/>
              </a:ext>
            </a:extLst>
          </p:cNvPr>
          <p:cNvSpPr txBox="1"/>
          <p:nvPr/>
        </p:nvSpPr>
        <p:spPr>
          <a:xfrm>
            <a:off x="309310" y="795130"/>
            <a:ext cx="77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Sistema de Planejamento e Orçamento / </a:t>
            </a:r>
            <a:r>
              <a:rPr lang="pt-BR" sz="2000" dirty="0">
                <a:solidFill>
                  <a:srgbClr val="FFFF00"/>
                </a:solidFill>
              </a:rPr>
              <a:t>Orçamento Público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B320C4-43C8-0842-A0A9-57E6FAAF0312}"/>
              </a:ext>
            </a:extLst>
          </p:cNvPr>
          <p:cNvSpPr txBox="1"/>
          <p:nvPr/>
        </p:nvSpPr>
        <p:spPr>
          <a:xfrm>
            <a:off x="8797292" y="7951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09/40</a:t>
            </a:r>
          </a:p>
        </p:txBody>
      </p:sp>
    </p:spTree>
    <p:extLst>
      <p:ext uri="{BB962C8B-B14F-4D97-AF65-F5344CB8AC3E}">
        <p14:creationId xmlns:p14="http://schemas.microsoft.com/office/powerpoint/2010/main" val="183400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9502</TotalTime>
  <Words>2462</Words>
  <Application>Microsoft Macintosh PowerPoint</Application>
  <PresentationFormat>Widescreen</PresentationFormat>
  <Paragraphs>434</Paragraphs>
  <Slides>49</Slides>
  <Notes>0</Notes>
  <HiddenSlides>9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Helvetica</vt:lpstr>
      <vt:lpstr>Wingdings</vt:lpstr>
      <vt:lpstr>Tema do Office</vt:lpstr>
      <vt:lpstr>CURSO SUPERIOR (C-SUP 2021)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SUPERIOR</dc:title>
  <dc:creator>Marcus Fernandes</dc:creator>
  <cp:lastModifiedBy>Renata Rodrigues</cp:lastModifiedBy>
  <cp:revision>174</cp:revision>
  <dcterms:created xsi:type="dcterms:W3CDTF">2021-01-31T00:31:18Z</dcterms:created>
  <dcterms:modified xsi:type="dcterms:W3CDTF">2021-03-30T12:09:05Z</dcterms:modified>
</cp:coreProperties>
</file>