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3" r:id="rId10"/>
    <p:sldId id="269" r:id="rId11"/>
    <p:sldId id="264" r:id="rId12"/>
    <p:sldId id="265" r:id="rId13"/>
    <p:sldId id="266" r:id="rId14"/>
    <p:sldId id="270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C49C5-740A-4E68-8A46-71EDBEE5021B}" type="datetimeFigureOut">
              <a:rPr lang="fr-FR" smtClean="0"/>
              <a:t>29/08/2016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814B-6257-4A5D-9223-28042AFD25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9363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C49C5-740A-4E68-8A46-71EDBEE5021B}" type="datetimeFigureOut">
              <a:rPr lang="fr-FR" smtClean="0"/>
              <a:t>29/08/2016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814B-6257-4A5D-9223-28042AFD25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9416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C49C5-740A-4E68-8A46-71EDBEE5021B}" type="datetimeFigureOut">
              <a:rPr lang="fr-FR" smtClean="0"/>
              <a:t>29/08/2016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814B-6257-4A5D-9223-28042AFD25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6113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C49C5-740A-4E68-8A46-71EDBEE5021B}" type="datetimeFigureOut">
              <a:rPr lang="fr-FR" smtClean="0"/>
              <a:t>29/08/2016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814B-6257-4A5D-9223-28042AFD25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057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C49C5-740A-4E68-8A46-71EDBEE5021B}" type="datetimeFigureOut">
              <a:rPr lang="fr-FR" smtClean="0"/>
              <a:t>29/08/2016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814B-6257-4A5D-9223-28042AFD25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085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C49C5-740A-4E68-8A46-71EDBEE5021B}" type="datetimeFigureOut">
              <a:rPr lang="fr-FR" smtClean="0"/>
              <a:t>29/08/2016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814B-6257-4A5D-9223-28042AFD25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0054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C49C5-740A-4E68-8A46-71EDBEE5021B}" type="datetimeFigureOut">
              <a:rPr lang="fr-FR" smtClean="0"/>
              <a:t>29/08/2016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814B-6257-4A5D-9223-28042AFD25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5109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C49C5-740A-4E68-8A46-71EDBEE5021B}" type="datetimeFigureOut">
              <a:rPr lang="fr-FR" smtClean="0"/>
              <a:t>29/08/2016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814B-6257-4A5D-9223-28042AFD25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9173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C49C5-740A-4E68-8A46-71EDBEE5021B}" type="datetimeFigureOut">
              <a:rPr lang="fr-FR" smtClean="0"/>
              <a:t>29/08/2016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814B-6257-4A5D-9223-28042AFD25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2308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C49C5-740A-4E68-8A46-71EDBEE5021B}" type="datetimeFigureOut">
              <a:rPr lang="fr-FR" smtClean="0"/>
              <a:t>29/08/2016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814B-6257-4A5D-9223-28042AFD25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262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C49C5-740A-4E68-8A46-71EDBEE5021B}" type="datetimeFigureOut">
              <a:rPr lang="fr-FR" smtClean="0"/>
              <a:t>29/08/2016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814B-6257-4A5D-9223-28042AFD25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3589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C49C5-740A-4E68-8A46-71EDBEE5021B}" type="datetimeFigureOut">
              <a:rPr lang="fr-FR" smtClean="0"/>
              <a:t>29/08/2016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E814B-6257-4A5D-9223-28042AFD25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9787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github.com/leoniend" TargetMode="External"/><Relationship Id="rId3" Type="http://schemas.openxmlformats.org/officeDocument/2006/relationships/hyperlink" Target="https://androidm4s2016.slack.com/messages/team1" TargetMode="External"/><Relationship Id="rId7" Type="http://schemas.openxmlformats.org/officeDocument/2006/relationships/hyperlink" Target="http://github.com/infoapplis" TargetMode="External"/><Relationship Id="rId12" Type="http://schemas.openxmlformats.org/officeDocument/2006/relationships/image" Target="../media/image5.jpeg"/><Relationship Id="rId2" Type="http://schemas.openxmlformats.org/officeDocument/2006/relationships/hyperlink" Target="https://github.com/paceuniversity/M4S2016team1/wiki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11" Type="http://schemas.openxmlformats.org/officeDocument/2006/relationships/image" Target="../media/image4.jpeg"/><Relationship Id="rId5" Type="http://schemas.openxmlformats.org/officeDocument/2006/relationships/image" Target="../media/image1.png"/><Relationship Id="rId10" Type="http://schemas.openxmlformats.org/officeDocument/2006/relationships/image" Target="../media/image3.png"/><Relationship Id="rId4" Type="http://schemas.openxmlformats.org/officeDocument/2006/relationships/hyperlink" Target="http://bit.ly/REViZ" TargetMode="External"/><Relationship Id="rId9" Type="http://schemas.openxmlformats.org/officeDocument/2006/relationships/hyperlink" Target="http://github.com/nellyamaylis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REViZ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SXlidHy-Tb8" TargetMode="External"/><Relationship Id="rId3" Type="http://schemas.openxmlformats.org/officeDocument/2006/relationships/hyperlink" Target="http://www.resultats-en-ligne.com/Senegal/bac/" TargetMode="External"/><Relationship Id="rId7" Type="http://schemas.openxmlformats.org/officeDocument/2006/relationships/hyperlink" Target="http://www.tutorialspoint.com/android/android_sqlite_database.ht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vogella.com/tutorials/AndroidSQLite/article.html" TargetMode="External"/><Relationship Id="rId5" Type="http://schemas.openxmlformats.org/officeDocument/2006/relationships/hyperlink" Target="http://www.toutpourlebac.com/" TargetMode="External"/><Relationship Id="rId10" Type="http://schemas.openxmlformats.org/officeDocument/2006/relationships/hyperlink" Target="https://www.youtube.com/watch?v=bBPWwaQC3wU" TargetMode="External"/><Relationship Id="rId4" Type="http://schemas.openxmlformats.org/officeDocument/2006/relationships/hyperlink" Target="http://senegaldirect.com/%E2%80%8Bbac-taux-de-reussite-de-366-legere-hausse-rapport-a-2014-2015/" TargetMode="External"/><Relationship Id="rId9" Type="http://schemas.openxmlformats.org/officeDocument/2006/relationships/hyperlink" Target="https://www.simplifiedcoding.net/firebase-android-tutorial-writing-firebase-data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11"/>
          <p:cNvGrpSpPr/>
          <p:nvPr/>
        </p:nvGrpSpPr>
        <p:grpSpPr>
          <a:xfrm>
            <a:off x="0" y="-505880"/>
            <a:ext cx="12192000" cy="7113446"/>
            <a:chOff x="0" y="-505880"/>
            <a:chExt cx="12192000" cy="7113446"/>
          </a:xfrm>
        </p:grpSpPr>
        <p:sp>
          <p:nvSpPr>
            <p:cNvPr id="4" name="Titre 1"/>
            <p:cNvSpPr txBox="1">
              <a:spLocks/>
            </p:cNvSpPr>
            <p:nvPr/>
          </p:nvSpPr>
          <p:spPr>
            <a:xfrm>
              <a:off x="2382910" y="2276872"/>
              <a:ext cx="7529514" cy="1545291"/>
            </a:xfrm>
            <a:prstGeom prst="rect">
              <a:avLst/>
            </a:prstGeom>
            <a:ln>
              <a:noFill/>
            </a:ln>
            <a:effectLst>
              <a:glow rad="228600">
                <a:schemeClr val="accent1">
                  <a:satMod val="175000"/>
                  <a:alpha val="40000"/>
                </a:schemeClr>
              </a:glow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fr-FR" sz="6900" dirty="0" err="1" smtClean="0">
                  <a:latin typeface="Palatino Linotype" panose="02040502050505030304" pitchFamily="18" charset="0"/>
                </a:rPr>
                <a:t>REViZ</a:t>
              </a:r>
              <a:endParaRPr lang="fr-FR" sz="6900" dirty="0" smtClean="0">
                <a:latin typeface="Palatino Linotype" panose="02040502050505030304" pitchFamily="18" charset="0"/>
              </a:endParaRPr>
            </a:p>
          </p:txBody>
        </p:sp>
        <p:sp>
          <p:nvSpPr>
            <p:cNvPr id="5" name="ZoneTexte 4"/>
            <p:cNvSpPr txBox="1"/>
            <p:nvPr/>
          </p:nvSpPr>
          <p:spPr>
            <a:xfrm>
              <a:off x="6252472" y="4231297"/>
              <a:ext cx="560717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i="1" dirty="0">
                  <a:solidFill>
                    <a:srgbClr val="0070C0"/>
                  </a:solidFill>
                  <a:hlinkClick r:id="rId2"/>
                </a:rPr>
                <a:t>https://</a:t>
              </a:r>
              <a:r>
                <a:rPr lang="fr-FR" i="1" dirty="0" smtClean="0">
                  <a:solidFill>
                    <a:srgbClr val="0070C0"/>
                  </a:solidFill>
                  <a:hlinkClick r:id="rId2"/>
                </a:rPr>
                <a:t>github.com/paceuniversity/M4S2016team1/wiki</a:t>
              </a:r>
              <a:endParaRPr lang="fr-FR" i="1" dirty="0" smtClean="0">
                <a:solidFill>
                  <a:srgbClr val="0070C0"/>
                </a:solidFill>
              </a:endParaRPr>
            </a:p>
            <a:p>
              <a:r>
                <a:rPr lang="en-US" i="1" dirty="0" smtClean="0">
                  <a:solidFill>
                    <a:srgbClr val="0070C0"/>
                  </a:solidFill>
                  <a:hlinkClick r:id="rId3"/>
                </a:rPr>
                <a:t>https://</a:t>
              </a:r>
              <a:r>
                <a:rPr lang="en-US" i="1" dirty="0" smtClean="0">
                  <a:solidFill>
                    <a:srgbClr val="0070C0"/>
                  </a:solidFill>
                  <a:hlinkClick r:id="rId3"/>
                </a:rPr>
                <a:t>androidm4s2016.slack.com/messages/team1</a:t>
              </a:r>
              <a:endParaRPr lang="en-US" i="1" dirty="0" smtClean="0">
                <a:solidFill>
                  <a:srgbClr val="0070C0"/>
                </a:solidFill>
              </a:endParaRPr>
            </a:p>
            <a:p>
              <a:r>
                <a:rPr lang="en-US" i="1" dirty="0">
                  <a:solidFill>
                    <a:srgbClr val="0070C0"/>
                  </a:solidFill>
                  <a:hlinkClick r:id="rId4"/>
                </a:rPr>
                <a:t>http://</a:t>
              </a:r>
              <a:r>
                <a:rPr lang="en-US" i="1" dirty="0" smtClean="0">
                  <a:solidFill>
                    <a:srgbClr val="0070C0"/>
                  </a:solidFill>
                  <a:hlinkClick r:id="rId4"/>
                </a:rPr>
                <a:t>bit.ly/REViZ</a:t>
              </a:r>
              <a:endParaRPr lang="en-US" i="1" dirty="0" smtClean="0">
                <a:solidFill>
                  <a:srgbClr val="0070C0"/>
                </a:solidFill>
              </a:endParaRPr>
            </a:p>
            <a:p>
              <a:endParaRPr lang="fr-FR" dirty="0">
                <a:solidFill>
                  <a:srgbClr val="0070C0"/>
                </a:solidFill>
              </a:endParaRPr>
            </a:p>
          </p:txBody>
        </p:sp>
        <p:sp>
          <p:nvSpPr>
            <p:cNvPr id="8" name="Title 1"/>
            <p:cNvSpPr txBox="1">
              <a:spLocks/>
            </p:cNvSpPr>
            <p:nvPr/>
          </p:nvSpPr>
          <p:spPr>
            <a:xfrm>
              <a:off x="767408" y="750276"/>
              <a:ext cx="10657184" cy="159860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0000" lnSpcReduction="1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4000" kern="1200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ctr"/>
              <a:r>
                <a:rPr lang="fr-FR" b="1" dirty="0" smtClean="0"/>
                <a:t>Android Course Mobile(4)</a:t>
              </a:r>
              <a:r>
                <a:rPr lang="fr-FR" b="1" dirty="0" err="1" smtClean="0"/>
                <a:t>Senegal</a:t>
              </a:r>
              <a:r>
                <a:rPr lang="fr-FR" b="1" dirty="0" smtClean="0"/>
                <a:t> 2016</a:t>
              </a:r>
            </a:p>
            <a:p>
              <a:pPr algn="ctr"/>
              <a:r>
                <a:rPr lang="en-US" dirty="0"/>
                <a:t>M4S2016team1</a:t>
              </a:r>
              <a:r>
                <a:rPr lang="en-US" dirty="0" smtClean="0"/>
                <a:t/>
              </a:r>
              <a:br>
                <a:rPr lang="en-US" dirty="0" smtClean="0"/>
              </a:br>
              <a:endParaRPr lang="en-US" dirty="0"/>
            </a:p>
          </p:txBody>
        </p:sp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79606" y="-505880"/>
              <a:ext cx="3112394" cy="2334295"/>
            </a:xfrm>
            <a:prstGeom prst="rect">
              <a:avLst/>
            </a:prstGeom>
          </p:spPr>
        </p:pic>
        <p:pic>
          <p:nvPicPr>
            <p:cNvPr id="9" name="Picture 4" descr="https://ci6.googleusercontent.com/proxy/nCO2eFb-lgnkxXCd5d3Fy6rf9tQHjzLHEozJEjdb1CvlNLQ-HDPMRNDEaC6G1xOIOjnWj29R-W8_lnNI_jTs7ogTU8Iz78fqVTfyWhUOZ10QLYn1SKjSDhN68gjRFoo=s0-d-e1-ft#http://photos3.meetupstatic.com/photos/event/6/d/d/0/event_178588112.jpe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79907"/>
              <a:ext cx="2534158" cy="8352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ZoneTexte 5"/>
            <p:cNvSpPr txBox="1"/>
            <p:nvPr/>
          </p:nvSpPr>
          <p:spPr>
            <a:xfrm>
              <a:off x="202432" y="4231297"/>
              <a:ext cx="9508238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dirty="0" smtClean="0"/>
                <a:t>El Hadji Lamine </a:t>
              </a:r>
              <a:r>
                <a:rPr lang="fr-FR" sz="2800" dirty="0" smtClean="0"/>
                <a:t>BIAYE </a:t>
              </a:r>
            </a:p>
            <a:p>
              <a:r>
                <a:rPr lang="fr-FR" sz="200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  <a:hlinkClick r:id="rId7"/>
                </a:rPr>
                <a:t>http</a:t>
              </a:r>
              <a:r>
                <a:rPr lang="fr-FR" sz="20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  <a:hlinkClick r:id="rId7"/>
                </a:rPr>
                <a:t>://</a:t>
              </a:r>
              <a:r>
                <a:rPr lang="fr-FR" sz="200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  <a:hlinkClick r:id="rId7"/>
                </a:rPr>
                <a:t>github.com/infoapplis</a:t>
              </a:r>
              <a:endParaRPr lang="fr-FR" sz="2000" dirty="0" smtClean="0"/>
            </a:p>
            <a:p>
              <a:r>
                <a:rPr lang="fr-FR" sz="2800" dirty="0" err="1"/>
                <a:t>Bandiaré</a:t>
              </a:r>
              <a:r>
                <a:rPr lang="fr-FR" sz="2800" dirty="0"/>
                <a:t> Léonie </a:t>
              </a:r>
              <a:r>
                <a:rPr lang="fr-FR" sz="2800" dirty="0" smtClean="0"/>
                <a:t>NDOYE </a:t>
              </a:r>
            </a:p>
            <a:p>
              <a:r>
                <a:rPr lang="fr-FR" sz="200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  <a:hlinkClick r:id="rId8"/>
                </a:rPr>
                <a:t>http</a:t>
              </a:r>
              <a:r>
                <a:rPr lang="fr-FR" sz="20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  <a:hlinkClick r:id="rId8"/>
                </a:rPr>
                <a:t>://</a:t>
              </a:r>
              <a:r>
                <a:rPr lang="fr-FR" sz="200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  <a:hlinkClick r:id="rId8"/>
                </a:rPr>
                <a:t>github.com/leoniend</a:t>
              </a:r>
              <a:endParaRPr lang="fr-F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fr-FR" sz="2800" dirty="0" err="1" smtClean="0"/>
                <a:t>Nellya</a:t>
              </a:r>
              <a:r>
                <a:rPr lang="fr-FR" sz="2800" dirty="0" smtClean="0"/>
                <a:t> ZOHOUN </a:t>
              </a:r>
              <a:endParaRPr lang="fr-FR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fr-FR" sz="200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  <a:hlinkClick r:id="rId9"/>
                </a:rPr>
                <a:t>http</a:t>
              </a:r>
              <a:r>
                <a:rPr lang="fr-FR" sz="20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  <a:hlinkClick r:id="rId9"/>
                </a:rPr>
                <a:t>://</a:t>
              </a:r>
              <a:r>
                <a:rPr lang="fr-FR" sz="200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  <a:hlinkClick r:id="rId9"/>
                </a:rPr>
                <a:t>github.com/nellyamaylis</a:t>
              </a:r>
              <a:endParaRPr lang="fr-FR" sz="2000" dirty="0"/>
            </a:p>
          </p:txBody>
        </p:sp>
        <p:sp>
          <p:nvSpPr>
            <p:cNvPr id="2" name="ZoneTexte 1"/>
            <p:cNvSpPr txBox="1"/>
            <p:nvPr/>
          </p:nvSpPr>
          <p:spPr>
            <a:xfrm>
              <a:off x="9505641" y="5838125"/>
              <a:ext cx="191895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4400" dirty="0" smtClean="0">
                  <a:latin typeface="Bickham Script Pro Semibold" panose="030306020407070D0D06" pitchFamily="66" charset="0"/>
                </a:rPr>
                <a:t>Août 2016</a:t>
              </a:r>
              <a:endParaRPr lang="fr-FR" sz="4400" dirty="0">
                <a:latin typeface="Bickham Script Pro Semibold" panose="030306020407070D0D06" pitchFamily="66" charset="0"/>
              </a:endParaRPr>
            </a:p>
          </p:txBody>
        </p:sp>
        <p:pic>
          <p:nvPicPr>
            <p:cNvPr id="10" name="Image 9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7501" y="4270620"/>
              <a:ext cx="336997" cy="336997"/>
            </a:xfrm>
            <a:prstGeom prst="rect">
              <a:avLst/>
            </a:prstGeom>
          </p:spPr>
        </p:pic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9081" y="4607617"/>
              <a:ext cx="261812" cy="261812"/>
            </a:xfrm>
            <a:prstGeom prst="rect">
              <a:avLst/>
            </a:prstGeom>
          </p:spPr>
        </p:pic>
      </p:grpSp>
      <p:pic>
        <p:nvPicPr>
          <p:cNvPr id="13" name="Image 1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634" y="4904569"/>
            <a:ext cx="319838" cy="22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0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6421" y="-364211"/>
            <a:ext cx="2323003" cy="1742252"/>
          </a:xfrm>
          <a:prstGeom prst="rect">
            <a:avLst/>
          </a:prstGeom>
        </p:spPr>
      </p:pic>
      <p:grpSp>
        <p:nvGrpSpPr>
          <p:cNvPr id="6" name="Groupe 5"/>
          <p:cNvGrpSpPr/>
          <p:nvPr/>
        </p:nvGrpSpPr>
        <p:grpSpPr>
          <a:xfrm>
            <a:off x="1861773" y="0"/>
            <a:ext cx="8468454" cy="6858000"/>
            <a:chOff x="1861773" y="0"/>
            <a:chExt cx="8468454" cy="6858000"/>
          </a:xfrm>
        </p:grpSpPr>
        <p:pic>
          <p:nvPicPr>
            <p:cNvPr id="3" name="Imag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1773" y="0"/>
              <a:ext cx="4234227" cy="6858000"/>
            </a:xfrm>
            <a:prstGeom prst="rect">
              <a:avLst/>
            </a:prstGeom>
          </p:spPr>
        </p:pic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0"/>
              <a:ext cx="4234227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212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of the development of the app</a:t>
            </a:r>
            <a:endParaRPr lang="fr-FR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7861540"/>
              </p:ext>
            </p:extLst>
          </p:nvPr>
        </p:nvGraphicFramePr>
        <p:xfrm>
          <a:off x="838200" y="1890020"/>
          <a:ext cx="10469451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/>
                <a:gridCol w="2103120"/>
                <a:gridCol w="3301070"/>
                <a:gridCol w="296214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Modules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Stade de développement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Tests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dirty="0" smtClean="0"/>
                        <a:t>de</a:t>
                      </a:r>
                      <a:r>
                        <a:rPr lang="fr-FR" baseline="0" dirty="0" smtClean="0"/>
                        <a:t> fonctionnalité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Perspectives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FAQ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15 %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 smtClean="0"/>
                        <a:t>Seul</a:t>
                      </a:r>
                      <a:r>
                        <a:rPr lang="fr-FR" baseline="0" dirty="0" smtClean="0"/>
                        <a:t> l’identification fonctionne pour le moment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 smtClean="0"/>
                        <a:t>Implémenté les modules d’interactions pour la FAQ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QUIZ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100 %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 smtClean="0"/>
                        <a:t>L’application crash</a:t>
                      </a:r>
                      <a:r>
                        <a:rPr lang="fr-FR" baseline="0" dirty="0" smtClean="0"/>
                        <a:t> au lancement du QUIZ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 smtClean="0"/>
                        <a:t>Corriger les bugs dû</a:t>
                      </a:r>
                      <a:r>
                        <a:rPr lang="fr-FR" baseline="0" dirty="0" smtClean="0"/>
                        <a:t> au crash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THEMATIQUE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100 %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 smtClean="0"/>
                        <a:t>3 THEMATIQUES Implémentés en guise d’exemple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 smtClean="0"/>
                        <a:t>Implémenter les autres</a:t>
                      </a:r>
                      <a:r>
                        <a:rPr lang="fr-FR" baseline="0" dirty="0" smtClean="0"/>
                        <a:t> THEMATIQUES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REVISION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Pas commencé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-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 smtClean="0"/>
                        <a:t>Implémenter</a:t>
                      </a:r>
                      <a:r>
                        <a:rPr lang="fr-FR" baseline="0" dirty="0" smtClean="0"/>
                        <a:t> le module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ALERT EXAMEN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Pas commencé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-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Implémenter</a:t>
                      </a:r>
                      <a:r>
                        <a:rPr lang="fr-FR" baseline="0" dirty="0" smtClean="0"/>
                        <a:t> le module</a:t>
                      </a:r>
                      <a:endParaRPr lang="fr-FR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ASTUCES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Pas commencé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-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Implémenter</a:t>
                      </a:r>
                      <a:r>
                        <a:rPr lang="fr-FR" baseline="0" dirty="0" smtClean="0"/>
                        <a:t> le module</a:t>
                      </a:r>
                      <a:endParaRPr lang="fr-FR" dirty="0" smtClean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606" y="-505880"/>
            <a:ext cx="3112394" cy="233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39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you encountered in the development of the app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606" y="-505880"/>
            <a:ext cx="3112394" cy="2334295"/>
          </a:xfrm>
          <a:prstGeom prst="rect">
            <a:avLst/>
          </a:prstGeom>
        </p:spPr>
      </p:pic>
      <p:grpSp>
        <p:nvGrpSpPr>
          <p:cNvPr id="11" name="Groupe 10"/>
          <p:cNvGrpSpPr/>
          <p:nvPr/>
        </p:nvGrpSpPr>
        <p:grpSpPr>
          <a:xfrm>
            <a:off x="436726" y="2374707"/>
            <a:ext cx="4220641" cy="3029447"/>
            <a:chOff x="1269242" y="2975212"/>
            <a:chExt cx="4220641" cy="3029447"/>
          </a:xfrm>
        </p:grpSpPr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0308" y="3937734"/>
              <a:ext cx="4219575" cy="2066925"/>
            </a:xfrm>
            <a:prstGeom prst="rect">
              <a:avLst/>
            </a:prstGeom>
          </p:spPr>
        </p:pic>
        <p:sp>
          <p:nvSpPr>
            <p:cNvPr id="10" name="ZoneTexte 9"/>
            <p:cNvSpPr txBox="1"/>
            <p:nvPr/>
          </p:nvSpPr>
          <p:spPr>
            <a:xfrm>
              <a:off x="1269242" y="2975212"/>
              <a:ext cx="420351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Impossible d’exécuter certains parties du code à cause du message concernant l’update de Google Play Services</a:t>
              </a:r>
              <a:endParaRPr lang="fr-FR" dirty="0"/>
            </a:p>
          </p:txBody>
        </p:sp>
      </p:grpSp>
      <p:grpSp>
        <p:nvGrpSpPr>
          <p:cNvPr id="13" name="Groupe 12"/>
          <p:cNvGrpSpPr/>
          <p:nvPr/>
        </p:nvGrpSpPr>
        <p:grpSpPr>
          <a:xfrm>
            <a:off x="8329049" y="2632974"/>
            <a:ext cx="3282643" cy="2771180"/>
            <a:chOff x="7633007" y="2975212"/>
            <a:chExt cx="3282643" cy="2771180"/>
          </a:xfrm>
        </p:grpSpPr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6118" y="3898542"/>
              <a:ext cx="2466975" cy="1847850"/>
            </a:xfrm>
            <a:prstGeom prst="rect">
              <a:avLst/>
            </a:prstGeom>
          </p:spPr>
        </p:pic>
        <p:sp>
          <p:nvSpPr>
            <p:cNvPr id="12" name="ZoneTexte 11"/>
            <p:cNvSpPr txBox="1"/>
            <p:nvPr/>
          </p:nvSpPr>
          <p:spPr>
            <a:xfrm>
              <a:off x="7633007" y="2975212"/>
              <a:ext cx="328264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Les données n’apparaissent pas dans la base de données et il n’y a pas de message d’erreur</a:t>
              </a:r>
              <a:endParaRPr lang="fr-FR" dirty="0"/>
            </a:p>
          </p:txBody>
        </p:sp>
      </p:grpSp>
      <p:grpSp>
        <p:nvGrpSpPr>
          <p:cNvPr id="16" name="Groupe 15"/>
          <p:cNvGrpSpPr/>
          <p:nvPr/>
        </p:nvGrpSpPr>
        <p:grpSpPr>
          <a:xfrm>
            <a:off x="4801558" y="2355975"/>
            <a:ext cx="3366169" cy="2887853"/>
            <a:chOff x="4440569" y="1207897"/>
            <a:chExt cx="3366169" cy="2887853"/>
          </a:xfrm>
        </p:grpSpPr>
        <p:pic>
          <p:nvPicPr>
            <p:cNvPr id="14" name="Imag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3412" y="2762250"/>
              <a:ext cx="3305175" cy="1333500"/>
            </a:xfrm>
            <a:prstGeom prst="rect">
              <a:avLst/>
            </a:prstGeom>
          </p:spPr>
        </p:pic>
        <p:sp>
          <p:nvSpPr>
            <p:cNvPr id="15" name="ZoneTexte 14"/>
            <p:cNvSpPr txBox="1"/>
            <p:nvPr/>
          </p:nvSpPr>
          <p:spPr>
            <a:xfrm>
              <a:off x="4440569" y="1207897"/>
              <a:ext cx="3366169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Problème avec Android Studio avec la version de l’</a:t>
              </a:r>
              <a:r>
                <a:rPr lang="fr-FR" dirty="0" err="1" smtClean="0"/>
                <a:t>adb</a:t>
              </a:r>
              <a:r>
                <a:rPr lang="fr-FR" dirty="0" smtClean="0"/>
                <a:t> qui reste introuvable et aussi un problème d’interaction avec la base de données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427605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to the final video on YouTube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606" y="-505880"/>
            <a:ext cx="3112394" cy="2334295"/>
          </a:xfrm>
          <a:prstGeom prst="rect">
            <a:avLst/>
          </a:prstGeom>
        </p:spPr>
      </p:pic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7200" i="1" dirty="0" smtClean="0">
              <a:solidFill>
                <a:srgbClr val="0070C0"/>
              </a:solidFill>
              <a:hlinkClick r:id="rId3"/>
            </a:endParaRPr>
          </a:p>
          <a:p>
            <a:pPr marL="0" indent="0" algn="ctr">
              <a:buNone/>
            </a:pPr>
            <a:r>
              <a:rPr lang="en-US" sz="7200" i="1" dirty="0" smtClean="0">
                <a:solidFill>
                  <a:srgbClr val="0070C0"/>
                </a:solidFill>
                <a:hlinkClick r:id="rId3"/>
              </a:rPr>
              <a:t>http</a:t>
            </a:r>
            <a:r>
              <a:rPr lang="en-US" sz="7200" i="1" dirty="0">
                <a:solidFill>
                  <a:srgbClr val="0070C0"/>
                </a:solidFill>
                <a:hlinkClick r:id="rId3"/>
              </a:rPr>
              <a:t>://</a:t>
            </a:r>
            <a:r>
              <a:rPr lang="en-US" sz="7200" i="1" dirty="0" smtClean="0">
                <a:solidFill>
                  <a:srgbClr val="0070C0"/>
                </a:solidFill>
                <a:hlinkClick r:id="rId3"/>
              </a:rPr>
              <a:t>bit.ly/REViZ</a:t>
            </a:r>
            <a:endParaRPr lang="en-US" sz="72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81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Webographie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606" y="-505880"/>
            <a:ext cx="3112394" cy="2334295"/>
          </a:xfrm>
          <a:prstGeom prst="rect">
            <a:avLst/>
          </a:prstGeom>
        </p:spPr>
      </p:pic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>
                <a:hlinkClick r:id="rId3"/>
              </a:rPr>
              <a:t>http://www.resultats-en-ligne.com/Senegal/bac</a:t>
            </a:r>
            <a:r>
              <a:rPr lang="fr-FR" dirty="0" smtClean="0">
                <a:hlinkClick r:id="rId3"/>
              </a:rPr>
              <a:t>/</a:t>
            </a:r>
            <a:endParaRPr lang="fr-FR" dirty="0" smtClean="0"/>
          </a:p>
          <a:p>
            <a:r>
              <a:rPr lang="fr-FR" dirty="0" smtClean="0">
                <a:hlinkClick r:id="rId4"/>
              </a:rPr>
              <a:t>http</a:t>
            </a:r>
            <a:r>
              <a:rPr lang="fr-FR" dirty="0">
                <a:hlinkClick r:id="rId4"/>
              </a:rPr>
              <a:t>://senegaldirect.com/%E2%80%8Bbac-taux-de-reussite-de-366-legere-hausse-rapport-a-2014-2015</a:t>
            </a:r>
            <a:r>
              <a:rPr lang="fr-FR" dirty="0" smtClean="0">
                <a:hlinkClick r:id="rId4"/>
              </a:rPr>
              <a:t>/</a:t>
            </a:r>
            <a:endParaRPr lang="fr-FR" dirty="0" smtClean="0"/>
          </a:p>
          <a:p>
            <a:r>
              <a:rPr lang="fr-FR" dirty="0" smtClean="0">
                <a:hlinkClick r:id="rId5"/>
              </a:rPr>
              <a:t>http</a:t>
            </a:r>
            <a:r>
              <a:rPr lang="fr-FR" dirty="0">
                <a:hlinkClick r:id="rId5"/>
              </a:rPr>
              <a:t>://</a:t>
            </a:r>
            <a:r>
              <a:rPr lang="fr-FR" dirty="0" smtClean="0">
                <a:hlinkClick r:id="rId5"/>
              </a:rPr>
              <a:t>www.toutpourlebac.com</a:t>
            </a:r>
            <a:endParaRPr lang="fr-FR" dirty="0" smtClean="0"/>
          </a:p>
          <a:p>
            <a:r>
              <a:rPr lang="fr-FR" dirty="0">
                <a:hlinkClick r:id="rId6"/>
              </a:rPr>
              <a:t>http://</a:t>
            </a:r>
            <a:r>
              <a:rPr lang="fr-FR" dirty="0" smtClean="0">
                <a:hlinkClick r:id="rId6"/>
              </a:rPr>
              <a:t>www.vogella.com/tutorials/AndroidSQLite/article.html</a:t>
            </a:r>
            <a:endParaRPr lang="fr-FR" dirty="0" smtClean="0"/>
          </a:p>
          <a:p>
            <a:r>
              <a:rPr lang="fr-FR" dirty="0">
                <a:hlinkClick r:id="rId7"/>
              </a:rPr>
              <a:t>http://</a:t>
            </a:r>
            <a:r>
              <a:rPr lang="fr-FR" dirty="0" smtClean="0">
                <a:hlinkClick r:id="rId7"/>
              </a:rPr>
              <a:t>www.tutorialspoint.com/android/android_sqlite_database.htm</a:t>
            </a:r>
            <a:endParaRPr lang="fr-FR" dirty="0" smtClean="0"/>
          </a:p>
          <a:p>
            <a:r>
              <a:rPr lang="fr-FR" dirty="0">
                <a:hlinkClick r:id="rId8"/>
              </a:rPr>
              <a:t>https://</a:t>
            </a:r>
            <a:r>
              <a:rPr lang="fr-FR" dirty="0" smtClean="0">
                <a:hlinkClick r:id="rId8"/>
              </a:rPr>
              <a:t>www.youtube.com/watch?v=SXlidHy-Tb8</a:t>
            </a:r>
            <a:endParaRPr lang="fr-FR" dirty="0" smtClean="0"/>
          </a:p>
          <a:p>
            <a:r>
              <a:rPr lang="fr-FR" dirty="0">
                <a:hlinkClick r:id="rId9"/>
              </a:rPr>
              <a:t>https://www.simplifiedcoding.net/firebase-android-tutorial-writing-firebase-data</a:t>
            </a:r>
            <a:r>
              <a:rPr lang="fr-FR" dirty="0" smtClean="0">
                <a:hlinkClick r:id="rId9"/>
              </a:rPr>
              <a:t>/</a:t>
            </a:r>
            <a:endParaRPr lang="fr-FR" dirty="0" smtClean="0"/>
          </a:p>
          <a:p>
            <a:r>
              <a:rPr lang="fr-FR" dirty="0">
                <a:hlinkClick r:id="rId10"/>
              </a:rPr>
              <a:t>https://</a:t>
            </a:r>
            <a:r>
              <a:rPr lang="fr-FR" dirty="0" smtClean="0">
                <a:hlinkClick r:id="rId10"/>
              </a:rPr>
              <a:t>www.youtube.com/watch?v=bBPWwaQC3wU</a:t>
            </a:r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63195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Description </a:t>
            </a:r>
            <a:r>
              <a:rPr lang="en-US" dirty="0"/>
              <a:t>of the problem</a:t>
            </a:r>
            <a:endParaRPr lang="fr-FR" dirty="0"/>
          </a:p>
          <a:p>
            <a:pPr lvl="0"/>
            <a:r>
              <a:rPr lang="en-US" dirty="0"/>
              <a:t>Research about the app</a:t>
            </a:r>
            <a:endParaRPr lang="fr-FR" dirty="0"/>
          </a:p>
          <a:p>
            <a:pPr lvl="0"/>
            <a:r>
              <a:rPr lang="en-US" dirty="0"/>
              <a:t>Description of the users </a:t>
            </a:r>
            <a:endParaRPr lang="en-US" dirty="0" smtClean="0"/>
          </a:p>
          <a:p>
            <a:pPr lvl="0"/>
            <a:r>
              <a:rPr lang="en-US" dirty="0" smtClean="0"/>
              <a:t>Features </a:t>
            </a:r>
            <a:r>
              <a:rPr lang="en-US" dirty="0"/>
              <a:t>of the app</a:t>
            </a:r>
            <a:endParaRPr lang="fr-FR" dirty="0"/>
          </a:p>
          <a:p>
            <a:pPr lvl="0"/>
            <a:r>
              <a:rPr lang="en-US" dirty="0"/>
              <a:t>Technology that was used</a:t>
            </a:r>
            <a:endParaRPr lang="fr-FR" dirty="0"/>
          </a:p>
          <a:p>
            <a:pPr lvl="0"/>
            <a:r>
              <a:rPr lang="en-US" dirty="0" smtClean="0"/>
              <a:t>Screenshots</a:t>
            </a:r>
            <a:endParaRPr lang="fr-FR" dirty="0"/>
          </a:p>
          <a:p>
            <a:pPr lvl="0"/>
            <a:r>
              <a:rPr lang="en-US" dirty="0"/>
              <a:t>Status of the development of the app</a:t>
            </a:r>
            <a:endParaRPr lang="fr-FR" dirty="0"/>
          </a:p>
          <a:p>
            <a:pPr lvl="0"/>
            <a:r>
              <a:rPr lang="en-US" dirty="0"/>
              <a:t>Problems you encountered in the development of the app</a:t>
            </a:r>
            <a:endParaRPr lang="fr-FR" dirty="0"/>
          </a:p>
          <a:p>
            <a:r>
              <a:rPr lang="en-US" dirty="0"/>
              <a:t>Link to the final video on YouTube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397" y="841748"/>
            <a:ext cx="7113621" cy="533521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813" y="-445695"/>
            <a:ext cx="3112394" cy="233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472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2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75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925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Description of the problem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606" y="-505880"/>
            <a:ext cx="3112394" cy="2334295"/>
          </a:xfrm>
          <a:prstGeom prst="rect">
            <a:avLst/>
          </a:prstGeom>
        </p:spPr>
      </p:pic>
      <p:grpSp>
        <p:nvGrpSpPr>
          <p:cNvPr id="7" name="Groupe 6"/>
          <p:cNvGrpSpPr/>
          <p:nvPr/>
        </p:nvGrpSpPr>
        <p:grpSpPr>
          <a:xfrm>
            <a:off x="-729802" y="326538"/>
            <a:ext cx="7113621" cy="5335215"/>
            <a:chOff x="2539189" y="761392"/>
            <a:chExt cx="7113621" cy="5335215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9189" y="761392"/>
              <a:ext cx="7113621" cy="5335215"/>
            </a:xfrm>
            <a:prstGeom prst="rect">
              <a:avLst/>
            </a:prstGeom>
          </p:spPr>
        </p:pic>
        <p:sp>
          <p:nvSpPr>
            <p:cNvPr id="6" name="ZoneTexte 5"/>
            <p:cNvSpPr txBox="1"/>
            <p:nvPr/>
          </p:nvSpPr>
          <p:spPr>
            <a:xfrm>
              <a:off x="3925909" y="2086955"/>
              <a:ext cx="4340179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dirty="0" smtClean="0"/>
                <a:t>Quelle matière </a:t>
              </a:r>
              <a:r>
                <a:rPr lang="fr-FR" sz="2000" dirty="0"/>
                <a:t>apprendre ?</a:t>
              </a:r>
            </a:p>
            <a:p>
              <a:r>
                <a:rPr lang="fr-FR" sz="2000" dirty="0"/>
                <a:t>Quelle méthode de révision adopter ?</a:t>
              </a:r>
            </a:p>
            <a:p>
              <a:r>
                <a:rPr lang="fr-FR" sz="2000" dirty="0"/>
                <a:t>Comment organiser son emploi du temps </a:t>
              </a:r>
              <a:r>
                <a:rPr lang="fr-FR" sz="2000" dirty="0" smtClean="0"/>
                <a:t>?</a:t>
              </a:r>
            </a:p>
            <a:p>
              <a:r>
                <a:rPr lang="fr-FR" sz="2000" dirty="0" smtClean="0"/>
                <a:t> …</a:t>
              </a:r>
              <a:endParaRPr lang="fr-FR" sz="2000" dirty="0"/>
            </a:p>
          </p:txBody>
        </p:sp>
      </p:grpSp>
      <p:sp>
        <p:nvSpPr>
          <p:cNvPr id="8" name="Rectangle 7"/>
          <p:cNvSpPr/>
          <p:nvPr/>
        </p:nvSpPr>
        <p:spPr>
          <a:xfrm>
            <a:off x="5655435" y="1444859"/>
            <a:ext cx="6117465" cy="25371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/>
              <a:t>Gap de compréhension des étudiants suivant le même cours. </a:t>
            </a:r>
          </a:p>
          <a:p>
            <a:r>
              <a:rPr lang="fr-FR" dirty="0"/>
              <a:t>Avec l’ère du numérique les élève s’intéresse de moins en moins aux cahiers et passent plus de temps sur leur téléphones et les ordinateurs.</a:t>
            </a:r>
          </a:p>
          <a:p>
            <a:r>
              <a:rPr lang="fr-FR" dirty="0"/>
              <a:t>Résultats, les notes baissent considérablement d’année en année.</a:t>
            </a:r>
          </a:p>
          <a:p>
            <a:r>
              <a:rPr lang="fr-FR" dirty="0"/>
              <a:t>Les élèves sont désorientés face au nombre volumineux de cours en fonction de chaque matière à l’approche des examens</a:t>
            </a:r>
            <a:r>
              <a:rPr lang="fr-FR" dirty="0" smtClean="0"/>
              <a:t>.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030311" y="3968901"/>
            <a:ext cx="4617171" cy="3462878"/>
          </a:xfrm>
          <a:prstGeom prst="rect">
            <a:avLst/>
          </a:prstGeom>
        </p:spPr>
      </p:pic>
      <p:graphicFrame>
        <p:nvGraphicFramePr>
          <p:cNvPr id="12" name="Tableau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404869"/>
              </p:ext>
            </p:extLst>
          </p:nvPr>
        </p:nvGraphicFramePr>
        <p:xfrm>
          <a:off x="5967185" y="5095060"/>
          <a:ext cx="580571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Années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2009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2014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2015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2016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Taux (%)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31,3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31,3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36,6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Pentagone 12"/>
          <p:cNvSpPr/>
          <p:nvPr/>
        </p:nvSpPr>
        <p:spPr>
          <a:xfrm>
            <a:off x="2206677" y="4996516"/>
            <a:ext cx="3683357" cy="939772"/>
          </a:xfrm>
          <a:prstGeom prst="homePlat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dirty="0" smtClean="0"/>
          </a:p>
          <a:p>
            <a:r>
              <a:rPr lang="fr-FR" dirty="0" smtClean="0">
                <a:solidFill>
                  <a:schemeClr val="bg1"/>
                </a:solidFill>
              </a:rPr>
              <a:t>Taux </a:t>
            </a:r>
            <a:r>
              <a:rPr lang="fr-FR" dirty="0">
                <a:solidFill>
                  <a:schemeClr val="bg1"/>
                </a:solidFill>
              </a:rPr>
              <a:t>de réussite au Sénégal est jugé </a:t>
            </a:r>
            <a:r>
              <a:rPr lang="fr-FR" dirty="0" smtClean="0">
                <a:solidFill>
                  <a:schemeClr val="bg1"/>
                </a:solidFill>
              </a:rPr>
              <a:t>scandaleux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smtClean="0">
                <a:solidFill>
                  <a:schemeClr val="bg1"/>
                </a:solidFill>
              </a:rPr>
              <a:t>: résultats </a:t>
            </a:r>
            <a:r>
              <a:rPr lang="fr-FR" dirty="0">
                <a:solidFill>
                  <a:schemeClr val="bg1"/>
                </a:solidFill>
              </a:rPr>
              <a:t>du Bac 2016 du </a:t>
            </a:r>
            <a:r>
              <a:rPr lang="fr-FR" dirty="0" smtClean="0">
                <a:solidFill>
                  <a:schemeClr val="bg1"/>
                </a:solidFill>
              </a:rPr>
              <a:t>Sénégal.</a:t>
            </a:r>
            <a:endParaRPr lang="fr-FR" dirty="0">
              <a:solidFill>
                <a:schemeClr val="bg1"/>
              </a:solidFill>
            </a:endParaRPr>
          </a:p>
          <a:p>
            <a:endParaRPr lang="fr-FR" dirty="0"/>
          </a:p>
        </p:txBody>
      </p:sp>
      <p:sp>
        <p:nvSpPr>
          <p:cNvPr id="14" name="Flèche droite rayée 13"/>
          <p:cNvSpPr/>
          <p:nvPr/>
        </p:nvSpPr>
        <p:spPr>
          <a:xfrm rot="5400000">
            <a:off x="8418777" y="4069237"/>
            <a:ext cx="824248" cy="9787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5749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Research about the </a:t>
            </a:r>
            <a:r>
              <a:rPr lang="en-US" dirty="0" smtClean="0"/>
              <a:t>app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606" y="-505880"/>
            <a:ext cx="3112394" cy="2334295"/>
          </a:xfrm>
          <a:prstGeom prst="rect">
            <a:avLst/>
          </a:prstGeom>
        </p:spPr>
      </p:pic>
      <p:grpSp>
        <p:nvGrpSpPr>
          <p:cNvPr id="13" name="Groupe 12"/>
          <p:cNvGrpSpPr/>
          <p:nvPr/>
        </p:nvGrpSpPr>
        <p:grpSpPr>
          <a:xfrm>
            <a:off x="8306874" y="1034879"/>
            <a:ext cx="3322749" cy="2492061"/>
            <a:chOff x="7830355" y="2142460"/>
            <a:chExt cx="3322749" cy="2492061"/>
          </a:xfrm>
        </p:grpSpPr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355" y="2142460"/>
              <a:ext cx="3322749" cy="2492061"/>
            </a:xfrm>
            <a:prstGeom prst="rect">
              <a:avLst/>
            </a:prstGeom>
          </p:spPr>
        </p:pic>
        <p:sp>
          <p:nvSpPr>
            <p:cNvPr id="8" name="ZoneTexte 7"/>
            <p:cNvSpPr txBox="1"/>
            <p:nvPr/>
          </p:nvSpPr>
          <p:spPr>
            <a:xfrm>
              <a:off x="8500056" y="2846231"/>
              <a:ext cx="21507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fr-FR" dirty="0" err="1"/>
                <a:t>DigiSchool</a:t>
              </a:r>
              <a:r>
                <a:rPr lang="fr-FR" dirty="0"/>
                <a:t> : la plus </a:t>
              </a:r>
              <a:r>
                <a:rPr lang="fr-FR" dirty="0" smtClean="0"/>
                <a:t>complète</a:t>
              </a:r>
              <a:endParaRPr lang="fr-FR" dirty="0"/>
            </a:p>
          </p:txBody>
        </p:sp>
      </p:grpSp>
      <p:grpSp>
        <p:nvGrpSpPr>
          <p:cNvPr id="12" name="Groupe 11"/>
          <p:cNvGrpSpPr/>
          <p:nvPr/>
        </p:nvGrpSpPr>
        <p:grpSpPr>
          <a:xfrm>
            <a:off x="4905774" y="996240"/>
            <a:ext cx="3322749" cy="2492061"/>
            <a:chOff x="5330780" y="2142460"/>
            <a:chExt cx="3322749" cy="2492061"/>
          </a:xfrm>
        </p:grpSpPr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330780" y="2142460"/>
              <a:ext cx="3322749" cy="2492061"/>
            </a:xfrm>
            <a:prstGeom prst="rect">
              <a:avLst/>
            </a:prstGeom>
          </p:spPr>
        </p:pic>
        <p:sp>
          <p:nvSpPr>
            <p:cNvPr id="11" name="ZoneTexte 10"/>
            <p:cNvSpPr txBox="1"/>
            <p:nvPr/>
          </p:nvSpPr>
          <p:spPr>
            <a:xfrm>
              <a:off x="6300452" y="2859110"/>
              <a:ext cx="16356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fr-FR" dirty="0" err="1"/>
                <a:t>Annabac</a:t>
              </a:r>
              <a:r>
                <a:rPr lang="fr-FR" dirty="0"/>
                <a:t> : pour les Bac ES et </a:t>
              </a:r>
              <a:r>
                <a:rPr lang="fr-FR" dirty="0" smtClean="0"/>
                <a:t>S</a:t>
              </a:r>
              <a:endParaRPr lang="fr-FR" dirty="0"/>
            </a:p>
          </p:txBody>
        </p:sp>
      </p:grpSp>
      <p:grpSp>
        <p:nvGrpSpPr>
          <p:cNvPr id="21" name="Groupe 20"/>
          <p:cNvGrpSpPr/>
          <p:nvPr/>
        </p:nvGrpSpPr>
        <p:grpSpPr>
          <a:xfrm>
            <a:off x="3914124" y="2883907"/>
            <a:ext cx="3322749" cy="2492061"/>
            <a:chOff x="1807335" y="3572914"/>
            <a:chExt cx="3322749" cy="2492061"/>
          </a:xfrm>
        </p:grpSpPr>
        <p:pic>
          <p:nvPicPr>
            <p:cNvPr id="15" name="Imag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807335" y="3572914"/>
              <a:ext cx="3322749" cy="2492061"/>
            </a:xfrm>
            <a:prstGeom prst="rect">
              <a:avLst/>
            </a:prstGeom>
          </p:spPr>
        </p:pic>
        <p:sp>
          <p:nvSpPr>
            <p:cNvPr id="20" name="ZoneTexte 19"/>
            <p:cNvSpPr txBox="1"/>
            <p:nvPr/>
          </p:nvSpPr>
          <p:spPr>
            <a:xfrm>
              <a:off x="2831205" y="4172856"/>
              <a:ext cx="15325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fr-FR" dirty="0" err="1"/>
                <a:t>Mobibac</a:t>
              </a:r>
              <a:r>
                <a:rPr lang="fr-FR" dirty="0"/>
                <a:t> : de la Première à la </a:t>
              </a:r>
              <a:r>
                <a:rPr lang="fr-FR" dirty="0" smtClean="0"/>
                <a:t>Terminale</a:t>
              </a:r>
              <a:endParaRPr lang="fr-FR" dirty="0"/>
            </a:p>
          </p:txBody>
        </p:sp>
      </p:grpSp>
      <p:grpSp>
        <p:nvGrpSpPr>
          <p:cNvPr id="23" name="Groupe 22"/>
          <p:cNvGrpSpPr/>
          <p:nvPr/>
        </p:nvGrpSpPr>
        <p:grpSpPr>
          <a:xfrm>
            <a:off x="8702902" y="3171869"/>
            <a:ext cx="3322749" cy="2492061"/>
            <a:chOff x="7830355" y="2142460"/>
            <a:chExt cx="3322749" cy="2492061"/>
          </a:xfrm>
        </p:grpSpPr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355" y="2142460"/>
              <a:ext cx="3322749" cy="2492061"/>
            </a:xfrm>
            <a:prstGeom prst="rect">
              <a:avLst/>
            </a:prstGeom>
          </p:spPr>
        </p:pic>
        <p:sp>
          <p:nvSpPr>
            <p:cNvPr id="25" name="ZoneTexte 24"/>
            <p:cNvSpPr txBox="1"/>
            <p:nvPr/>
          </p:nvSpPr>
          <p:spPr>
            <a:xfrm>
              <a:off x="8500056" y="2846231"/>
              <a:ext cx="21507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fr-FR" dirty="0"/>
                <a:t>Objectif Bac : QCM et mini-cours</a:t>
              </a:r>
            </a:p>
          </p:txBody>
        </p:sp>
      </p:grpSp>
      <p:grpSp>
        <p:nvGrpSpPr>
          <p:cNvPr id="30" name="Groupe 29"/>
          <p:cNvGrpSpPr/>
          <p:nvPr/>
        </p:nvGrpSpPr>
        <p:grpSpPr>
          <a:xfrm>
            <a:off x="6436757" y="4569038"/>
            <a:ext cx="3322749" cy="2492061"/>
            <a:chOff x="5299923" y="4001294"/>
            <a:chExt cx="3322749" cy="2492061"/>
          </a:xfrm>
        </p:grpSpPr>
        <p:pic>
          <p:nvPicPr>
            <p:cNvPr id="27" name="Image 2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9923" y="4001294"/>
              <a:ext cx="3322749" cy="2492061"/>
            </a:xfrm>
            <a:prstGeom prst="rect">
              <a:avLst/>
            </a:prstGeom>
          </p:spPr>
        </p:pic>
        <p:sp>
          <p:nvSpPr>
            <p:cNvPr id="29" name="ZoneTexte 28"/>
            <p:cNvSpPr txBox="1"/>
            <p:nvPr/>
          </p:nvSpPr>
          <p:spPr>
            <a:xfrm>
              <a:off x="6264228" y="4634521"/>
              <a:ext cx="163132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fr-FR" dirty="0"/>
                <a:t>Mention Bac : réviser en </a:t>
              </a:r>
              <a:r>
                <a:rPr lang="fr-FR" dirty="0" smtClean="0"/>
                <a:t>s’amusant</a:t>
              </a:r>
              <a:endParaRPr lang="fr-FR" dirty="0"/>
            </a:p>
          </p:txBody>
        </p:sp>
      </p:grpSp>
      <p:sp>
        <p:nvSpPr>
          <p:cNvPr id="34" name="Pentagone 33"/>
          <p:cNvSpPr/>
          <p:nvPr/>
        </p:nvSpPr>
        <p:spPr>
          <a:xfrm>
            <a:off x="838200" y="1558344"/>
            <a:ext cx="4339107" cy="100455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Il existe des applications de cette catégorie mais la plupart mettent visent les étudiant qui font le Bac. Il s'agit de </a:t>
            </a:r>
            <a:r>
              <a:rPr lang="fr-FR" dirty="0" smtClean="0"/>
              <a:t>:</a:t>
            </a:r>
            <a:endParaRPr lang="fr-FR" dirty="0"/>
          </a:p>
        </p:txBody>
      </p:sp>
      <p:pic>
        <p:nvPicPr>
          <p:cNvPr id="35" name="Image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653" y="2784726"/>
            <a:ext cx="1786959" cy="208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77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the users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719" y="605308"/>
            <a:ext cx="8757413" cy="8123114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9013" y="1340941"/>
            <a:ext cx="7113621" cy="5335215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44698" y="4205200"/>
            <a:ext cx="16742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BadaBoom BB" panose="020B0603050302020204" pitchFamily="34" charset="0"/>
              </a:rPr>
              <a:t>Les </a:t>
            </a:r>
            <a:r>
              <a:rPr lang="fr-FR" sz="2400" dirty="0" err="1" smtClean="0">
                <a:latin typeface="BadaBoom BB" panose="020B0603050302020204" pitchFamily="34" charset="0"/>
              </a:rPr>
              <a:t>eleves</a:t>
            </a:r>
            <a:r>
              <a:rPr lang="fr-FR" sz="2400" dirty="0" smtClean="0">
                <a:latin typeface="BadaBoom BB" panose="020B0603050302020204" pitchFamily="34" charset="0"/>
              </a:rPr>
              <a:t> du moyen et secondaire</a:t>
            </a:r>
            <a:endParaRPr lang="fr-FR" sz="2400" dirty="0">
              <a:latin typeface="BadaBoom BB" panose="020B0603050302020204" pitchFamily="34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606" y="-505880"/>
            <a:ext cx="3112394" cy="233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23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Features of the </a:t>
            </a:r>
            <a:r>
              <a:rPr lang="en-US" dirty="0" smtClean="0"/>
              <a:t>app (1/2)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606" y="-505880"/>
            <a:ext cx="3112394" cy="233429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63373" y="2180473"/>
            <a:ext cx="6117464" cy="60230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/>
              <a:t>Offrir aux élèves un moyen d’apprentissage accessible qui leur permettra d’apprendre tout en </a:t>
            </a:r>
            <a:r>
              <a:rPr lang="fr-FR" dirty="0" smtClean="0"/>
              <a:t>s’amusant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63373" y="2782779"/>
            <a:ext cx="6117463" cy="60230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 smtClean="0"/>
              <a:t>Application d’apprentissage portable, pas encombrant et accessible à tous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363373" y="3385085"/>
            <a:ext cx="6117463" cy="60230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/>
              <a:t>Plate-forme d'échange sur les cours secondaires : compréhension plus </a:t>
            </a:r>
            <a:r>
              <a:rPr lang="fr-FR" dirty="0" smtClean="0"/>
              <a:t>facile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363371" y="3987391"/>
            <a:ext cx="6117465" cy="60230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/>
              <a:t>Différents thèmes scolaire traités : offrant un niveau d'évolution uniforme de la classe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63371" y="4589697"/>
            <a:ext cx="6117465" cy="60230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/>
              <a:t>Séances de révisons : offrent l'opportunité aux étudiants de s'exprimer</a:t>
            </a:r>
          </a:p>
        </p:txBody>
      </p:sp>
      <p:sp>
        <p:nvSpPr>
          <p:cNvPr id="20" name="Forme libre 19"/>
          <p:cNvSpPr/>
          <p:nvPr/>
        </p:nvSpPr>
        <p:spPr>
          <a:xfrm>
            <a:off x="8849931" y="3287635"/>
            <a:ext cx="1166650" cy="1166650"/>
          </a:xfrm>
          <a:custGeom>
            <a:avLst/>
            <a:gdLst>
              <a:gd name="connsiteX0" fmla="*/ 0 w 1166650"/>
              <a:gd name="connsiteY0" fmla="*/ 583325 h 1166650"/>
              <a:gd name="connsiteX1" fmla="*/ 583325 w 1166650"/>
              <a:gd name="connsiteY1" fmla="*/ 0 h 1166650"/>
              <a:gd name="connsiteX2" fmla="*/ 1166650 w 1166650"/>
              <a:gd name="connsiteY2" fmla="*/ 583325 h 1166650"/>
              <a:gd name="connsiteX3" fmla="*/ 583325 w 1166650"/>
              <a:gd name="connsiteY3" fmla="*/ 1166650 h 1166650"/>
              <a:gd name="connsiteX4" fmla="*/ 0 w 1166650"/>
              <a:gd name="connsiteY4" fmla="*/ 583325 h 116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6650" h="1166650">
                <a:moveTo>
                  <a:pt x="0" y="583325"/>
                </a:moveTo>
                <a:cubicBezTo>
                  <a:pt x="0" y="261163"/>
                  <a:pt x="261163" y="0"/>
                  <a:pt x="583325" y="0"/>
                </a:cubicBezTo>
                <a:cubicBezTo>
                  <a:pt x="905487" y="0"/>
                  <a:pt x="1166650" y="261163"/>
                  <a:pt x="1166650" y="583325"/>
                </a:cubicBezTo>
                <a:cubicBezTo>
                  <a:pt x="1166650" y="905487"/>
                  <a:pt x="905487" y="1166650"/>
                  <a:pt x="583325" y="1166650"/>
                </a:cubicBezTo>
                <a:cubicBezTo>
                  <a:pt x="261163" y="1166650"/>
                  <a:pt x="0" y="905487"/>
                  <a:pt x="0" y="583325"/>
                </a:cubicBez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98792" tIns="198792" rIns="198792" bIns="198792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fr-FR" sz="2200" kern="1200" dirty="0"/>
          </a:p>
        </p:txBody>
      </p:sp>
      <p:grpSp>
        <p:nvGrpSpPr>
          <p:cNvPr id="3" name="Groupe 2"/>
          <p:cNvGrpSpPr/>
          <p:nvPr/>
        </p:nvGrpSpPr>
        <p:grpSpPr>
          <a:xfrm>
            <a:off x="8704100" y="1359675"/>
            <a:ext cx="1458313" cy="1824637"/>
            <a:chOff x="8704100" y="1359675"/>
            <a:chExt cx="1458313" cy="1824637"/>
          </a:xfrm>
        </p:grpSpPr>
        <p:sp>
          <p:nvSpPr>
            <p:cNvPr id="22" name="Forme libre 21"/>
            <p:cNvSpPr/>
            <p:nvPr/>
          </p:nvSpPr>
          <p:spPr>
            <a:xfrm>
              <a:off x="8704100" y="1359675"/>
              <a:ext cx="1458313" cy="1458313"/>
            </a:xfrm>
            <a:custGeom>
              <a:avLst/>
              <a:gdLst>
                <a:gd name="connsiteX0" fmla="*/ 0 w 1458313"/>
                <a:gd name="connsiteY0" fmla="*/ 729157 h 1458313"/>
                <a:gd name="connsiteX1" fmla="*/ 729157 w 1458313"/>
                <a:gd name="connsiteY1" fmla="*/ 0 h 1458313"/>
                <a:gd name="connsiteX2" fmla="*/ 1458314 w 1458313"/>
                <a:gd name="connsiteY2" fmla="*/ 729157 h 1458313"/>
                <a:gd name="connsiteX3" fmla="*/ 729157 w 1458313"/>
                <a:gd name="connsiteY3" fmla="*/ 1458314 h 1458313"/>
                <a:gd name="connsiteX4" fmla="*/ 0 w 1458313"/>
                <a:gd name="connsiteY4" fmla="*/ 729157 h 1458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8313" h="1458313">
                  <a:moveTo>
                    <a:pt x="0" y="729157"/>
                  </a:moveTo>
                  <a:cubicBezTo>
                    <a:pt x="0" y="326455"/>
                    <a:pt x="326455" y="0"/>
                    <a:pt x="729157" y="0"/>
                  </a:cubicBezTo>
                  <a:cubicBezTo>
                    <a:pt x="1131859" y="0"/>
                    <a:pt x="1458314" y="326455"/>
                    <a:pt x="1458314" y="729157"/>
                  </a:cubicBezTo>
                  <a:cubicBezTo>
                    <a:pt x="1458314" y="1131859"/>
                    <a:pt x="1131859" y="1458314"/>
                    <a:pt x="729157" y="1458314"/>
                  </a:cubicBezTo>
                  <a:cubicBezTo>
                    <a:pt x="326455" y="1458314"/>
                    <a:pt x="0" y="1131859"/>
                    <a:pt x="0" y="729157"/>
                  </a:cubicBez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227535" tIns="227535" rIns="227535" bIns="22753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kern="1200" dirty="0" smtClean="0"/>
                <a:t>Système d'alertes pour les examens</a:t>
              </a:r>
              <a:endParaRPr lang="fr-FR" kern="1200" dirty="0"/>
            </a:p>
          </p:txBody>
        </p:sp>
        <p:sp>
          <p:nvSpPr>
            <p:cNvPr id="21" name="Forme libre 20"/>
            <p:cNvSpPr/>
            <p:nvPr/>
          </p:nvSpPr>
          <p:spPr>
            <a:xfrm rot="16200000">
              <a:off x="9308800" y="2870970"/>
              <a:ext cx="248912" cy="377772"/>
            </a:xfrm>
            <a:custGeom>
              <a:avLst/>
              <a:gdLst>
                <a:gd name="connsiteX0" fmla="*/ 0 w 248912"/>
                <a:gd name="connsiteY0" fmla="*/ 75554 h 377772"/>
                <a:gd name="connsiteX1" fmla="*/ 124456 w 248912"/>
                <a:gd name="connsiteY1" fmla="*/ 75554 h 377772"/>
                <a:gd name="connsiteX2" fmla="*/ 124456 w 248912"/>
                <a:gd name="connsiteY2" fmla="*/ 0 h 377772"/>
                <a:gd name="connsiteX3" fmla="*/ 248912 w 248912"/>
                <a:gd name="connsiteY3" fmla="*/ 188886 h 377772"/>
                <a:gd name="connsiteX4" fmla="*/ 124456 w 248912"/>
                <a:gd name="connsiteY4" fmla="*/ 377772 h 377772"/>
                <a:gd name="connsiteX5" fmla="*/ 124456 w 248912"/>
                <a:gd name="connsiteY5" fmla="*/ 302218 h 377772"/>
                <a:gd name="connsiteX6" fmla="*/ 0 w 248912"/>
                <a:gd name="connsiteY6" fmla="*/ 302218 h 377772"/>
                <a:gd name="connsiteX7" fmla="*/ 0 w 248912"/>
                <a:gd name="connsiteY7" fmla="*/ 75554 h 377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912" h="377772">
                  <a:moveTo>
                    <a:pt x="0" y="75554"/>
                  </a:moveTo>
                  <a:lnTo>
                    <a:pt x="124456" y="75554"/>
                  </a:lnTo>
                  <a:lnTo>
                    <a:pt x="124456" y="0"/>
                  </a:lnTo>
                  <a:lnTo>
                    <a:pt x="248912" y="188886"/>
                  </a:lnTo>
                  <a:lnTo>
                    <a:pt x="124456" y="377772"/>
                  </a:lnTo>
                  <a:lnTo>
                    <a:pt x="124456" y="302218"/>
                  </a:lnTo>
                  <a:lnTo>
                    <a:pt x="0" y="302218"/>
                  </a:lnTo>
                  <a:lnTo>
                    <a:pt x="0" y="75554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0" tIns="75554" rIns="74673" bIns="75554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fr-FR" sz="1100" kern="1200"/>
            </a:p>
          </p:txBody>
        </p:sp>
      </p:grpSp>
      <p:grpSp>
        <p:nvGrpSpPr>
          <p:cNvPr id="4" name="Groupe 3"/>
          <p:cNvGrpSpPr/>
          <p:nvPr/>
        </p:nvGrpSpPr>
        <p:grpSpPr>
          <a:xfrm>
            <a:off x="10080206" y="2591096"/>
            <a:ext cx="1777112" cy="1458313"/>
            <a:chOff x="10080206" y="2591096"/>
            <a:chExt cx="1777112" cy="1458313"/>
          </a:xfrm>
        </p:grpSpPr>
        <p:sp>
          <p:nvSpPr>
            <p:cNvPr id="24" name="Forme libre 23"/>
            <p:cNvSpPr/>
            <p:nvPr/>
          </p:nvSpPr>
          <p:spPr>
            <a:xfrm>
              <a:off x="10399005" y="2591096"/>
              <a:ext cx="1458313" cy="1458313"/>
            </a:xfrm>
            <a:custGeom>
              <a:avLst/>
              <a:gdLst>
                <a:gd name="connsiteX0" fmla="*/ 0 w 1458313"/>
                <a:gd name="connsiteY0" fmla="*/ 729157 h 1458313"/>
                <a:gd name="connsiteX1" fmla="*/ 729157 w 1458313"/>
                <a:gd name="connsiteY1" fmla="*/ 0 h 1458313"/>
                <a:gd name="connsiteX2" fmla="*/ 1458314 w 1458313"/>
                <a:gd name="connsiteY2" fmla="*/ 729157 h 1458313"/>
                <a:gd name="connsiteX3" fmla="*/ 729157 w 1458313"/>
                <a:gd name="connsiteY3" fmla="*/ 1458314 h 1458313"/>
                <a:gd name="connsiteX4" fmla="*/ 0 w 1458313"/>
                <a:gd name="connsiteY4" fmla="*/ 729157 h 1458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8313" h="1458313">
                  <a:moveTo>
                    <a:pt x="0" y="729157"/>
                  </a:moveTo>
                  <a:cubicBezTo>
                    <a:pt x="0" y="326455"/>
                    <a:pt x="326455" y="0"/>
                    <a:pt x="729157" y="0"/>
                  </a:cubicBezTo>
                  <a:cubicBezTo>
                    <a:pt x="1131859" y="0"/>
                    <a:pt x="1458314" y="326455"/>
                    <a:pt x="1458314" y="729157"/>
                  </a:cubicBezTo>
                  <a:cubicBezTo>
                    <a:pt x="1458314" y="1131859"/>
                    <a:pt x="1131859" y="1458314"/>
                    <a:pt x="729157" y="1458314"/>
                  </a:cubicBezTo>
                  <a:cubicBezTo>
                    <a:pt x="326455" y="1458314"/>
                    <a:pt x="0" y="1131859"/>
                    <a:pt x="0" y="729157"/>
                  </a:cubicBez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-1838336"/>
                <a:satOff val="-2557"/>
                <a:lumOff val="-981"/>
                <a:alphaOff val="0"/>
              </a:schemeClr>
            </a:fillRef>
            <a:effectRef idx="1">
              <a:schemeClr val="accent5">
                <a:hueOff val="-1838336"/>
                <a:satOff val="-2557"/>
                <a:lumOff val="-981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227535" tIns="227535" rIns="227535" bIns="22753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kern="1200" dirty="0" smtClean="0"/>
                <a:t>Quiz</a:t>
              </a:r>
              <a:endParaRPr lang="fr-FR" sz="1100" kern="1200" dirty="0" smtClean="0"/>
            </a:p>
          </p:txBody>
        </p:sp>
        <p:sp>
          <p:nvSpPr>
            <p:cNvPr id="23" name="Forme libre 22"/>
            <p:cNvSpPr/>
            <p:nvPr/>
          </p:nvSpPr>
          <p:spPr>
            <a:xfrm rot="20520000">
              <a:off x="10080206" y="3431429"/>
              <a:ext cx="248912" cy="377772"/>
            </a:xfrm>
            <a:custGeom>
              <a:avLst/>
              <a:gdLst>
                <a:gd name="connsiteX0" fmla="*/ 0 w 248912"/>
                <a:gd name="connsiteY0" fmla="*/ 75554 h 377772"/>
                <a:gd name="connsiteX1" fmla="*/ 124456 w 248912"/>
                <a:gd name="connsiteY1" fmla="*/ 75554 h 377772"/>
                <a:gd name="connsiteX2" fmla="*/ 124456 w 248912"/>
                <a:gd name="connsiteY2" fmla="*/ 0 h 377772"/>
                <a:gd name="connsiteX3" fmla="*/ 248912 w 248912"/>
                <a:gd name="connsiteY3" fmla="*/ 188886 h 377772"/>
                <a:gd name="connsiteX4" fmla="*/ 124456 w 248912"/>
                <a:gd name="connsiteY4" fmla="*/ 377772 h 377772"/>
                <a:gd name="connsiteX5" fmla="*/ 124456 w 248912"/>
                <a:gd name="connsiteY5" fmla="*/ 302218 h 377772"/>
                <a:gd name="connsiteX6" fmla="*/ 0 w 248912"/>
                <a:gd name="connsiteY6" fmla="*/ 302218 h 377772"/>
                <a:gd name="connsiteX7" fmla="*/ 0 w 248912"/>
                <a:gd name="connsiteY7" fmla="*/ 75554 h 377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912" h="377772">
                  <a:moveTo>
                    <a:pt x="0" y="75554"/>
                  </a:moveTo>
                  <a:lnTo>
                    <a:pt x="124456" y="75554"/>
                  </a:lnTo>
                  <a:lnTo>
                    <a:pt x="124456" y="0"/>
                  </a:lnTo>
                  <a:lnTo>
                    <a:pt x="248912" y="188886"/>
                  </a:lnTo>
                  <a:lnTo>
                    <a:pt x="124456" y="377772"/>
                  </a:lnTo>
                  <a:lnTo>
                    <a:pt x="124456" y="302218"/>
                  </a:lnTo>
                  <a:lnTo>
                    <a:pt x="0" y="302218"/>
                  </a:lnTo>
                  <a:lnTo>
                    <a:pt x="0" y="75554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-1838336"/>
                <a:satOff val="-2557"/>
                <a:lumOff val="-981"/>
                <a:alphaOff val="0"/>
              </a:schemeClr>
            </a:fillRef>
            <a:effectRef idx="1">
              <a:schemeClr val="accent5">
                <a:hueOff val="-1838336"/>
                <a:satOff val="-2557"/>
                <a:lumOff val="-981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-1" tIns="75554" rIns="74674" bIns="75553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fr-FR" sz="1100" kern="1200"/>
            </a:p>
          </p:txBody>
        </p:sp>
      </p:grpSp>
      <p:grpSp>
        <p:nvGrpSpPr>
          <p:cNvPr id="5" name="Groupe 4"/>
          <p:cNvGrpSpPr/>
          <p:nvPr/>
        </p:nvGrpSpPr>
        <p:grpSpPr>
          <a:xfrm>
            <a:off x="9721125" y="4402701"/>
            <a:ext cx="1488797" cy="1639188"/>
            <a:chOff x="9721125" y="4402701"/>
            <a:chExt cx="1488797" cy="1639188"/>
          </a:xfrm>
        </p:grpSpPr>
        <p:sp>
          <p:nvSpPr>
            <p:cNvPr id="26" name="Forme libre 25"/>
            <p:cNvSpPr/>
            <p:nvPr/>
          </p:nvSpPr>
          <p:spPr>
            <a:xfrm>
              <a:off x="9751609" y="4583576"/>
              <a:ext cx="1458313" cy="1458313"/>
            </a:xfrm>
            <a:custGeom>
              <a:avLst/>
              <a:gdLst>
                <a:gd name="connsiteX0" fmla="*/ 0 w 1458313"/>
                <a:gd name="connsiteY0" fmla="*/ 729157 h 1458313"/>
                <a:gd name="connsiteX1" fmla="*/ 729157 w 1458313"/>
                <a:gd name="connsiteY1" fmla="*/ 0 h 1458313"/>
                <a:gd name="connsiteX2" fmla="*/ 1458314 w 1458313"/>
                <a:gd name="connsiteY2" fmla="*/ 729157 h 1458313"/>
                <a:gd name="connsiteX3" fmla="*/ 729157 w 1458313"/>
                <a:gd name="connsiteY3" fmla="*/ 1458314 h 1458313"/>
                <a:gd name="connsiteX4" fmla="*/ 0 w 1458313"/>
                <a:gd name="connsiteY4" fmla="*/ 729157 h 1458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8313" h="1458313">
                  <a:moveTo>
                    <a:pt x="0" y="729157"/>
                  </a:moveTo>
                  <a:cubicBezTo>
                    <a:pt x="0" y="326455"/>
                    <a:pt x="326455" y="0"/>
                    <a:pt x="729157" y="0"/>
                  </a:cubicBezTo>
                  <a:cubicBezTo>
                    <a:pt x="1131859" y="0"/>
                    <a:pt x="1458314" y="326455"/>
                    <a:pt x="1458314" y="729157"/>
                  </a:cubicBezTo>
                  <a:cubicBezTo>
                    <a:pt x="1458314" y="1131859"/>
                    <a:pt x="1131859" y="1458314"/>
                    <a:pt x="729157" y="1458314"/>
                  </a:cubicBezTo>
                  <a:cubicBezTo>
                    <a:pt x="326455" y="1458314"/>
                    <a:pt x="0" y="1131859"/>
                    <a:pt x="0" y="729157"/>
                  </a:cubicBez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-3676672"/>
                <a:satOff val="-5114"/>
                <a:lumOff val="-1961"/>
                <a:alphaOff val="0"/>
              </a:schemeClr>
            </a:fillRef>
            <a:effectRef idx="1">
              <a:schemeClr val="accent5">
                <a:hueOff val="-3676672"/>
                <a:satOff val="-5114"/>
                <a:lumOff val="-1961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227535" tIns="227535" rIns="227535" bIns="22753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kern="1200" dirty="0" smtClean="0"/>
                <a:t>Astuces</a:t>
              </a:r>
              <a:endParaRPr lang="fr-FR" sz="1100" kern="1200" dirty="0"/>
            </a:p>
          </p:txBody>
        </p:sp>
        <p:sp>
          <p:nvSpPr>
            <p:cNvPr id="25" name="Forme libre 24"/>
            <p:cNvSpPr/>
            <p:nvPr/>
          </p:nvSpPr>
          <p:spPr>
            <a:xfrm rot="3240000">
              <a:off x="9785555" y="4338271"/>
              <a:ext cx="248912" cy="377772"/>
            </a:xfrm>
            <a:custGeom>
              <a:avLst/>
              <a:gdLst>
                <a:gd name="connsiteX0" fmla="*/ 0 w 248912"/>
                <a:gd name="connsiteY0" fmla="*/ 75554 h 377772"/>
                <a:gd name="connsiteX1" fmla="*/ 124456 w 248912"/>
                <a:gd name="connsiteY1" fmla="*/ 75554 h 377772"/>
                <a:gd name="connsiteX2" fmla="*/ 124456 w 248912"/>
                <a:gd name="connsiteY2" fmla="*/ 0 h 377772"/>
                <a:gd name="connsiteX3" fmla="*/ 248912 w 248912"/>
                <a:gd name="connsiteY3" fmla="*/ 188886 h 377772"/>
                <a:gd name="connsiteX4" fmla="*/ 124456 w 248912"/>
                <a:gd name="connsiteY4" fmla="*/ 377772 h 377772"/>
                <a:gd name="connsiteX5" fmla="*/ 124456 w 248912"/>
                <a:gd name="connsiteY5" fmla="*/ 302218 h 377772"/>
                <a:gd name="connsiteX6" fmla="*/ 0 w 248912"/>
                <a:gd name="connsiteY6" fmla="*/ 302218 h 377772"/>
                <a:gd name="connsiteX7" fmla="*/ 0 w 248912"/>
                <a:gd name="connsiteY7" fmla="*/ 75554 h 377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912" h="377772">
                  <a:moveTo>
                    <a:pt x="0" y="75554"/>
                  </a:moveTo>
                  <a:lnTo>
                    <a:pt x="124456" y="75554"/>
                  </a:lnTo>
                  <a:lnTo>
                    <a:pt x="124456" y="0"/>
                  </a:lnTo>
                  <a:lnTo>
                    <a:pt x="248912" y="188886"/>
                  </a:lnTo>
                  <a:lnTo>
                    <a:pt x="124456" y="377772"/>
                  </a:lnTo>
                  <a:lnTo>
                    <a:pt x="124456" y="302218"/>
                  </a:lnTo>
                  <a:lnTo>
                    <a:pt x="0" y="302218"/>
                  </a:lnTo>
                  <a:lnTo>
                    <a:pt x="0" y="75554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-3676672"/>
                <a:satOff val="-5114"/>
                <a:lumOff val="-1961"/>
                <a:alphaOff val="0"/>
              </a:schemeClr>
            </a:fillRef>
            <a:effectRef idx="1">
              <a:schemeClr val="accent5">
                <a:hueOff val="-3676672"/>
                <a:satOff val="-5114"/>
                <a:lumOff val="-1961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0" tIns="75554" rIns="74673" bIns="75553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fr-FR" sz="1100" kern="1200"/>
            </a:p>
          </p:txBody>
        </p:sp>
      </p:grpSp>
      <p:grpSp>
        <p:nvGrpSpPr>
          <p:cNvPr id="7" name="Groupe 6"/>
          <p:cNvGrpSpPr/>
          <p:nvPr/>
        </p:nvGrpSpPr>
        <p:grpSpPr>
          <a:xfrm>
            <a:off x="7656591" y="4402700"/>
            <a:ext cx="1488797" cy="1639189"/>
            <a:chOff x="7656591" y="4402700"/>
            <a:chExt cx="1488797" cy="1639189"/>
          </a:xfrm>
        </p:grpSpPr>
        <p:sp>
          <p:nvSpPr>
            <p:cNvPr id="28" name="Forme libre 27"/>
            <p:cNvSpPr/>
            <p:nvPr/>
          </p:nvSpPr>
          <p:spPr>
            <a:xfrm>
              <a:off x="7656591" y="4583576"/>
              <a:ext cx="1458313" cy="1458313"/>
            </a:xfrm>
            <a:custGeom>
              <a:avLst/>
              <a:gdLst>
                <a:gd name="connsiteX0" fmla="*/ 0 w 1458313"/>
                <a:gd name="connsiteY0" fmla="*/ 729157 h 1458313"/>
                <a:gd name="connsiteX1" fmla="*/ 729157 w 1458313"/>
                <a:gd name="connsiteY1" fmla="*/ 0 h 1458313"/>
                <a:gd name="connsiteX2" fmla="*/ 1458314 w 1458313"/>
                <a:gd name="connsiteY2" fmla="*/ 729157 h 1458313"/>
                <a:gd name="connsiteX3" fmla="*/ 729157 w 1458313"/>
                <a:gd name="connsiteY3" fmla="*/ 1458314 h 1458313"/>
                <a:gd name="connsiteX4" fmla="*/ 0 w 1458313"/>
                <a:gd name="connsiteY4" fmla="*/ 729157 h 1458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8313" h="1458313">
                  <a:moveTo>
                    <a:pt x="0" y="729157"/>
                  </a:moveTo>
                  <a:cubicBezTo>
                    <a:pt x="0" y="326455"/>
                    <a:pt x="326455" y="0"/>
                    <a:pt x="729157" y="0"/>
                  </a:cubicBezTo>
                  <a:cubicBezTo>
                    <a:pt x="1131859" y="0"/>
                    <a:pt x="1458314" y="326455"/>
                    <a:pt x="1458314" y="729157"/>
                  </a:cubicBezTo>
                  <a:cubicBezTo>
                    <a:pt x="1458314" y="1131859"/>
                    <a:pt x="1131859" y="1458314"/>
                    <a:pt x="729157" y="1458314"/>
                  </a:cubicBezTo>
                  <a:cubicBezTo>
                    <a:pt x="326455" y="1458314"/>
                    <a:pt x="0" y="1131859"/>
                    <a:pt x="0" y="729157"/>
                  </a:cubicBez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-5515009"/>
                <a:satOff val="-7671"/>
                <a:lumOff val="-2942"/>
                <a:alphaOff val="0"/>
              </a:schemeClr>
            </a:fillRef>
            <a:effectRef idx="1">
              <a:schemeClr val="accent5">
                <a:hueOff val="-5515009"/>
                <a:satOff val="-7671"/>
                <a:lumOff val="-2942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227535" tIns="227535" rIns="227535" bIns="22753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kern="1200" dirty="0" smtClean="0"/>
                <a:t>Conseils méthodologiques et de Fiches</a:t>
              </a:r>
              <a:endParaRPr lang="fr-FR" kern="1200" dirty="0"/>
            </a:p>
          </p:txBody>
        </p:sp>
        <p:sp>
          <p:nvSpPr>
            <p:cNvPr id="27" name="Forme libre 26"/>
            <p:cNvSpPr/>
            <p:nvPr/>
          </p:nvSpPr>
          <p:spPr>
            <a:xfrm rot="18360000">
              <a:off x="8832045" y="4338270"/>
              <a:ext cx="248913" cy="377773"/>
            </a:xfrm>
            <a:custGeom>
              <a:avLst/>
              <a:gdLst>
                <a:gd name="connsiteX0" fmla="*/ 0 w 248912"/>
                <a:gd name="connsiteY0" fmla="*/ 75554 h 377772"/>
                <a:gd name="connsiteX1" fmla="*/ 124456 w 248912"/>
                <a:gd name="connsiteY1" fmla="*/ 75554 h 377772"/>
                <a:gd name="connsiteX2" fmla="*/ 124456 w 248912"/>
                <a:gd name="connsiteY2" fmla="*/ 0 h 377772"/>
                <a:gd name="connsiteX3" fmla="*/ 248912 w 248912"/>
                <a:gd name="connsiteY3" fmla="*/ 188886 h 377772"/>
                <a:gd name="connsiteX4" fmla="*/ 124456 w 248912"/>
                <a:gd name="connsiteY4" fmla="*/ 377772 h 377772"/>
                <a:gd name="connsiteX5" fmla="*/ 124456 w 248912"/>
                <a:gd name="connsiteY5" fmla="*/ 302218 h 377772"/>
                <a:gd name="connsiteX6" fmla="*/ 0 w 248912"/>
                <a:gd name="connsiteY6" fmla="*/ 302218 h 377772"/>
                <a:gd name="connsiteX7" fmla="*/ 0 w 248912"/>
                <a:gd name="connsiteY7" fmla="*/ 75554 h 377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912" h="377772">
                  <a:moveTo>
                    <a:pt x="248911" y="302218"/>
                  </a:moveTo>
                  <a:lnTo>
                    <a:pt x="124456" y="302218"/>
                  </a:lnTo>
                  <a:lnTo>
                    <a:pt x="124456" y="377772"/>
                  </a:lnTo>
                  <a:lnTo>
                    <a:pt x="1" y="188886"/>
                  </a:lnTo>
                  <a:lnTo>
                    <a:pt x="124456" y="0"/>
                  </a:lnTo>
                  <a:lnTo>
                    <a:pt x="124456" y="75554"/>
                  </a:lnTo>
                  <a:lnTo>
                    <a:pt x="248911" y="75554"/>
                  </a:lnTo>
                  <a:lnTo>
                    <a:pt x="248911" y="302218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-5515009"/>
                <a:satOff val="-7671"/>
                <a:lumOff val="-2942"/>
                <a:alphaOff val="0"/>
              </a:schemeClr>
            </a:fillRef>
            <a:effectRef idx="1">
              <a:schemeClr val="accent5">
                <a:hueOff val="-5515009"/>
                <a:satOff val="-7671"/>
                <a:lumOff val="-2942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74672" tIns="75554" rIns="2" bIns="75554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fr-FR" sz="1100" kern="1200"/>
            </a:p>
          </p:txBody>
        </p:sp>
      </p:grpSp>
      <p:grpSp>
        <p:nvGrpSpPr>
          <p:cNvPr id="8" name="Groupe 7"/>
          <p:cNvGrpSpPr/>
          <p:nvPr/>
        </p:nvGrpSpPr>
        <p:grpSpPr>
          <a:xfrm>
            <a:off x="6840261" y="2591096"/>
            <a:ext cx="1946046" cy="1557823"/>
            <a:chOff x="6840261" y="2591096"/>
            <a:chExt cx="1946046" cy="1557823"/>
          </a:xfrm>
        </p:grpSpPr>
        <p:sp>
          <p:nvSpPr>
            <p:cNvPr id="30" name="Forme libre 29"/>
            <p:cNvSpPr/>
            <p:nvPr/>
          </p:nvSpPr>
          <p:spPr>
            <a:xfrm>
              <a:off x="6840261" y="2591096"/>
              <a:ext cx="1627248" cy="1557823"/>
            </a:xfrm>
            <a:custGeom>
              <a:avLst/>
              <a:gdLst>
                <a:gd name="connsiteX0" fmla="*/ 0 w 1458313"/>
                <a:gd name="connsiteY0" fmla="*/ 729157 h 1458313"/>
                <a:gd name="connsiteX1" fmla="*/ 729157 w 1458313"/>
                <a:gd name="connsiteY1" fmla="*/ 0 h 1458313"/>
                <a:gd name="connsiteX2" fmla="*/ 1458314 w 1458313"/>
                <a:gd name="connsiteY2" fmla="*/ 729157 h 1458313"/>
                <a:gd name="connsiteX3" fmla="*/ 729157 w 1458313"/>
                <a:gd name="connsiteY3" fmla="*/ 1458314 h 1458313"/>
                <a:gd name="connsiteX4" fmla="*/ 0 w 1458313"/>
                <a:gd name="connsiteY4" fmla="*/ 729157 h 1458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8313" h="1458313">
                  <a:moveTo>
                    <a:pt x="0" y="729157"/>
                  </a:moveTo>
                  <a:cubicBezTo>
                    <a:pt x="0" y="326455"/>
                    <a:pt x="326455" y="0"/>
                    <a:pt x="729157" y="0"/>
                  </a:cubicBezTo>
                  <a:cubicBezTo>
                    <a:pt x="1131859" y="0"/>
                    <a:pt x="1458314" y="326455"/>
                    <a:pt x="1458314" y="729157"/>
                  </a:cubicBezTo>
                  <a:cubicBezTo>
                    <a:pt x="1458314" y="1131859"/>
                    <a:pt x="1131859" y="1458314"/>
                    <a:pt x="729157" y="1458314"/>
                  </a:cubicBezTo>
                  <a:cubicBezTo>
                    <a:pt x="326455" y="1458314"/>
                    <a:pt x="0" y="1131859"/>
                    <a:pt x="0" y="729157"/>
                  </a:cubicBez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-7353344"/>
                <a:satOff val="-10228"/>
                <a:lumOff val="-3922"/>
                <a:alphaOff val="0"/>
              </a:schemeClr>
            </a:fillRef>
            <a:effectRef idx="1">
              <a:schemeClr val="accent5">
                <a:hueOff val="-7353344"/>
                <a:satOff val="-10228"/>
                <a:lumOff val="-3922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227535" tIns="227535" rIns="227535" bIns="22753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kern="1200" dirty="0" smtClean="0"/>
                <a:t>Révisions thématique</a:t>
              </a:r>
              <a:endParaRPr lang="fr-FR" kern="1200" dirty="0"/>
            </a:p>
          </p:txBody>
        </p:sp>
        <p:sp>
          <p:nvSpPr>
            <p:cNvPr id="29" name="Forme libre 28"/>
            <p:cNvSpPr/>
            <p:nvPr/>
          </p:nvSpPr>
          <p:spPr>
            <a:xfrm rot="1080000">
              <a:off x="8537394" y="3431428"/>
              <a:ext cx="248913" cy="377773"/>
            </a:xfrm>
            <a:custGeom>
              <a:avLst/>
              <a:gdLst>
                <a:gd name="connsiteX0" fmla="*/ 0 w 248912"/>
                <a:gd name="connsiteY0" fmla="*/ 75554 h 377772"/>
                <a:gd name="connsiteX1" fmla="*/ 124456 w 248912"/>
                <a:gd name="connsiteY1" fmla="*/ 75554 h 377772"/>
                <a:gd name="connsiteX2" fmla="*/ 124456 w 248912"/>
                <a:gd name="connsiteY2" fmla="*/ 0 h 377772"/>
                <a:gd name="connsiteX3" fmla="*/ 248912 w 248912"/>
                <a:gd name="connsiteY3" fmla="*/ 188886 h 377772"/>
                <a:gd name="connsiteX4" fmla="*/ 124456 w 248912"/>
                <a:gd name="connsiteY4" fmla="*/ 377772 h 377772"/>
                <a:gd name="connsiteX5" fmla="*/ 124456 w 248912"/>
                <a:gd name="connsiteY5" fmla="*/ 302218 h 377772"/>
                <a:gd name="connsiteX6" fmla="*/ 0 w 248912"/>
                <a:gd name="connsiteY6" fmla="*/ 302218 h 377772"/>
                <a:gd name="connsiteX7" fmla="*/ 0 w 248912"/>
                <a:gd name="connsiteY7" fmla="*/ 75554 h 377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912" h="377772">
                  <a:moveTo>
                    <a:pt x="248911" y="302218"/>
                  </a:moveTo>
                  <a:lnTo>
                    <a:pt x="124456" y="302218"/>
                  </a:lnTo>
                  <a:lnTo>
                    <a:pt x="124456" y="377772"/>
                  </a:lnTo>
                  <a:lnTo>
                    <a:pt x="1" y="188886"/>
                  </a:lnTo>
                  <a:lnTo>
                    <a:pt x="124456" y="0"/>
                  </a:lnTo>
                  <a:lnTo>
                    <a:pt x="124456" y="75554"/>
                  </a:lnTo>
                  <a:lnTo>
                    <a:pt x="248911" y="75554"/>
                  </a:lnTo>
                  <a:lnTo>
                    <a:pt x="248911" y="302218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-7353344"/>
                <a:satOff val="-10228"/>
                <a:lumOff val="-3922"/>
                <a:alphaOff val="0"/>
              </a:schemeClr>
            </a:fillRef>
            <a:effectRef idx="1">
              <a:schemeClr val="accent5">
                <a:hueOff val="-7353344"/>
                <a:satOff val="-10228"/>
                <a:lumOff val="-3922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74674" tIns="75555" rIns="0" bIns="75553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fr-FR" sz="1100" kern="1200"/>
            </a:p>
          </p:txBody>
        </p:sp>
      </p:grpSp>
      <p:pic>
        <p:nvPicPr>
          <p:cNvPr id="32" name="Imag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255" y="3259356"/>
            <a:ext cx="1544158" cy="115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047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Features of the </a:t>
            </a:r>
            <a:r>
              <a:rPr lang="en-US" dirty="0" smtClean="0"/>
              <a:t>app (2/2)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558" y="1343549"/>
            <a:ext cx="8409904" cy="5362019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606" y="-505880"/>
            <a:ext cx="3112394" cy="233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49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that was used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606" y="-505880"/>
            <a:ext cx="3112394" cy="2334295"/>
          </a:xfrm>
          <a:prstGeom prst="rect">
            <a:avLst/>
          </a:prstGeom>
        </p:spPr>
      </p:pic>
      <p:grpSp>
        <p:nvGrpSpPr>
          <p:cNvPr id="12" name="Groupe 11"/>
          <p:cNvGrpSpPr/>
          <p:nvPr/>
        </p:nvGrpSpPr>
        <p:grpSpPr>
          <a:xfrm>
            <a:off x="1226024" y="1479645"/>
            <a:ext cx="7935821" cy="1524000"/>
            <a:chOff x="1226024" y="1479645"/>
            <a:chExt cx="7935821" cy="1524000"/>
          </a:xfrm>
        </p:grpSpPr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6024" y="1479645"/>
              <a:ext cx="1524000" cy="1524000"/>
            </a:xfrm>
            <a:prstGeom prst="rect">
              <a:avLst/>
            </a:prstGeom>
          </p:spPr>
        </p:pic>
        <p:sp>
          <p:nvSpPr>
            <p:cNvPr id="7" name="ZoneTexte 6"/>
            <p:cNvSpPr txBox="1"/>
            <p:nvPr/>
          </p:nvSpPr>
          <p:spPr>
            <a:xfrm>
              <a:off x="3030155" y="1875045"/>
              <a:ext cx="61316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dirty="0" smtClean="0"/>
                <a:t>Android </a:t>
              </a:r>
              <a:r>
                <a:rPr lang="fr-FR" sz="2800" dirty="0"/>
                <a:t>avec la version 4.4 avec l'API 25</a:t>
              </a:r>
            </a:p>
          </p:txBody>
        </p:sp>
      </p:grpSp>
      <p:grpSp>
        <p:nvGrpSpPr>
          <p:cNvPr id="13" name="Groupe 12"/>
          <p:cNvGrpSpPr/>
          <p:nvPr/>
        </p:nvGrpSpPr>
        <p:grpSpPr>
          <a:xfrm>
            <a:off x="754536" y="3003645"/>
            <a:ext cx="7748016" cy="1847850"/>
            <a:chOff x="754536" y="3003645"/>
            <a:chExt cx="7748016" cy="1847850"/>
          </a:xfrm>
        </p:grpSpPr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4536" y="3003645"/>
              <a:ext cx="2466975" cy="1847850"/>
            </a:xfrm>
            <a:prstGeom prst="rect">
              <a:avLst/>
            </a:prstGeom>
          </p:spPr>
        </p:pic>
        <p:sp>
          <p:nvSpPr>
            <p:cNvPr id="9" name="ZoneTexte 8"/>
            <p:cNvSpPr txBox="1"/>
            <p:nvPr/>
          </p:nvSpPr>
          <p:spPr>
            <a:xfrm>
              <a:off x="3016791" y="3589365"/>
              <a:ext cx="5485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dirty="0"/>
                <a:t>Base de données </a:t>
              </a:r>
              <a:r>
                <a:rPr lang="fr-FR" sz="2800" dirty="0" smtClean="0"/>
                <a:t>Firebase</a:t>
              </a:r>
              <a:endParaRPr lang="fr-FR" sz="2800" dirty="0"/>
            </a:p>
          </p:txBody>
        </p:sp>
      </p:grpSp>
      <p:grpSp>
        <p:nvGrpSpPr>
          <p:cNvPr id="14" name="Groupe 13"/>
          <p:cNvGrpSpPr/>
          <p:nvPr/>
        </p:nvGrpSpPr>
        <p:grpSpPr>
          <a:xfrm>
            <a:off x="1226024" y="4851495"/>
            <a:ext cx="4792639" cy="1466850"/>
            <a:chOff x="1226024" y="4851495"/>
            <a:chExt cx="4792639" cy="1466850"/>
          </a:xfrm>
        </p:grpSpPr>
        <p:pic>
          <p:nvPicPr>
            <p:cNvPr id="10" name="Imag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6024" y="4851495"/>
              <a:ext cx="3105150" cy="1466850"/>
            </a:xfrm>
            <a:prstGeom prst="rect">
              <a:avLst/>
            </a:prstGeom>
          </p:spPr>
        </p:pic>
        <p:sp>
          <p:nvSpPr>
            <p:cNvPr id="11" name="ZoneTexte 10"/>
            <p:cNvSpPr txBox="1"/>
            <p:nvPr/>
          </p:nvSpPr>
          <p:spPr>
            <a:xfrm>
              <a:off x="4344822" y="5323310"/>
              <a:ext cx="16738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dirty="0" smtClean="0"/>
                <a:t>SQLite</a:t>
              </a:r>
              <a:endParaRPr lang="fr-FR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8770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/>
          <p:cNvGrpSpPr/>
          <p:nvPr/>
        </p:nvGrpSpPr>
        <p:grpSpPr>
          <a:xfrm>
            <a:off x="1866751" y="0"/>
            <a:ext cx="8468454" cy="6858000"/>
            <a:chOff x="1274323" y="0"/>
            <a:chExt cx="8468454" cy="6858000"/>
          </a:xfrm>
        </p:grpSpPr>
        <p:pic>
          <p:nvPicPr>
            <p:cNvPr id="3" name="Imag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4323" y="0"/>
              <a:ext cx="4234227" cy="6858000"/>
            </a:xfrm>
            <a:prstGeom prst="rect">
              <a:avLst/>
            </a:prstGeom>
          </p:spPr>
        </p:pic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8550" y="0"/>
              <a:ext cx="4234227" cy="6858000"/>
            </a:xfrm>
            <a:prstGeom prst="rect">
              <a:avLst/>
            </a:prstGeom>
          </p:spPr>
        </p:pic>
      </p:grpSp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6421" y="-364211"/>
            <a:ext cx="2323003" cy="174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89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1225</TotalTime>
  <Words>552</Words>
  <Application>Microsoft Office PowerPoint</Application>
  <PresentationFormat>Grand écran</PresentationFormat>
  <Paragraphs>114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2" baseType="lpstr">
      <vt:lpstr>Arial</vt:lpstr>
      <vt:lpstr>BadaBoom BB</vt:lpstr>
      <vt:lpstr>Bickham Script Pro Semibold</vt:lpstr>
      <vt:lpstr>Calibri</vt:lpstr>
      <vt:lpstr>Calibri Light</vt:lpstr>
      <vt:lpstr>Courier New</vt:lpstr>
      <vt:lpstr>Palatino Linotype</vt:lpstr>
      <vt:lpstr>Thème Office</vt:lpstr>
      <vt:lpstr>Présentation PowerPoint</vt:lpstr>
      <vt:lpstr>Plan</vt:lpstr>
      <vt:lpstr>Description of the problem</vt:lpstr>
      <vt:lpstr>Research about the app</vt:lpstr>
      <vt:lpstr>Description of the users</vt:lpstr>
      <vt:lpstr>Features of the app (1/2)</vt:lpstr>
      <vt:lpstr>Features of the app (2/2)</vt:lpstr>
      <vt:lpstr>Technology that was used</vt:lpstr>
      <vt:lpstr>Présentation PowerPoint</vt:lpstr>
      <vt:lpstr>Présentation PowerPoint</vt:lpstr>
      <vt:lpstr>Status of the development of the app</vt:lpstr>
      <vt:lpstr>Problems you encountered in the development of the app</vt:lpstr>
      <vt:lpstr>Link to the final video on YouTube</vt:lpstr>
      <vt:lpstr>Webographie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Kobe Kid Bi</dc:creator>
  <cp:lastModifiedBy>Kobe Kid Bi</cp:lastModifiedBy>
  <cp:revision>53</cp:revision>
  <dcterms:created xsi:type="dcterms:W3CDTF">2016-08-26T16:03:31Z</dcterms:created>
  <dcterms:modified xsi:type="dcterms:W3CDTF">2016-08-29T23:40:42Z</dcterms:modified>
</cp:coreProperties>
</file>