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62" r:id="rId7"/>
    <p:sldId id="265" r:id="rId8"/>
    <p:sldId id="257" r:id="rId9"/>
    <p:sldId id="258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681"/>
    <a:srgbClr val="FF7A7F"/>
    <a:srgbClr val="E86A6B"/>
    <a:srgbClr val="E86253"/>
    <a:srgbClr val="EA4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1.svg"/><Relationship Id="rId2" Type="http://schemas.openxmlformats.org/officeDocument/2006/relationships/image" Target="../media/image14.png"/><Relationship Id="rId1" Type="http://schemas.openxmlformats.org/officeDocument/2006/relationships/hyperlink" Target="https://www.kaggle.com/datasets/dgomonov/new-york-city-airbnb-open-data" TargetMode="External"/><Relationship Id="rId6" Type="http://schemas.openxmlformats.org/officeDocument/2006/relationships/image" Target="../media/image1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1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0.png"/><Relationship Id="rId5" Type="http://schemas.openxmlformats.org/officeDocument/2006/relationships/hyperlink" Target="https://www.kaggle.com/datasets/dgomonov/new-york-city-airbnb-open-data" TargetMode="External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143B32-E6CB-43FA-BE55-59DC400034E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CFB4D6-F24C-4C77-9D10-CE3D3CC00F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Hosts encounter difficulty in accurately pricing their Airbnb listings, impacting their ability to attract guests and optimize earnings. </a:t>
          </a:r>
        </a:p>
      </dgm:t>
    </dgm:pt>
    <dgm:pt modelId="{CE7138A0-4C72-4EE7-B476-81E00D27ED37}" type="parTrans" cxnId="{7DC4899F-5EF3-412E-92E5-7BB281C8C1B7}">
      <dgm:prSet/>
      <dgm:spPr/>
      <dgm:t>
        <a:bodyPr/>
        <a:lstStyle/>
        <a:p>
          <a:endParaRPr lang="en-US"/>
        </a:p>
      </dgm:t>
    </dgm:pt>
    <dgm:pt modelId="{C4E1EBB6-4B2C-4515-A15E-421C714035A0}" type="sibTrans" cxnId="{7DC4899F-5EF3-412E-92E5-7BB281C8C1B7}">
      <dgm:prSet/>
      <dgm:spPr/>
      <dgm:t>
        <a:bodyPr/>
        <a:lstStyle/>
        <a:p>
          <a:endParaRPr lang="en-US"/>
        </a:p>
      </dgm:t>
    </dgm:pt>
    <dgm:pt modelId="{8EEE349F-16E2-4E2F-81A9-BB1FC20502BE}">
      <dgm:prSet/>
      <dgm:spPr>
        <a:solidFill>
          <a:srgbClr val="FF7A7F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Guests face challenges in assessing fair pricing for Airbnb accommodations, leading to uncertainty and potentially affecting their booking decisions.</a:t>
          </a:r>
        </a:p>
      </dgm:t>
    </dgm:pt>
    <dgm:pt modelId="{7121624D-BD0F-4370-A2B2-1A5C9CC0A051}" type="parTrans" cxnId="{E53F55A7-5057-4DAE-9D09-F959B18F9E08}">
      <dgm:prSet/>
      <dgm:spPr/>
      <dgm:t>
        <a:bodyPr/>
        <a:lstStyle/>
        <a:p>
          <a:endParaRPr lang="en-US"/>
        </a:p>
      </dgm:t>
    </dgm:pt>
    <dgm:pt modelId="{57C5A143-388B-4920-A22A-03564E3C2DED}" type="sibTrans" cxnId="{E53F55A7-5057-4DAE-9D09-F959B18F9E08}">
      <dgm:prSet/>
      <dgm:spPr/>
      <dgm:t>
        <a:bodyPr/>
        <a:lstStyle/>
        <a:p>
          <a:endParaRPr lang="en-US"/>
        </a:p>
      </dgm:t>
    </dgm:pt>
    <dgm:pt modelId="{5FBA26D1-E31D-40BD-96F8-BE0B29400052}" type="pres">
      <dgm:prSet presAssocID="{C9143B32-E6CB-43FA-BE55-59DC400034E1}" presName="root" presStyleCnt="0">
        <dgm:presLayoutVars>
          <dgm:dir/>
          <dgm:resizeHandles val="exact"/>
        </dgm:presLayoutVars>
      </dgm:prSet>
      <dgm:spPr/>
    </dgm:pt>
    <dgm:pt modelId="{47F0C9E9-41AF-4E85-8E18-43E4DF21BF6C}" type="pres">
      <dgm:prSet presAssocID="{A5CFB4D6-F24C-4C77-9D10-CE3D3CC00FA2}" presName="compNode" presStyleCnt="0"/>
      <dgm:spPr/>
    </dgm:pt>
    <dgm:pt modelId="{4DAE5C11-1824-44C2-8565-13392E96474F}" type="pres">
      <dgm:prSet presAssocID="{A5CFB4D6-F24C-4C77-9D10-CE3D3CC00FA2}" presName="bgRect" presStyleLbl="bgShp" presStyleIdx="0" presStyleCnt="2"/>
      <dgm:spPr>
        <a:solidFill>
          <a:srgbClr val="FF7A7F"/>
        </a:solidFill>
      </dgm:spPr>
    </dgm:pt>
    <dgm:pt modelId="{201549D6-E844-4318-A784-0CA6F5EEEB0B}" type="pres">
      <dgm:prSet presAssocID="{A5CFB4D6-F24C-4C77-9D10-CE3D3CC00FA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AB721896-A1BC-4E22-8045-1CAEA174DF3E}" type="pres">
      <dgm:prSet presAssocID="{A5CFB4D6-F24C-4C77-9D10-CE3D3CC00FA2}" presName="spaceRect" presStyleCnt="0"/>
      <dgm:spPr/>
    </dgm:pt>
    <dgm:pt modelId="{9029BF4D-933B-4A30-98B8-ED6C4DD5A4F1}" type="pres">
      <dgm:prSet presAssocID="{A5CFB4D6-F24C-4C77-9D10-CE3D3CC00FA2}" presName="parTx" presStyleLbl="revTx" presStyleIdx="0" presStyleCnt="2">
        <dgm:presLayoutVars>
          <dgm:chMax val="0"/>
          <dgm:chPref val="0"/>
        </dgm:presLayoutVars>
      </dgm:prSet>
      <dgm:spPr/>
    </dgm:pt>
    <dgm:pt modelId="{8529032F-CC53-4EB4-B356-339E8355F380}" type="pres">
      <dgm:prSet presAssocID="{C4E1EBB6-4B2C-4515-A15E-421C714035A0}" presName="sibTrans" presStyleCnt="0"/>
      <dgm:spPr/>
    </dgm:pt>
    <dgm:pt modelId="{C0CC4B2A-A2E7-456E-BC33-25E779872CA7}" type="pres">
      <dgm:prSet presAssocID="{8EEE349F-16E2-4E2F-81A9-BB1FC20502BE}" presName="compNode" presStyleCnt="0"/>
      <dgm:spPr/>
    </dgm:pt>
    <dgm:pt modelId="{853AF671-3A4C-45E0-9B47-AF3A7D197739}" type="pres">
      <dgm:prSet presAssocID="{8EEE349F-16E2-4E2F-81A9-BB1FC20502BE}" presName="bgRect" presStyleLbl="bgShp" presStyleIdx="1" presStyleCnt="2"/>
      <dgm:spPr>
        <a:solidFill>
          <a:srgbClr val="FF7A7F"/>
        </a:solidFill>
      </dgm:spPr>
    </dgm:pt>
    <dgm:pt modelId="{8ABDAA7D-90F1-4772-B898-556D66B53334}" type="pres">
      <dgm:prSet presAssocID="{8EEE349F-16E2-4E2F-81A9-BB1FC20502B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leep"/>
        </a:ext>
      </dgm:extLst>
    </dgm:pt>
    <dgm:pt modelId="{98DEFBB7-9CB4-440B-BE3E-10FEF40DDCD9}" type="pres">
      <dgm:prSet presAssocID="{8EEE349F-16E2-4E2F-81A9-BB1FC20502BE}" presName="spaceRect" presStyleCnt="0"/>
      <dgm:spPr/>
    </dgm:pt>
    <dgm:pt modelId="{D92289B8-989A-4F0D-BEB2-DB0FB50EDA6B}" type="pres">
      <dgm:prSet presAssocID="{8EEE349F-16E2-4E2F-81A9-BB1FC20502B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B764A23-7D56-4E62-8960-3BA5BA13D528}" type="presOf" srcId="{C9143B32-E6CB-43FA-BE55-59DC400034E1}" destId="{5FBA26D1-E31D-40BD-96F8-BE0B29400052}" srcOrd="0" destOrd="0" presId="urn:microsoft.com/office/officeart/2018/2/layout/IconVerticalSolidList"/>
    <dgm:cxn modelId="{FD1FE849-9B13-4C48-9587-BAF77B71327D}" type="presOf" srcId="{A5CFB4D6-F24C-4C77-9D10-CE3D3CC00FA2}" destId="{9029BF4D-933B-4A30-98B8-ED6C4DD5A4F1}" srcOrd="0" destOrd="0" presId="urn:microsoft.com/office/officeart/2018/2/layout/IconVerticalSolidList"/>
    <dgm:cxn modelId="{7DC4899F-5EF3-412E-92E5-7BB281C8C1B7}" srcId="{C9143B32-E6CB-43FA-BE55-59DC400034E1}" destId="{A5CFB4D6-F24C-4C77-9D10-CE3D3CC00FA2}" srcOrd="0" destOrd="0" parTransId="{CE7138A0-4C72-4EE7-B476-81E00D27ED37}" sibTransId="{C4E1EBB6-4B2C-4515-A15E-421C714035A0}"/>
    <dgm:cxn modelId="{A79EE6A0-63CA-4F14-95C7-4323D3596953}" type="presOf" srcId="{8EEE349F-16E2-4E2F-81A9-BB1FC20502BE}" destId="{D92289B8-989A-4F0D-BEB2-DB0FB50EDA6B}" srcOrd="0" destOrd="0" presId="urn:microsoft.com/office/officeart/2018/2/layout/IconVerticalSolidList"/>
    <dgm:cxn modelId="{E53F55A7-5057-4DAE-9D09-F959B18F9E08}" srcId="{C9143B32-E6CB-43FA-BE55-59DC400034E1}" destId="{8EEE349F-16E2-4E2F-81A9-BB1FC20502BE}" srcOrd="1" destOrd="0" parTransId="{7121624D-BD0F-4370-A2B2-1A5C9CC0A051}" sibTransId="{57C5A143-388B-4920-A22A-03564E3C2DED}"/>
    <dgm:cxn modelId="{410E4BF5-D8F0-424E-A18C-45103C12E3C8}" type="presParOf" srcId="{5FBA26D1-E31D-40BD-96F8-BE0B29400052}" destId="{47F0C9E9-41AF-4E85-8E18-43E4DF21BF6C}" srcOrd="0" destOrd="0" presId="urn:microsoft.com/office/officeart/2018/2/layout/IconVerticalSolidList"/>
    <dgm:cxn modelId="{2012BC53-CD58-4068-AA4E-7E25CDB2A22E}" type="presParOf" srcId="{47F0C9E9-41AF-4E85-8E18-43E4DF21BF6C}" destId="{4DAE5C11-1824-44C2-8565-13392E96474F}" srcOrd="0" destOrd="0" presId="urn:microsoft.com/office/officeart/2018/2/layout/IconVerticalSolidList"/>
    <dgm:cxn modelId="{F86B4BB1-A7A3-4920-8E9E-F80BEFBCFCA6}" type="presParOf" srcId="{47F0C9E9-41AF-4E85-8E18-43E4DF21BF6C}" destId="{201549D6-E844-4318-A784-0CA6F5EEEB0B}" srcOrd="1" destOrd="0" presId="urn:microsoft.com/office/officeart/2018/2/layout/IconVerticalSolidList"/>
    <dgm:cxn modelId="{640DE801-2A74-4915-BFAE-3C5E3C45193D}" type="presParOf" srcId="{47F0C9E9-41AF-4E85-8E18-43E4DF21BF6C}" destId="{AB721896-A1BC-4E22-8045-1CAEA174DF3E}" srcOrd="2" destOrd="0" presId="urn:microsoft.com/office/officeart/2018/2/layout/IconVerticalSolidList"/>
    <dgm:cxn modelId="{72101125-5A20-47E0-A1ED-1E59B7883273}" type="presParOf" srcId="{47F0C9E9-41AF-4E85-8E18-43E4DF21BF6C}" destId="{9029BF4D-933B-4A30-98B8-ED6C4DD5A4F1}" srcOrd="3" destOrd="0" presId="urn:microsoft.com/office/officeart/2018/2/layout/IconVerticalSolidList"/>
    <dgm:cxn modelId="{C8FCBDDC-9A73-4C6D-8D0C-B9115B557933}" type="presParOf" srcId="{5FBA26D1-E31D-40BD-96F8-BE0B29400052}" destId="{8529032F-CC53-4EB4-B356-339E8355F380}" srcOrd="1" destOrd="0" presId="urn:microsoft.com/office/officeart/2018/2/layout/IconVerticalSolidList"/>
    <dgm:cxn modelId="{2F4C61DB-4384-49E2-B49D-C07812F361B6}" type="presParOf" srcId="{5FBA26D1-E31D-40BD-96F8-BE0B29400052}" destId="{C0CC4B2A-A2E7-456E-BC33-25E779872CA7}" srcOrd="2" destOrd="0" presId="urn:microsoft.com/office/officeart/2018/2/layout/IconVerticalSolidList"/>
    <dgm:cxn modelId="{010121F7-7079-4A50-8252-862756E2C539}" type="presParOf" srcId="{C0CC4B2A-A2E7-456E-BC33-25E779872CA7}" destId="{853AF671-3A4C-45E0-9B47-AF3A7D197739}" srcOrd="0" destOrd="0" presId="urn:microsoft.com/office/officeart/2018/2/layout/IconVerticalSolidList"/>
    <dgm:cxn modelId="{05115B4D-2653-4E6D-8572-A4A2CBE2937E}" type="presParOf" srcId="{C0CC4B2A-A2E7-456E-BC33-25E779872CA7}" destId="{8ABDAA7D-90F1-4772-B898-556D66B53334}" srcOrd="1" destOrd="0" presId="urn:microsoft.com/office/officeart/2018/2/layout/IconVerticalSolidList"/>
    <dgm:cxn modelId="{30494520-A10E-4EF8-B797-149097F63C1F}" type="presParOf" srcId="{C0CC4B2A-A2E7-456E-BC33-25E779872CA7}" destId="{98DEFBB7-9CB4-440B-BE3E-10FEF40DDCD9}" srcOrd="2" destOrd="0" presId="urn:microsoft.com/office/officeart/2018/2/layout/IconVerticalSolidList"/>
    <dgm:cxn modelId="{C6ABB980-AC21-4FF3-A4AA-2EE8566A628A}" type="presParOf" srcId="{C0CC4B2A-A2E7-456E-BC33-25E779872CA7}" destId="{D92289B8-989A-4F0D-BEB2-DB0FB50EDA6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C56DF5-CD00-40EF-A4F8-2DBF1FA55E7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36FCBA-BBAA-49B5-BF90-173D79A99999}">
      <dgm:prSet/>
      <dgm:spPr>
        <a:solidFill>
          <a:schemeClr val="bg1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b="1" dirty="0"/>
            <a:t>Objective: </a:t>
          </a:r>
          <a:r>
            <a:rPr lang="en-US" dirty="0"/>
            <a:t>Develop and compare predictive models for estimating Airbnb listing prices using linear regression techniques.</a:t>
          </a:r>
        </a:p>
      </dgm:t>
    </dgm:pt>
    <dgm:pt modelId="{FD87E717-1293-4C89-8214-3774C7C8E0B2}" type="parTrans" cxnId="{5D111E12-0897-47DE-8EB7-2093AF57092C}">
      <dgm:prSet/>
      <dgm:spPr/>
      <dgm:t>
        <a:bodyPr/>
        <a:lstStyle/>
        <a:p>
          <a:endParaRPr lang="en-US"/>
        </a:p>
      </dgm:t>
    </dgm:pt>
    <dgm:pt modelId="{EF34BFEB-297C-4D15-9D23-4BC0A1FD2E3B}" type="sibTrans" cxnId="{5D111E12-0897-47DE-8EB7-2093AF57092C}">
      <dgm:prSet/>
      <dgm:spPr/>
      <dgm:t>
        <a:bodyPr/>
        <a:lstStyle/>
        <a:p>
          <a:endParaRPr lang="en-US"/>
        </a:p>
      </dgm:t>
    </dgm:pt>
    <dgm:pt modelId="{B18617F4-BC2F-424F-A150-C5F1B88B4D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Importance: </a:t>
          </a:r>
          <a:r>
            <a:rPr lang="en-US"/>
            <a:t>Highlight the significance of comprehending the factors influencing pricing decisions in the dynamic Airbnb market. </a:t>
          </a:r>
        </a:p>
      </dgm:t>
    </dgm:pt>
    <dgm:pt modelId="{C2F53921-9AB2-4B63-AE11-B891B866126D}" type="parTrans" cxnId="{DC1646C8-5117-43FB-8F81-530931964216}">
      <dgm:prSet/>
      <dgm:spPr/>
      <dgm:t>
        <a:bodyPr/>
        <a:lstStyle/>
        <a:p>
          <a:endParaRPr lang="en-US"/>
        </a:p>
      </dgm:t>
    </dgm:pt>
    <dgm:pt modelId="{2487BED1-BEF2-4BA7-B552-9AFFF9E89E80}" type="sibTrans" cxnId="{DC1646C8-5117-43FB-8F81-530931964216}">
      <dgm:prSet/>
      <dgm:spPr/>
      <dgm:t>
        <a:bodyPr/>
        <a:lstStyle/>
        <a:p>
          <a:endParaRPr lang="en-US"/>
        </a:p>
      </dgm:t>
    </dgm:pt>
    <dgm:pt modelId="{E02EE21B-8C3E-450A-BB4B-604ABF7CC9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Evaluation: </a:t>
          </a:r>
          <a:r>
            <a:rPr lang="en-US"/>
            <a:t>Assess the performance of both simple and multiple linear regression models in accurately predicting listing prices.</a:t>
          </a:r>
        </a:p>
      </dgm:t>
    </dgm:pt>
    <dgm:pt modelId="{06B1BD9A-70E3-4C16-A7DE-3C90A9AC5233}" type="parTrans" cxnId="{C93A512D-0900-4E36-947F-76537C0BA693}">
      <dgm:prSet/>
      <dgm:spPr/>
      <dgm:t>
        <a:bodyPr/>
        <a:lstStyle/>
        <a:p>
          <a:endParaRPr lang="en-US"/>
        </a:p>
      </dgm:t>
    </dgm:pt>
    <dgm:pt modelId="{1301CF80-D686-4050-BABE-03C034BB2D30}" type="sibTrans" cxnId="{C93A512D-0900-4E36-947F-76537C0BA693}">
      <dgm:prSet/>
      <dgm:spPr/>
      <dgm:t>
        <a:bodyPr/>
        <a:lstStyle/>
        <a:p>
          <a:endParaRPr lang="en-US"/>
        </a:p>
      </dgm:t>
    </dgm:pt>
    <dgm:pt modelId="{1616DF0D-A9F8-4B8D-ABBA-D2013570DB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Outcome: </a:t>
          </a:r>
          <a:r>
            <a:rPr lang="en-US"/>
            <a:t>Aim to provide hosts and guests with reliable pricing estimates, enhancing transparency and decision-making in the Airbnb ecosystem.</a:t>
          </a:r>
        </a:p>
      </dgm:t>
    </dgm:pt>
    <dgm:pt modelId="{29D1E06F-BF38-4F90-B847-C6B7ABC9FDDA}" type="parTrans" cxnId="{71E8AD6B-2293-42EA-9081-9933260FBED6}">
      <dgm:prSet/>
      <dgm:spPr/>
      <dgm:t>
        <a:bodyPr/>
        <a:lstStyle/>
        <a:p>
          <a:endParaRPr lang="en-US"/>
        </a:p>
      </dgm:t>
    </dgm:pt>
    <dgm:pt modelId="{310FFE23-824F-4994-A07D-1D627A90B787}" type="sibTrans" cxnId="{71E8AD6B-2293-42EA-9081-9933260FBED6}">
      <dgm:prSet/>
      <dgm:spPr/>
      <dgm:t>
        <a:bodyPr/>
        <a:lstStyle/>
        <a:p>
          <a:endParaRPr lang="en-US"/>
        </a:p>
      </dgm:t>
    </dgm:pt>
    <dgm:pt modelId="{A5074021-4EC3-4609-AD45-7C390C6699E0}" type="pres">
      <dgm:prSet presAssocID="{97C56DF5-CD00-40EF-A4F8-2DBF1FA55E7C}" presName="root" presStyleCnt="0">
        <dgm:presLayoutVars>
          <dgm:dir/>
          <dgm:resizeHandles val="exact"/>
        </dgm:presLayoutVars>
      </dgm:prSet>
      <dgm:spPr/>
    </dgm:pt>
    <dgm:pt modelId="{69DAB815-0618-4BF9-8050-4CF42F066FBA}" type="pres">
      <dgm:prSet presAssocID="{8536FCBA-BBAA-49B5-BF90-173D79A99999}" presName="compNode" presStyleCnt="0"/>
      <dgm:spPr/>
    </dgm:pt>
    <dgm:pt modelId="{71B5EE95-3D56-404C-8284-B9E15CE65FD9}" type="pres">
      <dgm:prSet presAssocID="{8536FCBA-BBAA-49B5-BF90-173D79A99999}" presName="bgRect" presStyleLbl="bgShp" presStyleIdx="0" presStyleCnt="4"/>
      <dgm:spPr>
        <a:solidFill>
          <a:schemeClr val="bg1"/>
        </a:solidFill>
      </dgm:spPr>
    </dgm:pt>
    <dgm:pt modelId="{CE653376-68DB-41FF-8DAF-0FE847CDA533}" type="pres">
      <dgm:prSet presAssocID="{8536FCBA-BBAA-49B5-BF90-173D79A9999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65C15073-7009-4EA7-8397-562A69EB57C6}" type="pres">
      <dgm:prSet presAssocID="{8536FCBA-BBAA-49B5-BF90-173D79A99999}" presName="spaceRect" presStyleCnt="0"/>
      <dgm:spPr/>
    </dgm:pt>
    <dgm:pt modelId="{1A0F41C8-B660-45AA-ADF6-A1EDB4BCE626}" type="pres">
      <dgm:prSet presAssocID="{8536FCBA-BBAA-49B5-BF90-173D79A99999}" presName="parTx" presStyleLbl="revTx" presStyleIdx="0" presStyleCnt="4">
        <dgm:presLayoutVars>
          <dgm:chMax val="0"/>
          <dgm:chPref val="0"/>
        </dgm:presLayoutVars>
      </dgm:prSet>
      <dgm:spPr/>
    </dgm:pt>
    <dgm:pt modelId="{13D76B36-6FBD-4A91-9517-36E3AE6CC8DB}" type="pres">
      <dgm:prSet presAssocID="{EF34BFEB-297C-4D15-9D23-4BC0A1FD2E3B}" presName="sibTrans" presStyleCnt="0"/>
      <dgm:spPr/>
    </dgm:pt>
    <dgm:pt modelId="{69CC8DC1-0CB9-404D-831C-4CAB1A9D8529}" type="pres">
      <dgm:prSet presAssocID="{B18617F4-BC2F-424F-A150-C5F1B88B4DB7}" presName="compNode" presStyleCnt="0"/>
      <dgm:spPr/>
    </dgm:pt>
    <dgm:pt modelId="{15470EB0-B75F-4747-9D82-E173EF4B4BD0}" type="pres">
      <dgm:prSet presAssocID="{B18617F4-BC2F-424F-A150-C5F1B88B4DB7}" presName="bgRect" presStyleLbl="bgShp" presStyleIdx="1" presStyleCnt="4"/>
      <dgm:spPr>
        <a:solidFill>
          <a:schemeClr val="bg1"/>
        </a:solidFill>
      </dgm:spPr>
    </dgm:pt>
    <dgm:pt modelId="{8830AC9B-E501-481C-B308-3AC8B849A77A}" type="pres">
      <dgm:prSet presAssocID="{B18617F4-BC2F-424F-A150-C5F1B88B4DB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8D8BBCDA-F72F-4861-8349-B84D1C1C2B0D}" type="pres">
      <dgm:prSet presAssocID="{B18617F4-BC2F-424F-A150-C5F1B88B4DB7}" presName="spaceRect" presStyleCnt="0"/>
      <dgm:spPr/>
    </dgm:pt>
    <dgm:pt modelId="{CC461E72-1091-401F-A3AA-5C9937112272}" type="pres">
      <dgm:prSet presAssocID="{B18617F4-BC2F-424F-A150-C5F1B88B4DB7}" presName="parTx" presStyleLbl="revTx" presStyleIdx="1" presStyleCnt="4">
        <dgm:presLayoutVars>
          <dgm:chMax val="0"/>
          <dgm:chPref val="0"/>
        </dgm:presLayoutVars>
      </dgm:prSet>
      <dgm:spPr/>
    </dgm:pt>
    <dgm:pt modelId="{FE07F305-EA05-4DD4-A12C-428BD820FB68}" type="pres">
      <dgm:prSet presAssocID="{2487BED1-BEF2-4BA7-B552-9AFFF9E89E80}" presName="sibTrans" presStyleCnt="0"/>
      <dgm:spPr/>
    </dgm:pt>
    <dgm:pt modelId="{BE074563-F697-482D-9D10-C279C67D66AB}" type="pres">
      <dgm:prSet presAssocID="{E02EE21B-8C3E-450A-BB4B-604ABF7CC983}" presName="compNode" presStyleCnt="0"/>
      <dgm:spPr/>
    </dgm:pt>
    <dgm:pt modelId="{822B75F1-6CEA-4782-B3D4-29E11768BDA7}" type="pres">
      <dgm:prSet presAssocID="{E02EE21B-8C3E-450A-BB4B-604ABF7CC983}" presName="bgRect" presStyleLbl="bgShp" presStyleIdx="2" presStyleCnt="4"/>
      <dgm:spPr>
        <a:solidFill>
          <a:schemeClr val="bg1"/>
        </a:solidFill>
      </dgm:spPr>
    </dgm:pt>
    <dgm:pt modelId="{0BD50DAD-AAB1-4942-B517-7733E2656AEE}" type="pres">
      <dgm:prSet presAssocID="{E02EE21B-8C3E-450A-BB4B-604ABF7CC98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3939B2B-BF08-4C83-A9CF-E96725511BDD}" type="pres">
      <dgm:prSet presAssocID="{E02EE21B-8C3E-450A-BB4B-604ABF7CC983}" presName="spaceRect" presStyleCnt="0"/>
      <dgm:spPr/>
    </dgm:pt>
    <dgm:pt modelId="{CA41CDFD-2139-4640-A41A-AF83507AEF95}" type="pres">
      <dgm:prSet presAssocID="{E02EE21B-8C3E-450A-BB4B-604ABF7CC983}" presName="parTx" presStyleLbl="revTx" presStyleIdx="2" presStyleCnt="4">
        <dgm:presLayoutVars>
          <dgm:chMax val="0"/>
          <dgm:chPref val="0"/>
        </dgm:presLayoutVars>
      </dgm:prSet>
      <dgm:spPr/>
    </dgm:pt>
    <dgm:pt modelId="{C507666B-447D-4465-9401-21CE7B612EC2}" type="pres">
      <dgm:prSet presAssocID="{1301CF80-D686-4050-BABE-03C034BB2D30}" presName="sibTrans" presStyleCnt="0"/>
      <dgm:spPr/>
    </dgm:pt>
    <dgm:pt modelId="{31C34C3C-4DA5-4321-A840-8494D250A3CB}" type="pres">
      <dgm:prSet presAssocID="{1616DF0D-A9F8-4B8D-ABBA-D2013570DBAB}" presName="compNode" presStyleCnt="0"/>
      <dgm:spPr/>
    </dgm:pt>
    <dgm:pt modelId="{5E3BD300-D6A5-45B4-827A-B03F3F915B9E}" type="pres">
      <dgm:prSet presAssocID="{1616DF0D-A9F8-4B8D-ABBA-D2013570DBAB}" presName="bgRect" presStyleLbl="bgShp" presStyleIdx="3" presStyleCnt="4"/>
      <dgm:spPr>
        <a:solidFill>
          <a:schemeClr val="bg1"/>
        </a:solidFill>
      </dgm:spPr>
    </dgm:pt>
    <dgm:pt modelId="{0DA4A194-04F4-4D10-8B16-4B24FC82FE71}" type="pres">
      <dgm:prSet presAssocID="{1616DF0D-A9F8-4B8D-ABBA-D2013570DB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1CCEFB7-DCCC-4293-A7F2-C12CFDCEC9C7}" type="pres">
      <dgm:prSet presAssocID="{1616DF0D-A9F8-4B8D-ABBA-D2013570DBAB}" presName="spaceRect" presStyleCnt="0"/>
      <dgm:spPr/>
    </dgm:pt>
    <dgm:pt modelId="{487365C8-A25D-4881-8750-B03A5140A234}" type="pres">
      <dgm:prSet presAssocID="{1616DF0D-A9F8-4B8D-ABBA-D2013570DBA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D111E12-0897-47DE-8EB7-2093AF57092C}" srcId="{97C56DF5-CD00-40EF-A4F8-2DBF1FA55E7C}" destId="{8536FCBA-BBAA-49B5-BF90-173D79A99999}" srcOrd="0" destOrd="0" parTransId="{FD87E717-1293-4C89-8214-3774C7C8E0B2}" sibTransId="{EF34BFEB-297C-4D15-9D23-4BC0A1FD2E3B}"/>
    <dgm:cxn modelId="{C93A512D-0900-4E36-947F-76537C0BA693}" srcId="{97C56DF5-CD00-40EF-A4F8-2DBF1FA55E7C}" destId="{E02EE21B-8C3E-450A-BB4B-604ABF7CC983}" srcOrd="2" destOrd="0" parTransId="{06B1BD9A-70E3-4C16-A7DE-3C90A9AC5233}" sibTransId="{1301CF80-D686-4050-BABE-03C034BB2D30}"/>
    <dgm:cxn modelId="{96EC454D-6504-4AE3-AB3B-B766C1366A6E}" type="presOf" srcId="{97C56DF5-CD00-40EF-A4F8-2DBF1FA55E7C}" destId="{A5074021-4EC3-4609-AD45-7C390C6699E0}" srcOrd="0" destOrd="0" presId="urn:microsoft.com/office/officeart/2018/2/layout/IconVerticalSolidList"/>
    <dgm:cxn modelId="{216E6964-B4BE-4303-B807-2DCB397B5CA5}" type="presOf" srcId="{B18617F4-BC2F-424F-A150-C5F1B88B4DB7}" destId="{CC461E72-1091-401F-A3AA-5C9937112272}" srcOrd="0" destOrd="0" presId="urn:microsoft.com/office/officeart/2018/2/layout/IconVerticalSolidList"/>
    <dgm:cxn modelId="{71E8AD6B-2293-42EA-9081-9933260FBED6}" srcId="{97C56DF5-CD00-40EF-A4F8-2DBF1FA55E7C}" destId="{1616DF0D-A9F8-4B8D-ABBA-D2013570DBAB}" srcOrd="3" destOrd="0" parTransId="{29D1E06F-BF38-4F90-B847-C6B7ABC9FDDA}" sibTransId="{310FFE23-824F-4994-A07D-1D627A90B787}"/>
    <dgm:cxn modelId="{7436A1A2-F11A-460A-96B8-283523D3E0F0}" type="presOf" srcId="{1616DF0D-A9F8-4B8D-ABBA-D2013570DBAB}" destId="{487365C8-A25D-4881-8750-B03A5140A234}" srcOrd="0" destOrd="0" presId="urn:microsoft.com/office/officeart/2018/2/layout/IconVerticalSolidList"/>
    <dgm:cxn modelId="{DC1646C8-5117-43FB-8F81-530931964216}" srcId="{97C56DF5-CD00-40EF-A4F8-2DBF1FA55E7C}" destId="{B18617F4-BC2F-424F-A150-C5F1B88B4DB7}" srcOrd="1" destOrd="0" parTransId="{C2F53921-9AB2-4B63-AE11-B891B866126D}" sibTransId="{2487BED1-BEF2-4BA7-B552-9AFFF9E89E80}"/>
    <dgm:cxn modelId="{74CD35DC-44CE-4CEA-B65F-E24B774A14EF}" type="presOf" srcId="{8536FCBA-BBAA-49B5-BF90-173D79A99999}" destId="{1A0F41C8-B660-45AA-ADF6-A1EDB4BCE626}" srcOrd="0" destOrd="0" presId="urn:microsoft.com/office/officeart/2018/2/layout/IconVerticalSolidList"/>
    <dgm:cxn modelId="{B1E3EFF8-3610-47E9-861C-0D2C3DA550F8}" type="presOf" srcId="{E02EE21B-8C3E-450A-BB4B-604ABF7CC983}" destId="{CA41CDFD-2139-4640-A41A-AF83507AEF95}" srcOrd="0" destOrd="0" presId="urn:microsoft.com/office/officeart/2018/2/layout/IconVerticalSolidList"/>
    <dgm:cxn modelId="{414DD695-854E-4A94-8050-37A9C36B7644}" type="presParOf" srcId="{A5074021-4EC3-4609-AD45-7C390C6699E0}" destId="{69DAB815-0618-4BF9-8050-4CF42F066FBA}" srcOrd="0" destOrd="0" presId="urn:microsoft.com/office/officeart/2018/2/layout/IconVerticalSolidList"/>
    <dgm:cxn modelId="{A66CE00C-2E2D-4199-9D65-191DF0B91E44}" type="presParOf" srcId="{69DAB815-0618-4BF9-8050-4CF42F066FBA}" destId="{71B5EE95-3D56-404C-8284-B9E15CE65FD9}" srcOrd="0" destOrd="0" presId="urn:microsoft.com/office/officeart/2018/2/layout/IconVerticalSolidList"/>
    <dgm:cxn modelId="{E20305D7-39A8-4290-A5ED-41694258DAAB}" type="presParOf" srcId="{69DAB815-0618-4BF9-8050-4CF42F066FBA}" destId="{CE653376-68DB-41FF-8DAF-0FE847CDA533}" srcOrd="1" destOrd="0" presId="urn:microsoft.com/office/officeart/2018/2/layout/IconVerticalSolidList"/>
    <dgm:cxn modelId="{39B881A7-EDB5-4F32-8486-1C55FF3F383D}" type="presParOf" srcId="{69DAB815-0618-4BF9-8050-4CF42F066FBA}" destId="{65C15073-7009-4EA7-8397-562A69EB57C6}" srcOrd="2" destOrd="0" presId="urn:microsoft.com/office/officeart/2018/2/layout/IconVerticalSolidList"/>
    <dgm:cxn modelId="{7053823A-C1EE-486E-982C-2C13783E5E8F}" type="presParOf" srcId="{69DAB815-0618-4BF9-8050-4CF42F066FBA}" destId="{1A0F41C8-B660-45AA-ADF6-A1EDB4BCE626}" srcOrd="3" destOrd="0" presId="urn:microsoft.com/office/officeart/2018/2/layout/IconVerticalSolidList"/>
    <dgm:cxn modelId="{68061823-EE7D-4E92-83CF-8B90971D66F9}" type="presParOf" srcId="{A5074021-4EC3-4609-AD45-7C390C6699E0}" destId="{13D76B36-6FBD-4A91-9517-36E3AE6CC8DB}" srcOrd="1" destOrd="0" presId="urn:microsoft.com/office/officeart/2018/2/layout/IconVerticalSolidList"/>
    <dgm:cxn modelId="{C229C277-586E-4042-A196-D28E14333C7E}" type="presParOf" srcId="{A5074021-4EC3-4609-AD45-7C390C6699E0}" destId="{69CC8DC1-0CB9-404D-831C-4CAB1A9D8529}" srcOrd="2" destOrd="0" presId="urn:microsoft.com/office/officeart/2018/2/layout/IconVerticalSolidList"/>
    <dgm:cxn modelId="{555F8BD6-4A09-449F-BA46-22CF820F34E5}" type="presParOf" srcId="{69CC8DC1-0CB9-404D-831C-4CAB1A9D8529}" destId="{15470EB0-B75F-4747-9D82-E173EF4B4BD0}" srcOrd="0" destOrd="0" presId="urn:microsoft.com/office/officeart/2018/2/layout/IconVerticalSolidList"/>
    <dgm:cxn modelId="{9DC0579F-EEC0-42AB-B973-E99CE25F5786}" type="presParOf" srcId="{69CC8DC1-0CB9-404D-831C-4CAB1A9D8529}" destId="{8830AC9B-E501-481C-B308-3AC8B849A77A}" srcOrd="1" destOrd="0" presId="urn:microsoft.com/office/officeart/2018/2/layout/IconVerticalSolidList"/>
    <dgm:cxn modelId="{90D2A1D4-50F4-487C-BA70-1F8F3D9AA3BF}" type="presParOf" srcId="{69CC8DC1-0CB9-404D-831C-4CAB1A9D8529}" destId="{8D8BBCDA-F72F-4861-8349-B84D1C1C2B0D}" srcOrd="2" destOrd="0" presId="urn:microsoft.com/office/officeart/2018/2/layout/IconVerticalSolidList"/>
    <dgm:cxn modelId="{D6748703-FCB2-4868-88DF-61C60019C6DF}" type="presParOf" srcId="{69CC8DC1-0CB9-404D-831C-4CAB1A9D8529}" destId="{CC461E72-1091-401F-A3AA-5C9937112272}" srcOrd="3" destOrd="0" presId="urn:microsoft.com/office/officeart/2018/2/layout/IconVerticalSolidList"/>
    <dgm:cxn modelId="{20C708DD-7A92-4CFC-810D-C0226DE41191}" type="presParOf" srcId="{A5074021-4EC3-4609-AD45-7C390C6699E0}" destId="{FE07F305-EA05-4DD4-A12C-428BD820FB68}" srcOrd="3" destOrd="0" presId="urn:microsoft.com/office/officeart/2018/2/layout/IconVerticalSolidList"/>
    <dgm:cxn modelId="{76562888-0F47-4D52-B32F-478161778B83}" type="presParOf" srcId="{A5074021-4EC3-4609-AD45-7C390C6699E0}" destId="{BE074563-F697-482D-9D10-C279C67D66AB}" srcOrd="4" destOrd="0" presId="urn:microsoft.com/office/officeart/2018/2/layout/IconVerticalSolidList"/>
    <dgm:cxn modelId="{DBDBC924-0600-4CBE-9C9E-E089D7593873}" type="presParOf" srcId="{BE074563-F697-482D-9D10-C279C67D66AB}" destId="{822B75F1-6CEA-4782-B3D4-29E11768BDA7}" srcOrd="0" destOrd="0" presId="urn:microsoft.com/office/officeart/2018/2/layout/IconVerticalSolidList"/>
    <dgm:cxn modelId="{D5337B0C-D6FD-4FF4-A61D-22BBA643EDE3}" type="presParOf" srcId="{BE074563-F697-482D-9D10-C279C67D66AB}" destId="{0BD50DAD-AAB1-4942-B517-7733E2656AEE}" srcOrd="1" destOrd="0" presId="urn:microsoft.com/office/officeart/2018/2/layout/IconVerticalSolidList"/>
    <dgm:cxn modelId="{777AC960-7D8E-4AC2-BACA-7746363B4E46}" type="presParOf" srcId="{BE074563-F697-482D-9D10-C279C67D66AB}" destId="{F3939B2B-BF08-4C83-A9CF-E96725511BDD}" srcOrd="2" destOrd="0" presId="urn:microsoft.com/office/officeart/2018/2/layout/IconVerticalSolidList"/>
    <dgm:cxn modelId="{CE5E59C4-C346-4F1E-B329-E1B8D9CB4972}" type="presParOf" srcId="{BE074563-F697-482D-9D10-C279C67D66AB}" destId="{CA41CDFD-2139-4640-A41A-AF83507AEF95}" srcOrd="3" destOrd="0" presId="urn:microsoft.com/office/officeart/2018/2/layout/IconVerticalSolidList"/>
    <dgm:cxn modelId="{45840A1F-70E4-45EC-9CF7-5423DAB3AEFE}" type="presParOf" srcId="{A5074021-4EC3-4609-AD45-7C390C6699E0}" destId="{C507666B-447D-4465-9401-21CE7B612EC2}" srcOrd="5" destOrd="0" presId="urn:microsoft.com/office/officeart/2018/2/layout/IconVerticalSolidList"/>
    <dgm:cxn modelId="{1189BB06-563F-4909-9792-A319C041ED3A}" type="presParOf" srcId="{A5074021-4EC3-4609-AD45-7C390C6699E0}" destId="{31C34C3C-4DA5-4321-A840-8494D250A3CB}" srcOrd="6" destOrd="0" presId="urn:microsoft.com/office/officeart/2018/2/layout/IconVerticalSolidList"/>
    <dgm:cxn modelId="{2199B87F-7F2B-43EE-9EA0-7AC88E2163ED}" type="presParOf" srcId="{31C34C3C-4DA5-4321-A840-8494D250A3CB}" destId="{5E3BD300-D6A5-45B4-827A-B03F3F915B9E}" srcOrd="0" destOrd="0" presId="urn:microsoft.com/office/officeart/2018/2/layout/IconVerticalSolidList"/>
    <dgm:cxn modelId="{5DE9988D-7AE7-48AF-AA14-8EBAAF912685}" type="presParOf" srcId="{31C34C3C-4DA5-4321-A840-8494D250A3CB}" destId="{0DA4A194-04F4-4D10-8B16-4B24FC82FE71}" srcOrd="1" destOrd="0" presId="urn:microsoft.com/office/officeart/2018/2/layout/IconVerticalSolidList"/>
    <dgm:cxn modelId="{1EF12345-A29D-4A29-ACB5-22D3AD9A0BD3}" type="presParOf" srcId="{31C34C3C-4DA5-4321-A840-8494D250A3CB}" destId="{B1CCEFB7-DCCC-4293-A7F2-C12CFDCEC9C7}" srcOrd="2" destOrd="0" presId="urn:microsoft.com/office/officeart/2018/2/layout/IconVerticalSolidList"/>
    <dgm:cxn modelId="{8BB54C3F-5759-4B2B-AE41-5F4C2AFC09A3}" type="presParOf" srcId="{31C34C3C-4DA5-4321-A840-8494D250A3CB}" destId="{487365C8-A25D-4881-8750-B03A5140A2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8DBB85-B160-4765-93D1-8E03BB40716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881326-F4CC-4BEF-82EC-2D408C6528D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This New York City Airbnb data is collected from Kaggle datasets which is collected in 2019.</a:t>
          </a:r>
        </a:p>
      </dgm:t>
    </dgm:pt>
    <dgm:pt modelId="{0E030454-566B-436B-9C44-F533F2BDE45A}" type="parTrans" cxnId="{29A30CE4-F568-4050-AA02-19EE3E2E93B3}">
      <dgm:prSet/>
      <dgm:spPr/>
      <dgm:t>
        <a:bodyPr/>
        <a:lstStyle/>
        <a:p>
          <a:endParaRPr lang="en-US"/>
        </a:p>
      </dgm:t>
    </dgm:pt>
    <dgm:pt modelId="{66146990-10AF-4819-8A2F-6EB72C9452D3}" type="sibTrans" cxnId="{29A30CE4-F568-4050-AA02-19EE3E2E93B3}">
      <dgm:prSet/>
      <dgm:spPr/>
      <dgm:t>
        <a:bodyPr/>
        <a:lstStyle/>
        <a:p>
          <a:endParaRPr lang="en-US"/>
        </a:p>
      </dgm:t>
    </dgm:pt>
    <dgm:pt modelId="{96B64C42-AC6F-4F5C-A165-5B36F9FD0FE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hlinkClick xmlns:r="http://schemas.openxmlformats.org/officeDocument/2006/relationships" r:id="rId1"/>
            </a:rPr>
            <a:t>https://www.kaggle.com/datasets/dgomonov/new-york-city-airbnb-open-data</a:t>
          </a:r>
          <a:endParaRPr lang="en-US" sz="1600" dirty="0"/>
        </a:p>
      </dgm:t>
    </dgm:pt>
    <dgm:pt modelId="{BDADDF7D-BDDD-4A51-A920-4F192A24FD0F}" type="parTrans" cxnId="{EDCAED3A-736C-41A3-B3D2-F8B6809083FE}">
      <dgm:prSet/>
      <dgm:spPr/>
      <dgm:t>
        <a:bodyPr/>
        <a:lstStyle/>
        <a:p>
          <a:endParaRPr lang="en-US"/>
        </a:p>
      </dgm:t>
    </dgm:pt>
    <dgm:pt modelId="{2DEA33CE-E41E-47E3-A620-65C9DC7BB9EB}" type="sibTrans" cxnId="{EDCAED3A-736C-41A3-B3D2-F8B6809083FE}">
      <dgm:prSet/>
      <dgm:spPr/>
      <dgm:t>
        <a:bodyPr/>
        <a:lstStyle/>
        <a:p>
          <a:endParaRPr lang="en-US"/>
        </a:p>
      </dgm:t>
    </dgm:pt>
    <dgm:pt modelId="{C5720148-2525-40F4-B360-076A469102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Dataset contains </a:t>
          </a:r>
          <a:r>
            <a:rPr lang="en-US" b="1" dirty="0"/>
            <a:t>48895</a:t>
          </a:r>
          <a:r>
            <a:rPr lang="en-US" dirty="0"/>
            <a:t> observations and</a:t>
          </a:r>
          <a:r>
            <a:rPr lang="en-US" b="1" dirty="0"/>
            <a:t> 16 </a:t>
          </a:r>
          <a:r>
            <a:rPr lang="en-US" dirty="0"/>
            <a:t>independent variables.</a:t>
          </a:r>
        </a:p>
      </dgm:t>
    </dgm:pt>
    <dgm:pt modelId="{A9DE173B-A051-431B-A5CD-4B1D80A1859D}" type="parTrans" cxnId="{8C4C8DD6-975C-4309-9019-29FFA752B4AE}">
      <dgm:prSet/>
      <dgm:spPr/>
      <dgm:t>
        <a:bodyPr/>
        <a:lstStyle/>
        <a:p>
          <a:endParaRPr lang="en-US"/>
        </a:p>
      </dgm:t>
    </dgm:pt>
    <dgm:pt modelId="{EA85659A-FBE0-47D4-9BE7-8350218B25EB}" type="sibTrans" cxnId="{8C4C8DD6-975C-4309-9019-29FFA752B4AE}">
      <dgm:prSet/>
      <dgm:spPr/>
      <dgm:t>
        <a:bodyPr/>
        <a:lstStyle/>
        <a:p>
          <a:endParaRPr lang="en-US"/>
        </a:p>
      </dgm:t>
    </dgm:pt>
    <dgm:pt modelId="{B91D2E8B-D0DE-4C5B-A0F2-F705BCA3FB5C}" type="pres">
      <dgm:prSet presAssocID="{C48DBB85-B160-4765-93D1-8E03BB40716A}" presName="root" presStyleCnt="0">
        <dgm:presLayoutVars>
          <dgm:dir/>
          <dgm:resizeHandles val="exact"/>
        </dgm:presLayoutVars>
      </dgm:prSet>
      <dgm:spPr/>
    </dgm:pt>
    <dgm:pt modelId="{F4CED612-18AF-45EA-8392-F93BF8CA0D6B}" type="pres">
      <dgm:prSet presAssocID="{62881326-F4CC-4BEF-82EC-2D408C6528DA}" presName="compNode" presStyleCnt="0"/>
      <dgm:spPr/>
    </dgm:pt>
    <dgm:pt modelId="{7A6B5771-EECF-403A-83FA-8FB0CF83A27C}" type="pres">
      <dgm:prSet presAssocID="{62881326-F4CC-4BEF-82EC-2D408C6528DA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9CE5F4CD-5250-4996-ADFE-1897B1CB893B}" type="pres">
      <dgm:prSet presAssocID="{62881326-F4CC-4BEF-82EC-2D408C6528DA}" presName="spaceRect" presStyleCnt="0"/>
      <dgm:spPr/>
    </dgm:pt>
    <dgm:pt modelId="{99066E67-4D47-415C-8826-9C2419D1992F}" type="pres">
      <dgm:prSet presAssocID="{62881326-F4CC-4BEF-82EC-2D408C6528DA}" presName="textRect" presStyleLbl="revTx" presStyleIdx="0" presStyleCnt="3">
        <dgm:presLayoutVars>
          <dgm:chMax val="1"/>
          <dgm:chPref val="1"/>
        </dgm:presLayoutVars>
      </dgm:prSet>
      <dgm:spPr/>
    </dgm:pt>
    <dgm:pt modelId="{8CEAD80E-246A-4D59-9F62-F78F700FD0DF}" type="pres">
      <dgm:prSet presAssocID="{66146990-10AF-4819-8A2F-6EB72C9452D3}" presName="sibTrans" presStyleCnt="0"/>
      <dgm:spPr/>
    </dgm:pt>
    <dgm:pt modelId="{E0955C25-E4F6-43F4-A664-A1B946FE7871}" type="pres">
      <dgm:prSet presAssocID="{96B64C42-AC6F-4F5C-A165-5B36F9FD0FED}" presName="compNode" presStyleCnt="0"/>
      <dgm:spPr/>
    </dgm:pt>
    <dgm:pt modelId="{88ADD32E-1DAA-4C9D-9C70-5C31473BA223}" type="pres">
      <dgm:prSet presAssocID="{96B64C42-AC6F-4F5C-A165-5B36F9FD0FED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47DB105B-EC4A-461A-A0FD-D34E1AC7798C}" type="pres">
      <dgm:prSet presAssocID="{96B64C42-AC6F-4F5C-A165-5B36F9FD0FED}" presName="spaceRect" presStyleCnt="0"/>
      <dgm:spPr/>
    </dgm:pt>
    <dgm:pt modelId="{586B8FD3-E178-4A72-85A9-3CEF6C03A6E7}" type="pres">
      <dgm:prSet presAssocID="{96B64C42-AC6F-4F5C-A165-5B36F9FD0FED}" presName="textRect" presStyleLbl="revTx" presStyleIdx="1" presStyleCnt="3">
        <dgm:presLayoutVars>
          <dgm:chMax val="1"/>
          <dgm:chPref val="1"/>
        </dgm:presLayoutVars>
      </dgm:prSet>
      <dgm:spPr/>
    </dgm:pt>
    <dgm:pt modelId="{8E1E6CFA-1664-482F-8340-4DB786B55A65}" type="pres">
      <dgm:prSet presAssocID="{2DEA33CE-E41E-47E3-A620-65C9DC7BB9EB}" presName="sibTrans" presStyleCnt="0"/>
      <dgm:spPr/>
    </dgm:pt>
    <dgm:pt modelId="{BEB1EF1B-01EC-419A-B6E7-660236958E23}" type="pres">
      <dgm:prSet presAssocID="{C5720148-2525-40F4-B360-076A469102AD}" presName="compNode" presStyleCnt="0"/>
      <dgm:spPr/>
    </dgm:pt>
    <dgm:pt modelId="{F945D761-23FF-4DA3-994D-C90A281E5E5D}" type="pres">
      <dgm:prSet presAssocID="{C5720148-2525-40F4-B360-076A469102AD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5888370-F60D-4CFD-8DAF-6E90FA17AA8E}" type="pres">
      <dgm:prSet presAssocID="{C5720148-2525-40F4-B360-076A469102AD}" presName="spaceRect" presStyleCnt="0"/>
      <dgm:spPr/>
    </dgm:pt>
    <dgm:pt modelId="{D8AC88D3-B720-4CA9-9D8A-0316AAB7AF60}" type="pres">
      <dgm:prSet presAssocID="{C5720148-2525-40F4-B360-076A469102A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DCAED3A-736C-41A3-B3D2-F8B6809083FE}" srcId="{C48DBB85-B160-4765-93D1-8E03BB40716A}" destId="{96B64C42-AC6F-4F5C-A165-5B36F9FD0FED}" srcOrd="1" destOrd="0" parTransId="{BDADDF7D-BDDD-4A51-A920-4F192A24FD0F}" sibTransId="{2DEA33CE-E41E-47E3-A620-65C9DC7BB9EB}"/>
    <dgm:cxn modelId="{DF924F3C-B1E2-42A6-B279-C6D2D491C474}" type="presOf" srcId="{96B64C42-AC6F-4F5C-A165-5B36F9FD0FED}" destId="{586B8FD3-E178-4A72-85A9-3CEF6C03A6E7}" srcOrd="0" destOrd="0" presId="urn:microsoft.com/office/officeart/2018/2/layout/IconLabelList"/>
    <dgm:cxn modelId="{68EC5567-2237-4025-96B9-57A28E7CBB9B}" type="presOf" srcId="{C48DBB85-B160-4765-93D1-8E03BB40716A}" destId="{B91D2E8B-D0DE-4C5B-A0F2-F705BCA3FB5C}" srcOrd="0" destOrd="0" presId="urn:microsoft.com/office/officeart/2018/2/layout/IconLabelList"/>
    <dgm:cxn modelId="{13ACA67C-CA21-4A6E-8F9E-20DBBB5797B1}" type="presOf" srcId="{C5720148-2525-40F4-B360-076A469102AD}" destId="{D8AC88D3-B720-4CA9-9D8A-0316AAB7AF60}" srcOrd="0" destOrd="0" presId="urn:microsoft.com/office/officeart/2018/2/layout/IconLabelList"/>
    <dgm:cxn modelId="{95E79C93-3C5F-4F4F-A28D-B32F530AEBFC}" type="presOf" srcId="{62881326-F4CC-4BEF-82EC-2D408C6528DA}" destId="{99066E67-4D47-415C-8826-9C2419D1992F}" srcOrd="0" destOrd="0" presId="urn:microsoft.com/office/officeart/2018/2/layout/IconLabelList"/>
    <dgm:cxn modelId="{8C4C8DD6-975C-4309-9019-29FFA752B4AE}" srcId="{C48DBB85-B160-4765-93D1-8E03BB40716A}" destId="{C5720148-2525-40F4-B360-076A469102AD}" srcOrd="2" destOrd="0" parTransId="{A9DE173B-A051-431B-A5CD-4B1D80A1859D}" sibTransId="{EA85659A-FBE0-47D4-9BE7-8350218B25EB}"/>
    <dgm:cxn modelId="{29A30CE4-F568-4050-AA02-19EE3E2E93B3}" srcId="{C48DBB85-B160-4765-93D1-8E03BB40716A}" destId="{62881326-F4CC-4BEF-82EC-2D408C6528DA}" srcOrd="0" destOrd="0" parTransId="{0E030454-566B-436B-9C44-F533F2BDE45A}" sibTransId="{66146990-10AF-4819-8A2F-6EB72C9452D3}"/>
    <dgm:cxn modelId="{17F49807-87CB-44F2-BB0A-1AF2FBA70613}" type="presParOf" srcId="{B91D2E8B-D0DE-4C5B-A0F2-F705BCA3FB5C}" destId="{F4CED612-18AF-45EA-8392-F93BF8CA0D6B}" srcOrd="0" destOrd="0" presId="urn:microsoft.com/office/officeart/2018/2/layout/IconLabelList"/>
    <dgm:cxn modelId="{00C4E25A-F9D2-450A-914A-FB8D4CCA38F5}" type="presParOf" srcId="{F4CED612-18AF-45EA-8392-F93BF8CA0D6B}" destId="{7A6B5771-EECF-403A-83FA-8FB0CF83A27C}" srcOrd="0" destOrd="0" presId="urn:microsoft.com/office/officeart/2018/2/layout/IconLabelList"/>
    <dgm:cxn modelId="{32755495-C23E-432A-9423-6D6E0EABE356}" type="presParOf" srcId="{F4CED612-18AF-45EA-8392-F93BF8CA0D6B}" destId="{9CE5F4CD-5250-4996-ADFE-1897B1CB893B}" srcOrd="1" destOrd="0" presId="urn:microsoft.com/office/officeart/2018/2/layout/IconLabelList"/>
    <dgm:cxn modelId="{6AEB9A78-98EB-4CFF-807B-B2643A885866}" type="presParOf" srcId="{F4CED612-18AF-45EA-8392-F93BF8CA0D6B}" destId="{99066E67-4D47-415C-8826-9C2419D1992F}" srcOrd="2" destOrd="0" presId="urn:microsoft.com/office/officeart/2018/2/layout/IconLabelList"/>
    <dgm:cxn modelId="{E3B4C4EA-EB26-4746-8DDC-FD78D1E0F2F3}" type="presParOf" srcId="{B91D2E8B-D0DE-4C5B-A0F2-F705BCA3FB5C}" destId="{8CEAD80E-246A-4D59-9F62-F78F700FD0DF}" srcOrd="1" destOrd="0" presId="urn:microsoft.com/office/officeart/2018/2/layout/IconLabelList"/>
    <dgm:cxn modelId="{1301CB60-0DA2-49C7-999C-2C73EA14175A}" type="presParOf" srcId="{B91D2E8B-D0DE-4C5B-A0F2-F705BCA3FB5C}" destId="{E0955C25-E4F6-43F4-A664-A1B946FE7871}" srcOrd="2" destOrd="0" presId="urn:microsoft.com/office/officeart/2018/2/layout/IconLabelList"/>
    <dgm:cxn modelId="{345E94AA-555C-47EA-A72D-8D931EAA008B}" type="presParOf" srcId="{E0955C25-E4F6-43F4-A664-A1B946FE7871}" destId="{88ADD32E-1DAA-4C9D-9C70-5C31473BA223}" srcOrd="0" destOrd="0" presId="urn:microsoft.com/office/officeart/2018/2/layout/IconLabelList"/>
    <dgm:cxn modelId="{45CB0FE6-6FC3-4865-BF7F-EC0F92A1500F}" type="presParOf" srcId="{E0955C25-E4F6-43F4-A664-A1B946FE7871}" destId="{47DB105B-EC4A-461A-A0FD-D34E1AC7798C}" srcOrd="1" destOrd="0" presId="urn:microsoft.com/office/officeart/2018/2/layout/IconLabelList"/>
    <dgm:cxn modelId="{43586044-7639-4EBB-A068-962E431C8FE1}" type="presParOf" srcId="{E0955C25-E4F6-43F4-A664-A1B946FE7871}" destId="{586B8FD3-E178-4A72-85A9-3CEF6C03A6E7}" srcOrd="2" destOrd="0" presId="urn:microsoft.com/office/officeart/2018/2/layout/IconLabelList"/>
    <dgm:cxn modelId="{CBCBC85C-3953-4823-9CA7-FDBB329F5960}" type="presParOf" srcId="{B91D2E8B-D0DE-4C5B-A0F2-F705BCA3FB5C}" destId="{8E1E6CFA-1664-482F-8340-4DB786B55A65}" srcOrd="3" destOrd="0" presId="urn:microsoft.com/office/officeart/2018/2/layout/IconLabelList"/>
    <dgm:cxn modelId="{41E65889-58AA-49F9-B882-5ED84FA1D686}" type="presParOf" srcId="{B91D2E8B-D0DE-4C5B-A0F2-F705BCA3FB5C}" destId="{BEB1EF1B-01EC-419A-B6E7-660236958E23}" srcOrd="4" destOrd="0" presId="urn:microsoft.com/office/officeart/2018/2/layout/IconLabelList"/>
    <dgm:cxn modelId="{F7B34DA5-1C10-4D80-AAEC-89F38B755FE2}" type="presParOf" srcId="{BEB1EF1B-01EC-419A-B6E7-660236958E23}" destId="{F945D761-23FF-4DA3-994D-C90A281E5E5D}" srcOrd="0" destOrd="0" presId="urn:microsoft.com/office/officeart/2018/2/layout/IconLabelList"/>
    <dgm:cxn modelId="{D08F886A-9681-4103-8EB0-9C5CEBD5917D}" type="presParOf" srcId="{BEB1EF1B-01EC-419A-B6E7-660236958E23}" destId="{C5888370-F60D-4CFD-8DAF-6E90FA17AA8E}" srcOrd="1" destOrd="0" presId="urn:microsoft.com/office/officeart/2018/2/layout/IconLabelList"/>
    <dgm:cxn modelId="{84D0F62F-619C-49B6-B53B-37B6C3933D03}" type="presParOf" srcId="{BEB1EF1B-01EC-419A-B6E7-660236958E23}" destId="{D8AC88D3-B720-4CA9-9D8A-0316AAB7AF60}" srcOrd="2" destOrd="0" presId="urn:microsoft.com/office/officeart/2018/2/layout/IconLabel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E5C11-1824-44C2-8565-13392E96474F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rgbClr val="FF7A7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549D6-E844-4318-A784-0CA6F5EEEB0B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9BF4D-933B-4A30-98B8-ED6C4DD5A4F1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Hosts encounter difficulty in accurately pricing their Airbnb listings, impacting their ability to attract guests and optimize earnings. </a:t>
          </a:r>
        </a:p>
      </dsp:txBody>
      <dsp:txXfrm>
        <a:off x="1507738" y="707092"/>
        <a:ext cx="9007861" cy="1305401"/>
      </dsp:txXfrm>
    </dsp:sp>
    <dsp:sp modelId="{853AF671-3A4C-45E0-9B47-AF3A7D197739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rgbClr val="FF7A7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DAA7D-90F1-4772-B898-556D66B53334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289B8-989A-4F0D-BEB2-DB0FB50EDA6B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solidFill>
          <a:srgbClr val="FF7A7F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Guests face challenges in assessing fair pricing for Airbnb accommodations, leading to uncertainty and potentially affecting their booking decisions.</a:t>
          </a:r>
        </a:p>
      </dsp:txBody>
      <dsp:txXfrm>
        <a:off x="1507738" y="2338844"/>
        <a:ext cx="9007861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B5EE95-3D56-404C-8284-B9E15CE65FD9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376-68DB-41FF-8DAF-0FE847CDA533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F41C8-B660-45AA-ADF6-A1EDB4BCE626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Objective: </a:t>
          </a:r>
          <a:r>
            <a:rPr lang="en-US" sz="2200" kern="1200" dirty="0"/>
            <a:t>Develop and compare predictive models for estimating Airbnb listing prices using linear regression techniques.</a:t>
          </a:r>
        </a:p>
      </dsp:txBody>
      <dsp:txXfrm>
        <a:off x="1057183" y="1805"/>
        <a:ext cx="9458416" cy="915310"/>
      </dsp:txXfrm>
    </dsp:sp>
    <dsp:sp modelId="{15470EB0-B75F-4747-9D82-E173EF4B4BD0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30AC9B-E501-481C-B308-3AC8B849A77A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61E72-1091-401F-A3AA-5C9937112272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Importance: </a:t>
          </a:r>
          <a:r>
            <a:rPr lang="en-US" sz="2200" kern="1200"/>
            <a:t>Highlight the significance of comprehending the factors influencing pricing decisions in the dynamic Airbnb market. </a:t>
          </a:r>
        </a:p>
      </dsp:txBody>
      <dsp:txXfrm>
        <a:off x="1057183" y="1145944"/>
        <a:ext cx="9458416" cy="915310"/>
      </dsp:txXfrm>
    </dsp:sp>
    <dsp:sp modelId="{822B75F1-6CEA-4782-B3D4-29E11768BDA7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D50DAD-AAB1-4942-B517-7733E2656AEE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1CDFD-2139-4640-A41A-AF83507AEF95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Evaluation: </a:t>
          </a:r>
          <a:r>
            <a:rPr lang="en-US" sz="2200" kern="1200"/>
            <a:t>Assess the performance of both simple and multiple linear regression models in accurately predicting listing prices.</a:t>
          </a:r>
        </a:p>
      </dsp:txBody>
      <dsp:txXfrm>
        <a:off x="1057183" y="2290082"/>
        <a:ext cx="9458416" cy="915310"/>
      </dsp:txXfrm>
    </dsp:sp>
    <dsp:sp modelId="{5E3BD300-D6A5-45B4-827A-B03F3F915B9E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4A194-04F4-4D10-8B16-4B24FC82FE71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365C8-A25D-4881-8750-B03A5140A234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Outcome: </a:t>
          </a:r>
          <a:r>
            <a:rPr lang="en-US" sz="2200" kern="1200"/>
            <a:t>Aim to provide hosts and guests with reliable pricing estimates, enhancing transparency and decision-making in the Airbnb ecosystem.</a:t>
          </a:r>
        </a:p>
      </dsp:txBody>
      <dsp:txXfrm>
        <a:off x="1057183" y="3434221"/>
        <a:ext cx="9458416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B5771-EECF-403A-83FA-8FB0CF83A27C}">
      <dsp:nvSpPr>
        <dsp:cNvPr id="0" name=""/>
        <dsp:cNvSpPr/>
      </dsp:nvSpPr>
      <dsp:spPr>
        <a:xfrm>
          <a:off x="1212569" y="960745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66E67-4D47-415C-8826-9C2419D1992F}">
      <dsp:nvSpPr>
        <dsp:cNvPr id="0" name=""/>
        <dsp:cNvSpPr/>
      </dsp:nvSpPr>
      <dsp:spPr>
        <a:xfrm>
          <a:off x="417971" y="2625592"/>
          <a:ext cx="288945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This New York City Airbnb data is collected from Kaggle datasets which is collected in 2019.</a:t>
          </a:r>
        </a:p>
      </dsp:txBody>
      <dsp:txXfrm>
        <a:off x="417971" y="2625592"/>
        <a:ext cx="2889450" cy="765000"/>
      </dsp:txXfrm>
    </dsp:sp>
    <dsp:sp modelId="{88ADD32E-1DAA-4C9D-9C70-5C31473BA223}">
      <dsp:nvSpPr>
        <dsp:cNvPr id="0" name=""/>
        <dsp:cNvSpPr/>
      </dsp:nvSpPr>
      <dsp:spPr>
        <a:xfrm>
          <a:off x="4607673" y="960745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B8FD3-E178-4A72-85A9-3CEF6C03A6E7}">
      <dsp:nvSpPr>
        <dsp:cNvPr id="0" name=""/>
        <dsp:cNvSpPr/>
      </dsp:nvSpPr>
      <dsp:spPr>
        <a:xfrm>
          <a:off x="3813074" y="2625592"/>
          <a:ext cx="288945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hlinkClick xmlns:r="http://schemas.openxmlformats.org/officeDocument/2006/relationships" r:id="rId5"/>
            </a:rPr>
            <a:t>https://www.kaggle.com/datasets/dgomonov/new-york-city-airbnb-open-data</a:t>
          </a:r>
          <a:endParaRPr lang="en-US" sz="1600" kern="1200" dirty="0"/>
        </a:p>
      </dsp:txBody>
      <dsp:txXfrm>
        <a:off x="3813074" y="2625592"/>
        <a:ext cx="2889450" cy="765000"/>
      </dsp:txXfrm>
    </dsp:sp>
    <dsp:sp modelId="{F945D761-23FF-4DA3-994D-C90A281E5E5D}">
      <dsp:nvSpPr>
        <dsp:cNvPr id="0" name=""/>
        <dsp:cNvSpPr/>
      </dsp:nvSpPr>
      <dsp:spPr>
        <a:xfrm>
          <a:off x="8002777" y="960745"/>
          <a:ext cx="1300252" cy="1300252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C88D3-B720-4CA9-9D8A-0316AAB7AF60}">
      <dsp:nvSpPr>
        <dsp:cNvPr id="0" name=""/>
        <dsp:cNvSpPr/>
      </dsp:nvSpPr>
      <dsp:spPr>
        <a:xfrm>
          <a:off x="7208178" y="2625592"/>
          <a:ext cx="288945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Dataset contains </a:t>
          </a:r>
          <a:r>
            <a:rPr lang="en-US" sz="1600" b="1" kern="1200" dirty="0"/>
            <a:t>48895</a:t>
          </a:r>
          <a:r>
            <a:rPr lang="en-US" sz="1600" kern="1200" dirty="0"/>
            <a:t> observations and</a:t>
          </a:r>
          <a:r>
            <a:rPr lang="en-US" sz="1600" b="1" kern="1200" dirty="0"/>
            <a:t> 16 </a:t>
          </a:r>
          <a:r>
            <a:rPr lang="en-US" sz="1600" kern="1200" dirty="0"/>
            <a:t>independent variables.</a:t>
          </a:r>
        </a:p>
      </dsp:txBody>
      <dsp:txXfrm>
        <a:off x="7208178" y="2625592"/>
        <a:ext cx="2889450" cy="76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27B3-EE10-4AB4-E92C-545A9BB5D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95059-5192-94BD-28B1-0759A816B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8D3E5-F7B3-4CCD-88B7-CF99D4ED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6A6E-E78D-4C0C-8DEA-5E2E49BED407}" type="datetimeFigureOut">
              <a:rPr lang="en-IN" smtClean="0"/>
              <a:t>23/04/24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F6068-61FA-179B-B599-F5918C59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E99D3-2C45-A780-0B77-2701B0CF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C343-BBEF-46CB-BB5C-BB40A2460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26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0B49-B093-A325-EBD9-EEBC1163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B1D37-8BD1-F24C-035E-51968B71C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9050-3B55-DDED-F9AD-0084B0E7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6A6E-E78D-4C0C-8DEA-5E2E49BED407}" type="datetimeFigureOut">
              <a:rPr lang="en-IN" smtClean="0"/>
              <a:t>23/04/24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F8E67-CE6B-8CE5-EBCF-3FD7C1FF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F62DD-741D-1D8D-126A-5312FDB2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C343-BBEF-46CB-BB5C-BB40A2460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3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CB2807-F331-9548-7214-1828D7B42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A4241-A1F9-A3B5-0A80-AF2F317A1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2ED36-E818-DC95-0332-D89FDF0B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6A6E-E78D-4C0C-8DEA-5E2E49BED407}" type="datetimeFigureOut">
              <a:rPr lang="en-IN" smtClean="0"/>
              <a:t>23/04/24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3EAC3-1BAE-2477-D8ED-3277CBB9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21F83-09E1-0A80-CF28-C1946F32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C343-BBEF-46CB-BB5C-BB40A2460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38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8406-5959-FDED-B60E-2CC9453B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5B5EE-69C1-7B96-275B-9A538E76F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25920-5F10-A2BA-94CB-1DEFB6E7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6A6E-E78D-4C0C-8DEA-5E2E49BED407}" type="datetimeFigureOut">
              <a:rPr lang="en-IN" smtClean="0"/>
              <a:t>23/04/24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EF829-EDFC-3416-A654-36A04952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1D3BC-1759-B347-0E11-B4BA9BF7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C343-BBEF-46CB-BB5C-BB40A2460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71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72DCA-7A13-EE2F-6B71-69C2C5020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2CC80-720E-2D3F-72EF-488EC012A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F1800-205D-172C-FCB6-916B40C1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6A6E-E78D-4C0C-8DEA-5E2E49BED407}" type="datetimeFigureOut">
              <a:rPr lang="en-IN" smtClean="0"/>
              <a:t>23/04/24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745BC-6874-1FD5-ED78-71C72DCD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EF6F2-3CAF-B2E1-8817-48C3E786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C343-BBEF-46CB-BB5C-BB40A2460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22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57E7-2BAF-4CF1-7798-A9DFA7FD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572ED-9577-75C2-D84D-12A3C7FEC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D292C-9A44-539D-27DE-FD74E3E9B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350E3-DA1A-4BB8-0598-E4E12026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6A6E-E78D-4C0C-8DEA-5E2E49BED407}" type="datetimeFigureOut">
              <a:rPr lang="en-IN" smtClean="0"/>
              <a:t>23/04/24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AA076-DAB6-1E17-7C47-206C1964A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2700C-B01A-0693-1884-6694D870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C343-BBEF-46CB-BB5C-BB40A2460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22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A1DA-9491-FCB4-C7D3-DCDC9EC7A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7C5F4-CBB9-4C91-2C13-BC336A7BC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D38BA-53C8-21C3-FC43-3A0EC3C10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B318-0670-D33D-E850-EE0DB6625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31CDD-ABC1-689F-FA30-A758B226F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1897DC-EEFB-B116-2653-759926562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6A6E-E78D-4C0C-8DEA-5E2E49BED407}" type="datetimeFigureOut">
              <a:rPr lang="en-IN" smtClean="0"/>
              <a:t>23/04/24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CC9C6B-529E-4990-8D5A-7698F0F2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6B28AB-C06E-E1D6-6F98-FAB81C2C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C343-BBEF-46CB-BB5C-BB40A2460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89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58DD-EFE2-4FEC-4449-47FF48D3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3DD6C-B12D-29CB-75E9-E9173A4D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6A6E-E78D-4C0C-8DEA-5E2E49BED407}" type="datetimeFigureOut">
              <a:rPr lang="en-IN" smtClean="0"/>
              <a:t>23/04/24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00DAD-6A87-6F3E-FD1A-8C33ACEE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A4EA3-06F3-72DC-13F9-19111233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C343-BBEF-46CB-BB5C-BB40A2460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37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65E115-25EE-3E98-356A-E0484B82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6A6E-E78D-4C0C-8DEA-5E2E49BED407}" type="datetimeFigureOut">
              <a:rPr lang="en-IN" smtClean="0"/>
              <a:t>23/04/24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CE940-DE20-04DA-E259-89BD8B0A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5E69C-36C0-34D4-D4E6-99E3BF7A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C343-BBEF-46CB-BB5C-BB40A2460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55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899AD-7FC9-0C79-FAC8-A698B56F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44F60-BA0B-4D2D-6065-F1C97F2E8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58F34-8E94-0BCA-630D-6E16DBB72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CACCD-800E-01AD-5D74-BBB9619A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6A6E-E78D-4C0C-8DEA-5E2E49BED407}" type="datetimeFigureOut">
              <a:rPr lang="en-IN" smtClean="0"/>
              <a:t>23/04/24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5A85F-118C-6F94-97C5-0B8B92C3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6D2BD-A7AF-848D-6DC1-ECB67E07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C343-BBEF-46CB-BB5C-BB40A2460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0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34B2-92E3-52FC-091C-A2461261E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E0C9D-6EF1-42DC-9194-CD8385CAB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42FEA-ACC4-F6C7-459D-B3E57A6AF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6A5A6-5FCC-2EE2-726A-A241F7C8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6A6E-E78D-4C0C-8DEA-5E2E49BED407}" type="datetimeFigureOut">
              <a:rPr lang="en-IN" smtClean="0"/>
              <a:t>23/04/24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4D4C2-A19D-0273-022E-D9B1876C5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F578D-7D44-78FB-44B6-609F36F0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C343-BBEF-46CB-BB5C-BB40A2460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68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6A2BC-93D0-961B-959C-6969656D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6EBB7-D3D1-373D-AA20-812B15021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836C1-7857-5CF3-FFBF-D85016F87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376A6E-E78D-4C0C-8DEA-5E2E49BED407}" type="datetimeFigureOut">
              <a:rPr lang="en-IN" smtClean="0"/>
              <a:t>23/04/24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654D5-FE4B-A252-4796-C28E651F4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AB00E-0027-3E58-6EDE-276339EB4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A0C343-BBEF-46CB-BB5C-BB40A2460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13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tcoin-gr.org/%CE%B7-%CE%B4%CE%B7%CE%BC%CE%BF%CF%86%CE%B9%CE%BB%CE%AD%CF%83%CF%84%CE%B5%CF%81%CE%B7-%CE%B1%CF%80%CE%B1%CE%AF%CF%84%CE%B7%CF%83%CE%B7-%CE%B3%CE%B9%CE%B1-%CF%84%CE%BF-airbnb-%CE%B5%CE%AF%CE%BD%CE%B1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B6A44-E6F6-AB9E-F460-A4E0250B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60" y="5279511"/>
            <a:ext cx="9681882" cy="739880"/>
          </a:xfrm>
        </p:spPr>
        <p:txBody>
          <a:bodyPr anchor="b">
            <a:noAutofit/>
          </a:bodyPr>
          <a:lstStyle/>
          <a:p>
            <a:r>
              <a:rPr lang="en-IN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Elephant Pro" panose="020F0502020204030204" pitchFamily="2" charset="0"/>
              </a:rPr>
              <a:t>NYC Airbnb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45102-4150-E38E-0665-EAE529101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800" y="6482931"/>
            <a:ext cx="7315199" cy="365125"/>
          </a:xfrm>
        </p:spPr>
        <p:txBody>
          <a:bodyPr anchor="t">
            <a:normAutofit/>
          </a:bodyPr>
          <a:lstStyle/>
          <a:p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				- Chandana Pacha</a:t>
            </a:r>
          </a:p>
        </p:txBody>
      </p:sp>
      <p:pic>
        <p:nvPicPr>
          <p:cNvPr id="7" name="Picture 6" descr="A red background with a bridge and a logo&#10;&#10;Description automatically generated">
            <a:extLst>
              <a:ext uri="{FF2B5EF4-FFF2-40B4-BE49-F238E27FC236}">
                <a16:creationId xmlns:a16="http://schemas.microsoft.com/office/drawing/2014/main" id="{F24992D0-8F82-4E9E-6B2B-D2CF9294A3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165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63151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6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B771CC-CFF4-4379-CE14-81A3FAE7B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84" y="787791"/>
            <a:ext cx="10776708" cy="531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93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868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BB6178-B60E-0F57-FDEE-1C2BA25E0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13" y="801858"/>
            <a:ext cx="10393493" cy="516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82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ACF1-8785-E9E0-0A8A-0A9CFEDEBE7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8681"/>
          </a:solidFill>
        </p:spPr>
        <p:txBody>
          <a:bodyPr/>
          <a:lstStyle/>
          <a:p>
            <a:r>
              <a:rPr lang="en-US" dirty="0">
                <a:latin typeface="Elephant Pro" pitchFamily="2" charset="0"/>
              </a:rPr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4896F-75D0-5273-E633-E88B9123F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lephant Pro" pitchFamily="2" charset="0"/>
              </a:rPr>
              <a:t>Linear Regression Model</a:t>
            </a:r>
          </a:p>
          <a:p>
            <a:pPr marL="0" indent="0">
              <a:buNone/>
            </a:pPr>
            <a:endParaRPr lang="en-US" dirty="0">
              <a:latin typeface="Elephant Pro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DE202-C733-B600-DD59-861E42233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50" y="2405574"/>
            <a:ext cx="7759700" cy="420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27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D6377B-6565-B5C2-0858-0BFCB0C39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475"/>
            <a:ext cx="6971966" cy="6203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FA491E-AD7C-8EE5-6DB2-341571781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690" y="1710592"/>
            <a:ext cx="5397500" cy="387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31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8681"/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2D86D-8682-FC79-C30D-31ECF163D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015"/>
            <a:ext cx="10515600" cy="596594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 Model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6EE12A-28A6-8FC6-8281-1970A4D01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54" y="838200"/>
            <a:ext cx="878644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99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FFEDD0-5C2E-68B9-71AA-6550446CF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128" y="455342"/>
            <a:ext cx="4144109" cy="44824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CF47E1-B79B-9ED0-80A5-24968B3B7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2" y="0"/>
            <a:ext cx="7298005" cy="666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13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F623-E6FD-01DF-3BFA-E7D67C2A3BD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8681"/>
          </a:solidFill>
        </p:spPr>
        <p:txBody>
          <a:bodyPr/>
          <a:lstStyle/>
          <a:p>
            <a:r>
              <a:rPr lang="en-US" dirty="0">
                <a:latin typeface="Elephant Pro" pitchFamily="2" charset="0"/>
              </a:rPr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DD780-6D0A-1D0A-14DB-10BBC7333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Assessing both Model’s performance using R- Square values, RMSE values, AIC value.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29C33-B27B-571A-C5DF-90A654AF0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312" y="2974926"/>
            <a:ext cx="46482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42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89347-EFF6-88ED-4C5D-BEA5D4A08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557"/>
            <a:ext cx="10515600" cy="585340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actual and predicted values for both the models using plot.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FF9217-F5FE-F0DB-B7BF-DB4B23D2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63256"/>
            <a:ext cx="7772400" cy="473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59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D9CD3-B417-09DC-813E-883E2CCE678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8681"/>
          </a:solidFill>
        </p:spPr>
        <p:txBody>
          <a:bodyPr/>
          <a:lstStyle/>
          <a:p>
            <a:r>
              <a:rPr lang="en-US" dirty="0">
                <a:latin typeface="Elephant Pro" pitchFamily="2" charset="0"/>
              </a:rPr>
              <a:t>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48E06-6E78-A9F4-8DDF-AB6895EE7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(formula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log_price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number_of_reviews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neighbourhood_group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room_type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latitude + longitude +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minimum_nights_group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availability_365, data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ab_nyc_final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053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lane flying through the air&#10;&#10;Description automatically generated">
            <a:extLst>
              <a:ext uri="{FF2B5EF4-FFF2-40B4-BE49-F238E27FC236}">
                <a16:creationId xmlns:a16="http://schemas.microsoft.com/office/drawing/2014/main" id="{1297884B-8BB1-E1CE-E3B9-8EBE337B93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3" r="1" b="13563"/>
          <a:stretch/>
        </p:blipFill>
        <p:spPr>
          <a:xfrm>
            <a:off x="1280667" y="677668"/>
            <a:ext cx="9630666" cy="541725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24" name="Graphic 212">
            <a:extLst>
              <a:ext uri="{FF2B5EF4-FFF2-40B4-BE49-F238E27FC236}">
                <a16:creationId xmlns:a16="http://schemas.microsoft.com/office/drawing/2014/main" id="{7BD8AB83-2763-4392-B4B9-049CDF1F6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480F071C-C35C-4CE1-8EE5-8ED96E2F4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D97FAB4-59E0-4E65-B50B-867B14D2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D578F4B-2751-4FC2-8853-FAC5C5913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2BD356-3B6D-8932-9E1B-6F0C09A2476A}"/>
              </a:ext>
            </a:extLst>
          </p:cNvPr>
          <p:cNvSpPr txBox="1"/>
          <p:nvPr/>
        </p:nvSpPr>
        <p:spPr>
          <a:xfrm>
            <a:off x="5148774" y="5162844"/>
            <a:ext cx="2771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Elephant" panose="02020904090505020303" pitchFamily="18" charset="7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245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C5D5-7EC2-B1A9-1579-C4D5364C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lephant Pro" pitchFamily="2" charset="0"/>
              </a:rP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2E658D-FEB6-EB48-B653-35958478BE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8472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781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6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9265-2458-AC0D-03B2-5D0EF397409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>
                <a:latin typeface="Elephant Pro" pitchFamily="2" charset="0"/>
              </a:rPr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9BF43B-536C-8BFD-32BD-420B26C0AD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1210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257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D87C-9BA8-A54C-E739-EFDAC770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390"/>
          </a:xfrm>
        </p:spPr>
        <p:txBody>
          <a:bodyPr/>
          <a:lstStyle/>
          <a:p>
            <a:r>
              <a:rPr lang="en-US" dirty="0">
                <a:latin typeface="Elephant Pro" pitchFamily="2" charset="0"/>
              </a:rPr>
              <a:t>Methodology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CE5021-6B08-1438-1808-91075347F4AB}"/>
              </a:ext>
            </a:extLst>
          </p:cNvPr>
          <p:cNvSpPr/>
          <p:nvPr/>
        </p:nvSpPr>
        <p:spPr>
          <a:xfrm>
            <a:off x="838200" y="1690688"/>
            <a:ext cx="3180470" cy="1601152"/>
          </a:xfrm>
          <a:prstGeom prst="rect">
            <a:avLst/>
          </a:prstGeom>
          <a:solidFill>
            <a:srgbClr val="FF868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345547-2477-1AB7-83BA-95ECCB50B07D}"/>
              </a:ext>
            </a:extLst>
          </p:cNvPr>
          <p:cNvSpPr txBox="1"/>
          <p:nvPr/>
        </p:nvSpPr>
        <p:spPr>
          <a:xfrm>
            <a:off x="837027" y="1718037"/>
            <a:ext cx="318047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lephant Pro" pitchFamily="2" charset="0"/>
              </a:rPr>
              <a:t>Data Collection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Airbnb listing data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-Location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-Room Type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-Minimum Nights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-Number of Reviews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A2E584-E062-6FDB-60A6-A8546B3CC5FD}"/>
              </a:ext>
            </a:extLst>
          </p:cNvPr>
          <p:cNvSpPr/>
          <p:nvPr/>
        </p:nvSpPr>
        <p:spPr>
          <a:xfrm>
            <a:off x="4380913" y="1690687"/>
            <a:ext cx="3180469" cy="1601152"/>
          </a:xfrm>
          <a:prstGeom prst="rect">
            <a:avLst/>
          </a:prstGeom>
          <a:solidFill>
            <a:srgbClr val="FF868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6EA45E-F10D-9E34-059D-C4E4352F53AA}"/>
              </a:ext>
            </a:extLst>
          </p:cNvPr>
          <p:cNvSpPr txBox="1"/>
          <p:nvPr/>
        </p:nvSpPr>
        <p:spPr>
          <a:xfrm>
            <a:off x="4380913" y="1718037"/>
            <a:ext cx="31804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lephant Pro" pitchFamily="2" charset="0"/>
              </a:rPr>
              <a:t>Data Preprocessing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the data set by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-Removing outliers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-Transforming variables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-Handling missing values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-Converting numerical variables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31F05F-5405-84F9-A84F-299A436B01A1}"/>
              </a:ext>
            </a:extLst>
          </p:cNvPr>
          <p:cNvSpPr/>
          <p:nvPr/>
        </p:nvSpPr>
        <p:spPr>
          <a:xfrm>
            <a:off x="7867356" y="1691968"/>
            <a:ext cx="3180469" cy="1601152"/>
          </a:xfrm>
          <a:prstGeom prst="rect">
            <a:avLst/>
          </a:prstGeom>
          <a:solidFill>
            <a:srgbClr val="FF868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-turn Arrow 14">
            <a:extLst>
              <a:ext uri="{FF2B5EF4-FFF2-40B4-BE49-F238E27FC236}">
                <a16:creationId xmlns:a16="http://schemas.microsoft.com/office/drawing/2014/main" id="{A55A722B-D991-4B2C-921A-3CAE51792EA7}"/>
              </a:ext>
            </a:extLst>
          </p:cNvPr>
          <p:cNvSpPr/>
          <p:nvPr/>
        </p:nvSpPr>
        <p:spPr>
          <a:xfrm>
            <a:off x="3221502" y="1387053"/>
            <a:ext cx="2616590" cy="303633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U-turn Arrow 16">
            <a:extLst>
              <a:ext uri="{FF2B5EF4-FFF2-40B4-BE49-F238E27FC236}">
                <a16:creationId xmlns:a16="http://schemas.microsoft.com/office/drawing/2014/main" id="{A48CB29D-7A11-BD48-2C42-E6D7DEEF1C4E}"/>
              </a:ext>
            </a:extLst>
          </p:cNvPr>
          <p:cNvSpPr/>
          <p:nvPr/>
        </p:nvSpPr>
        <p:spPr>
          <a:xfrm>
            <a:off x="6302326" y="1387053"/>
            <a:ext cx="2883877" cy="303633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F839A2-D009-EF79-2623-140600569CC3}"/>
              </a:ext>
            </a:extLst>
          </p:cNvPr>
          <p:cNvSpPr txBox="1"/>
          <p:nvPr/>
        </p:nvSpPr>
        <p:spPr>
          <a:xfrm>
            <a:off x="7867355" y="1718037"/>
            <a:ext cx="31804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lephant Pro" pitchFamily="2" charset="0"/>
              </a:rPr>
              <a:t>Exploratory Data Analysis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relationship between predictor variables and target variables through visualizations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3ECD73-1B97-9C48-7B87-E9E88266E1C1}"/>
              </a:ext>
            </a:extLst>
          </p:cNvPr>
          <p:cNvSpPr/>
          <p:nvPr/>
        </p:nvSpPr>
        <p:spPr>
          <a:xfrm>
            <a:off x="7867355" y="4151149"/>
            <a:ext cx="3180469" cy="1601152"/>
          </a:xfrm>
          <a:prstGeom prst="rect">
            <a:avLst/>
          </a:prstGeom>
          <a:solidFill>
            <a:srgbClr val="FF868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10E55C-AED6-1947-7E09-B2048F2BD968}"/>
              </a:ext>
            </a:extLst>
          </p:cNvPr>
          <p:cNvSpPr txBox="1"/>
          <p:nvPr/>
        </p:nvSpPr>
        <p:spPr>
          <a:xfrm>
            <a:off x="7867355" y="4151149"/>
            <a:ext cx="31804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lephant Pro" pitchFamily="2" charset="0"/>
              </a:rPr>
              <a:t>Model Building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simple and multiple linear regression models to predict listings prices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75C94C-C67E-507A-72EA-CC9BFA63D72C}"/>
              </a:ext>
            </a:extLst>
          </p:cNvPr>
          <p:cNvSpPr/>
          <p:nvPr/>
        </p:nvSpPr>
        <p:spPr>
          <a:xfrm>
            <a:off x="3756076" y="4151149"/>
            <a:ext cx="3180469" cy="1601152"/>
          </a:xfrm>
          <a:prstGeom prst="rect">
            <a:avLst/>
          </a:prstGeom>
          <a:solidFill>
            <a:srgbClr val="FF868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6D1A86-FE87-9CD4-5DFD-C1228C04B21C}"/>
              </a:ext>
            </a:extLst>
          </p:cNvPr>
          <p:cNvSpPr txBox="1"/>
          <p:nvPr/>
        </p:nvSpPr>
        <p:spPr>
          <a:xfrm>
            <a:off x="3756077" y="4124513"/>
            <a:ext cx="31804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lephant Pro" pitchFamily="2" charset="0"/>
              </a:rPr>
              <a:t>Model Evaluation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models performance using metrics such as R- squared, MSE and visual inspection of residuals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E8F36FA-84E4-C425-04E9-60D6F16A1279}"/>
              </a:ext>
            </a:extLst>
          </p:cNvPr>
          <p:cNvSpPr/>
          <p:nvPr/>
        </p:nvSpPr>
        <p:spPr>
          <a:xfrm>
            <a:off x="9186203" y="3318475"/>
            <a:ext cx="98474" cy="8326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>
            <a:extLst>
              <a:ext uri="{FF2B5EF4-FFF2-40B4-BE49-F238E27FC236}">
                <a16:creationId xmlns:a16="http://schemas.microsoft.com/office/drawing/2014/main" id="{C3EDEA1C-BEF6-E249-E9B6-B9DBC6400F33}"/>
              </a:ext>
            </a:extLst>
          </p:cNvPr>
          <p:cNvSpPr/>
          <p:nvPr/>
        </p:nvSpPr>
        <p:spPr>
          <a:xfrm>
            <a:off x="6936545" y="4889813"/>
            <a:ext cx="930810" cy="6191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6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9D75-5F9B-3FB6-4F5E-806D53A69CB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8681"/>
          </a:solidFill>
        </p:spPr>
        <p:txBody>
          <a:bodyPr/>
          <a:lstStyle/>
          <a:p>
            <a:r>
              <a:rPr lang="en-IN" dirty="0">
                <a:latin typeface="Elephant Pro" panose="00000500000000000000" pitchFamily="2" charset="0"/>
              </a:rPr>
              <a:t>Data Overview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686D4C46-9E6C-B971-74EA-8CE767C6C2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047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799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EC0D3-C999-3DC8-75C2-26F1FC03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  <a:solidFill>
            <a:srgbClr val="FF8681"/>
          </a:solidFill>
        </p:spPr>
        <p:txBody>
          <a:bodyPr>
            <a:normAutofit/>
          </a:bodyPr>
          <a:lstStyle/>
          <a:p>
            <a:r>
              <a:rPr lang="en-IN" dirty="0">
                <a:latin typeface="Elephant Pro" panose="00000500000000000000" pitchFamily="2" charset="0"/>
              </a:rPr>
              <a:t>Summary Statistics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501CC1-1C5B-2E16-BAE0-45B52496A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135" y="1853760"/>
            <a:ext cx="97219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0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0B36-38BF-7F0A-B575-4E63DBD6FA5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8681"/>
          </a:solidFill>
        </p:spPr>
        <p:txBody>
          <a:bodyPr/>
          <a:lstStyle/>
          <a:p>
            <a:r>
              <a:rPr lang="en-US" dirty="0">
                <a:latin typeface="Elephant Pro" pitchFamily="2" charset="0"/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EF964-065F-DD9E-11D0-24B306DFF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outliers using z scores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Log transformation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9A98BE-5F22-D11B-F385-EA2FAC474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86" y="2797474"/>
            <a:ext cx="9312812" cy="2449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6C5F09-A353-146A-39C9-2833CA7B6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361" y="5600700"/>
            <a:ext cx="5715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8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681"/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ABCA0-E2E9-2B28-287E-44E96DFA1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031"/>
            <a:ext cx="10515600" cy="575493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numerical variables into categorical variables.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unused columns.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F0861C-5B55-9329-AAC1-AD2C92AC2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70698"/>
            <a:ext cx="10515600" cy="2876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53E694-D33D-6109-2AA9-AA09D7D4C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666078"/>
            <a:ext cx="73533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4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ADF9-34FB-5D3C-31C7-32675B293E9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8681"/>
          </a:solidFill>
        </p:spPr>
        <p:txBody>
          <a:bodyPr/>
          <a:lstStyle/>
          <a:p>
            <a:r>
              <a:rPr lang="en-US" dirty="0">
                <a:latin typeface="Elephant Pro" pitchFamily="2" charset="0"/>
              </a:rPr>
              <a:t>Exploratory 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64357-5CCB-94D5-B28E-CDA73B465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784" y="1931371"/>
            <a:ext cx="9284677" cy="431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73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AE15CCEFBE204F8F39A5B65D61EE36" ma:contentTypeVersion="4" ma:contentTypeDescription="Create a new document." ma:contentTypeScope="" ma:versionID="86e023e2fc82d7f05e4c39f43c108494">
  <xsd:schema xmlns:xsd="http://www.w3.org/2001/XMLSchema" xmlns:xs="http://www.w3.org/2001/XMLSchema" xmlns:p="http://schemas.microsoft.com/office/2006/metadata/properties" xmlns:ns3="6ff01edf-4027-4bfc-b775-716f3f3acf89" targetNamespace="http://schemas.microsoft.com/office/2006/metadata/properties" ma:root="true" ma:fieldsID="9a1e896971a4691a8a023c94dd25a87b" ns3:_="">
    <xsd:import namespace="6ff01edf-4027-4bfc-b775-716f3f3acf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f01edf-4027-4bfc-b775-716f3f3acf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C898A2-5142-42FE-B81A-665CD818B78A}">
  <ds:schemaRefs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6ff01edf-4027-4bfc-b775-716f3f3acf89"/>
  </ds:schemaRefs>
</ds:datastoreItem>
</file>

<file path=customXml/itemProps2.xml><?xml version="1.0" encoding="utf-8"?>
<ds:datastoreItem xmlns:ds="http://schemas.openxmlformats.org/officeDocument/2006/customXml" ds:itemID="{0CC06877-2775-4468-9BFB-8F682DA487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B57D51-CF88-4EAE-BB37-1CDF64BDE0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f01edf-4027-4bfc-b775-716f3f3acf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373</Words>
  <Application>Microsoft Macintosh PowerPoint</Application>
  <PresentationFormat>Widescreen</PresentationFormat>
  <Paragraphs>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Aptos Display</vt:lpstr>
      <vt:lpstr>Arial</vt:lpstr>
      <vt:lpstr>Elephant</vt:lpstr>
      <vt:lpstr>Elephant Pro</vt:lpstr>
      <vt:lpstr>Times New Roman</vt:lpstr>
      <vt:lpstr>Office Theme</vt:lpstr>
      <vt:lpstr>NYC Airbnb Data Analysis</vt:lpstr>
      <vt:lpstr>Problem Statement</vt:lpstr>
      <vt:lpstr>Objectives</vt:lpstr>
      <vt:lpstr>Methodology</vt:lpstr>
      <vt:lpstr>Data Overview</vt:lpstr>
      <vt:lpstr>Summary Statistics</vt:lpstr>
      <vt:lpstr>Data Preprocessing</vt:lpstr>
      <vt:lpstr>PowerPoint Presentation</vt:lpstr>
      <vt:lpstr>Exploratory Data Analysis</vt:lpstr>
      <vt:lpstr>PowerPoint Presentation</vt:lpstr>
      <vt:lpstr>PowerPoint Presentation</vt:lpstr>
      <vt:lpstr>Model Building</vt:lpstr>
      <vt:lpstr>PowerPoint Presentation</vt:lpstr>
      <vt:lpstr>PowerPoint Presentation</vt:lpstr>
      <vt:lpstr>PowerPoint Presentation</vt:lpstr>
      <vt:lpstr>Model Evaluation</vt:lpstr>
      <vt:lpstr>PowerPoint Presentation</vt:lpstr>
      <vt:lpstr>Final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airbnb Data Analysis</dc:title>
  <dc:creator>Chamarthi, Dheeraj Varma</dc:creator>
  <cp:lastModifiedBy>Pacha, Chandana</cp:lastModifiedBy>
  <cp:revision>14</cp:revision>
  <dcterms:created xsi:type="dcterms:W3CDTF">2024-03-05T20:53:50Z</dcterms:created>
  <dcterms:modified xsi:type="dcterms:W3CDTF">2024-04-23T19:36:54Z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0x01010014AE15CCEFBE204F8F39A5B65D61EE36</vt:lpwstr>
  </property>
</Properties>
</file>