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D3"/>
    <a:srgbClr val="F7B8CA"/>
    <a:srgbClr val="F6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13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46A2A-672C-4833-9D77-323FCD2EA3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C8172-1585-4E36-A524-EE54A7A60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Purpose: </a:t>
          </a:r>
          <a:r>
            <a:rPr lang="en-US" baseline="0"/>
            <a:t>Introduce our Tableau dashboard designed to analyze key customer shopping trends. </a:t>
          </a:r>
          <a:endParaRPr lang="en-US"/>
        </a:p>
      </dgm:t>
    </dgm:pt>
    <dgm:pt modelId="{C337EF06-0F1F-4B49-A8B5-FD413F5EF66A}" type="parTrans" cxnId="{998BF0E0-F462-4EA2-8B83-22AB1F8B298B}">
      <dgm:prSet/>
      <dgm:spPr/>
      <dgm:t>
        <a:bodyPr/>
        <a:lstStyle/>
        <a:p>
          <a:endParaRPr lang="en-US"/>
        </a:p>
      </dgm:t>
    </dgm:pt>
    <dgm:pt modelId="{56A43BDD-E78C-4AB0-8F7A-C8FCE5F16F52}" type="sibTrans" cxnId="{998BF0E0-F462-4EA2-8B83-22AB1F8B298B}">
      <dgm:prSet/>
      <dgm:spPr/>
      <dgm:t>
        <a:bodyPr/>
        <a:lstStyle/>
        <a:p>
          <a:endParaRPr lang="en-US"/>
        </a:p>
      </dgm:t>
    </dgm:pt>
    <dgm:pt modelId="{80F5F147-E1D8-4421-A770-948335B47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Insight into Metrics: </a:t>
          </a:r>
          <a:r>
            <a:rPr lang="en-US" baseline="0"/>
            <a:t>The dashboard helps visualize critical metrics such as sales volume, revenue, and customer satisfaction. </a:t>
          </a:r>
          <a:endParaRPr lang="en-US"/>
        </a:p>
      </dgm:t>
    </dgm:pt>
    <dgm:pt modelId="{12F3CDD8-3BBA-421C-8A7A-5B0B70B467FE}" type="parTrans" cxnId="{76A5D5A7-2562-43BC-A9A3-1DCD9FB0F38B}">
      <dgm:prSet/>
      <dgm:spPr/>
      <dgm:t>
        <a:bodyPr/>
        <a:lstStyle/>
        <a:p>
          <a:endParaRPr lang="en-US"/>
        </a:p>
      </dgm:t>
    </dgm:pt>
    <dgm:pt modelId="{0F8250BC-66AA-4955-954C-FAB4158D5A29}" type="sibTrans" cxnId="{76A5D5A7-2562-43BC-A9A3-1DCD9FB0F38B}">
      <dgm:prSet/>
      <dgm:spPr/>
      <dgm:t>
        <a:bodyPr/>
        <a:lstStyle/>
        <a:p>
          <a:endParaRPr lang="en-US"/>
        </a:p>
      </dgm:t>
    </dgm:pt>
    <dgm:pt modelId="{914CA890-0A4C-4FAD-A720-49D387E52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Strategic Aid: </a:t>
          </a:r>
          <a:r>
            <a:rPr lang="en-US" baseline="0"/>
            <a:t>It serves as a strategic tool for decision-makers to guide business initiatives and optimize operations. </a:t>
          </a:r>
          <a:endParaRPr lang="en-US"/>
        </a:p>
      </dgm:t>
    </dgm:pt>
    <dgm:pt modelId="{D19386BF-BCF0-4673-BF78-EED6B433FFA8}" type="parTrans" cxnId="{EC3FF4DB-0CFF-4A3A-A9E3-4CF0F49133FD}">
      <dgm:prSet/>
      <dgm:spPr/>
      <dgm:t>
        <a:bodyPr/>
        <a:lstStyle/>
        <a:p>
          <a:endParaRPr lang="en-US"/>
        </a:p>
      </dgm:t>
    </dgm:pt>
    <dgm:pt modelId="{D4151A29-5B21-4CDD-BDAD-0BD22706ABFC}" type="sibTrans" cxnId="{EC3FF4DB-0CFF-4A3A-A9E3-4CF0F49133FD}">
      <dgm:prSet/>
      <dgm:spPr/>
      <dgm:t>
        <a:bodyPr/>
        <a:lstStyle/>
        <a:p>
          <a:endParaRPr lang="en-US"/>
        </a:p>
      </dgm:t>
    </dgm:pt>
    <dgm:pt modelId="{A3C0F089-6C9F-4B8A-AD4F-B6493E85D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Outcome: </a:t>
          </a:r>
          <a:r>
            <a:rPr lang="en-US" baseline="0"/>
            <a:t>Enhances customer engagement by leveraging data-driven insights to improve overall business performance.</a:t>
          </a:r>
          <a:endParaRPr lang="en-US"/>
        </a:p>
      </dgm:t>
    </dgm:pt>
    <dgm:pt modelId="{F286AA49-63F0-458F-8C7C-1D3E8996D016}" type="parTrans" cxnId="{9220A8EC-9B15-4C3D-BFD8-9A246D667086}">
      <dgm:prSet/>
      <dgm:spPr/>
      <dgm:t>
        <a:bodyPr/>
        <a:lstStyle/>
        <a:p>
          <a:endParaRPr lang="en-US"/>
        </a:p>
      </dgm:t>
    </dgm:pt>
    <dgm:pt modelId="{BEAAB151-4A41-4160-B1F6-1D741DF8E082}" type="sibTrans" cxnId="{9220A8EC-9B15-4C3D-BFD8-9A246D667086}">
      <dgm:prSet/>
      <dgm:spPr/>
      <dgm:t>
        <a:bodyPr/>
        <a:lstStyle/>
        <a:p>
          <a:endParaRPr lang="en-US"/>
        </a:p>
      </dgm:t>
    </dgm:pt>
    <dgm:pt modelId="{B271B7DF-52F8-4934-BE1D-1E55CD58A29C}" type="pres">
      <dgm:prSet presAssocID="{B2246A2A-672C-4833-9D77-323FCD2EA383}" presName="root" presStyleCnt="0">
        <dgm:presLayoutVars>
          <dgm:dir/>
          <dgm:resizeHandles val="exact"/>
        </dgm:presLayoutVars>
      </dgm:prSet>
      <dgm:spPr/>
    </dgm:pt>
    <dgm:pt modelId="{1289A34F-1490-418D-BCF1-1DC8E1FB6839}" type="pres">
      <dgm:prSet presAssocID="{E4EC8172-1585-4E36-A524-EE54A7A600A3}" presName="compNode" presStyleCnt="0"/>
      <dgm:spPr/>
    </dgm:pt>
    <dgm:pt modelId="{49566A6E-9C4F-45B3-BCCA-865C64FDB930}" type="pres">
      <dgm:prSet presAssocID="{E4EC8172-1585-4E36-A524-EE54A7A600A3}" presName="bgRect" presStyleLbl="bgShp" presStyleIdx="0" presStyleCnt="4"/>
      <dgm:spPr/>
    </dgm:pt>
    <dgm:pt modelId="{0DD71C5D-5A43-41FB-AF3C-06659C23CC80}" type="pres">
      <dgm:prSet presAssocID="{E4EC8172-1585-4E36-A524-EE54A7A600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FD63F19-B1E8-4DD6-BD21-930998119700}" type="pres">
      <dgm:prSet presAssocID="{E4EC8172-1585-4E36-A524-EE54A7A600A3}" presName="spaceRect" presStyleCnt="0"/>
      <dgm:spPr/>
    </dgm:pt>
    <dgm:pt modelId="{9E900D6F-CF06-40C0-B930-519AA0329CE6}" type="pres">
      <dgm:prSet presAssocID="{E4EC8172-1585-4E36-A524-EE54A7A600A3}" presName="parTx" presStyleLbl="revTx" presStyleIdx="0" presStyleCnt="4">
        <dgm:presLayoutVars>
          <dgm:chMax val="0"/>
          <dgm:chPref val="0"/>
        </dgm:presLayoutVars>
      </dgm:prSet>
      <dgm:spPr/>
    </dgm:pt>
    <dgm:pt modelId="{7F08BCDA-377E-44F5-A344-97AD1F2B01CA}" type="pres">
      <dgm:prSet presAssocID="{56A43BDD-E78C-4AB0-8F7A-C8FCE5F16F52}" presName="sibTrans" presStyleCnt="0"/>
      <dgm:spPr/>
    </dgm:pt>
    <dgm:pt modelId="{FA9C99E4-DB27-455C-A46A-D5A96191DCBA}" type="pres">
      <dgm:prSet presAssocID="{80F5F147-E1D8-4421-A770-948335B471B6}" presName="compNode" presStyleCnt="0"/>
      <dgm:spPr/>
    </dgm:pt>
    <dgm:pt modelId="{6C8AFD06-4558-448B-8950-4268E0D12DCF}" type="pres">
      <dgm:prSet presAssocID="{80F5F147-E1D8-4421-A770-948335B471B6}" presName="bgRect" presStyleLbl="bgShp" presStyleIdx="1" presStyleCnt="4"/>
      <dgm:spPr/>
    </dgm:pt>
    <dgm:pt modelId="{481C10A6-4ECB-4D8A-8209-6D7E9B213205}" type="pres">
      <dgm:prSet presAssocID="{80F5F147-E1D8-4421-A770-948335B471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75711AC-D05E-4838-A552-B6E804474EB9}" type="pres">
      <dgm:prSet presAssocID="{80F5F147-E1D8-4421-A770-948335B471B6}" presName="spaceRect" presStyleCnt="0"/>
      <dgm:spPr/>
    </dgm:pt>
    <dgm:pt modelId="{C86C0C76-A031-4859-A9DB-41C88357BA6A}" type="pres">
      <dgm:prSet presAssocID="{80F5F147-E1D8-4421-A770-948335B471B6}" presName="parTx" presStyleLbl="revTx" presStyleIdx="1" presStyleCnt="4">
        <dgm:presLayoutVars>
          <dgm:chMax val="0"/>
          <dgm:chPref val="0"/>
        </dgm:presLayoutVars>
      </dgm:prSet>
      <dgm:spPr/>
    </dgm:pt>
    <dgm:pt modelId="{E8B991F9-E390-4EB4-B159-29FED2BEE017}" type="pres">
      <dgm:prSet presAssocID="{0F8250BC-66AA-4955-954C-FAB4158D5A29}" presName="sibTrans" presStyleCnt="0"/>
      <dgm:spPr/>
    </dgm:pt>
    <dgm:pt modelId="{294519E9-1ABD-4751-8927-45BBD53BA58A}" type="pres">
      <dgm:prSet presAssocID="{914CA890-0A4C-4FAD-A720-49D387E5211C}" presName="compNode" presStyleCnt="0"/>
      <dgm:spPr/>
    </dgm:pt>
    <dgm:pt modelId="{3E9F7B9E-BA9F-4638-B56A-D5960C3A4A77}" type="pres">
      <dgm:prSet presAssocID="{914CA890-0A4C-4FAD-A720-49D387E5211C}" presName="bgRect" presStyleLbl="bgShp" presStyleIdx="2" presStyleCnt="4"/>
      <dgm:spPr/>
    </dgm:pt>
    <dgm:pt modelId="{BB41DA88-744C-49F6-B656-BF4E4DC3D71E}" type="pres">
      <dgm:prSet presAssocID="{914CA890-0A4C-4FAD-A720-49D387E521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D2A94A-42FC-42CB-AE63-702A9D32BDDC}" type="pres">
      <dgm:prSet presAssocID="{914CA890-0A4C-4FAD-A720-49D387E5211C}" presName="spaceRect" presStyleCnt="0"/>
      <dgm:spPr/>
    </dgm:pt>
    <dgm:pt modelId="{AC878D4A-39DE-4D91-A6D7-AF6058A41157}" type="pres">
      <dgm:prSet presAssocID="{914CA890-0A4C-4FAD-A720-49D387E5211C}" presName="parTx" presStyleLbl="revTx" presStyleIdx="2" presStyleCnt="4">
        <dgm:presLayoutVars>
          <dgm:chMax val="0"/>
          <dgm:chPref val="0"/>
        </dgm:presLayoutVars>
      </dgm:prSet>
      <dgm:spPr/>
    </dgm:pt>
    <dgm:pt modelId="{D9D80AA3-877B-44EB-87D6-BA2A22E75F3A}" type="pres">
      <dgm:prSet presAssocID="{D4151A29-5B21-4CDD-BDAD-0BD22706ABFC}" presName="sibTrans" presStyleCnt="0"/>
      <dgm:spPr/>
    </dgm:pt>
    <dgm:pt modelId="{5B4A7534-ED63-481D-ABB2-28B3E95D0B4B}" type="pres">
      <dgm:prSet presAssocID="{A3C0F089-6C9F-4B8A-AD4F-B6493E85D3F4}" presName="compNode" presStyleCnt="0"/>
      <dgm:spPr/>
    </dgm:pt>
    <dgm:pt modelId="{EF768508-48CC-41E3-B245-EB468BD904C2}" type="pres">
      <dgm:prSet presAssocID="{A3C0F089-6C9F-4B8A-AD4F-B6493E85D3F4}" presName="bgRect" presStyleLbl="bgShp" presStyleIdx="3" presStyleCnt="4"/>
      <dgm:spPr/>
    </dgm:pt>
    <dgm:pt modelId="{DAF9A95B-17B5-40CA-9EBE-F03CBC1714E1}" type="pres">
      <dgm:prSet presAssocID="{A3C0F089-6C9F-4B8A-AD4F-B6493E85D3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CD55DF7-8176-433B-8C28-6AA7ACE242F2}" type="pres">
      <dgm:prSet presAssocID="{A3C0F089-6C9F-4B8A-AD4F-B6493E85D3F4}" presName="spaceRect" presStyleCnt="0"/>
      <dgm:spPr/>
    </dgm:pt>
    <dgm:pt modelId="{D9E9EB14-6187-467D-BA74-D830C84259F2}" type="pres">
      <dgm:prSet presAssocID="{A3C0F089-6C9F-4B8A-AD4F-B6493E85D3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D77F0A-236D-4509-902C-F597C0BD8DEB}" type="presOf" srcId="{914CA890-0A4C-4FAD-A720-49D387E5211C}" destId="{AC878D4A-39DE-4D91-A6D7-AF6058A41157}" srcOrd="0" destOrd="0" presId="urn:microsoft.com/office/officeart/2018/2/layout/IconVerticalSolidList"/>
    <dgm:cxn modelId="{1F246261-B84D-423A-93BB-E0E121B6081B}" type="presOf" srcId="{B2246A2A-672C-4833-9D77-323FCD2EA383}" destId="{B271B7DF-52F8-4934-BE1D-1E55CD58A29C}" srcOrd="0" destOrd="0" presId="urn:microsoft.com/office/officeart/2018/2/layout/IconVerticalSolidList"/>
    <dgm:cxn modelId="{76A5D5A7-2562-43BC-A9A3-1DCD9FB0F38B}" srcId="{B2246A2A-672C-4833-9D77-323FCD2EA383}" destId="{80F5F147-E1D8-4421-A770-948335B471B6}" srcOrd="1" destOrd="0" parTransId="{12F3CDD8-3BBA-421C-8A7A-5B0B70B467FE}" sibTransId="{0F8250BC-66AA-4955-954C-FAB4158D5A29}"/>
    <dgm:cxn modelId="{102149B2-0E39-4091-B826-0BFDB362FF67}" type="presOf" srcId="{E4EC8172-1585-4E36-A524-EE54A7A600A3}" destId="{9E900D6F-CF06-40C0-B930-519AA0329CE6}" srcOrd="0" destOrd="0" presId="urn:microsoft.com/office/officeart/2018/2/layout/IconVerticalSolidList"/>
    <dgm:cxn modelId="{EC3FF4DB-0CFF-4A3A-A9E3-4CF0F49133FD}" srcId="{B2246A2A-672C-4833-9D77-323FCD2EA383}" destId="{914CA890-0A4C-4FAD-A720-49D387E5211C}" srcOrd="2" destOrd="0" parTransId="{D19386BF-BCF0-4673-BF78-EED6B433FFA8}" sibTransId="{D4151A29-5B21-4CDD-BDAD-0BD22706ABFC}"/>
    <dgm:cxn modelId="{C66438DF-537A-44C4-98D8-FD52FA5066A2}" type="presOf" srcId="{A3C0F089-6C9F-4B8A-AD4F-B6493E85D3F4}" destId="{D9E9EB14-6187-467D-BA74-D830C84259F2}" srcOrd="0" destOrd="0" presId="urn:microsoft.com/office/officeart/2018/2/layout/IconVerticalSolidList"/>
    <dgm:cxn modelId="{998BF0E0-F462-4EA2-8B83-22AB1F8B298B}" srcId="{B2246A2A-672C-4833-9D77-323FCD2EA383}" destId="{E4EC8172-1585-4E36-A524-EE54A7A600A3}" srcOrd="0" destOrd="0" parTransId="{C337EF06-0F1F-4B49-A8B5-FD413F5EF66A}" sibTransId="{56A43BDD-E78C-4AB0-8F7A-C8FCE5F16F52}"/>
    <dgm:cxn modelId="{9220A8EC-9B15-4C3D-BFD8-9A246D667086}" srcId="{B2246A2A-672C-4833-9D77-323FCD2EA383}" destId="{A3C0F089-6C9F-4B8A-AD4F-B6493E85D3F4}" srcOrd="3" destOrd="0" parTransId="{F286AA49-63F0-458F-8C7C-1D3E8996D016}" sibTransId="{BEAAB151-4A41-4160-B1F6-1D741DF8E082}"/>
    <dgm:cxn modelId="{9ADC5FF7-0515-4760-B9DA-AF7F5647A664}" type="presOf" srcId="{80F5F147-E1D8-4421-A770-948335B471B6}" destId="{C86C0C76-A031-4859-A9DB-41C88357BA6A}" srcOrd="0" destOrd="0" presId="urn:microsoft.com/office/officeart/2018/2/layout/IconVerticalSolidList"/>
    <dgm:cxn modelId="{D7A8FF42-77D2-4F5B-9776-C47097481866}" type="presParOf" srcId="{B271B7DF-52F8-4934-BE1D-1E55CD58A29C}" destId="{1289A34F-1490-418D-BCF1-1DC8E1FB6839}" srcOrd="0" destOrd="0" presId="urn:microsoft.com/office/officeart/2018/2/layout/IconVerticalSolidList"/>
    <dgm:cxn modelId="{106D0CAE-DCA1-4EC9-BCDD-7080E21FD320}" type="presParOf" srcId="{1289A34F-1490-418D-BCF1-1DC8E1FB6839}" destId="{49566A6E-9C4F-45B3-BCCA-865C64FDB930}" srcOrd="0" destOrd="0" presId="urn:microsoft.com/office/officeart/2018/2/layout/IconVerticalSolidList"/>
    <dgm:cxn modelId="{7C326AB8-2A51-42E2-9022-FC7F93465825}" type="presParOf" srcId="{1289A34F-1490-418D-BCF1-1DC8E1FB6839}" destId="{0DD71C5D-5A43-41FB-AF3C-06659C23CC80}" srcOrd="1" destOrd="0" presId="urn:microsoft.com/office/officeart/2018/2/layout/IconVerticalSolidList"/>
    <dgm:cxn modelId="{131158B5-D5C2-44A7-9BD8-04597E0517DD}" type="presParOf" srcId="{1289A34F-1490-418D-BCF1-1DC8E1FB6839}" destId="{0FD63F19-B1E8-4DD6-BD21-930998119700}" srcOrd="2" destOrd="0" presId="urn:microsoft.com/office/officeart/2018/2/layout/IconVerticalSolidList"/>
    <dgm:cxn modelId="{A8C68BB7-8AFF-45BD-A4C0-CDD2C3E571E9}" type="presParOf" srcId="{1289A34F-1490-418D-BCF1-1DC8E1FB6839}" destId="{9E900D6F-CF06-40C0-B930-519AA0329CE6}" srcOrd="3" destOrd="0" presId="urn:microsoft.com/office/officeart/2018/2/layout/IconVerticalSolidList"/>
    <dgm:cxn modelId="{B7B9E686-E298-4023-8CE4-FC08D6ABE79F}" type="presParOf" srcId="{B271B7DF-52F8-4934-BE1D-1E55CD58A29C}" destId="{7F08BCDA-377E-44F5-A344-97AD1F2B01CA}" srcOrd="1" destOrd="0" presId="urn:microsoft.com/office/officeart/2018/2/layout/IconVerticalSolidList"/>
    <dgm:cxn modelId="{CDA60332-26C8-4786-A6AB-37F105C3DC76}" type="presParOf" srcId="{B271B7DF-52F8-4934-BE1D-1E55CD58A29C}" destId="{FA9C99E4-DB27-455C-A46A-D5A96191DCBA}" srcOrd="2" destOrd="0" presId="urn:microsoft.com/office/officeart/2018/2/layout/IconVerticalSolidList"/>
    <dgm:cxn modelId="{4A5CBD1B-EE71-448F-A69B-B3E1C3A9780A}" type="presParOf" srcId="{FA9C99E4-DB27-455C-A46A-D5A96191DCBA}" destId="{6C8AFD06-4558-448B-8950-4268E0D12DCF}" srcOrd="0" destOrd="0" presId="urn:microsoft.com/office/officeart/2018/2/layout/IconVerticalSolidList"/>
    <dgm:cxn modelId="{29F767EC-BAA0-4A35-9552-EFD70F28C9C9}" type="presParOf" srcId="{FA9C99E4-DB27-455C-A46A-D5A96191DCBA}" destId="{481C10A6-4ECB-4D8A-8209-6D7E9B213205}" srcOrd="1" destOrd="0" presId="urn:microsoft.com/office/officeart/2018/2/layout/IconVerticalSolidList"/>
    <dgm:cxn modelId="{09D9D201-761E-4C09-B923-282A6AE4A623}" type="presParOf" srcId="{FA9C99E4-DB27-455C-A46A-D5A96191DCBA}" destId="{775711AC-D05E-4838-A552-B6E804474EB9}" srcOrd="2" destOrd="0" presId="urn:microsoft.com/office/officeart/2018/2/layout/IconVerticalSolidList"/>
    <dgm:cxn modelId="{38B4E57E-19E6-433A-BD56-7B56AAC4B73F}" type="presParOf" srcId="{FA9C99E4-DB27-455C-A46A-D5A96191DCBA}" destId="{C86C0C76-A031-4859-A9DB-41C88357BA6A}" srcOrd="3" destOrd="0" presId="urn:microsoft.com/office/officeart/2018/2/layout/IconVerticalSolidList"/>
    <dgm:cxn modelId="{A60949BC-7A47-4929-89A7-5E1021243707}" type="presParOf" srcId="{B271B7DF-52F8-4934-BE1D-1E55CD58A29C}" destId="{E8B991F9-E390-4EB4-B159-29FED2BEE017}" srcOrd="3" destOrd="0" presId="urn:microsoft.com/office/officeart/2018/2/layout/IconVerticalSolidList"/>
    <dgm:cxn modelId="{B29AAF78-C699-414D-97D1-E1B9677CBD33}" type="presParOf" srcId="{B271B7DF-52F8-4934-BE1D-1E55CD58A29C}" destId="{294519E9-1ABD-4751-8927-45BBD53BA58A}" srcOrd="4" destOrd="0" presId="urn:microsoft.com/office/officeart/2018/2/layout/IconVerticalSolidList"/>
    <dgm:cxn modelId="{720F4367-F9B4-461C-B80B-040B08E942E6}" type="presParOf" srcId="{294519E9-1ABD-4751-8927-45BBD53BA58A}" destId="{3E9F7B9E-BA9F-4638-B56A-D5960C3A4A77}" srcOrd="0" destOrd="0" presId="urn:microsoft.com/office/officeart/2018/2/layout/IconVerticalSolidList"/>
    <dgm:cxn modelId="{63EE1F3D-16F1-457E-884C-F4C7DA71DD21}" type="presParOf" srcId="{294519E9-1ABD-4751-8927-45BBD53BA58A}" destId="{BB41DA88-744C-49F6-B656-BF4E4DC3D71E}" srcOrd="1" destOrd="0" presId="urn:microsoft.com/office/officeart/2018/2/layout/IconVerticalSolidList"/>
    <dgm:cxn modelId="{60146157-CAAF-47E5-A0BE-C015D828D496}" type="presParOf" srcId="{294519E9-1ABD-4751-8927-45BBD53BA58A}" destId="{94D2A94A-42FC-42CB-AE63-702A9D32BDDC}" srcOrd="2" destOrd="0" presId="urn:microsoft.com/office/officeart/2018/2/layout/IconVerticalSolidList"/>
    <dgm:cxn modelId="{2FC1167E-05CD-4F3B-ABF9-A7DCDBBE06A1}" type="presParOf" srcId="{294519E9-1ABD-4751-8927-45BBD53BA58A}" destId="{AC878D4A-39DE-4D91-A6D7-AF6058A41157}" srcOrd="3" destOrd="0" presId="urn:microsoft.com/office/officeart/2018/2/layout/IconVerticalSolidList"/>
    <dgm:cxn modelId="{208016BE-024E-4D87-99FA-EE5842A20C98}" type="presParOf" srcId="{B271B7DF-52F8-4934-BE1D-1E55CD58A29C}" destId="{D9D80AA3-877B-44EB-87D6-BA2A22E75F3A}" srcOrd="5" destOrd="0" presId="urn:microsoft.com/office/officeart/2018/2/layout/IconVerticalSolidList"/>
    <dgm:cxn modelId="{7308B48D-BF16-4EA4-AEEB-2E8AAF2CD63A}" type="presParOf" srcId="{B271B7DF-52F8-4934-BE1D-1E55CD58A29C}" destId="{5B4A7534-ED63-481D-ABB2-28B3E95D0B4B}" srcOrd="6" destOrd="0" presId="urn:microsoft.com/office/officeart/2018/2/layout/IconVerticalSolidList"/>
    <dgm:cxn modelId="{4AE0987A-E451-4444-AF78-44866535C87E}" type="presParOf" srcId="{5B4A7534-ED63-481D-ABB2-28B3E95D0B4B}" destId="{EF768508-48CC-41E3-B245-EB468BD904C2}" srcOrd="0" destOrd="0" presId="urn:microsoft.com/office/officeart/2018/2/layout/IconVerticalSolidList"/>
    <dgm:cxn modelId="{FCA51289-AD85-423C-8670-39C9E5F0CE19}" type="presParOf" srcId="{5B4A7534-ED63-481D-ABB2-28B3E95D0B4B}" destId="{DAF9A95B-17B5-40CA-9EBE-F03CBC1714E1}" srcOrd="1" destOrd="0" presId="urn:microsoft.com/office/officeart/2018/2/layout/IconVerticalSolidList"/>
    <dgm:cxn modelId="{80ED649B-76CB-4F79-A5A9-B9B7A5002966}" type="presParOf" srcId="{5B4A7534-ED63-481D-ABB2-28B3E95D0B4B}" destId="{8CD55DF7-8176-433B-8C28-6AA7ACE242F2}" srcOrd="2" destOrd="0" presId="urn:microsoft.com/office/officeart/2018/2/layout/IconVerticalSolidList"/>
    <dgm:cxn modelId="{21A995E3-7A60-4EDA-97E6-A54A9B7FB033}" type="presParOf" srcId="{5B4A7534-ED63-481D-ABB2-28B3E95D0B4B}" destId="{D9E9EB14-6187-467D-BA74-D830C84259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8B719-24D2-4074-B388-ABFD970A829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971AFE-2A25-44F0-9D69-B42311CABC5A}">
      <dgm:prSet/>
      <dgm:spPr/>
      <dgm:t>
        <a:bodyPr/>
        <a:lstStyle/>
        <a:p>
          <a:r>
            <a:rPr lang="en-US" baseline="0"/>
            <a:t>Identify key demographics and analyze their specific shopping behaviors.</a:t>
          </a:r>
          <a:endParaRPr lang="en-US"/>
        </a:p>
      </dgm:t>
    </dgm:pt>
    <dgm:pt modelId="{822C6B89-D77B-4918-A0AE-9ADB1AE7F1ED}" type="parTrans" cxnId="{6B6B3AB9-FDB1-46B1-9957-0961452055E7}">
      <dgm:prSet/>
      <dgm:spPr/>
      <dgm:t>
        <a:bodyPr/>
        <a:lstStyle/>
        <a:p>
          <a:endParaRPr lang="en-US"/>
        </a:p>
      </dgm:t>
    </dgm:pt>
    <dgm:pt modelId="{96FC7E57-AAF4-485C-8B5A-A57CEFBCCDB9}" type="sibTrans" cxnId="{6B6B3AB9-FDB1-46B1-9957-0961452055E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30BEC6-26F1-4995-B727-4286C613A483}">
      <dgm:prSet/>
      <dgm:spPr/>
      <dgm:t>
        <a:bodyPr/>
        <a:lstStyle/>
        <a:p>
          <a:r>
            <a:rPr lang="en-US" baseline="0"/>
            <a:t>Understand how seasonal, geographical, and categorical factors influence purchases.</a:t>
          </a:r>
          <a:endParaRPr lang="en-US"/>
        </a:p>
      </dgm:t>
    </dgm:pt>
    <dgm:pt modelId="{F253FACF-EFB0-41F3-A183-4B18950D86DF}" type="parTrans" cxnId="{F13A3C02-1CA7-47D3-8943-D0659AA64382}">
      <dgm:prSet/>
      <dgm:spPr/>
      <dgm:t>
        <a:bodyPr/>
        <a:lstStyle/>
        <a:p>
          <a:endParaRPr lang="en-US"/>
        </a:p>
      </dgm:t>
    </dgm:pt>
    <dgm:pt modelId="{B2888B50-4216-47FF-8193-141071D6FD1B}" type="sibTrans" cxnId="{F13A3C02-1CA7-47D3-8943-D0659AA6438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21DFF2C-BC39-4E69-9221-6F336F6DE2DE}">
      <dgm:prSet/>
      <dgm:spPr/>
      <dgm:t>
        <a:bodyPr/>
        <a:lstStyle/>
        <a:p>
          <a:r>
            <a:rPr lang="en-US" baseline="0"/>
            <a:t>Assess the impact of marketing efforts like promotions and discounts on sales.</a:t>
          </a:r>
          <a:endParaRPr lang="en-US"/>
        </a:p>
      </dgm:t>
    </dgm:pt>
    <dgm:pt modelId="{6191B119-733A-41AD-AB6E-B5492716721E}" type="parTrans" cxnId="{CC5D80A7-613C-4DA3-9810-2E9FBC02F56C}">
      <dgm:prSet/>
      <dgm:spPr/>
      <dgm:t>
        <a:bodyPr/>
        <a:lstStyle/>
        <a:p>
          <a:endParaRPr lang="en-US"/>
        </a:p>
      </dgm:t>
    </dgm:pt>
    <dgm:pt modelId="{AB9A7058-A117-462C-AA92-9C25C2E49EAD}" type="sibTrans" cxnId="{CC5D80A7-613C-4DA3-9810-2E9FBC02F56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02CFAF2-AA61-BB49-9D1E-FF85DE811CC2}" type="pres">
      <dgm:prSet presAssocID="{86E8B719-24D2-4074-B388-ABFD970A8292}" presName="Name0" presStyleCnt="0">
        <dgm:presLayoutVars>
          <dgm:animLvl val="lvl"/>
          <dgm:resizeHandles val="exact"/>
        </dgm:presLayoutVars>
      </dgm:prSet>
      <dgm:spPr/>
    </dgm:pt>
    <dgm:pt modelId="{96E6F0B1-9FBD-464C-9B1D-178DDB5B6FF3}" type="pres">
      <dgm:prSet presAssocID="{CA971AFE-2A25-44F0-9D69-B42311CABC5A}" presName="compositeNode" presStyleCnt="0">
        <dgm:presLayoutVars>
          <dgm:bulletEnabled val="1"/>
        </dgm:presLayoutVars>
      </dgm:prSet>
      <dgm:spPr/>
    </dgm:pt>
    <dgm:pt modelId="{CAF71D77-9CF9-3D4A-A0CC-C6CD677A3886}" type="pres">
      <dgm:prSet presAssocID="{CA971AFE-2A25-44F0-9D69-B42311CABC5A}" presName="bgRect" presStyleLbl="bgAccFollowNode1" presStyleIdx="0" presStyleCnt="3"/>
      <dgm:spPr/>
    </dgm:pt>
    <dgm:pt modelId="{392C1E3E-BD01-AD49-8E69-005F0D2E6D92}" type="pres">
      <dgm:prSet presAssocID="{96FC7E57-AAF4-485C-8B5A-A57CEFBCCDB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7D41BAA-A5FE-0E46-A8A3-3A5381D11812}" type="pres">
      <dgm:prSet presAssocID="{CA971AFE-2A25-44F0-9D69-B42311CABC5A}" presName="bottomLine" presStyleLbl="alignNode1" presStyleIdx="1" presStyleCnt="6">
        <dgm:presLayoutVars/>
      </dgm:prSet>
      <dgm:spPr/>
    </dgm:pt>
    <dgm:pt modelId="{0461CD46-959D-674B-99A2-A2ED6855F714}" type="pres">
      <dgm:prSet presAssocID="{CA971AFE-2A25-44F0-9D69-B42311CABC5A}" presName="nodeText" presStyleLbl="bgAccFollowNode1" presStyleIdx="0" presStyleCnt="3">
        <dgm:presLayoutVars>
          <dgm:bulletEnabled val="1"/>
        </dgm:presLayoutVars>
      </dgm:prSet>
      <dgm:spPr/>
    </dgm:pt>
    <dgm:pt modelId="{C0A94959-D9F0-9B4D-8D41-92A842F2ACEF}" type="pres">
      <dgm:prSet presAssocID="{96FC7E57-AAF4-485C-8B5A-A57CEFBCCDB9}" presName="sibTrans" presStyleCnt="0"/>
      <dgm:spPr/>
    </dgm:pt>
    <dgm:pt modelId="{8C5621EC-9F89-9D4D-9918-DA3C7527457F}" type="pres">
      <dgm:prSet presAssocID="{8230BEC6-26F1-4995-B727-4286C613A483}" presName="compositeNode" presStyleCnt="0">
        <dgm:presLayoutVars>
          <dgm:bulletEnabled val="1"/>
        </dgm:presLayoutVars>
      </dgm:prSet>
      <dgm:spPr/>
    </dgm:pt>
    <dgm:pt modelId="{F2810CB2-C634-FB44-9F70-52B3412AE760}" type="pres">
      <dgm:prSet presAssocID="{8230BEC6-26F1-4995-B727-4286C613A483}" presName="bgRect" presStyleLbl="bgAccFollowNode1" presStyleIdx="1" presStyleCnt="3"/>
      <dgm:spPr/>
    </dgm:pt>
    <dgm:pt modelId="{8E8229F2-F0B0-674E-B126-14458B0A7EC5}" type="pres">
      <dgm:prSet presAssocID="{B2888B50-4216-47FF-8193-141071D6FD1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82D82A8-AA1B-9942-8A0A-D543F148CC3E}" type="pres">
      <dgm:prSet presAssocID="{8230BEC6-26F1-4995-B727-4286C613A483}" presName="bottomLine" presStyleLbl="alignNode1" presStyleIdx="3" presStyleCnt="6">
        <dgm:presLayoutVars/>
      </dgm:prSet>
      <dgm:spPr/>
    </dgm:pt>
    <dgm:pt modelId="{FB895F20-41DE-A34A-AEC3-2FFC804632D7}" type="pres">
      <dgm:prSet presAssocID="{8230BEC6-26F1-4995-B727-4286C613A483}" presName="nodeText" presStyleLbl="bgAccFollowNode1" presStyleIdx="1" presStyleCnt="3">
        <dgm:presLayoutVars>
          <dgm:bulletEnabled val="1"/>
        </dgm:presLayoutVars>
      </dgm:prSet>
      <dgm:spPr/>
    </dgm:pt>
    <dgm:pt modelId="{D3034532-A98F-DA41-AD2C-5D2270FEB1C0}" type="pres">
      <dgm:prSet presAssocID="{B2888B50-4216-47FF-8193-141071D6FD1B}" presName="sibTrans" presStyleCnt="0"/>
      <dgm:spPr/>
    </dgm:pt>
    <dgm:pt modelId="{657B74E3-054F-3C46-B793-322CE4277A09}" type="pres">
      <dgm:prSet presAssocID="{D21DFF2C-BC39-4E69-9221-6F336F6DE2DE}" presName="compositeNode" presStyleCnt="0">
        <dgm:presLayoutVars>
          <dgm:bulletEnabled val="1"/>
        </dgm:presLayoutVars>
      </dgm:prSet>
      <dgm:spPr/>
    </dgm:pt>
    <dgm:pt modelId="{41CE9E26-CA2A-3D4C-949E-2E356AC32292}" type="pres">
      <dgm:prSet presAssocID="{D21DFF2C-BC39-4E69-9221-6F336F6DE2DE}" presName="bgRect" presStyleLbl="bgAccFollowNode1" presStyleIdx="2" presStyleCnt="3"/>
      <dgm:spPr/>
    </dgm:pt>
    <dgm:pt modelId="{D9B01CE4-BCDE-FE45-AB80-D2F37A34CF7C}" type="pres">
      <dgm:prSet presAssocID="{AB9A7058-A117-462C-AA92-9C25C2E49E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8D07185-3CCB-C14C-AD8A-7A785A2FBE08}" type="pres">
      <dgm:prSet presAssocID="{D21DFF2C-BC39-4E69-9221-6F336F6DE2DE}" presName="bottomLine" presStyleLbl="alignNode1" presStyleIdx="5" presStyleCnt="6">
        <dgm:presLayoutVars/>
      </dgm:prSet>
      <dgm:spPr/>
    </dgm:pt>
    <dgm:pt modelId="{4C76F296-FEC2-474B-819E-1B52CA460350}" type="pres">
      <dgm:prSet presAssocID="{D21DFF2C-BC39-4E69-9221-6F336F6DE2D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13A3C02-1CA7-47D3-8943-D0659AA64382}" srcId="{86E8B719-24D2-4074-B388-ABFD970A8292}" destId="{8230BEC6-26F1-4995-B727-4286C613A483}" srcOrd="1" destOrd="0" parTransId="{F253FACF-EFB0-41F3-A183-4B18950D86DF}" sibTransId="{B2888B50-4216-47FF-8193-141071D6FD1B}"/>
    <dgm:cxn modelId="{F9007242-4B22-8842-B7EC-8A14E5D63717}" type="presOf" srcId="{96FC7E57-AAF4-485C-8B5A-A57CEFBCCDB9}" destId="{392C1E3E-BD01-AD49-8E69-005F0D2E6D92}" srcOrd="0" destOrd="0" presId="urn:microsoft.com/office/officeart/2016/7/layout/BasicLinearProcessNumbered"/>
    <dgm:cxn modelId="{0E661C55-0AFD-FF46-A630-2B68A9FC650D}" type="presOf" srcId="{D21DFF2C-BC39-4E69-9221-6F336F6DE2DE}" destId="{41CE9E26-CA2A-3D4C-949E-2E356AC32292}" srcOrd="0" destOrd="0" presId="urn:microsoft.com/office/officeart/2016/7/layout/BasicLinearProcessNumbered"/>
    <dgm:cxn modelId="{37F75799-9B65-0A4C-A959-754ABEEB1B3A}" type="presOf" srcId="{CA971AFE-2A25-44F0-9D69-B42311CABC5A}" destId="{CAF71D77-9CF9-3D4A-A0CC-C6CD677A3886}" srcOrd="0" destOrd="0" presId="urn:microsoft.com/office/officeart/2016/7/layout/BasicLinearProcessNumbered"/>
    <dgm:cxn modelId="{5357F79B-8135-C54B-8173-E76163EF3014}" type="presOf" srcId="{AB9A7058-A117-462C-AA92-9C25C2E49EAD}" destId="{D9B01CE4-BCDE-FE45-AB80-D2F37A34CF7C}" srcOrd="0" destOrd="0" presId="urn:microsoft.com/office/officeart/2016/7/layout/BasicLinearProcessNumbered"/>
    <dgm:cxn modelId="{CC5D80A7-613C-4DA3-9810-2E9FBC02F56C}" srcId="{86E8B719-24D2-4074-B388-ABFD970A8292}" destId="{D21DFF2C-BC39-4E69-9221-6F336F6DE2DE}" srcOrd="2" destOrd="0" parTransId="{6191B119-733A-41AD-AB6E-B5492716721E}" sibTransId="{AB9A7058-A117-462C-AA92-9C25C2E49EAD}"/>
    <dgm:cxn modelId="{BB0E76B4-3DF2-7D47-8178-E3B3D26504B4}" type="presOf" srcId="{8230BEC6-26F1-4995-B727-4286C613A483}" destId="{F2810CB2-C634-FB44-9F70-52B3412AE760}" srcOrd="0" destOrd="0" presId="urn:microsoft.com/office/officeart/2016/7/layout/BasicLinearProcessNumbered"/>
    <dgm:cxn modelId="{6B6B3AB9-FDB1-46B1-9957-0961452055E7}" srcId="{86E8B719-24D2-4074-B388-ABFD970A8292}" destId="{CA971AFE-2A25-44F0-9D69-B42311CABC5A}" srcOrd="0" destOrd="0" parTransId="{822C6B89-D77B-4918-A0AE-9ADB1AE7F1ED}" sibTransId="{96FC7E57-AAF4-485C-8B5A-A57CEFBCCDB9}"/>
    <dgm:cxn modelId="{CB0BD2B9-34CC-2B4E-BD04-0A49F064511A}" type="presOf" srcId="{CA971AFE-2A25-44F0-9D69-B42311CABC5A}" destId="{0461CD46-959D-674B-99A2-A2ED6855F714}" srcOrd="1" destOrd="0" presId="urn:microsoft.com/office/officeart/2016/7/layout/BasicLinearProcessNumbered"/>
    <dgm:cxn modelId="{95A423BA-DBB3-8145-88B1-1FC2BB43ADFB}" type="presOf" srcId="{86E8B719-24D2-4074-B388-ABFD970A8292}" destId="{F02CFAF2-AA61-BB49-9D1E-FF85DE811CC2}" srcOrd="0" destOrd="0" presId="urn:microsoft.com/office/officeart/2016/7/layout/BasicLinearProcessNumbered"/>
    <dgm:cxn modelId="{53851DCA-1CEA-F94E-B056-67EBB6B43794}" type="presOf" srcId="{B2888B50-4216-47FF-8193-141071D6FD1B}" destId="{8E8229F2-F0B0-674E-B126-14458B0A7EC5}" srcOrd="0" destOrd="0" presId="urn:microsoft.com/office/officeart/2016/7/layout/BasicLinearProcessNumbered"/>
    <dgm:cxn modelId="{522AA7E4-3EC4-404D-B73A-5C57BED6F4DF}" type="presOf" srcId="{8230BEC6-26F1-4995-B727-4286C613A483}" destId="{FB895F20-41DE-A34A-AEC3-2FFC804632D7}" srcOrd="1" destOrd="0" presId="urn:microsoft.com/office/officeart/2016/7/layout/BasicLinearProcessNumbered"/>
    <dgm:cxn modelId="{047361FA-E213-A84A-B5B7-8A76D964E3DF}" type="presOf" srcId="{D21DFF2C-BC39-4E69-9221-6F336F6DE2DE}" destId="{4C76F296-FEC2-474B-819E-1B52CA460350}" srcOrd="1" destOrd="0" presId="urn:microsoft.com/office/officeart/2016/7/layout/BasicLinearProcessNumbered"/>
    <dgm:cxn modelId="{6F41BC77-20E8-3643-8126-0260D7E63F33}" type="presParOf" srcId="{F02CFAF2-AA61-BB49-9D1E-FF85DE811CC2}" destId="{96E6F0B1-9FBD-464C-9B1D-178DDB5B6FF3}" srcOrd="0" destOrd="0" presId="urn:microsoft.com/office/officeart/2016/7/layout/BasicLinearProcessNumbered"/>
    <dgm:cxn modelId="{89F278D2-4FD0-E04C-86E2-B8A5BB18F34C}" type="presParOf" srcId="{96E6F0B1-9FBD-464C-9B1D-178DDB5B6FF3}" destId="{CAF71D77-9CF9-3D4A-A0CC-C6CD677A3886}" srcOrd="0" destOrd="0" presId="urn:microsoft.com/office/officeart/2016/7/layout/BasicLinearProcessNumbered"/>
    <dgm:cxn modelId="{C970C08B-833B-324B-B865-A64E7CFD78A6}" type="presParOf" srcId="{96E6F0B1-9FBD-464C-9B1D-178DDB5B6FF3}" destId="{392C1E3E-BD01-AD49-8E69-005F0D2E6D92}" srcOrd="1" destOrd="0" presId="urn:microsoft.com/office/officeart/2016/7/layout/BasicLinearProcessNumbered"/>
    <dgm:cxn modelId="{148969F5-CCA0-904D-A71E-E32BBEF76CE1}" type="presParOf" srcId="{96E6F0B1-9FBD-464C-9B1D-178DDB5B6FF3}" destId="{07D41BAA-A5FE-0E46-A8A3-3A5381D11812}" srcOrd="2" destOrd="0" presId="urn:microsoft.com/office/officeart/2016/7/layout/BasicLinearProcessNumbered"/>
    <dgm:cxn modelId="{0578BD7F-5C3B-3347-A771-A19E8EBE2A9D}" type="presParOf" srcId="{96E6F0B1-9FBD-464C-9B1D-178DDB5B6FF3}" destId="{0461CD46-959D-674B-99A2-A2ED6855F714}" srcOrd="3" destOrd="0" presId="urn:microsoft.com/office/officeart/2016/7/layout/BasicLinearProcessNumbered"/>
    <dgm:cxn modelId="{382AA4C3-2326-A640-9D1E-3FE44A7497D7}" type="presParOf" srcId="{F02CFAF2-AA61-BB49-9D1E-FF85DE811CC2}" destId="{C0A94959-D9F0-9B4D-8D41-92A842F2ACEF}" srcOrd="1" destOrd="0" presId="urn:microsoft.com/office/officeart/2016/7/layout/BasicLinearProcessNumbered"/>
    <dgm:cxn modelId="{1EB10A63-D53A-AF48-9675-680BBEDF8613}" type="presParOf" srcId="{F02CFAF2-AA61-BB49-9D1E-FF85DE811CC2}" destId="{8C5621EC-9F89-9D4D-9918-DA3C7527457F}" srcOrd="2" destOrd="0" presId="urn:microsoft.com/office/officeart/2016/7/layout/BasicLinearProcessNumbered"/>
    <dgm:cxn modelId="{BA5F5FDE-EF29-A546-B72F-41612B351C64}" type="presParOf" srcId="{8C5621EC-9F89-9D4D-9918-DA3C7527457F}" destId="{F2810CB2-C634-FB44-9F70-52B3412AE760}" srcOrd="0" destOrd="0" presId="urn:microsoft.com/office/officeart/2016/7/layout/BasicLinearProcessNumbered"/>
    <dgm:cxn modelId="{15A567BE-3B7E-914C-9229-2A748312BAD6}" type="presParOf" srcId="{8C5621EC-9F89-9D4D-9918-DA3C7527457F}" destId="{8E8229F2-F0B0-674E-B126-14458B0A7EC5}" srcOrd="1" destOrd="0" presId="urn:microsoft.com/office/officeart/2016/7/layout/BasicLinearProcessNumbered"/>
    <dgm:cxn modelId="{89177596-31F1-1C42-8546-449FC652DF4D}" type="presParOf" srcId="{8C5621EC-9F89-9D4D-9918-DA3C7527457F}" destId="{B82D82A8-AA1B-9942-8A0A-D543F148CC3E}" srcOrd="2" destOrd="0" presId="urn:microsoft.com/office/officeart/2016/7/layout/BasicLinearProcessNumbered"/>
    <dgm:cxn modelId="{372A3BEA-4281-A140-B2FB-54944A6D44DF}" type="presParOf" srcId="{8C5621EC-9F89-9D4D-9918-DA3C7527457F}" destId="{FB895F20-41DE-A34A-AEC3-2FFC804632D7}" srcOrd="3" destOrd="0" presId="urn:microsoft.com/office/officeart/2016/7/layout/BasicLinearProcessNumbered"/>
    <dgm:cxn modelId="{E98819CB-CE33-9B46-B01D-2201EF2A2C6C}" type="presParOf" srcId="{F02CFAF2-AA61-BB49-9D1E-FF85DE811CC2}" destId="{D3034532-A98F-DA41-AD2C-5D2270FEB1C0}" srcOrd="3" destOrd="0" presId="urn:microsoft.com/office/officeart/2016/7/layout/BasicLinearProcessNumbered"/>
    <dgm:cxn modelId="{CA8CFD6B-7C03-CD40-9685-2BD06F1786B5}" type="presParOf" srcId="{F02CFAF2-AA61-BB49-9D1E-FF85DE811CC2}" destId="{657B74E3-054F-3C46-B793-322CE4277A09}" srcOrd="4" destOrd="0" presId="urn:microsoft.com/office/officeart/2016/7/layout/BasicLinearProcessNumbered"/>
    <dgm:cxn modelId="{88F4DD7B-2DD7-3947-9571-B83705267BBF}" type="presParOf" srcId="{657B74E3-054F-3C46-B793-322CE4277A09}" destId="{41CE9E26-CA2A-3D4C-949E-2E356AC32292}" srcOrd="0" destOrd="0" presId="urn:microsoft.com/office/officeart/2016/7/layout/BasicLinearProcessNumbered"/>
    <dgm:cxn modelId="{BE9546F9-F12A-CE4E-B269-E7E107D83237}" type="presParOf" srcId="{657B74E3-054F-3C46-B793-322CE4277A09}" destId="{D9B01CE4-BCDE-FE45-AB80-D2F37A34CF7C}" srcOrd="1" destOrd="0" presId="urn:microsoft.com/office/officeart/2016/7/layout/BasicLinearProcessNumbered"/>
    <dgm:cxn modelId="{EF9DC861-D6B1-124A-A2D8-D9A8759BF293}" type="presParOf" srcId="{657B74E3-054F-3C46-B793-322CE4277A09}" destId="{78D07185-3CCB-C14C-AD8A-7A785A2FBE08}" srcOrd="2" destOrd="0" presId="urn:microsoft.com/office/officeart/2016/7/layout/BasicLinearProcessNumbered"/>
    <dgm:cxn modelId="{86D3A988-33BC-BC41-8555-FADBDE47CBEF}" type="presParOf" srcId="{657B74E3-054F-3C46-B793-322CE4277A09}" destId="{4C76F296-FEC2-474B-819E-1B52CA46035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8B77C6-626D-4334-A462-517D797730E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741CD8-6F0E-4316-AF89-B33274A5F74A}">
      <dgm:prSet/>
      <dgm:spPr/>
      <dgm:t>
        <a:bodyPr/>
        <a:lstStyle/>
        <a:p>
          <a:r>
            <a:rPr lang="en-US" baseline="0"/>
            <a:t>Clothing and accessories dominate previous purchases, indicating strong market preference and potential areas for promotional focus. </a:t>
          </a:r>
          <a:endParaRPr lang="en-US"/>
        </a:p>
      </dgm:t>
    </dgm:pt>
    <dgm:pt modelId="{1135D6F1-34C6-46A6-A787-F41DBC24A33F}" type="parTrans" cxnId="{96742669-C237-4AF2-8E95-3A780AEF9CAC}">
      <dgm:prSet/>
      <dgm:spPr/>
      <dgm:t>
        <a:bodyPr/>
        <a:lstStyle/>
        <a:p>
          <a:endParaRPr lang="en-US"/>
        </a:p>
      </dgm:t>
    </dgm:pt>
    <dgm:pt modelId="{DA8A5890-053C-414A-BFEA-AE43C8245E2A}" type="sibTrans" cxnId="{96742669-C237-4AF2-8E95-3A780AEF9CAC}">
      <dgm:prSet/>
      <dgm:spPr/>
      <dgm:t>
        <a:bodyPr/>
        <a:lstStyle/>
        <a:p>
          <a:endParaRPr lang="en-US"/>
        </a:p>
      </dgm:t>
    </dgm:pt>
    <dgm:pt modelId="{FAFC0187-1428-4FCF-B5F5-9115C4EC0C12}">
      <dgm:prSet/>
      <dgm:spPr/>
      <dgm:t>
        <a:bodyPr/>
        <a:lstStyle/>
        <a:p>
          <a:r>
            <a:rPr lang="en-US" baseline="0"/>
            <a:t>California and Texas are high-revenue states, highlighting them as key markets for targeted sales strategies and potential expansion. </a:t>
          </a:r>
          <a:endParaRPr lang="en-US"/>
        </a:p>
      </dgm:t>
    </dgm:pt>
    <dgm:pt modelId="{98EC9389-AB23-485B-9221-7A4A1902C5D9}" type="parTrans" cxnId="{FD5C94AB-5EBA-490D-845F-4CC289B2ADCC}">
      <dgm:prSet/>
      <dgm:spPr/>
      <dgm:t>
        <a:bodyPr/>
        <a:lstStyle/>
        <a:p>
          <a:endParaRPr lang="en-US"/>
        </a:p>
      </dgm:t>
    </dgm:pt>
    <dgm:pt modelId="{57388B4E-A108-44DC-B5AD-986E92B1F267}" type="sibTrans" cxnId="{FD5C94AB-5EBA-490D-845F-4CC289B2ADCC}">
      <dgm:prSet/>
      <dgm:spPr/>
      <dgm:t>
        <a:bodyPr/>
        <a:lstStyle/>
        <a:p>
          <a:endParaRPr lang="en-US"/>
        </a:p>
      </dgm:t>
    </dgm:pt>
    <dgm:pt modelId="{239EC276-B283-476F-9F25-21EF72CE0B54}">
      <dgm:prSet/>
      <dgm:spPr/>
      <dgm:t>
        <a:bodyPr/>
        <a:lstStyle/>
        <a:p>
          <a:r>
            <a:rPr lang="en-US" baseline="0"/>
            <a:t>The average rating across categories shows variability, suggesting a need for product quality reviews and customer satisfaction improvements in specific areas. </a:t>
          </a:r>
          <a:endParaRPr lang="en-US"/>
        </a:p>
      </dgm:t>
    </dgm:pt>
    <dgm:pt modelId="{52A25045-25AB-49C6-A552-E1A5E3CA6637}" type="parTrans" cxnId="{4A08FD19-2B9E-486D-B280-9F2853522942}">
      <dgm:prSet/>
      <dgm:spPr/>
      <dgm:t>
        <a:bodyPr/>
        <a:lstStyle/>
        <a:p>
          <a:endParaRPr lang="en-US"/>
        </a:p>
      </dgm:t>
    </dgm:pt>
    <dgm:pt modelId="{759CA4F3-C54B-4F0C-9496-6BE912BA3A2D}" type="sibTrans" cxnId="{4A08FD19-2B9E-486D-B280-9F2853522942}">
      <dgm:prSet/>
      <dgm:spPr/>
      <dgm:t>
        <a:bodyPr/>
        <a:lstStyle/>
        <a:p>
          <a:endParaRPr lang="en-US"/>
        </a:p>
      </dgm:t>
    </dgm:pt>
    <dgm:pt modelId="{F483A0FD-C690-4502-BD20-C1A5EB2959A3}">
      <dgm:prSet/>
      <dgm:spPr/>
      <dgm:t>
        <a:bodyPr/>
        <a:lstStyle/>
        <a:p>
          <a:r>
            <a:rPr lang="en-US" baseline="0"/>
            <a:t>Customer engagement patterns and spending behaviors presented through the dashboard support data-driven decision-making, optimizing marketing and product development efforts.</a:t>
          </a:r>
          <a:endParaRPr lang="en-US"/>
        </a:p>
      </dgm:t>
    </dgm:pt>
    <dgm:pt modelId="{9D8733E2-2375-4E26-BADC-FD9D7BE5D2CF}" type="parTrans" cxnId="{29D29D23-D628-4B20-BD37-EE00E82B4E03}">
      <dgm:prSet/>
      <dgm:spPr/>
      <dgm:t>
        <a:bodyPr/>
        <a:lstStyle/>
        <a:p>
          <a:endParaRPr lang="en-US"/>
        </a:p>
      </dgm:t>
    </dgm:pt>
    <dgm:pt modelId="{E069FE09-CEE8-4620-8973-9AEEC6DC9B62}" type="sibTrans" cxnId="{29D29D23-D628-4B20-BD37-EE00E82B4E03}">
      <dgm:prSet/>
      <dgm:spPr/>
      <dgm:t>
        <a:bodyPr/>
        <a:lstStyle/>
        <a:p>
          <a:endParaRPr lang="en-US"/>
        </a:p>
      </dgm:t>
    </dgm:pt>
    <dgm:pt modelId="{BF948446-947B-413F-BA01-3B8653006B32}" type="pres">
      <dgm:prSet presAssocID="{C08B77C6-626D-4334-A462-517D797730E7}" presName="root" presStyleCnt="0">
        <dgm:presLayoutVars>
          <dgm:dir/>
          <dgm:resizeHandles val="exact"/>
        </dgm:presLayoutVars>
      </dgm:prSet>
      <dgm:spPr/>
    </dgm:pt>
    <dgm:pt modelId="{FE730B01-7686-4D39-975E-02967CAB0194}" type="pres">
      <dgm:prSet presAssocID="{C08B77C6-626D-4334-A462-517D797730E7}" presName="container" presStyleCnt="0">
        <dgm:presLayoutVars>
          <dgm:dir/>
          <dgm:resizeHandles val="exact"/>
        </dgm:presLayoutVars>
      </dgm:prSet>
      <dgm:spPr/>
    </dgm:pt>
    <dgm:pt modelId="{6FC6E7E4-83A7-46F9-B81E-2890C697ADEC}" type="pres">
      <dgm:prSet presAssocID="{6E741CD8-6F0E-4316-AF89-B33274A5F74A}" presName="compNode" presStyleCnt="0"/>
      <dgm:spPr/>
    </dgm:pt>
    <dgm:pt modelId="{E1C4009A-0658-444D-B0D2-E3A9EC820F5A}" type="pres">
      <dgm:prSet presAssocID="{6E741CD8-6F0E-4316-AF89-B33274A5F74A}" presName="iconBgRect" presStyleLbl="bgShp" presStyleIdx="0" presStyleCnt="4"/>
      <dgm:spPr/>
    </dgm:pt>
    <dgm:pt modelId="{ECEE428B-1CE1-41DA-A2A0-AA1DD032A9D3}" type="pres">
      <dgm:prSet presAssocID="{6E741CD8-6F0E-4316-AF89-B33274A5F7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762E36FB-B38A-4638-9ACE-8485530EAE22}" type="pres">
      <dgm:prSet presAssocID="{6E741CD8-6F0E-4316-AF89-B33274A5F74A}" presName="spaceRect" presStyleCnt="0"/>
      <dgm:spPr/>
    </dgm:pt>
    <dgm:pt modelId="{F16EE389-ED3D-4603-98A7-84209CEDD5B8}" type="pres">
      <dgm:prSet presAssocID="{6E741CD8-6F0E-4316-AF89-B33274A5F74A}" presName="textRect" presStyleLbl="revTx" presStyleIdx="0" presStyleCnt="4">
        <dgm:presLayoutVars>
          <dgm:chMax val="1"/>
          <dgm:chPref val="1"/>
        </dgm:presLayoutVars>
      </dgm:prSet>
      <dgm:spPr/>
    </dgm:pt>
    <dgm:pt modelId="{509F81C6-7109-4E6B-AA0D-C299BF18A102}" type="pres">
      <dgm:prSet presAssocID="{DA8A5890-053C-414A-BFEA-AE43C8245E2A}" presName="sibTrans" presStyleLbl="sibTrans2D1" presStyleIdx="0" presStyleCnt="0"/>
      <dgm:spPr/>
    </dgm:pt>
    <dgm:pt modelId="{F88969CE-27B0-4C54-9906-8236CBAD3979}" type="pres">
      <dgm:prSet presAssocID="{FAFC0187-1428-4FCF-B5F5-9115C4EC0C12}" presName="compNode" presStyleCnt="0"/>
      <dgm:spPr/>
    </dgm:pt>
    <dgm:pt modelId="{C6ED575E-5258-42C7-B49D-A5E1FAA32C3D}" type="pres">
      <dgm:prSet presAssocID="{FAFC0187-1428-4FCF-B5F5-9115C4EC0C12}" presName="iconBgRect" presStyleLbl="bgShp" presStyleIdx="1" presStyleCnt="4"/>
      <dgm:spPr/>
    </dgm:pt>
    <dgm:pt modelId="{B32BB1D8-D4AC-413C-B7CE-14BAA9C56408}" type="pres">
      <dgm:prSet presAssocID="{FAFC0187-1428-4FCF-B5F5-9115C4EC0C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B3C7D7F-1F14-450B-B9A3-4C77B3A37DB8}" type="pres">
      <dgm:prSet presAssocID="{FAFC0187-1428-4FCF-B5F5-9115C4EC0C12}" presName="spaceRect" presStyleCnt="0"/>
      <dgm:spPr/>
    </dgm:pt>
    <dgm:pt modelId="{E5D08A2B-86A9-469E-99C7-FA57F61CBBEC}" type="pres">
      <dgm:prSet presAssocID="{FAFC0187-1428-4FCF-B5F5-9115C4EC0C12}" presName="textRect" presStyleLbl="revTx" presStyleIdx="1" presStyleCnt="4">
        <dgm:presLayoutVars>
          <dgm:chMax val="1"/>
          <dgm:chPref val="1"/>
        </dgm:presLayoutVars>
      </dgm:prSet>
      <dgm:spPr/>
    </dgm:pt>
    <dgm:pt modelId="{26EE0DCA-0427-4EE3-B3FD-E5F7BDC07BDF}" type="pres">
      <dgm:prSet presAssocID="{57388B4E-A108-44DC-B5AD-986E92B1F267}" presName="sibTrans" presStyleLbl="sibTrans2D1" presStyleIdx="0" presStyleCnt="0"/>
      <dgm:spPr/>
    </dgm:pt>
    <dgm:pt modelId="{EE3B806C-28DF-4665-A09F-8D16742282A8}" type="pres">
      <dgm:prSet presAssocID="{239EC276-B283-476F-9F25-21EF72CE0B54}" presName="compNode" presStyleCnt="0"/>
      <dgm:spPr/>
    </dgm:pt>
    <dgm:pt modelId="{6560E41E-CADE-402E-BC88-48BD0093F0BE}" type="pres">
      <dgm:prSet presAssocID="{239EC276-B283-476F-9F25-21EF72CE0B54}" presName="iconBgRect" presStyleLbl="bgShp" presStyleIdx="2" presStyleCnt="4"/>
      <dgm:spPr/>
    </dgm:pt>
    <dgm:pt modelId="{D66A75A1-459C-434F-9BC7-A46C7339F457}" type="pres">
      <dgm:prSet presAssocID="{239EC276-B283-476F-9F25-21EF72CE0B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C0F0DA8D-2014-46AE-99CC-ED07FED8769E}" type="pres">
      <dgm:prSet presAssocID="{239EC276-B283-476F-9F25-21EF72CE0B54}" presName="spaceRect" presStyleCnt="0"/>
      <dgm:spPr/>
    </dgm:pt>
    <dgm:pt modelId="{73C7CD47-1645-4D19-9E33-0C568E97B125}" type="pres">
      <dgm:prSet presAssocID="{239EC276-B283-476F-9F25-21EF72CE0B54}" presName="textRect" presStyleLbl="revTx" presStyleIdx="2" presStyleCnt="4">
        <dgm:presLayoutVars>
          <dgm:chMax val="1"/>
          <dgm:chPref val="1"/>
        </dgm:presLayoutVars>
      </dgm:prSet>
      <dgm:spPr/>
    </dgm:pt>
    <dgm:pt modelId="{EBC603D1-DB39-4AE1-8155-63B24B8585E0}" type="pres">
      <dgm:prSet presAssocID="{759CA4F3-C54B-4F0C-9496-6BE912BA3A2D}" presName="sibTrans" presStyleLbl="sibTrans2D1" presStyleIdx="0" presStyleCnt="0"/>
      <dgm:spPr/>
    </dgm:pt>
    <dgm:pt modelId="{835DAE0A-962A-414F-B008-4EEF83B835CD}" type="pres">
      <dgm:prSet presAssocID="{F483A0FD-C690-4502-BD20-C1A5EB2959A3}" presName="compNode" presStyleCnt="0"/>
      <dgm:spPr/>
    </dgm:pt>
    <dgm:pt modelId="{6AD562F0-F3DD-4143-B1EE-4B03426EDF33}" type="pres">
      <dgm:prSet presAssocID="{F483A0FD-C690-4502-BD20-C1A5EB2959A3}" presName="iconBgRect" presStyleLbl="bgShp" presStyleIdx="3" presStyleCnt="4"/>
      <dgm:spPr/>
    </dgm:pt>
    <dgm:pt modelId="{D1FF4CAC-7682-410D-A078-4E29A15459F7}" type="pres">
      <dgm:prSet presAssocID="{F483A0FD-C690-4502-BD20-C1A5EB2959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D98ECC-00A8-496F-8584-3C9AA7693482}" type="pres">
      <dgm:prSet presAssocID="{F483A0FD-C690-4502-BD20-C1A5EB2959A3}" presName="spaceRect" presStyleCnt="0"/>
      <dgm:spPr/>
    </dgm:pt>
    <dgm:pt modelId="{F5A6B7FF-B8C1-402D-B182-5B08429FC33B}" type="pres">
      <dgm:prSet presAssocID="{F483A0FD-C690-4502-BD20-C1A5EB2959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06A30E-4D25-455E-9D68-FC1C3166192E}" type="presOf" srcId="{FAFC0187-1428-4FCF-B5F5-9115C4EC0C12}" destId="{E5D08A2B-86A9-469E-99C7-FA57F61CBBEC}" srcOrd="0" destOrd="0" presId="urn:microsoft.com/office/officeart/2018/2/layout/IconCircleList"/>
    <dgm:cxn modelId="{4A08FD19-2B9E-486D-B280-9F2853522942}" srcId="{C08B77C6-626D-4334-A462-517D797730E7}" destId="{239EC276-B283-476F-9F25-21EF72CE0B54}" srcOrd="2" destOrd="0" parTransId="{52A25045-25AB-49C6-A552-E1A5E3CA6637}" sibTransId="{759CA4F3-C54B-4F0C-9496-6BE912BA3A2D}"/>
    <dgm:cxn modelId="{A3B3541D-43BF-4208-AD43-6F5E13519505}" type="presOf" srcId="{57388B4E-A108-44DC-B5AD-986E92B1F267}" destId="{26EE0DCA-0427-4EE3-B3FD-E5F7BDC07BDF}" srcOrd="0" destOrd="0" presId="urn:microsoft.com/office/officeart/2018/2/layout/IconCircleList"/>
    <dgm:cxn modelId="{29D29D23-D628-4B20-BD37-EE00E82B4E03}" srcId="{C08B77C6-626D-4334-A462-517D797730E7}" destId="{F483A0FD-C690-4502-BD20-C1A5EB2959A3}" srcOrd="3" destOrd="0" parTransId="{9D8733E2-2375-4E26-BADC-FD9D7BE5D2CF}" sibTransId="{E069FE09-CEE8-4620-8973-9AEEC6DC9B62}"/>
    <dgm:cxn modelId="{76791046-A142-45EC-A015-C4EFD505E181}" type="presOf" srcId="{759CA4F3-C54B-4F0C-9496-6BE912BA3A2D}" destId="{EBC603D1-DB39-4AE1-8155-63B24B8585E0}" srcOrd="0" destOrd="0" presId="urn:microsoft.com/office/officeart/2018/2/layout/IconCircleList"/>
    <dgm:cxn modelId="{96742669-C237-4AF2-8E95-3A780AEF9CAC}" srcId="{C08B77C6-626D-4334-A462-517D797730E7}" destId="{6E741CD8-6F0E-4316-AF89-B33274A5F74A}" srcOrd="0" destOrd="0" parTransId="{1135D6F1-34C6-46A6-A787-F41DBC24A33F}" sibTransId="{DA8A5890-053C-414A-BFEA-AE43C8245E2A}"/>
    <dgm:cxn modelId="{BEEF7F83-FFDC-43B0-A009-7823E7288180}" type="presOf" srcId="{F483A0FD-C690-4502-BD20-C1A5EB2959A3}" destId="{F5A6B7FF-B8C1-402D-B182-5B08429FC33B}" srcOrd="0" destOrd="0" presId="urn:microsoft.com/office/officeart/2018/2/layout/IconCircleList"/>
    <dgm:cxn modelId="{5D5D8383-A06F-4549-933C-EC1AD1C09A65}" type="presOf" srcId="{DA8A5890-053C-414A-BFEA-AE43C8245E2A}" destId="{509F81C6-7109-4E6B-AA0D-C299BF18A102}" srcOrd="0" destOrd="0" presId="urn:microsoft.com/office/officeart/2018/2/layout/IconCircleList"/>
    <dgm:cxn modelId="{1C7F449A-33B4-479C-87BA-D259912FE194}" type="presOf" srcId="{C08B77C6-626D-4334-A462-517D797730E7}" destId="{BF948446-947B-413F-BA01-3B8653006B32}" srcOrd="0" destOrd="0" presId="urn:microsoft.com/office/officeart/2018/2/layout/IconCircleList"/>
    <dgm:cxn modelId="{9EEAA7A5-F502-49AD-9C01-35622FF5196F}" type="presOf" srcId="{6E741CD8-6F0E-4316-AF89-B33274A5F74A}" destId="{F16EE389-ED3D-4603-98A7-84209CEDD5B8}" srcOrd="0" destOrd="0" presId="urn:microsoft.com/office/officeart/2018/2/layout/IconCircleList"/>
    <dgm:cxn modelId="{FD5C94AB-5EBA-490D-845F-4CC289B2ADCC}" srcId="{C08B77C6-626D-4334-A462-517D797730E7}" destId="{FAFC0187-1428-4FCF-B5F5-9115C4EC0C12}" srcOrd="1" destOrd="0" parTransId="{98EC9389-AB23-485B-9221-7A4A1902C5D9}" sibTransId="{57388B4E-A108-44DC-B5AD-986E92B1F267}"/>
    <dgm:cxn modelId="{13B8D7F5-027E-4FAC-B3F1-2087FFFED5B4}" type="presOf" srcId="{239EC276-B283-476F-9F25-21EF72CE0B54}" destId="{73C7CD47-1645-4D19-9E33-0C568E97B125}" srcOrd="0" destOrd="0" presId="urn:microsoft.com/office/officeart/2018/2/layout/IconCircleList"/>
    <dgm:cxn modelId="{B0DFE8A8-487B-4D24-B58F-0750F144BB3F}" type="presParOf" srcId="{BF948446-947B-413F-BA01-3B8653006B32}" destId="{FE730B01-7686-4D39-975E-02967CAB0194}" srcOrd="0" destOrd="0" presId="urn:microsoft.com/office/officeart/2018/2/layout/IconCircleList"/>
    <dgm:cxn modelId="{33E85956-95F2-4132-8A2D-727A3CA4B017}" type="presParOf" srcId="{FE730B01-7686-4D39-975E-02967CAB0194}" destId="{6FC6E7E4-83A7-46F9-B81E-2890C697ADEC}" srcOrd="0" destOrd="0" presId="urn:microsoft.com/office/officeart/2018/2/layout/IconCircleList"/>
    <dgm:cxn modelId="{E7DABC76-3B6F-47DA-B7F1-817014664661}" type="presParOf" srcId="{6FC6E7E4-83A7-46F9-B81E-2890C697ADEC}" destId="{E1C4009A-0658-444D-B0D2-E3A9EC820F5A}" srcOrd="0" destOrd="0" presId="urn:microsoft.com/office/officeart/2018/2/layout/IconCircleList"/>
    <dgm:cxn modelId="{147AC042-4DDB-4649-9463-2449AE64EE67}" type="presParOf" srcId="{6FC6E7E4-83A7-46F9-B81E-2890C697ADEC}" destId="{ECEE428B-1CE1-41DA-A2A0-AA1DD032A9D3}" srcOrd="1" destOrd="0" presId="urn:microsoft.com/office/officeart/2018/2/layout/IconCircleList"/>
    <dgm:cxn modelId="{15088CA4-AFE2-4AF7-9319-392390C982A5}" type="presParOf" srcId="{6FC6E7E4-83A7-46F9-B81E-2890C697ADEC}" destId="{762E36FB-B38A-4638-9ACE-8485530EAE22}" srcOrd="2" destOrd="0" presId="urn:microsoft.com/office/officeart/2018/2/layout/IconCircleList"/>
    <dgm:cxn modelId="{6CE895DC-51EF-497C-9015-AA3155ED5B60}" type="presParOf" srcId="{6FC6E7E4-83A7-46F9-B81E-2890C697ADEC}" destId="{F16EE389-ED3D-4603-98A7-84209CEDD5B8}" srcOrd="3" destOrd="0" presId="urn:microsoft.com/office/officeart/2018/2/layout/IconCircleList"/>
    <dgm:cxn modelId="{A9211B27-BCB4-4258-B117-4EB7F6EBA87D}" type="presParOf" srcId="{FE730B01-7686-4D39-975E-02967CAB0194}" destId="{509F81C6-7109-4E6B-AA0D-C299BF18A102}" srcOrd="1" destOrd="0" presId="urn:microsoft.com/office/officeart/2018/2/layout/IconCircleList"/>
    <dgm:cxn modelId="{0AF7CDD6-7245-4B69-B01D-289F310AB976}" type="presParOf" srcId="{FE730B01-7686-4D39-975E-02967CAB0194}" destId="{F88969CE-27B0-4C54-9906-8236CBAD3979}" srcOrd="2" destOrd="0" presId="urn:microsoft.com/office/officeart/2018/2/layout/IconCircleList"/>
    <dgm:cxn modelId="{624F7690-ADB6-4B39-90D6-4E11087E9321}" type="presParOf" srcId="{F88969CE-27B0-4C54-9906-8236CBAD3979}" destId="{C6ED575E-5258-42C7-B49D-A5E1FAA32C3D}" srcOrd="0" destOrd="0" presId="urn:microsoft.com/office/officeart/2018/2/layout/IconCircleList"/>
    <dgm:cxn modelId="{ED59FEF5-77C0-4A83-937E-7050F5388077}" type="presParOf" srcId="{F88969CE-27B0-4C54-9906-8236CBAD3979}" destId="{B32BB1D8-D4AC-413C-B7CE-14BAA9C56408}" srcOrd="1" destOrd="0" presId="urn:microsoft.com/office/officeart/2018/2/layout/IconCircleList"/>
    <dgm:cxn modelId="{FC26F3A0-B2F5-4F5D-867C-41F391F59AC8}" type="presParOf" srcId="{F88969CE-27B0-4C54-9906-8236CBAD3979}" destId="{7B3C7D7F-1F14-450B-B9A3-4C77B3A37DB8}" srcOrd="2" destOrd="0" presId="urn:microsoft.com/office/officeart/2018/2/layout/IconCircleList"/>
    <dgm:cxn modelId="{4B8381B8-3BC9-4DBF-9BD4-FD2FBED3E297}" type="presParOf" srcId="{F88969CE-27B0-4C54-9906-8236CBAD3979}" destId="{E5D08A2B-86A9-469E-99C7-FA57F61CBBEC}" srcOrd="3" destOrd="0" presId="urn:microsoft.com/office/officeart/2018/2/layout/IconCircleList"/>
    <dgm:cxn modelId="{ABA1C1BC-458E-4588-9164-B68582EA0D7B}" type="presParOf" srcId="{FE730B01-7686-4D39-975E-02967CAB0194}" destId="{26EE0DCA-0427-4EE3-B3FD-E5F7BDC07BDF}" srcOrd="3" destOrd="0" presId="urn:microsoft.com/office/officeart/2018/2/layout/IconCircleList"/>
    <dgm:cxn modelId="{F1D4D545-54FF-4E1C-910A-4F987E7CAE5B}" type="presParOf" srcId="{FE730B01-7686-4D39-975E-02967CAB0194}" destId="{EE3B806C-28DF-4665-A09F-8D16742282A8}" srcOrd="4" destOrd="0" presId="urn:microsoft.com/office/officeart/2018/2/layout/IconCircleList"/>
    <dgm:cxn modelId="{197AEB14-AA24-477F-AA6A-EAA1CAE73B57}" type="presParOf" srcId="{EE3B806C-28DF-4665-A09F-8D16742282A8}" destId="{6560E41E-CADE-402E-BC88-48BD0093F0BE}" srcOrd="0" destOrd="0" presId="urn:microsoft.com/office/officeart/2018/2/layout/IconCircleList"/>
    <dgm:cxn modelId="{C0798068-53F4-47E1-9BB8-F6B83BAC8F35}" type="presParOf" srcId="{EE3B806C-28DF-4665-A09F-8D16742282A8}" destId="{D66A75A1-459C-434F-9BC7-A46C7339F457}" srcOrd="1" destOrd="0" presId="urn:microsoft.com/office/officeart/2018/2/layout/IconCircleList"/>
    <dgm:cxn modelId="{9AF6131C-ACD2-4C8D-B3BD-79F8853C6421}" type="presParOf" srcId="{EE3B806C-28DF-4665-A09F-8D16742282A8}" destId="{C0F0DA8D-2014-46AE-99CC-ED07FED8769E}" srcOrd="2" destOrd="0" presId="urn:microsoft.com/office/officeart/2018/2/layout/IconCircleList"/>
    <dgm:cxn modelId="{B05D7E5F-DA38-46C1-825C-4FC1833F185B}" type="presParOf" srcId="{EE3B806C-28DF-4665-A09F-8D16742282A8}" destId="{73C7CD47-1645-4D19-9E33-0C568E97B125}" srcOrd="3" destOrd="0" presId="urn:microsoft.com/office/officeart/2018/2/layout/IconCircleList"/>
    <dgm:cxn modelId="{536638C4-9830-4F8D-9E54-AE51A3FF99C4}" type="presParOf" srcId="{FE730B01-7686-4D39-975E-02967CAB0194}" destId="{EBC603D1-DB39-4AE1-8155-63B24B8585E0}" srcOrd="5" destOrd="0" presId="urn:microsoft.com/office/officeart/2018/2/layout/IconCircleList"/>
    <dgm:cxn modelId="{30E4A078-8E17-45AC-858F-F1C552BFED39}" type="presParOf" srcId="{FE730B01-7686-4D39-975E-02967CAB0194}" destId="{835DAE0A-962A-414F-B008-4EEF83B835CD}" srcOrd="6" destOrd="0" presId="urn:microsoft.com/office/officeart/2018/2/layout/IconCircleList"/>
    <dgm:cxn modelId="{7D1664A7-B901-40E6-A21E-32087E109CB0}" type="presParOf" srcId="{835DAE0A-962A-414F-B008-4EEF83B835CD}" destId="{6AD562F0-F3DD-4143-B1EE-4B03426EDF33}" srcOrd="0" destOrd="0" presId="urn:microsoft.com/office/officeart/2018/2/layout/IconCircleList"/>
    <dgm:cxn modelId="{52E4F2CA-392F-40D0-B24F-0A1DEAB70189}" type="presParOf" srcId="{835DAE0A-962A-414F-B008-4EEF83B835CD}" destId="{D1FF4CAC-7682-410D-A078-4E29A15459F7}" srcOrd="1" destOrd="0" presId="urn:microsoft.com/office/officeart/2018/2/layout/IconCircleList"/>
    <dgm:cxn modelId="{19A33BDB-E802-44E3-BCAE-5BE29F93200D}" type="presParOf" srcId="{835DAE0A-962A-414F-B008-4EEF83B835CD}" destId="{C8D98ECC-00A8-496F-8584-3C9AA7693482}" srcOrd="2" destOrd="0" presId="urn:microsoft.com/office/officeart/2018/2/layout/IconCircleList"/>
    <dgm:cxn modelId="{B89B5D6F-3668-4026-8F0B-58BF5AC606AB}" type="presParOf" srcId="{835DAE0A-962A-414F-B008-4EEF83B835CD}" destId="{F5A6B7FF-B8C1-402D-B182-5B08429FC3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6A6E-9C4F-45B3-BCCA-865C64FDB930}">
      <dsp:nvSpPr>
        <dsp:cNvPr id="0" name=""/>
        <dsp:cNvSpPr/>
      </dsp:nvSpPr>
      <dsp:spPr>
        <a:xfrm>
          <a:off x="0" y="1662"/>
          <a:ext cx="9810604" cy="842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1C5D-5A43-41FB-AF3C-06659C23CC80}">
      <dsp:nvSpPr>
        <dsp:cNvPr id="0" name=""/>
        <dsp:cNvSpPr/>
      </dsp:nvSpPr>
      <dsp:spPr>
        <a:xfrm>
          <a:off x="254871" y="191236"/>
          <a:ext cx="463403" cy="463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00D6F-CF06-40C0-B930-519AA0329CE6}">
      <dsp:nvSpPr>
        <dsp:cNvPr id="0" name=""/>
        <dsp:cNvSpPr/>
      </dsp:nvSpPr>
      <dsp:spPr>
        <a:xfrm>
          <a:off x="973147" y="1662"/>
          <a:ext cx="8837456" cy="84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70" tIns="89170" rIns="89170" bIns="89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Purpose: </a:t>
          </a:r>
          <a:r>
            <a:rPr lang="en-US" sz="2200" kern="1200" baseline="0"/>
            <a:t>Introduce our Tableau dashboard designed to analyze key customer shopping trends. </a:t>
          </a:r>
          <a:endParaRPr lang="en-US" sz="2200" kern="1200"/>
        </a:p>
      </dsp:txBody>
      <dsp:txXfrm>
        <a:off x="973147" y="1662"/>
        <a:ext cx="8837456" cy="842552"/>
      </dsp:txXfrm>
    </dsp:sp>
    <dsp:sp modelId="{6C8AFD06-4558-448B-8950-4268E0D12DCF}">
      <dsp:nvSpPr>
        <dsp:cNvPr id="0" name=""/>
        <dsp:cNvSpPr/>
      </dsp:nvSpPr>
      <dsp:spPr>
        <a:xfrm>
          <a:off x="0" y="1054852"/>
          <a:ext cx="9810604" cy="842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C10A6-4ECB-4D8A-8209-6D7E9B213205}">
      <dsp:nvSpPr>
        <dsp:cNvPr id="0" name=""/>
        <dsp:cNvSpPr/>
      </dsp:nvSpPr>
      <dsp:spPr>
        <a:xfrm>
          <a:off x="254871" y="1244426"/>
          <a:ext cx="463403" cy="463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C0C76-A031-4859-A9DB-41C88357BA6A}">
      <dsp:nvSpPr>
        <dsp:cNvPr id="0" name=""/>
        <dsp:cNvSpPr/>
      </dsp:nvSpPr>
      <dsp:spPr>
        <a:xfrm>
          <a:off x="973147" y="1054852"/>
          <a:ext cx="8837456" cy="84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70" tIns="89170" rIns="89170" bIns="89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Insight into Metrics: </a:t>
          </a:r>
          <a:r>
            <a:rPr lang="en-US" sz="2200" kern="1200" baseline="0"/>
            <a:t>The dashboard helps visualize critical metrics such as sales volume, revenue, and customer satisfaction. </a:t>
          </a:r>
          <a:endParaRPr lang="en-US" sz="2200" kern="1200"/>
        </a:p>
      </dsp:txBody>
      <dsp:txXfrm>
        <a:off x="973147" y="1054852"/>
        <a:ext cx="8837456" cy="842552"/>
      </dsp:txXfrm>
    </dsp:sp>
    <dsp:sp modelId="{3E9F7B9E-BA9F-4638-B56A-D5960C3A4A77}">
      <dsp:nvSpPr>
        <dsp:cNvPr id="0" name=""/>
        <dsp:cNvSpPr/>
      </dsp:nvSpPr>
      <dsp:spPr>
        <a:xfrm>
          <a:off x="0" y="2108042"/>
          <a:ext cx="9810604" cy="842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1DA88-744C-49F6-B656-BF4E4DC3D71E}">
      <dsp:nvSpPr>
        <dsp:cNvPr id="0" name=""/>
        <dsp:cNvSpPr/>
      </dsp:nvSpPr>
      <dsp:spPr>
        <a:xfrm>
          <a:off x="254871" y="2297616"/>
          <a:ext cx="463403" cy="463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8D4A-39DE-4D91-A6D7-AF6058A41157}">
      <dsp:nvSpPr>
        <dsp:cNvPr id="0" name=""/>
        <dsp:cNvSpPr/>
      </dsp:nvSpPr>
      <dsp:spPr>
        <a:xfrm>
          <a:off x="973147" y="2108042"/>
          <a:ext cx="8837456" cy="84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70" tIns="89170" rIns="89170" bIns="89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Strategic Aid: </a:t>
          </a:r>
          <a:r>
            <a:rPr lang="en-US" sz="2200" kern="1200" baseline="0"/>
            <a:t>It serves as a strategic tool for decision-makers to guide business initiatives and optimize operations. </a:t>
          </a:r>
          <a:endParaRPr lang="en-US" sz="2200" kern="1200"/>
        </a:p>
      </dsp:txBody>
      <dsp:txXfrm>
        <a:off x="973147" y="2108042"/>
        <a:ext cx="8837456" cy="842552"/>
      </dsp:txXfrm>
    </dsp:sp>
    <dsp:sp modelId="{EF768508-48CC-41E3-B245-EB468BD904C2}">
      <dsp:nvSpPr>
        <dsp:cNvPr id="0" name=""/>
        <dsp:cNvSpPr/>
      </dsp:nvSpPr>
      <dsp:spPr>
        <a:xfrm>
          <a:off x="0" y="3161232"/>
          <a:ext cx="9810604" cy="8425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9A95B-17B5-40CA-9EBE-F03CBC1714E1}">
      <dsp:nvSpPr>
        <dsp:cNvPr id="0" name=""/>
        <dsp:cNvSpPr/>
      </dsp:nvSpPr>
      <dsp:spPr>
        <a:xfrm>
          <a:off x="254871" y="3350806"/>
          <a:ext cx="463403" cy="4634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9EB14-6187-467D-BA74-D830C84259F2}">
      <dsp:nvSpPr>
        <dsp:cNvPr id="0" name=""/>
        <dsp:cNvSpPr/>
      </dsp:nvSpPr>
      <dsp:spPr>
        <a:xfrm>
          <a:off x="973147" y="3161232"/>
          <a:ext cx="8837456" cy="84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70" tIns="89170" rIns="89170" bIns="89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Outcome: </a:t>
          </a:r>
          <a:r>
            <a:rPr lang="en-US" sz="2200" kern="1200" baseline="0"/>
            <a:t>Enhances customer engagement by leveraging data-driven insights to improve overall business performance.</a:t>
          </a:r>
          <a:endParaRPr lang="en-US" sz="2200" kern="1200"/>
        </a:p>
      </dsp:txBody>
      <dsp:txXfrm>
        <a:off x="973147" y="3161232"/>
        <a:ext cx="8837456" cy="842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71D77-9CF9-3D4A-A0CC-C6CD677A3886}">
      <dsp:nvSpPr>
        <dsp:cNvPr id="0" name=""/>
        <dsp:cNvSpPr/>
      </dsp:nvSpPr>
      <dsp:spPr>
        <a:xfrm>
          <a:off x="0" y="68306"/>
          <a:ext cx="3065813" cy="4292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23" tIns="330200" rIns="23902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Identify key demographics and analyze their specific shopping behaviors.</a:t>
          </a:r>
          <a:endParaRPr lang="en-US" sz="2500" kern="1200"/>
        </a:p>
      </dsp:txBody>
      <dsp:txXfrm>
        <a:off x="0" y="1699319"/>
        <a:ext cx="3065813" cy="2575283"/>
      </dsp:txXfrm>
    </dsp:sp>
    <dsp:sp modelId="{392C1E3E-BD01-AD49-8E69-005F0D2E6D92}">
      <dsp:nvSpPr>
        <dsp:cNvPr id="0" name=""/>
        <dsp:cNvSpPr/>
      </dsp:nvSpPr>
      <dsp:spPr>
        <a:xfrm>
          <a:off x="889085" y="497520"/>
          <a:ext cx="1287641" cy="1287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90" tIns="12700" rIns="1003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7656" y="686091"/>
        <a:ext cx="910499" cy="910499"/>
      </dsp:txXfrm>
    </dsp:sp>
    <dsp:sp modelId="{07D41BAA-A5FE-0E46-A8A3-3A5381D11812}">
      <dsp:nvSpPr>
        <dsp:cNvPr id="0" name=""/>
        <dsp:cNvSpPr/>
      </dsp:nvSpPr>
      <dsp:spPr>
        <a:xfrm>
          <a:off x="0" y="4360374"/>
          <a:ext cx="306581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10CB2-C634-FB44-9F70-52B3412AE760}">
      <dsp:nvSpPr>
        <dsp:cNvPr id="0" name=""/>
        <dsp:cNvSpPr/>
      </dsp:nvSpPr>
      <dsp:spPr>
        <a:xfrm>
          <a:off x="3372395" y="68306"/>
          <a:ext cx="3065813" cy="4292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23" tIns="330200" rIns="23902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Understand how seasonal, geographical, and categorical factors influence purchases.</a:t>
          </a:r>
          <a:endParaRPr lang="en-US" sz="2500" kern="1200"/>
        </a:p>
      </dsp:txBody>
      <dsp:txXfrm>
        <a:off x="3372395" y="1699319"/>
        <a:ext cx="3065813" cy="2575283"/>
      </dsp:txXfrm>
    </dsp:sp>
    <dsp:sp modelId="{8E8229F2-F0B0-674E-B126-14458B0A7EC5}">
      <dsp:nvSpPr>
        <dsp:cNvPr id="0" name=""/>
        <dsp:cNvSpPr/>
      </dsp:nvSpPr>
      <dsp:spPr>
        <a:xfrm>
          <a:off x="4261481" y="497520"/>
          <a:ext cx="1287641" cy="1287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90" tIns="12700" rIns="1003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50052" y="686091"/>
        <a:ext cx="910499" cy="910499"/>
      </dsp:txXfrm>
    </dsp:sp>
    <dsp:sp modelId="{B82D82A8-AA1B-9942-8A0A-D543F148CC3E}">
      <dsp:nvSpPr>
        <dsp:cNvPr id="0" name=""/>
        <dsp:cNvSpPr/>
      </dsp:nvSpPr>
      <dsp:spPr>
        <a:xfrm>
          <a:off x="3372395" y="4360374"/>
          <a:ext cx="306581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9E26-CA2A-3D4C-949E-2E356AC32292}">
      <dsp:nvSpPr>
        <dsp:cNvPr id="0" name=""/>
        <dsp:cNvSpPr/>
      </dsp:nvSpPr>
      <dsp:spPr>
        <a:xfrm>
          <a:off x="6744790" y="68306"/>
          <a:ext cx="3065813" cy="4292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23" tIns="330200" rIns="23902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Assess the impact of marketing efforts like promotions and discounts on sales.</a:t>
          </a:r>
          <a:endParaRPr lang="en-US" sz="2500" kern="1200"/>
        </a:p>
      </dsp:txBody>
      <dsp:txXfrm>
        <a:off x="6744790" y="1699319"/>
        <a:ext cx="3065813" cy="2575283"/>
      </dsp:txXfrm>
    </dsp:sp>
    <dsp:sp modelId="{D9B01CE4-BCDE-FE45-AB80-D2F37A34CF7C}">
      <dsp:nvSpPr>
        <dsp:cNvPr id="0" name=""/>
        <dsp:cNvSpPr/>
      </dsp:nvSpPr>
      <dsp:spPr>
        <a:xfrm>
          <a:off x="7633876" y="497520"/>
          <a:ext cx="1287641" cy="1287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90" tIns="12700" rIns="1003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22447" y="686091"/>
        <a:ext cx="910499" cy="910499"/>
      </dsp:txXfrm>
    </dsp:sp>
    <dsp:sp modelId="{78D07185-3CCB-C14C-AD8A-7A785A2FBE08}">
      <dsp:nvSpPr>
        <dsp:cNvPr id="0" name=""/>
        <dsp:cNvSpPr/>
      </dsp:nvSpPr>
      <dsp:spPr>
        <a:xfrm>
          <a:off x="6744790" y="4360374"/>
          <a:ext cx="306581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4009A-0658-444D-B0D2-E3A9EC820F5A}">
      <dsp:nvSpPr>
        <dsp:cNvPr id="0" name=""/>
        <dsp:cNvSpPr/>
      </dsp:nvSpPr>
      <dsp:spPr>
        <a:xfrm>
          <a:off x="92841" y="563846"/>
          <a:ext cx="1274240" cy="12742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428B-1CE1-41DA-A2A0-AA1DD032A9D3}">
      <dsp:nvSpPr>
        <dsp:cNvPr id="0" name=""/>
        <dsp:cNvSpPr/>
      </dsp:nvSpPr>
      <dsp:spPr>
        <a:xfrm>
          <a:off x="360431" y="831436"/>
          <a:ext cx="739059" cy="7390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EE389-ED3D-4603-98A7-84209CEDD5B8}">
      <dsp:nvSpPr>
        <dsp:cNvPr id="0" name=""/>
        <dsp:cNvSpPr/>
      </dsp:nvSpPr>
      <dsp:spPr>
        <a:xfrm>
          <a:off x="1640133" y="563846"/>
          <a:ext cx="3003567" cy="127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Clothing and accessories dominate previous purchases, indicating strong market preference and potential areas for promotional focus. </a:t>
          </a:r>
          <a:endParaRPr lang="en-US" sz="1600" kern="1200"/>
        </a:p>
      </dsp:txBody>
      <dsp:txXfrm>
        <a:off x="1640133" y="563846"/>
        <a:ext cx="3003567" cy="1274240"/>
      </dsp:txXfrm>
    </dsp:sp>
    <dsp:sp modelId="{C6ED575E-5258-42C7-B49D-A5E1FAA32C3D}">
      <dsp:nvSpPr>
        <dsp:cNvPr id="0" name=""/>
        <dsp:cNvSpPr/>
      </dsp:nvSpPr>
      <dsp:spPr>
        <a:xfrm>
          <a:off x="5167049" y="563846"/>
          <a:ext cx="1274240" cy="12742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BB1D8-D4AC-413C-B7CE-14BAA9C56408}">
      <dsp:nvSpPr>
        <dsp:cNvPr id="0" name=""/>
        <dsp:cNvSpPr/>
      </dsp:nvSpPr>
      <dsp:spPr>
        <a:xfrm>
          <a:off x="5434639" y="831436"/>
          <a:ext cx="739059" cy="7390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08A2B-86A9-469E-99C7-FA57F61CBBEC}">
      <dsp:nvSpPr>
        <dsp:cNvPr id="0" name=""/>
        <dsp:cNvSpPr/>
      </dsp:nvSpPr>
      <dsp:spPr>
        <a:xfrm>
          <a:off x="6714341" y="563846"/>
          <a:ext cx="3003567" cy="127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California and Texas are high-revenue states, highlighting them as key markets for targeted sales strategies and potential expansion. </a:t>
          </a:r>
          <a:endParaRPr lang="en-US" sz="1600" kern="1200"/>
        </a:p>
      </dsp:txBody>
      <dsp:txXfrm>
        <a:off x="6714341" y="563846"/>
        <a:ext cx="3003567" cy="1274240"/>
      </dsp:txXfrm>
    </dsp:sp>
    <dsp:sp modelId="{6560E41E-CADE-402E-BC88-48BD0093F0BE}">
      <dsp:nvSpPr>
        <dsp:cNvPr id="0" name=""/>
        <dsp:cNvSpPr/>
      </dsp:nvSpPr>
      <dsp:spPr>
        <a:xfrm>
          <a:off x="92841" y="2591038"/>
          <a:ext cx="1274240" cy="12742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A75A1-459C-434F-9BC7-A46C7339F457}">
      <dsp:nvSpPr>
        <dsp:cNvPr id="0" name=""/>
        <dsp:cNvSpPr/>
      </dsp:nvSpPr>
      <dsp:spPr>
        <a:xfrm>
          <a:off x="360431" y="2858628"/>
          <a:ext cx="739059" cy="7390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7CD47-1645-4D19-9E33-0C568E97B125}">
      <dsp:nvSpPr>
        <dsp:cNvPr id="0" name=""/>
        <dsp:cNvSpPr/>
      </dsp:nvSpPr>
      <dsp:spPr>
        <a:xfrm>
          <a:off x="1640133" y="2591038"/>
          <a:ext cx="3003567" cy="127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The average rating across categories shows variability, suggesting a need for product quality reviews and customer satisfaction improvements in specific areas. </a:t>
          </a:r>
          <a:endParaRPr lang="en-US" sz="1600" kern="1200"/>
        </a:p>
      </dsp:txBody>
      <dsp:txXfrm>
        <a:off x="1640133" y="2591038"/>
        <a:ext cx="3003567" cy="1274240"/>
      </dsp:txXfrm>
    </dsp:sp>
    <dsp:sp modelId="{6AD562F0-F3DD-4143-B1EE-4B03426EDF33}">
      <dsp:nvSpPr>
        <dsp:cNvPr id="0" name=""/>
        <dsp:cNvSpPr/>
      </dsp:nvSpPr>
      <dsp:spPr>
        <a:xfrm>
          <a:off x="5167049" y="2591038"/>
          <a:ext cx="1274240" cy="12742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4CAC-7682-410D-A078-4E29A15459F7}">
      <dsp:nvSpPr>
        <dsp:cNvPr id="0" name=""/>
        <dsp:cNvSpPr/>
      </dsp:nvSpPr>
      <dsp:spPr>
        <a:xfrm>
          <a:off x="5434639" y="2858628"/>
          <a:ext cx="739059" cy="7390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6B7FF-B8C1-402D-B182-5B08429FC33B}">
      <dsp:nvSpPr>
        <dsp:cNvPr id="0" name=""/>
        <dsp:cNvSpPr/>
      </dsp:nvSpPr>
      <dsp:spPr>
        <a:xfrm>
          <a:off x="6714341" y="2591038"/>
          <a:ext cx="3003567" cy="127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Customer engagement patterns and spending behaviors presented through the dashboard support data-driven decision-making, optimizing marketing and product development efforts.</a:t>
          </a:r>
          <a:endParaRPr lang="en-US" sz="1600" kern="1200"/>
        </a:p>
      </dsp:txBody>
      <dsp:txXfrm>
        <a:off x="6714341" y="2591038"/>
        <a:ext cx="3003567" cy="127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00:15:3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04:17:5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9F873-612B-BB48-B291-D131E67BC94E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372F-A861-0843-AB7E-DBE1C172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372F-A861-0843-AB7E-DBE1C1728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372F-A861-0843-AB7E-DBE1C1728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1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3,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8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49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4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4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89" r:id="rId6"/>
    <p:sldLayoutId id="2147483790" r:id="rId7"/>
    <p:sldLayoutId id="2147483791" r:id="rId8"/>
    <p:sldLayoutId id="2147483788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A2401-4B46-1C05-E2E4-2ECFBF98F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12" b="1475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6D8E6-AC3A-52EB-119E-F679AAB31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809" y="1071350"/>
            <a:ext cx="4775162" cy="1475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/>
              <a:t>Customer Shopping Trends Dashboard Overview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592F-077A-F626-94FD-8284314DE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319" y="2547257"/>
            <a:ext cx="4458446" cy="323939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b="1" spc="50" dirty="0"/>
              <a:t>In depth Analysis using Tableau</a:t>
            </a:r>
          </a:p>
          <a:p>
            <a:pPr algn="l"/>
            <a:endParaRPr lang="en-US" spc="50" dirty="0"/>
          </a:p>
          <a:p>
            <a:pPr algn="l"/>
            <a:endParaRPr lang="en-US" spc="50" dirty="0"/>
          </a:p>
          <a:p>
            <a:pPr algn="l"/>
            <a:endParaRPr lang="en-US" spc="50" dirty="0"/>
          </a:p>
          <a:p>
            <a:pPr algn="l"/>
            <a:endParaRPr lang="en-US" spc="50" dirty="0"/>
          </a:p>
          <a:p>
            <a:pPr algn="l"/>
            <a:endParaRPr lang="en-US" spc="50" dirty="0"/>
          </a:p>
          <a:p>
            <a:pPr algn="l"/>
            <a:r>
              <a:rPr lang="en-US" spc="50" dirty="0"/>
              <a:t>		</a:t>
            </a:r>
            <a:r>
              <a:rPr lang="en-US" sz="1800" spc="50" dirty="0"/>
              <a:t>-DV Pair 7</a:t>
            </a:r>
          </a:p>
          <a:p>
            <a:pPr algn="l"/>
            <a:r>
              <a:rPr lang="en-US" sz="1800" spc="50" dirty="0"/>
              <a:t>		  Chandana Pacha, 		 	  </a:t>
            </a:r>
            <a:r>
              <a:rPr lang="en-US" sz="1800" spc="50" dirty="0" err="1"/>
              <a:t>Ramineni</a:t>
            </a:r>
            <a:r>
              <a:rPr lang="en-US" sz="1800" spc="50" dirty="0"/>
              <a:t> Meghana</a:t>
            </a:r>
          </a:p>
        </p:txBody>
      </p:sp>
    </p:spTree>
    <p:extLst>
      <p:ext uri="{BB962C8B-B14F-4D97-AF65-F5344CB8AC3E}">
        <p14:creationId xmlns:p14="http://schemas.microsoft.com/office/powerpoint/2010/main" val="73158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0E8F-84FD-4B3E-A17E-D0EF67E33F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CCD3"/>
          </a:solidFill>
        </p:spPr>
        <p:txBody>
          <a:bodyPr/>
          <a:lstStyle/>
          <a:p>
            <a:r>
              <a:rPr lang="en-US" b="1" dirty="0"/>
              <a:t>Dashboard showing filters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EA695-AE2C-2033-AE04-FA2B91C6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filters enhance the dashboard’s usability by providing tailored insights into customer shopping trends.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83942-EC55-957B-4BE8-A874202C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16" y="2543175"/>
            <a:ext cx="8456421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1C091-9648-284F-1D77-D942239C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solidFill>
            <a:srgbClr val="F4CCD3"/>
          </a:solidFill>
        </p:spPr>
        <p:txBody>
          <a:bodyPr>
            <a:normAutofit/>
          </a:bodyPr>
          <a:lstStyle/>
          <a:p>
            <a:r>
              <a:rPr lang="en-US" b="1" dirty="0"/>
              <a:t>Conclusion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85ED8-2889-CB62-021E-2D622B2FB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745719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64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phone and a shopping bag&#10;&#10;Description automatically generated">
            <a:extLst>
              <a:ext uri="{FF2B5EF4-FFF2-40B4-BE49-F238E27FC236}">
                <a16:creationId xmlns:a16="http://schemas.microsoft.com/office/drawing/2014/main" id="{7CBB03CA-4092-796E-BA4F-B8209786D8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95" b="881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53ED4-2C78-A39A-82F6-D5509089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349" y="1360008"/>
            <a:ext cx="4845928" cy="206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			</a:t>
            </a:r>
            <a:r>
              <a:rPr lang="en-US" sz="3600" b="1" dirty="0">
                <a:solidFill>
                  <a:schemeClr val="tx1"/>
                </a:solidFill>
              </a:rPr>
              <a:t>Thankyou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0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3F20-D3CE-DAD9-BAA4-C3CD46D1B9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CCD3"/>
          </a:solidFill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113EB-67CA-B8BF-2038-F8F2BAA93C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2248930"/>
          <a:ext cx="9810604" cy="400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8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2B63-FE99-318B-1E40-9C2AA3581E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4CCD3"/>
          </a:solidFill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08B577-FB17-96A2-9411-1ABB35D7F0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97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EDF2-8155-69F0-37A3-EB451EA8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solidFill>
            <a:srgbClr val="F4CCD3"/>
          </a:solidFill>
        </p:spPr>
        <p:txBody>
          <a:bodyPr>
            <a:normAutofit/>
          </a:bodyPr>
          <a:lstStyle/>
          <a:p>
            <a:r>
              <a:rPr lang="en-US" b="1" dirty="0"/>
              <a:t>Target Audience for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6ABB-10FF-31A5-302E-925509B3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These insights are crucial for </a:t>
            </a:r>
          </a:p>
          <a:p>
            <a:pPr marL="0" indent="0">
              <a:buNone/>
            </a:pPr>
            <a:r>
              <a:rPr lang="en-US" dirty="0"/>
              <a:t>	1. Marketing executives</a:t>
            </a:r>
          </a:p>
          <a:p>
            <a:pPr marL="0" indent="0">
              <a:buNone/>
            </a:pPr>
            <a:r>
              <a:rPr lang="en-US" dirty="0"/>
              <a:t>	2. sales managers</a:t>
            </a:r>
          </a:p>
          <a:p>
            <a:pPr marL="0" indent="0">
              <a:buNone/>
            </a:pPr>
            <a:r>
              <a:rPr lang="en-US" dirty="0"/>
              <a:t>	3. product development teams.</a:t>
            </a:r>
          </a:p>
          <a:p>
            <a:r>
              <a:rPr lang="en-US" dirty="0"/>
              <a:t>Visual data provides a common ground for discussion and strategy formulation across departments.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DE46FB42-25F9-7BEC-AFCC-625C12DEA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673" y="1978172"/>
            <a:ext cx="3846011" cy="384601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33482-5354-479D-F578-2B90822A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03622"/>
            <a:ext cx="5004776" cy="24134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Key indicators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3D75-4606-0AA3-2A1E-890846CE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56" y="603624"/>
            <a:ext cx="4266089" cy="5650754"/>
          </a:xfrm>
        </p:spPr>
        <p:txBody>
          <a:bodyPr anchor="ctr">
            <a:normAutofit/>
          </a:bodyPr>
          <a:lstStyle/>
          <a:p>
            <a:r>
              <a:rPr lang="en-US" dirty="0"/>
              <a:t>We track several key indicators through our dashboard: </a:t>
            </a:r>
          </a:p>
          <a:p>
            <a:pPr marL="0" indent="0">
              <a:buNone/>
            </a:pPr>
            <a:r>
              <a:rPr lang="en-US" dirty="0"/>
              <a:t>	1) Previous Purchases</a:t>
            </a:r>
          </a:p>
          <a:p>
            <a:pPr marL="0" indent="0">
              <a:buNone/>
            </a:pPr>
            <a:r>
              <a:rPr lang="en-US" dirty="0"/>
              <a:t>	2) Purchase Amount (USD)</a:t>
            </a:r>
          </a:p>
          <a:p>
            <a:pPr marL="0" indent="0">
              <a:buNone/>
            </a:pPr>
            <a:r>
              <a:rPr lang="en-US" dirty="0"/>
              <a:t>	3) Number of Customers </a:t>
            </a:r>
          </a:p>
          <a:p>
            <a:pPr marL="0" indent="0">
              <a:buNone/>
            </a:pPr>
            <a:r>
              <a:rPr lang="en-US" dirty="0"/>
              <a:t>	4) Average Review Rating.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E34D1-B2CF-F087-B6AE-9FF2EE85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20" y="3587898"/>
            <a:ext cx="3919549" cy="20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D2D75-2F0F-DF8A-2FD6-8E75A051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"/>
            <a:ext cx="9810604" cy="1370774"/>
          </a:xfrm>
          <a:solidFill>
            <a:srgbClr val="F4CCD3"/>
          </a:solidFill>
        </p:spPr>
        <p:txBody>
          <a:bodyPr>
            <a:normAutofit/>
          </a:bodyPr>
          <a:lstStyle/>
          <a:p>
            <a:r>
              <a:rPr lang="en-US" b="1" dirty="0"/>
              <a:t>Visualizing Purchase Amount by Country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3B24D-9888-1A4F-D17D-F506C598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This map visualization illustrates the Purchase Amount (USD) geographically.</a:t>
            </a:r>
          </a:p>
          <a:p>
            <a:r>
              <a:rPr lang="en-US" dirty="0"/>
              <a:t>It highlights which regions generate the most revenue, allowing us to identify strong markets and areas with potential for growth.</a:t>
            </a:r>
          </a:p>
          <a:p>
            <a:r>
              <a:rPr lang="en-US" dirty="0"/>
              <a:t>Insights from this graph help tailor regional marketing strategies and resource allocation.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AE1C43-15AA-837C-5CA6-ACECF630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49" y="1610218"/>
            <a:ext cx="6534149" cy="4292511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32C6E-0843-EA8D-5A99-084E5E44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Analyzing Previous Purchases by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1904-36C7-E616-D76B-0360A44D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  <a:solidFill>
            <a:srgbClr val="F4CCD3"/>
          </a:solidFill>
        </p:spPr>
        <p:txBody>
          <a:bodyPr>
            <a:normAutofit/>
          </a:bodyPr>
          <a:lstStyle/>
          <a:p>
            <a:r>
              <a:rPr lang="en-US" dirty="0"/>
              <a:t>A bar graph displays the number of Previous Purchases by Category.</a:t>
            </a:r>
          </a:p>
          <a:p>
            <a:r>
              <a:rPr lang="en-US" dirty="0"/>
              <a:t>This visualization helps us understand product popularity and detect seasonal buying trends.</a:t>
            </a:r>
          </a:p>
          <a:p>
            <a:r>
              <a:rPr lang="en-US" dirty="0"/>
              <a:t>The graph provides a clear picture of which categories are consistently preferred by customers, guiding inventory management and promotional campaigns.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CF94B-5591-F3DE-C336-B4C46A20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1825625"/>
            <a:ext cx="5461935" cy="392455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C41FC-F7F7-4EAC-A726-CEA603BD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0"/>
            <a:ext cx="5004776" cy="1971675"/>
          </a:xfrm>
          <a:solidFill>
            <a:srgbClr val="F4CCD3"/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Trend Analysis with Average Rating by Category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EFB1-B84A-20F2-FEB9-2748FA90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56" y="603624"/>
            <a:ext cx="4266089" cy="5650754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sz="2400" dirty="0"/>
              <a:t>A line graph presents the Average Review Rating across different product categories over time.</a:t>
            </a:r>
          </a:p>
          <a:p>
            <a:r>
              <a:rPr lang="en-US" sz="2400" dirty="0"/>
              <a:t>Peaks and troughs indicate categories that are well-received or require improvement.</a:t>
            </a:r>
          </a:p>
          <a:p>
            <a:r>
              <a:rPr lang="en-US" sz="2400" dirty="0"/>
              <a:t> This continuous feedback through visual trends is crucial for quality control and product development.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5F601-0E7E-0DF5-586B-F84DC54A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28863"/>
            <a:ext cx="5837170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A08B-AE2E-3592-B301-E8871B59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F8AC8-6074-23F3-EF03-F2FDD748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262" y="1825625"/>
            <a:ext cx="8888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6847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478</Words>
  <Application>Microsoft Macintosh PowerPoint</Application>
  <PresentationFormat>Widescreen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Bembo</vt:lpstr>
      <vt:lpstr>ArchiveVTI</vt:lpstr>
      <vt:lpstr>Customer Shopping Trends Dashboard Overview</vt:lpstr>
      <vt:lpstr>Introduction</vt:lpstr>
      <vt:lpstr>Objectives</vt:lpstr>
      <vt:lpstr>Target Audience for the Analysis</vt:lpstr>
      <vt:lpstr>Key indicators</vt:lpstr>
      <vt:lpstr>Visualizing Purchase Amount by Country</vt:lpstr>
      <vt:lpstr>Analyzing Previous Purchases by Category</vt:lpstr>
      <vt:lpstr>Trend Analysis with Average Rating by Category</vt:lpstr>
      <vt:lpstr>dashboard</vt:lpstr>
      <vt:lpstr>Dashboard showing filters</vt:lpstr>
      <vt:lpstr>Conclusion </vt:lpstr>
      <vt:lpstr>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Shopping Trends Dashboard Overview</dc:title>
  <dc:creator>Pacha, Chandana</dc:creator>
  <cp:lastModifiedBy>Pacha, Chandana</cp:lastModifiedBy>
  <cp:revision>8</cp:revision>
  <dcterms:created xsi:type="dcterms:W3CDTF">2024-05-03T23:36:15Z</dcterms:created>
  <dcterms:modified xsi:type="dcterms:W3CDTF">2024-05-04T04:21:03Z</dcterms:modified>
</cp:coreProperties>
</file>