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1" d="100"/>
          <a:sy n="61" d="100"/>
        </p:scale>
        <p:origin x="8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746702-7C57-4A21-BB41-3B9DDB3A359F}"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8F466AC-6E8A-4DA4-BEAD-F41CBB570E3B}" type="slidenum">
              <a:rPr lang="en-IN" smtClean="0"/>
              <a:t>‹#›</a:t>
            </a:fld>
            <a:endParaRPr lang="en-IN"/>
          </a:p>
        </p:txBody>
      </p:sp>
    </p:spTree>
    <p:extLst>
      <p:ext uri="{BB962C8B-B14F-4D97-AF65-F5344CB8AC3E}">
        <p14:creationId xmlns:p14="http://schemas.microsoft.com/office/powerpoint/2010/main" val="187970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466AC-6E8A-4DA4-BEAD-F41CBB570E3B}" type="slidenum">
              <a:rPr lang="en-IN" smtClean="0"/>
              <a:t>8</a:t>
            </a:fld>
            <a:endParaRPr lang="en-IN"/>
          </a:p>
        </p:txBody>
      </p:sp>
    </p:spTree>
    <p:extLst>
      <p:ext uri="{BB962C8B-B14F-4D97-AF65-F5344CB8AC3E}">
        <p14:creationId xmlns:p14="http://schemas.microsoft.com/office/powerpoint/2010/main" val="222915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253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00600" y="137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5" y="41009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708986" y="2158856"/>
            <a:ext cx="1301917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IMAGE CAPTIONING USING CNN</a:t>
            </a:r>
            <a:endParaRPr spc="15" dirty="0"/>
          </a:p>
        </p:txBody>
      </p:sp>
      <p:sp>
        <p:nvSpPr>
          <p:cNvPr id="8" name="object 8"/>
          <p:cNvSpPr txBox="1"/>
          <p:nvPr/>
        </p:nvSpPr>
        <p:spPr>
          <a:xfrm>
            <a:off x="5257800" y="3994489"/>
            <a:ext cx="2286000" cy="382156"/>
          </a:xfrm>
          <a:prstGeom prst="rect">
            <a:avLst/>
          </a:prstGeom>
        </p:spPr>
        <p:txBody>
          <a:bodyPr vert="horz" wrap="square" lIns="0" tIns="12700" rIns="0" bIns="0" rtlCol="0">
            <a:spAutoFit/>
          </a:bodyPr>
          <a:lstStyle/>
          <a:p>
            <a:pPr marL="12700">
              <a:lnSpc>
                <a:spcPct val="100000"/>
              </a:lnSpc>
              <a:spcBef>
                <a:spcPts val="100"/>
              </a:spcBef>
            </a:pPr>
            <a:r>
              <a:rPr lang="en-IN" sz="2400" b="1" i="1" spc="10" dirty="0">
                <a:solidFill>
                  <a:srgbClr val="2D936B"/>
                </a:solidFill>
                <a:latin typeface="Trebuchet MS"/>
                <a:cs typeface="Trebuchet MS"/>
              </a:rPr>
              <a:t>Presented By:</a:t>
            </a:r>
            <a:endParaRPr sz="2400" i="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B33277A4-D9B0-ECFF-843B-A2EB563725D3}"/>
              </a:ext>
            </a:extLst>
          </p:cNvPr>
          <p:cNvSpPr txBox="1"/>
          <p:nvPr/>
        </p:nvSpPr>
        <p:spPr>
          <a:xfrm>
            <a:off x="5238964" y="4376645"/>
            <a:ext cx="4948720" cy="1538883"/>
          </a:xfrm>
          <a:prstGeom prst="rect">
            <a:avLst/>
          </a:prstGeom>
          <a:noFill/>
        </p:spPr>
        <p:txBody>
          <a:bodyPr wrap="square" rtlCol="0">
            <a:spAutoFit/>
          </a:bodyPr>
          <a:lstStyle/>
          <a:p>
            <a:r>
              <a:rPr lang="en-IN" sz="2000" b="1" dirty="0"/>
              <a:t>PACHAIYAPPAN D</a:t>
            </a:r>
          </a:p>
          <a:p>
            <a:r>
              <a:rPr lang="en-IN" sz="2000" b="1" dirty="0"/>
              <a:t>513121104028</a:t>
            </a:r>
          </a:p>
          <a:p>
            <a:r>
              <a:rPr lang="en-US" b="1" dirty="0">
                <a:latin typeface="Trebuchet MS" pitchFamily="34" charset="0"/>
              </a:rPr>
              <a:t>THANTHAI PERIYAR GOVERNMENT INSTITUTE</a:t>
            </a:r>
          </a:p>
          <a:p>
            <a:r>
              <a:rPr lang="en-US" b="1" dirty="0">
                <a:latin typeface="Trebuchet MS" pitchFamily="34" charset="0"/>
              </a:rPr>
              <a:t>OF TECHNOLOGY VELLORE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050" name="Picture 2" descr="output definition of image captioning ...">
            <a:extLst>
              <a:ext uri="{FF2B5EF4-FFF2-40B4-BE49-F238E27FC236}">
                <a16:creationId xmlns:a16="http://schemas.microsoft.com/office/drawing/2014/main" id="{D19335D6-1FBE-279B-E360-31595596A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5" y="1752600"/>
            <a:ext cx="7610475" cy="3276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280,279 Stock ...">
            <a:extLst>
              <a:ext uri="{FF2B5EF4-FFF2-40B4-BE49-F238E27FC236}">
                <a16:creationId xmlns:a16="http://schemas.microsoft.com/office/drawing/2014/main" id="{D25CC5A4-7D2A-D92A-18AA-852AF64FA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47800"/>
            <a:ext cx="74676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2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6038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EDD7BEC-5F80-4C3F-00A7-DD7E9F30139C}"/>
              </a:ext>
            </a:extLst>
          </p:cNvPr>
          <p:cNvSpPr txBox="1"/>
          <p:nvPr/>
        </p:nvSpPr>
        <p:spPr>
          <a:xfrm>
            <a:off x="2318726" y="2215592"/>
            <a:ext cx="6590348" cy="646331"/>
          </a:xfrm>
          <a:prstGeom prst="rect">
            <a:avLst/>
          </a:prstGeom>
          <a:noFill/>
        </p:spPr>
        <p:txBody>
          <a:bodyPr wrap="square" rtlCol="0">
            <a:spAutoFit/>
          </a:bodyPr>
          <a:lstStyle/>
          <a:p>
            <a:r>
              <a:rPr lang="en-IN" sz="3600" spc="15" dirty="0"/>
              <a:t>IMAGE CAPTIONING USING CNN</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869F763-71F1-7340-7EF0-8A115C888AFB}"/>
              </a:ext>
            </a:extLst>
          </p:cNvPr>
          <p:cNvSpPr txBox="1"/>
          <p:nvPr/>
        </p:nvSpPr>
        <p:spPr>
          <a:xfrm>
            <a:off x="2453325" y="1895472"/>
            <a:ext cx="4743450" cy="3429000"/>
          </a:xfrm>
          <a:prstGeom prst="rect">
            <a:avLst/>
          </a:prstGeom>
          <a:noFill/>
        </p:spPr>
        <p:txBody>
          <a:bodyPr wrap="square" rtlCol="0">
            <a:spAutoFit/>
          </a:bodyPr>
          <a:lstStyle/>
          <a:p>
            <a:pPr marL="457200" lvl="0" indent="-457200">
              <a:buFont typeface="+mj-lt"/>
              <a:buAutoNum type="arabicPeriod"/>
            </a:pPr>
            <a:r>
              <a:rPr lang="en-US" sz="2400" dirty="0">
                <a:solidFill>
                  <a:prstClr val="black"/>
                </a:solidFill>
                <a:latin typeface="Trebuchet MS" panose="020B0603020202020204" pitchFamily="34" charset="0"/>
              </a:rPr>
              <a:t>Problem Statement</a:t>
            </a:r>
          </a:p>
          <a:p>
            <a:pPr marL="457200" lvl="0" indent="-457200">
              <a:buFont typeface="+mj-lt"/>
              <a:buAutoNum type="arabicPeriod"/>
            </a:pPr>
            <a:r>
              <a:rPr lang="en-US" sz="2400" dirty="0">
                <a:solidFill>
                  <a:prstClr val="black"/>
                </a:solidFill>
                <a:latin typeface="Trebuchet MS" panose="020B0603020202020204" pitchFamily="34" charset="0"/>
              </a:rPr>
              <a:t>Project overview</a:t>
            </a:r>
          </a:p>
          <a:p>
            <a:pPr marL="457200" lvl="0" indent="-457200">
              <a:buFont typeface="+mj-lt"/>
              <a:buAutoNum type="arabicPeriod"/>
            </a:pPr>
            <a:r>
              <a:rPr lang="en-US" sz="2400" dirty="0">
                <a:solidFill>
                  <a:prstClr val="black"/>
                </a:solidFill>
                <a:latin typeface="Trebuchet MS" panose="020B0603020202020204" pitchFamily="34" charset="0"/>
              </a:rPr>
              <a:t>End Users</a:t>
            </a:r>
          </a:p>
          <a:p>
            <a:pPr marL="457200" lvl="0" indent="-457200">
              <a:buFont typeface="+mj-lt"/>
              <a:buAutoNum type="arabicPeriod"/>
            </a:pPr>
            <a:r>
              <a:rPr lang="en-US" sz="2400" dirty="0">
                <a:solidFill>
                  <a:prstClr val="black"/>
                </a:solidFill>
                <a:latin typeface="Trebuchet MS" panose="020B0603020202020204" pitchFamily="34" charset="0"/>
              </a:rPr>
              <a:t>Solution and its proposition</a:t>
            </a:r>
          </a:p>
          <a:p>
            <a:pPr marL="457200" lvl="0" indent="-457200">
              <a:buFont typeface="+mj-lt"/>
              <a:buAutoNum type="arabicPeriod"/>
            </a:pPr>
            <a:r>
              <a:rPr lang="en-US" sz="2400" dirty="0">
                <a:solidFill>
                  <a:prstClr val="black"/>
                </a:solidFill>
                <a:latin typeface="Trebuchet MS" panose="020B0603020202020204" pitchFamily="34" charset="0"/>
              </a:rPr>
              <a:t>The WOW in the solution</a:t>
            </a:r>
          </a:p>
          <a:p>
            <a:pPr marL="457200" lvl="0" indent="-457200">
              <a:buFont typeface="+mj-lt"/>
              <a:buAutoNum type="arabicPeriod"/>
            </a:pPr>
            <a:r>
              <a:rPr lang="en-US" sz="2400" dirty="0">
                <a:solidFill>
                  <a:prstClr val="black"/>
                </a:solidFill>
                <a:latin typeface="Trebuchet MS" panose="020B0603020202020204" pitchFamily="34" charset="0"/>
              </a:rPr>
              <a:t>Modeling</a:t>
            </a:r>
          </a:p>
          <a:p>
            <a:pPr marL="457200" lvl="0" indent="-457200">
              <a:buFont typeface="+mj-lt"/>
              <a:buAutoNum type="arabicPeriod"/>
            </a:pPr>
            <a:r>
              <a:rPr lang="en-US" sz="2400" dirty="0">
                <a:solidFill>
                  <a:prstClr val="black"/>
                </a:solidFill>
                <a:latin typeface="Trebuchet MS" panose="020B0603020202020204" pitchFamily="34" charset="0"/>
              </a:rPr>
              <a:t>Results</a:t>
            </a:r>
          </a:p>
          <a:p>
            <a:pPr marL="457200" lvl="0" indent="-457200">
              <a:buFont typeface="+mj-lt"/>
              <a:buAutoNum type="arabicPeriod"/>
            </a:pPr>
            <a:r>
              <a:rPr lang="en-US" sz="2400" dirty="0">
                <a:solidFill>
                  <a:prstClr val="black"/>
                </a:solidFill>
                <a:latin typeface="Trebuchet MS" panose="020B0603020202020204" pitchFamily="34" charset="0"/>
              </a:rPr>
              <a:t>Conclusion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10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7333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US" sz="2400" b="0" i="0" dirty="0">
                <a:solidFill>
                  <a:srgbClr val="0D0D0D"/>
                </a:solidFill>
                <a:effectLst/>
                <a:latin typeface="Söhne"/>
              </a:rPr>
              <a:t>Develop an algorithm or model that automatically generates human-like captions to describe the content of images. This involves interpreting visual content and producing coherent and descriptive sentences that accurately reflect the scene depicted in the image. The model should be capable of understanding various objects, actions, relationships, and contextual information within the image to generate relevant and informative captions</a:t>
            </a:r>
            <a:r>
              <a:rPr lang="en-US" sz="1600" b="0" i="0" dirty="0">
                <a:solidFill>
                  <a:srgbClr val="0D0D0D"/>
                </a:solidFill>
                <a:effectLst/>
                <a:latin typeface="Söhne"/>
              </a:rPr>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a:extLst>
              <a:ext uri="{FF2B5EF4-FFF2-40B4-BE49-F238E27FC236}">
                <a16:creationId xmlns:a16="http://schemas.microsoft.com/office/drawing/2014/main" id="{E974843E-1DB9-961B-74C8-3AFB1B99CB3C}"/>
              </a:ext>
            </a:extLst>
          </p:cNvPr>
          <p:cNvSpPr>
            <a:spLocks noChangeArrowheads="1"/>
          </p:cNvSpPr>
          <p:nvPr/>
        </p:nvSpPr>
        <p:spPr bwMode="auto">
          <a:xfrm>
            <a:off x="676275" y="2227065"/>
            <a:ext cx="785812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Goal:</a:t>
            </a:r>
            <a:r>
              <a:rPr kumimoji="0" lang="en-US" altLang="en-US" sz="2000" b="0" i="0" u="none" strike="noStrike" cap="none" normalizeH="0" baseline="0" dirty="0">
                <a:ln>
                  <a:noFill/>
                </a:ln>
                <a:solidFill>
                  <a:srgbClr val="1F1F1F"/>
                </a:solidFill>
                <a:effectLst/>
                <a:latin typeface="Google Sans"/>
              </a:rPr>
              <a:t> </a:t>
            </a:r>
            <a:r>
              <a:rPr lang="en-US" sz="2000" b="0" i="0" dirty="0">
                <a:solidFill>
                  <a:srgbClr val="0D0D0D"/>
                </a:solidFill>
                <a:effectLst/>
                <a:latin typeface="Söhne"/>
              </a:rPr>
              <a:t>The goal of the image captioning project is to develop a robust and accurate system capable of automatically generating descriptive captions for a wide range of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Data:</a:t>
            </a:r>
            <a:r>
              <a:rPr kumimoji="0" lang="en-US" altLang="en-US" sz="2000" b="0" i="0" u="none" strike="noStrike" cap="none" normalizeH="0" baseline="0" dirty="0">
                <a:ln>
                  <a:noFill/>
                </a:ln>
                <a:solidFill>
                  <a:srgbClr val="1F1F1F"/>
                </a:solidFill>
                <a:effectLst/>
                <a:latin typeface="Google Sans"/>
              </a:rPr>
              <a:t> </a:t>
            </a:r>
            <a:r>
              <a:rPr lang="en-US" sz="2000" b="0" i="0" dirty="0">
                <a:solidFill>
                  <a:srgbClr val="0D0D0D"/>
                </a:solidFill>
                <a:effectLst/>
                <a:latin typeface="Söhne"/>
              </a:rPr>
              <a:t>To train an image captioning model, you would typically need a dataset that consists of paired images and their corresponding captions.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Method:</a:t>
            </a:r>
            <a:r>
              <a:rPr kumimoji="0" lang="en-US" altLang="en-US" sz="2000" b="0" i="0" u="none" strike="noStrike" cap="none" normalizeH="0" baseline="0" dirty="0">
                <a:ln>
                  <a:noFill/>
                </a:ln>
                <a:solidFill>
                  <a:srgbClr val="1F1F1F"/>
                </a:solidFill>
                <a:effectLst/>
                <a:latin typeface="Google Sans"/>
              </a:rPr>
              <a:t> Design and train a model (e.g., CNN) </a:t>
            </a:r>
            <a:r>
              <a:rPr lang="en-US" altLang="en-US" sz="2000" dirty="0">
                <a:solidFill>
                  <a:srgbClr val="1F1F1F"/>
                </a:solidFill>
                <a:latin typeface="Google Sans"/>
              </a:rPr>
              <a:t>that consists of paired images and their corresponding captions,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Evaluation:</a:t>
            </a:r>
            <a:r>
              <a:rPr kumimoji="0" lang="en-US" altLang="en-US" sz="2000" b="0" i="0" u="none" strike="noStrike" cap="none" normalizeH="0" baseline="0" dirty="0">
                <a:ln>
                  <a:noFill/>
                </a:ln>
                <a:solidFill>
                  <a:srgbClr val="1F1F1F"/>
                </a:solidFill>
                <a:effectLst/>
                <a:latin typeface="Google Sans"/>
              </a:rPr>
              <a:t> </a:t>
            </a:r>
            <a:r>
              <a:rPr lang="en-US" sz="2000" b="0" i="0" dirty="0">
                <a:solidFill>
                  <a:srgbClr val="0D0D0D"/>
                </a:solidFill>
                <a:effectLst/>
                <a:latin typeface="Söhne"/>
              </a:rPr>
              <a:t>Evaluation of an image captioning system is crucial to assess its performance accurately like </a:t>
            </a:r>
            <a:r>
              <a:rPr lang="en-US" sz="2000" b="0" i="0" dirty="0" err="1">
                <a:solidFill>
                  <a:srgbClr val="0D0D0D"/>
                </a:solidFill>
                <a:effectLst/>
                <a:latin typeface="Söhne"/>
              </a:rPr>
              <a:t>BLEU,METEOR,CIDEr</a:t>
            </a:r>
            <a:r>
              <a:rPr lang="en-US" sz="2000" b="0" i="0" dirty="0">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Outcome:</a:t>
            </a:r>
            <a:r>
              <a:rPr kumimoji="0" lang="en-US" altLang="en-US" sz="2000" b="0" i="0" u="none" strike="noStrike" cap="none" normalizeH="0" baseline="0" dirty="0">
                <a:ln>
                  <a:noFill/>
                </a:ln>
                <a:solidFill>
                  <a:srgbClr val="1F1F1F"/>
                </a:solidFill>
                <a:effectLst/>
                <a:latin typeface="Google Sans"/>
              </a:rPr>
              <a:t> </a:t>
            </a:r>
            <a:r>
              <a:rPr lang="en-IN" sz="2000" i="0" dirty="0">
                <a:solidFill>
                  <a:srgbClr val="0D0D0D"/>
                </a:solidFill>
                <a:effectLst/>
                <a:latin typeface="Söhne"/>
              </a:rPr>
              <a:t>Successful Caption Generation and Enhanced User Experience</a:t>
            </a:r>
            <a:endParaRPr lang="en-IN" sz="2000" dirty="0">
              <a:solidFill>
                <a:srgbClr val="0D0D0D"/>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Google Sans"/>
              </a:rPr>
              <a:t>Bonus:</a:t>
            </a:r>
            <a:r>
              <a:rPr lang="en-IN" sz="2000" i="0" dirty="0">
                <a:solidFill>
                  <a:srgbClr val="0D0D0D"/>
                </a:solidFill>
                <a:effectLst/>
                <a:latin typeface="Söhne"/>
              </a:rPr>
              <a:t>Creative Applications and Adaptive Interfaces</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0BB9C0A-332E-1775-DF20-39A0649A1D17}"/>
              </a:ext>
            </a:extLst>
          </p:cNvPr>
          <p:cNvSpPr txBox="1"/>
          <p:nvPr/>
        </p:nvSpPr>
        <p:spPr>
          <a:xfrm>
            <a:off x="914400" y="1739442"/>
            <a:ext cx="8215947" cy="2246769"/>
          </a:xfrm>
          <a:prstGeom prst="rect">
            <a:avLst/>
          </a:prstGeom>
          <a:noFill/>
        </p:spPr>
        <p:txBody>
          <a:bodyPr wrap="square">
            <a:spAutoFit/>
          </a:bodyPr>
          <a:lstStyle/>
          <a:p>
            <a:pPr algn="l">
              <a:buFont typeface="Arial" panose="020B0604020202020204" pitchFamily="34" charset="0"/>
              <a:buChar char="•"/>
            </a:pPr>
            <a:r>
              <a:rPr lang="en-IN" sz="2000" b="1" i="0" dirty="0">
                <a:solidFill>
                  <a:srgbClr val="0D0D0D"/>
                </a:solidFill>
                <a:effectLst/>
                <a:latin typeface="Söhne"/>
              </a:rPr>
              <a:t>    Visually Impaired Individuals</a:t>
            </a:r>
            <a:endParaRPr lang="en-IN" sz="2000" dirty="0">
              <a:solidFill>
                <a:srgbClr val="0D0D0D"/>
              </a:solidFill>
              <a:latin typeface="Söhne"/>
            </a:endParaRPr>
          </a:p>
          <a:p>
            <a:pPr algn="l">
              <a:buFont typeface="Arial" panose="020B0604020202020204" pitchFamily="34" charset="0"/>
              <a:buChar char="•"/>
            </a:pPr>
            <a:r>
              <a:rPr lang="en-IN" sz="2000" b="1" i="0" dirty="0">
                <a:solidFill>
                  <a:srgbClr val="0D0D0D"/>
                </a:solidFill>
                <a:effectLst/>
                <a:latin typeface="Söhne"/>
              </a:rPr>
              <a:t>     Social Media Users</a:t>
            </a:r>
            <a:r>
              <a:rPr lang="en-US" sz="2000" b="0" i="0" dirty="0">
                <a:solidFill>
                  <a:srgbClr val="1F1F1F"/>
                </a:solidFill>
                <a:effectLst/>
                <a:latin typeface="Google Sans"/>
              </a:rPr>
              <a:t> </a:t>
            </a:r>
            <a:endParaRPr lang="en-US" sz="2000" dirty="0">
              <a:solidFill>
                <a:srgbClr val="1F1F1F"/>
              </a:solidFill>
              <a:latin typeface="Google Sans"/>
            </a:endParaRPr>
          </a:p>
          <a:p>
            <a:pPr marL="342900" indent="-342900" algn="l">
              <a:buFont typeface="Arial" panose="020B0604020202020204" pitchFamily="34" charset="0"/>
              <a:buChar char="•"/>
            </a:pPr>
            <a:r>
              <a:rPr lang="en-IN" sz="2000" b="1" i="0" dirty="0">
                <a:solidFill>
                  <a:srgbClr val="0D0D0D"/>
                </a:solidFill>
                <a:effectLst/>
                <a:latin typeface="Söhne"/>
              </a:rPr>
              <a:t>Content Creators and Publishers</a:t>
            </a:r>
            <a:endParaRPr lang="en-IN" sz="2000" dirty="0">
              <a:solidFill>
                <a:srgbClr val="0D0D0D"/>
              </a:solidFill>
              <a:latin typeface="Söhne"/>
            </a:endParaRPr>
          </a:p>
          <a:p>
            <a:pPr marL="342900" indent="-342900" algn="l">
              <a:buFont typeface="Arial" panose="020B0604020202020204" pitchFamily="34" charset="0"/>
              <a:buChar char="•"/>
            </a:pPr>
            <a:r>
              <a:rPr lang="en-US" sz="2000" b="1" dirty="0">
                <a:solidFill>
                  <a:srgbClr val="1F1F1F"/>
                </a:solidFill>
                <a:latin typeface="Google Sans"/>
              </a:rPr>
              <a:t>People with disabilities</a:t>
            </a:r>
          </a:p>
          <a:p>
            <a:pPr marL="342900" indent="-342900" algn="l">
              <a:buFont typeface="Arial" panose="020B0604020202020204" pitchFamily="34" charset="0"/>
              <a:buChar char="•"/>
            </a:pPr>
            <a:r>
              <a:rPr lang="en-IN" sz="2000" b="1" i="0" dirty="0">
                <a:solidFill>
                  <a:srgbClr val="0D0D0D"/>
                </a:solidFill>
                <a:effectLst/>
                <a:latin typeface="Söhne"/>
              </a:rPr>
              <a:t>Researchers and Developers</a:t>
            </a:r>
          </a:p>
          <a:p>
            <a:pPr marL="342900" indent="-342900" algn="l">
              <a:buFont typeface="Arial" panose="020B0604020202020204" pitchFamily="34" charset="0"/>
              <a:buChar char="•"/>
            </a:pPr>
            <a:r>
              <a:rPr lang="en-IN" sz="2000" b="1" i="0" dirty="0">
                <a:solidFill>
                  <a:srgbClr val="0D0D0D"/>
                </a:solidFill>
                <a:effectLst/>
                <a:latin typeface="Söhne"/>
              </a:rPr>
              <a:t>General Public</a:t>
            </a:r>
            <a:endParaRPr lang="en-US" sz="2000" dirty="0">
              <a:solidFill>
                <a:srgbClr val="1F1F1F"/>
              </a:solidFill>
              <a:latin typeface="Google Sans"/>
            </a:endParaRPr>
          </a:p>
          <a:p>
            <a:pPr algn="l">
              <a:buFont typeface="Arial" panose="020B0604020202020204" pitchFamily="34" charset="0"/>
              <a:buChar char="•"/>
            </a:pPr>
            <a:endParaRPr lang="en-US" sz="2000" b="0" i="0" dirty="0">
              <a:solidFill>
                <a:srgbClr val="1F1F1F"/>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02"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D7A51A-330B-C12C-F174-F29DA02BDA44}"/>
              </a:ext>
            </a:extLst>
          </p:cNvPr>
          <p:cNvSpPr txBox="1"/>
          <p:nvPr/>
        </p:nvSpPr>
        <p:spPr>
          <a:xfrm>
            <a:off x="2819401" y="1676400"/>
            <a:ext cx="6991349" cy="5663089"/>
          </a:xfrm>
          <a:prstGeom prst="rect">
            <a:avLst/>
          </a:prstGeom>
          <a:noFill/>
        </p:spPr>
        <p:txBody>
          <a:bodyPr wrap="square">
            <a:spAutoFit/>
          </a:bodyPr>
          <a:lstStyle/>
          <a:p>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 and Inclusivity</a:t>
            </a:r>
            <a:r>
              <a:rPr lang="en-US" b="0" i="0" dirty="0">
                <a:solidFill>
                  <a:srgbClr val="0D0D0D"/>
                </a:solidFill>
                <a:effectLst/>
                <a:latin typeface="Söhne"/>
              </a:rPr>
              <a:t>:</a:t>
            </a:r>
          </a:p>
          <a:p>
            <a:pPr marL="742950" lvl="1" indent="-285750" algn="l">
              <a:buFont typeface="Wingdings" panose="05000000000000000000" pitchFamily="2" charset="2"/>
              <a:buChar char="Ø"/>
            </a:pPr>
            <a:r>
              <a:rPr lang="en-US" b="0" i="0" dirty="0">
                <a:solidFill>
                  <a:srgbClr val="0D0D0D"/>
                </a:solidFill>
                <a:effectLst/>
                <a:latin typeface="Söhne"/>
              </a:rPr>
              <a:t>Our solution makes visual content accessible to visually impaired individuals by providing descriptive captions for images across different platforms and contexts. This ensures inclusivity and equal access to information for all users.</a:t>
            </a:r>
          </a:p>
          <a:p>
            <a:pPr algn="l">
              <a:buFont typeface="+mj-lt"/>
              <a:buAutoNum type="arabicPeriod"/>
            </a:pPr>
            <a:r>
              <a:rPr lang="en-US" b="1" i="0" dirty="0">
                <a:solidFill>
                  <a:srgbClr val="0D0D0D"/>
                </a:solidFill>
                <a:effectLst/>
                <a:latin typeface="Söhne"/>
              </a:rPr>
              <a:t>Enhanced User Experience</a:t>
            </a:r>
            <a:r>
              <a:rPr lang="en-US" b="0" i="0" dirty="0">
                <a:solidFill>
                  <a:srgbClr val="0D0D0D"/>
                </a:solidFill>
                <a:effectLst/>
                <a:latin typeface="Söhne"/>
              </a:rPr>
              <a:t>:</a:t>
            </a:r>
          </a:p>
          <a:p>
            <a:pPr marL="742950" lvl="1" indent="-285750" algn="l">
              <a:buFont typeface="Wingdings" panose="05000000000000000000" pitchFamily="2" charset="2"/>
              <a:buChar char="Ø"/>
            </a:pPr>
            <a:r>
              <a:rPr lang="en-US" b="0" i="0" dirty="0">
                <a:solidFill>
                  <a:srgbClr val="0D0D0D"/>
                </a:solidFill>
                <a:effectLst/>
                <a:latin typeface="Söhne"/>
              </a:rPr>
              <a:t>For social media platforms, news websites, and other online content providers, our image captioning solution enriches the user experience by offering textual descriptions alongside visual content. This enhances engagement and comprehension, leading to higher user satisfaction and retention.</a:t>
            </a:r>
          </a:p>
          <a:p>
            <a:pPr algn="l">
              <a:buFont typeface="+mj-lt"/>
              <a:buAutoNum type="arabicPeriod"/>
            </a:pPr>
            <a:r>
              <a:rPr lang="en-US" b="1" i="0" dirty="0">
                <a:solidFill>
                  <a:srgbClr val="0D0D0D"/>
                </a:solidFill>
                <a:effectLst/>
                <a:latin typeface="Söhne"/>
              </a:rPr>
              <a:t>Time and Resource Efficiency</a:t>
            </a:r>
            <a:r>
              <a:rPr lang="en-US" b="0" i="0" dirty="0">
                <a:solidFill>
                  <a:srgbClr val="0D0D0D"/>
                </a:solidFill>
                <a:effectLst/>
                <a:latin typeface="Söhne"/>
              </a:rPr>
              <a:t>:</a:t>
            </a:r>
          </a:p>
          <a:p>
            <a:pPr marL="742950" lvl="1" indent="-285750" algn="l">
              <a:buFont typeface="Wingdings" panose="05000000000000000000" pitchFamily="2" charset="2"/>
              <a:buChar char="Ø"/>
            </a:pPr>
            <a:r>
              <a:rPr lang="en-US" b="0" i="0" dirty="0">
                <a:solidFill>
                  <a:srgbClr val="0D0D0D"/>
                </a:solidFill>
                <a:effectLst/>
                <a:latin typeface="Söhne"/>
              </a:rPr>
              <a:t>Content creators and publishers benefit from our solution's automation capabilities, saving time and resources by streamlining the process of adding descriptive captions to images. and improving image captioning algorithms, driving innovation in the field.</a:t>
            </a:r>
          </a:p>
          <a:p>
            <a:br>
              <a:rPr lang="en-US" dirty="0">
                <a:effectLst/>
              </a:rPr>
            </a:br>
            <a:endParaRPr lang="en-US" sz="2000" b="0" i="0" dirty="0">
              <a:solidFill>
                <a:srgbClr val="1F1F1F"/>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58978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3C8597F-9F46-37ED-889E-20EFCE4C1CFC}"/>
              </a:ext>
            </a:extLst>
          </p:cNvPr>
          <p:cNvSpPr txBox="1"/>
          <p:nvPr/>
        </p:nvSpPr>
        <p:spPr>
          <a:xfrm>
            <a:off x="2438400" y="1544098"/>
            <a:ext cx="6915150" cy="5324535"/>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Human-Like Understanding</a:t>
            </a:r>
            <a:r>
              <a:rPr lang="en-US" sz="2000" b="0" i="0" dirty="0">
                <a:solidFill>
                  <a:srgbClr val="0D0D0D"/>
                </a:solidFill>
                <a:effectLst/>
                <a:latin typeface="Söhne"/>
              </a:rPr>
              <a:t>: Our solution doesn't just describe the objects in an image; it comprehends the scene, context, and even emotions depicted, generating captions that mimic human-like understanding and expression.</a:t>
            </a:r>
          </a:p>
          <a:p>
            <a:pPr algn="l">
              <a:buFont typeface="+mj-lt"/>
              <a:buAutoNum type="arabicPeriod"/>
            </a:pPr>
            <a:r>
              <a:rPr lang="en-US" sz="2000" b="1" i="0" dirty="0">
                <a:solidFill>
                  <a:srgbClr val="0D0D0D"/>
                </a:solidFill>
                <a:effectLst/>
                <a:latin typeface="Söhne"/>
              </a:rPr>
              <a:t>Adaptability and Customization</a:t>
            </a:r>
            <a:r>
              <a:rPr lang="en-US" sz="2000" b="0" i="0" dirty="0">
                <a:solidFill>
                  <a:srgbClr val="0D0D0D"/>
                </a:solidFill>
                <a:effectLst/>
                <a:latin typeface="Söhne"/>
              </a:rPr>
              <a:t>: Our solution can be tailored to suit diverse user needs and preferences. Whether it's adjusting the level of detail in captions, translating them into multiple languages, or personalizing the tone and style, our solution adapts to provide a customized experience.</a:t>
            </a:r>
          </a:p>
          <a:p>
            <a:pPr algn="l">
              <a:buFont typeface="+mj-lt"/>
              <a:buAutoNum type="arabicPeriod"/>
            </a:pPr>
            <a:r>
              <a:rPr lang="en-US" sz="2000" b="1" i="0" dirty="0">
                <a:solidFill>
                  <a:srgbClr val="0D0D0D"/>
                </a:solidFill>
                <a:effectLst/>
                <a:latin typeface="Söhne"/>
              </a:rPr>
              <a:t>Real-Time Generation</a:t>
            </a:r>
            <a:r>
              <a:rPr lang="en-US" sz="2000" b="0" i="0" dirty="0">
                <a:solidFill>
                  <a:srgbClr val="0D0D0D"/>
                </a:solidFill>
                <a:effectLst/>
                <a:latin typeface="Söhne"/>
              </a:rPr>
              <a:t>: Our solution operates with lightning speed, generating captions for images in real-time..</a:t>
            </a:r>
          </a:p>
          <a:p>
            <a:pPr algn="l">
              <a:buFont typeface="+mj-lt"/>
              <a:buAutoNum type="arabicPeriod"/>
            </a:pPr>
            <a:r>
              <a:rPr lang="en-US" sz="2000" b="1" i="0" dirty="0">
                <a:solidFill>
                  <a:srgbClr val="0D0D0D"/>
                </a:solidFill>
                <a:effectLst/>
                <a:latin typeface="Söhne"/>
              </a:rPr>
              <a:t>Accuracy and Creativity</a:t>
            </a:r>
            <a:r>
              <a:rPr lang="en-US" sz="2000" b="0" i="0" dirty="0">
                <a:solidFill>
                  <a:srgbClr val="0D0D0D"/>
                </a:solidFill>
                <a:effectLst/>
                <a:latin typeface="Söhne"/>
              </a:rPr>
              <a:t>: Our solution achieves a perfect balance between accuracy and creativity. It not only produces precise descriptions of images but also injects creativity into the captions, offering unique and engaging narratives that captivate users' attention.</a:t>
            </a:r>
          </a:p>
          <a:p>
            <a:pPr algn="l"/>
            <a:endParaRPr lang="en-US" sz="2000" b="0" i="0" dirty="0">
              <a:solidFill>
                <a:srgbClr val="1F1F1F"/>
              </a:solidFill>
              <a:effectLst/>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38CEF5-B12A-1FB7-7853-7167DAFE592E}"/>
              </a:ext>
            </a:extLst>
          </p:cNvPr>
          <p:cNvSpPr txBox="1"/>
          <p:nvPr/>
        </p:nvSpPr>
        <p:spPr>
          <a:xfrm>
            <a:off x="752475" y="1367853"/>
            <a:ext cx="8782050" cy="5262979"/>
          </a:xfrm>
          <a:prstGeom prst="rect">
            <a:avLst/>
          </a:prstGeom>
          <a:noFill/>
        </p:spPr>
        <p:txBody>
          <a:bodyPr wrap="square">
            <a:spAutoFit/>
          </a:bodyPr>
          <a:lstStyle/>
          <a:p>
            <a:pPr algn="l"/>
            <a:r>
              <a:rPr lang="en-US" sz="2800" b="1" i="0" dirty="0">
                <a:solidFill>
                  <a:srgbClr val="0D0D0D"/>
                </a:solidFill>
                <a:effectLst/>
                <a:latin typeface="Söhne"/>
              </a:rPr>
              <a:t>Image Feature Extraction</a:t>
            </a:r>
            <a:r>
              <a:rPr lang="en-US" sz="2800" b="0" i="0" dirty="0">
                <a:solidFill>
                  <a:srgbClr val="0D0D0D"/>
                </a:solidFill>
                <a:effectLst/>
                <a:latin typeface="Söhne"/>
              </a:rPr>
              <a:t>:</a:t>
            </a:r>
          </a:p>
          <a:p>
            <a:pPr algn="l">
              <a:buFont typeface="Arial" panose="020B0604020202020204" pitchFamily="34" charset="0"/>
              <a:buChar char="•"/>
            </a:pPr>
            <a:r>
              <a:rPr lang="en-US" sz="2800" b="0" i="0" dirty="0">
                <a:solidFill>
                  <a:srgbClr val="0D0D0D"/>
                </a:solidFill>
                <a:effectLst/>
                <a:latin typeface="Söhne"/>
              </a:rPr>
              <a:t>Use a pre-trained convolutional neural network (CNN) to extract features from input images..</a:t>
            </a:r>
          </a:p>
          <a:p>
            <a:pPr algn="l"/>
            <a:r>
              <a:rPr lang="en-US" sz="2800" b="1" i="0" dirty="0">
                <a:solidFill>
                  <a:srgbClr val="0D0D0D"/>
                </a:solidFill>
                <a:effectLst/>
                <a:latin typeface="Söhne"/>
              </a:rPr>
              <a:t>Text Processing</a:t>
            </a:r>
            <a:r>
              <a:rPr lang="en-US" sz="2800" b="0" i="0" dirty="0">
                <a:solidFill>
                  <a:srgbClr val="0D0D0D"/>
                </a:solidFill>
                <a:effectLst/>
                <a:latin typeface="Söhne"/>
              </a:rPr>
              <a:t>:</a:t>
            </a:r>
          </a:p>
          <a:p>
            <a:pPr algn="l">
              <a:buFont typeface="Arial" panose="020B0604020202020204" pitchFamily="34" charset="0"/>
              <a:buChar char="•"/>
            </a:pPr>
            <a:r>
              <a:rPr lang="en-US" sz="2800" b="0" i="0" dirty="0">
                <a:solidFill>
                  <a:srgbClr val="0D0D0D"/>
                </a:solidFill>
                <a:effectLst/>
                <a:latin typeface="Söhne"/>
              </a:rPr>
              <a:t>Tokenize the captions into words or </a:t>
            </a:r>
            <a:r>
              <a:rPr lang="en-US" sz="2800" b="0" i="0" dirty="0" err="1">
                <a:solidFill>
                  <a:srgbClr val="0D0D0D"/>
                </a:solidFill>
                <a:effectLst/>
                <a:latin typeface="Söhne"/>
              </a:rPr>
              <a:t>subwords</a:t>
            </a:r>
            <a:r>
              <a:rPr lang="en-US" sz="2800" b="0" i="0" dirty="0">
                <a:solidFill>
                  <a:srgbClr val="0D0D0D"/>
                </a:solidFill>
                <a:effectLst/>
                <a:latin typeface="Söhne"/>
              </a:rPr>
              <a:t> and build a vocabulary.</a:t>
            </a:r>
          </a:p>
          <a:p>
            <a:pPr algn="l"/>
            <a:r>
              <a:rPr lang="en-US" sz="2800" b="1" i="0" dirty="0">
                <a:solidFill>
                  <a:srgbClr val="0D0D0D"/>
                </a:solidFill>
                <a:effectLst/>
                <a:latin typeface="Söhne"/>
              </a:rPr>
              <a:t>Model Architecture</a:t>
            </a:r>
            <a:r>
              <a:rPr lang="en-US" sz="2800" b="0" i="0" dirty="0">
                <a:solidFill>
                  <a:srgbClr val="0D0D0D"/>
                </a:solidFill>
                <a:effectLst/>
                <a:latin typeface="Söhne"/>
              </a:rPr>
              <a:t>:</a:t>
            </a:r>
          </a:p>
          <a:p>
            <a:pPr algn="l">
              <a:buFont typeface="Arial" panose="020B0604020202020204" pitchFamily="34" charset="0"/>
              <a:buChar char="•"/>
            </a:pPr>
            <a:r>
              <a:rPr lang="en-US" sz="2800" b="0" i="0" dirty="0">
                <a:solidFill>
                  <a:srgbClr val="0D0D0D"/>
                </a:solidFill>
                <a:effectLst/>
                <a:latin typeface="Söhne"/>
              </a:rPr>
              <a:t>Design a neural network architecture that combines the image features and generates captions.</a:t>
            </a:r>
          </a:p>
          <a:p>
            <a:pPr algn="l"/>
            <a:r>
              <a:rPr lang="en-US" sz="2800" b="1" i="0" dirty="0">
                <a:solidFill>
                  <a:srgbClr val="0D0D0D"/>
                </a:solidFill>
                <a:effectLst/>
                <a:latin typeface="Söhne"/>
              </a:rPr>
              <a:t>Training</a:t>
            </a:r>
            <a:r>
              <a:rPr lang="en-US" sz="2800" b="0" i="0" dirty="0">
                <a:solidFill>
                  <a:srgbClr val="0D0D0D"/>
                </a:solidFill>
                <a:effectLst/>
                <a:latin typeface="Söhne"/>
              </a:rPr>
              <a:t>:</a:t>
            </a:r>
          </a:p>
          <a:p>
            <a:pPr algn="l">
              <a:buFont typeface="Arial" panose="020B0604020202020204" pitchFamily="34" charset="0"/>
              <a:buChar char="•"/>
            </a:pPr>
            <a:r>
              <a:rPr lang="en-US" sz="2800" b="0" i="0" dirty="0">
                <a:solidFill>
                  <a:srgbClr val="0D0D0D"/>
                </a:solidFill>
                <a:effectLst/>
                <a:latin typeface="Söhne"/>
              </a:rPr>
              <a:t>Train the model using the image-caption pairs. The image features serve as input to the model and captions.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642</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Söhne</vt:lpstr>
      <vt:lpstr>Trebuchet MS</vt:lpstr>
      <vt:lpstr>Wingdings</vt:lpstr>
      <vt:lpstr>Office Theme</vt:lpstr>
      <vt:lpstr>IMAGE CAPTIONING USING CNN</vt:lpstr>
      <vt:lpstr>PROJECT TITLE</vt:lpstr>
      <vt:lpstr>AGENDA</vt:lpstr>
      <vt:lpstr>PROBLEM STATEMENT Develop an algorithm or model that automatically generates human-like captions to describe the content of images. This involves interpreting visual content and producing coherent and descriptive sentences that accurately reflect the scene depicted in the image. The model should be capable of understanding various objects, actions, relationships, and contextual information within the image to generate relevant and informative captions.</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DENOISEING USING CNN MNIST-DATASET</dc:title>
  <dc:creator>Gokul</dc:creator>
  <cp:lastModifiedBy>gokulsivakumar57@gmail.com</cp:lastModifiedBy>
  <cp:revision>2</cp:revision>
  <dcterms:created xsi:type="dcterms:W3CDTF">2024-04-02T12:54:10Z</dcterms:created>
  <dcterms:modified xsi:type="dcterms:W3CDTF">2024-04-04T18:36:45Z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