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2"/>
  </p:notesMasterIdLst>
  <p:sldIdLst>
    <p:sldId id="497" r:id="rId2"/>
    <p:sldId id="498" r:id="rId3"/>
    <p:sldId id="257" r:id="rId4"/>
    <p:sldId id="420" r:id="rId5"/>
    <p:sldId id="259" r:id="rId6"/>
    <p:sldId id="500" r:id="rId7"/>
    <p:sldId id="501" r:id="rId8"/>
    <p:sldId id="266" r:id="rId9"/>
    <p:sldId id="539" r:id="rId10"/>
    <p:sldId id="543" r:id="rId11"/>
    <p:sldId id="545" r:id="rId12"/>
    <p:sldId id="544" r:id="rId13"/>
    <p:sldId id="264" r:id="rId14"/>
    <p:sldId id="502" r:id="rId15"/>
    <p:sldId id="546" r:id="rId16"/>
    <p:sldId id="292" r:id="rId17"/>
    <p:sldId id="503" r:id="rId18"/>
    <p:sldId id="504" r:id="rId19"/>
    <p:sldId id="261" r:id="rId20"/>
    <p:sldId id="267" r:id="rId21"/>
    <p:sldId id="509" r:id="rId22"/>
    <p:sldId id="508" r:id="rId23"/>
    <p:sldId id="291" r:id="rId24"/>
    <p:sldId id="540" r:id="rId25"/>
    <p:sldId id="511" r:id="rId26"/>
    <p:sldId id="517" r:id="rId27"/>
    <p:sldId id="518" r:id="rId28"/>
    <p:sldId id="273" r:id="rId29"/>
    <p:sldId id="519" r:id="rId30"/>
    <p:sldId id="274" r:id="rId31"/>
    <p:sldId id="512" r:id="rId32"/>
    <p:sldId id="276" r:id="rId33"/>
    <p:sldId id="277" r:id="rId34"/>
    <p:sldId id="269" r:id="rId35"/>
    <p:sldId id="279" r:id="rId36"/>
    <p:sldId id="283" r:id="rId37"/>
    <p:sldId id="476" r:id="rId38"/>
    <p:sldId id="541" r:id="rId39"/>
    <p:sldId id="520" r:id="rId40"/>
    <p:sldId id="521" r:id="rId41"/>
    <p:sldId id="542" r:id="rId42"/>
    <p:sldId id="282" r:id="rId43"/>
    <p:sldId id="547" r:id="rId44"/>
    <p:sldId id="522" r:id="rId45"/>
    <p:sldId id="524" r:id="rId46"/>
    <p:sldId id="548" r:id="rId47"/>
    <p:sldId id="549" r:id="rId48"/>
    <p:sldId id="556" r:id="rId49"/>
    <p:sldId id="555" r:id="rId50"/>
    <p:sldId id="557" r:id="rId51"/>
    <p:sldId id="558" r:id="rId52"/>
    <p:sldId id="560" r:id="rId53"/>
    <p:sldId id="561" r:id="rId54"/>
    <p:sldId id="562" r:id="rId55"/>
    <p:sldId id="563" r:id="rId56"/>
    <p:sldId id="564" r:id="rId57"/>
    <p:sldId id="559" r:id="rId58"/>
    <p:sldId id="331" r:id="rId59"/>
    <p:sldId id="525" r:id="rId60"/>
    <p:sldId id="402" r:id="rId61"/>
    <p:sldId id="533" r:id="rId62"/>
    <p:sldId id="552" r:id="rId63"/>
    <p:sldId id="553" r:id="rId64"/>
    <p:sldId id="281" r:id="rId65"/>
    <p:sldId id="422" r:id="rId66"/>
    <p:sldId id="426" r:id="rId67"/>
    <p:sldId id="427" r:id="rId68"/>
    <p:sldId id="431" r:id="rId69"/>
    <p:sldId id="537" r:id="rId70"/>
    <p:sldId id="480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108B0-BBE3-473F-9E0A-01B1F88EDE2D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A31B8-BAA6-4E0D-AE1D-22A356F9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86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xmlns="" id="{8C5ED982-9C1B-4DD7-AFD5-93E3CA320C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xmlns="" id="{8CD4DC44-2E1F-4251-B071-1AFAFD13F1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371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xmlns="" id="{04E26468-FD3B-4BF9-A017-0395D31BED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xmlns="" id="{D715A08D-EB6C-43CB-A8A6-0FBC05E39D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2883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xmlns="" id="{26043F49-29E1-4322-8258-02728B170B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xmlns="" id="{8574799C-7484-4DFD-B6AA-B7FABBBFE3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2358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xmlns="" id="{891073A8-E545-43EA-B5CE-7C06338B4A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9109599-F4D2-483E-954D-C2B4BBF0D3E8}" type="slidenum">
              <a:rPr lang="en-US" altLang="en-US">
                <a:latin typeface="Arial" panose="020B0604020202020204" pitchFamily="34" charset="0"/>
              </a:rPr>
              <a:pPr/>
              <a:t>37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xmlns="" id="{F75DD2B2-7F37-4059-A732-71044ECC18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xmlns="" id="{5D28FD75-4BCB-49EE-9405-527A5AFB1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381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8B8E-B2C4-4AC6-9D90-BF7472D2C67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EE8-6F30-4F13-A1AB-9AAC557E4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8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8B8E-B2C4-4AC6-9D90-BF7472D2C67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EE8-6F30-4F13-A1AB-9AAC557E4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3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8B8E-B2C4-4AC6-9D90-BF7472D2C67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EE8-6F30-4F13-A1AB-9AAC557E4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9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8B8E-B2C4-4AC6-9D90-BF7472D2C67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EE8-6F30-4F13-A1AB-9AAC557E4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6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8B8E-B2C4-4AC6-9D90-BF7472D2C67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EE8-6F30-4F13-A1AB-9AAC557E4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9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8B8E-B2C4-4AC6-9D90-BF7472D2C67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EE8-6F30-4F13-A1AB-9AAC557E4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7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8B8E-B2C4-4AC6-9D90-BF7472D2C67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EE8-6F30-4F13-A1AB-9AAC557E4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8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8B8E-B2C4-4AC6-9D90-BF7472D2C67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EE8-6F30-4F13-A1AB-9AAC557E4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4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8B8E-B2C4-4AC6-9D90-BF7472D2C67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EE8-6F30-4F13-A1AB-9AAC557E4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4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8B8E-B2C4-4AC6-9D90-BF7472D2C67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EE8-6F30-4F13-A1AB-9AAC557E4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2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8B8E-B2C4-4AC6-9D90-BF7472D2C67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EE8-6F30-4F13-A1AB-9AAC557E4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38B8E-B2C4-4AC6-9D90-BF7472D2C67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F8EE8-6F30-4F13-A1AB-9AAC557E4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9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rstudio.com/products/rstudio/download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methods.net/management/functions.html" TargetMode="External"/><Relationship Id="rId2" Type="http://schemas.openxmlformats.org/officeDocument/2006/relationships/hyperlink" Target="http://www.statmethods.net/management/operators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B875CD-B3CA-49E9-8ECD-231F444DF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80235"/>
          </a:xfrm>
        </p:spPr>
        <p:txBody>
          <a:bodyPr/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&amp; R-Studio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82216C-B6A4-47E3-873E-1210C2F79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2799"/>
            <a:ext cx="10515600" cy="4094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</a:p>
          <a:p>
            <a:pPr marL="0" indent="0" algn="ctr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Elias Peter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Mwakilama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Centre for Resilient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-Food Systems (CRAFS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F611B98-06BA-48B2-917D-F4C9DCCEA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691" y="2245360"/>
            <a:ext cx="1821337" cy="7849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9A38FFA-4AED-42C8-9FB0-0F335DA11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80" y="2217348"/>
            <a:ext cx="1742229" cy="784927"/>
          </a:xfrm>
          <a:prstGeom prst="rect">
            <a:avLst/>
          </a:prstGeom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50402"/>
            <a:ext cx="644525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660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4C985B-6D0D-4F1E-B1A3-DEE2ED63F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FB0BCF-211B-44F8-A873-F13C112279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Option 2</a:t>
            </a:r>
            <a:r>
              <a:rPr lang="en-US" dirty="0"/>
              <a:t>: Use packages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updateR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for Mac,</a:t>
            </a:r>
          </a:p>
          <a:p>
            <a:pPr marL="0" indent="0">
              <a:buNone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installr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for Windows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FBF2F115-5299-4DA2-B05F-1CF3A9EF8A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364" y="1007918"/>
            <a:ext cx="6452754" cy="4779818"/>
          </a:xfrm>
        </p:spPr>
      </p:pic>
    </p:spTree>
    <p:extLst>
      <p:ext uri="{BB962C8B-B14F-4D97-AF65-F5344CB8AC3E}">
        <p14:creationId xmlns:p14="http://schemas.microsoft.com/office/powerpoint/2010/main" val="631618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AAE51A-DDA6-4B44-B820-27079B2E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871"/>
            <a:ext cx="10515600" cy="1325563"/>
          </a:xfrm>
        </p:spPr>
        <p:txBody>
          <a:bodyPr/>
          <a:lstStyle/>
          <a:p>
            <a:r>
              <a:rPr lang="en-US" dirty="0"/>
              <a:t>Updating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4E7182-07C4-40CD-9C06-7D23BF954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36016"/>
            <a:ext cx="10515600" cy="4351338"/>
          </a:xfrm>
        </p:spPr>
        <p:txBody>
          <a:bodyPr/>
          <a:lstStyle/>
          <a:p>
            <a:r>
              <a:rPr lang="en-US" dirty="0"/>
              <a:t>Alternatively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6728147-39CF-48CC-8FA5-60312A116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7" y="2327563"/>
            <a:ext cx="10356271" cy="364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89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2FB42F-1D06-42CD-B315-D51AF2B2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8C6101-C67B-4A5A-A019-6B9EB5A00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 </a:t>
            </a:r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the Help menu in the top menu bar of 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endParaRPr lang="en-US" b="1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 the Help menu, select Check for Updates, i.e.,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Click Help in RStudio &gt; check for updates</a:t>
            </a:r>
          </a:p>
          <a:p>
            <a:endParaRPr lang="en-US" dirty="0"/>
          </a:p>
          <a:p>
            <a:r>
              <a:rPr lang="en-US" dirty="0"/>
              <a:t> If RStudio is updated, you see this window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46063EF-8993-4F88-BF35-EA78419DA3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will direct you to the website to download the latest version.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4CADC11-4038-4DD5-BB33-4C98A7F5B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145" y="1506682"/>
            <a:ext cx="4800599" cy="290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68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248EB5-E61E-43BC-A287-5C0EBDAD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 and its associated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0F976B-15B1-4F9D-893D-67B9B5E0C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R/RStudio is installed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will have base R and its associated packages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use many add on packages throughout this training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install packages using different options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0873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5A9BF4-40A9-4406-87D6-6ED8B2BB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Adding/installing packages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52EA25-F9F4-46F4-8D5C-91EDBC31F6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Options include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package_name</a:t>
            </a:r>
            <a:r>
              <a:rPr lang="en-US" dirty="0"/>
              <a:t>”) command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&gt; install packages 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for the package to install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709CFD-3706-41B1-9D86-54E772A0B6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Packages &gt; install on RHS bottom workspace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Install multiple packages 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 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c(“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tidyverse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readxl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ggbupr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readxl</a:t>
            </a:r>
            <a:r>
              <a:rPr lang="en-US" dirty="0"/>
              <a:t> to read Microsoft Excel files</a:t>
            </a:r>
          </a:p>
        </p:txBody>
      </p:sp>
    </p:spTree>
    <p:extLst>
      <p:ext uri="{BB962C8B-B14F-4D97-AF65-F5344CB8AC3E}">
        <p14:creationId xmlns:p14="http://schemas.microsoft.com/office/powerpoint/2010/main" val="2037490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5834AC-B495-40CA-AE37-43653B6E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698"/>
            <a:ext cx="10515600" cy="819439"/>
          </a:xfrm>
        </p:spPr>
        <p:txBody>
          <a:bodyPr/>
          <a:lstStyle/>
          <a:p>
            <a:r>
              <a:rPr lang="en-US" dirty="0"/>
              <a:t>Update Packages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2D706C-7A78-46A0-9C01-6E219492E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3390"/>
            <a:ext cx="10515600" cy="5536911"/>
          </a:xfrm>
        </p:spPr>
        <p:txBody>
          <a:bodyPr/>
          <a:lstStyle/>
          <a:p>
            <a:r>
              <a:rPr lang="en-US" dirty="0"/>
              <a:t> Click packages in the right bottom window, then update.</a:t>
            </a:r>
          </a:p>
          <a:p>
            <a:r>
              <a:rPr lang="en-US" dirty="0"/>
              <a:t>If all packages are updated, you will see the window below, otherwise select packages you want to update.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CF58D9A-9297-45DA-8A1E-551A8EE0B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8" y="2483427"/>
            <a:ext cx="9725891" cy="408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6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xmlns="" id="{FC46D3FE-16C1-4F4D-BC9B-E87C19C48E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609600"/>
          </a:xfrm>
        </p:spPr>
        <p:txBody>
          <a:bodyPr>
            <a:no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help in R</a:t>
            </a:r>
            <a:endParaRPr lang="de-DE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xmlns="" id="{E78D21D3-6428-4207-85E1-A4D7C96B5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914401"/>
            <a:ext cx="876300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about a specific command can be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obtained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following commands: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help(solve)</a:t>
            </a:r>
          </a:p>
          <a:p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?solve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&gt;?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t.test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&gt;help(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t.test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zh-TW" altLang="de-DE" dirty="0"/>
          </a:p>
        </p:txBody>
      </p:sp>
      <p:pic>
        <p:nvPicPr>
          <p:cNvPr id="38916" name="Picture 4">
            <a:extLst>
              <a:ext uri="{FF2B5EF4-FFF2-40B4-BE49-F238E27FC236}">
                <a16:creationId xmlns:a16="http://schemas.microsoft.com/office/drawing/2014/main" xmlns="" id="{FC229B4C-E757-4EDE-AA7F-69E4FD9A3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326951"/>
            <a:ext cx="648652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BD14E6-72E6-496F-ACDA-0A50DBB11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951"/>
          </a:xfrm>
        </p:spPr>
        <p:txBody>
          <a:bodyPr/>
          <a:lstStyle/>
          <a:p>
            <a:r>
              <a:rPr lang="en-US" dirty="0"/>
              <a:t>Basic concepts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D3B7E4-2D66-4AA7-8430-747E5EDEF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2880"/>
            <a:ext cx="5181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 as a calculator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use = or &lt; - to assign values to a variable name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x = 2  is same as x &lt; - 2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is case sensitive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3C6817D-0B09-4B9B-82B4-6F48F5771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70000"/>
            <a:ext cx="5181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Factors</a:t>
            </a:r>
          </a:p>
          <a:p>
            <a:pPr marL="0" indent="0">
              <a:buNone/>
            </a:pPr>
            <a:r>
              <a:rPr lang="en-US" dirty="0"/>
              <a:t>Data is sometimes categorized </a:t>
            </a:r>
          </a:p>
          <a:p>
            <a:pPr marL="0" indent="0">
              <a:buNone/>
            </a:pPr>
            <a:r>
              <a:rPr lang="en-US" dirty="0"/>
              <a:t>e.g. Type of soils</a:t>
            </a:r>
          </a:p>
          <a:p>
            <a:pPr marL="0" indent="0">
              <a:buNone/>
            </a:pPr>
            <a:r>
              <a:rPr lang="en-US" dirty="0"/>
              <a:t>( Loam, clay, sandy)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R, categorical data is stored as factor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BFD27B6-6A37-4D35-802B-F638497F4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37" y="2039513"/>
            <a:ext cx="2108403" cy="208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69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D449D6-6B9F-4437-9AFC-D95F20AB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FRAME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B15EB9-FE19-44CE-A34E-05759BF34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00848"/>
            <a:ext cx="5181600" cy="4486275"/>
          </a:xfrm>
        </p:spPr>
        <p:txBody>
          <a:bodyPr/>
          <a:lstStyle/>
          <a:p>
            <a:r>
              <a:rPr lang="en-US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frame: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a typical data table that researchers come up with – like a spreadsheet.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8656957-24FE-48DC-B98F-F3529811F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Characteristics of a Data frame</a:t>
            </a:r>
          </a:p>
          <a:p>
            <a:r>
              <a:rPr lang="en-US" dirty="0"/>
              <a:t>The column names should be non-empty</a:t>
            </a:r>
          </a:p>
          <a:p>
            <a:r>
              <a:rPr lang="en-US" dirty="0"/>
              <a:t>The row names should be unique</a:t>
            </a:r>
          </a:p>
          <a:p>
            <a:r>
              <a:rPr lang="en-US" dirty="0"/>
              <a:t>The data stored in a data frame can be numeric, factor or character type</a:t>
            </a:r>
          </a:p>
          <a:p>
            <a:r>
              <a:rPr lang="en-US" dirty="0"/>
              <a:t>Each column should contain same number of data items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3B3979A-6A27-4AE3-B714-5A1FE92F8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4991099" cy="294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88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3FB6D88B-6265-4907-9F37-FD9CC18F9F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b"/>
          <a:lstStyle/>
          <a:p>
            <a:pPr algn="ctr"/>
            <a:r>
              <a:rPr lang="en-US" altLang="en-US" dirty="0"/>
              <a:t>Level of measurement</a:t>
            </a:r>
            <a:br>
              <a:rPr lang="en-US" altLang="en-US" dirty="0"/>
            </a:br>
            <a:r>
              <a:rPr lang="en-US" altLang="en-US" dirty="0"/>
              <a:t>Some Definitions</a:t>
            </a:r>
          </a:p>
        </p:txBody>
      </p:sp>
      <p:sp>
        <p:nvSpPr>
          <p:cNvPr id="9219" name="AutoShape 3">
            <a:extLst>
              <a:ext uri="{FF2B5EF4-FFF2-40B4-BE49-F238E27FC236}">
                <a16:creationId xmlns:a16="http://schemas.microsoft.com/office/drawing/2014/main" xmlns="" id="{DF428FC1-909E-4775-B7BB-77ECFD49A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0" y="2292350"/>
            <a:ext cx="1511300" cy="596900"/>
          </a:xfrm>
          <a:prstGeom prst="roundRect">
            <a:avLst>
              <a:gd name="adj" fmla="val 12495"/>
            </a:avLst>
          </a:prstGeom>
          <a:solidFill>
            <a:schemeClr val="accent2"/>
          </a:solidFill>
          <a:ln w="127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rgbClr val="712000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Gender</a:t>
            </a:r>
          </a:p>
        </p:txBody>
      </p:sp>
      <p:grpSp>
        <p:nvGrpSpPr>
          <p:cNvPr id="9224" name="Group 8">
            <a:extLst>
              <a:ext uri="{FF2B5EF4-FFF2-40B4-BE49-F238E27FC236}">
                <a16:creationId xmlns:a16="http://schemas.microsoft.com/office/drawing/2014/main" xmlns="" id="{8EE3B47A-34A1-4061-BA88-B96FD4EE12A5}"/>
              </a:ext>
            </a:extLst>
          </p:cNvPr>
          <p:cNvGrpSpPr>
            <a:grpSpLocks/>
          </p:cNvGrpSpPr>
          <p:nvPr/>
        </p:nvGrpSpPr>
        <p:grpSpPr bwMode="auto">
          <a:xfrm>
            <a:off x="6635750" y="2978150"/>
            <a:ext cx="3873500" cy="2578100"/>
            <a:chOff x="3220" y="1876"/>
            <a:chExt cx="2440" cy="1624"/>
          </a:xfrm>
        </p:grpSpPr>
        <p:sp>
          <p:nvSpPr>
            <p:cNvPr id="9220" name="Rectangle 4">
              <a:extLst>
                <a:ext uri="{FF2B5EF4-FFF2-40B4-BE49-F238E27FC236}">
                  <a16:creationId xmlns:a16="http://schemas.microsoft.com/office/drawing/2014/main" xmlns="" id="{B23FC575-E966-47DB-A446-F6D216FD8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3124"/>
              <a:ext cx="952" cy="376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6B61"/>
              </a:outerShdw>
            </a:effec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Female</a:t>
              </a:r>
            </a:p>
          </p:txBody>
        </p:sp>
        <p:sp>
          <p:nvSpPr>
            <p:cNvPr id="9221" name="Rectangle 5">
              <a:extLst>
                <a:ext uri="{FF2B5EF4-FFF2-40B4-BE49-F238E27FC236}">
                  <a16:creationId xmlns:a16="http://schemas.microsoft.com/office/drawing/2014/main" xmlns="" id="{89D66CC1-AC89-404C-8F0E-C113279E8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8" y="3124"/>
              <a:ext cx="952" cy="376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6B61"/>
              </a:outerShdw>
            </a:effec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Male</a:t>
              </a:r>
            </a:p>
          </p:txBody>
        </p:sp>
        <p:sp>
          <p:nvSpPr>
            <p:cNvPr id="9222" name="Line 6">
              <a:extLst>
                <a:ext uri="{FF2B5EF4-FFF2-40B4-BE49-F238E27FC236}">
                  <a16:creationId xmlns:a16="http://schemas.microsoft.com/office/drawing/2014/main" xmlns="" id="{36C8C52E-BB2B-4B6C-9816-7527C269F0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8" y="1876"/>
              <a:ext cx="680" cy="1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3" name="Line 7">
              <a:extLst>
                <a:ext uri="{FF2B5EF4-FFF2-40B4-BE49-F238E27FC236}">
                  <a16:creationId xmlns:a16="http://schemas.microsoft.com/office/drawing/2014/main" xmlns="" id="{2955F105-382C-4AB9-835B-7005B4BAA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1876"/>
              <a:ext cx="664" cy="1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5" name="AutoShape 9">
            <a:extLst>
              <a:ext uri="{FF2B5EF4-FFF2-40B4-BE49-F238E27FC236}">
                <a16:creationId xmlns:a16="http://schemas.microsoft.com/office/drawing/2014/main" xmlns="" id="{9D18D77D-B07D-440A-8B87-52C67E6B7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550" y="2292350"/>
            <a:ext cx="1511300" cy="59690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rgbClr val="712000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Variable</a:t>
            </a:r>
          </a:p>
        </p:txBody>
      </p:sp>
      <p:grpSp>
        <p:nvGrpSpPr>
          <p:cNvPr id="9230" name="Group 14">
            <a:extLst>
              <a:ext uri="{FF2B5EF4-FFF2-40B4-BE49-F238E27FC236}">
                <a16:creationId xmlns:a16="http://schemas.microsoft.com/office/drawing/2014/main" xmlns="" id="{4379B32E-6010-4210-A1B4-D3E915DD8B8C}"/>
              </a:ext>
            </a:extLst>
          </p:cNvPr>
          <p:cNvGrpSpPr>
            <a:grpSpLocks/>
          </p:cNvGrpSpPr>
          <p:nvPr/>
        </p:nvGrpSpPr>
        <p:grpSpPr bwMode="auto">
          <a:xfrm>
            <a:off x="2368550" y="2978150"/>
            <a:ext cx="3873500" cy="2578100"/>
            <a:chOff x="532" y="1876"/>
            <a:chExt cx="2440" cy="1624"/>
          </a:xfrm>
        </p:grpSpPr>
        <p:sp>
          <p:nvSpPr>
            <p:cNvPr id="9226" name="Rectangle 10">
              <a:extLst>
                <a:ext uri="{FF2B5EF4-FFF2-40B4-BE49-F238E27FC236}">
                  <a16:creationId xmlns:a16="http://schemas.microsoft.com/office/drawing/2014/main" xmlns="" id="{AA8D936F-7744-4565-AAB9-76395FEC5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" y="3124"/>
              <a:ext cx="952" cy="376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6B61"/>
              </a:outerShdw>
            </a:effec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Attribute</a:t>
              </a:r>
            </a:p>
          </p:txBody>
        </p:sp>
        <p:sp>
          <p:nvSpPr>
            <p:cNvPr id="9227" name="Rectangle 11">
              <a:extLst>
                <a:ext uri="{FF2B5EF4-FFF2-40B4-BE49-F238E27FC236}">
                  <a16:creationId xmlns:a16="http://schemas.microsoft.com/office/drawing/2014/main" xmlns="" id="{F83F79EE-34F7-471F-A3FE-45CD81983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3124"/>
              <a:ext cx="952" cy="376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6B61"/>
              </a:outerShdw>
            </a:effec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Attribute</a:t>
              </a:r>
            </a:p>
          </p:txBody>
        </p:sp>
        <p:sp>
          <p:nvSpPr>
            <p:cNvPr id="9228" name="Line 12">
              <a:extLst>
                <a:ext uri="{FF2B5EF4-FFF2-40B4-BE49-F238E27FC236}">
                  <a16:creationId xmlns:a16="http://schemas.microsoft.com/office/drawing/2014/main" xmlns="" id="{C77598AE-2C82-4AC4-BB31-B39F128D5C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0" y="1876"/>
              <a:ext cx="680" cy="1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Line 13">
              <a:extLst>
                <a:ext uri="{FF2B5EF4-FFF2-40B4-BE49-F238E27FC236}">
                  <a16:creationId xmlns:a16="http://schemas.microsoft.com/office/drawing/2014/main" xmlns="" id="{79A693B1-88E3-4585-B04F-B55D89DDB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0" y="1876"/>
              <a:ext cx="664" cy="1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56C6AE-DBF2-45A4-B71C-19276483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R-programming and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4F4A68-DD2E-4405-93BA-D7839CB1F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35785"/>
            <a:ext cx="5181600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soft ware 		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rgbClr val="B3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http://www.r-project.org/</a:t>
            </a:r>
            <a:endParaRPr lang="en-US" altLang="zh-TW" sz="2800" dirty="0">
              <a:solidFill>
                <a:srgbClr val="B3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rgbClr val="B3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or 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rgbClr val="B3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http://cran.r-project.org/</a:t>
            </a:r>
            <a:endParaRPr lang="en-US" altLang="zh-TW" sz="2800" dirty="0">
              <a:solidFill>
                <a:srgbClr val="B3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updated/latest version always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B94A78E-FC5D-4441-9FA1-A383DDA166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RStudio software </a:t>
            </a:r>
            <a:r>
              <a:rPr lang="en-US" dirty="0"/>
              <a:t>			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https://www.rstudio.com/products/rstudio/download/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28E67C9-01A5-4DCA-97EA-D5BCD45CBF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692" y="1825625"/>
            <a:ext cx="1112616" cy="784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CBE390E-8829-4165-8865-918E4AD9AC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828" y="1825625"/>
            <a:ext cx="1417443" cy="4648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0885A82-6240-4021-836B-68C85502D7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012" y="4001294"/>
            <a:ext cx="3587975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91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61052AA9-C988-4B63-A19E-3E49B6827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8305800" cy="1162050"/>
          </a:xfrm>
          <a:noFill/>
          <a:ln/>
        </p:spPr>
        <p:txBody>
          <a:bodyPr anchor="b"/>
          <a:lstStyle/>
          <a:p>
            <a:r>
              <a:rPr lang="en-US" altLang="en-US"/>
              <a:t>What Is Level of Measurement?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xmlns="" id="{51FB7AF9-D3E7-4C0B-98FB-032E37380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189" y="1677989"/>
            <a:ext cx="8074025" cy="1074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The relationship of the values that are assigned to the attributes </a:t>
            </a:r>
            <a:r>
              <a:rPr lang="en-US" altLang="en-US" sz="32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 a variable</a:t>
            </a:r>
          </a:p>
        </p:txBody>
      </p:sp>
      <p:sp>
        <p:nvSpPr>
          <p:cNvPr id="15364" name="AutoShape 4">
            <a:extLst>
              <a:ext uri="{FF2B5EF4-FFF2-40B4-BE49-F238E27FC236}">
                <a16:creationId xmlns:a16="http://schemas.microsoft.com/office/drawing/2014/main" xmlns="" id="{9A0C3714-10BE-4FAB-B86D-F6AB63C86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1350" y="4959350"/>
            <a:ext cx="1130300" cy="977900"/>
          </a:xfrm>
          <a:prstGeom prst="diamo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5365" name="AutoShape 5">
            <a:extLst>
              <a:ext uri="{FF2B5EF4-FFF2-40B4-BE49-F238E27FC236}">
                <a16:creationId xmlns:a16="http://schemas.microsoft.com/office/drawing/2014/main" xmlns="" id="{E69A94F2-C686-4FDA-9E77-61C1B3ECA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350" y="4959350"/>
            <a:ext cx="1130300" cy="977900"/>
          </a:xfrm>
          <a:prstGeom prst="diamo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5366" name="AutoShape 6">
            <a:extLst>
              <a:ext uri="{FF2B5EF4-FFF2-40B4-BE49-F238E27FC236}">
                <a16:creationId xmlns:a16="http://schemas.microsoft.com/office/drawing/2014/main" xmlns="" id="{9B8E94F0-3CC0-4451-B98F-7DB35B460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9350" y="4959350"/>
            <a:ext cx="1130300" cy="977900"/>
          </a:xfrm>
          <a:prstGeom prst="diamo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15367" name="Line 7">
            <a:extLst>
              <a:ext uri="{FF2B5EF4-FFF2-40B4-BE49-F238E27FC236}">
                <a16:creationId xmlns:a16="http://schemas.microsoft.com/office/drawing/2014/main" xmlns="" id="{C99B2CB5-73A1-4EC8-9EAB-FB66FC77BC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3100" y="6384925"/>
            <a:ext cx="42672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xmlns="" id="{493A9CD8-D124-4B7F-A0CA-F724B7B3E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563" y="6151564"/>
            <a:ext cx="1340368" cy="36676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Relationship</a:t>
            </a:r>
          </a:p>
        </p:txBody>
      </p:sp>
      <p:sp>
        <p:nvSpPr>
          <p:cNvPr id="15369" name="Rectangle 9">
            <a:extLst>
              <a:ext uri="{FF2B5EF4-FFF2-40B4-BE49-F238E27FC236}">
                <a16:creationId xmlns:a16="http://schemas.microsoft.com/office/drawing/2014/main" xmlns="" id="{8829F71C-F892-4D44-BDE5-32F3DA7CD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563" y="5214939"/>
            <a:ext cx="791884" cy="36676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Values</a:t>
            </a:r>
          </a:p>
        </p:txBody>
      </p:sp>
      <p:sp>
        <p:nvSpPr>
          <p:cNvPr id="15370" name="Rectangle 10">
            <a:extLst>
              <a:ext uri="{FF2B5EF4-FFF2-40B4-BE49-F238E27FC236}">
                <a16:creationId xmlns:a16="http://schemas.microsoft.com/office/drawing/2014/main" xmlns="" id="{A9BE526A-F6E9-43DE-AF16-56E66FA27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563" y="4140201"/>
            <a:ext cx="1116910" cy="36676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Attributes</a:t>
            </a:r>
          </a:p>
        </p:txBody>
      </p:sp>
      <p:sp>
        <p:nvSpPr>
          <p:cNvPr id="15371" name="Rectangle 11">
            <a:extLst>
              <a:ext uri="{FF2B5EF4-FFF2-40B4-BE49-F238E27FC236}">
                <a16:creationId xmlns:a16="http://schemas.microsoft.com/office/drawing/2014/main" xmlns="" id="{74242FD8-255F-4141-B451-4DB12D765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564" y="3103564"/>
            <a:ext cx="945773" cy="36676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Variable</a:t>
            </a:r>
          </a:p>
        </p:txBody>
      </p:sp>
      <p:sp>
        <p:nvSpPr>
          <p:cNvPr id="15372" name="Rectangle 12">
            <a:extLst>
              <a:ext uri="{FF2B5EF4-FFF2-40B4-BE49-F238E27FC236}">
                <a16:creationId xmlns:a16="http://schemas.microsoft.com/office/drawing/2014/main" xmlns="" id="{D391C124-6079-466B-9BD3-7CD6792B9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226" y="4151313"/>
            <a:ext cx="1323975" cy="444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Republican</a:t>
            </a:r>
          </a:p>
        </p:txBody>
      </p:sp>
      <p:sp>
        <p:nvSpPr>
          <p:cNvPr id="15373" name="Rectangle 13">
            <a:extLst>
              <a:ext uri="{FF2B5EF4-FFF2-40B4-BE49-F238E27FC236}">
                <a16:creationId xmlns:a16="http://schemas.microsoft.com/office/drawing/2014/main" xmlns="" id="{F4629116-7152-4051-AF2C-78D8D4AAA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76" y="4151313"/>
            <a:ext cx="1323975" cy="444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Independent</a:t>
            </a:r>
          </a:p>
        </p:txBody>
      </p:sp>
      <p:sp>
        <p:nvSpPr>
          <p:cNvPr id="15374" name="Rectangle 14">
            <a:extLst>
              <a:ext uri="{FF2B5EF4-FFF2-40B4-BE49-F238E27FC236}">
                <a16:creationId xmlns:a16="http://schemas.microsoft.com/office/drawing/2014/main" xmlns="" id="{8B4DE1D6-DEB7-44C8-9996-E3B31CB7B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5526" y="4151313"/>
            <a:ext cx="1323975" cy="444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Democrat</a:t>
            </a:r>
          </a:p>
        </p:txBody>
      </p:sp>
      <p:sp>
        <p:nvSpPr>
          <p:cNvPr id="15375" name="AutoShape 15">
            <a:extLst>
              <a:ext uri="{FF2B5EF4-FFF2-40B4-BE49-F238E27FC236}">
                <a16:creationId xmlns:a16="http://schemas.microsoft.com/office/drawing/2014/main" xmlns="" id="{491AEF5D-CE0E-40A9-894D-DAA696E67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036888"/>
            <a:ext cx="2425700" cy="67310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Party Affiliation</a:t>
            </a:r>
          </a:p>
        </p:txBody>
      </p:sp>
      <p:sp>
        <p:nvSpPr>
          <p:cNvPr id="15376" name="Line 16">
            <a:extLst>
              <a:ext uri="{FF2B5EF4-FFF2-40B4-BE49-F238E27FC236}">
                <a16:creationId xmlns:a16="http://schemas.microsoft.com/office/drawing/2014/main" xmlns="" id="{67A472FC-4453-446F-8220-B6B3806BB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9675" y="465455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Line 17">
            <a:extLst>
              <a:ext uri="{FF2B5EF4-FFF2-40B4-BE49-F238E27FC236}">
                <a16:creationId xmlns:a16="http://schemas.microsoft.com/office/drawing/2014/main" xmlns="" id="{991254BF-4E3E-4E6D-9C9B-41DB36FEB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6213" y="465455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Line 18">
            <a:extLst>
              <a:ext uri="{FF2B5EF4-FFF2-40B4-BE49-F238E27FC236}">
                <a16:creationId xmlns:a16="http://schemas.microsoft.com/office/drawing/2014/main" xmlns="" id="{6A9119BA-E003-4F35-AA9C-A33921FC8804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7675" y="465455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Line 19">
            <a:extLst>
              <a:ext uri="{FF2B5EF4-FFF2-40B4-BE49-F238E27FC236}">
                <a16:creationId xmlns:a16="http://schemas.microsoft.com/office/drawing/2014/main" xmlns="" id="{77F0DC16-068B-41F8-9C62-FD5296D3EF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81775" y="3740150"/>
            <a:ext cx="123190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Line 20">
            <a:extLst>
              <a:ext uri="{FF2B5EF4-FFF2-40B4-BE49-F238E27FC236}">
                <a16:creationId xmlns:a16="http://schemas.microsoft.com/office/drawing/2014/main" xmlns="" id="{D9C5A254-DF1C-48C8-BE72-98103A0D59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3675" y="3740150"/>
            <a:ext cx="120650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Line 21">
            <a:extLst>
              <a:ext uri="{FF2B5EF4-FFF2-40B4-BE49-F238E27FC236}">
                <a16:creationId xmlns:a16="http://schemas.microsoft.com/office/drawing/2014/main" xmlns="" id="{2FF65A8D-E62C-4ABF-86AA-3D4FF09928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7325" y="37401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7DA4D5-227C-4D92-AF60-79E002C7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level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C39C3E-49D8-4CC3-9A9E-D246CA60D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17720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Nominal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Ordinal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Interval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Ratio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Note:</a:t>
            </a:r>
          </a:p>
          <a:p>
            <a:pPr marL="0" indent="0">
              <a:buNone/>
            </a:pPr>
            <a:r>
              <a:rPr lang="en-US" dirty="0"/>
              <a:t>Interval and Ratio are times referred to as Scale measurements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892D4DA-E4FB-4590-96AA-83599A88A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55920" y="1825625"/>
            <a:ext cx="589788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Nominal:  The values “</a:t>
            </a:r>
            <a:r>
              <a:rPr lang="en-US" dirty="0">
                <a:solidFill>
                  <a:schemeClr val="accent1"/>
                </a:solidFill>
              </a:rPr>
              <a:t>name</a:t>
            </a:r>
            <a:r>
              <a:rPr lang="en-US" dirty="0"/>
              <a:t>” the attribute uniquely; The name does </a:t>
            </a:r>
            <a:r>
              <a:rPr lang="en-US" dirty="0">
                <a:solidFill>
                  <a:schemeClr val="accent1"/>
                </a:solidFill>
              </a:rPr>
              <a:t>not </a:t>
            </a:r>
            <a:r>
              <a:rPr lang="en-US" dirty="0"/>
              <a:t>imply any ordering of the cases</a:t>
            </a:r>
          </a:p>
          <a:p>
            <a:endParaRPr lang="en-US" dirty="0"/>
          </a:p>
          <a:p>
            <a:r>
              <a:rPr lang="en-US" dirty="0"/>
              <a:t>Ordinal: Attributes can be rank-ordered…</a:t>
            </a:r>
          </a:p>
          <a:p>
            <a:endParaRPr lang="en-US" dirty="0"/>
          </a:p>
          <a:p>
            <a:r>
              <a:rPr lang="en-US" dirty="0"/>
              <a:t>Interval: When </a:t>
            </a:r>
            <a:r>
              <a:rPr lang="en-US" dirty="0">
                <a:solidFill>
                  <a:schemeClr val="accent1"/>
                </a:solidFill>
              </a:rPr>
              <a:t>distance </a:t>
            </a:r>
            <a:r>
              <a:rPr lang="en-US" dirty="0"/>
              <a:t>between attributes has meaning, </a:t>
            </a:r>
            <a:r>
              <a:rPr lang="en-US" dirty="0" err="1"/>
              <a:t>e.g</a:t>
            </a:r>
            <a:r>
              <a:rPr lang="en-US" dirty="0"/>
              <a:t> temperature: distance from 30-40 is the same as distance from 70-80</a:t>
            </a:r>
          </a:p>
        </p:txBody>
      </p:sp>
    </p:spTree>
    <p:extLst>
      <p:ext uri="{BB962C8B-B14F-4D97-AF65-F5344CB8AC3E}">
        <p14:creationId xmlns:p14="http://schemas.microsoft.com/office/powerpoint/2010/main" val="633933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A02760-59B0-4C05-BD61-E519A64B7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Level of measurement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8D4ADE-F0F2-42F9-B5FC-95A67472AC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Helps you to decide what </a:t>
            </a:r>
            <a:r>
              <a:rPr lang="en-US" dirty="0">
                <a:solidFill>
                  <a:schemeClr val="accent1"/>
                </a:solidFill>
              </a:rPr>
              <a:t>statistical analysis </a:t>
            </a:r>
            <a:r>
              <a:rPr lang="en-US" dirty="0"/>
              <a:t>is appropriate on the value that were assigned</a:t>
            </a:r>
          </a:p>
          <a:p>
            <a:endParaRPr lang="en-US" dirty="0"/>
          </a:p>
          <a:p>
            <a:r>
              <a:rPr lang="en-US" dirty="0"/>
              <a:t>Helps you decide how to </a:t>
            </a:r>
            <a:r>
              <a:rPr lang="en-US" b="1" dirty="0"/>
              <a:t>interpret </a:t>
            </a:r>
            <a:r>
              <a:rPr lang="en-US" dirty="0"/>
              <a:t>the data from that variable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509BD50-8169-4F25-B8B6-2E60C46FB3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Ratio: </a:t>
            </a:r>
            <a:r>
              <a:rPr lang="en-US" dirty="0">
                <a:solidFill>
                  <a:schemeClr val="accent1"/>
                </a:solidFill>
              </a:rPr>
              <a:t>absolute zero </a:t>
            </a:r>
            <a:r>
              <a:rPr lang="en-US" dirty="0"/>
              <a:t>is meaningful. </a:t>
            </a:r>
            <a:r>
              <a:rPr lang="en-US" dirty="0" err="1"/>
              <a:t>E.g</a:t>
            </a:r>
            <a:r>
              <a:rPr lang="en-US" dirty="0"/>
              <a:t> number of clients in past one months</a:t>
            </a:r>
          </a:p>
          <a:p>
            <a:r>
              <a:rPr lang="en-US" altLang="en-US" dirty="0"/>
              <a:t>It is meaningful to say that “...we had </a:t>
            </a:r>
            <a:r>
              <a:rPr lang="en-US" altLang="en-US" dirty="0">
                <a:solidFill>
                  <a:schemeClr val="accent1"/>
                </a:solidFill>
              </a:rPr>
              <a:t>twice</a:t>
            </a:r>
            <a:r>
              <a:rPr lang="en-US" altLang="en-US" dirty="0"/>
              <a:t> as many clients in this period as we did in the previous six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32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xmlns="" id="{55E2852D-2E2C-4C77-8642-CC01015DB1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b"/>
          <a:lstStyle/>
          <a:p>
            <a:r>
              <a:rPr lang="en-US" altLang="en-US"/>
              <a:t>The Hierarchy of Levels</a:t>
            </a:r>
          </a:p>
        </p:txBody>
      </p:sp>
      <p:grpSp>
        <p:nvGrpSpPr>
          <p:cNvPr id="39946" name="Group 10">
            <a:extLst>
              <a:ext uri="{FF2B5EF4-FFF2-40B4-BE49-F238E27FC236}">
                <a16:creationId xmlns:a16="http://schemas.microsoft.com/office/drawing/2014/main" xmlns="" id="{3F13C605-3C08-49CE-AD7E-57E75549B913}"/>
              </a:ext>
            </a:extLst>
          </p:cNvPr>
          <p:cNvGrpSpPr>
            <a:grpSpLocks/>
          </p:cNvGrpSpPr>
          <p:nvPr/>
        </p:nvGrpSpPr>
        <p:grpSpPr bwMode="auto">
          <a:xfrm>
            <a:off x="3811588" y="2133600"/>
            <a:ext cx="6324600" cy="4565650"/>
            <a:chOff x="1441" y="1344"/>
            <a:chExt cx="3984" cy="2876"/>
          </a:xfrm>
        </p:grpSpPr>
        <p:sp>
          <p:nvSpPr>
            <p:cNvPr id="39939" name="Freeform 3">
              <a:extLst>
                <a:ext uri="{FF2B5EF4-FFF2-40B4-BE49-F238E27FC236}">
                  <a16:creationId xmlns:a16="http://schemas.microsoft.com/office/drawing/2014/main" xmlns="" id="{0383CCAF-9914-4853-B936-8665028F3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" y="1344"/>
              <a:ext cx="3984" cy="2872"/>
            </a:xfrm>
            <a:custGeom>
              <a:avLst/>
              <a:gdLst>
                <a:gd name="T0" fmla="*/ 771 w 3984"/>
                <a:gd name="T1" fmla="*/ 2871 h 2872"/>
                <a:gd name="T2" fmla="*/ 0 w 3984"/>
                <a:gd name="T3" fmla="*/ 2268 h 2872"/>
                <a:gd name="T4" fmla="*/ 0 w 3984"/>
                <a:gd name="T5" fmla="*/ 1767 h 2872"/>
                <a:gd name="T6" fmla="*/ 643 w 3984"/>
                <a:gd name="T7" fmla="*/ 1767 h 2872"/>
                <a:gd name="T8" fmla="*/ 643 w 3984"/>
                <a:gd name="T9" fmla="*/ 1327 h 2872"/>
                <a:gd name="T10" fmla="*/ 1286 w 3984"/>
                <a:gd name="T11" fmla="*/ 1327 h 2872"/>
                <a:gd name="T12" fmla="*/ 1286 w 3984"/>
                <a:gd name="T13" fmla="*/ 886 h 2872"/>
                <a:gd name="T14" fmla="*/ 1929 w 3984"/>
                <a:gd name="T15" fmla="*/ 886 h 2872"/>
                <a:gd name="T16" fmla="*/ 1929 w 3984"/>
                <a:gd name="T17" fmla="*/ 444 h 2872"/>
                <a:gd name="T18" fmla="*/ 2569 w 3984"/>
                <a:gd name="T19" fmla="*/ 444 h 2872"/>
                <a:gd name="T20" fmla="*/ 2569 w 3984"/>
                <a:gd name="T21" fmla="*/ 2 h 2872"/>
                <a:gd name="T22" fmla="*/ 3212 w 3984"/>
                <a:gd name="T23" fmla="*/ 0 h 2872"/>
                <a:gd name="T24" fmla="*/ 3983 w 3984"/>
                <a:gd name="T25" fmla="*/ 552 h 2872"/>
                <a:gd name="T26" fmla="*/ 771 w 3984"/>
                <a:gd name="T27" fmla="*/ 2871 h 2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84" h="2872">
                  <a:moveTo>
                    <a:pt x="771" y="2871"/>
                  </a:moveTo>
                  <a:lnTo>
                    <a:pt x="0" y="2268"/>
                  </a:lnTo>
                  <a:lnTo>
                    <a:pt x="0" y="1767"/>
                  </a:lnTo>
                  <a:lnTo>
                    <a:pt x="643" y="1767"/>
                  </a:lnTo>
                  <a:lnTo>
                    <a:pt x="643" y="1327"/>
                  </a:lnTo>
                  <a:lnTo>
                    <a:pt x="1286" y="1327"/>
                  </a:lnTo>
                  <a:lnTo>
                    <a:pt x="1286" y="886"/>
                  </a:lnTo>
                  <a:lnTo>
                    <a:pt x="1929" y="886"/>
                  </a:lnTo>
                  <a:lnTo>
                    <a:pt x="1929" y="444"/>
                  </a:lnTo>
                  <a:lnTo>
                    <a:pt x="2569" y="444"/>
                  </a:lnTo>
                  <a:lnTo>
                    <a:pt x="2569" y="2"/>
                  </a:lnTo>
                  <a:lnTo>
                    <a:pt x="3212" y="0"/>
                  </a:lnTo>
                  <a:lnTo>
                    <a:pt x="3983" y="552"/>
                  </a:lnTo>
                  <a:lnTo>
                    <a:pt x="771" y="2871"/>
                  </a:lnTo>
                </a:path>
              </a:pathLst>
            </a:custGeom>
            <a:solidFill>
              <a:srgbClr val="CECE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0" name="Freeform 4">
              <a:extLst>
                <a:ext uri="{FF2B5EF4-FFF2-40B4-BE49-F238E27FC236}">
                  <a16:creationId xmlns:a16="http://schemas.microsoft.com/office/drawing/2014/main" xmlns="" id="{0180DACE-3B96-4A79-8B29-B64714823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6" y="1899"/>
              <a:ext cx="3209" cy="2321"/>
            </a:xfrm>
            <a:custGeom>
              <a:avLst/>
              <a:gdLst>
                <a:gd name="T0" fmla="*/ 3208 w 3209"/>
                <a:gd name="T1" fmla="*/ 0 h 2321"/>
                <a:gd name="T2" fmla="*/ 3208 w 3209"/>
                <a:gd name="T3" fmla="*/ 2320 h 2321"/>
                <a:gd name="T4" fmla="*/ 0 w 3209"/>
                <a:gd name="T5" fmla="*/ 2315 h 2321"/>
                <a:gd name="T6" fmla="*/ 0 w 3209"/>
                <a:gd name="T7" fmla="*/ 1764 h 2321"/>
                <a:gd name="T8" fmla="*/ 642 w 3209"/>
                <a:gd name="T9" fmla="*/ 1764 h 2321"/>
                <a:gd name="T10" fmla="*/ 642 w 3209"/>
                <a:gd name="T11" fmla="*/ 1323 h 2321"/>
                <a:gd name="T12" fmla="*/ 1282 w 3209"/>
                <a:gd name="T13" fmla="*/ 1323 h 2321"/>
                <a:gd name="T14" fmla="*/ 1282 w 3209"/>
                <a:gd name="T15" fmla="*/ 884 h 2321"/>
                <a:gd name="T16" fmla="*/ 1924 w 3209"/>
                <a:gd name="T17" fmla="*/ 884 h 2321"/>
                <a:gd name="T18" fmla="*/ 1924 w 3209"/>
                <a:gd name="T19" fmla="*/ 443 h 2321"/>
                <a:gd name="T20" fmla="*/ 2566 w 3209"/>
                <a:gd name="T21" fmla="*/ 443 h 2321"/>
                <a:gd name="T22" fmla="*/ 2566 w 3209"/>
                <a:gd name="T23" fmla="*/ 2 h 2321"/>
                <a:gd name="T24" fmla="*/ 3208 w 3209"/>
                <a:gd name="T25" fmla="*/ 0 h 2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09" h="2321">
                  <a:moveTo>
                    <a:pt x="3208" y="0"/>
                  </a:moveTo>
                  <a:lnTo>
                    <a:pt x="3208" y="2320"/>
                  </a:lnTo>
                  <a:lnTo>
                    <a:pt x="0" y="2315"/>
                  </a:lnTo>
                  <a:lnTo>
                    <a:pt x="0" y="1764"/>
                  </a:lnTo>
                  <a:lnTo>
                    <a:pt x="642" y="1764"/>
                  </a:lnTo>
                  <a:lnTo>
                    <a:pt x="642" y="1323"/>
                  </a:lnTo>
                  <a:lnTo>
                    <a:pt x="1282" y="1323"/>
                  </a:lnTo>
                  <a:lnTo>
                    <a:pt x="1282" y="884"/>
                  </a:lnTo>
                  <a:lnTo>
                    <a:pt x="1924" y="884"/>
                  </a:lnTo>
                  <a:lnTo>
                    <a:pt x="1924" y="443"/>
                  </a:lnTo>
                  <a:lnTo>
                    <a:pt x="2566" y="443"/>
                  </a:lnTo>
                  <a:lnTo>
                    <a:pt x="2566" y="2"/>
                  </a:lnTo>
                  <a:lnTo>
                    <a:pt x="3208" y="0"/>
                  </a:lnTo>
                </a:path>
              </a:pathLst>
            </a:cu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1" name="Freeform 5">
              <a:extLst>
                <a:ext uri="{FF2B5EF4-FFF2-40B4-BE49-F238E27FC236}">
                  <a16:creationId xmlns:a16="http://schemas.microsoft.com/office/drawing/2014/main" xmlns="" id="{6B09FDB8-0149-4758-B9A1-3EB4FCD7C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" y="3119"/>
              <a:ext cx="1405" cy="542"/>
            </a:xfrm>
            <a:custGeom>
              <a:avLst/>
              <a:gdLst>
                <a:gd name="T0" fmla="*/ 0 w 1405"/>
                <a:gd name="T1" fmla="*/ 0 h 542"/>
                <a:gd name="T2" fmla="*/ 638 w 1405"/>
                <a:gd name="T3" fmla="*/ 0 h 542"/>
                <a:gd name="T4" fmla="*/ 1404 w 1405"/>
                <a:gd name="T5" fmla="*/ 541 h 542"/>
                <a:gd name="T6" fmla="*/ 766 w 1405"/>
                <a:gd name="T7" fmla="*/ 541 h 542"/>
                <a:gd name="T8" fmla="*/ 0 w 1405"/>
                <a:gd name="T9" fmla="*/ 0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5" h="542">
                  <a:moveTo>
                    <a:pt x="0" y="0"/>
                  </a:moveTo>
                  <a:lnTo>
                    <a:pt x="638" y="0"/>
                  </a:lnTo>
                  <a:lnTo>
                    <a:pt x="1404" y="541"/>
                  </a:lnTo>
                  <a:lnTo>
                    <a:pt x="766" y="541"/>
                  </a:lnTo>
                  <a:lnTo>
                    <a:pt x="0" y="0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2" name="Freeform 6">
              <a:extLst>
                <a:ext uri="{FF2B5EF4-FFF2-40B4-BE49-F238E27FC236}">
                  <a16:creationId xmlns:a16="http://schemas.microsoft.com/office/drawing/2014/main" xmlns="" id="{35ED22D7-99FB-42D3-A2B7-486C15BD1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7" y="2677"/>
              <a:ext cx="1402" cy="542"/>
            </a:xfrm>
            <a:custGeom>
              <a:avLst/>
              <a:gdLst>
                <a:gd name="T0" fmla="*/ 0 w 1402"/>
                <a:gd name="T1" fmla="*/ 0 h 542"/>
                <a:gd name="T2" fmla="*/ 638 w 1402"/>
                <a:gd name="T3" fmla="*/ 0 h 542"/>
                <a:gd name="T4" fmla="*/ 1401 w 1402"/>
                <a:gd name="T5" fmla="*/ 541 h 542"/>
                <a:gd name="T6" fmla="*/ 766 w 1402"/>
                <a:gd name="T7" fmla="*/ 541 h 542"/>
                <a:gd name="T8" fmla="*/ 0 w 1402"/>
                <a:gd name="T9" fmla="*/ 0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2" h="542">
                  <a:moveTo>
                    <a:pt x="0" y="0"/>
                  </a:moveTo>
                  <a:lnTo>
                    <a:pt x="638" y="0"/>
                  </a:lnTo>
                  <a:lnTo>
                    <a:pt x="1401" y="541"/>
                  </a:lnTo>
                  <a:lnTo>
                    <a:pt x="766" y="541"/>
                  </a:lnTo>
                  <a:lnTo>
                    <a:pt x="0" y="0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3" name="Freeform 7">
              <a:extLst>
                <a:ext uri="{FF2B5EF4-FFF2-40B4-BE49-F238E27FC236}">
                  <a16:creationId xmlns:a16="http://schemas.microsoft.com/office/drawing/2014/main" xmlns="" id="{93897BEF-941D-4528-8373-DE0B5114D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2" y="2234"/>
              <a:ext cx="1402" cy="541"/>
            </a:xfrm>
            <a:custGeom>
              <a:avLst/>
              <a:gdLst>
                <a:gd name="T0" fmla="*/ 0 w 1402"/>
                <a:gd name="T1" fmla="*/ 0 h 541"/>
                <a:gd name="T2" fmla="*/ 638 w 1402"/>
                <a:gd name="T3" fmla="*/ 0 h 541"/>
                <a:gd name="T4" fmla="*/ 1401 w 1402"/>
                <a:gd name="T5" fmla="*/ 540 h 541"/>
                <a:gd name="T6" fmla="*/ 763 w 1402"/>
                <a:gd name="T7" fmla="*/ 540 h 541"/>
                <a:gd name="T8" fmla="*/ 0 w 1402"/>
                <a:gd name="T9" fmla="*/ 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2" h="541">
                  <a:moveTo>
                    <a:pt x="0" y="0"/>
                  </a:moveTo>
                  <a:lnTo>
                    <a:pt x="638" y="0"/>
                  </a:lnTo>
                  <a:lnTo>
                    <a:pt x="1401" y="540"/>
                  </a:lnTo>
                  <a:lnTo>
                    <a:pt x="763" y="540"/>
                  </a:lnTo>
                  <a:lnTo>
                    <a:pt x="0" y="0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4" name="Freeform 8">
              <a:extLst>
                <a:ext uri="{FF2B5EF4-FFF2-40B4-BE49-F238E27FC236}">
                  <a16:creationId xmlns:a16="http://schemas.microsoft.com/office/drawing/2014/main" xmlns="" id="{D4312FD7-92AA-4FC6-B0FE-551C1672A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7" y="1790"/>
              <a:ext cx="1402" cy="542"/>
            </a:xfrm>
            <a:custGeom>
              <a:avLst/>
              <a:gdLst>
                <a:gd name="T0" fmla="*/ 0 w 1402"/>
                <a:gd name="T1" fmla="*/ 0 h 542"/>
                <a:gd name="T2" fmla="*/ 635 w 1402"/>
                <a:gd name="T3" fmla="*/ 0 h 542"/>
                <a:gd name="T4" fmla="*/ 1401 w 1402"/>
                <a:gd name="T5" fmla="*/ 541 h 542"/>
                <a:gd name="T6" fmla="*/ 763 w 1402"/>
                <a:gd name="T7" fmla="*/ 541 h 542"/>
                <a:gd name="T8" fmla="*/ 0 w 1402"/>
                <a:gd name="T9" fmla="*/ 0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2" h="542">
                  <a:moveTo>
                    <a:pt x="0" y="0"/>
                  </a:moveTo>
                  <a:lnTo>
                    <a:pt x="635" y="0"/>
                  </a:lnTo>
                  <a:lnTo>
                    <a:pt x="1401" y="541"/>
                  </a:lnTo>
                  <a:lnTo>
                    <a:pt x="763" y="541"/>
                  </a:lnTo>
                  <a:lnTo>
                    <a:pt x="0" y="0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5" name="Freeform 9">
              <a:extLst>
                <a:ext uri="{FF2B5EF4-FFF2-40B4-BE49-F238E27FC236}">
                  <a16:creationId xmlns:a16="http://schemas.microsoft.com/office/drawing/2014/main" xmlns="" id="{EFB5579C-09B9-4D13-B602-DA4976369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" y="1347"/>
              <a:ext cx="1405" cy="541"/>
            </a:xfrm>
            <a:custGeom>
              <a:avLst/>
              <a:gdLst>
                <a:gd name="T0" fmla="*/ 0 w 1405"/>
                <a:gd name="T1" fmla="*/ 0 h 541"/>
                <a:gd name="T2" fmla="*/ 638 w 1405"/>
                <a:gd name="T3" fmla="*/ 0 h 541"/>
                <a:gd name="T4" fmla="*/ 1404 w 1405"/>
                <a:gd name="T5" fmla="*/ 540 h 541"/>
                <a:gd name="T6" fmla="*/ 766 w 1405"/>
                <a:gd name="T7" fmla="*/ 540 h 541"/>
                <a:gd name="T8" fmla="*/ 0 w 1405"/>
                <a:gd name="T9" fmla="*/ 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5" h="541">
                  <a:moveTo>
                    <a:pt x="0" y="0"/>
                  </a:moveTo>
                  <a:lnTo>
                    <a:pt x="638" y="0"/>
                  </a:lnTo>
                  <a:lnTo>
                    <a:pt x="1404" y="540"/>
                  </a:lnTo>
                  <a:lnTo>
                    <a:pt x="766" y="540"/>
                  </a:lnTo>
                  <a:lnTo>
                    <a:pt x="0" y="0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47" name="Rectangle 11">
            <a:extLst>
              <a:ext uri="{FF2B5EF4-FFF2-40B4-BE49-F238E27FC236}">
                <a16:creationId xmlns:a16="http://schemas.microsoft.com/office/drawing/2014/main" xmlns="" id="{17E559CC-E167-4D68-A88C-C095FECE0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2164" y="6029326"/>
            <a:ext cx="1450719" cy="5206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8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Nominal</a:t>
            </a:r>
          </a:p>
        </p:txBody>
      </p:sp>
      <p:sp>
        <p:nvSpPr>
          <p:cNvPr id="39948" name="Rectangle 12">
            <a:extLst>
              <a:ext uri="{FF2B5EF4-FFF2-40B4-BE49-F238E27FC236}">
                <a16:creationId xmlns:a16="http://schemas.microsoft.com/office/drawing/2014/main" xmlns="" id="{4BE8AEAC-821D-410B-BC88-F22342A26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963" y="4505326"/>
            <a:ext cx="1331904" cy="5206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8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Interval</a:t>
            </a:r>
          </a:p>
        </p:txBody>
      </p:sp>
      <p:sp>
        <p:nvSpPr>
          <p:cNvPr id="39949" name="Rectangle 13">
            <a:extLst>
              <a:ext uri="{FF2B5EF4-FFF2-40B4-BE49-F238E27FC236}">
                <a16:creationId xmlns:a16="http://schemas.microsoft.com/office/drawing/2014/main" xmlns="" id="{15F4BEAE-13E3-4D69-8C29-F3895F00D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564" y="3819526"/>
            <a:ext cx="964881" cy="5206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8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Ratio</a:t>
            </a:r>
          </a:p>
        </p:txBody>
      </p:sp>
      <p:sp>
        <p:nvSpPr>
          <p:cNvPr id="39950" name="Rectangle 14">
            <a:extLst>
              <a:ext uri="{FF2B5EF4-FFF2-40B4-BE49-F238E27FC236}">
                <a16:creationId xmlns:a16="http://schemas.microsoft.com/office/drawing/2014/main" xmlns="" id="{2B0DE335-9262-4ADD-886B-D8B80EB4A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4" y="6127751"/>
            <a:ext cx="397711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000" b="1">
                <a:solidFill>
                  <a:schemeClr val="accent2"/>
                </a:solidFill>
              </a:rPr>
              <a:t>Attributes are only named; weakest</a:t>
            </a:r>
          </a:p>
        </p:txBody>
      </p:sp>
      <p:sp>
        <p:nvSpPr>
          <p:cNvPr id="39951" name="Rectangle 15">
            <a:extLst>
              <a:ext uri="{FF2B5EF4-FFF2-40B4-BE49-F238E27FC236}">
                <a16:creationId xmlns:a16="http://schemas.microsoft.com/office/drawing/2014/main" xmlns="" id="{F7A03FE5-6FC8-4E0F-8B72-9EE7B4755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713" y="5289551"/>
            <a:ext cx="291195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000" b="1">
                <a:solidFill>
                  <a:schemeClr val="accent2"/>
                </a:solidFill>
              </a:rPr>
              <a:t>Attributes can be ordered</a:t>
            </a:r>
          </a:p>
        </p:txBody>
      </p:sp>
      <p:sp>
        <p:nvSpPr>
          <p:cNvPr id="39952" name="Rectangle 16">
            <a:extLst>
              <a:ext uri="{FF2B5EF4-FFF2-40B4-BE49-F238E27FC236}">
                <a16:creationId xmlns:a16="http://schemas.microsoft.com/office/drawing/2014/main" xmlns="" id="{A6DECFBA-8EAB-4CD2-820A-3A5ADA09A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513" y="4603751"/>
            <a:ext cx="258186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000" b="1">
                <a:solidFill>
                  <a:schemeClr val="accent2"/>
                </a:solidFill>
              </a:rPr>
              <a:t>Distance is meaningful</a:t>
            </a:r>
          </a:p>
        </p:txBody>
      </p:sp>
      <p:sp>
        <p:nvSpPr>
          <p:cNvPr id="39953" name="Rectangle 17">
            <a:extLst>
              <a:ext uri="{FF2B5EF4-FFF2-40B4-BE49-F238E27FC236}">
                <a16:creationId xmlns:a16="http://schemas.microsoft.com/office/drawing/2014/main" xmlns="" id="{53D5E1D4-3231-450D-89CB-67216D18F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114" y="3917951"/>
            <a:ext cx="16419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000" b="1">
                <a:solidFill>
                  <a:schemeClr val="accent2"/>
                </a:solidFill>
              </a:rPr>
              <a:t>Absolute zero</a:t>
            </a:r>
          </a:p>
        </p:txBody>
      </p:sp>
      <p:grpSp>
        <p:nvGrpSpPr>
          <p:cNvPr id="39998" name="Group 62">
            <a:extLst>
              <a:ext uri="{FF2B5EF4-FFF2-40B4-BE49-F238E27FC236}">
                <a16:creationId xmlns:a16="http://schemas.microsoft.com/office/drawing/2014/main" xmlns="" id="{DBC9098C-5C3D-47B9-B749-418AB7535E9A}"/>
              </a:ext>
            </a:extLst>
          </p:cNvPr>
          <p:cNvGrpSpPr>
            <a:grpSpLocks/>
          </p:cNvGrpSpPr>
          <p:nvPr/>
        </p:nvGrpSpPr>
        <p:grpSpPr bwMode="auto">
          <a:xfrm>
            <a:off x="2944813" y="1344613"/>
            <a:ext cx="2952750" cy="4495800"/>
            <a:chOff x="895" y="847"/>
            <a:chExt cx="1860" cy="2832"/>
          </a:xfrm>
        </p:grpSpPr>
        <p:grpSp>
          <p:nvGrpSpPr>
            <p:cNvPr id="39956" name="Group 20">
              <a:extLst>
                <a:ext uri="{FF2B5EF4-FFF2-40B4-BE49-F238E27FC236}">
                  <a16:creationId xmlns:a16="http://schemas.microsoft.com/office/drawing/2014/main" xmlns="" id="{01A19523-DD08-486A-8EC8-728D07228C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" y="1413"/>
              <a:ext cx="147" cy="251"/>
              <a:chOff x="1828" y="1413"/>
              <a:chExt cx="147" cy="251"/>
            </a:xfrm>
          </p:grpSpPr>
          <p:sp>
            <p:nvSpPr>
              <p:cNvPr id="39954" name="Freeform 18">
                <a:extLst>
                  <a:ext uri="{FF2B5EF4-FFF2-40B4-BE49-F238E27FC236}">
                    <a16:creationId xmlns:a16="http://schemas.microsoft.com/office/drawing/2014/main" xmlns="" id="{40A49F82-B7EC-4047-AA92-17ADB93468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" y="1413"/>
                <a:ext cx="123" cy="248"/>
              </a:xfrm>
              <a:custGeom>
                <a:avLst/>
                <a:gdLst>
                  <a:gd name="T0" fmla="*/ 55 w 123"/>
                  <a:gd name="T1" fmla="*/ 247 h 248"/>
                  <a:gd name="T2" fmla="*/ 47 w 123"/>
                  <a:gd name="T3" fmla="*/ 197 h 248"/>
                  <a:gd name="T4" fmla="*/ 28 w 123"/>
                  <a:gd name="T5" fmla="*/ 166 h 248"/>
                  <a:gd name="T6" fmla="*/ 17 w 123"/>
                  <a:gd name="T7" fmla="*/ 128 h 248"/>
                  <a:gd name="T8" fmla="*/ 22 w 123"/>
                  <a:gd name="T9" fmla="*/ 96 h 248"/>
                  <a:gd name="T10" fmla="*/ 26 w 123"/>
                  <a:gd name="T11" fmla="*/ 76 h 248"/>
                  <a:gd name="T12" fmla="*/ 17 w 123"/>
                  <a:gd name="T13" fmla="*/ 45 h 248"/>
                  <a:gd name="T14" fmla="*/ 0 w 123"/>
                  <a:gd name="T15" fmla="*/ 21 h 248"/>
                  <a:gd name="T16" fmla="*/ 10 w 123"/>
                  <a:gd name="T17" fmla="*/ 4 h 248"/>
                  <a:gd name="T18" fmla="*/ 28 w 123"/>
                  <a:gd name="T19" fmla="*/ 0 h 248"/>
                  <a:gd name="T20" fmla="*/ 46 w 123"/>
                  <a:gd name="T21" fmla="*/ 4 h 248"/>
                  <a:gd name="T22" fmla="*/ 56 w 123"/>
                  <a:gd name="T23" fmla="*/ 17 h 248"/>
                  <a:gd name="T24" fmla="*/ 65 w 123"/>
                  <a:gd name="T25" fmla="*/ 28 h 248"/>
                  <a:gd name="T26" fmla="*/ 98 w 123"/>
                  <a:gd name="T27" fmla="*/ 74 h 248"/>
                  <a:gd name="T28" fmla="*/ 122 w 123"/>
                  <a:gd name="T29" fmla="*/ 118 h 248"/>
                  <a:gd name="T30" fmla="*/ 113 w 123"/>
                  <a:gd name="T31" fmla="*/ 176 h 248"/>
                  <a:gd name="T32" fmla="*/ 100 w 123"/>
                  <a:gd name="T33" fmla="*/ 247 h 248"/>
                  <a:gd name="T34" fmla="*/ 55 w 123"/>
                  <a:gd name="T35" fmla="*/ 247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3" h="248">
                    <a:moveTo>
                      <a:pt x="55" y="247"/>
                    </a:moveTo>
                    <a:lnTo>
                      <a:pt x="47" y="197"/>
                    </a:lnTo>
                    <a:lnTo>
                      <a:pt x="28" y="166"/>
                    </a:lnTo>
                    <a:lnTo>
                      <a:pt x="17" y="128"/>
                    </a:lnTo>
                    <a:lnTo>
                      <a:pt x="22" y="96"/>
                    </a:lnTo>
                    <a:lnTo>
                      <a:pt x="26" y="76"/>
                    </a:lnTo>
                    <a:lnTo>
                      <a:pt x="17" y="45"/>
                    </a:lnTo>
                    <a:lnTo>
                      <a:pt x="0" y="21"/>
                    </a:lnTo>
                    <a:lnTo>
                      <a:pt x="10" y="4"/>
                    </a:lnTo>
                    <a:lnTo>
                      <a:pt x="28" y="0"/>
                    </a:lnTo>
                    <a:lnTo>
                      <a:pt x="46" y="4"/>
                    </a:lnTo>
                    <a:lnTo>
                      <a:pt x="56" y="17"/>
                    </a:lnTo>
                    <a:lnTo>
                      <a:pt x="65" y="28"/>
                    </a:lnTo>
                    <a:lnTo>
                      <a:pt x="98" y="74"/>
                    </a:lnTo>
                    <a:lnTo>
                      <a:pt x="122" y="118"/>
                    </a:lnTo>
                    <a:lnTo>
                      <a:pt x="113" y="176"/>
                    </a:lnTo>
                    <a:lnTo>
                      <a:pt x="100" y="247"/>
                    </a:lnTo>
                    <a:lnTo>
                      <a:pt x="55" y="247"/>
                    </a:lnTo>
                  </a:path>
                </a:pathLst>
              </a:custGeom>
              <a:solidFill>
                <a:srgbClr val="FFE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5" name="Freeform 19">
                <a:extLst>
                  <a:ext uri="{FF2B5EF4-FFF2-40B4-BE49-F238E27FC236}">
                    <a16:creationId xmlns:a16="http://schemas.microsoft.com/office/drawing/2014/main" xmlns="" id="{6569F417-BF6C-4B4E-B607-0E085E9ECD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" y="1609"/>
                <a:ext cx="125" cy="55"/>
              </a:xfrm>
              <a:custGeom>
                <a:avLst/>
                <a:gdLst>
                  <a:gd name="T0" fmla="*/ 0 w 125"/>
                  <a:gd name="T1" fmla="*/ 0 h 55"/>
                  <a:gd name="T2" fmla="*/ 6 w 125"/>
                  <a:gd name="T3" fmla="*/ 54 h 55"/>
                  <a:gd name="T4" fmla="*/ 124 w 125"/>
                  <a:gd name="T5" fmla="*/ 54 h 55"/>
                  <a:gd name="T6" fmla="*/ 118 w 125"/>
                  <a:gd name="T7" fmla="*/ 0 h 55"/>
                  <a:gd name="T8" fmla="*/ 73 w 125"/>
                  <a:gd name="T9" fmla="*/ 7 h 55"/>
                  <a:gd name="T10" fmla="*/ 0 w 125"/>
                  <a:gd name="T1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" h="55">
                    <a:moveTo>
                      <a:pt x="0" y="0"/>
                    </a:moveTo>
                    <a:lnTo>
                      <a:pt x="6" y="54"/>
                    </a:lnTo>
                    <a:lnTo>
                      <a:pt x="124" y="54"/>
                    </a:lnTo>
                    <a:lnTo>
                      <a:pt x="118" y="0"/>
                    </a:lnTo>
                    <a:lnTo>
                      <a:pt x="73" y="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957" name="Freeform 21">
              <a:extLst>
                <a:ext uri="{FF2B5EF4-FFF2-40B4-BE49-F238E27FC236}">
                  <a16:creationId xmlns:a16="http://schemas.microsoft.com/office/drawing/2014/main" xmlns="" id="{E67F4693-B3C8-4066-B439-36AE40B88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" y="1605"/>
              <a:ext cx="584" cy="773"/>
            </a:xfrm>
            <a:custGeom>
              <a:avLst/>
              <a:gdLst>
                <a:gd name="T0" fmla="*/ 34 w 584"/>
                <a:gd name="T1" fmla="*/ 133 h 773"/>
                <a:gd name="T2" fmla="*/ 80 w 584"/>
                <a:gd name="T3" fmla="*/ 93 h 773"/>
                <a:gd name="T4" fmla="*/ 263 w 584"/>
                <a:gd name="T5" fmla="*/ 36 h 773"/>
                <a:gd name="T6" fmla="*/ 376 w 584"/>
                <a:gd name="T7" fmla="*/ 6 h 773"/>
                <a:gd name="T8" fmla="*/ 417 w 584"/>
                <a:gd name="T9" fmla="*/ 0 h 773"/>
                <a:gd name="T10" fmla="*/ 473 w 584"/>
                <a:gd name="T11" fmla="*/ 87 h 773"/>
                <a:gd name="T12" fmla="*/ 503 w 584"/>
                <a:gd name="T13" fmla="*/ 185 h 773"/>
                <a:gd name="T14" fmla="*/ 519 w 584"/>
                <a:gd name="T15" fmla="*/ 278 h 773"/>
                <a:gd name="T16" fmla="*/ 519 w 584"/>
                <a:gd name="T17" fmla="*/ 445 h 773"/>
                <a:gd name="T18" fmla="*/ 583 w 584"/>
                <a:gd name="T19" fmla="*/ 610 h 773"/>
                <a:gd name="T20" fmla="*/ 576 w 584"/>
                <a:gd name="T21" fmla="*/ 687 h 773"/>
                <a:gd name="T22" fmla="*/ 490 w 584"/>
                <a:gd name="T23" fmla="*/ 732 h 773"/>
                <a:gd name="T24" fmla="*/ 269 w 584"/>
                <a:gd name="T25" fmla="*/ 772 h 773"/>
                <a:gd name="T26" fmla="*/ 189 w 584"/>
                <a:gd name="T27" fmla="*/ 726 h 773"/>
                <a:gd name="T28" fmla="*/ 138 w 584"/>
                <a:gd name="T29" fmla="*/ 594 h 773"/>
                <a:gd name="T30" fmla="*/ 97 w 584"/>
                <a:gd name="T31" fmla="*/ 449 h 773"/>
                <a:gd name="T32" fmla="*/ 22 w 584"/>
                <a:gd name="T33" fmla="*/ 374 h 773"/>
                <a:gd name="T34" fmla="*/ 5 w 584"/>
                <a:gd name="T35" fmla="*/ 295 h 773"/>
                <a:gd name="T36" fmla="*/ 0 w 584"/>
                <a:gd name="T37" fmla="*/ 197 h 773"/>
                <a:gd name="T38" fmla="*/ 34 w 584"/>
                <a:gd name="T39" fmla="*/ 133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84" h="773">
                  <a:moveTo>
                    <a:pt x="34" y="133"/>
                  </a:moveTo>
                  <a:lnTo>
                    <a:pt x="80" y="93"/>
                  </a:lnTo>
                  <a:lnTo>
                    <a:pt x="263" y="36"/>
                  </a:lnTo>
                  <a:lnTo>
                    <a:pt x="376" y="6"/>
                  </a:lnTo>
                  <a:lnTo>
                    <a:pt x="417" y="0"/>
                  </a:lnTo>
                  <a:lnTo>
                    <a:pt x="473" y="87"/>
                  </a:lnTo>
                  <a:lnTo>
                    <a:pt x="503" y="185"/>
                  </a:lnTo>
                  <a:lnTo>
                    <a:pt x="519" y="278"/>
                  </a:lnTo>
                  <a:lnTo>
                    <a:pt x="519" y="445"/>
                  </a:lnTo>
                  <a:lnTo>
                    <a:pt x="583" y="610"/>
                  </a:lnTo>
                  <a:lnTo>
                    <a:pt x="576" y="687"/>
                  </a:lnTo>
                  <a:lnTo>
                    <a:pt x="490" y="732"/>
                  </a:lnTo>
                  <a:lnTo>
                    <a:pt x="269" y="772"/>
                  </a:lnTo>
                  <a:lnTo>
                    <a:pt x="189" y="726"/>
                  </a:lnTo>
                  <a:lnTo>
                    <a:pt x="138" y="594"/>
                  </a:lnTo>
                  <a:lnTo>
                    <a:pt x="97" y="449"/>
                  </a:lnTo>
                  <a:lnTo>
                    <a:pt x="22" y="374"/>
                  </a:lnTo>
                  <a:lnTo>
                    <a:pt x="5" y="295"/>
                  </a:lnTo>
                  <a:lnTo>
                    <a:pt x="0" y="197"/>
                  </a:lnTo>
                  <a:lnTo>
                    <a:pt x="34" y="133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60" name="Group 24">
              <a:extLst>
                <a:ext uri="{FF2B5EF4-FFF2-40B4-BE49-F238E27FC236}">
                  <a16:creationId xmlns:a16="http://schemas.microsoft.com/office/drawing/2014/main" xmlns="" id="{D80F45D3-237E-49E7-84F9-C7E8337F2C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3" y="1577"/>
              <a:ext cx="639" cy="847"/>
              <a:chOff x="1353" y="1577"/>
              <a:chExt cx="639" cy="847"/>
            </a:xfrm>
          </p:grpSpPr>
          <p:sp>
            <p:nvSpPr>
              <p:cNvPr id="39958" name="Freeform 22">
                <a:extLst>
                  <a:ext uri="{FF2B5EF4-FFF2-40B4-BE49-F238E27FC236}">
                    <a16:creationId xmlns:a16="http://schemas.microsoft.com/office/drawing/2014/main" xmlns="" id="{C1C9B088-E0CC-407E-8DFA-23740B0CE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3" y="1577"/>
                <a:ext cx="639" cy="847"/>
              </a:xfrm>
              <a:custGeom>
                <a:avLst/>
                <a:gdLst>
                  <a:gd name="T0" fmla="*/ 0 w 639"/>
                  <a:gd name="T1" fmla="*/ 52 h 847"/>
                  <a:gd name="T2" fmla="*/ 35 w 639"/>
                  <a:gd name="T3" fmla="*/ 102 h 847"/>
                  <a:gd name="T4" fmla="*/ 81 w 639"/>
                  <a:gd name="T5" fmla="*/ 177 h 847"/>
                  <a:gd name="T6" fmla="*/ 127 w 639"/>
                  <a:gd name="T7" fmla="*/ 276 h 847"/>
                  <a:gd name="T8" fmla="*/ 164 w 639"/>
                  <a:gd name="T9" fmla="*/ 374 h 847"/>
                  <a:gd name="T10" fmla="*/ 190 w 639"/>
                  <a:gd name="T11" fmla="*/ 453 h 847"/>
                  <a:gd name="T12" fmla="*/ 235 w 639"/>
                  <a:gd name="T13" fmla="*/ 617 h 847"/>
                  <a:gd name="T14" fmla="*/ 248 w 639"/>
                  <a:gd name="T15" fmla="*/ 667 h 847"/>
                  <a:gd name="T16" fmla="*/ 267 w 639"/>
                  <a:gd name="T17" fmla="*/ 699 h 847"/>
                  <a:gd name="T18" fmla="*/ 283 w 639"/>
                  <a:gd name="T19" fmla="*/ 726 h 847"/>
                  <a:gd name="T20" fmla="*/ 409 w 639"/>
                  <a:gd name="T21" fmla="*/ 811 h 847"/>
                  <a:gd name="T22" fmla="*/ 456 w 639"/>
                  <a:gd name="T23" fmla="*/ 846 h 847"/>
                  <a:gd name="T24" fmla="*/ 450 w 639"/>
                  <a:gd name="T25" fmla="*/ 760 h 847"/>
                  <a:gd name="T26" fmla="*/ 429 w 639"/>
                  <a:gd name="T27" fmla="*/ 689 h 847"/>
                  <a:gd name="T28" fmla="*/ 405 w 639"/>
                  <a:gd name="T29" fmla="*/ 616 h 847"/>
                  <a:gd name="T30" fmla="*/ 348 w 639"/>
                  <a:gd name="T31" fmla="*/ 525 h 847"/>
                  <a:gd name="T32" fmla="*/ 312 w 639"/>
                  <a:gd name="T33" fmla="*/ 425 h 847"/>
                  <a:gd name="T34" fmla="*/ 295 w 639"/>
                  <a:gd name="T35" fmla="*/ 276 h 847"/>
                  <a:gd name="T36" fmla="*/ 370 w 639"/>
                  <a:gd name="T37" fmla="*/ 334 h 847"/>
                  <a:gd name="T38" fmla="*/ 439 w 639"/>
                  <a:gd name="T39" fmla="*/ 381 h 847"/>
                  <a:gd name="T40" fmla="*/ 508 w 639"/>
                  <a:gd name="T41" fmla="*/ 403 h 847"/>
                  <a:gd name="T42" fmla="*/ 552 w 639"/>
                  <a:gd name="T43" fmla="*/ 414 h 847"/>
                  <a:gd name="T44" fmla="*/ 587 w 639"/>
                  <a:gd name="T45" fmla="*/ 409 h 847"/>
                  <a:gd name="T46" fmla="*/ 609 w 639"/>
                  <a:gd name="T47" fmla="*/ 381 h 847"/>
                  <a:gd name="T48" fmla="*/ 633 w 639"/>
                  <a:gd name="T49" fmla="*/ 302 h 847"/>
                  <a:gd name="T50" fmla="*/ 638 w 639"/>
                  <a:gd name="T51" fmla="*/ 244 h 847"/>
                  <a:gd name="T52" fmla="*/ 638 w 639"/>
                  <a:gd name="T53" fmla="*/ 147 h 847"/>
                  <a:gd name="T54" fmla="*/ 638 w 639"/>
                  <a:gd name="T55" fmla="*/ 66 h 847"/>
                  <a:gd name="T56" fmla="*/ 535 w 639"/>
                  <a:gd name="T57" fmla="*/ 68 h 847"/>
                  <a:gd name="T58" fmla="*/ 490 w 639"/>
                  <a:gd name="T59" fmla="*/ 58 h 847"/>
                  <a:gd name="T60" fmla="*/ 484 w 639"/>
                  <a:gd name="T61" fmla="*/ 149 h 847"/>
                  <a:gd name="T62" fmla="*/ 473 w 639"/>
                  <a:gd name="T63" fmla="*/ 178 h 847"/>
                  <a:gd name="T64" fmla="*/ 405 w 639"/>
                  <a:gd name="T65" fmla="*/ 144 h 847"/>
                  <a:gd name="T66" fmla="*/ 358 w 639"/>
                  <a:gd name="T67" fmla="*/ 104 h 847"/>
                  <a:gd name="T68" fmla="*/ 272 w 639"/>
                  <a:gd name="T69" fmla="*/ 58 h 847"/>
                  <a:gd name="T70" fmla="*/ 210 w 639"/>
                  <a:gd name="T71" fmla="*/ 17 h 847"/>
                  <a:gd name="T72" fmla="*/ 154 w 639"/>
                  <a:gd name="T73" fmla="*/ 0 h 847"/>
                  <a:gd name="T74" fmla="*/ 85 w 639"/>
                  <a:gd name="T75" fmla="*/ 28 h 847"/>
                  <a:gd name="T76" fmla="*/ 0 w 639"/>
                  <a:gd name="T77" fmla="*/ 52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9" h="847">
                    <a:moveTo>
                      <a:pt x="0" y="52"/>
                    </a:moveTo>
                    <a:lnTo>
                      <a:pt x="35" y="102"/>
                    </a:lnTo>
                    <a:lnTo>
                      <a:pt x="81" y="177"/>
                    </a:lnTo>
                    <a:lnTo>
                      <a:pt x="127" y="276"/>
                    </a:lnTo>
                    <a:lnTo>
                      <a:pt x="164" y="374"/>
                    </a:lnTo>
                    <a:lnTo>
                      <a:pt x="190" y="453"/>
                    </a:lnTo>
                    <a:lnTo>
                      <a:pt x="235" y="617"/>
                    </a:lnTo>
                    <a:lnTo>
                      <a:pt x="248" y="667"/>
                    </a:lnTo>
                    <a:lnTo>
                      <a:pt x="267" y="699"/>
                    </a:lnTo>
                    <a:lnTo>
                      <a:pt x="283" y="726"/>
                    </a:lnTo>
                    <a:lnTo>
                      <a:pt x="409" y="811"/>
                    </a:lnTo>
                    <a:lnTo>
                      <a:pt x="456" y="846"/>
                    </a:lnTo>
                    <a:lnTo>
                      <a:pt x="450" y="760"/>
                    </a:lnTo>
                    <a:lnTo>
                      <a:pt x="429" y="689"/>
                    </a:lnTo>
                    <a:lnTo>
                      <a:pt x="405" y="616"/>
                    </a:lnTo>
                    <a:lnTo>
                      <a:pt x="348" y="525"/>
                    </a:lnTo>
                    <a:lnTo>
                      <a:pt x="312" y="425"/>
                    </a:lnTo>
                    <a:lnTo>
                      <a:pt x="295" y="276"/>
                    </a:lnTo>
                    <a:lnTo>
                      <a:pt x="370" y="334"/>
                    </a:lnTo>
                    <a:lnTo>
                      <a:pt x="439" y="381"/>
                    </a:lnTo>
                    <a:lnTo>
                      <a:pt x="508" y="403"/>
                    </a:lnTo>
                    <a:lnTo>
                      <a:pt x="552" y="414"/>
                    </a:lnTo>
                    <a:lnTo>
                      <a:pt x="587" y="409"/>
                    </a:lnTo>
                    <a:lnTo>
                      <a:pt x="609" y="381"/>
                    </a:lnTo>
                    <a:lnTo>
                      <a:pt x="633" y="302"/>
                    </a:lnTo>
                    <a:lnTo>
                      <a:pt x="638" y="244"/>
                    </a:lnTo>
                    <a:lnTo>
                      <a:pt x="638" y="147"/>
                    </a:lnTo>
                    <a:lnTo>
                      <a:pt x="638" y="66"/>
                    </a:lnTo>
                    <a:lnTo>
                      <a:pt x="535" y="68"/>
                    </a:lnTo>
                    <a:lnTo>
                      <a:pt x="490" y="58"/>
                    </a:lnTo>
                    <a:lnTo>
                      <a:pt x="484" y="149"/>
                    </a:lnTo>
                    <a:lnTo>
                      <a:pt x="473" y="178"/>
                    </a:lnTo>
                    <a:lnTo>
                      <a:pt x="405" y="144"/>
                    </a:lnTo>
                    <a:lnTo>
                      <a:pt x="358" y="104"/>
                    </a:lnTo>
                    <a:lnTo>
                      <a:pt x="272" y="58"/>
                    </a:lnTo>
                    <a:lnTo>
                      <a:pt x="210" y="17"/>
                    </a:lnTo>
                    <a:lnTo>
                      <a:pt x="154" y="0"/>
                    </a:lnTo>
                    <a:lnTo>
                      <a:pt x="85" y="28"/>
                    </a:lnTo>
                    <a:lnTo>
                      <a:pt x="0" y="52"/>
                    </a:lnTo>
                  </a:path>
                </a:pathLst>
              </a:custGeom>
              <a:solidFill>
                <a:srgbClr val="000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9" name="Freeform 23">
                <a:extLst>
                  <a:ext uri="{FF2B5EF4-FFF2-40B4-BE49-F238E27FC236}">
                    <a16:creationId xmlns:a16="http://schemas.microsoft.com/office/drawing/2014/main" xmlns="" id="{D3686226-4E6E-4912-86E1-18A7C924D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1618"/>
                <a:ext cx="180" cy="514"/>
              </a:xfrm>
              <a:custGeom>
                <a:avLst/>
                <a:gdLst>
                  <a:gd name="T0" fmla="*/ 0 w 180"/>
                  <a:gd name="T1" fmla="*/ 0 h 514"/>
                  <a:gd name="T2" fmla="*/ 78 w 180"/>
                  <a:gd name="T3" fmla="*/ 35 h 514"/>
                  <a:gd name="T4" fmla="*/ 71 w 180"/>
                  <a:gd name="T5" fmla="*/ 96 h 514"/>
                  <a:gd name="T6" fmla="*/ 121 w 180"/>
                  <a:gd name="T7" fmla="*/ 99 h 514"/>
                  <a:gd name="T8" fmla="*/ 152 w 180"/>
                  <a:gd name="T9" fmla="*/ 210 h 514"/>
                  <a:gd name="T10" fmla="*/ 170 w 180"/>
                  <a:gd name="T11" fmla="*/ 330 h 514"/>
                  <a:gd name="T12" fmla="*/ 177 w 180"/>
                  <a:gd name="T13" fmla="*/ 444 h 514"/>
                  <a:gd name="T14" fmla="*/ 179 w 180"/>
                  <a:gd name="T15" fmla="*/ 513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514">
                    <a:moveTo>
                      <a:pt x="0" y="0"/>
                    </a:moveTo>
                    <a:lnTo>
                      <a:pt x="78" y="35"/>
                    </a:lnTo>
                    <a:lnTo>
                      <a:pt x="71" y="96"/>
                    </a:lnTo>
                    <a:lnTo>
                      <a:pt x="121" y="99"/>
                    </a:lnTo>
                    <a:lnTo>
                      <a:pt x="152" y="210"/>
                    </a:lnTo>
                    <a:lnTo>
                      <a:pt x="170" y="330"/>
                    </a:lnTo>
                    <a:lnTo>
                      <a:pt x="177" y="444"/>
                    </a:lnTo>
                    <a:lnTo>
                      <a:pt x="179" y="51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961" name="Freeform 25">
              <a:extLst>
                <a:ext uri="{FF2B5EF4-FFF2-40B4-BE49-F238E27FC236}">
                  <a16:creationId xmlns:a16="http://schemas.microsoft.com/office/drawing/2014/main" xmlns="" id="{613C0C60-A45E-44CD-BDB3-AB780C107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9" y="1618"/>
              <a:ext cx="193" cy="160"/>
            </a:xfrm>
            <a:custGeom>
              <a:avLst/>
              <a:gdLst>
                <a:gd name="T0" fmla="*/ 17 w 193"/>
                <a:gd name="T1" fmla="*/ 51 h 160"/>
                <a:gd name="T2" fmla="*/ 0 w 193"/>
                <a:gd name="T3" fmla="*/ 77 h 160"/>
                <a:gd name="T4" fmla="*/ 83 w 193"/>
                <a:gd name="T5" fmla="*/ 159 h 160"/>
                <a:gd name="T6" fmla="*/ 110 w 193"/>
                <a:gd name="T7" fmla="*/ 62 h 160"/>
                <a:gd name="T8" fmla="*/ 192 w 193"/>
                <a:gd name="T9" fmla="*/ 110 h 160"/>
                <a:gd name="T10" fmla="*/ 188 w 193"/>
                <a:gd name="T11" fmla="*/ 27 h 160"/>
                <a:gd name="T12" fmla="*/ 138 w 193"/>
                <a:gd name="T13" fmla="*/ 0 h 160"/>
                <a:gd name="T14" fmla="*/ 17 w 193"/>
                <a:gd name="T15" fmla="*/ 5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3" h="160">
                  <a:moveTo>
                    <a:pt x="17" y="51"/>
                  </a:moveTo>
                  <a:lnTo>
                    <a:pt x="0" y="77"/>
                  </a:lnTo>
                  <a:lnTo>
                    <a:pt x="83" y="159"/>
                  </a:lnTo>
                  <a:lnTo>
                    <a:pt x="110" y="62"/>
                  </a:lnTo>
                  <a:lnTo>
                    <a:pt x="192" y="110"/>
                  </a:lnTo>
                  <a:lnTo>
                    <a:pt x="188" y="27"/>
                  </a:lnTo>
                  <a:lnTo>
                    <a:pt x="138" y="0"/>
                  </a:lnTo>
                  <a:lnTo>
                    <a:pt x="17" y="51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66" name="Group 30">
              <a:extLst>
                <a:ext uri="{FF2B5EF4-FFF2-40B4-BE49-F238E27FC236}">
                  <a16:creationId xmlns:a16="http://schemas.microsoft.com/office/drawing/2014/main" xmlns="" id="{284C6EF9-C27D-4E94-9218-185E73DDFE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2" y="847"/>
              <a:ext cx="893" cy="2250"/>
              <a:chOff x="1862" y="847"/>
              <a:chExt cx="893" cy="2250"/>
            </a:xfrm>
          </p:grpSpPr>
          <p:grpSp>
            <p:nvGrpSpPr>
              <p:cNvPr id="39964" name="Group 28">
                <a:extLst>
                  <a:ext uri="{FF2B5EF4-FFF2-40B4-BE49-F238E27FC236}">
                    <a16:creationId xmlns:a16="http://schemas.microsoft.com/office/drawing/2014/main" xmlns="" id="{C797EFE2-74A8-4D07-969B-ADFC9067D3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82" y="847"/>
                <a:ext cx="873" cy="2250"/>
                <a:chOff x="1882" y="847"/>
                <a:chExt cx="873" cy="2250"/>
              </a:xfrm>
            </p:grpSpPr>
            <p:sp>
              <p:nvSpPr>
                <p:cNvPr id="39962" name="Freeform 26">
                  <a:extLst>
                    <a:ext uri="{FF2B5EF4-FFF2-40B4-BE49-F238E27FC236}">
                      <a16:creationId xmlns:a16="http://schemas.microsoft.com/office/drawing/2014/main" xmlns="" id="{D7B34C97-32E4-4396-B810-8BF3A26C5B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2" y="861"/>
                  <a:ext cx="87" cy="2236"/>
                </a:xfrm>
                <a:custGeom>
                  <a:avLst/>
                  <a:gdLst>
                    <a:gd name="T0" fmla="*/ 0 w 87"/>
                    <a:gd name="T1" fmla="*/ 4 h 2236"/>
                    <a:gd name="T2" fmla="*/ 43 w 87"/>
                    <a:gd name="T3" fmla="*/ 2235 h 2236"/>
                    <a:gd name="T4" fmla="*/ 86 w 87"/>
                    <a:gd name="T5" fmla="*/ 2235 h 2236"/>
                    <a:gd name="T6" fmla="*/ 43 w 87"/>
                    <a:gd name="T7" fmla="*/ 0 h 2236"/>
                    <a:gd name="T8" fmla="*/ 0 w 87"/>
                    <a:gd name="T9" fmla="*/ 4 h 2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2236">
                      <a:moveTo>
                        <a:pt x="0" y="4"/>
                      </a:moveTo>
                      <a:lnTo>
                        <a:pt x="43" y="2235"/>
                      </a:lnTo>
                      <a:lnTo>
                        <a:pt x="86" y="2235"/>
                      </a:lnTo>
                      <a:lnTo>
                        <a:pt x="43" y="0"/>
                      </a:lnTo>
                      <a:lnTo>
                        <a:pt x="0" y="4"/>
                      </a:lnTo>
                    </a:path>
                  </a:pathLst>
                </a:custGeom>
                <a:solidFill>
                  <a:srgbClr val="A05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3" name="Freeform 27">
                  <a:extLst>
                    <a:ext uri="{FF2B5EF4-FFF2-40B4-BE49-F238E27FC236}">
                      <a16:creationId xmlns:a16="http://schemas.microsoft.com/office/drawing/2014/main" xmlns="" id="{E81D036B-61D7-43DF-876D-632243FAFE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4" y="847"/>
                  <a:ext cx="831" cy="296"/>
                </a:xfrm>
                <a:custGeom>
                  <a:avLst/>
                  <a:gdLst>
                    <a:gd name="T0" fmla="*/ 0 w 831"/>
                    <a:gd name="T1" fmla="*/ 27 h 296"/>
                    <a:gd name="T2" fmla="*/ 64 w 831"/>
                    <a:gd name="T3" fmla="*/ 8 h 296"/>
                    <a:gd name="T4" fmla="*/ 108 w 831"/>
                    <a:gd name="T5" fmla="*/ 4 h 296"/>
                    <a:gd name="T6" fmla="*/ 156 w 831"/>
                    <a:gd name="T7" fmla="*/ 1 h 296"/>
                    <a:gd name="T8" fmla="*/ 203 w 831"/>
                    <a:gd name="T9" fmla="*/ 0 h 296"/>
                    <a:gd name="T10" fmla="*/ 257 w 831"/>
                    <a:gd name="T11" fmla="*/ 3 h 296"/>
                    <a:gd name="T12" fmla="*/ 292 w 831"/>
                    <a:gd name="T13" fmla="*/ 10 h 296"/>
                    <a:gd name="T14" fmla="*/ 328 w 831"/>
                    <a:gd name="T15" fmla="*/ 20 h 296"/>
                    <a:gd name="T16" fmla="*/ 348 w 831"/>
                    <a:gd name="T17" fmla="*/ 27 h 296"/>
                    <a:gd name="T18" fmla="*/ 379 w 831"/>
                    <a:gd name="T19" fmla="*/ 41 h 296"/>
                    <a:gd name="T20" fmla="*/ 420 w 831"/>
                    <a:gd name="T21" fmla="*/ 65 h 296"/>
                    <a:gd name="T22" fmla="*/ 458 w 831"/>
                    <a:gd name="T23" fmla="*/ 71 h 296"/>
                    <a:gd name="T24" fmla="*/ 479 w 831"/>
                    <a:gd name="T25" fmla="*/ 71 h 296"/>
                    <a:gd name="T26" fmla="*/ 517 w 831"/>
                    <a:gd name="T27" fmla="*/ 67 h 296"/>
                    <a:gd name="T28" fmla="*/ 552 w 831"/>
                    <a:gd name="T29" fmla="*/ 55 h 296"/>
                    <a:gd name="T30" fmla="*/ 588 w 831"/>
                    <a:gd name="T31" fmla="*/ 45 h 296"/>
                    <a:gd name="T32" fmla="*/ 640 w 831"/>
                    <a:gd name="T33" fmla="*/ 38 h 296"/>
                    <a:gd name="T34" fmla="*/ 701 w 831"/>
                    <a:gd name="T35" fmla="*/ 38 h 296"/>
                    <a:gd name="T36" fmla="*/ 767 w 831"/>
                    <a:gd name="T37" fmla="*/ 59 h 296"/>
                    <a:gd name="T38" fmla="*/ 830 w 831"/>
                    <a:gd name="T39" fmla="*/ 89 h 296"/>
                    <a:gd name="T40" fmla="*/ 767 w 831"/>
                    <a:gd name="T41" fmla="*/ 130 h 296"/>
                    <a:gd name="T42" fmla="*/ 718 w 831"/>
                    <a:gd name="T43" fmla="*/ 165 h 296"/>
                    <a:gd name="T44" fmla="*/ 760 w 831"/>
                    <a:gd name="T45" fmla="*/ 209 h 296"/>
                    <a:gd name="T46" fmla="*/ 823 w 831"/>
                    <a:gd name="T47" fmla="*/ 256 h 296"/>
                    <a:gd name="T48" fmla="*/ 774 w 831"/>
                    <a:gd name="T49" fmla="*/ 271 h 296"/>
                    <a:gd name="T50" fmla="*/ 697 w 831"/>
                    <a:gd name="T51" fmla="*/ 285 h 296"/>
                    <a:gd name="T52" fmla="*/ 611 w 831"/>
                    <a:gd name="T53" fmla="*/ 293 h 296"/>
                    <a:gd name="T54" fmla="*/ 519 w 831"/>
                    <a:gd name="T55" fmla="*/ 295 h 296"/>
                    <a:gd name="T56" fmla="*/ 454 w 831"/>
                    <a:gd name="T57" fmla="*/ 291 h 296"/>
                    <a:gd name="T58" fmla="*/ 390 w 831"/>
                    <a:gd name="T59" fmla="*/ 281 h 296"/>
                    <a:gd name="T60" fmla="*/ 350 w 831"/>
                    <a:gd name="T61" fmla="*/ 267 h 296"/>
                    <a:gd name="T62" fmla="*/ 297 w 831"/>
                    <a:gd name="T63" fmla="*/ 224 h 296"/>
                    <a:gd name="T64" fmla="*/ 258 w 831"/>
                    <a:gd name="T65" fmla="*/ 215 h 296"/>
                    <a:gd name="T66" fmla="*/ 213 w 831"/>
                    <a:gd name="T67" fmla="*/ 215 h 296"/>
                    <a:gd name="T68" fmla="*/ 179 w 831"/>
                    <a:gd name="T69" fmla="*/ 219 h 296"/>
                    <a:gd name="T70" fmla="*/ 139 w 831"/>
                    <a:gd name="T71" fmla="*/ 224 h 296"/>
                    <a:gd name="T72" fmla="*/ 95 w 831"/>
                    <a:gd name="T73" fmla="*/ 238 h 296"/>
                    <a:gd name="T74" fmla="*/ 62 w 831"/>
                    <a:gd name="T75" fmla="*/ 247 h 296"/>
                    <a:gd name="T76" fmla="*/ 0 w 831"/>
                    <a:gd name="T77" fmla="*/ 281 h 296"/>
                    <a:gd name="T78" fmla="*/ 22 w 831"/>
                    <a:gd name="T79" fmla="*/ 245 h 296"/>
                    <a:gd name="T80" fmla="*/ 33 w 831"/>
                    <a:gd name="T81" fmla="*/ 209 h 296"/>
                    <a:gd name="T82" fmla="*/ 41 w 831"/>
                    <a:gd name="T83" fmla="*/ 162 h 296"/>
                    <a:gd name="T84" fmla="*/ 39 w 831"/>
                    <a:gd name="T85" fmla="*/ 115 h 296"/>
                    <a:gd name="T86" fmla="*/ 23 w 831"/>
                    <a:gd name="T87" fmla="*/ 71 h 296"/>
                    <a:gd name="T88" fmla="*/ 0 w 831"/>
                    <a:gd name="T89" fmla="*/ 27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831" h="296">
                      <a:moveTo>
                        <a:pt x="0" y="27"/>
                      </a:moveTo>
                      <a:lnTo>
                        <a:pt x="64" y="8"/>
                      </a:lnTo>
                      <a:lnTo>
                        <a:pt x="108" y="4"/>
                      </a:lnTo>
                      <a:lnTo>
                        <a:pt x="156" y="1"/>
                      </a:lnTo>
                      <a:lnTo>
                        <a:pt x="203" y="0"/>
                      </a:lnTo>
                      <a:lnTo>
                        <a:pt x="257" y="3"/>
                      </a:lnTo>
                      <a:lnTo>
                        <a:pt x="292" y="10"/>
                      </a:lnTo>
                      <a:lnTo>
                        <a:pt x="328" y="20"/>
                      </a:lnTo>
                      <a:lnTo>
                        <a:pt x="348" y="27"/>
                      </a:lnTo>
                      <a:lnTo>
                        <a:pt x="379" y="41"/>
                      </a:lnTo>
                      <a:lnTo>
                        <a:pt x="420" y="65"/>
                      </a:lnTo>
                      <a:lnTo>
                        <a:pt x="458" y="71"/>
                      </a:lnTo>
                      <a:lnTo>
                        <a:pt x="479" y="71"/>
                      </a:lnTo>
                      <a:lnTo>
                        <a:pt x="517" y="67"/>
                      </a:lnTo>
                      <a:lnTo>
                        <a:pt x="552" y="55"/>
                      </a:lnTo>
                      <a:lnTo>
                        <a:pt x="588" y="45"/>
                      </a:lnTo>
                      <a:lnTo>
                        <a:pt x="640" y="38"/>
                      </a:lnTo>
                      <a:lnTo>
                        <a:pt x="701" y="38"/>
                      </a:lnTo>
                      <a:lnTo>
                        <a:pt x="767" y="59"/>
                      </a:lnTo>
                      <a:lnTo>
                        <a:pt x="830" y="89"/>
                      </a:lnTo>
                      <a:lnTo>
                        <a:pt x="767" y="130"/>
                      </a:lnTo>
                      <a:lnTo>
                        <a:pt x="718" y="165"/>
                      </a:lnTo>
                      <a:lnTo>
                        <a:pt x="760" y="209"/>
                      </a:lnTo>
                      <a:lnTo>
                        <a:pt x="823" y="256"/>
                      </a:lnTo>
                      <a:lnTo>
                        <a:pt x="774" y="271"/>
                      </a:lnTo>
                      <a:lnTo>
                        <a:pt x="697" y="285"/>
                      </a:lnTo>
                      <a:lnTo>
                        <a:pt x="611" y="293"/>
                      </a:lnTo>
                      <a:lnTo>
                        <a:pt x="519" y="295"/>
                      </a:lnTo>
                      <a:lnTo>
                        <a:pt x="454" y="291"/>
                      </a:lnTo>
                      <a:lnTo>
                        <a:pt x="390" y="281"/>
                      </a:lnTo>
                      <a:lnTo>
                        <a:pt x="350" y="267"/>
                      </a:lnTo>
                      <a:lnTo>
                        <a:pt x="297" y="224"/>
                      </a:lnTo>
                      <a:lnTo>
                        <a:pt x="258" y="215"/>
                      </a:lnTo>
                      <a:lnTo>
                        <a:pt x="213" y="215"/>
                      </a:lnTo>
                      <a:lnTo>
                        <a:pt x="179" y="219"/>
                      </a:lnTo>
                      <a:lnTo>
                        <a:pt x="139" y="224"/>
                      </a:lnTo>
                      <a:lnTo>
                        <a:pt x="95" y="238"/>
                      </a:lnTo>
                      <a:lnTo>
                        <a:pt x="62" y="247"/>
                      </a:lnTo>
                      <a:lnTo>
                        <a:pt x="0" y="281"/>
                      </a:lnTo>
                      <a:lnTo>
                        <a:pt x="22" y="245"/>
                      </a:lnTo>
                      <a:lnTo>
                        <a:pt x="33" y="209"/>
                      </a:lnTo>
                      <a:lnTo>
                        <a:pt x="41" y="162"/>
                      </a:lnTo>
                      <a:lnTo>
                        <a:pt x="39" y="115"/>
                      </a:lnTo>
                      <a:lnTo>
                        <a:pt x="23" y="71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00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65" name="Freeform 29">
                <a:extLst>
                  <a:ext uri="{FF2B5EF4-FFF2-40B4-BE49-F238E27FC236}">
                    <a16:creationId xmlns:a16="http://schemas.microsoft.com/office/drawing/2014/main" xmlns="" id="{97DB710B-B9A5-4EAF-83A2-03CEEAD00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" y="1428"/>
                <a:ext cx="134" cy="190"/>
              </a:xfrm>
              <a:custGeom>
                <a:avLst/>
                <a:gdLst>
                  <a:gd name="T0" fmla="*/ 58 w 134"/>
                  <a:gd name="T1" fmla="*/ 3 h 190"/>
                  <a:gd name="T2" fmla="*/ 33 w 134"/>
                  <a:gd name="T3" fmla="*/ 15 h 190"/>
                  <a:gd name="T4" fmla="*/ 9 w 134"/>
                  <a:gd name="T5" fmla="*/ 37 h 190"/>
                  <a:gd name="T6" fmla="*/ 0 w 134"/>
                  <a:gd name="T7" fmla="*/ 51 h 190"/>
                  <a:gd name="T8" fmla="*/ 4 w 134"/>
                  <a:gd name="T9" fmla="*/ 64 h 190"/>
                  <a:gd name="T10" fmla="*/ 16 w 134"/>
                  <a:gd name="T11" fmla="*/ 71 h 190"/>
                  <a:gd name="T12" fmla="*/ 38 w 134"/>
                  <a:gd name="T13" fmla="*/ 67 h 190"/>
                  <a:gd name="T14" fmla="*/ 12 w 134"/>
                  <a:gd name="T15" fmla="*/ 74 h 190"/>
                  <a:gd name="T16" fmla="*/ 9 w 134"/>
                  <a:gd name="T17" fmla="*/ 87 h 190"/>
                  <a:gd name="T18" fmla="*/ 12 w 134"/>
                  <a:gd name="T19" fmla="*/ 100 h 190"/>
                  <a:gd name="T20" fmla="*/ 18 w 134"/>
                  <a:gd name="T21" fmla="*/ 113 h 190"/>
                  <a:gd name="T22" fmla="*/ 44 w 134"/>
                  <a:gd name="T23" fmla="*/ 108 h 190"/>
                  <a:gd name="T24" fmla="*/ 16 w 134"/>
                  <a:gd name="T25" fmla="*/ 117 h 190"/>
                  <a:gd name="T26" fmla="*/ 16 w 134"/>
                  <a:gd name="T27" fmla="*/ 128 h 190"/>
                  <a:gd name="T28" fmla="*/ 20 w 134"/>
                  <a:gd name="T29" fmla="*/ 144 h 190"/>
                  <a:gd name="T30" fmla="*/ 30 w 134"/>
                  <a:gd name="T31" fmla="*/ 151 h 190"/>
                  <a:gd name="T32" fmla="*/ 44 w 134"/>
                  <a:gd name="T33" fmla="*/ 149 h 190"/>
                  <a:gd name="T34" fmla="*/ 28 w 134"/>
                  <a:gd name="T35" fmla="*/ 156 h 190"/>
                  <a:gd name="T36" fmla="*/ 25 w 134"/>
                  <a:gd name="T37" fmla="*/ 166 h 190"/>
                  <a:gd name="T38" fmla="*/ 27 w 134"/>
                  <a:gd name="T39" fmla="*/ 178 h 190"/>
                  <a:gd name="T40" fmla="*/ 45 w 134"/>
                  <a:gd name="T41" fmla="*/ 189 h 190"/>
                  <a:gd name="T42" fmla="*/ 70 w 134"/>
                  <a:gd name="T43" fmla="*/ 185 h 190"/>
                  <a:gd name="T44" fmla="*/ 95 w 134"/>
                  <a:gd name="T45" fmla="*/ 176 h 190"/>
                  <a:gd name="T46" fmla="*/ 112 w 134"/>
                  <a:gd name="T47" fmla="*/ 166 h 190"/>
                  <a:gd name="T48" fmla="*/ 128 w 134"/>
                  <a:gd name="T49" fmla="*/ 147 h 190"/>
                  <a:gd name="T50" fmla="*/ 126 w 134"/>
                  <a:gd name="T51" fmla="*/ 121 h 190"/>
                  <a:gd name="T52" fmla="*/ 133 w 134"/>
                  <a:gd name="T53" fmla="*/ 96 h 190"/>
                  <a:gd name="T54" fmla="*/ 118 w 134"/>
                  <a:gd name="T55" fmla="*/ 76 h 190"/>
                  <a:gd name="T56" fmla="*/ 120 w 134"/>
                  <a:gd name="T57" fmla="*/ 51 h 190"/>
                  <a:gd name="T58" fmla="*/ 109 w 134"/>
                  <a:gd name="T59" fmla="*/ 37 h 190"/>
                  <a:gd name="T60" fmla="*/ 111 w 134"/>
                  <a:gd name="T61" fmla="*/ 14 h 190"/>
                  <a:gd name="T62" fmla="*/ 94 w 134"/>
                  <a:gd name="T63" fmla="*/ 0 h 190"/>
                  <a:gd name="T64" fmla="*/ 58 w 134"/>
                  <a:gd name="T65" fmla="*/ 3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4" h="190">
                    <a:moveTo>
                      <a:pt x="58" y="3"/>
                    </a:moveTo>
                    <a:lnTo>
                      <a:pt x="33" y="15"/>
                    </a:lnTo>
                    <a:lnTo>
                      <a:pt x="9" y="37"/>
                    </a:lnTo>
                    <a:lnTo>
                      <a:pt x="0" y="51"/>
                    </a:lnTo>
                    <a:lnTo>
                      <a:pt x="4" y="64"/>
                    </a:lnTo>
                    <a:lnTo>
                      <a:pt x="16" y="71"/>
                    </a:lnTo>
                    <a:lnTo>
                      <a:pt x="38" y="67"/>
                    </a:lnTo>
                    <a:lnTo>
                      <a:pt x="12" y="74"/>
                    </a:lnTo>
                    <a:lnTo>
                      <a:pt x="9" y="87"/>
                    </a:lnTo>
                    <a:lnTo>
                      <a:pt x="12" y="100"/>
                    </a:lnTo>
                    <a:lnTo>
                      <a:pt x="18" y="113"/>
                    </a:lnTo>
                    <a:lnTo>
                      <a:pt x="44" y="108"/>
                    </a:lnTo>
                    <a:lnTo>
                      <a:pt x="16" y="117"/>
                    </a:lnTo>
                    <a:lnTo>
                      <a:pt x="16" y="128"/>
                    </a:lnTo>
                    <a:lnTo>
                      <a:pt x="20" y="144"/>
                    </a:lnTo>
                    <a:lnTo>
                      <a:pt x="30" y="151"/>
                    </a:lnTo>
                    <a:lnTo>
                      <a:pt x="44" y="149"/>
                    </a:lnTo>
                    <a:lnTo>
                      <a:pt x="28" y="156"/>
                    </a:lnTo>
                    <a:lnTo>
                      <a:pt x="25" y="166"/>
                    </a:lnTo>
                    <a:lnTo>
                      <a:pt x="27" y="178"/>
                    </a:lnTo>
                    <a:lnTo>
                      <a:pt x="45" y="189"/>
                    </a:lnTo>
                    <a:lnTo>
                      <a:pt x="70" y="185"/>
                    </a:lnTo>
                    <a:lnTo>
                      <a:pt x="95" y="176"/>
                    </a:lnTo>
                    <a:lnTo>
                      <a:pt x="112" y="166"/>
                    </a:lnTo>
                    <a:lnTo>
                      <a:pt x="128" y="147"/>
                    </a:lnTo>
                    <a:lnTo>
                      <a:pt x="126" y="121"/>
                    </a:lnTo>
                    <a:lnTo>
                      <a:pt x="133" y="96"/>
                    </a:lnTo>
                    <a:lnTo>
                      <a:pt x="118" y="76"/>
                    </a:lnTo>
                    <a:lnTo>
                      <a:pt x="120" y="51"/>
                    </a:lnTo>
                    <a:lnTo>
                      <a:pt x="109" y="37"/>
                    </a:lnTo>
                    <a:lnTo>
                      <a:pt x="111" y="14"/>
                    </a:lnTo>
                    <a:lnTo>
                      <a:pt x="94" y="0"/>
                    </a:lnTo>
                    <a:lnTo>
                      <a:pt x="58" y="3"/>
                    </a:lnTo>
                  </a:path>
                </a:pathLst>
              </a:custGeom>
              <a:solidFill>
                <a:srgbClr val="FFE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71" name="Group 35">
              <a:extLst>
                <a:ext uri="{FF2B5EF4-FFF2-40B4-BE49-F238E27FC236}">
                  <a16:creationId xmlns:a16="http://schemas.microsoft.com/office/drawing/2014/main" xmlns="" id="{040BEE3C-4E17-41A6-895B-B64C4D7828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3" y="2257"/>
              <a:ext cx="771" cy="1422"/>
              <a:chOff x="1263" y="2257"/>
              <a:chExt cx="771" cy="1422"/>
            </a:xfrm>
          </p:grpSpPr>
          <p:grpSp>
            <p:nvGrpSpPr>
              <p:cNvPr id="39969" name="Group 33">
                <a:extLst>
                  <a:ext uri="{FF2B5EF4-FFF2-40B4-BE49-F238E27FC236}">
                    <a16:creationId xmlns:a16="http://schemas.microsoft.com/office/drawing/2014/main" xmlns="" id="{9D849535-B8AA-4959-AF94-5832638AB6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16" y="3174"/>
                <a:ext cx="675" cy="505"/>
                <a:chOff x="1316" y="3174"/>
                <a:chExt cx="675" cy="505"/>
              </a:xfrm>
            </p:grpSpPr>
            <p:sp>
              <p:nvSpPr>
                <p:cNvPr id="39967" name="Freeform 31">
                  <a:extLst>
                    <a:ext uri="{FF2B5EF4-FFF2-40B4-BE49-F238E27FC236}">
                      <a16:creationId xmlns:a16="http://schemas.microsoft.com/office/drawing/2014/main" xmlns="" id="{0D3B6B49-D340-4E68-B07F-44B456741D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0" y="3174"/>
                  <a:ext cx="361" cy="184"/>
                </a:xfrm>
                <a:custGeom>
                  <a:avLst/>
                  <a:gdLst>
                    <a:gd name="T0" fmla="*/ 17 w 361"/>
                    <a:gd name="T1" fmla="*/ 42 h 184"/>
                    <a:gd name="T2" fmla="*/ 9 w 361"/>
                    <a:gd name="T3" fmla="*/ 95 h 184"/>
                    <a:gd name="T4" fmla="*/ 0 w 361"/>
                    <a:gd name="T5" fmla="*/ 130 h 184"/>
                    <a:gd name="T6" fmla="*/ 5 w 361"/>
                    <a:gd name="T7" fmla="*/ 156 h 184"/>
                    <a:gd name="T8" fmla="*/ 17 w 361"/>
                    <a:gd name="T9" fmla="*/ 168 h 184"/>
                    <a:gd name="T10" fmla="*/ 59 w 361"/>
                    <a:gd name="T11" fmla="*/ 172 h 184"/>
                    <a:gd name="T12" fmla="*/ 112 w 361"/>
                    <a:gd name="T13" fmla="*/ 168 h 184"/>
                    <a:gd name="T14" fmla="*/ 126 w 361"/>
                    <a:gd name="T15" fmla="*/ 143 h 184"/>
                    <a:gd name="T16" fmla="*/ 200 w 361"/>
                    <a:gd name="T17" fmla="*/ 175 h 184"/>
                    <a:gd name="T18" fmla="*/ 250 w 361"/>
                    <a:gd name="T19" fmla="*/ 183 h 184"/>
                    <a:gd name="T20" fmla="*/ 284 w 361"/>
                    <a:gd name="T21" fmla="*/ 183 h 184"/>
                    <a:gd name="T22" fmla="*/ 329 w 361"/>
                    <a:gd name="T23" fmla="*/ 179 h 184"/>
                    <a:gd name="T24" fmla="*/ 348 w 361"/>
                    <a:gd name="T25" fmla="*/ 172 h 184"/>
                    <a:gd name="T26" fmla="*/ 360 w 361"/>
                    <a:gd name="T27" fmla="*/ 153 h 184"/>
                    <a:gd name="T28" fmla="*/ 355 w 361"/>
                    <a:gd name="T29" fmla="*/ 118 h 184"/>
                    <a:gd name="T30" fmla="*/ 335 w 361"/>
                    <a:gd name="T31" fmla="*/ 101 h 184"/>
                    <a:gd name="T32" fmla="*/ 284 w 361"/>
                    <a:gd name="T33" fmla="*/ 100 h 184"/>
                    <a:gd name="T34" fmla="*/ 230 w 361"/>
                    <a:gd name="T35" fmla="*/ 81 h 184"/>
                    <a:gd name="T36" fmla="*/ 185 w 361"/>
                    <a:gd name="T37" fmla="*/ 65 h 184"/>
                    <a:gd name="T38" fmla="*/ 185 w 361"/>
                    <a:gd name="T39" fmla="*/ 0 h 184"/>
                    <a:gd name="T40" fmla="*/ 17 w 361"/>
                    <a:gd name="T41" fmla="*/ 42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61" h="184">
                      <a:moveTo>
                        <a:pt x="17" y="42"/>
                      </a:moveTo>
                      <a:lnTo>
                        <a:pt x="9" y="95"/>
                      </a:lnTo>
                      <a:lnTo>
                        <a:pt x="0" y="130"/>
                      </a:lnTo>
                      <a:lnTo>
                        <a:pt x="5" y="156"/>
                      </a:lnTo>
                      <a:lnTo>
                        <a:pt x="17" y="168"/>
                      </a:lnTo>
                      <a:lnTo>
                        <a:pt x="59" y="172"/>
                      </a:lnTo>
                      <a:lnTo>
                        <a:pt x="112" y="168"/>
                      </a:lnTo>
                      <a:lnTo>
                        <a:pt x="126" y="143"/>
                      </a:lnTo>
                      <a:lnTo>
                        <a:pt x="200" y="175"/>
                      </a:lnTo>
                      <a:lnTo>
                        <a:pt x="250" y="183"/>
                      </a:lnTo>
                      <a:lnTo>
                        <a:pt x="284" y="183"/>
                      </a:lnTo>
                      <a:lnTo>
                        <a:pt x="329" y="179"/>
                      </a:lnTo>
                      <a:lnTo>
                        <a:pt x="348" y="172"/>
                      </a:lnTo>
                      <a:lnTo>
                        <a:pt x="360" y="153"/>
                      </a:lnTo>
                      <a:lnTo>
                        <a:pt x="355" y="118"/>
                      </a:lnTo>
                      <a:lnTo>
                        <a:pt x="335" y="101"/>
                      </a:lnTo>
                      <a:lnTo>
                        <a:pt x="284" y="100"/>
                      </a:lnTo>
                      <a:lnTo>
                        <a:pt x="230" y="81"/>
                      </a:lnTo>
                      <a:lnTo>
                        <a:pt x="185" y="65"/>
                      </a:lnTo>
                      <a:lnTo>
                        <a:pt x="185" y="0"/>
                      </a:lnTo>
                      <a:lnTo>
                        <a:pt x="17" y="42"/>
                      </a:lnTo>
                    </a:path>
                  </a:pathLst>
                </a:custGeom>
                <a:solidFill>
                  <a:srgbClr val="C06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8" name="Freeform 32">
                  <a:extLst>
                    <a:ext uri="{FF2B5EF4-FFF2-40B4-BE49-F238E27FC236}">
                      <a16:creationId xmlns:a16="http://schemas.microsoft.com/office/drawing/2014/main" xmlns="" id="{A595B2D4-FA2F-4558-A763-B0E67CFCD6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6" y="3502"/>
                  <a:ext cx="242" cy="177"/>
                </a:xfrm>
                <a:custGeom>
                  <a:avLst/>
                  <a:gdLst>
                    <a:gd name="T0" fmla="*/ 23 w 242"/>
                    <a:gd name="T1" fmla="*/ 3 h 177"/>
                    <a:gd name="T2" fmla="*/ 0 w 242"/>
                    <a:gd name="T3" fmla="*/ 61 h 177"/>
                    <a:gd name="T4" fmla="*/ 4 w 242"/>
                    <a:gd name="T5" fmla="*/ 93 h 177"/>
                    <a:gd name="T6" fmla="*/ 30 w 242"/>
                    <a:gd name="T7" fmla="*/ 96 h 177"/>
                    <a:gd name="T8" fmla="*/ 49 w 242"/>
                    <a:gd name="T9" fmla="*/ 134 h 177"/>
                    <a:gd name="T10" fmla="*/ 86 w 242"/>
                    <a:gd name="T11" fmla="*/ 153 h 177"/>
                    <a:gd name="T12" fmla="*/ 143 w 242"/>
                    <a:gd name="T13" fmla="*/ 170 h 177"/>
                    <a:gd name="T14" fmla="*/ 169 w 242"/>
                    <a:gd name="T15" fmla="*/ 176 h 177"/>
                    <a:gd name="T16" fmla="*/ 201 w 242"/>
                    <a:gd name="T17" fmla="*/ 174 h 177"/>
                    <a:gd name="T18" fmla="*/ 231 w 242"/>
                    <a:gd name="T19" fmla="*/ 160 h 177"/>
                    <a:gd name="T20" fmla="*/ 241 w 242"/>
                    <a:gd name="T21" fmla="*/ 127 h 177"/>
                    <a:gd name="T22" fmla="*/ 233 w 242"/>
                    <a:gd name="T23" fmla="*/ 93 h 177"/>
                    <a:gd name="T24" fmla="*/ 210 w 242"/>
                    <a:gd name="T25" fmla="*/ 71 h 177"/>
                    <a:gd name="T26" fmla="*/ 174 w 242"/>
                    <a:gd name="T27" fmla="*/ 58 h 177"/>
                    <a:gd name="T28" fmla="*/ 167 w 242"/>
                    <a:gd name="T29" fmla="*/ 26 h 177"/>
                    <a:gd name="T30" fmla="*/ 160 w 242"/>
                    <a:gd name="T31" fmla="*/ 0 h 177"/>
                    <a:gd name="T32" fmla="*/ 23 w 242"/>
                    <a:gd name="T33" fmla="*/ 3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42" h="177">
                      <a:moveTo>
                        <a:pt x="23" y="3"/>
                      </a:moveTo>
                      <a:lnTo>
                        <a:pt x="0" y="61"/>
                      </a:lnTo>
                      <a:lnTo>
                        <a:pt x="4" y="93"/>
                      </a:lnTo>
                      <a:lnTo>
                        <a:pt x="30" y="96"/>
                      </a:lnTo>
                      <a:lnTo>
                        <a:pt x="49" y="134"/>
                      </a:lnTo>
                      <a:lnTo>
                        <a:pt x="86" y="153"/>
                      </a:lnTo>
                      <a:lnTo>
                        <a:pt x="143" y="170"/>
                      </a:lnTo>
                      <a:lnTo>
                        <a:pt x="169" y="176"/>
                      </a:lnTo>
                      <a:lnTo>
                        <a:pt x="201" y="174"/>
                      </a:lnTo>
                      <a:lnTo>
                        <a:pt x="231" y="160"/>
                      </a:lnTo>
                      <a:lnTo>
                        <a:pt x="241" y="127"/>
                      </a:lnTo>
                      <a:lnTo>
                        <a:pt x="233" y="93"/>
                      </a:lnTo>
                      <a:lnTo>
                        <a:pt x="210" y="71"/>
                      </a:lnTo>
                      <a:lnTo>
                        <a:pt x="174" y="58"/>
                      </a:lnTo>
                      <a:lnTo>
                        <a:pt x="167" y="26"/>
                      </a:lnTo>
                      <a:lnTo>
                        <a:pt x="160" y="0"/>
                      </a:lnTo>
                      <a:lnTo>
                        <a:pt x="23" y="3"/>
                      </a:lnTo>
                    </a:path>
                  </a:pathLst>
                </a:custGeom>
                <a:solidFill>
                  <a:srgbClr val="C06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70" name="Freeform 34">
                <a:extLst>
                  <a:ext uri="{FF2B5EF4-FFF2-40B4-BE49-F238E27FC236}">
                    <a16:creationId xmlns:a16="http://schemas.microsoft.com/office/drawing/2014/main" xmlns="" id="{8BC3BCBE-9B93-48EA-87C3-D2268C8425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" y="2257"/>
                <a:ext cx="771" cy="1271"/>
              </a:xfrm>
              <a:custGeom>
                <a:avLst/>
                <a:gdLst>
                  <a:gd name="T0" fmla="*/ 7 w 771"/>
                  <a:gd name="T1" fmla="*/ 108 h 1271"/>
                  <a:gd name="T2" fmla="*/ 122 w 771"/>
                  <a:gd name="T3" fmla="*/ 103 h 1271"/>
                  <a:gd name="T4" fmla="*/ 175 w 771"/>
                  <a:gd name="T5" fmla="*/ 91 h 1271"/>
                  <a:gd name="T6" fmla="*/ 282 w 771"/>
                  <a:gd name="T7" fmla="*/ 54 h 1271"/>
                  <a:gd name="T8" fmla="*/ 345 w 771"/>
                  <a:gd name="T9" fmla="*/ 0 h 1271"/>
                  <a:gd name="T10" fmla="*/ 477 w 771"/>
                  <a:gd name="T11" fmla="*/ 114 h 1271"/>
                  <a:gd name="T12" fmla="*/ 593 w 771"/>
                  <a:gd name="T13" fmla="*/ 203 h 1271"/>
                  <a:gd name="T14" fmla="*/ 655 w 771"/>
                  <a:gd name="T15" fmla="*/ 260 h 1271"/>
                  <a:gd name="T16" fmla="*/ 706 w 771"/>
                  <a:gd name="T17" fmla="*/ 324 h 1271"/>
                  <a:gd name="T18" fmla="*/ 745 w 771"/>
                  <a:gd name="T19" fmla="*/ 369 h 1271"/>
                  <a:gd name="T20" fmla="*/ 757 w 771"/>
                  <a:gd name="T21" fmla="*/ 394 h 1271"/>
                  <a:gd name="T22" fmla="*/ 770 w 771"/>
                  <a:gd name="T23" fmla="*/ 433 h 1271"/>
                  <a:gd name="T24" fmla="*/ 770 w 771"/>
                  <a:gd name="T25" fmla="*/ 491 h 1271"/>
                  <a:gd name="T26" fmla="*/ 722 w 771"/>
                  <a:gd name="T27" fmla="*/ 566 h 1271"/>
                  <a:gd name="T28" fmla="*/ 667 w 771"/>
                  <a:gd name="T29" fmla="*/ 710 h 1271"/>
                  <a:gd name="T30" fmla="*/ 625 w 771"/>
                  <a:gd name="T31" fmla="*/ 830 h 1271"/>
                  <a:gd name="T32" fmla="*/ 608 w 771"/>
                  <a:gd name="T33" fmla="*/ 890 h 1271"/>
                  <a:gd name="T34" fmla="*/ 586 w 771"/>
                  <a:gd name="T35" fmla="*/ 989 h 1271"/>
                  <a:gd name="T36" fmla="*/ 529 w 771"/>
                  <a:gd name="T37" fmla="*/ 983 h 1271"/>
                  <a:gd name="T38" fmla="*/ 459 w 771"/>
                  <a:gd name="T39" fmla="*/ 989 h 1271"/>
                  <a:gd name="T40" fmla="*/ 389 w 771"/>
                  <a:gd name="T41" fmla="*/ 989 h 1271"/>
                  <a:gd name="T42" fmla="*/ 407 w 771"/>
                  <a:gd name="T43" fmla="*/ 893 h 1271"/>
                  <a:gd name="T44" fmla="*/ 460 w 771"/>
                  <a:gd name="T45" fmla="*/ 738 h 1271"/>
                  <a:gd name="T46" fmla="*/ 516 w 771"/>
                  <a:gd name="T47" fmla="*/ 577 h 1271"/>
                  <a:gd name="T48" fmla="*/ 542 w 771"/>
                  <a:gd name="T49" fmla="*/ 507 h 1271"/>
                  <a:gd name="T50" fmla="*/ 491 w 771"/>
                  <a:gd name="T51" fmla="*/ 464 h 1271"/>
                  <a:gd name="T52" fmla="*/ 434 w 771"/>
                  <a:gd name="T53" fmla="*/ 433 h 1271"/>
                  <a:gd name="T54" fmla="*/ 376 w 771"/>
                  <a:gd name="T55" fmla="*/ 382 h 1271"/>
                  <a:gd name="T56" fmla="*/ 331 w 771"/>
                  <a:gd name="T57" fmla="*/ 337 h 1271"/>
                  <a:gd name="T58" fmla="*/ 319 w 771"/>
                  <a:gd name="T59" fmla="*/ 414 h 1271"/>
                  <a:gd name="T60" fmla="*/ 281 w 771"/>
                  <a:gd name="T61" fmla="*/ 581 h 1271"/>
                  <a:gd name="T62" fmla="*/ 274 w 771"/>
                  <a:gd name="T63" fmla="*/ 650 h 1271"/>
                  <a:gd name="T64" fmla="*/ 274 w 771"/>
                  <a:gd name="T65" fmla="*/ 714 h 1271"/>
                  <a:gd name="T66" fmla="*/ 247 w 771"/>
                  <a:gd name="T67" fmla="*/ 822 h 1271"/>
                  <a:gd name="T68" fmla="*/ 230 w 771"/>
                  <a:gd name="T69" fmla="*/ 1064 h 1271"/>
                  <a:gd name="T70" fmla="*/ 229 w 771"/>
                  <a:gd name="T71" fmla="*/ 1257 h 1271"/>
                  <a:gd name="T72" fmla="*/ 128 w 771"/>
                  <a:gd name="T73" fmla="*/ 1257 h 1271"/>
                  <a:gd name="T74" fmla="*/ 89 w 771"/>
                  <a:gd name="T75" fmla="*/ 1270 h 1271"/>
                  <a:gd name="T76" fmla="*/ 50 w 771"/>
                  <a:gd name="T77" fmla="*/ 1250 h 1271"/>
                  <a:gd name="T78" fmla="*/ 53 w 771"/>
                  <a:gd name="T79" fmla="*/ 1137 h 1271"/>
                  <a:gd name="T80" fmla="*/ 43 w 771"/>
                  <a:gd name="T81" fmla="*/ 1015 h 1271"/>
                  <a:gd name="T82" fmla="*/ 59 w 771"/>
                  <a:gd name="T83" fmla="*/ 834 h 1271"/>
                  <a:gd name="T84" fmla="*/ 70 w 771"/>
                  <a:gd name="T85" fmla="*/ 707 h 1271"/>
                  <a:gd name="T86" fmla="*/ 59 w 771"/>
                  <a:gd name="T87" fmla="*/ 519 h 1271"/>
                  <a:gd name="T88" fmla="*/ 26 w 771"/>
                  <a:gd name="T89" fmla="*/ 318 h 1271"/>
                  <a:gd name="T90" fmla="*/ 0 w 771"/>
                  <a:gd name="T91" fmla="*/ 196 h 1271"/>
                  <a:gd name="T92" fmla="*/ 7 w 771"/>
                  <a:gd name="T93" fmla="*/ 108 h 1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71" h="1271">
                    <a:moveTo>
                      <a:pt x="7" y="108"/>
                    </a:moveTo>
                    <a:lnTo>
                      <a:pt x="122" y="103"/>
                    </a:lnTo>
                    <a:lnTo>
                      <a:pt x="175" y="91"/>
                    </a:lnTo>
                    <a:lnTo>
                      <a:pt x="282" y="54"/>
                    </a:lnTo>
                    <a:lnTo>
                      <a:pt x="345" y="0"/>
                    </a:lnTo>
                    <a:lnTo>
                      <a:pt x="477" y="114"/>
                    </a:lnTo>
                    <a:lnTo>
                      <a:pt x="593" y="203"/>
                    </a:lnTo>
                    <a:lnTo>
                      <a:pt x="655" y="260"/>
                    </a:lnTo>
                    <a:lnTo>
                      <a:pt x="706" y="324"/>
                    </a:lnTo>
                    <a:lnTo>
                      <a:pt x="745" y="369"/>
                    </a:lnTo>
                    <a:lnTo>
                      <a:pt x="757" y="394"/>
                    </a:lnTo>
                    <a:lnTo>
                      <a:pt x="770" y="433"/>
                    </a:lnTo>
                    <a:lnTo>
                      <a:pt x="770" y="491"/>
                    </a:lnTo>
                    <a:lnTo>
                      <a:pt x="722" y="566"/>
                    </a:lnTo>
                    <a:lnTo>
                      <a:pt x="667" y="710"/>
                    </a:lnTo>
                    <a:lnTo>
                      <a:pt x="625" y="830"/>
                    </a:lnTo>
                    <a:lnTo>
                      <a:pt x="608" y="890"/>
                    </a:lnTo>
                    <a:lnTo>
                      <a:pt x="586" y="989"/>
                    </a:lnTo>
                    <a:lnTo>
                      <a:pt x="529" y="983"/>
                    </a:lnTo>
                    <a:lnTo>
                      <a:pt x="459" y="989"/>
                    </a:lnTo>
                    <a:lnTo>
                      <a:pt x="389" y="989"/>
                    </a:lnTo>
                    <a:lnTo>
                      <a:pt x="407" y="893"/>
                    </a:lnTo>
                    <a:lnTo>
                      <a:pt x="460" y="738"/>
                    </a:lnTo>
                    <a:lnTo>
                      <a:pt x="516" y="577"/>
                    </a:lnTo>
                    <a:lnTo>
                      <a:pt x="542" y="507"/>
                    </a:lnTo>
                    <a:lnTo>
                      <a:pt x="491" y="464"/>
                    </a:lnTo>
                    <a:lnTo>
                      <a:pt x="434" y="433"/>
                    </a:lnTo>
                    <a:lnTo>
                      <a:pt x="376" y="382"/>
                    </a:lnTo>
                    <a:lnTo>
                      <a:pt x="331" y="337"/>
                    </a:lnTo>
                    <a:lnTo>
                      <a:pt x="319" y="414"/>
                    </a:lnTo>
                    <a:lnTo>
                      <a:pt x="281" y="581"/>
                    </a:lnTo>
                    <a:lnTo>
                      <a:pt x="274" y="650"/>
                    </a:lnTo>
                    <a:lnTo>
                      <a:pt x="274" y="714"/>
                    </a:lnTo>
                    <a:lnTo>
                      <a:pt x="247" y="822"/>
                    </a:lnTo>
                    <a:lnTo>
                      <a:pt x="230" y="1064"/>
                    </a:lnTo>
                    <a:lnTo>
                      <a:pt x="229" y="1257"/>
                    </a:lnTo>
                    <a:lnTo>
                      <a:pt x="128" y="1257"/>
                    </a:lnTo>
                    <a:lnTo>
                      <a:pt x="89" y="1270"/>
                    </a:lnTo>
                    <a:lnTo>
                      <a:pt x="50" y="1250"/>
                    </a:lnTo>
                    <a:lnTo>
                      <a:pt x="53" y="1137"/>
                    </a:lnTo>
                    <a:lnTo>
                      <a:pt x="43" y="1015"/>
                    </a:lnTo>
                    <a:lnTo>
                      <a:pt x="59" y="834"/>
                    </a:lnTo>
                    <a:lnTo>
                      <a:pt x="70" y="707"/>
                    </a:lnTo>
                    <a:lnTo>
                      <a:pt x="59" y="519"/>
                    </a:lnTo>
                    <a:lnTo>
                      <a:pt x="26" y="318"/>
                    </a:lnTo>
                    <a:lnTo>
                      <a:pt x="0" y="196"/>
                    </a:lnTo>
                    <a:lnTo>
                      <a:pt x="7" y="108"/>
                    </a:lnTo>
                  </a:path>
                </a:pathLst>
              </a:custGeom>
              <a:solidFill>
                <a:srgbClr val="000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79" name="Group 43">
              <a:extLst>
                <a:ext uri="{FF2B5EF4-FFF2-40B4-BE49-F238E27FC236}">
                  <a16:creationId xmlns:a16="http://schemas.microsoft.com/office/drawing/2014/main" xmlns="" id="{4B73DF6E-3DB8-4BEA-B230-019097D570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5" y="1687"/>
              <a:ext cx="568" cy="991"/>
              <a:chOff x="895" y="1687"/>
              <a:chExt cx="568" cy="991"/>
            </a:xfrm>
          </p:grpSpPr>
          <p:grpSp>
            <p:nvGrpSpPr>
              <p:cNvPr id="39974" name="Group 38">
                <a:extLst>
                  <a:ext uri="{FF2B5EF4-FFF2-40B4-BE49-F238E27FC236}">
                    <a16:creationId xmlns:a16="http://schemas.microsoft.com/office/drawing/2014/main" xmlns="" id="{6D657CE4-1A94-4FF3-BF94-F9F5DCD877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7" y="1687"/>
                <a:ext cx="416" cy="991"/>
                <a:chOff x="1047" y="1687"/>
                <a:chExt cx="416" cy="991"/>
              </a:xfrm>
            </p:grpSpPr>
            <p:sp>
              <p:nvSpPr>
                <p:cNvPr id="39972" name="Freeform 36">
                  <a:extLst>
                    <a:ext uri="{FF2B5EF4-FFF2-40B4-BE49-F238E27FC236}">
                      <a16:creationId xmlns:a16="http://schemas.microsoft.com/office/drawing/2014/main" xmlns="" id="{49F07596-07B7-4F54-B841-321073C633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7" y="1687"/>
                  <a:ext cx="416" cy="991"/>
                </a:xfrm>
                <a:custGeom>
                  <a:avLst/>
                  <a:gdLst>
                    <a:gd name="T0" fmla="*/ 290 w 416"/>
                    <a:gd name="T1" fmla="*/ 958 h 991"/>
                    <a:gd name="T2" fmla="*/ 358 w 416"/>
                    <a:gd name="T3" fmla="*/ 916 h 991"/>
                    <a:gd name="T4" fmla="*/ 387 w 416"/>
                    <a:gd name="T5" fmla="*/ 824 h 991"/>
                    <a:gd name="T6" fmla="*/ 409 w 416"/>
                    <a:gd name="T7" fmla="*/ 741 h 991"/>
                    <a:gd name="T8" fmla="*/ 415 w 416"/>
                    <a:gd name="T9" fmla="*/ 648 h 991"/>
                    <a:gd name="T10" fmla="*/ 391 w 416"/>
                    <a:gd name="T11" fmla="*/ 547 h 991"/>
                    <a:gd name="T12" fmla="*/ 374 w 416"/>
                    <a:gd name="T13" fmla="*/ 464 h 991"/>
                    <a:gd name="T14" fmla="*/ 353 w 416"/>
                    <a:gd name="T15" fmla="*/ 369 h 991"/>
                    <a:gd name="T16" fmla="*/ 327 w 416"/>
                    <a:gd name="T17" fmla="*/ 298 h 991"/>
                    <a:gd name="T18" fmla="*/ 284 w 416"/>
                    <a:gd name="T19" fmla="*/ 212 h 991"/>
                    <a:gd name="T20" fmla="*/ 248 w 416"/>
                    <a:gd name="T21" fmla="*/ 134 h 991"/>
                    <a:gd name="T22" fmla="*/ 186 w 416"/>
                    <a:gd name="T23" fmla="*/ 41 h 991"/>
                    <a:gd name="T24" fmla="*/ 152 w 416"/>
                    <a:gd name="T25" fmla="*/ 0 h 991"/>
                    <a:gd name="T26" fmla="*/ 112 w 416"/>
                    <a:gd name="T27" fmla="*/ 30 h 991"/>
                    <a:gd name="T28" fmla="*/ 69 w 416"/>
                    <a:gd name="T29" fmla="*/ 68 h 991"/>
                    <a:gd name="T30" fmla="*/ 12 w 416"/>
                    <a:gd name="T31" fmla="*/ 121 h 991"/>
                    <a:gd name="T32" fmla="*/ 6 w 416"/>
                    <a:gd name="T33" fmla="*/ 138 h 991"/>
                    <a:gd name="T34" fmla="*/ 0 w 416"/>
                    <a:gd name="T35" fmla="*/ 168 h 991"/>
                    <a:gd name="T36" fmla="*/ 17 w 416"/>
                    <a:gd name="T37" fmla="*/ 222 h 991"/>
                    <a:gd name="T38" fmla="*/ 41 w 416"/>
                    <a:gd name="T39" fmla="*/ 289 h 991"/>
                    <a:gd name="T40" fmla="*/ 104 w 416"/>
                    <a:gd name="T41" fmla="*/ 411 h 991"/>
                    <a:gd name="T42" fmla="*/ 127 w 416"/>
                    <a:gd name="T43" fmla="*/ 516 h 991"/>
                    <a:gd name="T44" fmla="*/ 135 w 416"/>
                    <a:gd name="T45" fmla="*/ 595 h 991"/>
                    <a:gd name="T46" fmla="*/ 138 w 416"/>
                    <a:gd name="T47" fmla="*/ 655 h 991"/>
                    <a:gd name="T48" fmla="*/ 138 w 416"/>
                    <a:gd name="T49" fmla="*/ 758 h 991"/>
                    <a:gd name="T50" fmla="*/ 127 w 416"/>
                    <a:gd name="T51" fmla="*/ 921 h 991"/>
                    <a:gd name="T52" fmla="*/ 127 w 416"/>
                    <a:gd name="T53" fmla="*/ 977 h 991"/>
                    <a:gd name="T54" fmla="*/ 146 w 416"/>
                    <a:gd name="T55" fmla="*/ 985 h 991"/>
                    <a:gd name="T56" fmla="*/ 202 w 416"/>
                    <a:gd name="T57" fmla="*/ 990 h 991"/>
                    <a:gd name="T58" fmla="*/ 242 w 416"/>
                    <a:gd name="T59" fmla="*/ 978 h 991"/>
                    <a:gd name="T60" fmla="*/ 290 w 416"/>
                    <a:gd name="T61" fmla="*/ 958 h 9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16" h="991">
                      <a:moveTo>
                        <a:pt x="290" y="958"/>
                      </a:moveTo>
                      <a:lnTo>
                        <a:pt x="358" y="916"/>
                      </a:lnTo>
                      <a:lnTo>
                        <a:pt x="387" y="824"/>
                      </a:lnTo>
                      <a:lnTo>
                        <a:pt x="409" y="741"/>
                      </a:lnTo>
                      <a:lnTo>
                        <a:pt x="415" y="648"/>
                      </a:lnTo>
                      <a:lnTo>
                        <a:pt x="391" y="547"/>
                      </a:lnTo>
                      <a:lnTo>
                        <a:pt x="374" y="464"/>
                      </a:lnTo>
                      <a:lnTo>
                        <a:pt x="353" y="369"/>
                      </a:lnTo>
                      <a:lnTo>
                        <a:pt x="327" y="298"/>
                      </a:lnTo>
                      <a:lnTo>
                        <a:pt x="284" y="212"/>
                      </a:lnTo>
                      <a:lnTo>
                        <a:pt x="248" y="134"/>
                      </a:lnTo>
                      <a:lnTo>
                        <a:pt x="186" y="41"/>
                      </a:lnTo>
                      <a:lnTo>
                        <a:pt x="152" y="0"/>
                      </a:lnTo>
                      <a:lnTo>
                        <a:pt x="112" y="30"/>
                      </a:lnTo>
                      <a:lnTo>
                        <a:pt x="69" y="68"/>
                      </a:lnTo>
                      <a:lnTo>
                        <a:pt x="12" y="121"/>
                      </a:lnTo>
                      <a:lnTo>
                        <a:pt x="6" y="138"/>
                      </a:lnTo>
                      <a:lnTo>
                        <a:pt x="0" y="168"/>
                      </a:lnTo>
                      <a:lnTo>
                        <a:pt x="17" y="222"/>
                      </a:lnTo>
                      <a:lnTo>
                        <a:pt x="41" y="289"/>
                      </a:lnTo>
                      <a:lnTo>
                        <a:pt x="104" y="411"/>
                      </a:lnTo>
                      <a:lnTo>
                        <a:pt x="127" y="516"/>
                      </a:lnTo>
                      <a:lnTo>
                        <a:pt x="135" y="595"/>
                      </a:lnTo>
                      <a:lnTo>
                        <a:pt x="138" y="655"/>
                      </a:lnTo>
                      <a:lnTo>
                        <a:pt x="138" y="758"/>
                      </a:lnTo>
                      <a:lnTo>
                        <a:pt x="127" y="921"/>
                      </a:lnTo>
                      <a:lnTo>
                        <a:pt x="127" y="977"/>
                      </a:lnTo>
                      <a:lnTo>
                        <a:pt x="146" y="985"/>
                      </a:lnTo>
                      <a:lnTo>
                        <a:pt x="202" y="990"/>
                      </a:lnTo>
                      <a:lnTo>
                        <a:pt x="242" y="978"/>
                      </a:lnTo>
                      <a:lnTo>
                        <a:pt x="290" y="958"/>
                      </a:lnTo>
                    </a:path>
                  </a:pathLst>
                </a:custGeom>
                <a:solidFill>
                  <a:srgbClr val="0000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73" name="Freeform 37">
                  <a:extLst>
                    <a:ext uri="{FF2B5EF4-FFF2-40B4-BE49-F238E27FC236}">
                      <a16:creationId xmlns:a16="http://schemas.microsoft.com/office/drawing/2014/main" xmlns="" id="{5CDE7935-2BF3-4B81-83C0-DA9A240773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2" y="1726"/>
                  <a:ext cx="294" cy="559"/>
                </a:xfrm>
                <a:custGeom>
                  <a:avLst/>
                  <a:gdLst>
                    <a:gd name="T0" fmla="*/ 0 w 294"/>
                    <a:gd name="T1" fmla="*/ 0 h 559"/>
                    <a:gd name="T2" fmla="*/ 40 w 294"/>
                    <a:gd name="T3" fmla="*/ 130 h 559"/>
                    <a:gd name="T4" fmla="*/ 107 w 294"/>
                    <a:gd name="T5" fmla="*/ 113 h 559"/>
                    <a:gd name="T6" fmla="*/ 64 w 294"/>
                    <a:gd name="T7" fmla="*/ 180 h 559"/>
                    <a:gd name="T8" fmla="*/ 107 w 294"/>
                    <a:gd name="T9" fmla="*/ 230 h 559"/>
                    <a:gd name="T10" fmla="*/ 155 w 294"/>
                    <a:gd name="T11" fmla="*/ 307 h 559"/>
                    <a:gd name="T12" fmla="*/ 212 w 294"/>
                    <a:gd name="T13" fmla="*/ 396 h 559"/>
                    <a:gd name="T14" fmla="*/ 261 w 294"/>
                    <a:gd name="T15" fmla="*/ 482 h 559"/>
                    <a:gd name="T16" fmla="*/ 293 w 294"/>
                    <a:gd name="T17" fmla="*/ 558 h 5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4" h="559">
                      <a:moveTo>
                        <a:pt x="0" y="0"/>
                      </a:moveTo>
                      <a:lnTo>
                        <a:pt x="40" y="130"/>
                      </a:lnTo>
                      <a:lnTo>
                        <a:pt x="107" y="113"/>
                      </a:lnTo>
                      <a:lnTo>
                        <a:pt x="64" y="180"/>
                      </a:lnTo>
                      <a:lnTo>
                        <a:pt x="107" y="230"/>
                      </a:lnTo>
                      <a:lnTo>
                        <a:pt x="155" y="307"/>
                      </a:lnTo>
                      <a:lnTo>
                        <a:pt x="212" y="396"/>
                      </a:lnTo>
                      <a:lnTo>
                        <a:pt x="261" y="482"/>
                      </a:lnTo>
                      <a:lnTo>
                        <a:pt x="293" y="558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978" name="Group 42">
                <a:extLst>
                  <a:ext uri="{FF2B5EF4-FFF2-40B4-BE49-F238E27FC236}">
                    <a16:creationId xmlns:a16="http://schemas.microsoft.com/office/drawing/2014/main" xmlns="" id="{C22B3286-3B94-464B-9D34-C4B2AFA5C9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5" y="1791"/>
                <a:ext cx="495" cy="830"/>
                <a:chOff x="895" y="1791"/>
                <a:chExt cx="495" cy="830"/>
              </a:xfrm>
            </p:grpSpPr>
            <p:sp>
              <p:nvSpPr>
                <p:cNvPr id="39975" name="Freeform 39">
                  <a:extLst>
                    <a:ext uri="{FF2B5EF4-FFF2-40B4-BE49-F238E27FC236}">
                      <a16:creationId xmlns:a16="http://schemas.microsoft.com/office/drawing/2014/main" xmlns="" id="{0B6BC4C1-F0AA-4370-9C0F-8329806DA7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5" y="2429"/>
                  <a:ext cx="185" cy="192"/>
                </a:xfrm>
                <a:custGeom>
                  <a:avLst/>
                  <a:gdLst>
                    <a:gd name="T0" fmla="*/ 57 w 185"/>
                    <a:gd name="T1" fmla="*/ 0 h 192"/>
                    <a:gd name="T2" fmla="*/ 92 w 185"/>
                    <a:gd name="T3" fmla="*/ 24 h 192"/>
                    <a:gd name="T4" fmla="*/ 128 w 185"/>
                    <a:gd name="T5" fmla="*/ 25 h 192"/>
                    <a:gd name="T6" fmla="*/ 159 w 185"/>
                    <a:gd name="T7" fmla="*/ 32 h 192"/>
                    <a:gd name="T8" fmla="*/ 173 w 185"/>
                    <a:gd name="T9" fmla="*/ 44 h 192"/>
                    <a:gd name="T10" fmla="*/ 177 w 185"/>
                    <a:gd name="T11" fmla="*/ 58 h 192"/>
                    <a:gd name="T12" fmla="*/ 170 w 185"/>
                    <a:gd name="T13" fmla="*/ 84 h 192"/>
                    <a:gd name="T14" fmla="*/ 184 w 185"/>
                    <a:gd name="T15" fmla="*/ 102 h 192"/>
                    <a:gd name="T16" fmla="*/ 183 w 185"/>
                    <a:gd name="T17" fmla="*/ 127 h 192"/>
                    <a:gd name="T18" fmla="*/ 169 w 185"/>
                    <a:gd name="T19" fmla="*/ 143 h 192"/>
                    <a:gd name="T20" fmla="*/ 158 w 185"/>
                    <a:gd name="T21" fmla="*/ 161 h 192"/>
                    <a:gd name="T22" fmla="*/ 133 w 185"/>
                    <a:gd name="T23" fmla="*/ 170 h 192"/>
                    <a:gd name="T24" fmla="*/ 116 w 185"/>
                    <a:gd name="T25" fmla="*/ 191 h 192"/>
                    <a:gd name="T26" fmla="*/ 86 w 185"/>
                    <a:gd name="T27" fmla="*/ 187 h 192"/>
                    <a:gd name="T28" fmla="*/ 68 w 185"/>
                    <a:gd name="T29" fmla="*/ 176 h 192"/>
                    <a:gd name="T30" fmla="*/ 51 w 185"/>
                    <a:gd name="T31" fmla="*/ 157 h 192"/>
                    <a:gd name="T32" fmla="*/ 40 w 185"/>
                    <a:gd name="T33" fmla="*/ 113 h 192"/>
                    <a:gd name="T34" fmla="*/ 0 w 185"/>
                    <a:gd name="T35" fmla="*/ 74 h 192"/>
                    <a:gd name="T36" fmla="*/ 57 w 185"/>
                    <a:gd name="T3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85" h="192">
                      <a:moveTo>
                        <a:pt x="57" y="0"/>
                      </a:moveTo>
                      <a:lnTo>
                        <a:pt x="92" y="24"/>
                      </a:lnTo>
                      <a:lnTo>
                        <a:pt x="128" y="25"/>
                      </a:lnTo>
                      <a:lnTo>
                        <a:pt x="159" y="32"/>
                      </a:lnTo>
                      <a:lnTo>
                        <a:pt x="173" y="44"/>
                      </a:lnTo>
                      <a:lnTo>
                        <a:pt x="177" y="58"/>
                      </a:lnTo>
                      <a:lnTo>
                        <a:pt x="170" y="84"/>
                      </a:lnTo>
                      <a:lnTo>
                        <a:pt x="184" y="102"/>
                      </a:lnTo>
                      <a:lnTo>
                        <a:pt x="183" y="127"/>
                      </a:lnTo>
                      <a:lnTo>
                        <a:pt x="169" y="143"/>
                      </a:lnTo>
                      <a:lnTo>
                        <a:pt x="158" y="161"/>
                      </a:lnTo>
                      <a:lnTo>
                        <a:pt x="133" y="170"/>
                      </a:lnTo>
                      <a:lnTo>
                        <a:pt x="116" y="191"/>
                      </a:lnTo>
                      <a:lnTo>
                        <a:pt x="86" y="187"/>
                      </a:lnTo>
                      <a:lnTo>
                        <a:pt x="68" y="176"/>
                      </a:lnTo>
                      <a:lnTo>
                        <a:pt x="51" y="157"/>
                      </a:lnTo>
                      <a:lnTo>
                        <a:pt x="40" y="113"/>
                      </a:lnTo>
                      <a:lnTo>
                        <a:pt x="0" y="74"/>
                      </a:lnTo>
                      <a:lnTo>
                        <a:pt x="57" y="0"/>
                      </a:lnTo>
                    </a:path>
                  </a:pathLst>
                </a:custGeom>
                <a:solidFill>
                  <a:srgbClr val="FFE0C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76" name="Freeform 40">
                  <a:extLst>
                    <a:ext uri="{FF2B5EF4-FFF2-40B4-BE49-F238E27FC236}">
                      <a16:creationId xmlns:a16="http://schemas.microsoft.com/office/drawing/2014/main" xmlns="" id="{458DB7E6-7866-4CB8-8F25-AE8B0D2370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0" y="2420"/>
                  <a:ext cx="110" cy="123"/>
                </a:xfrm>
                <a:custGeom>
                  <a:avLst/>
                  <a:gdLst>
                    <a:gd name="T0" fmla="*/ 82 w 110"/>
                    <a:gd name="T1" fmla="*/ 0 h 123"/>
                    <a:gd name="T2" fmla="*/ 109 w 110"/>
                    <a:gd name="T3" fmla="*/ 17 h 123"/>
                    <a:gd name="T4" fmla="*/ 95 w 110"/>
                    <a:gd name="T5" fmla="*/ 46 h 123"/>
                    <a:gd name="T6" fmla="*/ 68 w 110"/>
                    <a:gd name="T7" fmla="*/ 82 h 123"/>
                    <a:gd name="T8" fmla="*/ 30 w 110"/>
                    <a:gd name="T9" fmla="*/ 122 h 123"/>
                    <a:gd name="T10" fmla="*/ 0 w 110"/>
                    <a:gd name="T11" fmla="*/ 86 h 123"/>
                    <a:gd name="T12" fmla="*/ 82 w 110"/>
                    <a:gd name="T13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0" h="123">
                      <a:moveTo>
                        <a:pt x="82" y="0"/>
                      </a:moveTo>
                      <a:lnTo>
                        <a:pt x="109" y="17"/>
                      </a:lnTo>
                      <a:lnTo>
                        <a:pt x="95" y="46"/>
                      </a:lnTo>
                      <a:lnTo>
                        <a:pt x="68" y="82"/>
                      </a:lnTo>
                      <a:lnTo>
                        <a:pt x="30" y="122"/>
                      </a:lnTo>
                      <a:lnTo>
                        <a:pt x="0" y="86"/>
                      </a:lnTo>
                      <a:lnTo>
                        <a:pt x="82" y="0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77" name="Freeform 41">
                  <a:extLst>
                    <a:ext uri="{FF2B5EF4-FFF2-40B4-BE49-F238E27FC236}">
                      <a16:creationId xmlns:a16="http://schemas.microsoft.com/office/drawing/2014/main" xmlns="" id="{764DA5DD-ED7F-4433-B83F-6A7CF062C7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5" y="1791"/>
                  <a:ext cx="401" cy="757"/>
                </a:xfrm>
                <a:custGeom>
                  <a:avLst/>
                  <a:gdLst>
                    <a:gd name="T0" fmla="*/ 120 w 401"/>
                    <a:gd name="T1" fmla="*/ 58 h 757"/>
                    <a:gd name="T2" fmla="*/ 96 w 401"/>
                    <a:gd name="T3" fmla="*/ 106 h 757"/>
                    <a:gd name="T4" fmla="*/ 55 w 401"/>
                    <a:gd name="T5" fmla="*/ 177 h 757"/>
                    <a:gd name="T6" fmla="*/ 41 w 401"/>
                    <a:gd name="T7" fmla="*/ 232 h 757"/>
                    <a:gd name="T8" fmla="*/ 20 w 401"/>
                    <a:gd name="T9" fmla="*/ 296 h 757"/>
                    <a:gd name="T10" fmla="*/ 5 w 401"/>
                    <a:gd name="T11" fmla="*/ 403 h 757"/>
                    <a:gd name="T12" fmla="*/ 0 w 401"/>
                    <a:gd name="T13" fmla="*/ 460 h 757"/>
                    <a:gd name="T14" fmla="*/ 13 w 401"/>
                    <a:gd name="T15" fmla="*/ 474 h 757"/>
                    <a:gd name="T16" fmla="*/ 50 w 401"/>
                    <a:gd name="T17" fmla="*/ 525 h 757"/>
                    <a:gd name="T18" fmla="*/ 95 w 401"/>
                    <a:gd name="T19" fmla="*/ 580 h 757"/>
                    <a:gd name="T20" fmla="*/ 147 w 401"/>
                    <a:gd name="T21" fmla="*/ 629 h 757"/>
                    <a:gd name="T22" fmla="*/ 286 w 401"/>
                    <a:gd name="T23" fmla="*/ 756 h 757"/>
                    <a:gd name="T24" fmla="*/ 350 w 401"/>
                    <a:gd name="T25" fmla="*/ 678 h 757"/>
                    <a:gd name="T26" fmla="*/ 400 w 401"/>
                    <a:gd name="T27" fmla="*/ 615 h 757"/>
                    <a:gd name="T28" fmla="*/ 268 w 401"/>
                    <a:gd name="T29" fmla="*/ 501 h 757"/>
                    <a:gd name="T30" fmla="*/ 223 w 401"/>
                    <a:gd name="T31" fmla="*/ 468 h 757"/>
                    <a:gd name="T32" fmla="*/ 196 w 401"/>
                    <a:gd name="T33" fmla="*/ 438 h 757"/>
                    <a:gd name="T34" fmla="*/ 174 w 401"/>
                    <a:gd name="T35" fmla="*/ 424 h 757"/>
                    <a:gd name="T36" fmla="*/ 209 w 401"/>
                    <a:gd name="T37" fmla="*/ 332 h 757"/>
                    <a:gd name="T38" fmla="*/ 230 w 401"/>
                    <a:gd name="T39" fmla="*/ 260 h 757"/>
                    <a:gd name="T40" fmla="*/ 241 w 401"/>
                    <a:gd name="T41" fmla="*/ 227 h 757"/>
                    <a:gd name="T42" fmla="*/ 252 w 401"/>
                    <a:gd name="T43" fmla="*/ 192 h 757"/>
                    <a:gd name="T44" fmla="*/ 258 w 401"/>
                    <a:gd name="T45" fmla="*/ 150 h 757"/>
                    <a:gd name="T46" fmla="*/ 258 w 401"/>
                    <a:gd name="T47" fmla="*/ 111 h 757"/>
                    <a:gd name="T48" fmla="*/ 258 w 401"/>
                    <a:gd name="T49" fmla="*/ 79 h 757"/>
                    <a:gd name="T50" fmla="*/ 252 w 401"/>
                    <a:gd name="T51" fmla="*/ 47 h 757"/>
                    <a:gd name="T52" fmla="*/ 232 w 401"/>
                    <a:gd name="T53" fmla="*/ 22 h 757"/>
                    <a:gd name="T54" fmla="*/ 206 w 401"/>
                    <a:gd name="T55" fmla="*/ 5 h 757"/>
                    <a:gd name="T56" fmla="*/ 187 w 401"/>
                    <a:gd name="T57" fmla="*/ 0 h 757"/>
                    <a:gd name="T58" fmla="*/ 152 w 401"/>
                    <a:gd name="T59" fmla="*/ 23 h 757"/>
                    <a:gd name="T60" fmla="*/ 120 w 401"/>
                    <a:gd name="T61" fmla="*/ 58 h 7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01" h="757">
                      <a:moveTo>
                        <a:pt x="120" y="58"/>
                      </a:moveTo>
                      <a:lnTo>
                        <a:pt x="96" y="106"/>
                      </a:lnTo>
                      <a:lnTo>
                        <a:pt x="55" y="177"/>
                      </a:lnTo>
                      <a:lnTo>
                        <a:pt x="41" y="232"/>
                      </a:lnTo>
                      <a:lnTo>
                        <a:pt x="20" y="296"/>
                      </a:lnTo>
                      <a:lnTo>
                        <a:pt x="5" y="403"/>
                      </a:lnTo>
                      <a:lnTo>
                        <a:pt x="0" y="460"/>
                      </a:lnTo>
                      <a:lnTo>
                        <a:pt x="13" y="474"/>
                      </a:lnTo>
                      <a:lnTo>
                        <a:pt x="50" y="525"/>
                      </a:lnTo>
                      <a:lnTo>
                        <a:pt x="95" y="580"/>
                      </a:lnTo>
                      <a:lnTo>
                        <a:pt x="147" y="629"/>
                      </a:lnTo>
                      <a:lnTo>
                        <a:pt x="286" y="756"/>
                      </a:lnTo>
                      <a:lnTo>
                        <a:pt x="350" y="678"/>
                      </a:lnTo>
                      <a:lnTo>
                        <a:pt x="400" y="615"/>
                      </a:lnTo>
                      <a:lnTo>
                        <a:pt x="268" y="501"/>
                      </a:lnTo>
                      <a:lnTo>
                        <a:pt x="223" y="468"/>
                      </a:lnTo>
                      <a:lnTo>
                        <a:pt x="196" y="438"/>
                      </a:lnTo>
                      <a:lnTo>
                        <a:pt x="174" y="424"/>
                      </a:lnTo>
                      <a:lnTo>
                        <a:pt x="209" y="332"/>
                      </a:lnTo>
                      <a:lnTo>
                        <a:pt x="230" y="260"/>
                      </a:lnTo>
                      <a:lnTo>
                        <a:pt x="241" y="227"/>
                      </a:lnTo>
                      <a:lnTo>
                        <a:pt x="252" y="192"/>
                      </a:lnTo>
                      <a:lnTo>
                        <a:pt x="258" y="150"/>
                      </a:lnTo>
                      <a:lnTo>
                        <a:pt x="258" y="111"/>
                      </a:lnTo>
                      <a:lnTo>
                        <a:pt x="258" y="79"/>
                      </a:lnTo>
                      <a:lnTo>
                        <a:pt x="252" y="47"/>
                      </a:lnTo>
                      <a:lnTo>
                        <a:pt x="232" y="22"/>
                      </a:lnTo>
                      <a:lnTo>
                        <a:pt x="206" y="5"/>
                      </a:lnTo>
                      <a:lnTo>
                        <a:pt x="187" y="0"/>
                      </a:lnTo>
                      <a:lnTo>
                        <a:pt x="152" y="23"/>
                      </a:lnTo>
                      <a:lnTo>
                        <a:pt x="120" y="58"/>
                      </a:lnTo>
                    </a:path>
                  </a:pathLst>
                </a:custGeom>
                <a:solidFill>
                  <a:srgbClr val="0000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9996" name="Group 60">
              <a:extLst>
                <a:ext uri="{FF2B5EF4-FFF2-40B4-BE49-F238E27FC236}">
                  <a16:creationId xmlns:a16="http://schemas.microsoft.com/office/drawing/2014/main" xmlns="" id="{0D586059-4ECA-4FCB-9886-04E86B0765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8" y="1274"/>
              <a:ext cx="321" cy="417"/>
              <a:chOff x="1028" y="1274"/>
              <a:chExt cx="321" cy="417"/>
            </a:xfrm>
          </p:grpSpPr>
          <p:grpSp>
            <p:nvGrpSpPr>
              <p:cNvPr id="39982" name="Group 46">
                <a:extLst>
                  <a:ext uri="{FF2B5EF4-FFF2-40B4-BE49-F238E27FC236}">
                    <a16:creationId xmlns:a16="http://schemas.microsoft.com/office/drawing/2014/main" xmlns="" id="{D2AA7CB4-F195-4388-8FD9-735E59517D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0" y="1396"/>
                <a:ext cx="275" cy="199"/>
                <a:chOff x="1060" y="1396"/>
                <a:chExt cx="275" cy="199"/>
              </a:xfrm>
            </p:grpSpPr>
            <p:sp>
              <p:nvSpPr>
                <p:cNvPr id="39980" name="Freeform 44">
                  <a:extLst>
                    <a:ext uri="{FF2B5EF4-FFF2-40B4-BE49-F238E27FC236}">
                      <a16:creationId xmlns:a16="http://schemas.microsoft.com/office/drawing/2014/main" xmlns="" id="{09DA43CA-769B-4DB2-A0B1-C34A8C4116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5" y="1396"/>
                  <a:ext cx="40" cy="91"/>
                </a:xfrm>
                <a:custGeom>
                  <a:avLst/>
                  <a:gdLst>
                    <a:gd name="T0" fmla="*/ 0 w 40"/>
                    <a:gd name="T1" fmla="*/ 10 h 91"/>
                    <a:gd name="T2" fmla="*/ 6 w 40"/>
                    <a:gd name="T3" fmla="*/ 0 h 91"/>
                    <a:gd name="T4" fmla="*/ 19 w 40"/>
                    <a:gd name="T5" fmla="*/ 0 h 91"/>
                    <a:gd name="T6" fmla="*/ 24 w 40"/>
                    <a:gd name="T7" fmla="*/ 6 h 91"/>
                    <a:gd name="T8" fmla="*/ 30 w 40"/>
                    <a:gd name="T9" fmla="*/ 17 h 91"/>
                    <a:gd name="T10" fmla="*/ 34 w 40"/>
                    <a:gd name="T11" fmla="*/ 40 h 91"/>
                    <a:gd name="T12" fmla="*/ 39 w 40"/>
                    <a:gd name="T13" fmla="*/ 68 h 91"/>
                    <a:gd name="T14" fmla="*/ 39 w 40"/>
                    <a:gd name="T15" fmla="*/ 90 h 91"/>
                    <a:gd name="T16" fmla="*/ 29 w 40"/>
                    <a:gd name="T17" fmla="*/ 90 h 91"/>
                    <a:gd name="T18" fmla="*/ 0 w 40"/>
                    <a:gd name="T19" fmla="*/ 1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0" h="91">
                      <a:moveTo>
                        <a:pt x="0" y="10"/>
                      </a:moveTo>
                      <a:lnTo>
                        <a:pt x="6" y="0"/>
                      </a:lnTo>
                      <a:lnTo>
                        <a:pt x="19" y="0"/>
                      </a:lnTo>
                      <a:lnTo>
                        <a:pt x="24" y="6"/>
                      </a:lnTo>
                      <a:lnTo>
                        <a:pt x="30" y="17"/>
                      </a:lnTo>
                      <a:lnTo>
                        <a:pt x="34" y="40"/>
                      </a:lnTo>
                      <a:lnTo>
                        <a:pt x="39" y="68"/>
                      </a:lnTo>
                      <a:lnTo>
                        <a:pt x="39" y="90"/>
                      </a:lnTo>
                      <a:lnTo>
                        <a:pt x="29" y="9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E0C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1" name="Freeform 45">
                  <a:extLst>
                    <a:ext uri="{FF2B5EF4-FFF2-40B4-BE49-F238E27FC236}">
                      <a16:creationId xmlns:a16="http://schemas.microsoft.com/office/drawing/2014/main" xmlns="" id="{387D1EE3-D9D7-434D-9B87-1503C96025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0" y="1520"/>
                  <a:ext cx="66" cy="75"/>
                </a:xfrm>
                <a:custGeom>
                  <a:avLst/>
                  <a:gdLst>
                    <a:gd name="T0" fmla="*/ 15 w 66"/>
                    <a:gd name="T1" fmla="*/ 0 h 75"/>
                    <a:gd name="T2" fmla="*/ 4 w 66"/>
                    <a:gd name="T3" fmla="*/ 6 h 75"/>
                    <a:gd name="T4" fmla="*/ 0 w 66"/>
                    <a:gd name="T5" fmla="*/ 14 h 75"/>
                    <a:gd name="T6" fmla="*/ 4 w 66"/>
                    <a:gd name="T7" fmla="*/ 26 h 75"/>
                    <a:gd name="T8" fmla="*/ 12 w 66"/>
                    <a:gd name="T9" fmla="*/ 39 h 75"/>
                    <a:gd name="T10" fmla="*/ 22 w 66"/>
                    <a:gd name="T11" fmla="*/ 51 h 75"/>
                    <a:gd name="T12" fmla="*/ 41 w 66"/>
                    <a:gd name="T13" fmla="*/ 69 h 75"/>
                    <a:gd name="T14" fmla="*/ 53 w 66"/>
                    <a:gd name="T15" fmla="*/ 74 h 75"/>
                    <a:gd name="T16" fmla="*/ 65 w 66"/>
                    <a:gd name="T17" fmla="*/ 65 h 75"/>
                    <a:gd name="T18" fmla="*/ 15 w 66"/>
                    <a:gd name="T19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6" h="75">
                      <a:moveTo>
                        <a:pt x="15" y="0"/>
                      </a:moveTo>
                      <a:lnTo>
                        <a:pt x="4" y="6"/>
                      </a:lnTo>
                      <a:lnTo>
                        <a:pt x="0" y="14"/>
                      </a:lnTo>
                      <a:lnTo>
                        <a:pt x="4" y="26"/>
                      </a:lnTo>
                      <a:lnTo>
                        <a:pt x="12" y="39"/>
                      </a:lnTo>
                      <a:lnTo>
                        <a:pt x="22" y="51"/>
                      </a:lnTo>
                      <a:lnTo>
                        <a:pt x="41" y="69"/>
                      </a:lnTo>
                      <a:lnTo>
                        <a:pt x="53" y="74"/>
                      </a:lnTo>
                      <a:lnTo>
                        <a:pt x="65" y="65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FFE0C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83" name="Freeform 47">
                <a:extLst>
                  <a:ext uri="{FF2B5EF4-FFF2-40B4-BE49-F238E27FC236}">
                    <a16:creationId xmlns:a16="http://schemas.microsoft.com/office/drawing/2014/main" xmlns="" id="{58FF881A-0A95-4673-BE1E-59A635F2F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2" y="1319"/>
                <a:ext cx="307" cy="372"/>
              </a:xfrm>
              <a:custGeom>
                <a:avLst/>
                <a:gdLst>
                  <a:gd name="T0" fmla="*/ 27 w 307"/>
                  <a:gd name="T1" fmla="*/ 53 h 372"/>
                  <a:gd name="T2" fmla="*/ 12 w 307"/>
                  <a:gd name="T3" fmla="*/ 74 h 372"/>
                  <a:gd name="T4" fmla="*/ 4 w 307"/>
                  <a:gd name="T5" fmla="*/ 100 h 372"/>
                  <a:gd name="T6" fmla="*/ 0 w 307"/>
                  <a:gd name="T7" fmla="*/ 130 h 372"/>
                  <a:gd name="T8" fmla="*/ 5 w 307"/>
                  <a:gd name="T9" fmla="*/ 155 h 372"/>
                  <a:gd name="T10" fmla="*/ 15 w 307"/>
                  <a:gd name="T11" fmla="*/ 179 h 372"/>
                  <a:gd name="T12" fmla="*/ 33 w 307"/>
                  <a:gd name="T13" fmla="*/ 199 h 372"/>
                  <a:gd name="T14" fmla="*/ 49 w 307"/>
                  <a:gd name="T15" fmla="*/ 222 h 372"/>
                  <a:gd name="T16" fmla="*/ 64 w 307"/>
                  <a:gd name="T17" fmla="*/ 253 h 372"/>
                  <a:gd name="T18" fmla="*/ 81 w 307"/>
                  <a:gd name="T19" fmla="*/ 290 h 372"/>
                  <a:gd name="T20" fmla="*/ 98 w 307"/>
                  <a:gd name="T21" fmla="*/ 320 h 372"/>
                  <a:gd name="T22" fmla="*/ 115 w 307"/>
                  <a:gd name="T23" fmla="*/ 337 h 372"/>
                  <a:gd name="T24" fmla="*/ 134 w 307"/>
                  <a:gd name="T25" fmla="*/ 348 h 372"/>
                  <a:gd name="T26" fmla="*/ 167 w 307"/>
                  <a:gd name="T27" fmla="*/ 362 h 372"/>
                  <a:gd name="T28" fmla="*/ 200 w 307"/>
                  <a:gd name="T29" fmla="*/ 371 h 372"/>
                  <a:gd name="T30" fmla="*/ 222 w 307"/>
                  <a:gd name="T31" fmla="*/ 368 h 372"/>
                  <a:gd name="T32" fmla="*/ 241 w 307"/>
                  <a:gd name="T33" fmla="*/ 365 h 372"/>
                  <a:gd name="T34" fmla="*/ 274 w 307"/>
                  <a:gd name="T35" fmla="*/ 353 h 372"/>
                  <a:gd name="T36" fmla="*/ 287 w 307"/>
                  <a:gd name="T37" fmla="*/ 340 h 372"/>
                  <a:gd name="T38" fmla="*/ 293 w 307"/>
                  <a:gd name="T39" fmla="*/ 323 h 372"/>
                  <a:gd name="T40" fmla="*/ 303 w 307"/>
                  <a:gd name="T41" fmla="*/ 287 h 372"/>
                  <a:gd name="T42" fmla="*/ 306 w 307"/>
                  <a:gd name="T43" fmla="*/ 259 h 372"/>
                  <a:gd name="T44" fmla="*/ 306 w 307"/>
                  <a:gd name="T45" fmla="*/ 225 h 372"/>
                  <a:gd name="T46" fmla="*/ 302 w 307"/>
                  <a:gd name="T47" fmla="*/ 201 h 372"/>
                  <a:gd name="T48" fmla="*/ 293 w 307"/>
                  <a:gd name="T49" fmla="*/ 174 h 372"/>
                  <a:gd name="T50" fmla="*/ 279 w 307"/>
                  <a:gd name="T51" fmla="*/ 137 h 372"/>
                  <a:gd name="T52" fmla="*/ 262 w 307"/>
                  <a:gd name="T53" fmla="*/ 109 h 372"/>
                  <a:gd name="T54" fmla="*/ 254 w 307"/>
                  <a:gd name="T55" fmla="*/ 77 h 372"/>
                  <a:gd name="T56" fmla="*/ 238 w 307"/>
                  <a:gd name="T57" fmla="*/ 41 h 372"/>
                  <a:gd name="T58" fmla="*/ 220 w 307"/>
                  <a:gd name="T59" fmla="*/ 22 h 372"/>
                  <a:gd name="T60" fmla="*/ 202 w 307"/>
                  <a:gd name="T61" fmla="*/ 12 h 372"/>
                  <a:gd name="T62" fmla="*/ 167 w 307"/>
                  <a:gd name="T63" fmla="*/ 1 h 372"/>
                  <a:gd name="T64" fmla="*/ 144 w 307"/>
                  <a:gd name="T65" fmla="*/ 0 h 372"/>
                  <a:gd name="T66" fmla="*/ 110 w 307"/>
                  <a:gd name="T67" fmla="*/ 6 h 372"/>
                  <a:gd name="T68" fmla="*/ 78 w 307"/>
                  <a:gd name="T69" fmla="*/ 17 h 372"/>
                  <a:gd name="T70" fmla="*/ 47 w 307"/>
                  <a:gd name="T71" fmla="*/ 37 h 372"/>
                  <a:gd name="T72" fmla="*/ 27 w 307"/>
                  <a:gd name="T73" fmla="*/ 53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07" h="372">
                    <a:moveTo>
                      <a:pt x="27" y="53"/>
                    </a:moveTo>
                    <a:lnTo>
                      <a:pt x="12" y="74"/>
                    </a:lnTo>
                    <a:lnTo>
                      <a:pt x="4" y="100"/>
                    </a:lnTo>
                    <a:lnTo>
                      <a:pt x="0" y="130"/>
                    </a:lnTo>
                    <a:lnTo>
                      <a:pt x="5" y="155"/>
                    </a:lnTo>
                    <a:lnTo>
                      <a:pt x="15" y="179"/>
                    </a:lnTo>
                    <a:lnTo>
                      <a:pt x="33" y="199"/>
                    </a:lnTo>
                    <a:lnTo>
                      <a:pt x="49" y="222"/>
                    </a:lnTo>
                    <a:lnTo>
                      <a:pt x="64" y="253"/>
                    </a:lnTo>
                    <a:lnTo>
                      <a:pt x="81" y="290"/>
                    </a:lnTo>
                    <a:lnTo>
                      <a:pt x="98" y="320"/>
                    </a:lnTo>
                    <a:lnTo>
                      <a:pt x="115" y="337"/>
                    </a:lnTo>
                    <a:lnTo>
                      <a:pt x="134" y="348"/>
                    </a:lnTo>
                    <a:lnTo>
                      <a:pt x="167" y="362"/>
                    </a:lnTo>
                    <a:lnTo>
                      <a:pt x="200" y="371"/>
                    </a:lnTo>
                    <a:lnTo>
                      <a:pt x="222" y="368"/>
                    </a:lnTo>
                    <a:lnTo>
                      <a:pt x="241" y="365"/>
                    </a:lnTo>
                    <a:lnTo>
                      <a:pt x="274" y="353"/>
                    </a:lnTo>
                    <a:lnTo>
                      <a:pt x="287" y="340"/>
                    </a:lnTo>
                    <a:lnTo>
                      <a:pt x="293" y="323"/>
                    </a:lnTo>
                    <a:lnTo>
                      <a:pt x="303" y="287"/>
                    </a:lnTo>
                    <a:lnTo>
                      <a:pt x="306" y="259"/>
                    </a:lnTo>
                    <a:lnTo>
                      <a:pt x="306" y="225"/>
                    </a:lnTo>
                    <a:lnTo>
                      <a:pt x="302" y="201"/>
                    </a:lnTo>
                    <a:lnTo>
                      <a:pt x="293" y="174"/>
                    </a:lnTo>
                    <a:lnTo>
                      <a:pt x="279" y="137"/>
                    </a:lnTo>
                    <a:lnTo>
                      <a:pt x="262" y="109"/>
                    </a:lnTo>
                    <a:lnTo>
                      <a:pt x="254" y="77"/>
                    </a:lnTo>
                    <a:lnTo>
                      <a:pt x="238" y="41"/>
                    </a:lnTo>
                    <a:lnTo>
                      <a:pt x="220" y="22"/>
                    </a:lnTo>
                    <a:lnTo>
                      <a:pt x="202" y="12"/>
                    </a:lnTo>
                    <a:lnTo>
                      <a:pt x="167" y="1"/>
                    </a:lnTo>
                    <a:lnTo>
                      <a:pt x="144" y="0"/>
                    </a:lnTo>
                    <a:lnTo>
                      <a:pt x="110" y="6"/>
                    </a:lnTo>
                    <a:lnTo>
                      <a:pt x="78" y="17"/>
                    </a:lnTo>
                    <a:lnTo>
                      <a:pt x="47" y="37"/>
                    </a:lnTo>
                    <a:lnTo>
                      <a:pt x="27" y="53"/>
                    </a:lnTo>
                  </a:path>
                </a:pathLst>
              </a:custGeom>
              <a:solidFill>
                <a:srgbClr val="FFE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987" name="Group 51">
                <a:extLst>
                  <a:ext uri="{FF2B5EF4-FFF2-40B4-BE49-F238E27FC236}">
                    <a16:creationId xmlns:a16="http://schemas.microsoft.com/office/drawing/2014/main" xmlns="" id="{322AFD66-B3E0-4E54-B62B-6BB72E9FFE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3" y="1400"/>
                <a:ext cx="232" cy="129"/>
                <a:chOff x="1073" y="1400"/>
                <a:chExt cx="232" cy="129"/>
              </a:xfrm>
            </p:grpSpPr>
            <p:sp>
              <p:nvSpPr>
                <p:cNvPr id="39984" name="Freeform 48">
                  <a:extLst>
                    <a:ext uri="{FF2B5EF4-FFF2-40B4-BE49-F238E27FC236}">
                      <a16:creationId xmlns:a16="http://schemas.microsoft.com/office/drawing/2014/main" xmlns="" id="{EB17E967-AE5F-4F00-9256-2378347AF0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6" y="1458"/>
                  <a:ext cx="18" cy="20"/>
                </a:xfrm>
                <a:custGeom>
                  <a:avLst/>
                  <a:gdLst>
                    <a:gd name="T0" fmla="*/ 0 w 18"/>
                    <a:gd name="T1" fmla="*/ 11 h 20"/>
                    <a:gd name="T2" fmla="*/ 5 w 18"/>
                    <a:gd name="T3" fmla="*/ 4 h 20"/>
                    <a:gd name="T4" fmla="*/ 15 w 18"/>
                    <a:gd name="T5" fmla="*/ 0 h 20"/>
                    <a:gd name="T6" fmla="*/ 17 w 18"/>
                    <a:gd name="T7" fmla="*/ 10 h 20"/>
                    <a:gd name="T8" fmla="*/ 9 w 18"/>
                    <a:gd name="T9" fmla="*/ 10 h 20"/>
                    <a:gd name="T10" fmla="*/ 3 w 18"/>
                    <a:gd name="T11" fmla="*/ 19 h 20"/>
                    <a:gd name="T12" fmla="*/ 0 w 18"/>
                    <a:gd name="T13" fmla="*/ 1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" h="20">
                      <a:moveTo>
                        <a:pt x="0" y="11"/>
                      </a:moveTo>
                      <a:lnTo>
                        <a:pt x="5" y="4"/>
                      </a:lnTo>
                      <a:lnTo>
                        <a:pt x="15" y="0"/>
                      </a:lnTo>
                      <a:lnTo>
                        <a:pt x="17" y="10"/>
                      </a:lnTo>
                      <a:lnTo>
                        <a:pt x="9" y="10"/>
                      </a:lnTo>
                      <a:lnTo>
                        <a:pt x="3" y="19"/>
                      </a:lnTo>
                      <a:lnTo>
                        <a:pt x="0" y="11"/>
                      </a:lnTo>
                    </a:path>
                  </a:pathLst>
                </a:custGeom>
                <a:solidFill>
                  <a:srgbClr val="C0C0C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5" name="Freeform 49">
                  <a:extLst>
                    <a:ext uri="{FF2B5EF4-FFF2-40B4-BE49-F238E27FC236}">
                      <a16:creationId xmlns:a16="http://schemas.microsoft.com/office/drawing/2014/main" xmlns="" id="{F6D19057-A31D-4C2A-8033-41A09AEC1A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3" y="1507"/>
                  <a:ext cx="34" cy="22"/>
                </a:xfrm>
                <a:custGeom>
                  <a:avLst/>
                  <a:gdLst>
                    <a:gd name="T0" fmla="*/ 28 w 34"/>
                    <a:gd name="T1" fmla="*/ 0 h 22"/>
                    <a:gd name="T2" fmla="*/ 33 w 34"/>
                    <a:gd name="T3" fmla="*/ 11 h 22"/>
                    <a:gd name="T4" fmla="*/ 5 w 34"/>
                    <a:gd name="T5" fmla="*/ 21 h 22"/>
                    <a:gd name="T6" fmla="*/ 0 w 34"/>
                    <a:gd name="T7" fmla="*/ 16 h 22"/>
                    <a:gd name="T8" fmla="*/ 28 w 34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2">
                      <a:moveTo>
                        <a:pt x="28" y="0"/>
                      </a:moveTo>
                      <a:lnTo>
                        <a:pt x="33" y="11"/>
                      </a:lnTo>
                      <a:lnTo>
                        <a:pt x="5" y="21"/>
                      </a:lnTo>
                      <a:lnTo>
                        <a:pt x="0" y="16"/>
                      </a:lnTo>
                      <a:lnTo>
                        <a:pt x="28" y="0"/>
                      </a:lnTo>
                    </a:path>
                  </a:pathLst>
                </a:custGeom>
                <a:solidFill>
                  <a:srgbClr val="C0C0C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6" name="Freeform 50">
                  <a:extLst>
                    <a:ext uri="{FF2B5EF4-FFF2-40B4-BE49-F238E27FC236}">
                      <a16:creationId xmlns:a16="http://schemas.microsoft.com/office/drawing/2014/main" xmlns="" id="{685B65DF-D910-4C8C-B125-C3548174A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5" y="1400"/>
                  <a:ext cx="30" cy="22"/>
                </a:xfrm>
                <a:custGeom>
                  <a:avLst/>
                  <a:gdLst>
                    <a:gd name="T0" fmla="*/ 0 w 30"/>
                    <a:gd name="T1" fmla="*/ 11 h 22"/>
                    <a:gd name="T2" fmla="*/ 6 w 30"/>
                    <a:gd name="T3" fmla="*/ 21 h 22"/>
                    <a:gd name="T4" fmla="*/ 29 w 30"/>
                    <a:gd name="T5" fmla="*/ 5 h 22"/>
                    <a:gd name="T6" fmla="*/ 26 w 30"/>
                    <a:gd name="T7" fmla="*/ 0 h 22"/>
                    <a:gd name="T8" fmla="*/ 0 w 30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22">
                      <a:moveTo>
                        <a:pt x="0" y="11"/>
                      </a:moveTo>
                      <a:lnTo>
                        <a:pt x="6" y="21"/>
                      </a:lnTo>
                      <a:lnTo>
                        <a:pt x="29" y="5"/>
                      </a:lnTo>
                      <a:lnTo>
                        <a:pt x="26" y="0"/>
                      </a:lnTo>
                      <a:lnTo>
                        <a:pt x="0" y="11"/>
                      </a:lnTo>
                    </a:path>
                  </a:pathLst>
                </a:custGeom>
                <a:solidFill>
                  <a:srgbClr val="C0C0C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992" name="Group 56">
                <a:extLst>
                  <a:ext uri="{FF2B5EF4-FFF2-40B4-BE49-F238E27FC236}">
                    <a16:creationId xmlns:a16="http://schemas.microsoft.com/office/drawing/2014/main" xmlns="" id="{CBBF964F-917C-402B-9868-1504412DD8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0" y="1409"/>
                <a:ext cx="197" cy="143"/>
                <a:chOff x="1100" y="1409"/>
                <a:chExt cx="197" cy="143"/>
              </a:xfrm>
            </p:grpSpPr>
            <p:sp>
              <p:nvSpPr>
                <p:cNvPr id="39988" name="Freeform 52">
                  <a:extLst>
                    <a:ext uri="{FF2B5EF4-FFF2-40B4-BE49-F238E27FC236}">
                      <a16:creationId xmlns:a16="http://schemas.microsoft.com/office/drawing/2014/main" xmlns="" id="{290A4F36-544A-4374-9C48-57DBCF3348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0" y="1461"/>
                  <a:ext cx="100" cy="91"/>
                </a:xfrm>
                <a:custGeom>
                  <a:avLst/>
                  <a:gdLst>
                    <a:gd name="T0" fmla="*/ 0 w 100"/>
                    <a:gd name="T1" fmla="*/ 46 h 91"/>
                    <a:gd name="T2" fmla="*/ 81 w 100"/>
                    <a:gd name="T3" fmla="*/ 0 h 91"/>
                    <a:gd name="T4" fmla="*/ 95 w 100"/>
                    <a:gd name="T5" fmla="*/ 23 h 91"/>
                    <a:gd name="T6" fmla="*/ 99 w 100"/>
                    <a:gd name="T7" fmla="*/ 40 h 91"/>
                    <a:gd name="T8" fmla="*/ 98 w 100"/>
                    <a:gd name="T9" fmla="*/ 57 h 91"/>
                    <a:gd name="T10" fmla="*/ 91 w 100"/>
                    <a:gd name="T11" fmla="*/ 68 h 91"/>
                    <a:gd name="T12" fmla="*/ 80 w 100"/>
                    <a:gd name="T13" fmla="*/ 77 h 91"/>
                    <a:gd name="T14" fmla="*/ 64 w 100"/>
                    <a:gd name="T15" fmla="*/ 83 h 91"/>
                    <a:gd name="T16" fmla="*/ 54 w 100"/>
                    <a:gd name="T17" fmla="*/ 89 h 91"/>
                    <a:gd name="T18" fmla="*/ 44 w 100"/>
                    <a:gd name="T19" fmla="*/ 90 h 91"/>
                    <a:gd name="T20" fmla="*/ 32 w 100"/>
                    <a:gd name="T21" fmla="*/ 88 h 91"/>
                    <a:gd name="T22" fmla="*/ 23 w 100"/>
                    <a:gd name="T23" fmla="*/ 82 h 91"/>
                    <a:gd name="T24" fmla="*/ 16 w 100"/>
                    <a:gd name="T25" fmla="*/ 75 h 91"/>
                    <a:gd name="T26" fmla="*/ 13 w 100"/>
                    <a:gd name="T27" fmla="*/ 68 h 91"/>
                    <a:gd name="T28" fmla="*/ 5 w 100"/>
                    <a:gd name="T29" fmla="*/ 54 h 91"/>
                    <a:gd name="T30" fmla="*/ 0 w 100"/>
                    <a:gd name="T31" fmla="*/ 46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0" h="91">
                      <a:moveTo>
                        <a:pt x="0" y="46"/>
                      </a:moveTo>
                      <a:lnTo>
                        <a:pt x="81" y="0"/>
                      </a:lnTo>
                      <a:lnTo>
                        <a:pt x="95" y="23"/>
                      </a:lnTo>
                      <a:lnTo>
                        <a:pt x="99" y="40"/>
                      </a:lnTo>
                      <a:lnTo>
                        <a:pt x="98" y="57"/>
                      </a:lnTo>
                      <a:lnTo>
                        <a:pt x="91" y="68"/>
                      </a:lnTo>
                      <a:lnTo>
                        <a:pt x="80" y="77"/>
                      </a:lnTo>
                      <a:lnTo>
                        <a:pt x="64" y="83"/>
                      </a:lnTo>
                      <a:lnTo>
                        <a:pt x="54" y="89"/>
                      </a:lnTo>
                      <a:lnTo>
                        <a:pt x="44" y="90"/>
                      </a:lnTo>
                      <a:lnTo>
                        <a:pt x="32" y="88"/>
                      </a:lnTo>
                      <a:lnTo>
                        <a:pt x="23" y="82"/>
                      </a:lnTo>
                      <a:lnTo>
                        <a:pt x="16" y="75"/>
                      </a:lnTo>
                      <a:lnTo>
                        <a:pt x="13" y="68"/>
                      </a:lnTo>
                      <a:lnTo>
                        <a:pt x="5" y="54"/>
                      </a:lnTo>
                      <a:lnTo>
                        <a:pt x="0" y="46"/>
                      </a:lnTo>
                    </a:path>
                  </a:pathLst>
                </a:custGeom>
                <a:solidFill>
                  <a:srgbClr val="80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9" name="Oval 53">
                  <a:extLst>
                    <a:ext uri="{FF2B5EF4-FFF2-40B4-BE49-F238E27FC236}">
                      <a16:creationId xmlns:a16="http://schemas.microsoft.com/office/drawing/2014/main" xmlns="" id="{1E607863-FAD5-42E7-86D4-3744EDCFE2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6" y="1502"/>
                  <a:ext cx="9" cy="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90" name="Freeform 54">
                  <a:extLst>
                    <a:ext uri="{FF2B5EF4-FFF2-40B4-BE49-F238E27FC236}">
                      <a16:creationId xmlns:a16="http://schemas.microsoft.com/office/drawing/2014/main" xmlns="" id="{EEC43BAC-1140-434F-9822-86303BE21B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1409"/>
                  <a:ext cx="101" cy="90"/>
                </a:xfrm>
                <a:custGeom>
                  <a:avLst/>
                  <a:gdLst>
                    <a:gd name="T0" fmla="*/ 0 w 101"/>
                    <a:gd name="T1" fmla="*/ 45 h 90"/>
                    <a:gd name="T2" fmla="*/ 83 w 101"/>
                    <a:gd name="T3" fmla="*/ 0 h 90"/>
                    <a:gd name="T4" fmla="*/ 95 w 101"/>
                    <a:gd name="T5" fmla="*/ 25 h 90"/>
                    <a:gd name="T6" fmla="*/ 100 w 101"/>
                    <a:gd name="T7" fmla="*/ 40 h 90"/>
                    <a:gd name="T8" fmla="*/ 97 w 101"/>
                    <a:gd name="T9" fmla="*/ 56 h 90"/>
                    <a:gd name="T10" fmla="*/ 91 w 101"/>
                    <a:gd name="T11" fmla="*/ 66 h 90"/>
                    <a:gd name="T12" fmla="*/ 79 w 101"/>
                    <a:gd name="T13" fmla="*/ 76 h 90"/>
                    <a:gd name="T14" fmla="*/ 66 w 101"/>
                    <a:gd name="T15" fmla="*/ 83 h 90"/>
                    <a:gd name="T16" fmla="*/ 55 w 101"/>
                    <a:gd name="T17" fmla="*/ 87 h 90"/>
                    <a:gd name="T18" fmla="*/ 43 w 101"/>
                    <a:gd name="T19" fmla="*/ 89 h 90"/>
                    <a:gd name="T20" fmla="*/ 32 w 101"/>
                    <a:gd name="T21" fmla="*/ 87 h 90"/>
                    <a:gd name="T22" fmla="*/ 23 w 101"/>
                    <a:gd name="T23" fmla="*/ 81 h 90"/>
                    <a:gd name="T24" fmla="*/ 17 w 101"/>
                    <a:gd name="T25" fmla="*/ 76 h 90"/>
                    <a:gd name="T26" fmla="*/ 13 w 101"/>
                    <a:gd name="T27" fmla="*/ 67 h 90"/>
                    <a:gd name="T28" fmla="*/ 5 w 101"/>
                    <a:gd name="T29" fmla="*/ 54 h 90"/>
                    <a:gd name="T30" fmla="*/ 0 w 101"/>
                    <a:gd name="T31" fmla="*/ 45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1" h="90">
                      <a:moveTo>
                        <a:pt x="0" y="45"/>
                      </a:moveTo>
                      <a:lnTo>
                        <a:pt x="83" y="0"/>
                      </a:lnTo>
                      <a:lnTo>
                        <a:pt x="95" y="25"/>
                      </a:lnTo>
                      <a:lnTo>
                        <a:pt x="100" y="40"/>
                      </a:lnTo>
                      <a:lnTo>
                        <a:pt x="97" y="56"/>
                      </a:lnTo>
                      <a:lnTo>
                        <a:pt x="91" y="66"/>
                      </a:lnTo>
                      <a:lnTo>
                        <a:pt x="79" y="76"/>
                      </a:lnTo>
                      <a:lnTo>
                        <a:pt x="66" y="83"/>
                      </a:lnTo>
                      <a:lnTo>
                        <a:pt x="55" y="87"/>
                      </a:lnTo>
                      <a:lnTo>
                        <a:pt x="43" y="89"/>
                      </a:lnTo>
                      <a:lnTo>
                        <a:pt x="32" y="87"/>
                      </a:lnTo>
                      <a:lnTo>
                        <a:pt x="23" y="81"/>
                      </a:lnTo>
                      <a:lnTo>
                        <a:pt x="17" y="76"/>
                      </a:lnTo>
                      <a:lnTo>
                        <a:pt x="13" y="67"/>
                      </a:lnTo>
                      <a:lnTo>
                        <a:pt x="5" y="54"/>
                      </a:lnTo>
                      <a:lnTo>
                        <a:pt x="0" y="45"/>
                      </a:lnTo>
                    </a:path>
                  </a:pathLst>
                </a:custGeom>
                <a:solidFill>
                  <a:srgbClr val="80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1" name="Oval 55">
                  <a:extLst>
                    <a:ext uri="{FF2B5EF4-FFF2-40B4-BE49-F238E27FC236}">
                      <a16:creationId xmlns:a16="http://schemas.microsoft.com/office/drawing/2014/main" xmlns="" id="{19F6EEB0-4CA3-41BB-8107-79AF9502A7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2" y="1450"/>
                  <a:ext cx="9" cy="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993" name="Freeform 57">
                <a:extLst>
                  <a:ext uri="{FF2B5EF4-FFF2-40B4-BE49-F238E27FC236}">
                    <a16:creationId xmlns:a16="http://schemas.microsoft.com/office/drawing/2014/main" xmlns="" id="{92AF9218-0FFD-4B05-86FA-464B6D87C0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3" y="1555"/>
                <a:ext cx="100" cy="82"/>
              </a:xfrm>
              <a:custGeom>
                <a:avLst/>
                <a:gdLst>
                  <a:gd name="T0" fmla="*/ 0 w 100"/>
                  <a:gd name="T1" fmla="*/ 42 h 82"/>
                  <a:gd name="T2" fmla="*/ 15 w 100"/>
                  <a:gd name="T3" fmla="*/ 42 h 82"/>
                  <a:gd name="T4" fmla="*/ 29 w 100"/>
                  <a:gd name="T5" fmla="*/ 39 h 82"/>
                  <a:gd name="T6" fmla="*/ 45 w 100"/>
                  <a:gd name="T7" fmla="*/ 35 h 82"/>
                  <a:gd name="T8" fmla="*/ 59 w 100"/>
                  <a:gd name="T9" fmla="*/ 30 h 82"/>
                  <a:gd name="T10" fmla="*/ 75 w 100"/>
                  <a:gd name="T11" fmla="*/ 19 h 82"/>
                  <a:gd name="T12" fmla="*/ 84 w 100"/>
                  <a:gd name="T13" fmla="*/ 11 h 82"/>
                  <a:gd name="T14" fmla="*/ 93 w 100"/>
                  <a:gd name="T15" fmla="*/ 0 h 82"/>
                  <a:gd name="T16" fmla="*/ 98 w 100"/>
                  <a:gd name="T17" fmla="*/ 22 h 82"/>
                  <a:gd name="T18" fmla="*/ 99 w 100"/>
                  <a:gd name="T19" fmla="*/ 30 h 82"/>
                  <a:gd name="T20" fmla="*/ 99 w 100"/>
                  <a:gd name="T21" fmla="*/ 46 h 82"/>
                  <a:gd name="T22" fmla="*/ 95 w 100"/>
                  <a:gd name="T23" fmla="*/ 57 h 82"/>
                  <a:gd name="T24" fmla="*/ 88 w 100"/>
                  <a:gd name="T25" fmla="*/ 69 h 82"/>
                  <a:gd name="T26" fmla="*/ 79 w 100"/>
                  <a:gd name="T27" fmla="*/ 76 h 82"/>
                  <a:gd name="T28" fmla="*/ 68 w 100"/>
                  <a:gd name="T29" fmla="*/ 80 h 82"/>
                  <a:gd name="T30" fmla="*/ 56 w 100"/>
                  <a:gd name="T31" fmla="*/ 81 h 82"/>
                  <a:gd name="T32" fmla="*/ 44 w 100"/>
                  <a:gd name="T33" fmla="*/ 80 h 82"/>
                  <a:gd name="T34" fmla="*/ 33 w 100"/>
                  <a:gd name="T35" fmla="*/ 75 h 82"/>
                  <a:gd name="T36" fmla="*/ 28 w 100"/>
                  <a:gd name="T37" fmla="*/ 73 h 82"/>
                  <a:gd name="T38" fmla="*/ 17 w 100"/>
                  <a:gd name="T39" fmla="*/ 66 h 82"/>
                  <a:gd name="T40" fmla="*/ 10 w 100"/>
                  <a:gd name="T41" fmla="*/ 52 h 82"/>
                  <a:gd name="T42" fmla="*/ 0 w 100"/>
                  <a:gd name="T43" fmla="*/ 4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0" h="82">
                    <a:moveTo>
                      <a:pt x="0" y="42"/>
                    </a:moveTo>
                    <a:lnTo>
                      <a:pt x="15" y="42"/>
                    </a:lnTo>
                    <a:lnTo>
                      <a:pt x="29" y="39"/>
                    </a:lnTo>
                    <a:lnTo>
                      <a:pt x="45" y="35"/>
                    </a:lnTo>
                    <a:lnTo>
                      <a:pt x="59" y="30"/>
                    </a:lnTo>
                    <a:lnTo>
                      <a:pt x="75" y="19"/>
                    </a:lnTo>
                    <a:lnTo>
                      <a:pt x="84" y="11"/>
                    </a:lnTo>
                    <a:lnTo>
                      <a:pt x="93" y="0"/>
                    </a:lnTo>
                    <a:lnTo>
                      <a:pt x="98" y="22"/>
                    </a:lnTo>
                    <a:lnTo>
                      <a:pt x="99" y="30"/>
                    </a:lnTo>
                    <a:lnTo>
                      <a:pt x="99" y="46"/>
                    </a:lnTo>
                    <a:lnTo>
                      <a:pt x="95" y="57"/>
                    </a:lnTo>
                    <a:lnTo>
                      <a:pt x="88" y="69"/>
                    </a:lnTo>
                    <a:lnTo>
                      <a:pt x="79" y="76"/>
                    </a:lnTo>
                    <a:lnTo>
                      <a:pt x="68" y="80"/>
                    </a:lnTo>
                    <a:lnTo>
                      <a:pt x="56" y="81"/>
                    </a:lnTo>
                    <a:lnTo>
                      <a:pt x="44" y="80"/>
                    </a:lnTo>
                    <a:lnTo>
                      <a:pt x="33" y="75"/>
                    </a:lnTo>
                    <a:lnTo>
                      <a:pt x="28" y="73"/>
                    </a:lnTo>
                    <a:lnTo>
                      <a:pt x="17" y="66"/>
                    </a:lnTo>
                    <a:lnTo>
                      <a:pt x="10" y="52"/>
                    </a:lnTo>
                    <a:lnTo>
                      <a:pt x="0" y="42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94" name="Freeform 58">
                <a:extLst>
                  <a:ext uri="{FF2B5EF4-FFF2-40B4-BE49-F238E27FC236}">
                    <a16:creationId xmlns:a16="http://schemas.microsoft.com/office/drawing/2014/main" xmlns="" id="{CF34AEBE-3126-4C8D-9D47-039165F3D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0" y="1528"/>
                <a:ext cx="52" cy="30"/>
              </a:xfrm>
              <a:custGeom>
                <a:avLst/>
                <a:gdLst>
                  <a:gd name="T0" fmla="*/ 0 w 52"/>
                  <a:gd name="T1" fmla="*/ 29 h 30"/>
                  <a:gd name="T2" fmla="*/ 15 w 52"/>
                  <a:gd name="T3" fmla="*/ 28 h 30"/>
                  <a:gd name="T4" fmla="*/ 21 w 52"/>
                  <a:gd name="T5" fmla="*/ 25 h 30"/>
                  <a:gd name="T6" fmla="*/ 30 w 52"/>
                  <a:gd name="T7" fmla="*/ 23 h 30"/>
                  <a:gd name="T8" fmla="*/ 38 w 52"/>
                  <a:gd name="T9" fmla="*/ 17 h 30"/>
                  <a:gd name="T10" fmla="*/ 44 w 52"/>
                  <a:gd name="T11" fmla="*/ 9 h 30"/>
                  <a:gd name="T12" fmla="*/ 51 w 52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30">
                    <a:moveTo>
                      <a:pt x="0" y="29"/>
                    </a:moveTo>
                    <a:lnTo>
                      <a:pt x="15" y="28"/>
                    </a:lnTo>
                    <a:lnTo>
                      <a:pt x="21" y="25"/>
                    </a:lnTo>
                    <a:lnTo>
                      <a:pt x="30" y="23"/>
                    </a:lnTo>
                    <a:lnTo>
                      <a:pt x="38" y="17"/>
                    </a:lnTo>
                    <a:lnTo>
                      <a:pt x="44" y="9"/>
                    </a:lnTo>
                    <a:lnTo>
                      <a:pt x="51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95" name="Freeform 59">
                <a:extLst>
                  <a:ext uri="{FF2B5EF4-FFF2-40B4-BE49-F238E27FC236}">
                    <a16:creationId xmlns:a16="http://schemas.microsoft.com/office/drawing/2014/main" xmlns="" id="{CC5F4700-0721-4A9F-8AB8-F28FE5CE6A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8" y="1274"/>
                <a:ext cx="277" cy="255"/>
              </a:xfrm>
              <a:custGeom>
                <a:avLst/>
                <a:gdLst>
                  <a:gd name="T0" fmla="*/ 47 w 277"/>
                  <a:gd name="T1" fmla="*/ 254 h 255"/>
                  <a:gd name="T2" fmla="*/ 58 w 277"/>
                  <a:gd name="T3" fmla="*/ 249 h 255"/>
                  <a:gd name="T4" fmla="*/ 61 w 277"/>
                  <a:gd name="T5" fmla="*/ 232 h 255"/>
                  <a:gd name="T6" fmla="*/ 63 w 277"/>
                  <a:gd name="T7" fmla="*/ 210 h 255"/>
                  <a:gd name="T8" fmla="*/ 52 w 277"/>
                  <a:gd name="T9" fmla="*/ 165 h 255"/>
                  <a:gd name="T10" fmla="*/ 46 w 277"/>
                  <a:gd name="T11" fmla="*/ 139 h 255"/>
                  <a:gd name="T12" fmla="*/ 80 w 277"/>
                  <a:gd name="T13" fmla="*/ 140 h 255"/>
                  <a:gd name="T14" fmla="*/ 125 w 277"/>
                  <a:gd name="T15" fmla="*/ 138 h 255"/>
                  <a:gd name="T16" fmla="*/ 139 w 277"/>
                  <a:gd name="T17" fmla="*/ 123 h 255"/>
                  <a:gd name="T18" fmla="*/ 163 w 277"/>
                  <a:gd name="T19" fmla="*/ 106 h 255"/>
                  <a:gd name="T20" fmla="*/ 199 w 277"/>
                  <a:gd name="T21" fmla="*/ 110 h 255"/>
                  <a:gd name="T22" fmla="*/ 234 w 277"/>
                  <a:gd name="T23" fmla="*/ 91 h 255"/>
                  <a:gd name="T24" fmla="*/ 238 w 277"/>
                  <a:gd name="T25" fmla="*/ 111 h 255"/>
                  <a:gd name="T26" fmla="*/ 253 w 277"/>
                  <a:gd name="T27" fmla="*/ 119 h 255"/>
                  <a:gd name="T28" fmla="*/ 268 w 277"/>
                  <a:gd name="T29" fmla="*/ 144 h 255"/>
                  <a:gd name="T30" fmla="*/ 276 w 277"/>
                  <a:gd name="T31" fmla="*/ 139 h 255"/>
                  <a:gd name="T32" fmla="*/ 276 w 277"/>
                  <a:gd name="T33" fmla="*/ 122 h 255"/>
                  <a:gd name="T34" fmla="*/ 272 w 277"/>
                  <a:gd name="T35" fmla="*/ 95 h 255"/>
                  <a:gd name="T36" fmla="*/ 265 w 277"/>
                  <a:gd name="T37" fmla="*/ 74 h 255"/>
                  <a:gd name="T38" fmla="*/ 252 w 277"/>
                  <a:gd name="T39" fmla="*/ 58 h 255"/>
                  <a:gd name="T40" fmla="*/ 254 w 277"/>
                  <a:gd name="T41" fmla="*/ 30 h 255"/>
                  <a:gd name="T42" fmla="*/ 254 w 277"/>
                  <a:gd name="T43" fmla="*/ 14 h 255"/>
                  <a:gd name="T44" fmla="*/ 235 w 277"/>
                  <a:gd name="T45" fmla="*/ 17 h 255"/>
                  <a:gd name="T46" fmla="*/ 214 w 277"/>
                  <a:gd name="T47" fmla="*/ 17 h 255"/>
                  <a:gd name="T48" fmla="*/ 202 w 277"/>
                  <a:gd name="T49" fmla="*/ 13 h 255"/>
                  <a:gd name="T50" fmla="*/ 188 w 277"/>
                  <a:gd name="T51" fmla="*/ 0 h 255"/>
                  <a:gd name="T52" fmla="*/ 175 w 277"/>
                  <a:gd name="T53" fmla="*/ 12 h 255"/>
                  <a:gd name="T54" fmla="*/ 164 w 277"/>
                  <a:gd name="T55" fmla="*/ 17 h 255"/>
                  <a:gd name="T56" fmla="*/ 140 w 277"/>
                  <a:gd name="T57" fmla="*/ 19 h 255"/>
                  <a:gd name="T58" fmla="*/ 119 w 277"/>
                  <a:gd name="T59" fmla="*/ 23 h 255"/>
                  <a:gd name="T60" fmla="*/ 95 w 277"/>
                  <a:gd name="T61" fmla="*/ 32 h 255"/>
                  <a:gd name="T62" fmla="*/ 76 w 277"/>
                  <a:gd name="T63" fmla="*/ 44 h 255"/>
                  <a:gd name="T64" fmla="*/ 52 w 277"/>
                  <a:gd name="T65" fmla="*/ 66 h 255"/>
                  <a:gd name="T66" fmla="*/ 38 w 277"/>
                  <a:gd name="T67" fmla="*/ 70 h 255"/>
                  <a:gd name="T68" fmla="*/ 25 w 277"/>
                  <a:gd name="T69" fmla="*/ 82 h 255"/>
                  <a:gd name="T70" fmla="*/ 14 w 277"/>
                  <a:gd name="T71" fmla="*/ 93 h 255"/>
                  <a:gd name="T72" fmla="*/ 9 w 277"/>
                  <a:gd name="T73" fmla="*/ 110 h 255"/>
                  <a:gd name="T74" fmla="*/ 2 w 277"/>
                  <a:gd name="T75" fmla="*/ 129 h 255"/>
                  <a:gd name="T76" fmla="*/ 0 w 277"/>
                  <a:gd name="T77" fmla="*/ 145 h 255"/>
                  <a:gd name="T78" fmla="*/ 0 w 277"/>
                  <a:gd name="T79" fmla="*/ 180 h 255"/>
                  <a:gd name="T80" fmla="*/ 9 w 277"/>
                  <a:gd name="T81" fmla="*/ 217 h 255"/>
                  <a:gd name="T82" fmla="*/ 47 w 277"/>
                  <a:gd name="T83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7" h="255">
                    <a:moveTo>
                      <a:pt x="47" y="254"/>
                    </a:moveTo>
                    <a:lnTo>
                      <a:pt x="58" y="249"/>
                    </a:lnTo>
                    <a:lnTo>
                      <a:pt x="61" y="232"/>
                    </a:lnTo>
                    <a:lnTo>
                      <a:pt x="63" y="210"/>
                    </a:lnTo>
                    <a:lnTo>
                      <a:pt x="52" y="165"/>
                    </a:lnTo>
                    <a:lnTo>
                      <a:pt x="46" y="139"/>
                    </a:lnTo>
                    <a:lnTo>
                      <a:pt x="80" y="140"/>
                    </a:lnTo>
                    <a:lnTo>
                      <a:pt x="125" y="138"/>
                    </a:lnTo>
                    <a:lnTo>
                      <a:pt x="139" y="123"/>
                    </a:lnTo>
                    <a:lnTo>
                      <a:pt x="163" y="106"/>
                    </a:lnTo>
                    <a:lnTo>
                      <a:pt x="199" y="110"/>
                    </a:lnTo>
                    <a:lnTo>
                      <a:pt x="234" y="91"/>
                    </a:lnTo>
                    <a:lnTo>
                      <a:pt x="238" y="111"/>
                    </a:lnTo>
                    <a:lnTo>
                      <a:pt x="253" y="119"/>
                    </a:lnTo>
                    <a:lnTo>
                      <a:pt x="268" y="144"/>
                    </a:lnTo>
                    <a:lnTo>
                      <a:pt x="276" y="139"/>
                    </a:lnTo>
                    <a:lnTo>
                      <a:pt x="276" y="122"/>
                    </a:lnTo>
                    <a:lnTo>
                      <a:pt x="272" y="95"/>
                    </a:lnTo>
                    <a:lnTo>
                      <a:pt x="265" y="74"/>
                    </a:lnTo>
                    <a:lnTo>
                      <a:pt x="252" y="58"/>
                    </a:lnTo>
                    <a:lnTo>
                      <a:pt x="254" y="30"/>
                    </a:lnTo>
                    <a:lnTo>
                      <a:pt x="254" y="14"/>
                    </a:lnTo>
                    <a:lnTo>
                      <a:pt x="235" y="17"/>
                    </a:lnTo>
                    <a:lnTo>
                      <a:pt x="214" y="17"/>
                    </a:lnTo>
                    <a:lnTo>
                      <a:pt x="202" y="13"/>
                    </a:lnTo>
                    <a:lnTo>
                      <a:pt x="188" y="0"/>
                    </a:lnTo>
                    <a:lnTo>
                      <a:pt x="175" y="12"/>
                    </a:lnTo>
                    <a:lnTo>
                      <a:pt x="164" y="17"/>
                    </a:lnTo>
                    <a:lnTo>
                      <a:pt x="140" y="19"/>
                    </a:lnTo>
                    <a:lnTo>
                      <a:pt x="119" y="23"/>
                    </a:lnTo>
                    <a:lnTo>
                      <a:pt x="95" y="32"/>
                    </a:lnTo>
                    <a:lnTo>
                      <a:pt x="76" y="44"/>
                    </a:lnTo>
                    <a:lnTo>
                      <a:pt x="52" y="66"/>
                    </a:lnTo>
                    <a:lnTo>
                      <a:pt x="38" y="70"/>
                    </a:lnTo>
                    <a:lnTo>
                      <a:pt x="25" y="82"/>
                    </a:lnTo>
                    <a:lnTo>
                      <a:pt x="14" y="93"/>
                    </a:lnTo>
                    <a:lnTo>
                      <a:pt x="9" y="110"/>
                    </a:lnTo>
                    <a:lnTo>
                      <a:pt x="2" y="129"/>
                    </a:lnTo>
                    <a:lnTo>
                      <a:pt x="0" y="145"/>
                    </a:lnTo>
                    <a:lnTo>
                      <a:pt x="0" y="180"/>
                    </a:lnTo>
                    <a:lnTo>
                      <a:pt x="9" y="217"/>
                    </a:lnTo>
                    <a:lnTo>
                      <a:pt x="47" y="254"/>
                    </a:lnTo>
                  </a:path>
                </a:pathLst>
              </a:custGeom>
              <a:solidFill>
                <a:srgbClr val="C06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997" name="Freeform 61">
              <a:extLst>
                <a:ext uri="{FF2B5EF4-FFF2-40B4-BE49-F238E27FC236}">
                  <a16:creationId xmlns:a16="http://schemas.microsoft.com/office/drawing/2014/main" xmlns="" id="{8293FC5D-8703-40C8-8891-75FB9C4BD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" y="1686"/>
              <a:ext cx="275" cy="689"/>
            </a:xfrm>
            <a:custGeom>
              <a:avLst/>
              <a:gdLst>
                <a:gd name="T0" fmla="*/ 14 w 275"/>
                <a:gd name="T1" fmla="*/ 5 h 689"/>
                <a:gd name="T2" fmla="*/ 31 w 275"/>
                <a:gd name="T3" fmla="*/ 0 h 689"/>
                <a:gd name="T4" fmla="*/ 68 w 275"/>
                <a:gd name="T5" fmla="*/ 23 h 689"/>
                <a:gd name="T6" fmla="*/ 68 w 275"/>
                <a:gd name="T7" fmla="*/ 64 h 689"/>
                <a:gd name="T8" fmla="*/ 99 w 275"/>
                <a:gd name="T9" fmla="*/ 103 h 689"/>
                <a:gd name="T10" fmla="*/ 130 w 275"/>
                <a:gd name="T11" fmla="*/ 144 h 689"/>
                <a:gd name="T12" fmla="*/ 162 w 275"/>
                <a:gd name="T13" fmla="*/ 198 h 689"/>
                <a:gd name="T14" fmla="*/ 187 w 275"/>
                <a:gd name="T15" fmla="*/ 249 h 689"/>
                <a:gd name="T16" fmla="*/ 214 w 275"/>
                <a:gd name="T17" fmla="*/ 321 h 689"/>
                <a:gd name="T18" fmla="*/ 235 w 275"/>
                <a:gd name="T19" fmla="*/ 385 h 689"/>
                <a:gd name="T20" fmla="*/ 262 w 275"/>
                <a:gd name="T21" fmla="*/ 513 h 689"/>
                <a:gd name="T22" fmla="*/ 274 w 275"/>
                <a:gd name="T23" fmla="*/ 593 h 689"/>
                <a:gd name="T24" fmla="*/ 239 w 275"/>
                <a:gd name="T25" fmla="*/ 688 h 689"/>
                <a:gd name="T26" fmla="*/ 170 w 275"/>
                <a:gd name="T27" fmla="*/ 611 h 689"/>
                <a:gd name="T28" fmla="*/ 151 w 275"/>
                <a:gd name="T29" fmla="*/ 483 h 689"/>
                <a:gd name="T30" fmla="*/ 137 w 275"/>
                <a:gd name="T31" fmla="*/ 404 h 689"/>
                <a:gd name="T32" fmla="*/ 116 w 275"/>
                <a:gd name="T33" fmla="*/ 330 h 689"/>
                <a:gd name="T34" fmla="*/ 93 w 275"/>
                <a:gd name="T35" fmla="*/ 276 h 689"/>
                <a:gd name="T36" fmla="*/ 62 w 275"/>
                <a:gd name="T37" fmla="*/ 197 h 689"/>
                <a:gd name="T38" fmla="*/ 44 w 275"/>
                <a:gd name="T39" fmla="*/ 140 h 689"/>
                <a:gd name="T40" fmla="*/ 27 w 275"/>
                <a:gd name="T41" fmla="*/ 76 h 689"/>
                <a:gd name="T42" fmla="*/ 0 w 275"/>
                <a:gd name="T43" fmla="*/ 59 h 689"/>
                <a:gd name="T44" fmla="*/ 14 w 275"/>
                <a:gd name="T45" fmla="*/ 5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5" h="689">
                  <a:moveTo>
                    <a:pt x="14" y="5"/>
                  </a:moveTo>
                  <a:lnTo>
                    <a:pt x="31" y="0"/>
                  </a:lnTo>
                  <a:lnTo>
                    <a:pt x="68" y="23"/>
                  </a:lnTo>
                  <a:lnTo>
                    <a:pt x="68" y="64"/>
                  </a:lnTo>
                  <a:lnTo>
                    <a:pt x="99" y="103"/>
                  </a:lnTo>
                  <a:lnTo>
                    <a:pt x="130" y="144"/>
                  </a:lnTo>
                  <a:lnTo>
                    <a:pt x="162" y="198"/>
                  </a:lnTo>
                  <a:lnTo>
                    <a:pt x="187" y="249"/>
                  </a:lnTo>
                  <a:lnTo>
                    <a:pt x="214" y="321"/>
                  </a:lnTo>
                  <a:lnTo>
                    <a:pt x="235" y="385"/>
                  </a:lnTo>
                  <a:lnTo>
                    <a:pt x="262" y="513"/>
                  </a:lnTo>
                  <a:lnTo>
                    <a:pt x="274" y="593"/>
                  </a:lnTo>
                  <a:lnTo>
                    <a:pt x="239" y="688"/>
                  </a:lnTo>
                  <a:lnTo>
                    <a:pt x="170" y="611"/>
                  </a:lnTo>
                  <a:lnTo>
                    <a:pt x="151" y="483"/>
                  </a:lnTo>
                  <a:lnTo>
                    <a:pt x="137" y="404"/>
                  </a:lnTo>
                  <a:lnTo>
                    <a:pt x="116" y="330"/>
                  </a:lnTo>
                  <a:lnTo>
                    <a:pt x="93" y="276"/>
                  </a:lnTo>
                  <a:lnTo>
                    <a:pt x="62" y="197"/>
                  </a:lnTo>
                  <a:lnTo>
                    <a:pt x="44" y="140"/>
                  </a:lnTo>
                  <a:lnTo>
                    <a:pt x="27" y="76"/>
                  </a:lnTo>
                  <a:lnTo>
                    <a:pt x="0" y="59"/>
                  </a:lnTo>
                  <a:lnTo>
                    <a:pt x="14" y="5"/>
                  </a:lnTo>
                </a:path>
              </a:pathLst>
            </a:custGeom>
            <a:solidFill>
              <a:srgbClr val="FF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99" name="Rectangle 63">
            <a:extLst>
              <a:ext uri="{FF2B5EF4-FFF2-40B4-BE49-F238E27FC236}">
                <a16:creationId xmlns:a16="http://schemas.microsoft.com/office/drawing/2014/main" xmlns="" id="{8D0162E0-2BE2-417F-8FFA-2505D8A85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514" y="5191126"/>
            <a:ext cx="1287661" cy="5206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8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Ordinal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25A36B-B427-41B4-B06A-CCF709FD0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65125"/>
            <a:ext cx="9438640" cy="86423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Type and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5C5BDA2-DE8D-44EC-BDE4-E0E5CD70A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" y="1452880"/>
            <a:ext cx="9316720" cy="4856480"/>
          </a:xfrm>
        </p:spPr>
      </p:pic>
    </p:spTree>
    <p:extLst>
      <p:ext uri="{BB962C8B-B14F-4D97-AF65-F5344CB8AC3E}">
        <p14:creationId xmlns:p14="http://schemas.microsoft.com/office/powerpoint/2010/main" val="2112942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F38146-CB85-4A72-B5B3-AC935AEE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 scripts and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DA461F-1177-483D-81E8-3E994BA385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 scripts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generally better to write your code in a script,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RMarkdown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other document.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you can easily save, edit and share your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File&gt; New File&gt; R script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6CB5FB1-AD24-4FE1-8E5A-C87F46177E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Comments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can add a comment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your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 act as remainders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R, use (#) icon to comment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48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492FB2-091A-42BF-9C66-99206CDD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422F9B-521F-487E-B477-63A2AAB109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we can work with our data in R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first import the data into 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mporting data from different file types and sources using add on packages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541B524-D694-4C82-8FD3-08F7E18178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csv files, excel files, tab delimited files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 files from other programs e.g.,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SAS.sas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files,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SPSS.sav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files, 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STATA.dta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42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BA260B-B4A0-43A8-87B9-EC76B169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6D6196-0579-4401-ABC0-933762ECFE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most commonly used file types of CSV and excel files using the data.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(Option 1)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&gt; Import Dataset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09BC3B6-AB07-416A-854F-481E956C5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50339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Text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import csv files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Excel(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readxl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import excel files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tidyverse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ggpubr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ggplot2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haven packages contain functions to read in SAS, SPSS, and STATA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63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E66425-1CE9-4A6F-A701-7DF7E472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data : Option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52550D-2C4B-4A87-8300-D0510C27B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one: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working directory (SWD)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ways of setting SWD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Session&gt; Set Working Directory and choose the folder that contains your dataset</a:t>
            </a:r>
          </a:p>
          <a:p>
            <a:pPr marL="514350" indent="-51435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working directory manually using the function 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Setwd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path_to_folder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/”)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955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13598D-3B30-4B92-B4D1-2F42560A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data: Path/direction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004EBDC-1223-4207-A583-34A4A8C02D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Step two: </a:t>
            </a:r>
            <a:r>
              <a:rPr lang="en-US" dirty="0"/>
              <a:t>use step one to create a path to a folder with your data</a:t>
            </a:r>
          </a:p>
          <a:p>
            <a:endParaRPr lang="en-US" dirty="0"/>
          </a:p>
          <a:p>
            <a:r>
              <a:rPr lang="en-US" dirty="0"/>
              <a:t>Give an object/ name to your dataset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>
                <a:solidFill>
                  <a:srgbClr val="00B050"/>
                </a:solidFill>
              </a:rPr>
              <a:t>read.csv() </a:t>
            </a:r>
            <a:r>
              <a:rPr lang="en-US" dirty="0"/>
              <a:t>command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A8A76D0C-5BE7-420E-A7B3-13A77D84FF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440" y="2377440"/>
            <a:ext cx="2880360" cy="2427798"/>
          </a:xfrm>
        </p:spPr>
      </p:pic>
    </p:spTree>
    <p:extLst>
      <p:ext uri="{BB962C8B-B14F-4D97-AF65-F5344CB8AC3E}">
        <p14:creationId xmlns:p14="http://schemas.microsoft.com/office/powerpoint/2010/main" val="31006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42ACE9-5283-4F5D-9BA4-58125420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B510FA-579F-46B9-AEB3-21A0B1ED7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293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is a free statistical programming language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by either a scientist or non scientist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do not need to be a statistician to use R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widely used data management, statistical analysis and graphics software program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is an open source tool used in data analysis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756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0C8541-802A-43D3-9577-612FE71C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B7F835-B99D-4BC1-B586-F4CFBDF64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setting the working directory for Windows or Mac/Linux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Windows: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default directory structure involves a single backslash “\” but R interprets these as escape characters, so you must replace these with forward slashes “/” or two backslashes “\\”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Mac/Linux: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default directory structure already uses forward slashes</a:t>
            </a:r>
          </a:p>
        </p:txBody>
      </p:sp>
    </p:spTree>
    <p:extLst>
      <p:ext uri="{BB962C8B-B14F-4D97-AF65-F5344CB8AC3E}">
        <p14:creationId xmlns:p14="http://schemas.microsoft.com/office/powerpoint/2010/main" val="585325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2227B2-FFDA-450E-8AD2-2D313D4C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C03BB2-78DF-4D0C-8923-F57152EA24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Using ABC dataset</a:t>
            </a:r>
          </a:p>
          <a:p>
            <a:r>
              <a:rPr lang="en-US" dirty="0"/>
              <a:t>Install required packages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21D5B6-0D35-4FAB-92D9-117BAC300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0135" y="1825625"/>
            <a:ext cx="5623665" cy="4351338"/>
          </a:xfrm>
        </p:spPr>
        <p:txBody>
          <a:bodyPr/>
          <a:lstStyle/>
          <a:p>
            <a:r>
              <a:rPr lang="en-US" dirty="0"/>
              <a:t>Set working directory using </a:t>
            </a:r>
            <a:r>
              <a:rPr lang="en-US" dirty="0" err="1"/>
              <a:t>getwd</a:t>
            </a:r>
            <a:r>
              <a:rPr lang="en-US" dirty="0"/>
              <a:t>() command</a:t>
            </a:r>
          </a:p>
          <a:p>
            <a:endParaRPr lang="en-US" dirty="0"/>
          </a:p>
          <a:p>
            <a:r>
              <a:rPr lang="en-US" dirty="0"/>
              <a:t>After installing the various packages, remember to load them as libraries.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B30C9BC-3BC3-4B84-8281-47024F8B3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696" y="3208745"/>
            <a:ext cx="3672943" cy="226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20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0314AE-5D33-4CD8-89B6-1F0230E6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data in R we use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read.csv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9BEF1EE1-C968-4EA1-9D15-1813D624A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10" y="2213264"/>
            <a:ext cx="9933708" cy="3626427"/>
          </a:xfrm>
        </p:spPr>
      </p:pic>
    </p:spTree>
    <p:extLst>
      <p:ext uri="{BB962C8B-B14F-4D97-AF65-F5344CB8AC3E}">
        <p14:creationId xmlns:p14="http://schemas.microsoft.com/office/powerpoint/2010/main" val="1744435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7F185A-5661-4504-9F7F-3988586C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you can check  in your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5173863-D9F5-453B-81B1-8B556569D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9280"/>
            <a:ext cx="9799320" cy="4114799"/>
          </a:xfrm>
        </p:spPr>
      </p:pic>
    </p:spTree>
    <p:extLst>
      <p:ext uri="{BB962C8B-B14F-4D97-AF65-F5344CB8AC3E}">
        <p14:creationId xmlns:p14="http://schemas.microsoft.com/office/powerpoint/2010/main" val="1257595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700AB2-E5AE-415B-A01B-3E6C7764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 in R (#)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AA651E-395F-4971-AA23-E81284ED8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Anything to the right of a comment symbol on the same line will be ignored by R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8ABDBA1-D632-484F-A06D-F896A55BB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6" y="2140528"/>
            <a:ext cx="10366664" cy="376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45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242BDE-EF04-4C25-BD03-ACBE4938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data from excel to R-continued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1E7902A9-2D45-4E44-ADAC-A029D63C1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036619"/>
            <a:ext cx="10352808" cy="3522518"/>
          </a:xfrm>
        </p:spPr>
      </p:pic>
    </p:spTree>
    <p:extLst>
      <p:ext uri="{BB962C8B-B14F-4D97-AF65-F5344CB8AC3E}">
        <p14:creationId xmlns:p14="http://schemas.microsoft.com/office/powerpoint/2010/main" val="665924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86D8F-63FA-46AA-953C-8D2DABDC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important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45A928-D605-41FF-BBC9-AE0245BF9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440"/>
            <a:ext cx="10515600" cy="4815523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save the R script (File &gt; save &gt; choose location to save)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Clear environment in R just type: rm(list=ls())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clear the console type: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Ctrl+L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Calling  rm() removes/deletes an objects in your working environment.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ls() command # reads/lists  current objects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41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xmlns="" id="{70579396-3F19-4A31-9FF8-A5242F1388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122362"/>
            <a:ext cx="9144000" cy="2909311"/>
          </a:xfrm>
        </p:spPr>
        <p:txBody>
          <a:bodyPr/>
          <a:lstStyle/>
          <a:p>
            <a:pPr eaLnBrk="1" hangingPunct="1"/>
            <a:r>
              <a:rPr lang="en-US" altLang="en-US" sz="4800" dirty="0"/>
              <a:t>Data Manipulation(DM)/</a:t>
            </a:r>
            <a:br>
              <a:rPr lang="en-US" altLang="en-US" sz="4800" dirty="0"/>
            </a:br>
            <a:r>
              <a:rPr lang="en-US" altLang="en-US" sz="4800" dirty="0"/>
              <a:t>Inspecting Variables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25A36B-B427-41B4-B06A-CCF709FD0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65125"/>
            <a:ext cx="9438640" cy="86423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Type and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5C5BDA2-DE8D-44EC-BDE4-E0E5CD70A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" y="1452880"/>
            <a:ext cx="9316720" cy="4856480"/>
          </a:xfrm>
        </p:spPr>
      </p:pic>
    </p:spTree>
    <p:extLst>
      <p:ext uri="{BB962C8B-B14F-4D97-AF65-F5344CB8AC3E}">
        <p14:creationId xmlns:p14="http://schemas.microsoft.com/office/powerpoint/2010/main" val="25709696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C18185-4A5D-4E01-A24C-5D973BCD7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/>
          <a:lstStyle/>
          <a:p>
            <a:r>
              <a:rPr lang="en-US" b="1" dirty="0"/>
              <a:t>Data Manipulation (DM)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456BD2-289A-4241-B5F0-58EF03EE6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Creating new/add  variables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Recording an existing variable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Rename columns of a data frame (df)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Subset rows/columns of a data frame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 columns of df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Level of measurements in 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Dealing with missing values-Delete/remove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Descriptive analysis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Note: </a:t>
            </a:r>
            <a:r>
              <a:rPr lang="en-US" dirty="0"/>
              <a:t>To perform the above operations we will use </a:t>
            </a:r>
            <a:r>
              <a:rPr lang="en-US" dirty="0" err="1"/>
              <a:t>dplyr</a:t>
            </a:r>
            <a:r>
              <a:rPr lang="en-US" dirty="0"/>
              <a:t> and </a:t>
            </a:r>
            <a:r>
              <a:rPr lang="en-US" dirty="0" err="1"/>
              <a:t>tidyverse</a:t>
            </a:r>
            <a:r>
              <a:rPr lang="en-US" dirty="0"/>
              <a:t> packages. </a:t>
            </a:r>
            <a:r>
              <a:rPr lang="en-US" dirty="0" err="1"/>
              <a:t>dplyr</a:t>
            </a:r>
            <a:r>
              <a:rPr lang="en-US" dirty="0"/>
              <a:t>  provide functions to make these operations more intuitive and codes more readable.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2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6877E5-EA94-4292-8061-8BBDC589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7EDE3C-D8E7-44A0-8FA8-EBC18908F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language is designed for data analysis.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has a set of tools available that makes writing code easier.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Reproducibility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Lots of libraries (ways of extending R language)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224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B83498-3169-4E44-86ED-EF066431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DM1: Creating new/adding  a variable(s)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976C05-E92B-40BB-9A3D-5FF12590DB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sz="2800" dirty="0"/>
              <a:t>Use the assignment operator </a:t>
            </a:r>
            <a:r>
              <a:rPr lang="en-US" altLang="en-US" sz="2800" b="1" dirty="0"/>
              <a:t>&lt;-</a:t>
            </a:r>
            <a:r>
              <a:rPr lang="en-US" altLang="en-US" sz="2800" dirty="0"/>
              <a:t> to create new variables.</a:t>
            </a:r>
          </a:p>
          <a:p>
            <a:endParaRPr lang="en-US" altLang="en-US" dirty="0"/>
          </a:p>
          <a:p>
            <a:r>
              <a:rPr lang="en-US" altLang="en-US" sz="2800" dirty="0"/>
              <a:t> A wide array of </a:t>
            </a:r>
            <a:r>
              <a:rPr lang="en-US" altLang="en-US" sz="2800" dirty="0">
                <a:hlinkClick r:id="rId2"/>
              </a:rPr>
              <a:t>operators</a:t>
            </a:r>
            <a:r>
              <a:rPr lang="en-US" altLang="en-US" sz="2800" dirty="0"/>
              <a:t> and </a:t>
            </a:r>
            <a:r>
              <a:rPr lang="en-US" altLang="en-US" sz="2800" dirty="0">
                <a:hlinkClick r:id="rId3"/>
              </a:rPr>
              <a:t>functions</a:t>
            </a:r>
            <a:r>
              <a:rPr lang="en-US" altLang="en-US" sz="2800" dirty="0"/>
              <a:t> are available here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1DB364-34B2-46ED-9161-FA63E20F9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1839" y="1530985"/>
            <a:ext cx="552196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0CA0402-2A8B-41F9-87B6-7DBC5A16A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429" y="1690688"/>
            <a:ext cx="4716010" cy="341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38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14EBAB-3138-46AF-A2BC-715C4F26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DM2:Recording an existing variable</a:t>
            </a:r>
            <a:br>
              <a:rPr lang="en-US" dirty="0"/>
            </a:b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5D993A17-4AD2-4A39-9396-5C7C6AE67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309255"/>
            <a:ext cx="10512424" cy="4880408"/>
          </a:xfrm>
        </p:spPr>
        <p:txBody>
          <a:bodyPr/>
          <a:lstStyle/>
          <a:p>
            <a:r>
              <a:rPr lang="en-US" dirty="0"/>
              <a:t>Converting a continuous variable into a categorical variable, </a:t>
            </a:r>
            <a:r>
              <a:rPr lang="en-US" dirty="0" err="1"/>
              <a:t>e.g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Creating two salary categories, that is, low and high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81D78563-BBAE-465D-8591-56822AAAF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627" y="3221182"/>
            <a:ext cx="7741227" cy="252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127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15B310-ADB6-47B2-962E-1799C6D8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DM3: Rename columns of a 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C2A8F7-1912-4DB8-A74F-1ED681E49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change column names using the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rename() function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R package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could rename the column “sex” to SEX in the dataset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4BE9B40-AA8F-4B7C-B695-2CBA45407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74" y="3598325"/>
            <a:ext cx="8728362" cy="22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01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453B77-D62A-4CA1-B47E-258B48C0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DM4: Subset  rows/columns of a 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163B7E-90FC-4301-98E8-D2E711284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are accessed with “[ ]” by specifying their index, or their name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8B0D64B-083D-44F6-9453-7B53C0258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2317173"/>
            <a:ext cx="9840191" cy="373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54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C6E2A0-6B0F-471A-A43E-CF1F0F909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5138"/>
            <a:ext cx="10820400" cy="1325563"/>
          </a:xfrm>
        </p:spPr>
        <p:txBody>
          <a:bodyPr/>
          <a:lstStyle/>
          <a:p>
            <a:r>
              <a:rPr lang="en-US" dirty="0"/>
              <a:t>DM5: Remove/delete a column in a data frame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B42B199-63FD-4F72-8671-812A3A4F1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  Delete a column you are no longer interested in.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246426F-77BD-4682-9D4D-00BD1D89A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55" y="2493818"/>
            <a:ext cx="10629900" cy="388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151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678B8F-A489-4229-9E86-78FD1DE8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DM6: Level of measurements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92DDA8-24F1-4F43-BA78-4550123B2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7073"/>
            <a:ext cx="10248900" cy="465989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i="1" dirty="0"/>
              <a:t>Nominal and ordinal (categorical variables)</a:t>
            </a:r>
          </a:p>
          <a:p>
            <a:endParaRPr lang="en-US" dirty="0"/>
          </a:p>
          <a:p>
            <a:r>
              <a:rPr lang="en-US" alt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as.</a:t>
            </a:r>
            <a:r>
              <a:rPr lang="en-US" alt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r>
              <a:rPr lang="en-US" alt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for </a:t>
            </a:r>
            <a:r>
              <a:rPr lang="en-US" alt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nominal data </a:t>
            </a:r>
          </a:p>
          <a:p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df$variable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interest&lt;-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as.factor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df$variable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interest)</a:t>
            </a:r>
          </a:p>
          <a:p>
            <a:pPr marL="0" indent="0">
              <a:buNone/>
            </a:pPr>
            <a:endParaRPr lang="en-US" sz="3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</a:p>
          <a:p>
            <a:pPr marL="0" indent="0">
              <a:buNone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salaries$rank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&lt;-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as.factor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salaries$rank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3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</a:p>
          <a:p>
            <a:pPr marL="0" indent="0">
              <a:buNone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class(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df$rank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levels(df $ rank)</a:t>
            </a:r>
          </a:p>
        </p:txBody>
      </p:sp>
    </p:spTree>
    <p:extLst>
      <p:ext uri="{BB962C8B-B14F-4D97-AF65-F5344CB8AC3E}">
        <p14:creationId xmlns:p14="http://schemas.microsoft.com/office/powerpoint/2010/main" val="25513579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178CD3-B81A-4AE1-B11D-4603C217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DM6: </a:t>
            </a:r>
            <a:r>
              <a:rPr lang="en-US" dirty="0" err="1"/>
              <a:t>Continued_Continuous</a:t>
            </a:r>
            <a:r>
              <a:rPr lang="en-US" dirty="0"/>
              <a:t>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C6DB94-D467-46CB-B804-88B36C984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Scale (ratio and interval) –numerical /integer </a:t>
            </a:r>
          </a:p>
          <a:p>
            <a:endParaRPr lang="en-US" dirty="0"/>
          </a:p>
          <a:p>
            <a:r>
              <a:rPr lang="en-US" dirty="0" err="1"/>
              <a:t>df$variable</a:t>
            </a:r>
            <a:r>
              <a:rPr lang="en-US" dirty="0"/>
              <a:t> of interest&lt;- </a:t>
            </a:r>
            <a:r>
              <a:rPr lang="en-US" dirty="0" err="1"/>
              <a:t>as.numeric</a:t>
            </a:r>
            <a:r>
              <a:rPr lang="en-US" dirty="0"/>
              <a:t> (</a:t>
            </a:r>
            <a:r>
              <a:rPr lang="en-US" dirty="0" err="1"/>
              <a:t>df$variable</a:t>
            </a:r>
            <a:r>
              <a:rPr lang="en-US" dirty="0"/>
              <a:t> of interest)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e.g.</a:t>
            </a:r>
          </a:p>
          <a:p>
            <a:pPr marL="0" indent="0">
              <a:buNone/>
            </a:pPr>
            <a:r>
              <a:rPr lang="en-US" dirty="0"/>
              <a:t>salaries $ salary&lt;-</a:t>
            </a:r>
            <a:r>
              <a:rPr lang="en-US" dirty="0" err="1"/>
              <a:t>as.numeric</a:t>
            </a:r>
            <a:r>
              <a:rPr lang="en-US" dirty="0"/>
              <a:t> (</a:t>
            </a:r>
            <a:r>
              <a:rPr lang="en-US" dirty="0" err="1"/>
              <a:t>salaries$salary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check</a:t>
            </a:r>
          </a:p>
          <a:p>
            <a:pPr marL="0" indent="0">
              <a:buNone/>
            </a:pPr>
            <a:r>
              <a:rPr lang="en-US" dirty="0"/>
              <a:t>class(salaries $ salary)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73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71BF34-1A41-468F-9CD9-79A58341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DM7: Dealing with missing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79518A-FCA3-411D-9023-053258BFE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It might happen that your dataset is not complete.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nd when information is not available we call it </a:t>
            </a:r>
            <a:r>
              <a:rPr lang="en-US" b="0" i="1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missing values</a:t>
            </a: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In R the missing values are coded by the symbol NA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To identify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</a:rPr>
              <a:t>missings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 in your dataset the function is “is.na()”</a:t>
            </a:r>
          </a:p>
          <a:p>
            <a:endParaRPr lang="en-US" dirty="0">
              <a:solidFill>
                <a:srgbClr val="333333"/>
              </a:solidFill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Using an example in the next slide, since salaries has no missing data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6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BEA28B-7781-41FF-918D-4C3F122FB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DM7:Continued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959039-41B5-42EF-B004-37214BE9A9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Example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872F54C-D61C-4F1B-A7F0-83F036EA3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4" y="2382139"/>
            <a:ext cx="5941455" cy="42784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79815B0-46FF-4A74-A18C-9E53468E7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2701637"/>
            <a:ext cx="5850082" cy="386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236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B6594B-5EB4-4F91-AEBB-0CE976F00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DM7:Considering only complete cases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4D9AFC2-089B-4908-B68C-7288CA50C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91" y="2469541"/>
            <a:ext cx="6424217" cy="3063505"/>
          </a:xfrm>
        </p:spPr>
      </p:pic>
    </p:spTree>
    <p:extLst>
      <p:ext uri="{BB962C8B-B14F-4D97-AF65-F5344CB8AC3E}">
        <p14:creationId xmlns:p14="http://schemas.microsoft.com/office/powerpoint/2010/main" val="328486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30B990-9F69-486C-A78A-050457996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RSTUDIO?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F67BEC-77B3-4C06-B85F-36A318893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5495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provides free and open source tools for R</a:t>
            </a:r>
          </a:p>
          <a:p>
            <a:endParaRPr lang="en-US" sz="24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24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Often referred to as an Integrated </a:t>
            </a:r>
            <a:r>
              <a:rPr lang="en-US" sz="2400" dirty="0">
                <a:solidFill>
                  <a:srgbClr val="24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0" i="0" dirty="0">
                <a:solidFill>
                  <a:srgbClr val="24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evelopment </a:t>
            </a:r>
            <a:r>
              <a:rPr lang="en-US" sz="2400" dirty="0">
                <a:solidFill>
                  <a:srgbClr val="24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0" i="0" dirty="0">
                <a:solidFill>
                  <a:srgbClr val="24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nvironment (IDE) for R</a:t>
            </a:r>
          </a:p>
          <a:p>
            <a:endParaRPr lang="en-US" sz="2400" b="0" i="0" dirty="0">
              <a:solidFill>
                <a:srgbClr val="24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 include: a console, syntax-highlighting editor, environment, history, tutorials, tools for plotting, packages, and help space</a:t>
            </a:r>
          </a:p>
          <a:p>
            <a:endParaRPr lang="en-US" sz="24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provides features to make using R and managing R much earlier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2245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6F89A9-5EFE-473E-9850-F430DF12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DM7:Continued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4CCA01-71B8-427F-B077-AA42CD1BE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just the basic way of dealing with missing values in a df</a:t>
            </a:r>
          </a:p>
          <a:p>
            <a:endParaRPr lang="en-US" dirty="0"/>
          </a:p>
          <a:p>
            <a:r>
              <a:rPr lang="en-US" dirty="0"/>
              <a:t>Other ways not mentioned here can be applied</a:t>
            </a:r>
          </a:p>
          <a:p>
            <a:endParaRPr lang="en-US" dirty="0"/>
          </a:p>
          <a:p>
            <a:r>
              <a:rPr lang="en-US" dirty="0"/>
              <a:t>There are advanced ways that can be used to impute missing data.</a:t>
            </a:r>
          </a:p>
          <a:p>
            <a:endParaRPr lang="en-US" dirty="0"/>
          </a:p>
          <a:p>
            <a:r>
              <a:rPr lang="en-US" dirty="0"/>
              <a:t>If missing values are all deleted, a lot of information is lost, so imputing methods can be applied to </a:t>
            </a:r>
            <a:r>
              <a:rPr lang="en-US"/>
              <a:t>avoid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57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57012B-3EFB-4BFA-8F57-39B083FB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039"/>
          </a:xfrm>
        </p:spPr>
        <p:txBody>
          <a:bodyPr/>
          <a:lstStyle/>
          <a:p>
            <a:r>
              <a:rPr lang="en-US" dirty="0"/>
              <a:t>DM8: Merging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8F4939-9437-4CBE-AFA6-BF746B1ECC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3FD3A4E-845F-45FF-A77B-8A1345F8AB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K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647E4EA-4979-4C8A-B729-498747D91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2" y="1686438"/>
            <a:ext cx="5865158" cy="46254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BDFFEFE-844C-4FDA-B2A5-6F9CF7FA1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86437"/>
            <a:ext cx="60198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606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751C48-EB3E-4CE3-9F2D-ABAD3FAF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DM8: Merging data with  R </a:t>
            </a:r>
            <a:r>
              <a:rPr lang="en-US" dirty="0" err="1"/>
              <a:t>dplyr</a:t>
            </a:r>
            <a:r>
              <a:rPr lang="en-US" dirty="0"/>
              <a:t> package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95C47FE-4082-44EC-9BCE-427A634FC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2" y="1371600"/>
            <a:ext cx="11024754" cy="5216236"/>
          </a:xfrm>
        </p:spPr>
      </p:pic>
    </p:spTree>
    <p:extLst>
      <p:ext uri="{BB962C8B-B14F-4D97-AF65-F5344CB8AC3E}">
        <p14:creationId xmlns:p14="http://schemas.microsoft.com/office/powerpoint/2010/main" val="24505264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EC8324-EB50-454C-938B-7E65AF1A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DM8: Using the  left_join()</a:t>
            </a: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/>
            </a:r>
            <a:b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BE87B47-10EC-4514-BD55-4878120B2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6" y="1236518"/>
            <a:ext cx="10515600" cy="5153891"/>
          </a:xfrm>
        </p:spPr>
      </p:pic>
    </p:spTree>
    <p:extLst>
      <p:ext uri="{BB962C8B-B14F-4D97-AF65-F5344CB8AC3E}">
        <p14:creationId xmlns:p14="http://schemas.microsoft.com/office/powerpoint/2010/main" val="28351881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C04561-8E2E-4218-B93F-A348C550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DM8: Using the  </a:t>
            </a:r>
            <a:r>
              <a:rPr lang="en-US" dirty="0" err="1"/>
              <a:t>right_join</a:t>
            </a:r>
            <a:r>
              <a:rPr lang="en-US" dirty="0"/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01447D9-DDBA-4078-B802-6A46674CD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2" y="1506682"/>
            <a:ext cx="10868891" cy="4986193"/>
          </a:xfrm>
        </p:spPr>
      </p:pic>
    </p:spTree>
    <p:extLst>
      <p:ext uri="{BB962C8B-B14F-4D97-AF65-F5344CB8AC3E}">
        <p14:creationId xmlns:p14="http://schemas.microsoft.com/office/powerpoint/2010/main" val="5620841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12D7E5-00B8-4923-8AE2-433FBFE2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DM8: Using the  </a:t>
            </a:r>
            <a:r>
              <a:rPr lang="en-US" dirty="0" err="1"/>
              <a:t>inner_join</a:t>
            </a:r>
            <a:r>
              <a:rPr lang="en-US" dirty="0"/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3DD0DE7-82E0-4B5B-9F92-51E526BA7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35" y="1527464"/>
            <a:ext cx="10380519" cy="4965411"/>
          </a:xfrm>
        </p:spPr>
      </p:pic>
    </p:spTree>
    <p:extLst>
      <p:ext uri="{BB962C8B-B14F-4D97-AF65-F5344CB8AC3E}">
        <p14:creationId xmlns:p14="http://schemas.microsoft.com/office/powerpoint/2010/main" val="23033528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D57A49-56BF-4F0C-B3EF-87FD7E08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DM8: Using the  </a:t>
            </a:r>
            <a:r>
              <a:rPr lang="en-US" dirty="0" err="1"/>
              <a:t>full_join</a:t>
            </a:r>
            <a:r>
              <a:rPr lang="en-US" dirty="0"/>
              <a:t>()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0994B5FE-B07C-495B-AA07-81FF09A74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0818"/>
            <a:ext cx="10664536" cy="5142057"/>
          </a:xfrm>
        </p:spPr>
      </p:pic>
    </p:spTree>
    <p:extLst>
      <p:ext uri="{BB962C8B-B14F-4D97-AF65-F5344CB8AC3E}">
        <p14:creationId xmlns:p14="http://schemas.microsoft.com/office/powerpoint/2010/main" val="26595031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DA4307-862D-4FE9-BE19-EDE57727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561"/>
            <a:ext cx="10515600" cy="1325563"/>
          </a:xfrm>
        </p:spPr>
        <p:txBody>
          <a:bodyPr/>
          <a:lstStyle/>
          <a:p>
            <a:r>
              <a:rPr lang="en-US" dirty="0"/>
              <a:t>DM7: Merging datasets in </a:t>
            </a:r>
            <a:r>
              <a:rPr lang="en-US" dirty="0" err="1"/>
              <a:t>R_Practicals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D58D648F-0CAA-4A54-B75A-B0F203BD4E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882" y="2015836"/>
            <a:ext cx="5465617" cy="3865419"/>
          </a:xfrm>
        </p:spPr>
      </p:pic>
    </p:spTree>
    <p:extLst>
      <p:ext uri="{BB962C8B-B14F-4D97-AF65-F5344CB8AC3E}">
        <p14:creationId xmlns:p14="http://schemas.microsoft.com/office/powerpoint/2010/main" val="7991137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25A36B-B427-41B4-B06A-CCF709FD0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65125"/>
            <a:ext cx="9438640" cy="86423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DM9: Descriptive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5C5BDA2-DE8D-44EC-BDE4-E0E5CD70A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" y="1452880"/>
            <a:ext cx="9316720" cy="4856480"/>
          </a:xfrm>
        </p:spPr>
      </p:pic>
    </p:spTree>
    <p:extLst>
      <p:ext uri="{BB962C8B-B14F-4D97-AF65-F5344CB8AC3E}">
        <p14:creationId xmlns:p14="http://schemas.microsoft.com/office/powerpoint/2010/main" val="33918626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8645B4-58AB-44A5-A7FC-DC1BF88E1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B1C7E-A986-4071-A8EB-D454478D98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Frequency</a:t>
            </a:r>
          </a:p>
          <a:p>
            <a:pPr marL="0" indent="0">
              <a:buNone/>
            </a:pPr>
            <a:r>
              <a:rPr lang="en-US" dirty="0"/>
              <a:t>table() command for categorical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Prop</a:t>
            </a:r>
            <a:r>
              <a:rPr lang="en-US" dirty="0" err="1"/>
              <a:t>.table</a:t>
            </a:r>
            <a:r>
              <a:rPr lang="en-US" dirty="0"/>
              <a:t>() #percentages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summary() command for scale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Measure of central tendency and dispersion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D4A6C25-34BB-4EB9-9E94-DD403771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 to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7E1AB67-1711-42E2-95DD-5616C52AB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120" y="2438400"/>
            <a:ext cx="292608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8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0B873D-1CE4-4A49-9BA4-FB4A124C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R and RStudio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057613-97AF-4E11-9C03-6A59EE81C8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programming language used for statistical computing</a:t>
            </a:r>
          </a:p>
          <a:p>
            <a:endParaRPr lang="en-US" sz="28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24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="0" i="0" dirty="0">
                <a:solidFill>
                  <a:srgbClr val="24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 can write a program and run the code independently of any other computer program</a:t>
            </a:r>
          </a:p>
          <a:p>
            <a:endParaRPr lang="en-US" sz="2800" b="0" i="0" dirty="0">
              <a:solidFill>
                <a:srgbClr val="24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i="0" dirty="0">
                <a:solidFill>
                  <a:srgbClr val="24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may be used without RStudio</a:t>
            </a:r>
            <a:endParaRPr lang="en-US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7EFF9B1-CAA1-41A5-8EB5-D339C50DAF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</a:p>
          <a:p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uses the 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language to develop statistical programs</a:t>
            </a:r>
          </a:p>
          <a:p>
            <a:endParaRPr lang="en-US" sz="28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24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="0" i="0" dirty="0">
                <a:solidFill>
                  <a:srgbClr val="24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ust be used alongside R in order to properly function</a:t>
            </a:r>
          </a:p>
          <a:p>
            <a:pPr marL="0" indent="0">
              <a:buNone/>
            </a:pPr>
            <a:endParaRPr lang="en-US" sz="28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i="0" dirty="0">
                <a:solidFill>
                  <a:srgbClr val="24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RStudio may not be used without 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0858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ymbol zastępczy zawartości 2">
            <a:extLst>
              <a:ext uri="{FF2B5EF4-FFF2-40B4-BE49-F238E27FC236}">
                <a16:creationId xmlns:a16="http://schemas.microsoft.com/office/drawing/2014/main" xmlns="" id="{B1EC4CDF-7D9E-4276-B91D-4726D1CEB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84313"/>
            <a:ext cx="8229600" cy="4641850"/>
          </a:xfrm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pl-PL" altLang="it-IT" sz="4600" b="1" dirty="0"/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pl-PL" altLang="it-IT" sz="4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methods in </a:t>
            </a:r>
            <a:endParaRPr lang="en-US" altLang="it-IT" sz="4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endParaRPr lang="pl-PL" altLang="it-IT" sz="4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F86F22C-88C4-4A3C-BE38-0F9736D80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3805238"/>
            <a:ext cx="2032000" cy="1183322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2C36FE-3A2A-4E38-8562-143D4332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packages for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916A9C-06AA-4F3D-8DE3-22A72FE191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tidyverse</a:t>
            </a:r>
            <a:r>
              <a:rPr lang="en-US" dirty="0"/>
              <a:t>() and ggplot2() packages</a:t>
            </a:r>
          </a:p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tidyverse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set of packages for data tidying, manipulation, and visualization. We’ll look specifically at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(manipulation) and ggplot2 (visualization) today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C4469B-CC36-4A11-8207-A9291543A8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Wickham adapted Leland Wilkinson’s Grammar of Graphics (1999) for the modular construction of graphs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57285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743DE4-E58F-4235-9232-6CDCE46A0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083"/>
            <a:ext cx="10515600" cy="1246908"/>
          </a:xfrm>
        </p:spPr>
        <p:txBody>
          <a:bodyPr>
            <a:normAutofit fontScale="90000"/>
          </a:bodyPr>
          <a:lstStyle/>
          <a:p>
            <a:r>
              <a:rPr lang="en-US" dirty="0"/>
              <a:t>Graphics for one scale variable (Scatterplot or Histogram)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1630D7-E718-418D-B73D-FA71020A2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9027"/>
            <a:ext cx="5181600" cy="4607936"/>
          </a:xfrm>
        </p:spPr>
        <p:txBody>
          <a:bodyPr/>
          <a:lstStyle/>
          <a:p>
            <a:r>
              <a:rPr lang="en-US" dirty="0"/>
              <a:t>Scatterplot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DC13384-CE54-42A6-BB33-E9456E87D8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EE98ABB-89BD-4FCA-A9EE-C10C90D87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1513"/>
            <a:ext cx="6226080" cy="42828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BDD362F-BA46-4882-AE3D-2790DACA8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080" y="2215855"/>
            <a:ext cx="5837765" cy="396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053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B83268-06F4-4C0E-8863-A57AB929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for one categorical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0A9516-D3CD-41AA-B797-5FB48240A2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i="1" dirty="0"/>
              <a:t>Option A: </a:t>
            </a:r>
            <a:r>
              <a:rPr lang="en-US" dirty="0"/>
              <a:t>rank of professor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DD8F190-4010-4CE6-B8A6-F403FC9F0A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i="1" dirty="0"/>
              <a:t>Option 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945BF6F-4430-4BD1-B3A2-BAB5D4C1B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6304"/>
            <a:ext cx="4805372" cy="40465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AC12FF9-98C3-48B5-BB1F-4BA40E5B6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115" y="2446304"/>
            <a:ext cx="6111770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434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5150CF-ADF8-4592-8059-2BC13FCDF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Exporting data from R-Continued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7EADDD66-6C46-4865-B3BF-F796B0873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932708"/>
            <a:ext cx="10716490" cy="3761509"/>
          </a:xfrm>
        </p:spPr>
      </p:pic>
    </p:spTree>
    <p:extLst>
      <p:ext uri="{BB962C8B-B14F-4D97-AF65-F5344CB8AC3E}">
        <p14:creationId xmlns:p14="http://schemas.microsoft.com/office/powerpoint/2010/main" val="31654176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23A207-C40E-4BE2-871C-C474F98D7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VISUALISATION with ggplot2()</a:t>
            </a:r>
          </a:p>
        </p:txBody>
      </p:sp>
    </p:spTree>
    <p:extLst>
      <p:ext uri="{BB962C8B-B14F-4D97-AF65-F5344CB8AC3E}">
        <p14:creationId xmlns:p14="http://schemas.microsoft.com/office/powerpoint/2010/main" val="28126776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C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ggplot2 philosophy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05000"/>
            <a:ext cx="8229600" cy="4953000"/>
          </a:xfrm>
        </p:spPr>
        <p:txBody>
          <a:bodyPr>
            <a:normAutofit/>
          </a:bodyPr>
          <a:lstStyle/>
          <a:p>
            <a:pPr marL="0" lvl="1" indent="0" algn="ctr">
              <a:buNone/>
              <a:tabLst>
                <a:tab pos="228600" algn="l"/>
              </a:tabLst>
              <a:defRPr/>
            </a:pPr>
            <a:r>
              <a:rPr lang="en-US" dirty="0">
                <a:solidFill>
                  <a:srgbClr val="003C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Written by Hadley Wickham (Rice Univ.)</a:t>
            </a:r>
          </a:p>
          <a:p>
            <a:pPr marL="0" lvl="1" indent="0">
              <a:buNone/>
              <a:defRPr/>
            </a:pPr>
            <a:endParaRPr lang="en-US" dirty="0">
              <a:solidFill>
                <a:srgbClr val="003C8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  <a:defRPr/>
            </a:pPr>
            <a:r>
              <a:rPr lang="en-US" dirty="0">
                <a:solidFill>
                  <a:srgbClr val="003C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 </a:t>
            </a:r>
            <a:r>
              <a:rPr lang="en-US" i="1" dirty="0">
                <a:solidFill>
                  <a:srgbClr val="003C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Grammar of Graphics</a:t>
            </a:r>
            <a:r>
              <a:rPr lang="en-US" dirty="0">
                <a:solidFill>
                  <a:srgbClr val="003C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(Wilkinson, 2005)</a:t>
            </a:r>
          </a:p>
          <a:p>
            <a:pPr marL="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graphs can be constructed by combining specifications with data (Wilkinson, 2005).</a:t>
            </a:r>
          </a:p>
          <a:p>
            <a:pPr marL="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specification is a structured way to describe how to build the graph from geometric objects (points, lines, etc.) projected on to scales (x, y, color, size, etc.) </a:t>
            </a:r>
          </a:p>
        </p:txBody>
      </p:sp>
      <p:pic>
        <p:nvPicPr>
          <p:cNvPr id="5" name="Picture 2" descr="S:\research\phthalates\presentations\ClassLectures\Datavis_EPIC\screenshots\Hadley_Wickh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0806" y="685801"/>
            <a:ext cx="1209994" cy="1685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C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ggplot2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52578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can describe the content of the graph with the grammar, you don’t need to know the name of a particular type of plot…</a:t>
            </a:r>
          </a:p>
          <a:p>
            <a:pPr marL="40005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 plot, forest plot, Manhattan plot are just special cases of this formal grammar.</a:t>
            </a:r>
          </a:p>
          <a:p>
            <a:pPr marL="0" lvl="2" indent="0">
              <a:buNone/>
            </a:pPr>
            <a:endParaRPr lang="en-US" sz="2400" dirty="0">
              <a:solidFill>
                <a:srgbClr val="003C8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>
              <a:buNone/>
            </a:pPr>
            <a:r>
              <a:rPr lang="en-US" sz="2400" dirty="0">
                <a:solidFill>
                  <a:srgbClr val="003C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…a plotting system with good defaults for a large set of components that can be combined in flexible and creative ways…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plot in </a:t>
            </a:r>
            <a:r>
              <a:rPr lang="en-US" b="1" dirty="0">
                <a:solidFill>
                  <a:srgbClr val="003C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00201"/>
            <a:ext cx="8991600" cy="4525963"/>
          </a:xfrm>
        </p:spPr>
        <p:txBody>
          <a:bodyPr>
            <a:normAutofit lnSpcReduction="10000"/>
          </a:bodyPr>
          <a:lstStyle/>
          <a:p>
            <a:pPr marL="168275" indent="-168275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i="1" dirty="0">
                <a:solidFill>
                  <a:srgbClr val="003C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visualize (a data frame)</a:t>
            </a:r>
          </a:p>
          <a:p>
            <a:pPr marL="168275" indent="-168275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map variables to </a:t>
            </a:r>
            <a:r>
              <a:rPr lang="en-US" b="1" i="1" dirty="0">
                <a:solidFill>
                  <a:srgbClr val="003C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thetic attributes</a:t>
            </a:r>
          </a:p>
          <a:p>
            <a:pPr marL="168275" indent="-168275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i="1" dirty="0">
                <a:solidFill>
                  <a:srgbClr val="003C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etric objects – what you see (points, bars, etc)</a:t>
            </a:r>
          </a:p>
          <a:p>
            <a:pPr marL="168275" indent="-168275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i="1" dirty="0">
                <a:solidFill>
                  <a:srgbClr val="003C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 values from data to aesthetic space</a:t>
            </a:r>
          </a:p>
          <a:p>
            <a:pPr marL="168275" indent="-168275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8275" indent="-168275">
              <a:buNone/>
            </a:pPr>
            <a:r>
              <a:rPr lang="en-US" b="1" i="1" dirty="0">
                <a:solidFill>
                  <a:srgbClr val="003C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68275" indent="-168275">
              <a:buNone/>
            </a:pPr>
            <a:endParaRPr lang="en-US" b="1" i="1" dirty="0">
              <a:solidFill>
                <a:srgbClr val="003C8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8275" indent="-168275">
              <a:buNone/>
            </a:pPr>
            <a:endParaRPr lang="en-US" b="1" i="1" dirty="0">
              <a:solidFill>
                <a:srgbClr val="003C8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8275" indent="-168275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68275" indent="-168275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58200" y="6553201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Wickham 2009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29550" y="3810000"/>
            <a:ext cx="6477000" cy="1219200"/>
            <a:chOff x="1066800" y="1066800"/>
            <a:chExt cx="6477000" cy="1219200"/>
          </a:xfrm>
        </p:grpSpPr>
        <p:sp>
          <p:nvSpPr>
            <p:cNvPr id="7" name="Rectangle 6"/>
            <p:cNvSpPr/>
            <p:nvPr/>
          </p:nvSpPr>
          <p:spPr>
            <a:xfrm>
              <a:off x="1066800" y="1066800"/>
              <a:ext cx="6400800" cy="1219200"/>
            </a:xfrm>
            <a:prstGeom prst="rect">
              <a:avLst/>
            </a:prstGeom>
            <a:solidFill>
              <a:schemeClr val="bg1">
                <a:alpha val="7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6800" y="1143000"/>
              <a:ext cx="647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>
                  <a:solidFill>
                    <a:srgbClr val="003C84"/>
                  </a:solidFill>
                </a:rPr>
                <a:t>ggplot</a:t>
              </a:r>
              <a:r>
                <a:rPr lang="en-US" i="1" dirty="0">
                  <a:solidFill>
                    <a:srgbClr val="003C84"/>
                  </a:solidFill>
                </a:rPr>
                <a:t>(salaries) + </a:t>
              </a:r>
              <a:r>
                <a:rPr lang="en-US" i="1" dirty="0" err="1">
                  <a:solidFill>
                    <a:srgbClr val="003C84"/>
                  </a:solidFill>
                </a:rPr>
                <a:t>geom_point</a:t>
              </a:r>
              <a:r>
                <a:rPr lang="en-US" i="1" dirty="0">
                  <a:solidFill>
                    <a:srgbClr val="003C84"/>
                  </a:solidFill>
                </a:rPr>
                <a:t>(</a:t>
              </a:r>
              <a:r>
                <a:rPr lang="en-US" i="1" dirty="0" err="1">
                  <a:solidFill>
                    <a:srgbClr val="003C84"/>
                  </a:solidFill>
                </a:rPr>
                <a:t>aes</a:t>
              </a:r>
              <a:r>
                <a:rPr lang="en-US" i="1" dirty="0">
                  <a:solidFill>
                    <a:srgbClr val="003C84"/>
                  </a:solidFill>
                </a:rPr>
                <a:t>(x = </a:t>
              </a:r>
              <a:r>
                <a:rPr lang="en-US" i="1" dirty="0" err="1">
                  <a:solidFill>
                    <a:srgbClr val="003C84"/>
                  </a:solidFill>
                </a:rPr>
                <a:t>years.service</a:t>
              </a:r>
              <a:r>
                <a:rPr lang="en-US" i="1" dirty="0">
                  <a:solidFill>
                    <a:srgbClr val="003C84"/>
                  </a:solidFill>
                </a:rPr>
                <a:t>, y = salary))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5400000" flipH="1" flipV="1">
              <a:off x="1905000" y="1600200"/>
              <a:ext cx="381000" cy="762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676400" y="18288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 flipH="1" flipV="1">
              <a:off x="2857500" y="1638300"/>
              <a:ext cx="381000" cy="1524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114800" y="1571228"/>
              <a:ext cx="335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Aesthetics map variables to scales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4343400" y="1524000"/>
              <a:ext cx="228600" cy="762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514600" y="1840468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Geometric objects to display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74CAC-CA69-4BCF-A247-6CF56BBAC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205"/>
            <a:ext cx="10515600" cy="769898"/>
          </a:xfrm>
        </p:spPr>
        <p:txBody>
          <a:bodyPr/>
          <a:lstStyle/>
          <a:p>
            <a:pPr algn="ctr"/>
            <a:r>
              <a:rPr lang="en-US" dirty="0"/>
              <a:t>A basic ggplot2 graph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xmlns="" id="{BE1AB7D7-6463-4919-A94C-C1E58536A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793" y="1825625"/>
            <a:ext cx="6152413" cy="4351338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6A2FD431-94E2-4F5C-9DE5-F9791D1C0832}"/>
              </a:ext>
            </a:extLst>
          </p:cNvPr>
          <p:cNvGrpSpPr/>
          <p:nvPr/>
        </p:nvGrpSpPr>
        <p:grpSpPr>
          <a:xfrm>
            <a:off x="3029550" y="1066800"/>
            <a:ext cx="6477000" cy="990600"/>
            <a:chOff x="1066800" y="1066800"/>
            <a:chExt cx="6477000" cy="1219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2DE4960A-1D75-4B2C-9724-EEAEC26FC285}"/>
                </a:ext>
              </a:extLst>
            </p:cNvPr>
            <p:cNvSpPr/>
            <p:nvPr/>
          </p:nvSpPr>
          <p:spPr>
            <a:xfrm>
              <a:off x="1066800" y="1066800"/>
              <a:ext cx="6400800" cy="1219200"/>
            </a:xfrm>
            <a:prstGeom prst="rect">
              <a:avLst/>
            </a:prstGeom>
            <a:solidFill>
              <a:schemeClr val="bg1">
                <a:alpha val="7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3F155762-2AC5-47E4-876C-796FAB1920B3}"/>
                </a:ext>
              </a:extLst>
            </p:cNvPr>
            <p:cNvSpPr txBox="1"/>
            <p:nvPr/>
          </p:nvSpPr>
          <p:spPr>
            <a:xfrm>
              <a:off x="1066800" y="1143000"/>
              <a:ext cx="647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>
                  <a:solidFill>
                    <a:srgbClr val="003C84"/>
                  </a:solidFill>
                </a:rPr>
                <a:t>ggplot</a:t>
              </a:r>
              <a:r>
                <a:rPr lang="en-US" i="1" dirty="0">
                  <a:solidFill>
                    <a:srgbClr val="003C84"/>
                  </a:solidFill>
                </a:rPr>
                <a:t>(salaries) + </a:t>
              </a:r>
              <a:r>
                <a:rPr lang="en-US" i="1" dirty="0" err="1">
                  <a:solidFill>
                    <a:srgbClr val="003C84"/>
                  </a:solidFill>
                </a:rPr>
                <a:t>geom_point</a:t>
              </a:r>
              <a:r>
                <a:rPr lang="en-US" i="1" dirty="0">
                  <a:solidFill>
                    <a:srgbClr val="003C84"/>
                  </a:solidFill>
                </a:rPr>
                <a:t>(</a:t>
              </a:r>
              <a:r>
                <a:rPr lang="en-US" i="1" dirty="0" err="1">
                  <a:solidFill>
                    <a:srgbClr val="003C84"/>
                  </a:solidFill>
                </a:rPr>
                <a:t>aes</a:t>
              </a:r>
              <a:r>
                <a:rPr lang="en-US" i="1" dirty="0">
                  <a:solidFill>
                    <a:srgbClr val="003C84"/>
                  </a:solidFill>
                </a:rPr>
                <a:t>(x = </a:t>
              </a:r>
              <a:r>
                <a:rPr lang="en-US" i="1" dirty="0" err="1">
                  <a:solidFill>
                    <a:srgbClr val="003C84"/>
                  </a:solidFill>
                </a:rPr>
                <a:t>years.service</a:t>
              </a:r>
              <a:r>
                <a:rPr lang="en-US" i="1" dirty="0">
                  <a:solidFill>
                    <a:srgbClr val="003C84"/>
                  </a:solidFill>
                </a:rPr>
                <a:t>, y = salary))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EC17F38C-3C02-459A-A289-44FF193F1C4E}"/>
                </a:ext>
              </a:extLst>
            </p:cNvPr>
            <p:cNvCxnSpPr/>
            <p:nvPr/>
          </p:nvCxnSpPr>
          <p:spPr>
            <a:xfrm rot="5400000" flipH="1" flipV="1">
              <a:off x="1905000" y="1600200"/>
              <a:ext cx="381000" cy="762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86FDB1D8-66A5-4C3C-81A7-BD936139136D}"/>
                </a:ext>
              </a:extLst>
            </p:cNvPr>
            <p:cNvSpPr txBox="1"/>
            <p:nvPr/>
          </p:nvSpPr>
          <p:spPr>
            <a:xfrm>
              <a:off x="1676400" y="18288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1F8E6506-9AB6-4EF7-8BFD-600EC2717405}"/>
                </a:ext>
              </a:extLst>
            </p:cNvPr>
            <p:cNvCxnSpPr/>
            <p:nvPr/>
          </p:nvCxnSpPr>
          <p:spPr>
            <a:xfrm rot="5400000" flipH="1" flipV="1">
              <a:off x="2857500" y="1638300"/>
              <a:ext cx="381000" cy="1524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7E6D299C-3D03-4429-9185-9F480270B014}"/>
                </a:ext>
              </a:extLst>
            </p:cNvPr>
            <p:cNvSpPr txBox="1"/>
            <p:nvPr/>
          </p:nvSpPr>
          <p:spPr>
            <a:xfrm>
              <a:off x="4114800" y="1571228"/>
              <a:ext cx="335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Aesthetics map variables to scales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79BBFDC5-31B2-4714-BF1F-4936C0EA64E0}"/>
                </a:ext>
              </a:extLst>
            </p:cNvPr>
            <p:cNvCxnSpPr/>
            <p:nvPr/>
          </p:nvCxnSpPr>
          <p:spPr>
            <a:xfrm rot="5400000" flipH="1" flipV="1">
              <a:off x="4343400" y="1524000"/>
              <a:ext cx="228600" cy="762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34CBE9DF-B5A8-4AD2-BA75-11514E9FCC3A}"/>
                </a:ext>
              </a:extLst>
            </p:cNvPr>
            <p:cNvSpPr txBox="1"/>
            <p:nvPr/>
          </p:nvSpPr>
          <p:spPr>
            <a:xfrm>
              <a:off x="2514600" y="1840468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Geometric objects to display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109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4E714-A90E-4F64-B29C-9F2CF3DB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R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(Option B)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5B297F-E145-4B87-AB57-5CA4409A37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R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R project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CRAN </a:t>
            </a:r>
          </a:p>
          <a:p>
            <a:pPr marL="800100" lvl="1" indent="-34290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(Comprehensive R Archive Network)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link to download in R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the R download for your operating system (Windows/Mac/Linux)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/>
              <a:t>Note: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nstall R and RStudio directly by typing it in Google URLs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7028DE6-6C9C-4DEE-A2CE-08538AF2F1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RStudio</a:t>
            </a:r>
            <a:endParaRPr lang="en-US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RStudio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menu, go to Products &gt; RStudio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download RStudio Desktop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download for your operating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083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3C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ggplot2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parts of speech</a:t>
            </a:r>
            <a:r>
              <a:rPr lang="en-US" dirty="0"/>
              <a:t/>
            </a:r>
            <a:br>
              <a:rPr lang="en-US" dirty="0"/>
            </a:b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00200"/>
            <a:ext cx="8839200" cy="51054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thetics map variables in the data to visual properties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aesthetics include: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3C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3C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1" dirty="0">
                <a:solidFill>
                  <a:srgbClr val="003C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position (the first two by default), </a:t>
            </a:r>
          </a:p>
          <a:p>
            <a:pPr>
              <a:buNone/>
            </a:pPr>
            <a:r>
              <a:rPr lang="en-US" b="1" dirty="0">
                <a:solidFill>
                  <a:srgbClr val="003C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color</a:t>
            </a:r>
            <a:r>
              <a:rPr lang="en-US" dirty="0">
                <a:solidFill>
                  <a:srgbClr val="003C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003C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</a:t>
            </a:r>
            <a:r>
              <a:rPr lang="en-US" dirty="0">
                <a:solidFill>
                  <a:srgbClr val="003C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buNone/>
            </a:pPr>
            <a:r>
              <a:rPr lang="en-US" dirty="0">
                <a:solidFill>
                  <a:srgbClr val="003C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3C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en-US" dirty="0">
                <a:solidFill>
                  <a:srgbClr val="003C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003C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linetype</a:t>
            </a:r>
            <a:r>
              <a:rPr lang="en-US" dirty="0">
                <a:solidFill>
                  <a:srgbClr val="003C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buNone/>
            </a:pPr>
            <a:r>
              <a:rPr lang="en-US" dirty="0">
                <a:solidFill>
                  <a:srgbClr val="003C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3C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dirty="0">
                <a:solidFill>
                  <a:srgbClr val="003C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003C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solidFill>
                  <a:srgbClr val="003C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(depending on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None/>
            </a:pPr>
            <a:endParaRPr lang="en-US" dirty="0">
              <a:solidFill>
                <a:srgbClr val="003C8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within a call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y, ...)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done in a call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mappings inherited by 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default:</a:t>
            </a:r>
          </a:p>
          <a:p>
            <a:pPr>
              <a:spcBef>
                <a:spcPts val="1200"/>
              </a:spcBef>
              <a:buNone/>
            </a:pPr>
            <a:r>
              <a:rPr lang="en-US" sz="2400" dirty="0" err="1">
                <a:solidFill>
                  <a:srgbClr val="003C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r>
              <a:rPr lang="en-US" sz="2400" dirty="0">
                <a:solidFill>
                  <a:srgbClr val="003C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(salaries, </a:t>
            </a:r>
            <a:r>
              <a:rPr lang="en-US" sz="2400" dirty="0" err="1">
                <a:solidFill>
                  <a:srgbClr val="003C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r>
              <a:rPr lang="en-US" sz="2400" dirty="0">
                <a:solidFill>
                  <a:srgbClr val="003C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 = </a:t>
            </a:r>
            <a:r>
              <a:rPr lang="en-US" sz="2400" dirty="0" err="1">
                <a:solidFill>
                  <a:srgbClr val="003C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years.service</a:t>
            </a:r>
            <a:r>
              <a:rPr lang="en-US" sz="2400" dirty="0">
                <a:solidFill>
                  <a:srgbClr val="003C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 = salary)) + </a:t>
            </a:r>
            <a:r>
              <a:rPr lang="en-US" sz="2400" dirty="0" err="1">
                <a:solidFill>
                  <a:srgbClr val="003C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geom_point</a:t>
            </a:r>
            <a:r>
              <a:rPr lang="en-US" sz="2400" dirty="0">
                <a:solidFill>
                  <a:srgbClr val="003C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120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you can add, override, or remove these for subsequent layers</a:t>
            </a:r>
          </a:p>
          <a:p>
            <a:pPr>
              <a:buNone/>
            </a:pPr>
            <a:endParaRPr lang="en-US" dirty="0">
              <a:solidFill>
                <a:srgbClr val="003C8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solidFill>
                <a:srgbClr val="003C84"/>
              </a:solidFill>
            </a:endParaRPr>
          </a:p>
          <a:p>
            <a:pPr>
              <a:buNone/>
            </a:pPr>
            <a:endParaRPr lang="en-US" dirty="0">
              <a:solidFill>
                <a:srgbClr val="003C84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816866-AE0C-4BEC-9056-C3B32EF6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96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and RSTUDIO workspace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67C2332-A964-4C8A-8A5A-C97A9C0E2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1402080"/>
            <a:ext cx="10347959" cy="5090795"/>
          </a:xfrm>
        </p:spPr>
      </p:pic>
    </p:spTree>
    <p:extLst>
      <p:ext uri="{BB962C8B-B14F-4D97-AF65-F5344CB8AC3E}">
        <p14:creationId xmlns:p14="http://schemas.microsoft.com/office/powerpoint/2010/main" val="432358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770BC5-4781-4E26-AD4A-2158A38E7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561"/>
            <a:ext cx="10515600" cy="1325563"/>
          </a:xfrm>
        </p:spPr>
        <p:txBody>
          <a:bodyPr/>
          <a:lstStyle/>
          <a:p>
            <a:r>
              <a:rPr lang="en-US" dirty="0"/>
              <a:t>How to update R and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1B1669-8E0B-4273-92AD-EB2798808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843655" cy="4741430"/>
          </a:xfrm>
        </p:spPr>
        <p:txBody>
          <a:bodyPr>
            <a:normAutofit/>
          </a:bodyPr>
          <a:lstStyle/>
          <a:p>
            <a:r>
              <a:rPr lang="en-US" dirty="0"/>
              <a:t>Updating R:  R 4.1.2 is the latest R version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i="1" dirty="0"/>
              <a:t>Option One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easiest way to update R is to simply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download the newest version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Install that, and it will overwrite your current 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69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11176</TotalTime>
  <Words>1993</Words>
  <Application>Microsoft Office PowerPoint</Application>
  <PresentationFormat>Widescreen</PresentationFormat>
  <Paragraphs>472</Paragraphs>
  <Slides>70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0" baseType="lpstr">
      <vt:lpstr>Arial</vt:lpstr>
      <vt:lpstr>Arial</vt:lpstr>
      <vt:lpstr>Calibri</vt:lpstr>
      <vt:lpstr>Calibri Light</vt:lpstr>
      <vt:lpstr>新細明體</vt:lpstr>
      <vt:lpstr>segoe ui</vt:lpstr>
      <vt:lpstr>Source Sans Pro</vt:lpstr>
      <vt:lpstr>Times New Roman</vt:lpstr>
      <vt:lpstr>Wingdings</vt:lpstr>
      <vt:lpstr>Office Theme</vt:lpstr>
      <vt:lpstr>INTRODUCTION TO R &amp; R-Studio PROGRAMMING LANGUAGES</vt:lpstr>
      <vt:lpstr>R-programming and RStudio</vt:lpstr>
      <vt:lpstr>What is R?</vt:lpstr>
      <vt:lpstr>Why R?</vt:lpstr>
      <vt:lpstr>What is RSTUDIO?</vt:lpstr>
      <vt:lpstr>Difference between R and RStudio</vt:lpstr>
      <vt:lpstr>Installing R and Rstudio (Option B)</vt:lpstr>
      <vt:lpstr>R and RSTUDIO workspace</vt:lpstr>
      <vt:lpstr>How to update R and RStudio</vt:lpstr>
      <vt:lpstr>Updating R</vt:lpstr>
      <vt:lpstr>Updating R</vt:lpstr>
      <vt:lpstr>Updating RStudio</vt:lpstr>
      <vt:lpstr> R  and its associated packages</vt:lpstr>
      <vt:lpstr>Adding/installing packages in R</vt:lpstr>
      <vt:lpstr>Update Packages in R</vt:lpstr>
      <vt:lpstr>Getting help in R</vt:lpstr>
      <vt:lpstr>Basic concepts in R</vt:lpstr>
      <vt:lpstr>DATA FRAME in R</vt:lpstr>
      <vt:lpstr>Level of measurement Some Definitions</vt:lpstr>
      <vt:lpstr>What Is Level of Measurement?</vt:lpstr>
      <vt:lpstr>Types of level of measurement</vt:lpstr>
      <vt:lpstr>Why is Level of measurement important?</vt:lpstr>
      <vt:lpstr>The Hierarchy of Levels</vt:lpstr>
      <vt:lpstr>Variable Type and Data Analysis</vt:lpstr>
      <vt:lpstr>R scripts and comments</vt:lpstr>
      <vt:lpstr>Importing data</vt:lpstr>
      <vt:lpstr>Importing data</vt:lpstr>
      <vt:lpstr>Importing data : Option 2</vt:lpstr>
      <vt:lpstr>Importing data: Path/direction</vt:lpstr>
      <vt:lpstr>Importing Data </vt:lpstr>
      <vt:lpstr>IMPORTING DATA IN R</vt:lpstr>
      <vt:lpstr>Importing data in R we use the read.csv() function from readr package</vt:lpstr>
      <vt:lpstr>Features you can check  in your data</vt:lpstr>
      <vt:lpstr>Comments in R (#)</vt:lpstr>
      <vt:lpstr>Reading data from excel to R-continued</vt:lpstr>
      <vt:lpstr>Other important features</vt:lpstr>
      <vt:lpstr>Data Manipulation(DM)/ Inspecting Variables</vt:lpstr>
      <vt:lpstr>Variable Type and Data Analysis</vt:lpstr>
      <vt:lpstr>Data Manipulation (DM)</vt:lpstr>
      <vt:lpstr>DM1: Creating new/adding  a variable(s) </vt:lpstr>
      <vt:lpstr>DM2:Recording an existing variable </vt:lpstr>
      <vt:lpstr>DM3: Rename columns of a data frame</vt:lpstr>
      <vt:lpstr>DM4: Subset  rows/columns of a data frame</vt:lpstr>
      <vt:lpstr>DM5: Remove/delete a column in a data frame</vt:lpstr>
      <vt:lpstr>DM6: Level of measurements in R</vt:lpstr>
      <vt:lpstr>DM6: Continued_Continuous variables</vt:lpstr>
      <vt:lpstr>DM7: Dealing with missing variables</vt:lpstr>
      <vt:lpstr>DM7:Continued</vt:lpstr>
      <vt:lpstr>DM7:Considering only complete cases</vt:lpstr>
      <vt:lpstr>DM7:Continued</vt:lpstr>
      <vt:lpstr>DM8: Merging datasets</vt:lpstr>
      <vt:lpstr>DM8: Merging data with  R dplyr package</vt:lpstr>
      <vt:lpstr>DM8: Using the  left_join() </vt:lpstr>
      <vt:lpstr>DM8: Using the  right_join()</vt:lpstr>
      <vt:lpstr>DM8: Using the  inner_join()</vt:lpstr>
      <vt:lpstr>DM8: Using the  full_join() </vt:lpstr>
      <vt:lpstr>DM7: Merging datasets in R_Practicals</vt:lpstr>
      <vt:lpstr>DM9: Descriptive Analysis</vt:lpstr>
      <vt:lpstr>Descriptive analysis</vt:lpstr>
      <vt:lpstr>PowerPoint Presentation</vt:lpstr>
      <vt:lpstr>R packages for data visualization</vt:lpstr>
      <vt:lpstr>Graphics for one scale variable (Scatterplot or Histogram)</vt:lpstr>
      <vt:lpstr>Graphics for one categorical variable</vt:lpstr>
      <vt:lpstr>Exporting data from R-Continued</vt:lpstr>
      <vt:lpstr>PowerPoint Presentation</vt:lpstr>
      <vt:lpstr>ggplot2 philosophy</vt:lpstr>
      <vt:lpstr>ggplot2 philosophy</vt:lpstr>
      <vt:lpstr>Building a plot in ggplot2</vt:lpstr>
      <vt:lpstr>A basic ggplot2 graph</vt:lpstr>
      <vt:lpstr>ggplot2: the parts of speech aesthetics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Data Management for Post-Graduate Students Using R Programming Language.</dc:title>
  <dc:creator>Hellen Namawejje;"Mwakilama Elias Peter" &lt;mwakilama.elias@students.jkuat.ac.ke&gt;</dc:creator>
  <cp:lastModifiedBy>Elias Mwakilama</cp:lastModifiedBy>
  <cp:revision>163</cp:revision>
  <dcterms:created xsi:type="dcterms:W3CDTF">2021-05-12T09:16:53Z</dcterms:created>
  <dcterms:modified xsi:type="dcterms:W3CDTF">2023-08-22T10:00:10Z</dcterms:modified>
</cp:coreProperties>
</file>