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ibqRJa45gCEiD9WRdOdfU1EX7g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CD9C80-96BC-48D0-93A7-E2F394FEE727}">
  <a:tblStyle styleId="{CACD9C80-96BC-48D0-93A7-E2F394FEE72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81C0634-650B-4C99-B863-7E61748277F6}"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5"/>
          <p:cNvGrpSpPr/>
          <p:nvPr/>
        </p:nvGrpSpPr>
        <p:grpSpPr>
          <a:xfrm>
            <a:off x="7343003" y="3409675"/>
            <a:ext cx="1691422" cy="1732548"/>
            <a:chOff x="7343003" y="3409675"/>
            <a:chExt cx="1691422" cy="1732548"/>
          </a:xfrm>
        </p:grpSpPr>
        <p:grpSp>
          <p:nvGrpSpPr>
            <p:cNvPr id="11" name="Google Shape;11;p15"/>
            <p:cNvGrpSpPr/>
            <p:nvPr/>
          </p:nvGrpSpPr>
          <p:grpSpPr>
            <a:xfrm>
              <a:off x="7343003" y="4453711"/>
              <a:ext cx="316800" cy="688512"/>
              <a:chOff x="7343003" y="4453711"/>
              <a:chExt cx="316800" cy="688512"/>
            </a:xfrm>
          </p:grpSpPr>
          <p:sp>
            <p:nvSpPr>
              <p:cNvPr id="12" name="Google Shape;12;p15"/>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5"/>
            <p:cNvGrpSpPr/>
            <p:nvPr/>
          </p:nvGrpSpPr>
          <p:grpSpPr>
            <a:xfrm>
              <a:off x="7801210" y="4105700"/>
              <a:ext cx="316800" cy="1036523"/>
              <a:chOff x="7801210" y="4105700"/>
              <a:chExt cx="316800" cy="1036523"/>
            </a:xfrm>
          </p:grpSpPr>
          <p:sp>
            <p:nvSpPr>
              <p:cNvPr id="15" name="Google Shape;15;p15"/>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5"/>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5"/>
            <p:cNvGrpSpPr/>
            <p:nvPr/>
          </p:nvGrpSpPr>
          <p:grpSpPr>
            <a:xfrm>
              <a:off x="8259418" y="3757688"/>
              <a:ext cx="316800" cy="1384535"/>
              <a:chOff x="8259418" y="3757688"/>
              <a:chExt cx="316800" cy="1384535"/>
            </a:xfrm>
          </p:grpSpPr>
          <p:sp>
            <p:nvSpPr>
              <p:cNvPr id="19" name="Google Shape;19;p15"/>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5"/>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5"/>
            <p:cNvGrpSpPr/>
            <p:nvPr/>
          </p:nvGrpSpPr>
          <p:grpSpPr>
            <a:xfrm>
              <a:off x="8717625" y="3409675"/>
              <a:ext cx="316800" cy="1732548"/>
              <a:chOff x="8717625" y="3409675"/>
              <a:chExt cx="316800" cy="1732548"/>
            </a:xfrm>
          </p:grpSpPr>
          <p:sp>
            <p:nvSpPr>
              <p:cNvPr id="24" name="Google Shape;24;p15"/>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5"/>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5"/>
          <p:cNvGrpSpPr/>
          <p:nvPr/>
        </p:nvGrpSpPr>
        <p:grpSpPr>
          <a:xfrm>
            <a:off x="5043503" y="0"/>
            <a:ext cx="3814072" cy="3839102"/>
            <a:chOff x="5043503" y="0"/>
            <a:chExt cx="3814072" cy="3839102"/>
          </a:xfrm>
        </p:grpSpPr>
        <p:sp>
          <p:nvSpPr>
            <p:cNvPr id="30" name="Google Shape;30;p15"/>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5"/>
            <p:cNvGrpSpPr/>
            <p:nvPr/>
          </p:nvGrpSpPr>
          <p:grpSpPr>
            <a:xfrm>
              <a:off x="7647812" y="2704283"/>
              <a:ext cx="635219" cy="635219"/>
              <a:chOff x="6725724" y="2701260"/>
              <a:chExt cx="1208101" cy="1208100"/>
            </a:xfrm>
          </p:grpSpPr>
          <p:sp>
            <p:nvSpPr>
              <p:cNvPr id="33" name="Google Shape;33;p15"/>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5"/>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5"/>
            <p:cNvGrpSpPr/>
            <p:nvPr/>
          </p:nvGrpSpPr>
          <p:grpSpPr>
            <a:xfrm>
              <a:off x="7952720" y="179238"/>
              <a:ext cx="873165" cy="873003"/>
              <a:chOff x="7754428" y="208725"/>
              <a:chExt cx="541800" cy="541800"/>
            </a:xfrm>
          </p:grpSpPr>
          <p:sp>
            <p:nvSpPr>
              <p:cNvPr id="38" name="Google Shape;38;p15"/>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5"/>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5"/>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5"/>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5"/>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5"/>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5" name="Shape 265"/>
        <p:cNvGrpSpPr/>
        <p:nvPr/>
      </p:nvGrpSpPr>
      <p:grpSpPr>
        <a:xfrm>
          <a:off x="0" y="0"/>
          <a:ext cx="0" cy="0"/>
          <a:chOff x="0" y="0"/>
          <a:chExt cx="0" cy="0"/>
        </a:xfrm>
      </p:grpSpPr>
      <p:grpSp>
        <p:nvGrpSpPr>
          <p:cNvPr id="266" name="Google Shape;266;p24"/>
          <p:cNvGrpSpPr/>
          <p:nvPr/>
        </p:nvGrpSpPr>
        <p:grpSpPr>
          <a:xfrm>
            <a:off x="713373" y="3847119"/>
            <a:ext cx="825392" cy="825392"/>
            <a:chOff x="348199" y="179450"/>
            <a:chExt cx="1116300" cy="1116300"/>
          </a:xfrm>
        </p:grpSpPr>
        <p:sp>
          <p:nvSpPr>
            <p:cNvPr id="267" name="Google Shape;267;p2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p24"/>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270" name="Google Shape;270;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6"/>
          <p:cNvGrpSpPr/>
          <p:nvPr/>
        </p:nvGrpSpPr>
        <p:grpSpPr>
          <a:xfrm>
            <a:off x="625966" y="299376"/>
            <a:ext cx="999312" cy="999312"/>
            <a:chOff x="348199" y="179450"/>
            <a:chExt cx="1116300" cy="1116300"/>
          </a:xfrm>
        </p:grpSpPr>
        <p:sp>
          <p:nvSpPr>
            <p:cNvPr id="51" name="Google Shape;51;p1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56" name="Shape 56"/>
        <p:cNvGrpSpPr/>
        <p:nvPr/>
      </p:nvGrpSpPr>
      <p:grpSpPr>
        <a:xfrm>
          <a:off x="0" y="0"/>
          <a:ext cx="0" cy="0"/>
          <a:chOff x="0" y="0"/>
          <a:chExt cx="0" cy="0"/>
        </a:xfrm>
      </p:grpSpPr>
      <p:grpSp>
        <p:nvGrpSpPr>
          <p:cNvPr id="57" name="Google Shape;57;p17"/>
          <p:cNvGrpSpPr/>
          <p:nvPr/>
        </p:nvGrpSpPr>
        <p:grpSpPr>
          <a:xfrm>
            <a:off x="52" y="4099200"/>
            <a:ext cx="9144036" cy="1044300"/>
            <a:chOff x="52" y="4099200"/>
            <a:chExt cx="9144036" cy="1044300"/>
          </a:xfrm>
        </p:grpSpPr>
        <p:grpSp>
          <p:nvGrpSpPr>
            <p:cNvPr id="58" name="Google Shape;58;p17"/>
            <p:cNvGrpSpPr/>
            <p:nvPr/>
          </p:nvGrpSpPr>
          <p:grpSpPr>
            <a:xfrm>
              <a:off x="52" y="4309200"/>
              <a:ext cx="231622" cy="834300"/>
              <a:chOff x="2688737" y="4301380"/>
              <a:chExt cx="231900" cy="834300"/>
            </a:xfrm>
          </p:grpSpPr>
          <p:sp>
            <p:nvSpPr>
              <p:cNvPr id="59" name="Google Shape;59;p1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17"/>
            <p:cNvGrpSpPr/>
            <p:nvPr/>
          </p:nvGrpSpPr>
          <p:grpSpPr>
            <a:xfrm>
              <a:off x="371406" y="4099200"/>
              <a:ext cx="231622" cy="1044300"/>
              <a:chOff x="2688737" y="4091380"/>
              <a:chExt cx="231900" cy="1044300"/>
            </a:xfrm>
          </p:grpSpPr>
          <p:sp>
            <p:nvSpPr>
              <p:cNvPr id="64" name="Google Shape;64;p1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7"/>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17"/>
            <p:cNvGrpSpPr/>
            <p:nvPr/>
          </p:nvGrpSpPr>
          <p:grpSpPr>
            <a:xfrm>
              <a:off x="742761" y="4309200"/>
              <a:ext cx="231622" cy="834300"/>
              <a:chOff x="2688737" y="4301380"/>
              <a:chExt cx="231900" cy="834300"/>
            </a:xfrm>
          </p:grpSpPr>
          <p:sp>
            <p:nvSpPr>
              <p:cNvPr id="70" name="Google Shape;70;p1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7"/>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7"/>
            <p:cNvGrpSpPr/>
            <p:nvPr/>
          </p:nvGrpSpPr>
          <p:grpSpPr>
            <a:xfrm>
              <a:off x="1114115" y="4518900"/>
              <a:ext cx="231622" cy="624600"/>
              <a:chOff x="2688737" y="4511080"/>
              <a:chExt cx="231900" cy="624600"/>
            </a:xfrm>
          </p:grpSpPr>
          <p:sp>
            <p:nvSpPr>
              <p:cNvPr id="75" name="Google Shape;75;p17"/>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7"/>
            <p:cNvGrpSpPr/>
            <p:nvPr/>
          </p:nvGrpSpPr>
          <p:grpSpPr>
            <a:xfrm>
              <a:off x="1856753" y="4099200"/>
              <a:ext cx="231600" cy="1044300"/>
              <a:chOff x="1856753" y="4099200"/>
              <a:chExt cx="231600" cy="1044300"/>
            </a:xfrm>
          </p:grpSpPr>
          <p:sp>
            <p:nvSpPr>
              <p:cNvPr id="79" name="Google Shape;79;p17"/>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7"/>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7"/>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 name="Google Shape;84;p17"/>
            <p:cNvGrpSpPr/>
            <p:nvPr/>
          </p:nvGrpSpPr>
          <p:grpSpPr>
            <a:xfrm>
              <a:off x="2228107" y="4309200"/>
              <a:ext cx="231600" cy="834300"/>
              <a:chOff x="2228107" y="4309200"/>
              <a:chExt cx="231600" cy="834300"/>
            </a:xfrm>
          </p:grpSpPr>
          <p:sp>
            <p:nvSpPr>
              <p:cNvPr id="85" name="Google Shape;85;p17"/>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7"/>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7"/>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7"/>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7"/>
            <p:cNvGrpSpPr/>
            <p:nvPr/>
          </p:nvGrpSpPr>
          <p:grpSpPr>
            <a:xfrm>
              <a:off x="2599462" y="4518900"/>
              <a:ext cx="231600" cy="624600"/>
              <a:chOff x="2599462" y="4518900"/>
              <a:chExt cx="231600" cy="624600"/>
            </a:xfrm>
          </p:grpSpPr>
          <p:sp>
            <p:nvSpPr>
              <p:cNvPr id="90" name="Google Shape;90;p17"/>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7"/>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7"/>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17"/>
            <p:cNvGrpSpPr/>
            <p:nvPr/>
          </p:nvGrpSpPr>
          <p:grpSpPr>
            <a:xfrm>
              <a:off x="3342171" y="4099200"/>
              <a:ext cx="231600" cy="1044300"/>
              <a:chOff x="3342171" y="4099200"/>
              <a:chExt cx="231600" cy="1044300"/>
            </a:xfrm>
          </p:grpSpPr>
          <p:sp>
            <p:nvSpPr>
              <p:cNvPr id="94" name="Google Shape;94;p17"/>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7"/>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7"/>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7"/>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7"/>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 name="Google Shape;99;p17"/>
            <p:cNvGrpSpPr/>
            <p:nvPr/>
          </p:nvGrpSpPr>
          <p:grpSpPr>
            <a:xfrm>
              <a:off x="3713525" y="4309200"/>
              <a:ext cx="231600" cy="834300"/>
              <a:chOff x="3713525" y="4309200"/>
              <a:chExt cx="231600" cy="834300"/>
            </a:xfrm>
          </p:grpSpPr>
          <p:sp>
            <p:nvSpPr>
              <p:cNvPr id="100" name="Google Shape;100;p17"/>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7"/>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7"/>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7"/>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17"/>
            <p:cNvGrpSpPr/>
            <p:nvPr/>
          </p:nvGrpSpPr>
          <p:grpSpPr>
            <a:xfrm>
              <a:off x="1485398" y="4309200"/>
              <a:ext cx="231600" cy="834300"/>
              <a:chOff x="1485398" y="4309200"/>
              <a:chExt cx="231600" cy="834300"/>
            </a:xfrm>
          </p:grpSpPr>
          <p:sp>
            <p:nvSpPr>
              <p:cNvPr id="105" name="Google Shape;105;p17"/>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7"/>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7"/>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7"/>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17"/>
            <p:cNvGrpSpPr/>
            <p:nvPr/>
          </p:nvGrpSpPr>
          <p:grpSpPr>
            <a:xfrm>
              <a:off x="4084879" y="4518900"/>
              <a:ext cx="231600" cy="624600"/>
              <a:chOff x="4084879" y="4518900"/>
              <a:chExt cx="231600" cy="624600"/>
            </a:xfrm>
          </p:grpSpPr>
          <p:sp>
            <p:nvSpPr>
              <p:cNvPr id="110" name="Google Shape;110;p17"/>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17"/>
            <p:cNvGrpSpPr/>
            <p:nvPr/>
          </p:nvGrpSpPr>
          <p:grpSpPr>
            <a:xfrm>
              <a:off x="2970816" y="4309200"/>
              <a:ext cx="231600" cy="834300"/>
              <a:chOff x="2970816" y="4309200"/>
              <a:chExt cx="231600" cy="834300"/>
            </a:xfrm>
          </p:grpSpPr>
          <p:sp>
            <p:nvSpPr>
              <p:cNvPr id="114" name="Google Shape;114;p17"/>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7"/>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7"/>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7"/>
            <p:cNvGrpSpPr/>
            <p:nvPr/>
          </p:nvGrpSpPr>
          <p:grpSpPr>
            <a:xfrm>
              <a:off x="4456234" y="4309200"/>
              <a:ext cx="231600" cy="834300"/>
              <a:chOff x="4456234" y="4309200"/>
              <a:chExt cx="231600" cy="834300"/>
            </a:xfrm>
          </p:grpSpPr>
          <p:sp>
            <p:nvSpPr>
              <p:cNvPr id="119" name="Google Shape;119;p17"/>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7"/>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17"/>
            <p:cNvGrpSpPr/>
            <p:nvPr/>
          </p:nvGrpSpPr>
          <p:grpSpPr>
            <a:xfrm>
              <a:off x="4827588" y="4099200"/>
              <a:ext cx="231600" cy="1044300"/>
              <a:chOff x="4827588" y="4099200"/>
              <a:chExt cx="231600" cy="1044300"/>
            </a:xfrm>
          </p:grpSpPr>
          <p:sp>
            <p:nvSpPr>
              <p:cNvPr id="124" name="Google Shape;124;p17"/>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7"/>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Google Shape;129;p17"/>
            <p:cNvGrpSpPr/>
            <p:nvPr/>
          </p:nvGrpSpPr>
          <p:grpSpPr>
            <a:xfrm>
              <a:off x="5198943" y="4309200"/>
              <a:ext cx="231600" cy="834300"/>
              <a:chOff x="5198943" y="4309200"/>
              <a:chExt cx="231600" cy="834300"/>
            </a:xfrm>
          </p:grpSpPr>
          <p:sp>
            <p:nvSpPr>
              <p:cNvPr id="130" name="Google Shape;130;p17"/>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7"/>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7"/>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7"/>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17"/>
            <p:cNvGrpSpPr/>
            <p:nvPr/>
          </p:nvGrpSpPr>
          <p:grpSpPr>
            <a:xfrm>
              <a:off x="5570297" y="4518900"/>
              <a:ext cx="231600" cy="624600"/>
              <a:chOff x="5570297" y="4518900"/>
              <a:chExt cx="231600" cy="624600"/>
            </a:xfrm>
          </p:grpSpPr>
          <p:sp>
            <p:nvSpPr>
              <p:cNvPr id="135" name="Google Shape;135;p17"/>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7"/>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7"/>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17"/>
            <p:cNvGrpSpPr/>
            <p:nvPr/>
          </p:nvGrpSpPr>
          <p:grpSpPr>
            <a:xfrm>
              <a:off x="5941652" y="4309200"/>
              <a:ext cx="231600" cy="834300"/>
              <a:chOff x="5941652" y="4309200"/>
              <a:chExt cx="231600" cy="834300"/>
            </a:xfrm>
          </p:grpSpPr>
          <p:sp>
            <p:nvSpPr>
              <p:cNvPr id="139" name="Google Shape;139;p17"/>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7"/>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7"/>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p17"/>
            <p:cNvGrpSpPr/>
            <p:nvPr/>
          </p:nvGrpSpPr>
          <p:grpSpPr>
            <a:xfrm>
              <a:off x="6313006" y="4099200"/>
              <a:ext cx="231600" cy="1044300"/>
              <a:chOff x="6313006" y="4099200"/>
              <a:chExt cx="231600" cy="1044300"/>
            </a:xfrm>
          </p:grpSpPr>
          <p:sp>
            <p:nvSpPr>
              <p:cNvPr id="144" name="Google Shape;144;p17"/>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7"/>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7"/>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7"/>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7"/>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17"/>
            <p:cNvGrpSpPr/>
            <p:nvPr/>
          </p:nvGrpSpPr>
          <p:grpSpPr>
            <a:xfrm>
              <a:off x="6684361" y="4309200"/>
              <a:ext cx="231600" cy="834300"/>
              <a:chOff x="6684361" y="4309200"/>
              <a:chExt cx="231600" cy="834300"/>
            </a:xfrm>
          </p:grpSpPr>
          <p:sp>
            <p:nvSpPr>
              <p:cNvPr id="150" name="Google Shape;150;p17"/>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7"/>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7"/>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7"/>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7"/>
            <p:cNvGrpSpPr/>
            <p:nvPr/>
          </p:nvGrpSpPr>
          <p:grpSpPr>
            <a:xfrm>
              <a:off x="7055715" y="4518900"/>
              <a:ext cx="231600" cy="624600"/>
              <a:chOff x="7055715" y="4518900"/>
              <a:chExt cx="231600" cy="624600"/>
            </a:xfrm>
          </p:grpSpPr>
          <p:sp>
            <p:nvSpPr>
              <p:cNvPr id="155" name="Google Shape;155;p17"/>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Google Shape;158;p17"/>
            <p:cNvGrpSpPr/>
            <p:nvPr/>
          </p:nvGrpSpPr>
          <p:grpSpPr>
            <a:xfrm>
              <a:off x="7798424" y="4099200"/>
              <a:ext cx="231600" cy="1044300"/>
              <a:chOff x="7798424" y="4099200"/>
              <a:chExt cx="231600" cy="1044300"/>
            </a:xfrm>
          </p:grpSpPr>
          <p:sp>
            <p:nvSpPr>
              <p:cNvPr id="159" name="Google Shape;159;p17"/>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7"/>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7"/>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7"/>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7"/>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 name="Google Shape;164;p17"/>
            <p:cNvGrpSpPr/>
            <p:nvPr/>
          </p:nvGrpSpPr>
          <p:grpSpPr>
            <a:xfrm>
              <a:off x="8169779" y="4309200"/>
              <a:ext cx="231600" cy="834300"/>
              <a:chOff x="8169779" y="4309200"/>
              <a:chExt cx="231600" cy="834300"/>
            </a:xfrm>
          </p:grpSpPr>
          <p:sp>
            <p:nvSpPr>
              <p:cNvPr id="165" name="Google Shape;165;p17"/>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7"/>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7"/>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7"/>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7"/>
            <p:cNvGrpSpPr/>
            <p:nvPr/>
          </p:nvGrpSpPr>
          <p:grpSpPr>
            <a:xfrm>
              <a:off x="7427070" y="4309200"/>
              <a:ext cx="231600" cy="834300"/>
              <a:chOff x="7427070" y="4309200"/>
              <a:chExt cx="231600" cy="834300"/>
            </a:xfrm>
          </p:grpSpPr>
          <p:sp>
            <p:nvSpPr>
              <p:cNvPr id="170" name="Google Shape;170;p17"/>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7"/>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7"/>
            <p:cNvGrpSpPr/>
            <p:nvPr/>
          </p:nvGrpSpPr>
          <p:grpSpPr>
            <a:xfrm>
              <a:off x="8541133" y="4518900"/>
              <a:ext cx="231600" cy="624600"/>
              <a:chOff x="8541133" y="4518900"/>
              <a:chExt cx="231600" cy="624600"/>
            </a:xfrm>
          </p:grpSpPr>
          <p:sp>
            <p:nvSpPr>
              <p:cNvPr id="175" name="Google Shape;175;p17"/>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7"/>
            <p:cNvGrpSpPr/>
            <p:nvPr/>
          </p:nvGrpSpPr>
          <p:grpSpPr>
            <a:xfrm>
              <a:off x="8912488" y="4309200"/>
              <a:ext cx="231600" cy="834300"/>
              <a:chOff x="8912488" y="4309200"/>
              <a:chExt cx="231600" cy="834300"/>
            </a:xfrm>
          </p:grpSpPr>
          <p:sp>
            <p:nvSpPr>
              <p:cNvPr id="179" name="Google Shape;179;p17"/>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7"/>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3" name="Google Shape;183;p17"/>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84" name="Google Shape;184;p17"/>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185" name="Google Shape;185;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6" name="Shape 186"/>
        <p:cNvGrpSpPr/>
        <p:nvPr/>
      </p:nvGrpSpPr>
      <p:grpSpPr>
        <a:xfrm>
          <a:off x="0" y="0"/>
          <a:ext cx="0" cy="0"/>
          <a:chOff x="0" y="0"/>
          <a:chExt cx="0" cy="0"/>
        </a:xfrm>
      </p:grpSpPr>
      <p:grpSp>
        <p:nvGrpSpPr>
          <p:cNvPr id="187" name="Google Shape;187;p18"/>
          <p:cNvGrpSpPr/>
          <p:nvPr/>
        </p:nvGrpSpPr>
        <p:grpSpPr>
          <a:xfrm>
            <a:off x="146769" y="3406"/>
            <a:ext cx="1233214" cy="1384535"/>
            <a:chOff x="146769" y="3406"/>
            <a:chExt cx="1233214" cy="1384535"/>
          </a:xfrm>
        </p:grpSpPr>
        <p:grpSp>
          <p:nvGrpSpPr>
            <p:cNvPr id="188" name="Google Shape;188;p18"/>
            <p:cNvGrpSpPr/>
            <p:nvPr/>
          </p:nvGrpSpPr>
          <p:grpSpPr>
            <a:xfrm>
              <a:off x="1063183" y="3406"/>
              <a:ext cx="316800" cy="688513"/>
              <a:chOff x="1063183" y="3406"/>
              <a:chExt cx="316800" cy="688513"/>
            </a:xfrm>
          </p:grpSpPr>
          <p:sp>
            <p:nvSpPr>
              <p:cNvPr id="189" name="Google Shape;189;p18"/>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18"/>
            <p:cNvGrpSpPr/>
            <p:nvPr/>
          </p:nvGrpSpPr>
          <p:grpSpPr>
            <a:xfrm>
              <a:off x="604976" y="3406"/>
              <a:ext cx="316800" cy="1036524"/>
              <a:chOff x="604976" y="3406"/>
              <a:chExt cx="316800" cy="1036524"/>
            </a:xfrm>
          </p:grpSpPr>
          <p:sp>
            <p:nvSpPr>
              <p:cNvPr id="192" name="Google Shape;192;p18"/>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18"/>
            <p:cNvGrpSpPr/>
            <p:nvPr/>
          </p:nvGrpSpPr>
          <p:grpSpPr>
            <a:xfrm>
              <a:off x="146769" y="3406"/>
              <a:ext cx="316800" cy="1384535"/>
              <a:chOff x="146769" y="3406"/>
              <a:chExt cx="316800" cy="1384535"/>
            </a:xfrm>
          </p:grpSpPr>
          <p:sp>
            <p:nvSpPr>
              <p:cNvPr id="196" name="Google Shape;196;p18"/>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8"/>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0" name="Google Shape;200;p18"/>
          <p:cNvGrpSpPr/>
          <p:nvPr/>
        </p:nvGrpSpPr>
        <p:grpSpPr>
          <a:xfrm>
            <a:off x="6775084" y="2904008"/>
            <a:ext cx="2186147" cy="2239500"/>
            <a:chOff x="6775084" y="2904008"/>
            <a:chExt cx="2186147" cy="2239500"/>
          </a:xfrm>
        </p:grpSpPr>
        <p:grpSp>
          <p:nvGrpSpPr>
            <p:cNvPr id="201" name="Google Shape;201;p18"/>
            <p:cNvGrpSpPr/>
            <p:nvPr/>
          </p:nvGrpSpPr>
          <p:grpSpPr>
            <a:xfrm>
              <a:off x="6775084" y="4253708"/>
              <a:ext cx="409500" cy="889800"/>
              <a:chOff x="6775084" y="4253708"/>
              <a:chExt cx="409500" cy="889800"/>
            </a:xfrm>
          </p:grpSpPr>
          <p:sp>
            <p:nvSpPr>
              <p:cNvPr id="202" name="Google Shape;202;p18"/>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8"/>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18"/>
            <p:cNvGrpSpPr/>
            <p:nvPr/>
          </p:nvGrpSpPr>
          <p:grpSpPr>
            <a:xfrm>
              <a:off x="7367299" y="3804008"/>
              <a:ext cx="409500" cy="1339500"/>
              <a:chOff x="7367299" y="3804008"/>
              <a:chExt cx="409500" cy="1339500"/>
            </a:xfrm>
          </p:grpSpPr>
          <p:sp>
            <p:nvSpPr>
              <p:cNvPr id="205" name="Google Shape;205;p18"/>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8"/>
            <p:cNvGrpSpPr/>
            <p:nvPr/>
          </p:nvGrpSpPr>
          <p:grpSpPr>
            <a:xfrm>
              <a:off x="7959516" y="3354008"/>
              <a:ext cx="409500" cy="1789500"/>
              <a:chOff x="7959516" y="3354008"/>
              <a:chExt cx="409500" cy="1789500"/>
            </a:xfrm>
          </p:grpSpPr>
          <p:sp>
            <p:nvSpPr>
              <p:cNvPr id="209" name="Google Shape;209;p18"/>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 name="Google Shape;213;p18"/>
            <p:cNvGrpSpPr/>
            <p:nvPr/>
          </p:nvGrpSpPr>
          <p:grpSpPr>
            <a:xfrm>
              <a:off x="8551731" y="2904008"/>
              <a:ext cx="409500" cy="2239500"/>
              <a:chOff x="8551731" y="2904008"/>
              <a:chExt cx="409500" cy="2239500"/>
            </a:xfrm>
          </p:grpSpPr>
          <p:sp>
            <p:nvSpPr>
              <p:cNvPr id="214" name="Google Shape;214;p18"/>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9" name="Google Shape;219;p18"/>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0" name="Google Shape;220;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1" name="Shape 221"/>
        <p:cNvGrpSpPr/>
        <p:nvPr/>
      </p:nvGrpSpPr>
      <p:grpSpPr>
        <a:xfrm>
          <a:off x="0" y="0"/>
          <a:ext cx="0" cy="0"/>
          <a:chOff x="0" y="0"/>
          <a:chExt cx="0" cy="0"/>
        </a:xfrm>
      </p:grpSpPr>
      <p:grpSp>
        <p:nvGrpSpPr>
          <p:cNvPr id="222" name="Google Shape;222;p19"/>
          <p:cNvGrpSpPr/>
          <p:nvPr/>
        </p:nvGrpSpPr>
        <p:grpSpPr>
          <a:xfrm>
            <a:off x="625966" y="299376"/>
            <a:ext cx="999312" cy="999312"/>
            <a:chOff x="348199" y="179450"/>
            <a:chExt cx="1116300" cy="1116300"/>
          </a:xfrm>
        </p:grpSpPr>
        <p:sp>
          <p:nvSpPr>
            <p:cNvPr id="223" name="Google Shape;223;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 name="Google Shape;225;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6" name="Google Shape;226;p19"/>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7" name="Google Shape;227;p19"/>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8" name="Google Shape;228;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grpSp>
        <p:nvGrpSpPr>
          <p:cNvPr id="230" name="Google Shape;230;p20"/>
          <p:cNvGrpSpPr/>
          <p:nvPr/>
        </p:nvGrpSpPr>
        <p:grpSpPr>
          <a:xfrm>
            <a:off x="625966" y="299376"/>
            <a:ext cx="999312" cy="999312"/>
            <a:chOff x="348199" y="179450"/>
            <a:chExt cx="1116300" cy="1116300"/>
          </a:xfrm>
        </p:grpSpPr>
        <p:sp>
          <p:nvSpPr>
            <p:cNvPr id="231" name="Google Shape;231;p2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2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4" name="Google Shape;234;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5" name="Shape 235"/>
        <p:cNvGrpSpPr/>
        <p:nvPr/>
      </p:nvGrpSpPr>
      <p:grpSpPr>
        <a:xfrm>
          <a:off x="0" y="0"/>
          <a:ext cx="0" cy="0"/>
          <a:chOff x="0" y="0"/>
          <a:chExt cx="0" cy="0"/>
        </a:xfrm>
      </p:grpSpPr>
      <p:grpSp>
        <p:nvGrpSpPr>
          <p:cNvPr id="236" name="Google Shape;236;p21"/>
          <p:cNvGrpSpPr/>
          <p:nvPr/>
        </p:nvGrpSpPr>
        <p:grpSpPr>
          <a:xfrm>
            <a:off x="625966" y="299376"/>
            <a:ext cx="999312" cy="999312"/>
            <a:chOff x="348199" y="179450"/>
            <a:chExt cx="1116300" cy="1116300"/>
          </a:xfrm>
        </p:grpSpPr>
        <p:sp>
          <p:nvSpPr>
            <p:cNvPr id="237" name="Google Shape;237;p2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21"/>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0" name="Google Shape;240;p21"/>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1" name="Google Shape;241;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42" name="Shape 242"/>
        <p:cNvGrpSpPr/>
        <p:nvPr/>
      </p:nvGrpSpPr>
      <p:grpSpPr>
        <a:xfrm>
          <a:off x="0" y="0"/>
          <a:ext cx="0" cy="0"/>
          <a:chOff x="0" y="0"/>
          <a:chExt cx="0" cy="0"/>
        </a:xfrm>
      </p:grpSpPr>
      <p:grpSp>
        <p:nvGrpSpPr>
          <p:cNvPr id="243" name="Google Shape;243;p22"/>
          <p:cNvGrpSpPr/>
          <p:nvPr/>
        </p:nvGrpSpPr>
        <p:grpSpPr>
          <a:xfrm>
            <a:off x="6866714" y="1255"/>
            <a:ext cx="2267380" cy="2601741"/>
            <a:chOff x="6790514" y="1255"/>
            <a:chExt cx="2267380" cy="2601741"/>
          </a:xfrm>
        </p:grpSpPr>
        <p:grpSp>
          <p:nvGrpSpPr>
            <p:cNvPr id="244" name="Google Shape;244;p22"/>
            <p:cNvGrpSpPr/>
            <p:nvPr/>
          </p:nvGrpSpPr>
          <p:grpSpPr>
            <a:xfrm>
              <a:off x="7067536" y="1255"/>
              <a:ext cx="1990358" cy="1990303"/>
              <a:chOff x="7067536" y="1255"/>
              <a:chExt cx="1990358" cy="1990303"/>
            </a:xfrm>
          </p:grpSpPr>
          <p:sp>
            <p:nvSpPr>
              <p:cNvPr id="245" name="Google Shape;245;p22"/>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2"/>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2"/>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22"/>
            <p:cNvGrpSpPr/>
            <p:nvPr/>
          </p:nvGrpSpPr>
          <p:grpSpPr>
            <a:xfrm>
              <a:off x="8207126" y="1807997"/>
              <a:ext cx="795000" cy="795000"/>
              <a:chOff x="8207126" y="1807997"/>
              <a:chExt cx="795000" cy="795000"/>
            </a:xfrm>
          </p:grpSpPr>
          <p:sp>
            <p:nvSpPr>
              <p:cNvPr id="249" name="Google Shape;249;p22"/>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2"/>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2"/>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22"/>
            <p:cNvGrpSpPr/>
            <p:nvPr/>
          </p:nvGrpSpPr>
          <p:grpSpPr>
            <a:xfrm>
              <a:off x="6790514" y="118857"/>
              <a:ext cx="548700" cy="548700"/>
              <a:chOff x="6790514" y="118857"/>
              <a:chExt cx="548700" cy="548700"/>
            </a:xfrm>
          </p:grpSpPr>
          <p:sp>
            <p:nvSpPr>
              <p:cNvPr id="253" name="Google Shape;253;p22"/>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2"/>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5" name="Google Shape;255;p22"/>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56" name="Google Shape;256;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7" name="Shape 257"/>
        <p:cNvGrpSpPr/>
        <p:nvPr/>
      </p:nvGrpSpPr>
      <p:grpSpPr>
        <a:xfrm>
          <a:off x="0" y="0"/>
          <a:ext cx="0" cy="0"/>
          <a:chOff x="0" y="0"/>
          <a:chExt cx="0" cy="0"/>
        </a:xfrm>
      </p:grpSpPr>
      <p:grpSp>
        <p:nvGrpSpPr>
          <p:cNvPr id="258" name="Google Shape;258;p23"/>
          <p:cNvGrpSpPr/>
          <p:nvPr/>
        </p:nvGrpSpPr>
        <p:grpSpPr>
          <a:xfrm>
            <a:off x="625966" y="299376"/>
            <a:ext cx="999312" cy="999312"/>
            <a:chOff x="348199" y="179450"/>
            <a:chExt cx="1116300" cy="1116300"/>
          </a:xfrm>
        </p:grpSpPr>
        <p:sp>
          <p:nvSpPr>
            <p:cNvPr id="259" name="Google Shape;259;p2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23"/>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2" name="Google Shape;262;p23"/>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63" name="Google Shape;263;p23"/>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64" name="Google Shape;264;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i.org/10.1186/s40854-020-00217-x" TargetMode="External"/><Relationship Id="rId4" Type="http://schemas.openxmlformats.org/officeDocument/2006/relationships/hyperlink" Target="https://doi.org/10.3390/ai2040030" TargetMode="External"/><Relationship Id="rId5" Type="http://schemas.openxmlformats.org/officeDocument/2006/relationships/hyperlink" Target="https://doi.org/10.17485/IJST/v14i27.878)" TargetMode="External"/><Relationship Id="rId6" Type="http://schemas.openxmlformats.org/officeDocument/2006/relationships/hyperlink" Target="https://www.kaggle.com/sidhartharya/wazirx-cryptocurrency-data?select=bandusdt.csv"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525082"/>
            <a:ext cx="4469400" cy="29616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sz="4000"/>
              <a:t>Cryptocurrency trend prediction using Machine Learning</a:t>
            </a:r>
            <a:endParaRPr sz="4000"/>
          </a:p>
        </p:txBody>
      </p:sp>
      <p:sp>
        <p:nvSpPr>
          <p:cNvPr id="278" name="Google Shape;278;p1"/>
          <p:cNvSpPr txBox="1"/>
          <p:nvPr>
            <p:ph idx="1" type="subTitle"/>
          </p:nvPr>
        </p:nvSpPr>
        <p:spPr>
          <a:xfrm>
            <a:off x="824000" y="3607025"/>
            <a:ext cx="4727700" cy="1290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 sz="1440"/>
              <a:t>By- Group No. 20</a:t>
            </a:r>
            <a:endParaRPr sz="1440"/>
          </a:p>
          <a:p>
            <a:pPr indent="0" lvl="0" marL="0" rtl="0" algn="l">
              <a:lnSpc>
                <a:spcPct val="80000"/>
              </a:lnSpc>
              <a:spcBef>
                <a:spcPts val="0"/>
              </a:spcBef>
              <a:spcAft>
                <a:spcPts val="0"/>
              </a:spcAft>
              <a:buSzPts val="440"/>
              <a:buNone/>
            </a:pPr>
            <a:r>
              <a:rPr lang="en" sz="1440"/>
              <a:t>       BT18MEC030 VIDHYA SHREE</a:t>
            </a:r>
            <a:endParaRPr sz="1440"/>
          </a:p>
          <a:p>
            <a:pPr indent="0" lvl="0" marL="0" rtl="0" algn="l">
              <a:lnSpc>
                <a:spcPct val="80000"/>
              </a:lnSpc>
              <a:spcBef>
                <a:spcPts val="0"/>
              </a:spcBef>
              <a:spcAft>
                <a:spcPts val="0"/>
              </a:spcAft>
              <a:buSzPts val="440"/>
              <a:buNone/>
            </a:pPr>
            <a:r>
              <a:rPr lang="en" sz="1440"/>
              <a:t>       BT18MEC077 P V KARTHIKEYA BHARADWAJ</a:t>
            </a:r>
            <a:endParaRPr sz="1440"/>
          </a:p>
          <a:p>
            <a:pPr indent="0" lvl="0" marL="0" rtl="0" algn="l">
              <a:lnSpc>
                <a:spcPct val="80000"/>
              </a:lnSpc>
              <a:spcBef>
                <a:spcPts val="0"/>
              </a:spcBef>
              <a:spcAft>
                <a:spcPts val="0"/>
              </a:spcAft>
              <a:buSzPts val="440"/>
              <a:buNone/>
            </a:pPr>
            <a:r>
              <a:rPr lang="en" sz="1440"/>
              <a:t>       BT18MEC078 KSHITIJA KHARAT</a:t>
            </a:r>
            <a:endParaRPr sz="1440"/>
          </a:p>
          <a:p>
            <a:pPr indent="0" lvl="0" marL="0" rtl="0" algn="l">
              <a:lnSpc>
                <a:spcPct val="80000"/>
              </a:lnSpc>
              <a:spcBef>
                <a:spcPts val="0"/>
              </a:spcBef>
              <a:spcAft>
                <a:spcPts val="0"/>
              </a:spcAft>
              <a:buSzPts val="440"/>
              <a:buNone/>
            </a:pPr>
            <a:r>
              <a:rPr lang="en" sz="1440"/>
              <a:t>       BT18MEC152 AAKANKSHA  LOTE </a:t>
            </a:r>
            <a:endParaRPr sz="1440"/>
          </a:p>
          <a:p>
            <a:pPr indent="0" lvl="0" marL="0" rtl="0" algn="l">
              <a:lnSpc>
                <a:spcPct val="80000"/>
              </a:lnSpc>
              <a:spcBef>
                <a:spcPts val="0"/>
              </a:spcBef>
              <a:spcAft>
                <a:spcPts val="0"/>
              </a:spcAft>
              <a:buSzPts val="440"/>
              <a:buNone/>
            </a:pPr>
            <a:r>
              <a:rPr lang="en" sz="1440"/>
              <a:t>       BT19MME068 DIVYA PACHBHAI </a:t>
            </a:r>
            <a:endParaRPr sz="14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0"/>
          <p:cNvSpPr txBox="1"/>
          <p:nvPr>
            <p:ph type="title"/>
          </p:nvPr>
        </p:nvSpPr>
        <p:spPr>
          <a:xfrm>
            <a:off x="1161000" y="191375"/>
            <a:ext cx="7030500" cy="623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t>Features of Dataset</a:t>
            </a:r>
            <a:endParaRPr sz="3000"/>
          </a:p>
        </p:txBody>
      </p:sp>
      <p:graphicFrame>
        <p:nvGraphicFramePr>
          <p:cNvPr id="357" name="Google Shape;357;p10"/>
          <p:cNvGraphicFramePr/>
          <p:nvPr/>
        </p:nvGraphicFramePr>
        <p:xfrm>
          <a:off x="1161000" y="995375"/>
          <a:ext cx="3000000" cy="3000000"/>
        </p:xfrm>
        <a:graphic>
          <a:graphicData uri="http://schemas.openxmlformats.org/drawingml/2006/table">
            <a:tbl>
              <a:tblPr>
                <a:noFill/>
                <a:tableStyleId>{A81C0634-650B-4C99-B863-7E61748277F6}</a:tableStyleId>
              </a:tblPr>
              <a:tblGrid>
                <a:gridCol w="1519225"/>
                <a:gridCol w="5719775"/>
              </a:tblGrid>
              <a:tr h="279800">
                <a:tc>
                  <a:txBody>
                    <a:bodyPr/>
                    <a:lstStyle/>
                    <a:p>
                      <a:pPr indent="0" lvl="0" marL="76200" marR="0" rtl="0" algn="l">
                        <a:lnSpc>
                          <a:spcPct val="115000"/>
                        </a:lnSpc>
                        <a:spcBef>
                          <a:spcPts val="0"/>
                        </a:spcBef>
                        <a:spcAft>
                          <a:spcPts val="0"/>
                        </a:spcAft>
                        <a:buClr>
                          <a:srgbClr val="000000"/>
                        </a:buClr>
                        <a:buSzPts val="1500"/>
                        <a:buFont typeface="Arial"/>
                        <a:buNone/>
                      </a:pPr>
                      <a:r>
                        <a:rPr b="1" lang="en" sz="1500" u="none" cap="none" strike="noStrike">
                          <a:latin typeface="Nunito"/>
                          <a:ea typeface="Nunito"/>
                          <a:cs typeface="Nunito"/>
                          <a:sym typeface="Nunito"/>
                        </a:rPr>
                        <a:t>Feature</a:t>
                      </a:r>
                      <a:endParaRPr b="1" sz="1500" u="none" cap="none" strike="noStrike">
                        <a:latin typeface="Nunito"/>
                        <a:ea typeface="Nunito"/>
                        <a:cs typeface="Nunito"/>
                        <a:sym typeface="Nunito"/>
                      </a:endParaRPr>
                    </a:p>
                  </a:txBody>
                  <a:tcPr marT="53350" marB="53350" marR="53350" marL="5335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76200" marR="38100" rtl="0" algn="just">
                        <a:lnSpc>
                          <a:spcPct val="115000"/>
                        </a:lnSpc>
                        <a:spcBef>
                          <a:spcPts val="0"/>
                        </a:spcBef>
                        <a:spcAft>
                          <a:spcPts val="0"/>
                        </a:spcAft>
                        <a:buClr>
                          <a:srgbClr val="000000"/>
                        </a:buClr>
                        <a:buSzPts val="1500"/>
                        <a:buFont typeface="Arial"/>
                        <a:buNone/>
                      </a:pPr>
                      <a:r>
                        <a:rPr b="1" lang="en" sz="1500" u="none" cap="none" strike="noStrike">
                          <a:latin typeface="Nunito"/>
                          <a:ea typeface="Nunito"/>
                          <a:cs typeface="Nunito"/>
                          <a:sym typeface="Nunito"/>
                        </a:rPr>
                        <a:t>Description</a:t>
                      </a:r>
                      <a:endParaRPr b="1" sz="1500" u="none" cap="none" strike="noStrike">
                        <a:latin typeface="Nunito"/>
                        <a:ea typeface="Nunito"/>
                        <a:cs typeface="Nunito"/>
                        <a:sym typeface="Nunito"/>
                      </a:endParaRPr>
                    </a:p>
                  </a:txBody>
                  <a:tcPr marT="53350" marB="53350" marR="53350" marL="5335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748225">
                <a:tc>
                  <a:txBody>
                    <a:bodyPr/>
                    <a:lstStyle/>
                    <a:p>
                      <a:pPr indent="0" lvl="0" marL="76200" marR="0" rtl="0" algn="l">
                        <a:lnSpc>
                          <a:spcPct val="115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 </a:t>
                      </a:r>
                      <a:r>
                        <a:rPr lang="en" sz="1500" u="none" cap="none" strike="noStrike">
                          <a:latin typeface="Nunito"/>
                          <a:ea typeface="Nunito"/>
                          <a:cs typeface="Nunito"/>
                          <a:sym typeface="Nunito"/>
                        </a:rPr>
                        <a:t>Close Price </a:t>
                      </a:r>
                      <a:endParaRPr sz="1500" u="none" cap="none" strike="noStrike">
                        <a:latin typeface="Nunito"/>
                        <a:ea typeface="Nunito"/>
                        <a:cs typeface="Nunito"/>
                        <a:sym typeface="Nunito"/>
                      </a:endParaRPr>
                    </a:p>
                  </a:txBody>
                  <a:tcPr marT="53350" marB="53350" marR="53350" marL="5335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76200" marR="38100" rtl="0" algn="just">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Final price of  currency on that  day on which data  has been collected.</a:t>
                      </a:r>
                      <a:endParaRPr sz="1500" u="none" cap="none" strike="noStrike">
                        <a:latin typeface="Nunito"/>
                        <a:ea typeface="Nunito"/>
                        <a:cs typeface="Nunito"/>
                        <a:sym typeface="Nunito"/>
                      </a:endParaRPr>
                    </a:p>
                  </a:txBody>
                  <a:tcPr marT="53350" marB="53350" marR="53350" marL="5335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549600">
                <a:tc>
                  <a:txBody>
                    <a:bodyPr/>
                    <a:lstStyle/>
                    <a:p>
                      <a:pPr indent="0" lvl="0" marL="76200" marR="0" rtl="0" algn="l">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Volume of BTC </a:t>
                      </a:r>
                      <a:endParaRPr sz="1500" u="none" cap="none" strike="noStrike">
                        <a:latin typeface="Nunito"/>
                        <a:ea typeface="Nunito"/>
                        <a:cs typeface="Nunito"/>
                        <a:sym typeface="Nunito"/>
                      </a:endParaRPr>
                    </a:p>
                  </a:txBody>
                  <a:tcPr marT="53350" marB="53350" marR="53350" marL="5335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76200" marR="38100" rtl="0" algn="l">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Turnovers in the  price of BTC</a:t>
                      </a:r>
                      <a:endParaRPr sz="1500" u="none" cap="none" strike="noStrike">
                        <a:latin typeface="Nunito"/>
                        <a:ea typeface="Nunito"/>
                        <a:cs typeface="Nunito"/>
                        <a:sym typeface="Nunito"/>
                      </a:endParaRPr>
                    </a:p>
                  </a:txBody>
                  <a:tcPr marT="53350" marB="53350" marR="53350" marL="5335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026825">
                <a:tc>
                  <a:txBody>
                    <a:bodyPr/>
                    <a:lstStyle/>
                    <a:p>
                      <a:pPr indent="0" lvl="0" marL="76200" marR="38100" rtl="0" algn="l">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Volume of  Currency</a:t>
                      </a:r>
                      <a:endParaRPr sz="1500" u="none" cap="none" strike="noStrike">
                        <a:latin typeface="Nunito"/>
                        <a:ea typeface="Nunito"/>
                        <a:cs typeface="Nunito"/>
                        <a:sym typeface="Nunito"/>
                      </a:endParaRPr>
                    </a:p>
                  </a:txBody>
                  <a:tcPr marT="53350" marB="53350" marR="53350" marL="5335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76200" marR="38100" rtl="0" algn="just">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Turnovers in the  price of  exchange rates of  currencies</a:t>
                      </a:r>
                      <a:endParaRPr sz="1500" u="none" cap="none" strike="noStrike">
                        <a:latin typeface="Nunito"/>
                        <a:ea typeface="Nunito"/>
                        <a:cs typeface="Nunito"/>
                        <a:sym typeface="Nunito"/>
                      </a:endParaRPr>
                    </a:p>
                  </a:txBody>
                  <a:tcPr marT="53350" marB="53350" marR="53350" marL="5335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770075">
                <a:tc>
                  <a:txBody>
                    <a:bodyPr/>
                    <a:lstStyle/>
                    <a:p>
                      <a:pPr indent="0" lvl="0" marL="76200" marR="0" rtl="0" algn="l">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Marketcap </a:t>
                      </a:r>
                      <a:endParaRPr sz="1500" u="none" cap="none" strike="noStrike">
                        <a:latin typeface="Nunito"/>
                        <a:ea typeface="Nunito"/>
                        <a:cs typeface="Nunito"/>
                        <a:sym typeface="Nunito"/>
                      </a:endParaRPr>
                    </a:p>
                  </a:txBody>
                  <a:tcPr marT="53350" marB="53350" marR="53350" marL="5335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marR="38100" rtl="0" algn="just">
                        <a:lnSpc>
                          <a:spcPct val="115000"/>
                        </a:lnSpc>
                        <a:spcBef>
                          <a:spcPts val="0"/>
                        </a:spcBef>
                        <a:spcAft>
                          <a:spcPts val="0"/>
                        </a:spcAft>
                        <a:buClr>
                          <a:srgbClr val="000000"/>
                        </a:buClr>
                        <a:buSzPts val="1500"/>
                        <a:buFont typeface="Arial"/>
                        <a:buNone/>
                      </a:pPr>
                      <a:r>
                        <a:rPr lang="en" sz="1500" u="none" cap="none" strike="noStrike">
                          <a:solidFill>
                            <a:srgbClr val="202124"/>
                          </a:solidFill>
                          <a:highlight>
                            <a:srgbClr val="FFFFFF"/>
                          </a:highlight>
                          <a:latin typeface="Nunito"/>
                          <a:ea typeface="Nunito"/>
                          <a:cs typeface="Nunito"/>
                          <a:sym typeface="Nunito"/>
                        </a:rPr>
                        <a:t> Price of a stock by its total number of outstanding shares</a:t>
                      </a:r>
                      <a:endParaRPr sz="1500" u="none" cap="none" strike="noStrike">
                        <a:solidFill>
                          <a:srgbClr val="202124"/>
                        </a:solidFill>
                        <a:highlight>
                          <a:srgbClr val="FFFFFF"/>
                        </a:highlight>
                        <a:latin typeface="Nunito"/>
                        <a:ea typeface="Nunito"/>
                        <a:cs typeface="Nunito"/>
                        <a:sym typeface="Nunito"/>
                      </a:endParaRPr>
                    </a:p>
                  </a:txBody>
                  <a:tcPr marT="53350" marB="53350" marR="53350" marL="5335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1"/>
          <p:cNvSpPr txBox="1"/>
          <p:nvPr>
            <p:ph type="title"/>
          </p:nvPr>
        </p:nvSpPr>
        <p:spPr>
          <a:xfrm>
            <a:off x="1185925" y="102700"/>
            <a:ext cx="7030500" cy="58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020"/>
              <a:t>Why LSTM?</a:t>
            </a:r>
            <a:endParaRPr sz="3020"/>
          </a:p>
        </p:txBody>
      </p:sp>
      <p:sp>
        <p:nvSpPr>
          <p:cNvPr id="363" name="Google Shape;363;p11"/>
          <p:cNvSpPr txBox="1"/>
          <p:nvPr>
            <p:ph idx="1" type="body"/>
          </p:nvPr>
        </p:nvSpPr>
        <p:spPr>
          <a:xfrm>
            <a:off x="1185925" y="852150"/>
            <a:ext cx="7783500" cy="3200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500"/>
              <a:t>Long short term memory is artificial recurrent neural network architecture use in Deep learning.</a:t>
            </a:r>
            <a:endParaRPr sz="1500"/>
          </a:p>
          <a:p>
            <a:pPr indent="0" lvl="0" marL="0" rtl="0" algn="l">
              <a:lnSpc>
                <a:spcPct val="115000"/>
              </a:lnSpc>
              <a:spcBef>
                <a:spcPts val="1200"/>
              </a:spcBef>
              <a:spcAft>
                <a:spcPts val="0"/>
              </a:spcAft>
              <a:buSzPts val="1300"/>
              <a:buNone/>
            </a:pPr>
            <a:r>
              <a:rPr lang="en" sz="1500"/>
              <a:t>L</a:t>
            </a:r>
            <a:r>
              <a:rPr lang="en" sz="1500"/>
              <a:t>STM Models are able to store information over a period of time this characteristic is extremely useful for time series or sequential data.</a:t>
            </a:r>
            <a:endParaRPr sz="1500"/>
          </a:p>
          <a:p>
            <a:pPr indent="0" lvl="0" marL="0" rtl="0" algn="l">
              <a:lnSpc>
                <a:spcPct val="115000"/>
              </a:lnSpc>
              <a:spcBef>
                <a:spcPts val="1200"/>
              </a:spcBef>
              <a:spcAft>
                <a:spcPts val="1200"/>
              </a:spcAft>
              <a:buSzPts val="1300"/>
              <a:buNone/>
            </a:pPr>
            <a:r>
              <a:rPr lang="en" sz="1500"/>
              <a:t>It should be noted that LSTM can remember important information and forget irrelevant information</a:t>
            </a:r>
            <a:r>
              <a:rPr lang="en" sz="1500"/>
              <a:t>.</a:t>
            </a:r>
            <a:endParaRPr sz="1500"/>
          </a:p>
        </p:txBody>
      </p:sp>
      <p:pic>
        <p:nvPicPr>
          <p:cNvPr id="364" name="Google Shape;364;p11"/>
          <p:cNvPicPr preferRelativeResize="0"/>
          <p:nvPr/>
        </p:nvPicPr>
        <p:blipFill rotWithShape="1">
          <a:blip r:embed="rId3">
            <a:alphaModFix/>
          </a:blip>
          <a:srcRect b="0" l="0" r="0" t="0"/>
          <a:stretch/>
        </p:blipFill>
        <p:spPr>
          <a:xfrm>
            <a:off x="2560050" y="2671275"/>
            <a:ext cx="4282249" cy="233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References</a:t>
            </a:r>
            <a:endParaRPr/>
          </a:p>
        </p:txBody>
      </p:sp>
      <p:sp>
        <p:nvSpPr>
          <p:cNvPr id="370" name="Google Shape;370;p12"/>
          <p:cNvSpPr txBox="1"/>
          <p:nvPr>
            <p:ph idx="1" type="body"/>
          </p:nvPr>
        </p:nvSpPr>
        <p:spPr>
          <a:xfrm>
            <a:off x="162050" y="1373950"/>
            <a:ext cx="8877900" cy="3150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1)Forecasting and trading cryptocurrencies with machine learning under changing market conditions Helder Sebastião* and Pedro Godinho,Innov (2021) 7:3  (</a:t>
            </a:r>
            <a:r>
              <a:rPr lang="en" u="sng">
                <a:solidFill>
                  <a:schemeClr val="hlink"/>
                </a:solidFill>
                <a:hlinkClick r:id="rId3"/>
              </a:rPr>
              <a:t>https://doi.org/10.1186/s40854-020-00217-x</a:t>
            </a:r>
            <a:r>
              <a:rPr lang="en"/>
              <a:t>)</a:t>
            </a:r>
            <a:endParaRPr/>
          </a:p>
          <a:p>
            <a:pPr indent="0" lvl="0" marL="0" rtl="0" algn="l">
              <a:lnSpc>
                <a:spcPct val="115000"/>
              </a:lnSpc>
              <a:spcBef>
                <a:spcPts val="1200"/>
              </a:spcBef>
              <a:spcAft>
                <a:spcPts val="0"/>
              </a:spcAft>
              <a:buSzPts val="1300"/>
              <a:buNone/>
            </a:pPr>
            <a:r>
              <a:rPr lang="en"/>
              <a:t>2)A Novel Cryptocurrency Price Prediction Model Using GRU,LSTM and bi-LSTM Machine Learning Algorithms Mohammad J. Hamayel and Amani Yousef Owda * (</a:t>
            </a:r>
            <a:r>
              <a:rPr lang="en" u="sng">
                <a:solidFill>
                  <a:schemeClr val="hlink"/>
                </a:solidFill>
                <a:hlinkClick r:id="rId4"/>
              </a:rPr>
              <a:t>https://doi.org/10.3390/ai2040030</a:t>
            </a:r>
            <a:r>
              <a:rPr lang="en"/>
              <a:t>)</a:t>
            </a:r>
            <a:endParaRPr/>
          </a:p>
          <a:p>
            <a:pPr indent="0" lvl="0" marL="0" rtl="0" algn="l">
              <a:lnSpc>
                <a:spcPct val="115000"/>
              </a:lnSpc>
              <a:spcBef>
                <a:spcPts val="1200"/>
              </a:spcBef>
              <a:spcAft>
                <a:spcPts val="0"/>
              </a:spcAft>
              <a:buSzPts val="1300"/>
              <a:buNone/>
            </a:pPr>
            <a:r>
              <a:rPr lang="en"/>
              <a:t>3)Bitcoin Price Prediction Using Machine Learning and Artificial Neural Network Model Alvin Ho1, Ramesh Vatambeti1∗, Sathish Kumar Ravichandran1 </a:t>
            </a:r>
            <a:r>
              <a:rPr lang="en" u="sng">
                <a:solidFill>
                  <a:schemeClr val="hlink"/>
                </a:solidFill>
                <a:hlinkClick r:id="rId5"/>
              </a:rPr>
              <a:t>(https://doi.org/10.17485/IJST/v14i27.878)</a:t>
            </a:r>
            <a:endParaRPr/>
          </a:p>
          <a:p>
            <a:pPr indent="0" lvl="0" marL="0" rtl="0" algn="l">
              <a:lnSpc>
                <a:spcPct val="115000"/>
              </a:lnSpc>
              <a:spcBef>
                <a:spcPts val="1200"/>
              </a:spcBef>
              <a:spcAft>
                <a:spcPts val="0"/>
              </a:spcAft>
              <a:buSzPts val="1300"/>
              <a:buNone/>
            </a:pPr>
            <a:r>
              <a:rPr lang="en"/>
              <a:t>4)Dataset: (</a:t>
            </a:r>
            <a:r>
              <a:rPr lang="en" u="sng">
                <a:solidFill>
                  <a:schemeClr val="hlink"/>
                </a:solidFill>
                <a:hlinkClick r:id="rId6"/>
              </a:rPr>
              <a:t>https://www.kaggle.com/sidhartharya/wazirx-cryptocurrency-data?select=bandusdt.csv</a:t>
            </a:r>
            <a:r>
              <a:rPr lang="en"/>
              <a:t>)</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3"/>
          <p:cNvSpPr txBox="1"/>
          <p:nvPr>
            <p:ph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n"/>
              <a:t>Thank You</a:t>
            </a:r>
            <a:endParaRPr/>
          </a:p>
        </p:txBody>
      </p:sp>
      <p:sp>
        <p:nvSpPr>
          <p:cNvPr id="376" name="Google Shape;376;p1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230075" y="1765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Introduction</a:t>
            </a:r>
            <a:endParaRPr sz="3020"/>
          </a:p>
        </p:txBody>
      </p:sp>
      <p:sp>
        <p:nvSpPr>
          <p:cNvPr id="284" name="Google Shape;284;p2"/>
          <p:cNvSpPr txBox="1"/>
          <p:nvPr>
            <p:ph idx="1" type="body"/>
          </p:nvPr>
        </p:nvSpPr>
        <p:spPr>
          <a:xfrm>
            <a:off x="1178725" y="814400"/>
            <a:ext cx="7653600" cy="340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500"/>
              <a:t>Cryptocurrency is a new sort of asset that has emerged as a result of the advancement of financial technology and it has created a big opportunity for researches. Cryptocurrency price forecasting is difficult due to price volatility and dynamism. Bitcoin and other cryptocurrencies are becoming increasingly popular among investors. The aim of this work is to study the trend on day-to-day variations in the cryptocurrency price, as well as providing information on cryptocurrency price patterns. Using the dataset, machine learning module is introduced for prediction of price values. The importance of having these models is that they can have significant economic ramifications by helping investors and traders to pinpoint cryptocurrency sales and purchasing.</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type="title"/>
          </p:nvPr>
        </p:nvSpPr>
        <p:spPr>
          <a:xfrm>
            <a:off x="1278800" y="192575"/>
            <a:ext cx="7030500" cy="730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3000"/>
              <a:t>Problem Description</a:t>
            </a:r>
            <a:endParaRPr sz="3000"/>
          </a:p>
        </p:txBody>
      </p:sp>
      <p:sp>
        <p:nvSpPr>
          <p:cNvPr id="290" name="Google Shape;290;p3"/>
          <p:cNvSpPr txBox="1"/>
          <p:nvPr>
            <p:ph idx="1" type="body"/>
          </p:nvPr>
        </p:nvSpPr>
        <p:spPr>
          <a:xfrm>
            <a:off x="1130825" y="838450"/>
            <a:ext cx="7419300" cy="1768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600"/>
              <a:t>Due to the difficulty of projecting cryptocurrency prices due to price volatility and dynamism, we plan to use a machine learning algorithm on the collected data set to anticipate the trajectory of multiple cryptocurrencies.</a:t>
            </a:r>
            <a:endParaRPr sz="1600"/>
          </a:p>
        </p:txBody>
      </p:sp>
      <p:pic>
        <p:nvPicPr>
          <p:cNvPr id="291" name="Google Shape;291;p3"/>
          <p:cNvPicPr preferRelativeResize="0"/>
          <p:nvPr/>
        </p:nvPicPr>
        <p:blipFill rotWithShape="1">
          <a:blip r:embed="rId3">
            <a:alphaModFix/>
          </a:blip>
          <a:srcRect b="0" l="0" r="0" t="0"/>
          <a:stretch/>
        </p:blipFill>
        <p:spPr>
          <a:xfrm>
            <a:off x="2802663" y="2076175"/>
            <a:ext cx="3345786" cy="2231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
          <p:cNvSpPr txBox="1"/>
          <p:nvPr>
            <p:ph type="title"/>
          </p:nvPr>
        </p:nvSpPr>
        <p:spPr>
          <a:xfrm>
            <a:off x="193825" y="1771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Literature Review</a:t>
            </a:r>
            <a:endParaRPr sz="3020"/>
          </a:p>
        </p:txBody>
      </p:sp>
      <p:sp>
        <p:nvSpPr>
          <p:cNvPr id="297" name="Google Shape;297;p4"/>
          <p:cNvSpPr txBox="1"/>
          <p:nvPr>
            <p:ph idx="1" type="body"/>
          </p:nvPr>
        </p:nvSpPr>
        <p:spPr>
          <a:xfrm>
            <a:off x="1114425" y="814400"/>
            <a:ext cx="7940400" cy="432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500"/>
              <a:t>Title</a:t>
            </a:r>
            <a:r>
              <a:rPr lang="en" sz="1500"/>
              <a:t>: Forecasting and trading cryptocurrencies with machine learning under changing market conditions</a:t>
            </a:r>
            <a:endParaRPr sz="1500"/>
          </a:p>
          <a:p>
            <a:pPr indent="0" lvl="0" marL="0" rtl="0" algn="l">
              <a:lnSpc>
                <a:spcPct val="115000"/>
              </a:lnSpc>
              <a:spcBef>
                <a:spcPts val="0"/>
              </a:spcBef>
              <a:spcAft>
                <a:spcPts val="0"/>
              </a:spcAft>
              <a:buSzPts val="1300"/>
              <a:buNone/>
            </a:pPr>
            <a:r>
              <a:t/>
            </a:r>
            <a:endParaRPr sz="1500"/>
          </a:p>
          <a:p>
            <a:pPr indent="0" lvl="0" marL="0" rtl="0" algn="l">
              <a:lnSpc>
                <a:spcPct val="115000"/>
              </a:lnSpc>
              <a:spcBef>
                <a:spcPts val="0"/>
              </a:spcBef>
              <a:spcAft>
                <a:spcPts val="0"/>
              </a:spcAft>
              <a:buSzPts val="1300"/>
              <a:buNone/>
            </a:pPr>
            <a:r>
              <a:rPr b="1" lang="en" sz="1500"/>
              <a:t>Authors</a:t>
            </a:r>
            <a:r>
              <a:rPr lang="en" sz="1500"/>
              <a:t>: Helder Sebastião and Pedro Godinho.</a:t>
            </a:r>
            <a:endParaRPr sz="1500"/>
          </a:p>
          <a:p>
            <a:pPr indent="0" lvl="0" marL="0" rtl="0" algn="l">
              <a:lnSpc>
                <a:spcPct val="115000"/>
              </a:lnSpc>
              <a:spcBef>
                <a:spcPts val="0"/>
              </a:spcBef>
              <a:spcAft>
                <a:spcPts val="0"/>
              </a:spcAft>
              <a:buSzPts val="1300"/>
              <a:buNone/>
            </a:pPr>
            <a:r>
              <a:t/>
            </a:r>
            <a:endParaRPr sz="1500"/>
          </a:p>
          <a:p>
            <a:pPr indent="0" lvl="0" marL="0" rtl="0" algn="l">
              <a:lnSpc>
                <a:spcPct val="115000"/>
              </a:lnSpc>
              <a:spcBef>
                <a:spcPts val="0"/>
              </a:spcBef>
              <a:spcAft>
                <a:spcPts val="0"/>
              </a:spcAft>
              <a:buSzPts val="1300"/>
              <a:buNone/>
            </a:pPr>
            <a:r>
              <a:rPr lang="en" sz="1500"/>
              <a:t>The paper examines the predictability of three major cryptocurrencies: bitcoin, ethereum, and litecoin, and the profitability of trading strategies devised upon ML, namely linear models, RF, and SVMs.The paper studies the models validated in a period characterized by unprecedented turmoil and tested in a period of bear markets, allowing the assessment of whether the predictions are good even when the market direction changes between the validation and test periods. For each model class, the set of variables that leads to the best performance were chosen according to the average return per trade during the validation sample. Different set of input variables and hyperparameters are selected and the forecasting ability of these models are studied. The forecasting accuracy of the individual models seems low, hence model assembling is used which gives the better outcomes.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
          <p:cNvSpPr txBox="1"/>
          <p:nvPr>
            <p:ph idx="1" type="body"/>
          </p:nvPr>
        </p:nvSpPr>
        <p:spPr>
          <a:xfrm>
            <a:off x="1178725" y="811325"/>
            <a:ext cx="7706100" cy="395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500"/>
              <a:t>Title</a:t>
            </a:r>
            <a:r>
              <a:rPr lang="en" sz="1500"/>
              <a:t>: A Novel Cryptocurrency Price Prediction Model Using GRU, LSTM and bi-LSTM Machine Learning Algorithms </a:t>
            </a:r>
            <a:endParaRPr sz="1500"/>
          </a:p>
          <a:p>
            <a:pPr indent="0" lvl="0" marL="0" rtl="0" algn="l">
              <a:lnSpc>
                <a:spcPct val="115000"/>
              </a:lnSpc>
              <a:spcBef>
                <a:spcPts val="1200"/>
              </a:spcBef>
              <a:spcAft>
                <a:spcPts val="0"/>
              </a:spcAft>
              <a:buSzPts val="1300"/>
              <a:buNone/>
            </a:pPr>
            <a:r>
              <a:rPr b="1" lang="en" sz="1500"/>
              <a:t>Authors</a:t>
            </a:r>
            <a:r>
              <a:rPr lang="en" sz="1500"/>
              <a:t>: Mohammad J. Hamayel and Amani Yousef Owda.</a:t>
            </a:r>
            <a:endParaRPr sz="1500"/>
          </a:p>
          <a:p>
            <a:pPr indent="0" lvl="0" marL="0" rtl="0" algn="l">
              <a:lnSpc>
                <a:spcPct val="115000"/>
              </a:lnSpc>
              <a:spcBef>
                <a:spcPts val="1200"/>
              </a:spcBef>
              <a:spcAft>
                <a:spcPts val="1200"/>
              </a:spcAft>
              <a:buSzPts val="1300"/>
              <a:buNone/>
            </a:pPr>
            <a:r>
              <a:rPr lang="en" sz="1500"/>
              <a:t>Around the world, there are hundreds of cryptocurrencies that are used. It is a highly volatile market and because of this it is very difficult to predict the prices. This paper has gone through three types of recurrent neural network (RNN) algorithms used to predict the prices of three types of cryptocurrencies, namely Bitcoin (BTC), Litecoin (LTC), and Ethereum (ETH). The mean absolute percentage error (MAPE) is calculated and the three different methods' MAPE has been compared. The three methods were long short-term memory(LSTM), bidirectional LSTM (bi-LSTM) and gated recurrent unit. The dataset was collected on a daily basis from 1 January 2018 to 30 June 2021. When the results were compared it was found that  GRU was the method with the least MAPE, while bi-LSTM has the lowest prediction result as compared to other two methods.</a:t>
            </a:r>
            <a:endParaRPr sz="1500"/>
          </a:p>
        </p:txBody>
      </p:sp>
      <p:sp>
        <p:nvSpPr>
          <p:cNvPr id="303" name="Google Shape;303;p5"/>
          <p:cNvSpPr txBox="1"/>
          <p:nvPr>
            <p:ph type="title"/>
          </p:nvPr>
        </p:nvSpPr>
        <p:spPr>
          <a:xfrm>
            <a:off x="1228775" y="127075"/>
            <a:ext cx="7030500" cy="58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Literature Review</a:t>
            </a:r>
            <a:endParaRPr sz="30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6"/>
          <p:cNvSpPr txBox="1"/>
          <p:nvPr>
            <p:ph type="title"/>
          </p:nvPr>
        </p:nvSpPr>
        <p:spPr>
          <a:xfrm>
            <a:off x="1303800" y="84225"/>
            <a:ext cx="7030500" cy="730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rgbClr val="000000"/>
              </a:buClr>
              <a:buSzPts val="990"/>
              <a:buFont typeface="Arial"/>
              <a:buNone/>
            </a:pPr>
            <a:r>
              <a:rPr lang="en" sz="3020"/>
              <a:t>Literature Review</a:t>
            </a:r>
            <a:endParaRPr sz="3020"/>
          </a:p>
        </p:txBody>
      </p:sp>
      <p:sp>
        <p:nvSpPr>
          <p:cNvPr id="309" name="Google Shape;309;p6"/>
          <p:cNvSpPr txBox="1"/>
          <p:nvPr>
            <p:ph idx="1" type="body"/>
          </p:nvPr>
        </p:nvSpPr>
        <p:spPr>
          <a:xfrm>
            <a:off x="1146575" y="814425"/>
            <a:ext cx="7833000" cy="4189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b="1" lang="en" sz="1500"/>
              <a:t>Title: </a:t>
            </a:r>
            <a:r>
              <a:rPr lang="en" sz="1500"/>
              <a:t>Bitcoin Price Prediction Using Machine Learning and Artificial Neural Network Model </a:t>
            </a:r>
            <a:endParaRPr sz="1500"/>
          </a:p>
          <a:p>
            <a:pPr indent="0" lvl="0" marL="0" rtl="0" algn="l">
              <a:lnSpc>
                <a:spcPct val="115000"/>
              </a:lnSpc>
              <a:spcBef>
                <a:spcPts val="0"/>
              </a:spcBef>
              <a:spcAft>
                <a:spcPts val="0"/>
              </a:spcAft>
              <a:buSzPts val="1300"/>
              <a:buNone/>
            </a:pPr>
            <a:r>
              <a:t/>
            </a:r>
            <a:endParaRPr sz="1500"/>
          </a:p>
          <a:p>
            <a:pPr indent="0" lvl="0" marL="0" rtl="0" algn="l">
              <a:lnSpc>
                <a:spcPct val="115000"/>
              </a:lnSpc>
              <a:spcBef>
                <a:spcPts val="0"/>
              </a:spcBef>
              <a:spcAft>
                <a:spcPts val="0"/>
              </a:spcAft>
              <a:buSzPts val="1300"/>
              <a:buNone/>
            </a:pPr>
            <a:r>
              <a:rPr b="1" lang="en" sz="1500"/>
              <a:t>Authors:</a:t>
            </a:r>
            <a:r>
              <a:rPr lang="en" sz="1500"/>
              <a:t> Alvin Ho1, Ramesh Vatambeti, Sathish Kumar Ravichandran</a:t>
            </a:r>
            <a:endParaRPr sz="1500"/>
          </a:p>
          <a:p>
            <a:pPr indent="0" lvl="0" marL="0" rtl="0" algn="l">
              <a:lnSpc>
                <a:spcPct val="115000"/>
              </a:lnSpc>
              <a:spcBef>
                <a:spcPts val="0"/>
              </a:spcBef>
              <a:spcAft>
                <a:spcPts val="0"/>
              </a:spcAft>
              <a:buSzPts val="1300"/>
              <a:buNone/>
            </a:pPr>
            <a:r>
              <a:t/>
            </a:r>
            <a:endParaRPr sz="1500"/>
          </a:p>
          <a:p>
            <a:pPr indent="0" lvl="0" marL="0" rtl="0" algn="l">
              <a:lnSpc>
                <a:spcPct val="115000"/>
              </a:lnSpc>
              <a:spcBef>
                <a:spcPts val="0"/>
              </a:spcBef>
              <a:spcAft>
                <a:spcPts val="0"/>
              </a:spcAft>
              <a:buSzPts val="1300"/>
              <a:buNone/>
            </a:pPr>
            <a:r>
              <a:rPr lang="en" sz="1500"/>
              <a:t>Cryptocurrency is presently hot topic in the market as many investors are showing the interest towards it. But crypto market is very volatile and dynamic, thus predicting the trend is in high demand. This paper compares the result obtained from Long Short- Term Memory (LSTM) model of Recurrent Neural Network and Linear Regression model of Machine learning technique.  The data set used was from August 2017 to August 2020, from this various features like open, low, high, close, volume BTC, volume USDT, Date and symbol were selected. Later on with the help of data visualization libraries, it was observed that the relation between ”Volume of USDT” and ”Volume of BTC” with the other features is not clear and therefore they were removed from the data set. Algorithm used were Linear Regression technique using method of least square to get the best fit line and  the obtained accuracy was 99.97% whereas Using LSTM technique error of approximately 0.08% was observed. Thus the model shows better prediction rate using LSTM technique.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7"/>
          <p:cNvSpPr txBox="1"/>
          <p:nvPr>
            <p:ph type="title"/>
          </p:nvPr>
        </p:nvSpPr>
        <p:spPr>
          <a:xfrm>
            <a:off x="1325150" y="577250"/>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3000"/>
              <a:t>Methodology</a:t>
            </a:r>
            <a:endParaRPr sz="3000"/>
          </a:p>
        </p:txBody>
      </p:sp>
      <p:grpSp>
        <p:nvGrpSpPr>
          <p:cNvPr id="315" name="Google Shape;315;p7"/>
          <p:cNvGrpSpPr/>
          <p:nvPr/>
        </p:nvGrpSpPr>
        <p:grpSpPr>
          <a:xfrm>
            <a:off x="4970766" y="1414192"/>
            <a:ext cx="2604522" cy="2460300"/>
            <a:chOff x="6254516" y="1318142"/>
            <a:chExt cx="2604522" cy="2460300"/>
          </a:xfrm>
        </p:grpSpPr>
        <p:sp>
          <p:nvSpPr>
            <p:cNvPr id="316" name="Google Shape;316;p7"/>
            <p:cNvSpPr/>
            <p:nvPr/>
          </p:nvSpPr>
          <p:spPr>
            <a:xfrm rot="2700000">
              <a:off x="7239866" y="1053398"/>
              <a:ext cx="489601" cy="2989789"/>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307BF3"/>
                  </a:solidFill>
                  <a:latin typeface="Roboto"/>
                  <a:ea typeface="Roboto"/>
                  <a:cs typeface="Roboto"/>
                  <a:sym typeface="Roboto"/>
                </a:rPr>
                <a:t>4</a:t>
              </a:r>
              <a:endParaRPr b="1" i="0" sz="900" u="none" cap="none" strike="noStrike">
                <a:solidFill>
                  <a:srgbClr val="307BF3"/>
                </a:solidFill>
                <a:latin typeface="Roboto"/>
                <a:ea typeface="Roboto"/>
                <a:cs typeface="Roboto"/>
                <a:sym typeface="Roboto"/>
              </a:endParaRPr>
            </a:p>
          </p:txBody>
        </p:sp>
        <p:sp>
          <p:nvSpPr>
            <p:cNvPr id="318" name="Google Shape;318;p7"/>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Nunito"/>
                  <a:ea typeface="Nunito"/>
                  <a:cs typeface="Nunito"/>
                  <a:sym typeface="Nunito"/>
                </a:rPr>
                <a:t>     Model Training</a:t>
              </a:r>
              <a:endParaRPr b="1" i="0" sz="1100" u="none" cap="none" strike="noStrike">
                <a:solidFill>
                  <a:srgbClr val="FFFFFF"/>
                </a:solidFill>
                <a:latin typeface="Roboto"/>
                <a:ea typeface="Roboto"/>
                <a:cs typeface="Roboto"/>
                <a:sym typeface="Roboto"/>
              </a:endParaRPr>
            </a:p>
          </p:txBody>
        </p:sp>
        <p:sp>
          <p:nvSpPr>
            <p:cNvPr id="319" name="Google Shape;319;p7"/>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t/>
              </a:r>
              <a:endParaRPr b="1" i="0" sz="800" u="none" cap="none" strike="noStrike">
                <a:solidFill>
                  <a:srgbClr val="000000"/>
                </a:solidFill>
                <a:latin typeface="Roboto"/>
                <a:ea typeface="Roboto"/>
                <a:cs typeface="Roboto"/>
                <a:sym typeface="Roboto"/>
              </a:endParaRPr>
            </a:p>
          </p:txBody>
        </p:sp>
      </p:grpSp>
      <p:grpSp>
        <p:nvGrpSpPr>
          <p:cNvPr id="320" name="Google Shape;320;p7"/>
          <p:cNvGrpSpPr/>
          <p:nvPr/>
        </p:nvGrpSpPr>
        <p:grpSpPr>
          <a:xfrm>
            <a:off x="3472487" y="1414192"/>
            <a:ext cx="2604523" cy="2460300"/>
            <a:chOff x="3269750" y="1318142"/>
            <a:chExt cx="2604523" cy="2460300"/>
          </a:xfrm>
        </p:grpSpPr>
        <p:sp>
          <p:nvSpPr>
            <p:cNvPr id="321" name="Google Shape;321;p7"/>
            <p:cNvSpPr/>
            <p:nvPr/>
          </p:nvSpPr>
          <p:spPr>
            <a:xfrm rot="2700000">
              <a:off x="4255100" y="1053398"/>
              <a:ext cx="489601" cy="2989789"/>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7"/>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D5DDF"/>
                  </a:solidFill>
                  <a:latin typeface="Roboto"/>
                  <a:ea typeface="Roboto"/>
                  <a:cs typeface="Roboto"/>
                  <a:sym typeface="Roboto"/>
                </a:rPr>
                <a:t>3</a:t>
              </a:r>
              <a:endParaRPr b="1" i="0" sz="900" u="none" cap="none" strike="noStrike">
                <a:solidFill>
                  <a:srgbClr val="0D5DDF"/>
                </a:solidFill>
                <a:latin typeface="Roboto"/>
                <a:ea typeface="Roboto"/>
                <a:cs typeface="Roboto"/>
                <a:sym typeface="Roboto"/>
              </a:endParaRPr>
            </a:p>
          </p:txBody>
        </p:sp>
        <p:sp>
          <p:nvSpPr>
            <p:cNvPr id="323" name="Google Shape;323;p7"/>
            <p:cNvSpPr txBox="1"/>
            <p:nvPr/>
          </p:nvSpPr>
          <p:spPr>
            <a:xfrm rot="-2700000">
              <a:off x="3318749" y="2453799"/>
              <a:ext cx="2362302" cy="342805"/>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1200"/>
                </a:spcAft>
                <a:buClr>
                  <a:srgbClr val="000000"/>
                </a:buClr>
                <a:buSzPts val="1500"/>
                <a:buFont typeface="Arial"/>
                <a:buNone/>
              </a:pPr>
              <a:r>
                <a:rPr b="0" i="0" lang="en" sz="1500" u="none" cap="none" strike="noStrike">
                  <a:solidFill>
                    <a:schemeClr val="lt1"/>
                  </a:solidFill>
                  <a:latin typeface="Nunito"/>
                  <a:ea typeface="Nunito"/>
                  <a:cs typeface="Nunito"/>
                  <a:sym typeface="Nunito"/>
                </a:rPr>
                <a:t>Model selection</a:t>
              </a:r>
              <a:endParaRPr b="1" i="0" sz="1500" u="none" cap="none" strike="noStrike">
                <a:solidFill>
                  <a:schemeClr val="lt1"/>
                </a:solidFill>
                <a:latin typeface="Nunito"/>
                <a:ea typeface="Nunito"/>
                <a:cs typeface="Nunito"/>
                <a:sym typeface="Nunito"/>
              </a:endParaRPr>
            </a:p>
          </p:txBody>
        </p:sp>
        <p:sp>
          <p:nvSpPr>
            <p:cNvPr id="324" name="Google Shape;324;p7"/>
            <p:cNvSpPr txBox="1"/>
            <p:nvPr/>
          </p:nvSpPr>
          <p:spPr>
            <a:xfrm rot="-2700000">
              <a:off x="3803593"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t/>
              </a:r>
              <a:endParaRPr b="1" i="0" sz="800" u="none" cap="none" strike="noStrike">
                <a:solidFill>
                  <a:srgbClr val="000000"/>
                </a:solidFill>
                <a:latin typeface="Roboto"/>
                <a:ea typeface="Roboto"/>
                <a:cs typeface="Roboto"/>
                <a:sym typeface="Roboto"/>
              </a:endParaRPr>
            </a:p>
          </p:txBody>
        </p:sp>
      </p:grpSp>
      <p:grpSp>
        <p:nvGrpSpPr>
          <p:cNvPr id="325" name="Google Shape;325;p7"/>
          <p:cNvGrpSpPr/>
          <p:nvPr/>
        </p:nvGrpSpPr>
        <p:grpSpPr>
          <a:xfrm>
            <a:off x="1967475" y="1341592"/>
            <a:ext cx="2604523" cy="2460300"/>
            <a:chOff x="1776625" y="1318142"/>
            <a:chExt cx="2604523" cy="2460300"/>
          </a:xfrm>
        </p:grpSpPr>
        <p:grpSp>
          <p:nvGrpSpPr>
            <p:cNvPr id="326" name="Google Shape;326;p7"/>
            <p:cNvGrpSpPr/>
            <p:nvPr/>
          </p:nvGrpSpPr>
          <p:grpSpPr>
            <a:xfrm>
              <a:off x="1776625" y="1318142"/>
              <a:ext cx="2604523" cy="2460300"/>
              <a:chOff x="1776625" y="1318142"/>
              <a:chExt cx="2604523" cy="2460300"/>
            </a:xfrm>
          </p:grpSpPr>
          <p:sp>
            <p:nvSpPr>
              <p:cNvPr id="327" name="Google Shape;327;p7"/>
              <p:cNvSpPr/>
              <p:nvPr/>
            </p:nvSpPr>
            <p:spPr>
              <a:xfrm rot="2700000">
                <a:off x="2761975" y="1053398"/>
                <a:ext cx="489601" cy="2989789"/>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
              <p:cNvSpPr txBox="1"/>
              <p:nvPr/>
            </p:nvSpPr>
            <p:spPr>
              <a:xfrm rot="-2700000">
                <a:off x="1818624" y="2448849"/>
                <a:ext cx="2376303" cy="342805"/>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1200"/>
                  </a:spcAft>
                  <a:buClr>
                    <a:srgbClr val="000000"/>
                  </a:buClr>
                  <a:buSzPts val="1500"/>
                  <a:buFont typeface="Arial"/>
                  <a:buNone/>
                </a:pPr>
                <a:r>
                  <a:rPr b="0" i="0" lang="en" sz="1500" u="none" cap="none" strike="noStrike">
                    <a:solidFill>
                      <a:schemeClr val="lt1"/>
                    </a:solidFill>
                    <a:latin typeface="Nunito"/>
                    <a:ea typeface="Nunito"/>
                    <a:cs typeface="Nunito"/>
                    <a:sym typeface="Nunito"/>
                  </a:rPr>
                  <a:t>Dataset collection</a:t>
                </a:r>
                <a:endParaRPr b="1" i="0" sz="1500" u="none" cap="none" strike="noStrike">
                  <a:solidFill>
                    <a:schemeClr val="lt1"/>
                  </a:solidFill>
                  <a:latin typeface="Nunito"/>
                  <a:ea typeface="Nunito"/>
                  <a:cs typeface="Nunito"/>
                  <a:sym typeface="Nunito"/>
                </a:endParaRPr>
              </a:p>
            </p:txBody>
          </p:sp>
          <p:sp>
            <p:nvSpPr>
              <p:cNvPr id="329" name="Google Shape;329;p7"/>
              <p:cNvSpPr txBox="1"/>
              <p:nvPr/>
            </p:nvSpPr>
            <p:spPr>
              <a:xfrm rot="-2700000">
                <a:off x="2310468"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rPr b="0" i="0" lang="en" sz="800" u="none" cap="none" strike="noStrike">
                    <a:solidFill>
                      <a:srgbClr val="000000"/>
                    </a:solidFill>
                    <a:latin typeface="Roboto"/>
                    <a:ea typeface="Roboto"/>
                    <a:cs typeface="Roboto"/>
                    <a:sym typeface="Roboto"/>
                  </a:rPr>
                  <a:t>.</a:t>
                </a:r>
                <a:endParaRPr b="1" i="0" sz="800" u="none" cap="none" strike="noStrike">
                  <a:solidFill>
                    <a:srgbClr val="000000"/>
                  </a:solidFill>
                  <a:latin typeface="Roboto"/>
                  <a:ea typeface="Roboto"/>
                  <a:cs typeface="Roboto"/>
                  <a:sym typeface="Roboto"/>
                </a:endParaRPr>
              </a:p>
            </p:txBody>
          </p:sp>
        </p:grpSp>
        <p:sp>
          <p:nvSpPr>
            <p:cNvPr id="330" name="Google Shape;330;p7"/>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C58D3"/>
                  </a:solidFill>
                  <a:latin typeface="Roboto"/>
                  <a:ea typeface="Roboto"/>
                  <a:cs typeface="Roboto"/>
                  <a:sym typeface="Roboto"/>
                </a:rPr>
                <a:t>2</a:t>
              </a:r>
              <a:endParaRPr b="1" i="0" sz="900" u="none" cap="none" strike="noStrike">
                <a:solidFill>
                  <a:srgbClr val="0C58D3"/>
                </a:solidFill>
                <a:latin typeface="Roboto"/>
                <a:ea typeface="Roboto"/>
                <a:cs typeface="Roboto"/>
                <a:sym typeface="Roboto"/>
              </a:endParaRPr>
            </a:p>
          </p:txBody>
        </p:sp>
      </p:grpSp>
      <p:grpSp>
        <p:nvGrpSpPr>
          <p:cNvPr id="331" name="Google Shape;331;p7"/>
          <p:cNvGrpSpPr/>
          <p:nvPr/>
        </p:nvGrpSpPr>
        <p:grpSpPr>
          <a:xfrm>
            <a:off x="501559" y="1318142"/>
            <a:ext cx="2604522" cy="2460300"/>
            <a:chOff x="284959" y="1318142"/>
            <a:chExt cx="2604522" cy="2460300"/>
          </a:xfrm>
        </p:grpSpPr>
        <p:sp>
          <p:nvSpPr>
            <p:cNvPr id="332" name="Google Shape;332;p7"/>
            <p:cNvSpPr/>
            <p:nvPr/>
          </p:nvSpPr>
          <p:spPr>
            <a:xfrm rot="2700000">
              <a:off x="1270309" y="1053398"/>
              <a:ext cx="489601" cy="2989789"/>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944A1"/>
                  </a:solidFill>
                  <a:latin typeface="Roboto"/>
                  <a:ea typeface="Roboto"/>
                  <a:cs typeface="Roboto"/>
                  <a:sym typeface="Roboto"/>
                </a:rPr>
                <a:t>1</a:t>
              </a:r>
              <a:endParaRPr b="1" i="0" sz="900" u="none" cap="none" strike="noStrike">
                <a:solidFill>
                  <a:srgbClr val="0944A1"/>
                </a:solidFill>
                <a:latin typeface="Roboto"/>
                <a:ea typeface="Roboto"/>
                <a:cs typeface="Roboto"/>
                <a:sym typeface="Roboto"/>
              </a:endParaRPr>
            </a:p>
          </p:txBody>
        </p:sp>
        <p:sp>
          <p:nvSpPr>
            <p:cNvPr id="334" name="Google Shape;334;p7"/>
            <p:cNvSpPr txBox="1"/>
            <p:nvPr/>
          </p:nvSpPr>
          <p:spPr>
            <a:xfrm rot="-2700000">
              <a:off x="330767" y="2451549"/>
              <a:ext cx="2368666" cy="342805"/>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1200"/>
                </a:spcAft>
                <a:buClr>
                  <a:srgbClr val="000000"/>
                </a:buClr>
                <a:buSzPts val="1500"/>
                <a:buFont typeface="Arial"/>
                <a:buNone/>
              </a:pPr>
              <a:r>
                <a:rPr b="0" i="0" lang="en" sz="1500" u="none" cap="none" strike="noStrike">
                  <a:solidFill>
                    <a:schemeClr val="lt1"/>
                  </a:solidFill>
                  <a:latin typeface="Nunito"/>
                  <a:ea typeface="Nunito"/>
                  <a:cs typeface="Nunito"/>
                  <a:sym typeface="Nunito"/>
                </a:rPr>
                <a:t>Literature survey</a:t>
              </a:r>
              <a:endParaRPr b="1" i="0" sz="1500" u="none" cap="none" strike="noStrike">
                <a:solidFill>
                  <a:schemeClr val="lt1"/>
                </a:solidFill>
                <a:latin typeface="Nunito"/>
                <a:ea typeface="Nunito"/>
                <a:cs typeface="Nunito"/>
                <a:sym typeface="Nunito"/>
              </a:endParaRPr>
            </a:p>
          </p:txBody>
        </p:sp>
        <p:sp>
          <p:nvSpPr>
            <p:cNvPr id="335" name="Google Shape;335;p7"/>
            <p:cNvSpPr txBox="1"/>
            <p:nvPr/>
          </p:nvSpPr>
          <p:spPr>
            <a:xfrm rot="-2700000">
              <a:off x="818801"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t/>
              </a:r>
              <a:endParaRPr b="1" i="0" sz="800" u="none" cap="none" strike="noStrike">
                <a:solidFill>
                  <a:srgbClr val="000000"/>
                </a:solidFill>
                <a:latin typeface="Roboto"/>
                <a:ea typeface="Roboto"/>
                <a:cs typeface="Roboto"/>
                <a:sym typeface="Roboto"/>
              </a:endParaRPr>
            </a:p>
          </p:txBody>
        </p:sp>
      </p:grpSp>
      <p:grpSp>
        <p:nvGrpSpPr>
          <p:cNvPr id="336" name="Google Shape;336;p7"/>
          <p:cNvGrpSpPr/>
          <p:nvPr/>
        </p:nvGrpSpPr>
        <p:grpSpPr>
          <a:xfrm>
            <a:off x="6700637" y="1368851"/>
            <a:ext cx="2611500" cy="2611500"/>
            <a:chOff x="6272162" y="1205776"/>
            <a:chExt cx="2611500" cy="2611500"/>
          </a:xfrm>
        </p:grpSpPr>
        <p:sp>
          <p:nvSpPr>
            <p:cNvPr id="337" name="Google Shape;337;p7"/>
            <p:cNvSpPr/>
            <p:nvPr/>
          </p:nvSpPr>
          <p:spPr>
            <a:xfrm rot="2700000">
              <a:off x="7257516" y="1016623"/>
              <a:ext cx="489601" cy="2989789"/>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7"/>
            <p:cNvSpPr txBox="1"/>
            <p:nvPr/>
          </p:nvSpPr>
          <p:spPr>
            <a:xfrm rot="-2700000">
              <a:off x="5888493" y="2354336"/>
              <a:ext cx="3378839" cy="31438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1200"/>
                </a:spcAft>
                <a:buClr>
                  <a:srgbClr val="000000"/>
                </a:buClr>
                <a:buSzPts val="1500"/>
                <a:buFont typeface="Arial"/>
                <a:buNone/>
              </a:pPr>
              <a:r>
                <a:rPr b="0" i="0" lang="en" sz="1500" u="none" cap="none" strike="noStrike">
                  <a:solidFill>
                    <a:schemeClr val="lt1"/>
                  </a:solidFill>
                  <a:latin typeface="Nunito"/>
                  <a:ea typeface="Nunito"/>
                  <a:cs typeface="Nunito"/>
                  <a:sym typeface="Nunito"/>
                </a:rPr>
                <a:t>Analysis of predicted results</a:t>
              </a:r>
              <a:endParaRPr b="1" i="0" sz="1500" u="none" cap="none" strike="noStrike">
                <a:solidFill>
                  <a:schemeClr val="lt1"/>
                </a:solidFill>
                <a:latin typeface="Nunito"/>
                <a:ea typeface="Nunito"/>
                <a:cs typeface="Nunito"/>
                <a:sym typeface="Nunito"/>
              </a:endParaRPr>
            </a:p>
          </p:txBody>
        </p:sp>
        <p:sp>
          <p:nvSpPr>
            <p:cNvPr id="339" name="Google Shape;339;p7"/>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307BF3"/>
                  </a:solidFill>
                  <a:latin typeface="Roboto"/>
                  <a:ea typeface="Roboto"/>
                  <a:cs typeface="Roboto"/>
                  <a:sym typeface="Roboto"/>
                </a:rPr>
                <a:t>5</a:t>
              </a:r>
              <a:endParaRPr b="1" i="0" sz="900" u="none" cap="none" strike="noStrike">
                <a:solidFill>
                  <a:srgbClr val="307BF3"/>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8"/>
          <p:cNvSpPr txBox="1"/>
          <p:nvPr>
            <p:ph type="title"/>
          </p:nvPr>
        </p:nvSpPr>
        <p:spPr>
          <a:xfrm>
            <a:off x="1150125" y="145600"/>
            <a:ext cx="7030500" cy="641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3000"/>
              <a:t>Dataset</a:t>
            </a:r>
            <a:endParaRPr sz="3000"/>
          </a:p>
        </p:txBody>
      </p:sp>
      <p:pic>
        <p:nvPicPr>
          <p:cNvPr id="345" name="Google Shape;345;p8"/>
          <p:cNvPicPr preferRelativeResize="0"/>
          <p:nvPr/>
        </p:nvPicPr>
        <p:blipFill rotWithShape="1">
          <a:blip r:embed="rId3">
            <a:alphaModFix/>
          </a:blip>
          <a:srcRect b="0" l="0" r="0" t="0"/>
          <a:stretch/>
        </p:blipFill>
        <p:spPr>
          <a:xfrm>
            <a:off x="1221488" y="1086825"/>
            <a:ext cx="7102076" cy="393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9"/>
          <p:cNvSpPr txBox="1"/>
          <p:nvPr>
            <p:ph type="title"/>
          </p:nvPr>
        </p:nvSpPr>
        <p:spPr>
          <a:xfrm>
            <a:off x="1164500" y="255675"/>
            <a:ext cx="7030500" cy="55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020"/>
              <a:t>Features of Dataset</a:t>
            </a:r>
            <a:endParaRPr sz="3020"/>
          </a:p>
        </p:txBody>
      </p:sp>
      <p:graphicFrame>
        <p:nvGraphicFramePr>
          <p:cNvPr id="351" name="Google Shape;351;p9"/>
          <p:cNvGraphicFramePr/>
          <p:nvPr/>
        </p:nvGraphicFramePr>
        <p:xfrm>
          <a:off x="1271675" y="942875"/>
          <a:ext cx="3000000" cy="3000000"/>
        </p:xfrm>
        <a:graphic>
          <a:graphicData uri="http://schemas.openxmlformats.org/drawingml/2006/table">
            <a:tbl>
              <a:tblPr>
                <a:noFill/>
                <a:tableStyleId>{CACD9C80-96BC-48D0-93A7-E2F394FEE727}</a:tableStyleId>
              </a:tblPr>
              <a:tblGrid>
                <a:gridCol w="1344500"/>
                <a:gridCol w="5373000"/>
              </a:tblGrid>
              <a:tr h="483750">
                <a:tc>
                  <a:txBody>
                    <a:bodyPr/>
                    <a:lstStyle/>
                    <a:p>
                      <a:pPr indent="0" lvl="0" marL="76200" marR="0" rtl="0" algn="l">
                        <a:lnSpc>
                          <a:spcPct val="115000"/>
                        </a:lnSpc>
                        <a:spcBef>
                          <a:spcPts val="0"/>
                        </a:spcBef>
                        <a:spcAft>
                          <a:spcPts val="0"/>
                        </a:spcAft>
                        <a:buClr>
                          <a:srgbClr val="000000"/>
                        </a:buClr>
                        <a:buSzPts val="1500"/>
                        <a:buFont typeface="Arial"/>
                        <a:buNone/>
                      </a:pPr>
                      <a:r>
                        <a:rPr b="1" lang="en" sz="1500" u="none" cap="none" strike="noStrike">
                          <a:latin typeface="Nunito"/>
                          <a:ea typeface="Nunito"/>
                          <a:cs typeface="Nunito"/>
                          <a:sym typeface="Nunito"/>
                        </a:rPr>
                        <a:t>Feature </a:t>
                      </a:r>
                      <a:endParaRPr b="1" sz="1500" u="none" cap="none" strike="noStrike">
                        <a:latin typeface="Nunito"/>
                        <a:ea typeface="Nunito"/>
                        <a:cs typeface="Nunito"/>
                        <a:sym typeface="Nuni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76200" marR="0" rtl="0" algn="l">
                        <a:lnSpc>
                          <a:spcPct val="115000"/>
                        </a:lnSpc>
                        <a:spcBef>
                          <a:spcPts val="0"/>
                        </a:spcBef>
                        <a:spcAft>
                          <a:spcPts val="0"/>
                        </a:spcAft>
                        <a:buClr>
                          <a:srgbClr val="000000"/>
                        </a:buClr>
                        <a:buSzPts val="1500"/>
                        <a:buFont typeface="Arial"/>
                        <a:buNone/>
                      </a:pPr>
                      <a:r>
                        <a:rPr b="1" lang="en" sz="1500" u="none" cap="none" strike="noStrike">
                          <a:latin typeface="Nunito"/>
                          <a:ea typeface="Nunito"/>
                          <a:cs typeface="Nunito"/>
                          <a:sym typeface="Nunito"/>
                        </a:rPr>
                        <a:t>Description </a:t>
                      </a:r>
                      <a:endParaRPr b="1" sz="1500" u="none" cap="none" strike="noStrike">
                        <a:latin typeface="Nunito"/>
                        <a:ea typeface="Nunito"/>
                        <a:cs typeface="Nunito"/>
                        <a:sym typeface="Nuni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265225">
                <a:tc>
                  <a:txBody>
                    <a:bodyPr/>
                    <a:lstStyle/>
                    <a:p>
                      <a:pPr indent="0" lvl="0" marL="76200" marR="0" rtl="0" algn="l">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Date</a:t>
                      </a:r>
                      <a:endParaRPr sz="1500" u="none" cap="none" strike="noStrike">
                        <a:latin typeface="Nunito"/>
                        <a:ea typeface="Nunito"/>
                        <a:cs typeface="Nunito"/>
                        <a:sym typeface="Nuni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76200" marR="38100" rtl="0" algn="just">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The time and date at  which each  instance or entry  has been  collected from crypto-currency  </a:t>
                      </a:r>
                      <a:endParaRPr sz="1500" u="none" cap="none" strike="noStrike">
                        <a:latin typeface="Nunito"/>
                        <a:ea typeface="Nunito"/>
                        <a:cs typeface="Nunito"/>
                        <a:sym typeface="Nunito"/>
                      </a:endParaRPr>
                    </a:p>
                    <a:p>
                      <a:pPr indent="0" lvl="0" marL="76200" marR="0" rtl="0" algn="l">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stock market</a:t>
                      </a:r>
                      <a:endParaRPr sz="1500" u="none" cap="none" strike="noStrike">
                        <a:latin typeface="Nunito"/>
                        <a:ea typeface="Nunito"/>
                        <a:cs typeface="Nunito"/>
                        <a:sym typeface="Nuni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874500">
                <a:tc>
                  <a:txBody>
                    <a:bodyPr/>
                    <a:lstStyle/>
                    <a:p>
                      <a:pPr indent="0" lvl="0" marL="76200" marR="0" rtl="0" algn="l">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Open Price </a:t>
                      </a:r>
                      <a:endParaRPr sz="1500" u="none" cap="none" strike="noStrike">
                        <a:latin typeface="Nunito"/>
                        <a:ea typeface="Nunito"/>
                        <a:cs typeface="Nunito"/>
                        <a:sym typeface="Nuni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76200" marR="38100" rtl="0" algn="just">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Open price for  each day  according to each date</a:t>
                      </a:r>
                      <a:endParaRPr sz="1500" u="none" cap="none" strike="noStrike">
                        <a:latin typeface="Nunito"/>
                        <a:ea typeface="Nunito"/>
                        <a:cs typeface="Nunito"/>
                        <a:sym typeface="Nuni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874500">
                <a:tc>
                  <a:txBody>
                    <a:bodyPr/>
                    <a:lstStyle/>
                    <a:p>
                      <a:pPr indent="0" lvl="0" marL="76200" marR="0" rtl="0" algn="l">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High Price </a:t>
                      </a:r>
                      <a:endParaRPr sz="1500" u="none" cap="none" strike="noStrike">
                        <a:latin typeface="Nunito"/>
                        <a:ea typeface="Nunito"/>
                        <a:cs typeface="Nunito"/>
                        <a:sym typeface="Nuni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76200" marR="38100" rtl="0" algn="just">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Highest price on  that day in which  data has been  collected.</a:t>
                      </a:r>
                      <a:endParaRPr sz="1500" u="none" cap="none" strike="noStrike">
                        <a:latin typeface="Nunito"/>
                        <a:ea typeface="Nunito"/>
                        <a:cs typeface="Nunito"/>
                        <a:sym typeface="Nuni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585175">
                <a:tc>
                  <a:txBody>
                    <a:bodyPr/>
                    <a:lstStyle/>
                    <a:p>
                      <a:pPr indent="0" lvl="0" marL="76200" marR="0" rtl="0" algn="l">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Low Price </a:t>
                      </a:r>
                      <a:endParaRPr sz="1500" u="none" cap="none" strike="noStrike">
                        <a:latin typeface="Nunito"/>
                        <a:ea typeface="Nunito"/>
                        <a:cs typeface="Nunito"/>
                        <a:sym typeface="Nuni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76200" marR="38100" rtl="0" algn="just">
                        <a:lnSpc>
                          <a:spcPct val="115000"/>
                        </a:lnSpc>
                        <a:spcBef>
                          <a:spcPts val="0"/>
                        </a:spcBef>
                        <a:spcAft>
                          <a:spcPts val="0"/>
                        </a:spcAft>
                        <a:buClr>
                          <a:srgbClr val="000000"/>
                        </a:buClr>
                        <a:buSzPts val="1500"/>
                        <a:buFont typeface="Arial"/>
                        <a:buNone/>
                      </a:pPr>
                      <a:r>
                        <a:rPr lang="en" sz="1500" u="none" cap="none" strike="noStrike">
                          <a:latin typeface="Nunito"/>
                          <a:ea typeface="Nunito"/>
                          <a:cs typeface="Nunito"/>
                          <a:sym typeface="Nunito"/>
                        </a:rPr>
                        <a:t>Lowest price on  that day in which  data has been  collected.</a:t>
                      </a:r>
                      <a:endParaRPr sz="1500" u="none" cap="none" strike="noStrike">
                        <a:latin typeface="Nunito"/>
                        <a:ea typeface="Nunito"/>
                        <a:cs typeface="Nunito"/>
                        <a:sym typeface="Nunito"/>
                      </a:endParaRPr>
                    </a:p>
                  </a:txBody>
                  <a:tcPr marT="63500" marB="63500" marR="63500" marL="63500">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