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7A2F8C-1084-4CF4-A82E-1D0F0DAEFFDF}">
  <a:tblStyle styleId="{417A2F8C-1084-4CF4-A82E-1D0F0DAEF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0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Pacheco" userId="53e22a91-6277-493c-aca0-d56265239ffb" providerId="ADAL" clId="{1FDAA383-8BBC-47E7-8923-8C794F7BC1CE}"/>
    <pc:docChg chg="modSld">
      <pc:chgData name="Diego Pacheco" userId="53e22a91-6277-493c-aca0-d56265239ffb" providerId="ADAL" clId="{1FDAA383-8BBC-47E7-8923-8C794F7BC1CE}" dt="2022-08-29T11:59:37.944" v="15" actId="207"/>
      <pc:docMkLst>
        <pc:docMk/>
      </pc:docMkLst>
      <pc:sldChg chg="modSp mod">
        <pc:chgData name="Diego Pacheco" userId="53e22a91-6277-493c-aca0-d56265239ffb" providerId="ADAL" clId="{1FDAA383-8BBC-47E7-8923-8C794F7BC1CE}" dt="2022-08-29T11:58:01.603" v="5" actId="207"/>
        <pc:sldMkLst>
          <pc:docMk/>
          <pc:sldMk cId="3502969137" sldId="302"/>
        </pc:sldMkLst>
        <pc:spChg chg="mod">
          <ac:chgData name="Diego Pacheco" userId="53e22a91-6277-493c-aca0-d56265239ffb" providerId="ADAL" clId="{1FDAA383-8BBC-47E7-8923-8C794F7BC1CE}" dt="2022-08-29T11:58:01.603" v="5" actId="207"/>
          <ac:spMkLst>
            <pc:docMk/>
            <pc:sldMk cId="3502969137" sldId="302"/>
            <ac:spMk id="5" creationId="{9EE23862-CC63-444F-899A-568BDA1AA0A7}"/>
          </ac:spMkLst>
        </pc:spChg>
      </pc:sldChg>
      <pc:sldChg chg="modSp mod">
        <pc:chgData name="Diego Pacheco" userId="53e22a91-6277-493c-aca0-d56265239ffb" providerId="ADAL" clId="{1FDAA383-8BBC-47E7-8923-8C794F7BC1CE}" dt="2022-08-29T11:58:42.160" v="9" actId="207"/>
        <pc:sldMkLst>
          <pc:docMk/>
          <pc:sldMk cId="2865932000" sldId="304"/>
        </pc:sldMkLst>
        <pc:spChg chg="mod">
          <ac:chgData name="Diego Pacheco" userId="53e22a91-6277-493c-aca0-d56265239ffb" providerId="ADAL" clId="{1FDAA383-8BBC-47E7-8923-8C794F7BC1CE}" dt="2022-08-29T11:58:42.160" v="9" actId="207"/>
          <ac:spMkLst>
            <pc:docMk/>
            <pc:sldMk cId="2865932000" sldId="304"/>
            <ac:spMk id="6" creationId="{FD4684E2-D7FC-A84F-936B-90E6D41B931B}"/>
          </ac:spMkLst>
        </pc:spChg>
      </pc:sldChg>
      <pc:sldChg chg="modSp mod">
        <pc:chgData name="Diego Pacheco" userId="53e22a91-6277-493c-aca0-d56265239ffb" providerId="ADAL" clId="{1FDAA383-8BBC-47E7-8923-8C794F7BC1CE}" dt="2022-08-29T11:59:22.169" v="14" actId="113"/>
        <pc:sldMkLst>
          <pc:docMk/>
          <pc:sldMk cId="3391816936" sldId="305"/>
        </pc:sldMkLst>
        <pc:spChg chg="mod">
          <ac:chgData name="Diego Pacheco" userId="53e22a91-6277-493c-aca0-d56265239ffb" providerId="ADAL" clId="{1FDAA383-8BBC-47E7-8923-8C794F7BC1CE}" dt="2022-08-29T11:59:22.169" v="14" actId="113"/>
          <ac:spMkLst>
            <pc:docMk/>
            <pc:sldMk cId="3391816936" sldId="305"/>
            <ac:spMk id="5" creationId="{03353BBD-19A7-4D45-B4D2-4C3E2C9C6523}"/>
          </ac:spMkLst>
        </pc:spChg>
      </pc:sldChg>
      <pc:sldChg chg="modSp mod">
        <pc:chgData name="Diego Pacheco" userId="53e22a91-6277-493c-aca0-d56265239ffb" providerId="ADAL" clId="{1FDAA383-8BBC-47E7-8923-8C794F7BC1CE}" dt="2022-08-29T11:59:37.944" v="15" actId="207"/>
        <pc:sldMkLst>
          <pc:docMk/>
          <pc:sldMk cId="3780776705" sldId="306"/>
        </pc:sldMkLst>
        <pc:spChg chg="mod">
          <ac:chgData name="Diego Pacheco" userId="53e22a91-6277-493c-aca0-d56265239ffb" providerId="ADAL" clId="{1FDAA383-8BBC-47E7-8923-8C794F7BC1CE}" dt="2022-08-29T11:59:37.944" v="15" actId="207"/>
          <ac:spMkLst>
            <pc:docMk/>
            <pc:sldMk cId="3780776705" sldId="306"/>
            <ac:spMk id="6" creationId="{BA378483-2B02-2E4E-8A99-6F5818FA72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671625" y="2143491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accent3"/>
                </a:solidFill>
              </a:rPr>
              <a:t>Programación </a:t>
            </a:r>
            <a:r>
              <a:rPr lang="es-ES" dirty="0">
                <a:solidFill>
                  <a:schemeClr val="accent2"/>
                </a:solidFill>
              </a:rPr>
              <a:t>funcional</a:t>
            </a:r>
            <a:br>
              <a:rPr lang="es-ES" dirty="0">
                <a:solidFill>
                  <a:schemeClr val="accent3"/>
                </a:solidFill>
              </a:rPr>
            </a:br>
            <a:r>
              <a:rPr lang="es-ES" dirty="0">
                <a:solidFill>
                  <a:schemeClr val="accent3"/>
                </a:solidFill>
              </a:rPr>
              <a:t>       </a:t>
            </a:r>
            <a:r>
              <a:rPr lang="es-ES" dirty="0">
                <a:solidFill>
                  <a:srgbClr val="FF0000"/>
                </a:solidFill>
              </a:rPr>
              <a:t>() {}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AC42205-2C1F-344F-880C-D0DAD28E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33" y="480148"/>
            <a:ext cx="5213024" cy="389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A3EAC4-3770-0445-8F73-3F206AE54B0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134448" y="724834"/>
            <a:ext cx="5377200" cy="535500"/>
          </a:xfrm>
        </p:spPr>
        <p:txBody>
          <a:bodyPr/>
          <a:lstStyle/>
          <a:p>
            <a:r>
              <a:rPr lang="es-AR" dirty="0"/>
              <a:t>Crear una </a:t>
            </a:r>
            <a:r>
              <a:rPr lang="es-AR" dirty="0">
                <a:solidFill>
                  <a:schemeClr val="accent2"/>
                </a:solidFill>
              </a:rPr>
              <a:t>función</a:t>
            </a:r>
            <a:r>
              <a:rPr lang="es-AR" dirty="0"/>
              <a:t> en 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72DA92-DA2B-DE4B-8281-549962BA9E6C}"/>
              </a:ext>
            </a:extLst>
          </p:cNvPr>
          <p:cNvSpPr txBox="1"/>
          <p:nvPr/>
        </p:nvSpPr>
        <p:spPr>
          <a:xfrm>
            <a:off x="1238901" y="1498862"/>
            <a:ext cx="5595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Crear una función en R implica más que nada conocer la sintaxis correcta.</a:t>
            </a:r>
          </a:p>
          <a:p>
            <a:r>
              <a:rPr lang="es-AR" dirty="0">
                <a:solidFill>
                  <a:schemeClr val="accent6"/>
                </a:solidFill>
              </a:rPr>
              <a:t>Se define de la siguiente manera: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D1C176-C326-6A4E-8BF6-0B6C468CACDF}"/>
              </a:ext>
            </a:extLst>
          </p:cNvPr>
          <p:cNvSpPr txBox="1"/>
          <p:nvPr/>
        </p:nvSpPr>
        <p:spPr>
          <a:xfrm>
            <a:off x="1278602" y="2417861"/>
            <a:ext cx="5373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accent6"/>
                </a:solidFill>
              </a:rPr>
              <a:t>nombre_función</a:t>
            </a:r>
            <a:r>
              <a:rPr lang="es-AR" dirty="0">
                <a:solidFill>
                  <a:schemeClr val="accent6"/>
                </a:solidFill>
              </a:rPr>
              <a:t> &lt;- </a:t>
            </a:r>
            <a:r>
              <a:rPr lang="es-AR" dirty="0" err="1">
                <a:solidFill>
                  <a:schemeClr val="accent6"/>
                </a:solidFill>
              </a:rPr>
              <a:t>function</a:t>
            </a:r>
            <a:r>
              <a:rPr lang="es-AR" dirty="0">
                <a:solidFill>
                  <a:schemeClr val="accent6"/>
                </a:solidFill>
              </a:rPr>
              <a:t>(arg1,arg2, etc…) {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     código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}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 err="1">
                <a:solidFill>
                  <a:schemeClr val="accent6"/>
                </a:solidFill>
              </a:rPr>
              <a:t>function</a:t>
            </a:r>
            <a:r>
              <a:rPr lang="es-AR" dirty="0">
                <a:solidFill>
                  <a:schemeClr val="accent6"/>
                </a:solidFill>
              </a:rPr>
              <a:t> es una palabra reservada que indica a R que estamos creando una función.</a:t>
            </a:r>
          </a:p>
        </p:txBody>
      </p:sp>
    </p:spTree>
    <p:extLst>
      <p:ext uri="{BB962C8B-B14F-4D97-AF65-F5344CB8AC3E}">
        <p14:creationId xmlns:p14="http://schemas.microsoft.com/office/powerpoint/2010/main" val="9831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E14B11-505F-144D-9F4C-DF6966DEB3B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808966" y="670590"/>
            <a:ext cx="5377200" cy="535500"/>
          </a:xfrm>
        </p:spPr>
        <p:txBody>
          <a:bodyPr/>
          <a:lstStyle/>
          <a:p>
            <a:r>
              <a:rPr lang="es-AR" dirty="0"/>
              <a:t>Condicionales </a:t>
            </a:r>
            <a:r>
              <a:rPr lang="es-AR" dirty="0" err="1">
                <a:solidFill>
                  <a:schemeClr val="accent2"/>
                </a:solidFill>
              </a:rPr>
              <a:t>if</a:t>
            </a:r>
            <a:r>
              <a:rPr lang="es-AR" dirty="0">
                <a:solidFill>
                  <a:schemeClr val="accent2"/>
                </a:solidFill>
              </a:rPr>
              <a:t>, </a:t>
            </a:r>
            <a:r>
              <a:rPr lang="es-AR" dirty="0" err="1">
                <a:solidFill>
                  <a:schemeClr val="accent2"/>
                </a:solidFill>
              </a:rPr>
              <a:t>else</a:t>
            </a:r>
            <a:r>
              <a:rPr lang="es-AR" dirty="0">
                <a:solidFill>
                  <a:schemeClr val="accent2"/>
                </a:solidFill>
              </a:rPr>
              <a:t> </a:t>
            </a:r>
            <a:r>
              <a:rPr lang="es-AR" dirty="0" err="1">
                <a:solidFill>
                  <a:schemeClr val="accent2"/>
                </a:solidFill>
              </a:rPr>
              <a:t>if</a:t>
            </a:r>
            <a:r>
              <a:rPr lang="es-AR" dirty="0">
                <a:solidFill>
                  <a:schemeClr val="accent2"/>
                </a:solidFill>
              </a:rPr>
              <a:t>, </a:t>
            </a:r>
            <a:r>
              <a:rPr lang="es-AR" dirty="0" err="1">
                <a:solidFill>
                  <a:schemeClr val="accent2"/>
                </a:solidFill>
              </a:rPr>
              <a:t>else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0AE338-F16A-284D-AAFE-F90713C19012}"/>
              </a:ext>
            </a:extLst>
          </p:cNvPr>
          <p:cNvSpPr txBox="1"/>
          <p:nvPr/>
        </p:nvSpPr>
        <p:spPr>
          <a:xfrm>
            <a:off x="1734532" y="1630837"/>
            <a:ext cx="5693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</a:rPr>
              <a:t>if</a:t>
            </a:r>
            <a:r>
              <a:rPr lang="es-AR" dirty="0">
                <a:solidFill>
                  <a:schemeClr val="accent6"/>
                </a:solidFill>
              </a:rPr>
              <a:t> es un condicional que ejecuta el código dentro de las llaves SÓLO si se cumple una condición.</a:t>
            </a:r>
          </a:p>
          <a:p>
            <a:r>
              <a:rPr lang="es-AR" dirty="0">
                <a:solidFill>
                  <a:schemeClr val="accent6"/>
                </a:solidFill>
              </a:rPr>
              <a:t>La sintaxis es similar a la de las funciones:</a:t>
            </a:r>
          </a:p>
          <a:p>
            <a:r>
              <a:rPr lang="es-AR" dirty="0" err="1">
                <a:solidFill>
                  <a:schemeClr val="accent6"/>
                </a:solidFill>
              </a:rPr>
              <a:t>if</a:t>
            </a:r>
            <a:r>
              <a:rPr lang="es-AR" dirty="0">
                <a:solidFill>
                  <a:schemeClr val="accent6"/>
                </a:solidFill>
              </a:rPr>
              <a:t>(sentencia lógica </a:t>
            </a:r>
            <a:r>
              <a:rPr lang="es-AR" dirty="0" err="1">
                <a:solidFill>
                  <a:schemeClr val="accent6"/>
                </a:solidFill>
              </a:rPr>
              <a:t>ej</a:t>
            </a:r>
            <a:r>
              <a:rPr lang="es-AR" dirty="0">
                <a:solidFill>
                  <a:schemeClr val="accent6"/>
                </a:solidFill>
              </a:rPr>
              <a:t>: a &gt; b) {</a:t>
            </a:r>
          </a:p>
          <a:p>
            <a:r>
              <a:rPr lang="es-AR" dirty="0">
                <a:solidFill>
                  <a:schemeClr val="accent6"/>
                </a:solidFill>
              </a:rPr>
              <a:t>   código</a:t>
            </a:r>
          </a:p>
          <a:p>
            <a:r>
              <a:rPr lang="es-AR" dirty="0">
                <a:solidFill>
                  <a:schemeClr val="accent6"/>
                </a:solidFill>
              </a:rPr>
              <a:t> 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0B3B87-7057-5049-88C9-452A99CF3DD0}"/>
              </a:ext>
            </a:extLst>
          </p:cNvPr>
          <p:cNvSpPr txBox="1"/>
          <p:nvPr/>
        </p:nvSpPr>
        <p:spPr>
          <a:xfrm>
            <a:off x="1734532" y="3015832"/>
            <a:ext cx="55260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Se pueden agregar nuevos “</a:t>
            </a:r>
            <a:r>
              <a:rPr lang="es-AR" dirty="0" err="1">
                <a:solidFill>
                  <a:schemeClr val="accent6"/>
                </a:solidFill>
              </a:rPr>
              <a:t>if</a:t>
            </a:r>
            <a:r>
              <a:rPr lang="es-AR" dirty="0">
                <a:solidFill>
                  <a:schemeClr val="accent6"/>
                </a:solidFill>
              </a:rPr>
              <a:t>” en caso de que busquemos otra respuesta cuando no se cumpla el primer </a:t>
            </a:r>
            <a:r>
              <a:rPr lang="es-AR" dirty="0" err="1">
                <a:solidFill>
                  <a:schemeClr val="accent6"/>
                </a:solidFill>
              </a:rPr>
              <a:t>if</a:t>
            </a:r>
            <a:r>
              <a:rPr lang="es-AR" dirty="0">
                <a:solidFill>
                  <a:schemeClr val="accent6"/>
                </a:solidFill>
              </a:rPr>
              <a:t>.</a:t>
            </a:r>
          </a:p>
          <a:p>
            <a:r>
              <a:rPr lang="es-AR" dirty="0">
                <a:solidFill>
                  <a:schemeClr val="accent6"/>
                </a:solidFill>
              </a:rPr>
              <a:t>En este caso se introduce “</a:t>
            </a:r>
            <a:r>
              <a:rPr lang="es-AR" dirty="0" err="1">
                <a:solidFill>
                  <a:schemeClr val="accent6"/>
                </a:solidFill>
              </a:rPr>
              <a:t>else</a:t>
            </a:r>
            <a:r>
              <a:rPr lang="es-AR" dirty="0">
                <a:solidFill>
                  <a:schemeClr val="accent6"/>
                </a:solidFill>
              </a:rPr>
              <a:t> </a:t>
            </a:r>
            <a:r>
              <a:rPr lang="es-AR" dirty="0" err="1">
                <a:solidFill>
                  <a:schemeClr val="accent6"/>
                </a:solidFill>
              </a:rPr>
              <a:t>if</a:t>
            </a:r>
            <a:r>
              <a:rPr lang="es-AR" dirty="0">
                <a:solidFill>
                  <a:schemeClr val="accent6"/>
                </a:solidFill>
              </a:rPr>
              <a:t>”. La sintaxis es la siguiente: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endParaRPr lang="es-A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1D93D1-A90E-A841-A259-93C4C88E876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62888" y="837955"/>
            <a:ext cx="5377200" cy="535500"/>
          </a:xfrm>
        </p:spPr>
        <p:txBody>
          <a:bodyPr/>
          <a:lstStyle/>
          <a:p>
            <a:r>
              <a:rPr lang="es-AR" dirty="0"/>
              <a:t>Condicionales </a:t>
            </a:r>
            <a:r>
              <a:rPr lang="es-AR" dirty="0" err="1">
                <a:solidFill>
                  <a:schemeClr val="accent2"/>
                </a:solidFill>
              </a:rPr>
              <a:t>if</a:t>
            </a:r>
            <a:r>
              <a:rPr lang="es-AR" dirty="0">
                <a:solidFill>
                  <a:schemeClr val="accent2"/>
                </a:solidFill>
              </a:rPr>
              <a:t>, </a:t>
            </a:r>
            <a:r>
              <a:rPr lang="es-AR" dirty="0" err="1">
                <a:solidFill>
                  <a:schemeClr val="accent2"/>
                </a:solidFill>
              </a:rPr>
              <a:t>else</a:t>
            </a:r>
            <a:r>
              <a:rPr lang="es-AR" dirty="0">
                <a:solidFill>
                  <a:schemeClr val="accent2"/>
                </a:solidFill>
              </a:rPr>
              <a:t> </a:t>
            </a:r>
            <a:r>
              <a:rPr lang="es-AR" dirty="0" err="1">
                <a:solidFill>
                  <a:schemeClr val="accent2"/>
                </a:solidFill>
              </a:rPr>
              <a:t>if</a:t>
            </a:r>
            <a:r>
              <a:rPr lang="es-AR" dirty="0">
                <a:solidFill>
                  <a:schemeClr val="accent2"/>
                </a:solidFill>
              </a:rPr>
              <a:t>, </a:t>
            </a:r>
            <a:r>
              <a:rPr lang="es-AR" dirty="0" err="1">
                <a:solidFill>
                  <a:schemeClr val="accent2"/>
                </a:solidFill>
              </a:rPr>
              <a:t>else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E23862-CC63-444F-899A-568BDA1AA0A7}"/>
              </a:ext>
            </a:extLst>
          </p:cNvPr>
          <p:cNvSpPr txBox="1"/>
          <p:nvPr/>
        </p:nvSpPr>
        <p:spPr>
          <a:xfrm>
            <a:off x="1562888" y="1762812"/>
            <a:ext cx="5684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>
                <a:solidFill>
                  <a:schemeClr val="accent2"/>
                </a:solidFill>
              </a:rPr>
              <a:t>if</a:t>
            </a:r>
            <a:r>
              <a:rPr lang="es-AR" dirty="0">
                <a:solidFill>
                  <a:schemeClr val="accent6"/>
                </a:solidFill>
              </a:rPr>
              <a:t>(sentencia lógica </a:t>
            </a:r>
            <a:r>
              <a:rPr lang="es-AR" dirty="0" err="1">
                <a:solidFill>
                  <a:schemeClr val="accent6"/>
                </a:solidFill>
              </a:rPr>
              <a:t>ej</a:t>
            </a:r>
            <a:r>
              <a:rPr lang="es-AR" dirty="0">
                <a:solidFill>
                  <a:schemeClr val="accent6"/>
                </a:solidFill>
              </a:rPr>
              <a:t>: </a:t>
            </a:r>
            <a:r>
              <a:rPr lang="es-AR" dirty="0">
                <a:solidFill>
                  <a:srgbClr val="FFFF00"/>
                </a:solidFill>
              </a:rPr>
              <a:t>a &gt; b</a:t>
            </a:r>
            <a:r>
              <a:rPr lang="es-AR" dirty="0">
                <a:solidFill>
                  <a:schemeClr val="accent6"/>
                </a:solidFill>
              </a:rPr>
              <a:t>) {</a:t>
            </a:r>
          </a:p>
          <a:p>
            <a:r>
              <a:rPr lang="es-AR" dirty="0">
                <a:solidFill>
                  <a:srgbClr val="FF0000"/>
                </a:solidFill>
              </a:rPr>
              <a:t>   código</a:t>
            </a:r>
          </a:p>
          <a:p>
            <a:r>
              <a:rPr lang="es-AR" dirty="0">
                <a:solidFill>
                  <a:schemeClr val="accent6"/>
                </a:solidFill>
              </a:rPr>
              <a:t> } </a:t>
            </a:r>
            <a:r>
              <a:rPr lang="es-AR" dirty="0" err="1">
                <a:solidFill>
                  <a:schemeClr val="accent2"/>
                </a:solidFill>
              </a:rPr>
              <a:t>else</a:t>
            </a:r>
            <a:r>
              <a:rPr lang="es-AR" dirty="0">
                <a:solidFill>
                  <a:schemeClr val="accent2"/>
                </a:solidFill>
              </a:rPr>
              <a:t> </a:t>
            </a:r>
            <a:r>
              <a:rPr lang="es-AR" dirty="0" err="1">
                <a:solidFill>
                  <a:schemeClr val="accent2"/>
                </a:solidFill>
              </a:rPr>
              <a:t>if</a:t>
            </a:r>
            <a:r>
              <a:rPr lang="es-AR" dirty="0">
                <a:solidFill>
                  <a:schemeClr val="accent2"/>
                </a:solidFill>
              </a:rPr>
              <a:t> </a:t>
            </a:r>
            <a:r>
              <a:rPr lang="es-AR" dirty="0">
                <a:solidFill>
                  <a:schemeClr val="accent6"/>
                </a:solidFill>
              </a:rPr>
              <a:t>(sentencia lógica </a:t>
            </a:r>
            <a:r>
              <a:rPr lang="es-AR" dirty="0" err="1">
                <a:solidFill>
                  <a:schemeClr val="accent6"/>
                </a:solidFill>
              </a:rPr>
              <a:t>ej</a:t>
            </a:r>
            <a:r>
              <a:rPr lang="es-AR" dirty="0">
                <a:solidFill>
                  <a:schemeClr val="accent6"/>
                </a:solidFill>
              </a:rPr>
              <a:t>: </a:t>
            </a:r>
            <a:r>
              <a:rPr lang="es-AR" dirty="0">
                <a:solidFill>
                  <a:srgbClr val="FFFF00"/>
                </a:solidFill>
              </a:rPr>
              <a:t>a == b </a:t>
            </a:r>
            <a:r>
              <a:rPr lang="es-AR" dirty="0">
                <a:solidFill>
                  <a:schemeClr val="accent6"/>
                </a:solidFill>
              </a:rPr>
              <a:t>{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   </a:t>
            </a:r>
            <a:r>
              <a:rPr lang="es-AR" dirty="0">
                <a:solidFill>
                  <a:srgbClr val="FF0000"/>
                </a:solidFill>
              </a:rPr>
              <a:t>código</a:t>
            </a:r>
          </a:p>
          <a:p>
            <a:r>
              <a:rPr lang="es-AR" dirty="0">
                <a:solidFill>
                  <a:schemeClr val="accent6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50296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AA058C1-8D8D-D84D-A2CA-4C578E4A67A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78267" y="724833"/>
            <a:ext cx="5377200" cy="535500"/>
          </a:xfrm>
        </p:spPr>
        <p:txBody>
          <a:bodyPr/>
          <a:lstStyle/>
          <a:p>
            <a:r>
              <a:rPr lang="es-AR" dirty="0"/>
              <a:t>Condicionales </a:t>
            </a:r>
            <a:r>
              <a:rPr lang="es-AR" dirty="0" err="1">
                <a:solidFill>
                  <a:schemeClr val="accent2"/>
                </a:solidFill>
              </a:rPr>
              <a:t>if</a:t>
            </a:r>
            <a:r>
              <a:rPr lang="es-AR" dirty="0">
                <a:solidFill>
                  <a:schemeClr val="accent2"/>
                </a:solidFill>
              </a:rPr>
              <a:t>, </a:t>
            </a:r>
            <a:r>
              <a:rPr lang="es-AR" dirty="0" err="1">
                <a:solidFill>
                  <a:schemeClr val="accent2"/>
                </a:solidFill>
              </a:rPr>
              <a:t>else</a:t>
            </a:r>
            <a:r>
              <a:rPr lang="es-AR" dirty="0">
                <a:solidFill>
                  <a:schemeClr val="accent2"/>
                </a:solidFill>
              </a:rPr>
              <a:t> </a:t>
            </a:r>
            <a:r>
              <a:rPr lang="es-AR" dirty="0" err="1">
                <a:solidFill>
                  <a:schemeClr val="accent2"/>
                </a:solidFill>
              </a:rPr>
              <a:t>if</a:t>
            </a:r>
            <a:r>
              <a:rPr lang="es-AR" dirty="0">
                <a:solidFill>
                  <a:schemeClr val="accent2"/>
                </a:solidFill>
              </a:rPr>
              <a:t>, </a:t>
            </a:r>
            <a:r>
              <a:rPr lang="es-AR" dirty="0" err="1">
                <a:solidFill>
                  <a:schemeClr val="accent2"/>
                </a:solidFill>
              </a:rPr>
              <a:t>else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44997E-D78C-CA49-AF5D-B179D90BAF3E}"/>
              </a:ext>
            </a:extLst>
          </p:cNvPr>
          <p:cNvSpPr txBox="1"/>
          <p:nvPr/>
        </p:nvSpPr>
        <p:spPr>
          <a:xfrm>
            <a:off x="1706252" y="1630838"/>
            <a:ext cx="44965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Por último está la palabra reservada ”</a:t>
            </a:r>
            <a:r>
              <a:rPr lang="es-AR" dirty="0" err="1">
                <a:solidFill>
                  <a:schemeClr val="accent6"/>
                </a:solidFill>
              </a:rPr>
              <a:t>else</a:t>
            </a:r>
            <a:r>
              <a:rPr lang="es-AR" dirty="0">
                <a:solidFill>
                  <a:schemeClr val="accent6"/>
                </a:solidFill>
              </a:rPr>
              <a:t>” que refiere a “todas las demás opciones”</a:t>
            </a:r>
          </a:p>
          <a:p>
            <a:r>
              <a:rPr lang="es-AR" dirty="0">
                <a:solidFill>
                  <a:schemeClr val="accent6"/>
                </a:solidFill>
              </a:rPr>
              <a:t>La sintaxis es la siguiente: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 err="1">
                <a:solidFill>
                  <a:schemeClr val="bg1"/>
                </a:solidFill>
              </a:rPr>
              <a:t>if</a:t>
            </a:r>
            <a:r>
              <a:rPr lang="es-AR" dirty="0">
                <a:solidFill>
                  <a:schemeClr val="accent6"/>
                </a:solidFill>
              </a:rPr>
              <a:t>(sentencia lógica </a:t>
            </a:r>
            <a:r>
              <a:rPr lang="es-AR" dirty="0" err="1">
                <a:solidFill>
                  <a:schemeClr val="accent6"/>
                </a:solidFill>
              </a:rPr>
              <a:t>ej</a:t>
            </a:r>
            <a:r>
              <a:rPr lang="es-AR" dirty="0">
                <a:solidFill>
                  <a:schemeClr val="accent6"/>
                </a:solidFill>
              </a:rPr>
              <a:t>: a &gt; b) {</a:t>
            </a:r>
          </a:p>
          <a:p>
            <a:r>
              <a:rPr lang="es-AR" dirty="0">
                <a:solidFill>
                  <a:schemeClr val="accent6"/>
                </a:solidFill>
              </a:rPr>
              <a:t>   código</a:t>
            </a:r>
          </a:p>
          <a:p>
            <a:r>
              <a:rPr lang="es-AR" dirty="0">
                <a:solidFill>
                  <a:schemeClr val="accent6"/>
                </a:solidFill>
              </a:rPr>
              <a:t> } </a:t>
            </a:r>
            <a:r>
              <a:rPr lang="es-AR" dirty="0" err="1">
                <a:solidFill>
                  <a:schemeClr val="bg1"/>
                </a:solidFill>
              </a:rPr>
              <a:t>else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if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>
                <a:solidFill>
                  <a:schemeClr val="accent6"/>
                </a:solidFill>
              </a:rPr>
              <a:t>(sentencia lógica </a:t>
            </a:r>
            <a:r>
              <a:rPr lang="es-AR" dirty="0" err="1">
                <a:solidFill>
                  <a:schemeClr val="accent6"/>
                </a:solidFill>
              </a:rPr>
              <a:t>ej</a:t>
            </a:r>
            <a:r>
              <a:rPr lang="es-AR" dirty="0">
                <a:solidFill>
                  <a:schemeClr val="accent6"/>
                </a:solidFill>
              </a:rPr>
              <a:t>: a == b {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   código</a:t>
            </a:r>
          </a:p>
          <a:p>
            <a:r>
              <a:rPr lang="es-AR" dirty="0">
                <a:solidFill>
                  <a:schemeClr val="accent6"/>
                </a:solidFill>
              </a:rPr>
              <a:t>  } </a:t>
            </a:r>
            <a:r>
              <a:rPr lang="es-AR" dirty="0" err="1">
                <a:solidFill>
                  <a:schemeClr val="bg1"/>
                </a:solidFill>
              </a:rPr>
              <a:t>else</a:t>
            </a:r>
            <a:r>
              <a:rPr lang="es-AR" dirty="0">
                <a:solidFill>
                  <a:schemeClr val="accent6"/>
                </a:solidFill>
              </a:rPr>
              <a:t> {</a:t>
            </a:r>
          </a:p>
          <a:p>
            <a:r>
              <a:rPr lang="es-AR" dirty="0">
                <a:solidFill>
                  <a:schemeClr val="accent6"/>
                </a:solidFill>
              </a:rPr>
              <a:t>       código</a:t>
            </a:r>
          </a:p>
          <a:p>
            <a:r>
              <a:rPr lang="es-AR" dirty="0">
                <a:solidFill>
                  <a:schemeClr val="accent6"/>
                </a:solidFill>
              </a:rPr>
              <a:t>      }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endParaRPr lang="es-A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9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C7D63B8-6F88-1540-A550-E6006D2771D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408584" y="715407"/>
            <a:ext cx="5377200" cy="535500"/>
          </a:xfrm>
        </p:spPr>
        <p:txBody>
          <a:bodyPr/>
          <a:lstStyle/>
          <a:p>
            <a:r>
              <a:rPr lang="es-AR" dirty="0"/>
              <a:t>Ciclos definidos: </a:t>
            </a:r>
            <a:r>
              <a:rPr lang="es-AR" dirty="0" err="1">
                <a:solidFill>
                  <a:schemeClr val="accent2"/>
                </a:solidFill>
              </a:rPr>
              <a:t>for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75F694-4FBF-B146-8AC2-D2F46BA102A0}"/>
              </a:ext>
            </a:extLst>
          </p:cNvPr>
          <p:cNvSpPr txBox="1"/>
          <p:nvPr/>
        </p:nvSpPr>
        <p:spPr>
          <a:xfrm>
            <a:off x="1408584" y="1250907"/>
            <a:ext cx="5190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Los ciclos definidos son ciclos que se repiten una i cantidad de veces. Esa i estará definido por el número que le indiquemos a R en la sentencia.</a:t>
            </a:r>
          </a:p>
          <a:p>
            <a:r>
              <a:rPr lang="es-AR" dirty="0">
                <a:solidFill>
                  <a:schemeClr val="accent6"/>
                </a:solidFill>
              </a:rPr>
              <a:t>(La ”i” es una convención que viene de “</a:t>
            </a:r>
            <a:r>
              <a:rPr lang="es-AR" dirty="0" err="1">
                <a:solidFill>
                  <a:schemeClr val="accent6"/>
                </a:solidFill>
              </a:rPr>
              <a:t>iterate</a:t>
            </a:r>
            <a:r>
              <a:rPr lang="es-AR" dirty="0">
                <a:solidFill>
                  <a:schemeClr val="accent6"/>
                </a:solidFill>
              </a:rPr>
              <a:t>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4684E2-D7FC-A84F-936B-90E6D41B931B}"/>
              </a:ext>
            </a:extLst>
          </p:cNvPr>
          <p:cNvSpPr txBox="1"/>
          <p:nvPr/>
        </p:nvSpPr>
        <p:spPr>
          <a:xfrm>
            <a:off x="1432874" y="2244163"/>
            <a:ext cx="51658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La sintaxis es la siguiente: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 err="1">
                <a:solidFill>
                  <a:srgbClr val="FFFF00"/>
                </a:solidFill>
              </a:rPr>
              <a:t>for</a:t>
            </a:r>
            <a:r>
              <a:rPr lang="es-AR" dirty="0">
                <a:solidFill>
                  <a:schemeClr val="accent6"/>
                </a:solidFill>
              </a:rPr>
              <a:t>(</a:t>
            </a:r>
            <a:r>
              <a:rPr lang="es-AR" dirty="0">
                <a:solidFill>
                  <a:srgbClr val="00B050"/>
                </a:solidFill>
              </a:rPr>
              <a:t>i</a:t>
            </a:r>
            <a:r>
              <a:rPr lang="es-AR" dirty="0">
                <a:solidFill>
                  <a:schemeClr val="accent6"/>
                </a:solidFill>
              </a:rPr>
              <a:t> in </a:t>
            </a:r>
            <a:r>
              <a:rPr lang="es-AR" dirty="0">
                <a:solidFill>
                  <a:srgbClr val="00B050"/>
                </a:solidFill>
              </a:rPr>
              <a:t>1:10</a:t>
            </a:r>
            <a:r>
              <a:rPr lang="es-AR" dirty="0">
                <a:solidFill>
                  <a:schemeClr val="accent6"/>
                </a:solidFill>
              </a:rPr>
              <a:t>){</a:t>
            </a:r>
          </a:p>
          <a:p>
            <a:r>
              <a:rPr lang="es-AR" dirty="0">
                <a:solidFill>
                  <a:schemeClr val="accent6"/>
                </a:solidFill>
              </a:rPr>
              <a:t> </a:t>
            </a:r>
          </a:p>
          <a:p>
            <a:r>
              <a:rPr lang="es-AR" dirty="0">
                <a:solidFill>
                  <a:schemeClr val="accent6"/>
                </a:solidFill>
              </a:rPr>
              <a:t>  </a:t>
            </a:r>
            <a:r>
              <a:rPr lang="es-AR" dirty="0">
                <a:solidFill>
                  <a:schemeClr val="bg1">
                    <a:lumMod val="75000"/>
                  </a:schemeClr>
                </a:solidFill>
              </a:rPr>
              <a:t>código</a:t>
            </a:r>
          </a:p>
          <a:p>
            <a:r>
              <a:rPr lang="es-AR" dirty="0">
                <a:solidFill>
                  <a:schemeClr val="accent6"/>
                </a:solidFill>
              </a:rPr>
              <a:t>}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En este caso, el código se repetirá 10 veces</a:t>
            </a:r>
          </a:p>
        </p:txBody>
      </p:sp>
    </p:spTree>
    <p:extLst>
      <p:ext uri="{BB962C8B-B14F-4D97-AF65-F5344CB8AC3E}">
        <p14:creationId xmlns:p14="http://schemas.microsoft.com/office/powerpoint/2010/main" val="286593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778C2A5-1090-454D-ABE7-E8754C58974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455718" y="639992"/>
            <a:ext cx="5377200" cy="535500"/>
          </a:xfrm>
        </p:spPr>
        <p:txBody>
          <a:bodyPr/>
          <a:lstStyle/>
          <a:p>
            <a:r>
              <a:rPr lang="es-AR" dirty="0"/>
              <a:t>Ciclos definidos: </a:t>
            </a:r>
            <a:r>
              <a:rPr lang="es-AR" dirty="0" err="1">
                <a:solidFill>
                  <a:schemeClr val="accent2"/>
                </a:solidFill>
              </a:rPr>
              <a:t>for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353BBD-19A7-4D45-B4D2-4C3E2C9C6523}"/>
              </a:ext>
            </a:extLst>
          </p:cNvPr>
          <p:cNvSpPr txBox="1"/>
          <p:nvPr/>
        </p:nvSpPr>
        <p:spPr>
          <a:xfrm>
            <a:off x="1455718" y="1414021"/>
            <a:ext cx="5454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Cuando iteramos sobre un objeto, lo más conveniente es iterar sobre el índice de tal objeto.</a:t>
            </a:r>
          </a:p>
          <a:p>
            <a:r>
              <a:rPr lang="es-AR" dirty="0" err="1">
                <a:solidFill>
                  <a:schemeClr val="accent6"/>
                </a:solidFill>
              </a:rPr>
              <a:t>Ej</a:t>
            </a:r>
            <a:r>
              <a:rPr lang="es-AR" dirty="0">
                <a:solidFill>
                  <a:schemeClr val="accent6"/>
                </a:solidFill>
              </a:rPr>
              <a:t>: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a &lt;- c(“hola”, “este”, “es”, “un”, “vector”)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 err="1">
                <a:solidFill>
                  <a:srgbClr val="FFFF00"/>
                </a:solidFill>
              </a:rPr>
              <a:t>for</a:t>
            </a:r>
            <a:r>
              <a:rPr lang="es-AR" dirty="0">
                <a:solidFill>
                  <a:schemeClr val="accent6"/>
                </a:solidFill>
              </a:rPr>
              <a:t>(</a:t>
            </a:r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s-AR" dirty="0">
                <a:solidFill>
                  <a:schemeClr val="accent6"/>
                </a:solidFill>
              </a:rPr>
              <a:t> in 1:lenght(a)){</a:t>
            </a:r>
          </a:p>
          <a:p>
            <a:r>
              <a:rPr lang="es-AR" dirty="0">
                <a:solidFill>
                  <a:schemeClr val="accent6"/>
                </a:solidFill>
              </a:rPr>
              <a:t>  </a:t>
            </a:r>
          </a:p>
          <a:p>
            <a:r>
              <a:rPr lang="es-AR" dirty="0">
                <a:solidFill>
                  <a:schemeClr val="accent6"/>
                </a:solidFill>
              </a:rPr>
              <a:t>  </a:t>
            </a:r>
            <a:r>
              <a:rPr lang="es-AR" dirty="0" err="1">
                <a:solidFill>
                  <a:schemeClr val="accent6"/>
                </a:solidFill>
              </a:rPr>
              <a:t>print</a:t>
            </a:r>
            <a:r>
              <a:rPr lang="es-AR" dirty="0">
                <a:solidFill>
                  <a:schemeClr val="accent6"/>
                </a:solidFill>
              </a:rPr>
              <a:t>(a[</a:t>
            </a:r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s-AR" dirty="0">
                <a:solidFill>
                  <a:schemeClr val="accent6"/>
                </a:solidFill>
              </a:rPr>
              <a:t>])</a:t>
            </a:r>
          </a:p>
          <a:p>
            <a:r>
              <a:rPr lang="es-AR" dirty="0">
                <a:solidFill>
                  <a:schemeClr val="accent6"/>
                </a:solidFill>
              </a:rPr>
              <a:t>}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“i” va a asumir el valor 1,2,3,4,5</a:t>
            </a:r>
          </a:p>
          <a:p>
            <a:r>
              <a:rPr lang="es-AR" dirty="0">
                <a:solidFill>
                  <a:schemeClr val="accent6"/>
                </a:solidFill>
              </a:rPr>
              <a:t>De este modo, se imprimen los objetos en orden.</a:t>
            </a:r>
          </a:p>
          <a:p>
            <a:endParaRPr lang="es-A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1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99A16C-3DCE-2E43-8273-EE3BA9E3805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97119" y="828529"/>
            <a:ext cx="5377200" cy="535500"/>
          </a:xfrm>
        </p:spPr>
        <p:txBody>
          <a:bodyPr/>
          <a:lstStyle/>
          <a:p>
            <a:r>
              <a:rPr lang="es-AR" dirty="0"/>
              <a:t>Ciclos indefinidos: </a:t>
            </a:r>
            <a:r>
              <a:rPr lang="es-AR" dirty="0" err="1">
                <a:solidFill>
                  <a:schemeClr val="accent2"/>
                </a:solidFill>
              </a:rPr>
              <a:t>while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378483-2B02-2E4E-8A99-6F5818FA721F}"/>
              </a:ext>
            </a:extLst>
          </p:cNvPr>
          <p:cNvSpPr txBox="1"/>
          <p:nvPr/>
        </p:nvSpPr>
        <p:spPr>
          <a:xfrm>
            <a:off x="1668544" y="1725105"/>
            <a:ext cx="49396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Tal como lo indica su nombre, los ciclos indefinidos repiten una acción de manera indefinida hasta que suceda algo que rompa el ciclo.</a:t>
            </a:r>
          </a:p>
          <a:p>
            <a:r>
              <a:rPr lang="es-AR" dirty="0">
                <a:solidFill>
                  <a:schemeClr val="accent6"/>
                </a:solidFill>
              </a:rPr>
              <a:t>Veamos un ejemplo: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a &lt;- 0</a:t>
            </a:r>
          </a:p>
          <a:p>
            <a:r>
              <a:rPr lang="es-AR" dirty="0" err="1">
                <a:solidFill>
                  <a:srgbClr val="FFFF00"/>
                </a:solidFill>
              </a:rPr>
              <a:t>while</a:t>
            </a:r>
            <a:r>
              <a:rPr lang="es-AR" dirty="0">
                <a:solidFill>
                  <a:schemeClr val="accent6"/>
                </a:solidFill>
              </a:rPr>
              <a:t>( a &lt; 50) {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a &lt;– a + 1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 err="1">
                <a:solidFill>
                  <a:schemeClr val="accent6"/>
                </a:solidFill>
              </a:rPr>
              <a:t>print</a:t>
            </a:r>
            <a:r>
              <a:rPr lang="es-AR" dirty="0">
                <a:solidFill>
                  <a:schemeClr val="accent6"/>
                </a:solidFill>
              </a:rPr>
              <a:t>(a)</a:t>
            </a:r>
          </a:p>
          <a:p>
            <a:endParaRPr lang="es-AR" dirty="0">
              <a:solidFill>
                <a:schemeClr val="accent6"/>
              </a:solidFill>
            </a:endParaRPr>
          </a:p>
          <a:p>
            <a:r>
              <a:rPr lang="es-AR" dirty="0">
                <a:solidFill>
                  <a:schemeClr val="accent6"/>
                </a:solidFill>
              </a:rPr>
              <a:t>}</a:t>
            </a:r>
          </a:p>
          <a:p>
            <a:endParaRPr lang="es-A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CD5E0CA-C06C-EF4D-A70F-462B1E43F7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52023" y="800248"/>
            <a:ext cx="5377200" cy="535500"/>
          </a:xfrm>
        </p:spPr>
        <p:txBody>
          <a:bodyPr/>
          <a:lstStyle/>
          <a:p>
            <a:r>
              <a:rPr lang="es-AR" dirty="0"/>
              <a:t>Ciclos indefinidos: </a:t>
            </a:r>
            <a:r>
              <a:rPr lang="es-AR" dirty="0" err="1">
                <a:solidFill>
                  <a:schemeClr val="accent2"/>
                </a:solidFill>
              </a:rPr>
              <a:t>while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C26DB1-116D-2E4D-A4BA-2372AA330D95}"/>
              </a:ext>
            </a:extLst>
          </p:cNvPr>
          <p:cNvSpPr txBox="1"/>
          <p:nvPr/>
        </p:nvSpPr>
        <p:spPr>
          <a:xfrm>
            <a:off x="1517715" y="1602557"/>
            <a:ext cx="579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En este ejemplo, R imprime el objeto a hasta que llega a 50 y se rompe la sentencia lógica.</a:t>
            </a:r>
          </a:p>
        </p:txBody>
      </p:sp>
    </p:spTree>
    <p:extLst>
      <p:ext uri="{BB962C8B-B14F-4D97-AF65-F5344CB8AC3E}">
        <p14:creationId xmlns:p14="http://schemas.microsoft.com/office/powerpoint/2010/main" val="3727511406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488</Words>
  <Application>Microsoft Office PowerPoint</Application>
  <PresentationFormat>Presentación en pantalla (16:9)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Fira Code</vt:lpstr>
      <vt:lpstr>Programming Language Workshop for Beginners by Slidesgo</vt:lpstr>
      <vt:lpstr>Programación funcional        () {}</vt:lpstr>
      <vt:lpstr>Crear una función en R</vt:lpstr>
      <vt:lpstr>Condicionales if, else if, else</vt:lpstr>
      <vt:lpstr>Condicionales if, else if, else</vt:lpstr>
      <vt:lpstr>Condicionales if, else if, else</vt:lpstr>
      <vt:lpstr>Ciclos definidos: for</vt:lpstr>
      <vt:lpstr>Ciclos definidos: for</vt:lpstr>
      <vt:lpstr>Ciclos indefinidos: while</vt:lpstr>
      <vt:lpstr>Ciclos indefinidos: while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funcional        () {}</dc:title>
  <cp:lastModifiedBy>Diego Pacheco</cp:lastModifiedBy>
  <cp:revision>2</cp:revision>
  <dcterms:modified xsi:type="dcterms:W3CDTF">2022-08-29T11:59:46Z</dcterms:modified>
</cp:coreProperties>
</file>