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71" r:id="rId3"/>
    <p:sldId id="257" r:id="rId4"/>
    <p:sldId id="258" r:id="rId5"/>
    <p:sldId id="259" r:id="rId6"/>
    <p:sldId id="260" r:id="rId7"/>
    <p:sldId id="264" r:id="rId8"/>
    <p:sldId id="267" r:id="rId9"/>
    <p:sldId id="266" r:id="rId10"/>
    <p:sldId id="269" r:id="rId11"/>
    <p:sldId id="270" r:id="rId12"/>
    <p:sldId id="268" r:id="rId13"/>
    <p:sldId id="261" r:id="rId14"/>
    <p:sldId id="263" r:id="rId15"/>
    <p:sldId id="272"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9" autoAdjust="0"/>
    <p:restoredTop sz="86404" autoAdjust="0"/>
  </p:normalViewPr>
  <p:slideViewPr>
    <p:cSldViewPr snapToGrid="0">
      <p:cViewPr varScale="1">
        <p:scale>
          <a:sx n="78" d="100"/>
          <a:sy n="78" d="100"/>
        </p:scale>
        <p:origin x="132" y="924"/>
      </p:cViewPr>
      <p:guideLst/>
    </p:cSldViewPr>
  </p:slideViewPr>
  <p:outlineViewPr>
    <p:cViewPr>
      <p:scale>
        <a:sx n="33" d="100"/>
        <a:sy n="33" d="100"/>
      </p:scale>
      <p:origin x="0" y="-2322"/>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4737D-CCE3-4544-A464-FCB2C806CD29}" type="datetimeFigureOut">
              <a:rPr lang="es-ES" smtClean="0"/>
              <a:t>29/11/2020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043440-95FC-4C64-8CF0-16A980D65705}" type="slidenum">
              <a:rPr lang="es-ES" smtClean="0"/>
              <a:t>‹Nº›</a:t>
            </a:fld>
            <a:endParaRPr lang="es-ES"/>
          </a:p>
        </p:txBody>
      </p:sp>
    </p:spTree>
    <p:extLst>
      <p:ext uri="{BB962C8B-B14F-4D97-AF65-F5344CB8AC3E}">
        <p14:creationId xmlns:p14="http://schemas.microsoft.com/office/powerpoint/2010/main" val="3988998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638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_tradnl" smtClean="0"/>
          </a:p>
        </p:txBody>
      </p:sp>
      <p:sp>
        <p:nvSpPr>
          <p:cNvPr id="16387"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3C39963-7495-4A97-BC3B-93CFA88B5018}" type="slidenum">
              <a:rPr kumimoji="0" lang="es-ES" sz="13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s-ES" sz="1300" b="0" i="0" u="none" strike="noStrike" kern="1200" cap="none" spc="0" normalizeH="0" baseline="0" noProof="0" smtClean="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2289665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75107"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17510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E383A24-84AE-4A04-AF50-396FD93A8C2F}" type="slidenum">
              <a:rPr lang="es-ES" smtClean="0"/>
              <a:pPr/>
              <a:t>7</a:t>
            </a:fld>
            <a:endParaRPr lang="es-ES" smtClean="0"/>
          </a:p>
        </p:txBody>
      </p:sp>
    </p:spTree>
    <p:extLst>
      <p:ext uri="{BB962C8B-B14F-4D97-AF65-F5344CB8AC3E}">
        <p14:creationId xmlns:p14="http://schemas.microsoft.com/office/powerpoint/2010/main" val="374529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90467"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dirty="0" smtClean="0"/>
          </a:p>
        </p:txBody>
      </p:sp>
      <p:sp>
        <p:nvSpPr>
          <p:cNvPr id="190468"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BC9CC5-7494-41BA-B9A6-6058CBCD7C26}" type="slidenum">
              <a:rPr lang="es-ES" smtClean="0"/>
              <a:pPr/>
              <a:t>8</a:t>
            </a:fld>
            <a:endParaRPr lang="es-ES" smtClean="0"/>
          </a:p>
        </p:txBody>
      </p:sp>
    </p:spTree>
    <p:extLst>
      <p:ext uri="{BB962C8B-B14F-4D97-AF65-F5344CB8AC3E}">
        <p14:creationId xmlns:p14="http://schemas.microsoft.com/office/powerpoint/2010/main" val="3769485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73059"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173060"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F3B39CF-B162-46C5-B336-9D7863E2FDF9}" type="slidenum">
              <a:rPr lang="es-ES" smtClean="0"/>
              <a:pPr/>
              <a:t>9</a:t>
            </a:fld>
            <a:endParaRPr lang="es-ES" smtClean="0"/>
          </a:p>
        </p:txBody>
      </p:sp>
    </p:spTree>
    <p:extLst>
      <p:ext uri="{BB962C8B-B14F-4D97-AF65-F5344CB8AC3E}">
        <p14:creationId xmlns:p14="http://schemas.microsoft.com/office/powerpoint/2010/main" val="2889323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91491"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191492" name="3 Marcador de número de diapositiva"/>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F29EAFB-73DD-4561-9D28-D252D116BF65}" type="slidenum">
              <a:rPr lang="es-ES" smtClean="0"/>
              <a:pPr/>
              <a:t>10</a:t>
            </a:fld>
            <a:endParaRPr lang="es-ES" smtClean="0"/>
          </a:p>
        </p:txBody>
      </p:sp>
    </p:spTree>
    <p:extLst>
      <p:ext uri="{BB962C8B-B14F-4D97-AF65-F5344CB8AC3E}">
        <p14:creationId xmlns:p14="http://schemas.microsoft.com/office/powerpoint/2010/main" val="3157499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6043440-95FC-4C64-8CF0-16A980D65705}" type="slidenum">
              <a:rPr lang="es-ES" smtClean="0"/>
              <a:t>11</a:t>
            </a:fld>
            <a:endParaRPr lang="es-ES"/>
          </a:p>
        </p:txBody>
      </p:sp>
    </p:spTree>
    <p:extLst>
      <p:ext uri="{BB962C8B-B14F-4D97-AF65-F5344CB8AC3E}">
        <p14:creationId xmlns:p14="http://schemas.microsoft.com/office/powerpoint/2010/main" val="759293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6043440-95FC-4C64-8CF0-16A980D65705}" type="slidenum">
              <a:rPr lang="es-ES" smtClean="0"/>
              <a:t>12</a:t>
            </a:fld>
            <a:endParaRPr lang="es-ES"/>
          </a:p>
        </p:txBody>
      </p:sp>
    </p:spTree>
    <p:extLst>
      <p:ext uri="{BB962C8B-B14F-4D97-AF65-F5344CB8AC3E}">
        <p14:creationId xmlns:p14="http://schemas.microsoft.com/office/powerpoint/2010/main" val="3471730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CA9B82C4-B05F-445D-B3AE-5365AA036166}" type="datetimeFigureOut">
              <a:rPr lang="es-ES" smtClean="0"/>
              <a:t>29/11/2020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C859FF6-C91F-411B-8D54-2029B5C741F4}" type="slidenum">
              <a:rPr lang="es-ES" smtClean="0"/>
              <a:t>‹Nº›</a:t>
            </a:fld>
            <a:endParaRPr lang="es-ES"/>
          </a:p>
        </p:txBody>
      </p:sp>
    </p:spTree>
    <p:extLst>
      <p:ext uri="{BB962C8B-B14F-4D97-AF65-F5344CB8AC3E}">
        <p14:creationId xmlns:p14="http://schemas.microsoft.com/office/powerpoint/2010/main" val="2709509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CA9B82C4-B05F-445D-B3AE-5365AA036166}" type="datetimeFigureOut">
              <a:rPr lang="es-ES" smtClean="0"/>
              <a:t>29/11/2020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C859FF6-C91F-411B-8D54-2029B5C741F4}" type="slidenum">
              <a:rPr lang="es-ES" smtClean="0"/>
              <a:t>‹Nº›</a:t>
            </a:fld>
            <a:endParaRPr lang="es-ES"/>
          </a:p>
        </p:txBody>
      </p:sp>
    </p:spTree>
    <p:extLst>
      <p:ext uri="{BB962C8B-B14F-4D97-AF65-F5344CB8AC3E}">
        <p14:creationId xmlns:p14="http://schemas.microsoft.com/office/powerpoint/2010/main" val="3662477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CA9B82C4-B05F-445D-B3AE-5365AA036166}" type="datetimeFigureOut">
              <a:rPr lang="es-ES" smtClean="0"/>
              <a:t>29/11/2020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C859FF6-C91F-411B-8D54-2029B5C741F4}" type="slidenum">
              <a:rPr lang="es-ES" smtClean="0"/>
              <a:t>‹Nº›</a:t>
            </a:fld>
            <a:endParaRPr lang="es-ES"/>
          </a:p>
        </p:txBody>
      </p:sp>
    </p:spTree>
    <p:extLst>
      <p:ext uri="{BB962C8B-B14F-4D97-AF65-F5344CB8AC3E}">
        <p14:creationId xmlns:p14="http://schemas.microsoft.com/office/powerpoint/2010/main" val="2497528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4" name="3 Rectángulo"/>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4 Rectángulo"/>
          <p:cNvSpPr/>
          <p:nvPr/>
        </p:nvSpPr>
        <p:spPr>
          <a:xfrm>
            <a:off x="-12700" y="6053139"/>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5 Rectángulo"/>
          <p:cNvSpPr/>
          <p:nvPr/>
        </p:nvSpPr>
        <p:spPr>
          <a:xfrm>
            <a:off x="3145368" y="6043614"/>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7 Título"/>
          <p:cNvSpPr>
            <a:spLocks noGrp="1"/>
          </p:cNvSpPr>
          <p:nvPr>
            <p:ph type="ctrTitle"/>
          </p:nvPr>
        </p:nvSpPr>
        <p:spPr>
          <a:xfrm>
            <a:off x="3149600" y="4038600"/>
            <a:ext cx="8636000" cy="1828800"/>
          </a:xfrm>
        </p:spPr>
        <p:txBody>
          <a:bodyPr anchor="b"/>
          <a:lstStyle>
            <a:lvl1pPr>
              <a:defRPr cap="all" baseline="0"/>
            </a:lvl1pPr>
          </a:lstStyle>
          <a:p>
            <a:r>
              <a:rPr lang="es-ES" smtClean="0"/>
              <a:t>Haga clic para modificar el estilo de título del patrón</a:t>
            </a:r>
            <a:endParaRPr lang="en-US"/>
          </a:p>
        </p:txBody>
      </p:sp>
      <p:sp>
        <p:nvSpPr>
          <p:cNvPr id="9" name="8 Subtítulo"/>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7" name="27 Marcador de fecha"/>
          <p:cNvSpPr>
            <a:spLocks noGrp="1"/>
          </p:cNvSpPr>
          <p:nvPr>
            <p:ph type="dt" sz="half" idx="10"/>
          </p:nvPr>
        </p:nvSpPr>
        <p:spPr>
          <a:xfrm>
            <a:off x="101600" y="6069013"/>
            <a:ext cx="2743200" cy="685800"/>
          </a:xfrm>
        </p:spPr>
        <p:txBody>
          <a:bodyPr>
            <a:noAutofit/>
          </a:bodyPr>
          <a:lstStyle>
            <a:lvl1pPr algn="ctr">
              <a:defRPr sz="2000">
                <a:solidFill>
                  <a:srgbClr val="FFFFFF"/>
                </a:solidFill>
              </a:defRPr>
            </a:lvl1pPr>
          </a:lstStyle>
          <a:p>
            <a:pPr>
              <a:defRPr/>
            </a:pPr>
            <a:endParaRPr lang="es-ES"/>
          </a:p>
        </p:txBody>
      </p:sp>
      <p:sp>
        <p:nvSpPr>
          <p:cNvPr id="10" name="16 Marcador de pie de página"/>
          <p:cNvSpPr>
            <a:spLocks noGrp="1"/>
          </p:cNvSpPr>
          <p:nvPr>
            <p:ph type="ftr" sz="quarter" idx="11"/>
          </p:nvPr>
        </p:nvSpPr>
        <p:spPr>
          <a:xfrm>
            <a:off x="2781300" y="236539"/>
            <a:ext cx="7823200" cy="365125"/>
          </a:xfrm>
        </p:spPr>
        <p:txBody>
          <a:bodyPr/>
          <a:lstStyle>
            <a:lvl1pPr algn="r">
              <a:defRPr>
                <a:solidFill>
                  <a:schemeClr val="tx2"/>
                </a:solidFill>
              </a:defRPr>
            </a:lvl1pPr>
          </a:lstStyle>
          <a:p>
            <a:pPr>
              <a:defRPr/>
            </a:pPr>
            <a:endParaRPr lang="es-ES"/>
          </a:p>
        </p:txBody>
      </p:sp>
      <p:sp>
        <p:nvSpPr>
          <p:cNvPr id="11" name="28 Marcador de número de diapositiva"/>
          <p:cNvSpPr>
            <a:spLocks noGrp="1"/>
          </p:cNvSpPr>
          <p:nvPr>
            <p:ph type="sldNum" sz="quarter" idx="12"/>
          </p:nvPr>
        </p:nvSpPr>
        <p:spPr>
          <a:xfrm>
            <a:off x="10668000" y="228600"/>
            <a:ext cx="1117600" cy="381000"/>
          </a:xfrm>
        </p:spPr>
        <p:txBody>
          <a:bodyPr/>
          <a:lstStyle>
            <a:lvl1pPr>
              <a:defRPr>
                <a:solidFill>
                  <a:schemeClr val="tx2"/>
                </a:solidFill>
              </a:defRPr>
            </a:lvl1pPr>
          </a:lstStyle>
          <a:p>
            <a:pPr>
              <a:defRPr/>
            </a:pPr>
            <a:fld id="{E7C7FBC5-9F5B-4283-976A-A53128DDECF6}" type="slidenum">
              <a:rPr lang="es-ES"/>
              <a:pPr>
                <a:defRPr/>
              </a:pPr>
              <a:t>‹Nº›</a:t>
            </a:fld>
            <a:endParaRPr lang="es-ES"/>
          </a:p>
        </p:txBody>
      </p:sp>
    </p:spTree>
    <p:extLst>
      <p:ext uri="{BB962C8B-B14F-4D97-AF65-F5344CB8AC3E}">
        <p14:creationId xmlns:p14="http://schemas.microsoft.com/office/powerpoint/2010/main" val="79158541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816864" y="228600"/>
            <a:ext cx="10871200" cy="990600"/>
          </a:xfrm>
        </p:spPr>
        <p:txBody>
          <a:bodyPr/>
          <a:lstStyle/>
          <a:p>
            <a:r>
              <a:rPr lang="es-ES" smtClean="0"/>
              <a:t>Haga clic para modificar el estilo de título del patrón</a:t>
            </a:r>
            <a:endParaRPr lang="en-US"/>
          </a:p>
        </p:txBody>
      </p:sp>
      <p:sp>
        <p:nvSpPr>
          <p:cNvPr id="8" name="7 Marcador de contenido"/>
          <p:cNvSpPr>
            <a:spLocks noGrp="1"/>
          </p:cNvSpPr>
          <p:nvPr>
            <p:ph sz="quarter" idx="1"/>
          </p:nvPr>
        </p:nvSpPr>
        <p:spPr>
          <a:xfrm>
            <a:off x="816864" y="1600200"/>
            <a:ext cx="10871200" cy="4495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694F16B9-2F8E-48C8-87C0-7B556926C7D4}" type="slidenum">
              <a:rPr lang="es-ES"/>
              <a:pPr>
                <a:defRPr/>
              </a:pPr>
              <a:t>‹Nº›</a:t>
            </a:fld>
            <a:endParaRPr lang="es-ES"/>
          </a:p>
        </p:txBody>
      </p:sp>
    </p:spTree>
    <p:extLst>
      <p:ext uri="{BB962C8B-B14F-4D97-AF65-F5344CB8AC3E}">
        <p14:creationId xmlns:p14="http://schemas.microsoft.com/office/powerpoint/2010/main" val="3468116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4" name="3 Rectángulo"/>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4 Rectángulo"/>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5 Rectángulo"/>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3" name="2 Marcador de texto"/>
          <p:cNvSpPr>
            <a:spLocks noGrp="1"/>
          </p:cNvSpPr>
          <p:nvPr>
            <p:ph type="body" idx="1"/>
          </p:nvPr>
        </p:nvSpPr>
        <p:spPr>
          <a:xfrm>
            <a:off x="1828801"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2" name="1 Título"/>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es-ES" smtClean="0"/>
              <a:t>Haga clic para modificar el estilo de título del patrón</a:t>
            </a:r>
            <a:endParaRPr lang="en-US"/>
          </a:p>
        </p:txBody>
      </p:sp>
      <p:sp>
        <p:nvSpPr>
          <p:cNvPr id="7" name="11 Marcador de fecha"/>
          <p:cNvSpPr>
            <a:spLocks noGrp="1"/>
          </p:cNvSpPr>
          <p:nvPr>
            <p:ph type="dt" sz="half" idx="10"/>
          </p:nvPr>
        </p:nvSpPr>
        <p:spPr/>
        <p:txBody>
          <a:bodyPr/>
          <a:lstStyle>
            <a:lvl1pPr>
              <a:defRPr/>
            </a:lvl1pPr>
          </a:lstStyle>
          <a:p>
            <a:pPr>
              <a:defRPr/>
            </a:pPr>
            <a:endParaRPr lang="es-ES"/>
          </a:p>
        </p:txBody>
      </p:sp>
      <p:sp>
        <p:nvSpPr>
          <p:cNvPr id="8" name="12 Marcador de número de diapositiva"/>
          <p:cNvSpPr>
            <a:spLocks noGrp="1"/>
          </p:cNvSpPr>
          <p:nvPr>
            <p:ph type="sldNum" sz="quarter" idx="11"/>
          </p:nvPr>
        </p:nvSpPr>
        <p:spPr>
          <a:xfrm>
            <a:off x="0" y="1752601"/>
            <a:ext cx="1727200" cy="701675"/>
          </a:xfrm>
        </p:spPr>
        <p:txBody>
          <a:bodyPr>
            <a:noAutofit/>
          </a:bodyPr>
          <a:lstStyle>
            <a:lvl1pPr>
              <a:defRPr sz="2400">
                <a:solidFill>
                  <a:srgbClr val="FFFFFF"/>
                </a:solidFill>
              </a:defRPr>
            </a:lvl1pPr>
          </a:lstStyle>
          <a:p>
            <a:pPr>
              <a:defRPr/>
            </a:pPr>
            <a:fld id="{EC497E71-3C17-4ADE-8CC1-C797C0BB6400}" type="slidenum">
              <a:rPr lang="es-ES"/>
              <a:pPr>
                <a:defRPr/>
              </a:pPr>
              <a:t>‹Nº›</a:t>
            </a:fld>
            <a:endParaRPr lang="es-ES"/>
          </a:p>
        </p:txBody>
      </p:sp>
      <p:sp>
        <p:nvSpPr>
          <p:cNvPr id="9" name="13 Marcador de pie de página"/>
          <p:cNvSpPr>
            <a:spLocks noGrp="1"/>
          </p:cNvSpPr>
          <p:nvPr>
            <p:ph type="ftr" sz="quarter" idx="12"/>
          </p:nvPr>
        </p:nvSpPr>
        <p:spPr/>
        <p:txBody>
          <a:bodyPr/>
          <a:lstStyle>
            <a:lvl1pPr>
              <a:defRPr/>
            </a:lvl1pPr>
          </a:lstStyle>
          <a:p>
            <a:pPr>
              <a:defRPr/>
            </a:pPr>
            <a:endParaRPr lang="es-ES"/>
          </a:p>
        </p:txBody>
      </p:sp>
    </p:spTree>
    <p:extLst>
      <p:ext uri="{BB962C8B-B14F-4D97-AF65-F5344CB8AC3E}">
        <p14:creationId xmlns:p14="http://schemas.microsoft.com/office/powerpoint/2010/main" val="361610580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9" name="8 Marcador de contenido"/>
          <p:cNvSpPr>
            <a:spLocks noGrp="1"/>
          </p:cNvSpPr>
          <p:nvPr>
            <p:ph sz="quarter" idx="1"/>
          </p:nvPr>
        </p:nvSpPr>
        <p:spPr>
          <a:xfrm>
            <a:off x="812800" y="1589567"/>
            <a:ext cx="5181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10 Marcador de contenido"/>
          <p:cNvSpPr>
            <a:spLocks noGrp="1"/>
          </p:cNvSpPr>
          <p:nvPr>
            <p:ph sz="quarter" idx="2"/>
          </p:nvPr>
        </p:nvSpPr>
        <p:spPr>
          <a:xfrm>
            <a:off x="6459868" y="1589567"/>
            <a:ext cx="5181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7 Marcador de fecha"/>
          <p:cNvSpPr>
            <a:spLocks noGrp="1"/>
          </p:cNvSpPr>
          <p:nvPr>
            <p:ph type="dt" sz="half" idx="10"/>
          </p:nvPr>
        </p:nvSpPr>
        <p:spPr/>
        <p:txBody>
          <a:bodyPr rtlCol="0"/>
          <a:lstStyle>
            <a:lvl1pPr>
              <a:defRPr/>
            </a:lvl1pPr>
          </a:lstStyle>
          <a:p>
            <a:pPr>
              <a:defRPr/>
            </a:pPr>
            <a:endParaRPr lang="es-ES"/>
          </a:p>
        </p:txBody>
      </p:sp>
      <p:sp>
        <p:nvSpPr>
          <p:cNvPr id="6" name="9 Marcador de número de diapositiva"/>
          <p:cNvSpPr>
            <a:spLocks noGrp="1"/>
          </p:cNvSpPr>
          <p:nvPr>
            <p:ph type="sldNum" sz="quarter" idx="11"/>
          </p:nvPr>
        </p:nvSpPr>
        <p:spPr/>
        <p:txBody>
          <a:bodyPr rtlCol="0"/>
          <a:lstStyle>
            <a:lvl1pPr>
              <a:defRPr/>
            </a:lvl1pPr>
          </a:lstStyle>
          <a:p>
            <a:pPr>
              <a:defRPr/>
            </a:pPr>
            <a:fld id="{354A8665-6915-4779-91E0-F5E6871A48F6}" type="slidenum">
              <a:rPr lang="es-ES"/>
              <a:pPr>
                <a:defRPr/>
              </a:pPr>
              <a:t>‹Nº›</a:t>
            </a:fld>
            <a:endParaRPr lang="es-ES"/>
          </a:p>
        </p:txBody>
      </p:sp>
      <p:sp>
        <p:nvSpPr>
          <p:cNvPr id="7" name="11 Marcador de pie de página"/>
          <p:cNvSpPr>
            <a:spLocks noGrp="1"/>
          </p:cNvSpPr>
          <p:nvPr>
            <p:ph type="ftr" sz="quarter" idx="12"/>
          </p:nvPr>
        </p:nvSpPr>
        <p:spPr/>
        <p:txBody>
          <a:bodyPr rtlCol="0"/>
          <a:lstStyle>
            <a:lvl1pPr>
              <a:defRPr/>
            </a:lvl1pPr>
          </a:lstStyle>
          <a:p>
            <a:pPr>
              <a:defRPr/>
            </a:pPr>
            <a:endParaRPr lang="es-ES"/>
          </a:p>
        </p:txBody>
      </p:sp>
    </p:spTree>
    <p:extLst>
      <p:ext uri="{BB962C8B-B14F-4D97-AF65-F5344CB8AC3E}">
        <p14:creationId xmlns:p14="http://schemas.microsoft.com/office/powerpoint/2010/main" val="3484068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711200" y="273050"/>
            <a:ext cx="10871200" cy="869950"/>
          </a:xfrm>
        </p:spPr>
        <p:txBody>
          <a:bodyPr/>
          <a:lstStyle>
            <a:lvl1pPr>
              <a:defRPr/>
            </a:lvl1pPr>
          </a:lstStyle>
          <a:p>
            <a:r>
              <a:rPr lang="es-ES" smtClean="0"/>
              <a:t>Haga clic para modificar el estilo de título del patrón</a:t>
            </a:r>
            <a:endParaRPr lang="en-US"/>
          </a:p>
        </p:txBody>
      </p:sp>
      <p:sp>
        <p:nvSpPr>
          <p:cNvPr id="11" name="10 Marcador de contenido"/>
          <p:cNvSpPr>
            <a:spLocks noGrp="1"/>
          </p:cNvSpPr>
          <p:nvPr>
            <p:ph sz="quarter" idx="2"/>
          </p:nvPr>
        </p:nvSpPr>
        <p:spPr>
          <a:xfrm>
            <a:off x="812800" y="2438400"/>
            <a:ext cx="5181600" cy="3581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3" name="12 Marcador de contenido"/>
          <p:cNvSpPr>
            <a:spLocks noGrp="1"/>
          </p:cNvSpPr>
          <p:nvPr>
            <p:ph sz="quarter" idx="4"/>
          </p:nvPr>
        </p:nvSpPr>
        <p:spPr>
          <a:xfrm>
            <a:off x="6400800" y="2438400"/>
            <a:ext cx="5181600" cy="3581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6" name="15 Marcador de texto"/>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s-ES" smtClean="0"/>
              <a:t>Haga clic para modificar el estilo de texto del patrón</a:t>
            </a:r>
          </a:p>
        </p:txBody>
      </p:sp>
      <p:sp>
        <p:nvSpPr>
          <p:cNvPr id="15" name="14 Marcador de texto"/>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s-ES" smtClean="0"/>
              <a:t>Haga clic para modificar el estilo de texto del patrón</a:t>
            </a:r>
          </a:p>
        </p:txBody>
      </p:sp>
      <p:sp>
        <p:nvSpPr>
          <p:cNvPr id="7" name="9 Marcador de fecha"/>
          <p:cNvSpPr>
            <a:spLocks noGrp="1"/>
          </p:cNvSpPr>
          <p:nvPr>
            <p:ph type="dt" sz="half" idx="10"/>
          </p:nvPr>
        </p:nvSpPr>
        <p:spPr/>
        <p:txBody>
          <a:bodyPr rtlCol="0"/>
          <a:lstStyle>
            <a:lvl1pPr>
              <a:defRPr/>
            </a:lvl1pPr>
          </a:lstStyle>
          <a:p>
            <a:pPr>
              <a:defRPr/>
            </a:pPr>
            <a:endParaRPr lang="es-ES"/>
          </a:p>
        </p:txBody>
      </p:sp>
      <p:sp>
        <p:nvSpPr>
          <p:cNvPr id="8" name="11 Marcador de número de diapositiva"/>
          <p:cNvSpPr>
            <a:spLocks noGrp="1"/>
          </p:cNvSpPr>
          <p:nvPr>
            <p:ph type="sldNum" sz="quarter" idx="11"/>
          </p:nvPr>
        </p:nvSpPr>
        <p:spPr/>
        <p:txBody>
          <a:bodyPr rtlCol="0"/>
          <a:lstStyle>
            <a:lvl1pPr>
              <a:defRPr/>
            </a:lvl1pPr>
          </a:lstStyle>
          <a:p>
            <a:pPr>
              <a:defRPr/>
            </a:pPr>
            <a:fld id="{FCDAF60A-BFF8-4182-8ABC-CB2B640D9A73}" type="slidenum">
              <a:rPr lang="es-ES"/>
              <a:pPr>
                <a:defRPr/>
              </a:pPr>
              <a:t>‹Nº›</a:t>
            </a:fld>
            <a:endParaRPr lang="es-ES"/>
          </a:p>
        </p:txBody>
      </p:sp>
      <p:sp>
        <p:nvSpPr>
          <p:cNvPr id="9" name="13 Marcador de pie de página"/>
          <p:cNvSpPr>
            <a:spLocks noGrp="1"/>
          </p:cNvSpPr>
          <p:nvPr>
            <p:ph type="ftr" sz="quarter" idx="12"/>
          </p:nvPr>
        </p:nvSpPr>
        <p:spPr/>
        <p:txBody>
          <a:bodyPr rtlCol="0"/>
          <a:lstStyle>
            <a:lvl1pPr>
              <a:defRPr/>
            </a:lvl1pPr>
          </a:lstStyle>
          <a:p>
            <a:pPr>
              <a:defRPr/>
            </a:pPr>
            <a:endParaRPr lang="es-ES"/>
          </a:p>
        </p:txBody>
      </p:sp>
    </p:spTree>
    <p:extLst>
      <p:ext uri="{BB962C8B-B14F-4D97-AF65-F5344CB8AC3E}">
        <p14:creationId xmlns:p14="http://schemas.microsoft.com/office/powerpoint/2010/main" val="1598962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13 Marcador de fecha"/>
          <p:cNvSpPr>
            <a:spLocks noGrp="1"/>
          </p:cNvSpPr>
          <p:nvPr>
            <p:ph type="dt" sz="half" idx="10"/>
          </p:nvPr>
        </p:nvSpPr>
        <p:spPr/>
        <p:txBody>
          <a:bodyPr/>
          <a:lstStyle>
            <a:lvl1pPr>
              <a:defRPr/>
            </a:lvl1pPr>
          </a:lstStyle>
          <a:p>
            <a:pPr>
              <a:defRPr/>
            </a:pPr>
            <a:endParaRPr lang="es-ES"/>
          </a:p>
        </p:txBody>
      </p:sp>
      <p:sp>
        <p:nvSpPr>
          <p:cNvPr id="4" name="2 Marcador de pie de página"/>
          <p:cNvSpPr>
            <a:spLocks noGrp="1"/>
          </p:cNvSpPr>
          <p:nvPr>
            <p:ph type="ftr" sz="quarter" idx="11"/>
          </p:nvPr>
        </p:nvSpPr>
        <p:spPr/>
        <p:txBody>
          <a:bodyPr/>
          <a:lstStyle>
            <a:lvl1pPr>
              <a:defRPr/>
            </a:lvl1pPr>
          </a:lstStyle>
          <a:p>
            <a:pPr>
              <a:defRPr/>
            </a:pPr>
            <a:endParaRPr lang="es-ES"/>
          </a:p>
        </p:txBody>
      </p:sp>
      <p:sp>
        <p:nvSpPr>
          <p:cNvPr id="5" name="22 Marcador de número de diapositiva"/>
          <p:cNvSpPr>
            <a:spLocks noGrp="1"/>
          </p:cNvSpPr>
          <p:nvPr>
            <p:ph type="sldNum" sz="quarter" idx="12"/>
          </p:nvPr>
        </p:nvSpPr>
        <p:spPr/>
        <p:txBody>
          <a:bodyPr/>
          <a:lstStyle>
            <a:lvl1pPr>
              <a:defRPr/>
            </a:lvl1pPr>
          </a:lstStyle>
          <a:p>
            <a:pPr>
              <a:defRPr/>
            </a:pPr>
            <a:fld id="{C82E3EEF-C7D6-4316-B88A-E68AB1E3D664}" type="slidenum">
              <a:rPr lang="es-ES"/>
              <a:pPr>
                <a:defRPr/>
              </a:pPr>
              <a:t>‹Nº›</a:t>
            </a:fld>
            <a:endParaRPr lang="es-ES"/>
          </a:p>
        </p:txBody>
      </p:sp>
    </p:spTree>
    <p:extLst>
      <p:ext uri="{BB962C8B-B14F-4D97-AF65-F5344CB8AC3E}">
        <p14:creationId xmlns:p14="http://schemas.microsoft.com/office/powerpoint/2010/main" val="20008495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pPr>
              <a:defRPr/>
            </a:pPr>
            <a:endParaRPr lang="es-ES"/>
          </a:p>
        </p:txBody>
      </p:sp>
      <p:sp>
        <p:nvSpPr>
          <p:cNvPr id="3" name="2 Marcador de pie de página"/>
          <p:cNvSpPr>
            <a:spLocks noGrp="1"/>
          </p:cNvSpPr>
          <p:nvPr>
            <p:ph type="ftr" sz="quarter" idx="11"/>
          </p:nvPr>
        </p:nvSpPr>
        <p:spPr/>
        <p:txBody>
          <a:bodyPr/>
          <a:lstStyle>
            <a:lvl1pPr>
              <a:defRPr/>
            </a:lvl1pPr>
          </a:lstStyle>
          <a:p>
            <a:pPr>
              <a:defRPr/>
            </a:pPr>
            <a:endParaRPr lang="es-ES"/>
          </a:p>
        </p:txBody>
      </p:sp>
      <p:sp>
        <p:nvSpPr>
          <p:cNvPr id="4" name="3 Marcador de número de diapositiva"/>
          <p:cNvSpPr>
            <a:spLocks noGrp="1"/>
          </p:cNvSpPr>
          <p:nvPr>
            <p:ph type="sldNum" sz="quarter" idx="12"/>
          </p:nvPr>
        </p:nvSpPr>
        <p:spPr>
          <a:xfrm>
            <a:off x="0" y="6248400"/>
            <a:ext cx="711200" cy="381000"/>
          </a:xfrm>
        </p:spPr>
        <p:txBody>
          <a:bodyPr/>
          <a:lstStyle>
            <a:lvl1pPr>
              <a:defRPr>
                <a:solidFill>
                  <a:schemeClr val="tx2"/>
                </a:solidFill>
              </a:defRPr>
            </a:lvl1pPr>
          </a:lstStyle>
          <a:p>
            <a:pPr>
              <a:defRPr/>
            </a:pPr>
            <a:fld id="{F10F608F-CF8D-4111-A3D3-DF0FF2702742}" type="slidenum">
              <a:rPr lang="es-ES"/>
              <a:pPr>
                <a:defRPr/>
              </a:pPr>
              <a:t>‹Nº›</a:t>
            </a:fld>
            <a:endParaRPr lang="es-ES"/>
          </a:p>
        </p:txBody>
      </p:sp>
    </p:spTree>
    <p:extLst>
      <p:ext uri="{BB962C8B-B14F-4D97-AF65-F5344CB8AC3E}">
        <p14:creationId xmlns:p14="http://schemas.microsoft.com/office/powerpoint/2010/main" val="33967687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812800" y="273050"/>
            <a:ext cx="10769600" cy="869950"/>
          </a:xfrm>
        </p:spPr>
        <p:txBody>
          <a:bodyPr/>
          <a:lstStyle>
            <a:lvl1pPr algn="l">
              <a:buNone/>
              <a:defRPr sz="4400" b="0"/>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9" name="8 Marcador de contenido"/>
          <p:cNvSpPr>
            <a:spLocks noGrp="1"/>
          </p:cNvSpPr>
          <p:nvPr>
            <p:ph sz="quarter" idx="1"/>
          </p:nvPr>
        </p:nvSpPr>
        <p:spPr>
          <a:xfrm>
            <a:off x="3149600" y="1752600"/>
            <a:ext cx="8534400" cy="4419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13 Marcador de fecha"/>
          <p:cNvSpPr>
            <a:spLocks noGrp="1"/>
          </p:cNvSpPr>
          <p:nvPr>
            <p:ph type="dt" sz="half" idx="10"/>
          </p:nvPr>
        </p:nvSpPr>
        <p:spPr/>
        <p:txBody>
          <a:bodyPr/>
          <a:lstStyle>
            <a:lvl1pPr>
              <a:defRPr/>
            </a:lvl1pPr>
          </a:lstStyle>
          <a:p>
            <a:pPr>
              <a:defRPr/>
            </a:pPr>
            <a:endParaRPr lang="es-ES"/>
          </a:p>
        </p:txBody>
      </p:sp>
      <p:sp>
        <p:nvSpPr>
          <p:cNvPr id="6" name="2 Marcador de pie de página"/>
          <p:cNvSpPr>
            <a:spLocks noGrp="1"/>
          </p:cNvSpPr>
          <p:nvPr>
            <p:ph type="ftr" sz="quarter" idx="11"/>
          </p:nvPr>
        </p:nvSpPr>
        <p:spPr/>
        <p:txBody>
          <a:bodyPr/>
          <a:lstStyle>
            <a:lvl1pPr>
              <a:defRPr/>
            </a:lvl1pPr>
          </a:lstStyle>
          <a:p>
            <a:pPr>
              <a:defRPr/>
            </a:pPr>
            <a:endParaRPr lang="es-ES"/>
          </a:p>
        </p:txBody>
      </p:sp>
      <p:sp>
        <p:nvSpPr>
          <p:cNvPr id="7" name="22 Marcador de número de diapositiva"/>
          <p:cNvSpPr>
            <a:spLocks noGrp="1"/>
          </p:cNvSpPr>
          <p:nvPr>
            <p:ph type="sldNum" sz="quarter" idx="12"/>
          </p:nvPr>
        </p:nvSpPr>
        <p:spPr/>
        <p:txBody>
          <a:bodyPr/>
          <a:lstStyle>
            <a:lvl1pPr>
              <a:defRPr/>
            </a:lvl1pPr>
          </a:lstStyle>
          <a:p>
            <a:pPr>
              <a:defRPr/>
            </a:pPr>
            <a:fld id="{6B88E803-2CD7-4983-877C-FF6B8D0D1611}" type="slidenum">
              <a:rPr lang="es-ES"/>
              <a:pPr>
                <a:defRPr/>
              </a:pPr>
              <a:t>‹Nº›</a:t>
            </a:fld>
            <a:endParaRPr lang="es-ES"/>
          </a:p>
        </p:txBody>
      </p:sp>
    </p:spTree>
    <p:extLst>
      <p:ext uri="{BB962C8B-B14F-4D97-AF65-F5344CB8AC3E}">
        <p14:creationId xmlns:p14="http://schemas.microsoft.com/office/powerpoint/2010/main" val="10439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CA9B82C4-B05F-445D-B3AE-5365AA036166}" type="datetimeFigureOut">
              <a:rPr lang="es-ES" smtClean="0"/>
              <a:t>29/11/2020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C859FF6-C91F-411B-8D54-2029B5C741F4}" type="slidenum">
              <a:rPr lang="es-ES" smtClean="0"/>
              <a:t>‹Nº›</a:t>
            </a:fld>
            <a:endParaRPr lang="es-ES"/>
          </a:p>
        </p:txBody>
      </p:sp>
    </p:spTree>
    <p:extLst>
      <p:ext uri="{BB962C8B-B14F-4D97-AF65-F5344CB8AC3E}">
        <p14:creationId xmlns:p14="http://schemas.microsoft.com/office/powerpoint/2010/main" val="1035005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3">
        <a:schemeClr val="bg2"/>
      </p:bgRef>
    </p:bg>
    <p:spTree>
      <p:nvGrpSpPr>
        <p:cNvPr id="1" name=""/>
        <p:cNvGrpSpPr/>
        <p:nvPr/>
      </p:nvGrpSpPr>
      <p:grpSpPr>
        <a:xfrm>
          <a:off x="0" y="0"/>
          <a:ext cx="0" cy="0"/>
          <a:chOff x="0" y="0"/>
          <a:chExt cx="0" cy="0"/>
        </a:xfrm>
      </p:grpSpPr>
      <p:sp>
        <p:nvSpPr>
          <p:cNvPr id="5" name="4 Rectángulo"/>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5 Rectángulo"/>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6 Rectángulo"/>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7 Rectángulo"/>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3 Marcador de texto"/>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s-ES" smtClean="0"/>
              <a:t>Haga clic para modificar el estilo de texto del patrón</a:t>
            </a:r>
          </a:p>
        </p:txBody>
      </p:sp>
      <p:sp>
        <p:nvSpPr>
          <p:cNvPr id="2" name="1 Título"/>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es-ES" noProof="0" smtClean="0"/>
              <a:t>Haga clic en el icono para agregar una imagen</a:t>
            </a:r>
            <a:endParaRPr lang="en-US" noProof="0" dirty="0"/>
          </a:p>
        </p:txBody>
      </p:sp>
      <p:sp>
        <p:nvSpPr>
          <p:cNvPr id="9" name="11 Marcador de fecha"/>
          <p:cNvSpPr>
            <a:spLocks noGrp="1"/>
          </p:cNvSpPr>
          <p:nvPr>
            <p:ph type="dt" sz="half" idx="10"/>
          </p:nvPr>
        </p:nvSpPr>
        <p:spPr>
          <a:xfrm>
            <a:off x="8331200" y="6248401"/>
            <a:ext cx="3556000" cy="365125"/>
          </a:xfrm>
        </p:spPr>
        <p:txBody>
          <a:bodyPr rtlCol="0"/>
          <a:lstStyle>
            <a:lvl1pPr>
              <a:defRPr/>
            </a:lvl1pPr>
          </a:lstStyle>
          <a:p>
            <a:pPr>
              <a:defRPr/>
            </a:pPr>
            <a:endParaRPr lang="es-ES"/>
          </a:p>
        </p:txBody>
      </p:sp>
      <p:sp>
        <p:nvSpPr>
          <p:cNvPr id="10" name="12 Marcador de número de diapositiva"/>
          <p:cNvSpPr>
            <a:spLocks noGrp="1"/>
          </p:cNvSpPr>
          <p:nvPr>
            <p:ph type="sldNum" sz="quarter" idx="11"/>
          </p:nvPr>
        </p:nvSpPr>
        <p:spPr>
          <a:xfrm>
            <a:off x="0" y="4667251"/>
            <a:ext cx="1930400" cy="663575"/>
          </a:xfrm>
        </p:spPr>
        <p:txBody>
          <a:bodyPr rtlCol="0"/>
          <a:lstStyle>
            <a:lvl1pPr>
              <a:defRPr sz="2800"/>
            </a:lvl1pPr>
          </a:lstStyle>
          <a:p>
            <a:pPr>
              <a:defRPr/>
            </a:pPr>
            <a:fld id="{5BBD15B5-1A2A-4BBE-9824-E875AED8DFF6}" type="slidenum">
              <a:rPr lang="es-ES"/>
              <a:pPr>
                <a:defRPr/>
              </a:pPr>
              <a:t>‹Nº›</a:t>
            </a:fld>
            <a:endParaRPr lang="es-ES"/>
          </a:p>
        </p:txBody>
      </p:sp>
      <p:sp>
        <p:nvSpPr>
          <p:cNvPr id="11" name="13 Marcador de pie de página"/>
          <p:cNvSpPr>
            <a:spLocks noGrp="1"/>
          </p:cNvSpPr>
          <p:nvPr>
            <p:ph type="ftr" sz="quarter" idx="12"/>
          </p:nvPr>
        </p:nvSpPr>
        <p:spPr>
          <a:xfrm>
            <a:off x="2133600" y="6248401"/>
            <a:ext cx="6096000" cy="365125"/>
          </a:xfrm>
        </p:spPr>
        <p:txBody>
          <a:bodyPr rtlCol="0"/>
          <a:lstStyle>
            <a:lvl1pPr>
              <a:defRPr/>
            </a:lvl1pPr>
          </a:lstStyle>
          <a:p>
            <a:pPr>
              <a:defRPr/>
            </a:pPr>
            <a:endParaRPr lang="es-ES"/>
          </a:p>
        </p:txBody>
      </p:sp>
    </p:spTree>
    <p:extLst>
      <p:ext uri="{BB962C8B-B14F-4D97-AF65-F5344CB8AC3E}">
        <p14:creationId xmlns:p14="http://schemas.microsoft.com/office/powerpoint/2010/main" val="1499311708"/>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endParaRPr lang="es-ES"/>
          </a:p>
        </p:txBody>
      </p:sp>
      <p:sp>
        <p:nvSpPr>
          <p:cNvPr id="5" name="2 Marcador de pie de página"/>
          <p:cNvSpPr>
            <a:spLocks noGrp="1"/>
          </p:cNvSpPr>
          <p:nvPr>
            <p:ph type="ftr" sz="quarter" idx="11"/>
          </p:nvPr>
        </p:nvSpPr>
        <p:spPr/>
        <p:txBody>
          <a:bodyPr/>
          <a:lstStyle>
            <a:lvl1pPr>
              <a:defRPr/>
            </a:lvl1pPr>
          </a:lstStyle>
          <a:p>
            <a:pPr>
              <a:defRPr/>
            </a:pPr>
            <a:endParaRPr lang="es-ES"/>
          </a:p>
        </p:txBody>
      </p:sp>
      <p:sp>
        <p:nvSpPr>
          <p:cNvPr id="6" name="22 Marcador de número de diapositiva"/>
          <p:cNvSpPr>
            <a:spLocks noGrp="1"/>
          </p:cNvSpPr>
          <p:nvPr>
            <p:ph type="sldNum" sz="quarter" idx="12"/>
          </p:nvPr>
        </p:nvSpPr>
        <p:spPr/>
        <p:txBody>
          <a:bodyPr/>
          <a:lstStyle>
            <a:lvl1pPr>
              <a:defRPr/>
            </a:lvl1pPr>
          </a:lstStyle>
          <a:p>
            <a:pPr>
              <a:defRPr/>
            </a:pPr>
            <a:fld id="{F9084BB4-857F-44AA-8479-0A52080FDCFF}" type="slidenum">
              <a:rPr lang="es-ES"/>
              <a:pPr>
                <a:defRPr/>
              </a:pPr>
              <a:t>‹Nº›</a:t>
            </a:fld>
            <a:endParaRPr lang="es-ES"/>
          </a:p>
        </p:txBody>
      </p:sp>
    </p:spTree>
    <p:extLst>
      <p:ext uri="{BB962C8B-B14F-4D97-AF65-F5344CB8AC3E}">
        <p14:creationId xmlns:p14="http://schemas.microsoft.com/office/powerpoint/2010/main" val="23074913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3 Rectángulo"/>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4 Rectángulo"/>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5 Rectángulo"/>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1 Título vertical"/>
          <p:cNvSpPr>
            <a:spLocks noGrp="1"/>
          </p:cNvSpPr>
          <p:nvPr>
            <p:ph type="title" orient="vert"/>
          </p:nvPr>
        </p:nvSpPr>
        <p:spPr>
          <a:xfrm>
            <a:off x="8737600" y="609601"/>
            <a:ext cx="2743200" cy="5516563"/>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609600" y="609600"/>
            <a:ext cx="7416800" cy="551656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3 Marcador de fecha"/>
          <p:cNvSpPr>
            <a:spLocks noGrp="1"/>
          </p:cNvSpPr>
          <p:nvPr>
            <p:ph type="dt" sz="half" idx="10"/>
          </p:nvPr>
        </p:nvSpPr>
        <p:spPr>
          <a:xfrm>
            <a:off x="8737600" y="6248401"/>
            <a:ext cx="2946400" cy="365125"/>
          </a:xfrm>
        </p:spPr>
        <p:txBody>
          <a:bodyPr/>
          <a:lstStyle>
            <a:lvl1pPr>
              <a:defRPr/>
            </a:lvl1pPr>
          </a:lstStyle>
          <a:p>
            <a:pPr>
              <a:defRPr/>
            </a:pPr>
            <a:endParaRPr lang="es-ES"/>
          </a:p>
        </p:txBody>
      </p:sp>
      <p:sp>
        <p:nvSpPr>
          <p:cNvPr id="8" name="4 Marcador de pie de página"/>
          <p:cNvSpPr>
            <a:spLocks noGrp="1"/>
          </p:cNvSpPr>
          <p:nvPr>
            <p:ph type="ftr" sz="quarter" idx="11"/>
          </p:nvPr>
        </p:nvSpPr>
        <p:spPr>
          <a:xfrm>
            <a:off x="609601" y="6248401"/>
            <a:ext cx="7431617" cy="365125"/>
          </a:xfrm>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a:xfrm rot="5400000">
            <a:off x="8075084" y="103717"/>
            <a:ext cx="533400" cy="325967"/>
          </a:xfrm>
        </p:spPr>
        <p:txBody>
          <a:bodyPr/>
          <a:lstStyle>
            <a:lvl1pPr>
              <a:defRPr/>
            </a:lvl1pPr>
          </a:lstStyle>
          <a:p>
            <a:pPr>
              <a:defRPr/>
            </a:pPr>
            <a:fld id="{236EB1A2-FC4E-40E6-9CD9-76381A08DAF3}" type="slidenum">
              <a:rPr lang="es-ES"/>
              <a:pPr>
                <a:defRPr/>
              </a:pPr>
              <a:t>‹Nº›</a:t>
            </a:fld>
            <a:endParaRPr lang="es-ES"/>
          </a:p>
        </p:txBody>
      </p:sp>
    </p:spTree>
    <p:extLst>
      <p:ext uri="{BB962C8B-B14F-4D97-AF65-F5344CB8AC3E}">
        <p14:creationId xmlns:p14="http://schemas.microsoft.com/office/powerpoint/2010/main" val="10167055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A9B82C4-B05F-445D-B3AE-5365AA036166}" type="datetimeFigureOut">
              <a:rPr lang="es-ES" smtClean="0"/>
              <a:t>29/11/2020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C859FF6-C91F-411B-8D54-2029B5C741F4}" type="slidenum">
              <a:rPr lang="es-ES" smtClean="0"/>
              <a:t>‹Nº›</a:t>
            </a:fld>
            <a:endParaRPr lang="es-ES"/>
          </a:p>
        </p:txBody>
      </p:sp>
    </p:spTree>
    <p:extLst>
      <p:ext uri="{BB962C8B-B14F-4D97-AF65-F5344CB8AC3E}">
        <p14:creationId xmlns:p14="http://schemas.microsoft.com/office/powerpoint/2010/main" val="1635417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CA9B82C4-B05F-445D-B3AE-5365AA036166}" type="datetimeFigureOut">
              <a:rPr lang="es-ES" smtClean="0"/>
              <a:t>29/11/2020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C859FF6-C91F-411B-8D54-2029B5C741F4}" type="slidenum">
              <a:rPr lang="es-ES" smtClean="0"/>
              <a:t>‹Nº›</a:t>
            </a:fld>
            <a:endParaRPr lang="es-ES"/>
          </a:p>
        </p:txBody>
      </p:sp>
    </p:spTree>
    <p:extLst>
      <p:ext uri="{BB962C8B-B14F-4D97-AF65-F5344CB8AC3E}">
        <p14:creationId xmlns:p14="http://schemas.microsoft.com/office/powerpoint/2010/main" val="2045441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CA9B82C4-B05F-445D-B3AE-5365AA036166}" type="datetimeFigureOut">
              <a:rPr lang="es-ES" smtClean="0"/>
              <a:t>29/11/2020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BC859FF6-C91F-411B-8D54-2029B5C741F4}" type="slidenum">
              <a:rPr lang="es-ES" smtClean="0"/>
              <a:t>‹Nº›</a:t>
            </a:fld>
            <a:endParaRPr lang="es-ES"/>
          </a:p>
        </p:txBody>
      </p:sp>
    </p:spTree>
    <p:extLst>
      <p:ext uri="{BB962C8B-B14F-4D97-AF65-F5344CB8AC3E}">
        <p14:creationId xmlns:p14="http://schemas.microsoft.com/office/powerpoint/2010/main" val="107974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CA9B82C4-B05F-445D-B3AE-5365AA036166}" type="datetimeFigureOut">
              <a:rPr lang="es-ES" smtClean="0"/>
              <a:t>29/11/2020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BC859FF6-C91F-411B-8D54-2029B5C741F4}" type="slidenum">
              <a:rPr lang="es-ES" smtClean="0"/>
              <a:t>‹Nº›</a:t>
            </a:fld>
            <a:endParaRPr lang="es-ES"/>
          </a:p>
        </p:txBody>
      </p:sp>
    </p:spTree>
    <p:extLst>
      <p:ext uri="{BB962C8B-B14F-4D97-AF65-F5344CB8AC3E}">
        <p14:creationId xmlns:p14="http://schemas.microsoft.com/office/powerpoint/2010/main" val="173010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A9B82C4-B05F-445D-B3AE-5365AA036166}" type="datetimeFigureOut">
              <a:rPr lang="es-ES" smtClean="0"/>
              <a:t>29/11/2020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BC859FF6-C91F-411B-8D54-2029B5C741F4}" type="slidenum">
              <a:rPr lang="es-ES" smtClean="0"/>
              <a:t>‹Nº›</a:t>
            </a:fld>
            <a:endParaRPr lang="es-ES"/>
          </a:p>
        </p:txBody>
      </p:sp>
    </p:spTree>
    <p:extLst>
      <p:ext uri="{BB962C8B-B14F-4D97-AF65-F5344CB8AC3E}">
        <p14:creationId xmlns:p14="http://schemas.microsoft.com/office/powerpoint/2010/main" val="2376460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A9B82C4-B05F-445D-B3AE-5365AA036166}" type="datetimeFigureOut">
              <a:rPr lang="es-ES" smtClean="0"/>
              <a:t>29/11/2020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C859FF6-C91F-411B-8D54-2029B5C741F4}" type="slidenum">
              <a:rPr lang="es-ES" smtClean="0"/>
              <a:t>‹Nº›</a:t>
            </a:fld>
            <a:endParaRPr lang="es-ES"/>
          </a:p>
        </p:txBody>
      </p:sp>
    </p:spTree>
    <p:extLst>
      <p:ext uri="{BB962C8B-B14F-4D97-AF65-F5344CB8AC3E}">
        <p14:creationId xmlns:p14="http://schemas.microsoft.com/office/powerpoint/2010/main" val="3224123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A9B82C4-B05F-445D-B3AE-5365AA036166}" type="datetimeFigureOut">
              <a:rPr lang="es-ES" smtClean="0"/>
              <a:t>29/11/2020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C859FF6-C91F-411B-8D54-2029B5C741F4}" type="slidenum">
              <a:rPr lang="es-ES" smtClean="0"/>
              <a:t>‹Nº›</a:t>
            </a:fld>
            <a:endParaRPr lang="es-ES"/>
          </a:p>
        </p:txBody>
      </p:sp>
    </p:spTree>
    <p:extLst>
      <p:ext uri="{BB962C8B-B14F-4D97-AF65-F5344CB8AC3E}">
        <p14:creationId xmlns:p14="http://schemas.microsoft.com/office/powerpoint/2010/main" val="247267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9B82C4-B05F-445D-B3AE-5365AA036166}" type="datetimeFigureOut">
              <a:rPr lang="es-ES" smtClean="0"/>
              <a:t>29/11/2020</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59FF6-C91F-411B-8D54-2029B5C741F4}" type="slidenum">
              <a:rPr lang="es-ES" smtClean="0"/>
              <a:t>‹Nº›</a:t>
            </a:fld>
            <a:endParaRPr lang="es-ES"/>
          </a:p>
        </p:txBody>
      </p:sp>
    </p:spTree>
    <p:extLst>
      <p:ext uri="{BB962C8B-B14F-4D97-AF65-F5344CB8AC3E}">
        <p14:creationId xmlns:p14="http://schemas.microsoft.com/office/powerpoint/2010/main" val="67194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1378" name="21 Marcador de título"/>
          <p:cNvSpPr>
            <a:spLocks noGrp="1"/>
          </p:cNvSpPr>
          <p:nvPr>
            <p:ph type="title"/>
          </p:nvPr>
        </p:nvSpPr>
        <p:spPr bwMode="auto">
          <a:xfrm>
            <a:off x="812800" y="228600"/>
            <a:ext cx="108712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101379" name="12 Marcador de texto"/>
          <p:cNvSpPr>
            <a:spLocks noGrp="1"/>
          </p:cNvSpPr>
          <p:nvPr>
            <p:ph type="body" idx="1"/>
          </p:nvPr>
        </p:nvSpPr>
        <p:spPr bwMode="auto">
          <a:xfrm>
            <a:off x="817033" y="1600201"/>
            <a:ext cx="108712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4" name="13 Marcador de fecha"/>
          <p:cNvSpPr>
            <a:spLocks noGrp="1"/>
          </p:cNvSpPr>
          <p:nvPr>
            <p:ph type="dt" sz="half" idx="2"/>
          </p:nvPr>
        </p:nvSpPr>
        <p:spPr>
          <a:xfrm>
            <a:off x="8128000" y="6248401"/>
            <a:ext cx="3556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endParaRPr lang="es-ES"/>
          </a:p>
        </p:txBody>
      </p:sp>
      <p:sp>
        <p:nvSpPr>
          <p:cNvPr id="3" name="2 Marcador de pie de página"/>
          <p:cNvSpPr>
            <a:spLocks noGrp="1"/>
          </p:cNvSpPr>
          <p:nvPr>
            <p:ph type="ftr" sz="quarter" idx="3"/>
          </p:nvPr>
        </p:nvSpPr>
        <p:spPr>
          <a:xfrm>
            <a:off x="812801" y="6248401"/>
            <a:ext cx="7228417"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s-ES"/>
          </a:p>
        </p:txBody>
      </p:sp>
      <p:sp>
        <p:nvSpPr>
          <p:cNvPr id="7" name="6 Rectángulo"/>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7 Rectángulo"/>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8 Rectángulo"/>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3" name="22 Marcador de número de diapositiva"/>
          <p:cNvSpPr>
            <a:spLocks noGrp="1"/>
          </p:cNvSpPr>
          <p:nvPr>
            <p:ph type="sldNum" sz="quarter" idx="4"/>
          </p:nvPr>
        </p:nvSpPr>
        <p:spPr>
          <a:xfrm>
            <a:off x="0" y="1271589"/>
            <a:ext cx="7112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FE9B046D-3546-4938-8912-219FD0E1CE18}" type="slidenum">
              <a:rPr lang="es-ES"/>
              <a:pPr>
                <a:defRPr/>
              </a:pPr>
              <a:t>‹Nº›</a:t>
            </a:fld>
            <a:endParaRPr lang="es-ES"/>
          </a:p>
        </p:txBody>
      </p:sp>
    </p:spTree>
    <p:extLst>
      <p:ext uri="{BB962C8B-B14F-4D97-AF65-F5344CB8AC3E}">
        <p14:creationId xmlns:p14="http://schemas.microsoft.com/office/powerpoint/2010/main" val="717673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7.png"/><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2238348" y="1071546"/>
            <a:ext cx="7772400" cy="1682750"/>
          </a:xfrm>
        </p:spPr>
        <p:txBody>
          <a:bodyPr>
            <a:normAutofit/>
          </a:bodyPr>
          <a:lstStyle/>
          <a:p>
            <a:pPr algn="ctr" eaLnBrk="1" fontAlgn="auto" hangingPunct="1">
              <a:spcAft>
                <a:spcPts val="0"/>
              </a:spcAft>
              <a:defRPr/>
            </a:pPr>
            <a:r>
              <a:rPr lang="es-ES" b="1" dirty="0" smtClean="0"/>
              <a:t>Repasos </a:t>
            </a:r>
            <a:r>
              <a:rPr lang="es-ES" b="1" dirty="0" err="1" smtClean="0"/>
              <a:t>ebau</a:t>
            </a:r>
            <a:r>
              <a:rPr lang="es-ES" b="1" dirty="0" smtClean="0"/>
              <a:t> </a:t>
            </a:r>
            <a:br>
              <a:rPr lang="es-ES" b="1" dirty="0" smtClean="0"/>
            </a:br>
            <a:r>
              <a:rPr lang="es-ES" b="1" dirty="0" smtClean="0"/>
              <a:t>GLÚCIDOS y lípidos</a:t>
            </a:r>
            <a:endParaRPr lang="es-ES" b="1" dirty="0"/>
          </a:p>
        </p:txBody>
      </p:sp>
      <p:sp>
        <p:nvSpPr>
          <p:cNvPr id="15362" name="4 Subtítulo"/>
          <p:cNvSpPr>
            <a:spLocks noGrp="1"/>
          </p:cNvSpPr>
          <p:nvPr>
            <p:ph type="subTitle" idx="1"/>
          </p:nvPr>
        </p:nvSpPr>
        <p:spPr>
          <a:xfrm>
            <a:off x="3886200" y="6049963"/>
            <a:ext cx="6705600" cy="685800"/>
          </a:xfrm>
        </p:spPr>
        <p:txBody>
          <a:bodyPr/>
          <a:lstStyle/>
          <a:p>
            <a:pPr eaLnBrk="1" hangingPunct="1"/>
            <a:r>
              <a:rPr lang="es-ES" smtClean="0"/>
              <a:t>2º Bachillerato - Biología</a:t>
            </a:r>
          </a:p>
        </p:txBody>
      </p:sp>
      <p:grpSp>
        <p:nvGrpSpPr>
          <p:cNvPr id="15363" name="9 Grupo"/>
          <p:cNvGrpSpPr>
            <a:grpSpLocks/>
          </p:cNvGrpSpPr>
          <p:nvPr/>
        </p:nvGrpSpPr>
        <p:grpSpPr bwMode="auto">
          <a:xfrm>
            <a:off x="361627" y="3285604"/>
            <a:ext cx="4961179" cy="2137618"/>
            <a:chOff x="827584" y="3645024"/>
            <a:chExt cx="4961351" cy="2136676"/>
          </a:xfrm>
          <a:solidFill>
            <a:schemeClr val="accent3">
              <a:lumMod val="40000"/>
              <a:lumOff val="60000"/>
            </a:schemeClr>
          </a:solidFill>
        </p:grpSpPr>
        <p:pic>
          <p:nvPicPr>
            <p:cNvPr id="10248" name="Picture 8" descr="http://ve.kalipedia.com/kalipediamedia/cienciasnaturales/media/200704/17/delavida/20070417klpcnavid_16.Ies.SCO.jpg"/>
            <p:cNvPicPr>
              <a:picLocks noChangeAspect="1" noChangeArrowheads="1"/>
            </p:cNvPicPr>
            <p:nvPr/>
          </p:nvPicPr>
          <p:blipFill>
            <a:blip r:embed="rId3" cstate="print"/>
            <a:srcRect/>
            <a:stretch>
              <a:fillRect/>
            </a:stretch>
          </p:blipFill>
          <p:spPr bwMode="auto">
            <a:xfrm>
              <a:off x="827584" y="3789040"/>
              <a:ext cx="2536528" cy="1992660"/>
            </a:xfrm>
            <a:prstGeom prst="rect">
              <a:avLst/>
            </a:prstGeom>
            <a:grpFill/>
            <a:ln w="28575">
              <a:noFill/>
            </a:ln>
            <a:effectLst>
              <a:reflection blurRad="12700" stA="38000" endPos="28000" dist="5000" dir="5400000" sy="-100000" algn="bl" rotWithShape="0"/>
            </a:effectLst>
          </p:spPr>
        </p:pic>
        <p:pic>
          <p:nvPicPr>
            <p:cNvPr id="15367" name="Picture 12" descr="http://web.educastur.princast.es/proyectos/biogeo_ov/2bch/B1_BIOQUIMICA/t13_GLUCIDOS/diapositivas/Diapositiva57.GIF"/>
            <p:cNvPicPr>
              <a:picLocks noChangeAspect="1" noChangeArrowheads="1"/>
            </p:cNvPicPr>
            <p:nvPr/>
          </p:nvPicPr>
          <p:blipFill>
            <a:blip r:embed="rId4">
              <a:clrChange>
                <a:clrFrom>
                  <a:srgbClr val="FFFFFF"/>
                </a:clrFrom>
                <a:clrTo>
                  <a:srgbClr val="FFFFFF">
                    <a:alpha val="0"/>
                  </a:srgbClr>
                </a:clrTo>
              </a:clrChange>
            </a:blip>
            <a:srcRect l="25841" t="25922" r="27959" b="18079"/>
            <a:stretch>
              <a:fillRect/>
            </a:stretch>
          </p:blipFill>
          <p:spPr bwMode="auto">
            <a:xfrm>
              <a:off x="3491880" y="3645024"/>
              <a:ext cx="2297055" cy="2088232"/>
            </a:xfrm>
            <a:prstGeom prst="rect">
              <a:avLst/>
            </a:prstGeom>
            <a:grpFill/>
            <a:ln w="28575">
              <a:noFill/>
              <a:miter lim="800000"/>
              <a:headEnd/>
              <a:tailEnd/>
            </a:ln>
          </p:spPr>
        </p:pic>
      </p:grpSp>
      <p:sp>
        <p:nvSpPr>
          <p:cNvPr id="15364" name="7 Rectángulo"/>
          <p:cNvSpPr>
            <a:spLocks noChangeArrowheads="1"/>
          </p:cNvSpPr>
          <p:nvPr/>
        </p:nvSpPr>
        <p:spPr bwMode="auto">
          <a:xfrm>
            <a:off x="361627" y="6069807"/>
            <a:ext cx="2268538" cy="646112"/>
          </a:xfrm>
          <a:prstGeom prst="rect">
            <a:avLst/>
          </a:prstGeom>
          <a:noFill/>
          <a:ln w="9525">
            <a:noFill/>
            <a:miter lim="800000"/>
            <a:headEnd/>
            <a:tailEnd/>
          </a:ln>
        </p:spPr>
        <p:txBody>
          <a:bodyPr>
            <a:spAutoFit/>
          </a:bodyPr>
          <a:lstStyle/>
          <a:p>
            <a:pPr fontAlgn="base">
              <a:spcBef>
                <a:spcPct val="0"/>
              </a:spcBef>
              <a:spcAft>
                <a:spcPct val="0"/>
              </a:spcAft>
            </a:pPr>
            <a:r>
              <a:rPr lang="es-ES_tradnl">
                <a:solidFill>
                  <a:prstClr val="white"/>
                </a:solidFill>
                <a:latin typeface="Arial" charset="0"/>
                <a:cs typeface="Arial" charset="0"/>
              </a:rPr>
              <a:t>IES </a:t>
            </a:r>
            <a:r>
              <a:rPr lang="es-ES_tradnl" dirty="0" err="1">
                <a:solidFill>
                  <a:prstClr val="white"/>
                </a:solidFill>
                <a:latin typeface="Arial" charset="0"/>
                <a:cs typeface="Arial" charset="0"/>
              </a:rPr>
              <a:t>Muriedas</a:t>
            </a:r>
            <a:endParaRPr lang="es-ES_tradnl" dirty="0">
              <a:solidFill>
                <a:prstClr val="white"/>
              </a:solidFill>
              <a:latin typeface="Arial" charset="0"/>
              <a:cs typeface="Arial" charset="0"/>
            </a:endParaRPr>
          </a:p>
          <a:p>
            <a:pPr fontAlgn="base">
              <a:spcBef>
                <a:spcPct val="0"/>
              </a:spcBef>
              <a:spcAft>
                <a:spcPct val="0"/>
              </a:spcAft>
            </a:pPr>
            <a:r>
              <a:rPr lang="es-ES_tradnl" dirty="0">
                <a:solidFill>
                  <a:prstClr val="white"/>
                </a:solidFill>
                <a:latin typeface="Arial" charset="0"/>
                <a:cs typeface="Arial" charset="0"/>
              </a:rPr>
              <a:t>Bonifacio San Millán</a:t>
            </a:r>
          </a:p>
        </p:txBody>
      </p:sp>
      <p:grpSp>
        <p:nvGrpSpPr>
          <p:cNvPr id="9" name="8 Grupo"/>
          <p:cNvGrpSpPr>
            <a:grpSpLocks/>
          </p:cNvGrpSpPr>
          <p:nvPr/>
        </p:nvGrpSpPr>
        <p:grpSpPr bwMode="auto">
          <a:xfrm>
            <a:off x="7068071" y="3424023"/>
            <a:ext cx="4741637" cy="2190750"/>
            <a:chOff x="3660788" y="3284538"/>
            <a:chExt cx="4742120" cy="2190388"/>
          </a:xfrm>
        </p:grpSpPr>
        <p:pic>
          <p:nvPicPr>
            <p:cNvPr id="10" name="Picture 4" descr="http://www.ehu.es/biomoleculas/lipidos/jpg/micela.jpg"/>
            <p:cNvPicPr>
              <a:picLocks noChangeAspect="1" noChangeArrowheads="1"/>
            </p:cNvPicPr>
            <p:nvPr/>
          </p:nvPicPr>
          <p:blipFill>
            <a:blip r:embed="rId5" cstate="print"/>
            <a:srcRect/>
            <a:stretch>
              <a:fillRect/>
            </a:stretch>
          </p:blipFill>
          <p:spPr bwMode="auto">
            <a:xfrm>
              <a:off x="3660788" y="3284538"/>
              <a:ext cx="2305062" cy="2176462"/>
            </a:xfrm>
            <a:prstGeom prst="rect">
              <a:avLst/>
            </a:prstGeom>
            <a:solidFill>
              <a:schemeClr val="accent2">
                <a:lumMod val="40000"/>
                <a:lumOff val="60000"/>
              </a:schemeClr>
            </a:solidFill>
            <a:ln w="9525">
              <a:noFill/>
              <a:miter lim="800000"/>
              <a:headEnd/>
              <a:tailEnd/>
            </a:ln>
          </p:spPr>
        </p:pic>
        <p:pic>
          <p:nvPicPr>
            <p:cNvPr id="12" name="Picture 10" descr="La gran cantidad de grasa que posee una foca, aísla del frío"/>
            <p:cNvPicPr>
              <a:picLocks noChangeAspect="1" noChangeArrowheads="1"/>
            </p:cNvPicPr>
            <p:nvPr/>
          </p:nvPicPr>
          <p:blipFill rotWithShape="1">
            <a:blip r:embed="rId6" cstate="print"/>
            <a:srcRect r="30304"/>
            <a:stretch/>
          </p:blipFill>
          <p:spPr bwMode="auto">
            <a:xfrm>
              <a:off x="6156176" y="3429000"/>
              <a:ext cx="2246732" cy="2045926"/>
            </a:xfrm>
            <a:prstGeom prst="rect">
              <a:avLst/>
            </a:prstGeom>
            <a:solidFill>
              <a:schemeClr val="accent5">
                <a:lumMod val="60000"/>
                <a:lumOff val="40000"/>
              </a:schemeClr>
            </a:solidFill>
            <a:ln w="9525">
              <a:noFill/>
              <a:miter lim="800000"/>
              <a:headEnd/>
              <a:tailEnd/>
            </a:ln>
          </p:spPr>
        </p:pic>
      </p:grpSp>
    </p:spTree>
    <p:extLst>
      <p:ext uri="{BB962C8B-B14F-4D97-AF65-F5344CB8AC3E}">
        <p14:creationId xmlns:p14="http://schemas.microsoft.com/office/powerpoint/2010/main" val="2341521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139"/>
          <p:cNvSpPr>
            <a:spLocks noChangeArrowheads="1"/>
          </p:cNvSpPr>
          <p:nvPr/>
        </p:nvSpPr>
        <p:spPr bwMode="auto">
          <a:xfrm>
            <a:off x="461169" y="207169"/>
            <a:ext cx="5000625" cy="1200150"/>
          </a:xfrm>
          <a:prstGeom prst="rect">
            <a:avLst/>
          </a:prstGeom>
          <a:noFill/>
          <a:ln w="9525">
            <a:noFill/>
            <a:miter lim="800000"/>
            <a:headEnd/>
            <a:tailEnd/>
          </a:ln>
        </p:spPr>
        <p:txBody>
          <a:bodyPr anchor="ctr">
            <a:spAutoFit/>
          </a:bodyPr>
          <a:lstStyle/>
          <a:p>
            <a:pPr eaLnBrk="0" hangingPunct="0"/>
            <a:r>
              <a:rPr lang="es-ES" dirty="0">
                <a:cs typeface="Times New Roman" pitchFamily="18" charset="0"/>
              </a:rPr>
              <a:t>Si tenemos un recipiente con agua y en ella tratamos de dispersar (disolver): </a:t>
            </a:r>
          </a:p>
          <a:p>
            <a:pPr eaLnBrk="0" hangingPunct="0"/>
            <a:r>
              <a:rPr lang="es-ES" dirty="0">
                <a:cs typeface="Times New Roman" pitchFamily="18" charset="0"/>
              </a:rPr>
              <a:t>¿Cómo se dispondrían juntos y por separado?</a:t>
            </a:r>
            <a:endParaRPr lang="es-ES_tradnl" dirty="0"/>
          </a:p>
          <a:p>
            <a:pPr eaLnBrk="0" hangingPunct="0"/>
            <a:endParaRPr lang="es-ES_tradnl" dirty="0"/>
          </a:p>
        </p:txBody>
      </p:sp>
      <p:sp>
        <p:nvSpPr>
          <p:cNvPr id="1029" name="Rectangle 144"/>
          <p:cNvSpPr>
            <a:spLocks noChangeArrowheads="1"/>
          </p:cNvSpPr>
          <p:nvPr/>
        </p:nvSpPr>
        <p:spPr bwMode="auto">
          <a:xfrm>
            <a:off x="6003635" y="43934"/>
            <a:ext cx="184731" cy="369332"/>
          </a:xfrm>
          <a:prstGeom prst="rect">
            <a:avLst/>
          </a:prstGeom>
          <a:noFill/>
          <a:ln w="9525">
            <a:noFill/>
            <a:miter lim="800000"/>
            <a:headEnd/>
            <a:tailEnd/>
          </a:ln>
        </p:spPr>
        <p:txBody>
          <a:bodyPr wrap="none" anchor="ctr">
            <a:spAutoFit/>
          </a:bodyPr>
          <a:lstStyle/>
          <a:p>
            <a:pPr algn="just" eaLnBrk="0" hangingPunct="0"/>
            <a:endParaRPr lang="es-ES_tradnl"/>
          </a:p>
        </p:txBody>
      </p:sp>
      <p:sp>
        <p:nvSpPr>
          <p:cNvPr id="1030" name="Rectangle 37"/>
          <p:cNvSpPr>
            <a:spLocks noChangeArrowheads="1"/>
          </p:cNvSpPr>
          <p:nvPr/>
        </p:nvSpPr>
        <p:spPr bwMode="auto">
          <a:xfrm>
            <a:off x="2166938" y="4500563"/>
            <a:ext cx="1143000" cy="1028700"/>
          </a:xfrm>
          <a:prstGeom prst="rect">
            <a:avLst/>
          </a:prstGeom>
          <a:solidFill>
            <a:srgbClr val="FFFFFF"/>
          </a:solidFill>
          <a:ln w="9525">
            <a:solidFill>
              <a:srgbClr val="000000"/>
            </a:solidFill>
            <a:miter lim="800000"/>
            <a:headEnd/>
            <a:tailEnd/>
          </a:ln>
        </p:spPr>
        <p:txBody>
          <a:bodyPr/>
          <a:lstStyle/>
          <a:p>
            <a:endParaRPr lang="es-ES_tradnl"/>
          </a:p>
        </p:txBody>
      </p:sp>
      <p:sp>
        <p:nvSpPr>
          <p:cNvPr id="1031" name="Rectangle 45"/>
          <p:cNvSpPr>
            <a:spLocks noChangeArrowheads="1"/>
          </p:cNvSpPr>
          <p:nvPr/>
        </p:nvSpPr>
        <p:spPr bwMode="auto">
          <a:xfrm>
            <a:off x="9453564" y="4558392"/>
            <a:ext cx="1143000" cy="1028700"/>
          </a:xfrm>
          <a:prstGeom prst="rect">
            <a:avLst/>
          </a:prstGeom>
          <a:solidFill>
            <a:srgbClr val="FFFFFF"/>
          </a:solidFill>
          <a:ln w="9525">
            <a:solidFill>
              <a:srgbClr val="000000"/>
            </a:solidFill>
            <a:miter lim="800000"/>
            <a:headEnd/>
            <a:tailEnd/>
          </a:ln>
        </p:spPr>
        <p:txBody>
          <a:bodyPr/>
          <a:lstStyle/>
          <a:p>
            <a:endParaRPr lang="es-ES_tradnl"/>
          </a:p>
        </p:txBody>
      </p:sp>
      <p:sp>
        <p:nvSpPr>
          <p:cNvPr id="1032" name="Rectangle 29"/>
          <p:cNvSpPr>
            <a:spLocks noChangeArrowheads="1"/>
          </p:cNvSpPr>
          <p:nvPr/>
        </p:nvSpPr>
        <p:spPr bwMode="auto">
          <a:xfrm>
            <a:off x="7381875" y="4572000"/>
            <a:ext cx="1143000" cy="1028700"/>
          </a:xfrm>
          <a:prstGeom prst="rect">
            <a:avLst/>
          </a:prstGeom>
          <a:solidFill>
            <a:srgbClr val="FFFFFF"/>
          </a:solidFill>
          <a:ln w="9525">
            <a:solidFill>
              <a:srgbClr val="000000"/>
            </a:solidFill>
            <a:miter lim="800000"/>
            <a:headEnd/>
            <a:tailEnd/>
          </a:ln>
        </p:spPr>
        <p:txBody>
          <a:bodyPr/>
          <a:lstStyle/>
          <a:p>
            <a:endParaRPr lang="es-ES_tradnl"/>
          </a:p>
        </p:txBody>
      </p:sp>
      <p:sp>
        <p:nvSpPr>
          <p:cNvPr id="1033" name="Rectangle 11"/>
          <p:cNvSpPr>
            <a:spLocks noChangeArrowheads="1"/>
          </p:cNvSpPr>
          <p:nvPr/>
        </p:nvSpPr>
        <p:spPr bwMode="auto">
          <a:xfrm>
            <a:off x="5667375" y="4572000"/>
            <a:ext cx="1143000" cy="1028700"/>
          </a:xfrm>
          <a:prstGeom prst="rect">
            <a:avLst/>
          </a:prstGeom>
          <a:solidFill>
            <a:srgbClr val="FFFFFF"/>
          </a:solidFill>
          <a:ln w="9525">
            <a:solidFill>
              <a:srgbClr val="000000"/>
            </a:solidFill>
            <a:miter lim="800000"/>
            <a:headEnd/>
            <a:tailEnd/>
          </a:ln>
        </p:spPr>
        <p:txBody>
          <a:bodyPr/>
          <a:lstStyle/>
          <a:p>
            <a:endParaRPr lang="es-ES_tradnl"/>
          </a:p>
        </p:txBody>
      </p:sp>
      <p:sp>
        <p:nvSpPr>
          <p:cNvPr id="1034" name="Rectangle 21"/>
          <p:cNvSpPr>
            <a:spLocks noChangeArrowheads="1"/>
          </p:cNvSpPr>
          <p:nvPr/>
        </p:nvSpPr>
        <p:spPr bwMode="auto">
          <a:xfrm>
            <a:off x="3810000" y="4500563"/>
            <a:ext cx="1143000" cy="1028700"/>
          </a:xfrm>
          <a:prstGeom prst="rect">
            <a:avLst/>
          </a:prstGeom>
          <a:solidFill>
            <a:srgbClr val="FFFFFF"/>
          </a:solidFill>
          <a:ln w="9525">
            <a:solidFill>
              <a:srgbClr val="000000"/>
            </a:solidFill>
            <a:miter lim="800000"/>
            <a:headEnd/>
            <a:tailEnd/>
          </a:ln>
        </p:spPr>
        <p:txBody>
          <a:bodyPr/>
          <a:lstStyle/>
          <a:p>
            <a:endParaRPr lang="es-ES_tradnl"/>
          </a:p>
        </p:txBody>
      </p:sp>
      <p:sp>
        <p:nvSpPr>
          <p:cNvPr id="1035" name="Line 28"/>
          <p:cNvSpPr>
            <a:spLocks noChangeShapeType="1"/>
          </p:cNvSpPr>
          <p:nvPr/>
        </p:nvSpPr>
        <p:spPr bwMode="auto">
          <a:xfrm>
            <a:off x="7381875" y="4786313"/>
            <a:ext cx="1143000" cy="0"/>
          </a:xfrm>
          <a:prstGeom prst="line">
            <a:avLst/>
          </a:prstGeom>
          <a:noFill/>
          <a:ln w="9525">
            <a:solidFill>
              <a:srgbClr val="000000"/>
            </a:solidFill>
            <a:round/>
            <a:headEnd/>
            <a:tailEnd/>
          </a:ln>
        </p:spPr>
        <p:txBody>
          <a:bodyPr/>
          <a:lstStyle/>
          <a:p>
            <a:endParaRPr lang="es-ES"/>
          </a:p>
        </p:txBody>
      </p:sp>
      <p:sp>
        <p:nvSpPr>
          <p:cNvPr id="1036" name="Line 44"/>
          <p:cNvSpPr>
            <a:spLocks noChangeShapeType="1"/>
          </p:cNvSpPr>
          <p:nvPr/>
        </p:nvSpPr>
        <p:spPr bwMode="auto">
          <a:xfrm>
            <a:off x="9464659" y="4840289"/>
            <a:ext cx="1143000" cy="0"/>
          </a:xfrm>
          <a:prstGeom prst="line">
            <a:avLst/>
          </a:prstGeom>
          <a:noFill/>
          <a:ln w="9525">
            <a:solidFill>
              <a:srgbClr val="000000"/>
            </a:solidFill>
            <a:round/>
            <a:headEnd/>
            <a:tailEnd/>
          </a:ln>
        </p:spPr>
        <p:txBody>
          <a:bodyPr/>
          <a:lstStyle/>
          <a:p>
            <a:endParaRPr lang="es-ES"/>
          </a:p>
        </p:txBody>
      </p:sp>
      <p:sp>
        <p:nvSpPr>
          <p:cNvPr id="1037" name="Text Box 48"/>
          <p:cNvSpPr txBox="1">
            <a:spLocks noChangeArrowheads="1"/>
          </p:cNvSpPr>
          <p:nvPr/>
        </p:nvSpPr>
        <p:spPr bwMode="auto">
          <a:xfrm>
            <a:off x="2095500" y="6000749"/>
            <a:ext cx="1214439" cy="500063"/>
          </a:xfrm>
          <a:prstGeom prst="rect">
            <a:avLst/>
          </a:prstGeom>
          <a:solidFill>
            <a:srgbClr val="FFFFFF"/>
          </a:solidFill>
          <a:ln w="9525">
            <a:solidFill>
              <a:srgbClr val="000000"/>
            </a:solidFill>
            <a:miter lim="800000"/>
            <a:headEnd/>
            <a:tailEnd/>
          </a:ln>
        </p:spPr>
        <p:txBody>
          <a:bodyPr anchor="ctr"/>
          <a:lstStyle/>
          <a:p>
            <a:pPr algn="ctr" eaLnBrk="0" hangingPunct="0"/>
            <a:r>
              <a:rPr lang="es-ES" sz="1600" dirty="0" smtClean="0">
                <a:cs typeface="Times New Roman" pitchFamily="18" charset="0"/>
              </a:rPr>
              <a:t>triglicérido</a:t>
            </a:r>
            <a:endParaRPr lang="es-ES" sz="1600" dirty="0"/>
          </a:p>
        </p:txBody>
      </p:sp>
      <p:sp>
        <p:nvSpPr>
          <p:cNvPr id="1038" name="Text Box 1"/>
          <p:cNvSpPr txBox="1">
            <a:spLocks noChangeArrowheads="1"/>
          </p:cNvSpPr>
          <p:nvPr/>
        </p:nvSpPr>
        <p:spPr bwMode="auto">
          <a:xfrm>
            <a:off x="3810000" y="6000751"/>
            <a:ext cx="1143000" cy="500063"/>
          </a:xfrm>
          <a:prstGeom prst="rect">
            <a:avLst/>
          </a:prstGeom>
          <a:solidFill>
            <a:srgbClr val="FFFFFF"/>
          </a:solidFill>
          <a:ln w="9525">
            <a:solidFill>
              <a:srgbClr val="000000"/>
            </a:solidFill>
            <a:miter lim="800000"/>
            <a:headEnd/>
            <a:tailEnd/>
          </a:ln>
        </p:spPr>
        <p:txBody>
          <a:bodyPr anchor="ctr"/>
          <a:lstStyle/>
          <a:p>
            <a:pPr algn="ctr" eaLnBrk="0" hangingPunct="0"/>
            <a:r>
              <a:rPr lang="es-ES" sz="1600" dirty="0" smtClean="0">
                <a:cs typeface="Times New Roman" pitchFamily="18" charset="0"/>
              </a:rPr>
              <a:t>fosfolípido</a:t>
            </a:r>
            <a:endParaRPr lang="es-ES" sz="1600" dirty="0"/>
          </a:p>
        </p:txBody>
      </p:sp>
      <p:sp>
        <p:nvSpPr>
          <p:cNvPr id="1039" name="Text Box 47"/>
          <p:cNvSpPr txBox="1">
            <a:spLocks noChangeArrowheads="1"/>
          </p:cNvSpPr>
          <p:nvPr/>
        </p:nvSpPr>
        <p:spPr bwMode="auto">
          <a:xfrm>
            <a:off x="5667375" y="6000750"/>
            <a:ext cx="1143000" cy="500062"/>
          </a:xfrm>
          <a:prstGeom prst="rect">
            <a:avLst/>
          </a:prstGeom>
          <a:solidFill>
            <a:srgbClr val="FFFFFF"/>
          </a:solidFill>
          <a:ln w="9525">
            <a:solidFill>
              <a:srgbClr val="000000"/>
            </a:solidFill>
            <a:miter lim="800000"/>
            <a:headEnd/>
            <a:tailEnd/>
          </a:ln>
        </p:spPr>
        <p:txBody>
          <a:bodyPr anchor="ctr"/>
          <a:lstStyle/>
          <a:p>
            <a:pPr algn="ctr" eaLnBrk="0" hangingPunct="0"/>
            <a:r>
              <a:rPr lang="es-ES" sz="1600" dirty="0" err="1" smtClean="0">
                <a:cs typeface="Times New Roman" pitchFamily="18" charset="0"/>
              </a:rPr>
              <a:t>glicolípido</a:t>
            </a:r>
            <a:endParaRPr lang="es-ES" sz="1600" dirty="0"/>
          </a:p>
        </p:txBody>
      </p:sp>
      <p:sp>
        <p:nvSpPr>
          <p:cNvPr id="1040" name="Text Box 2"/>
          <p:cNvSpPr txBox="1">
            <a:spLocks noChangeArrowheads="1"/>
          </p:cNvSpPr>
          <p:nvPr/>
        </p:nvSpPr>
        <p:spPr bwMode="auto">
          <a:xfrm>
            <a:off x="7381875" y="6000750"/>
            <a:ext cx="1143000" cy="500062"/>
          </a:xfrm>
          <a:prstGeom prst="rect">
            <a:avLst/>
          </a:prstGeom>
          <a:solidFill>
            <a:srgbClr val="FFFFFF"/>
          </a:solidFill>
          <a:ln w="9525">
            <a:solidFill>
              <a:srgbClr val="000000"/>
            </a:solidFill>
            <a:miter lim="800000"/>
            <a:headEnd/>
            <a:tailEnd/>
          </a:ln>
        </p:spPr>
        <p:txBody>
          <a:bodyPr anchor="ctr"/>
          <a:lstStyle/>
          <a:p>
            <a:pPr algn="ctr" eaLnBrk="0" hangingPunct="0"/>
            <a:r>
              <a:rPr lang="es-ES" sz="1600" dirty="0" smtClean="0">
                <a:cs typeface="Times New Roman" pitchFamily="18" charset="0"/>
              </a:rPr>
              <a:t>colesterol</a:t>
            </a:r>
            <a:endParaRPr lang="es-ES" sz="1600" dirty="0"/>
          </a:p>
        </p:txBody>
      </p:sp>
      <p:sp>
        <p:nvSpPr>
          <p:cNvPr id="1041" name="Text Box 46"/>
          <p:cNvSpPr txBox="1">
            <a:spLocks noChangeArrowheads="1"/>
          </p:cNvSpPr>
          <p:nvPr/>
        </p:nvSpPr>
        <p:spPr bwMode="auto">
          <a:xfrm>
            <a:off x="9096375" y="5980708"/>
            <a:ext cx="1828553" cy="500062"/>
          </a:xfrm>
          <a:prstGeom prst="rect">
            <a:avLst/>
          </a:prstGeom>
          <a:solidFill>
            <a:srgbClr val="FFFFFF"/>
          </a:solidFill>
          <a:ln w="9525">
            <a:solidFill>
              <a:srgbClr val="000000"/>
            </a:solidFill>
            <a:miter lim="800000"/>
            <a:headEnd/>
            <a:tailEnd/>
          </a:ln>
        </p:spPr>
        <p:txBody>
          <a:bodyPr anchor="ctr"/>
          <a:lstStyle/>
          <a:p>
            <a:pPr algn="just" eaLnBrk="0" hangingPunct="0"/>
            <a:r>
              <a:rPr lang="es-ES" b="1" dirty="0" smtClean="0">
                <a:solidFill>
                  <a:srgbClr val="7030A0"/>
                </a:solidFill>
                <a:cs typeface="Times New Roman" pitchFamily="18" charset="0"/>
              </a:rPr>
              <a:t>b) Todos </a:t>
            </a:r>
            <a:r>
              <a:rPr lang="es-ES" b="1" dirty="0">
                <a:solidFill>
                  <a:srgbClr val="7030A0"/>
                </a:solidFill>
                <a:cs typeface="Times New Roman" pitchFamily="18" charset="0"/>
              </a:rPr>
              <a:t>juntos</a:t>
            </a:r>
            <a:endParaRPr lang="es-ES" b="1" dirty="0">
              <a:solidFill>
                <a:srgbClr val="7030A0"/>
              </a:solidFill>
            </a:endParaRPr>
          </a:p>
        </p:txBody>
      </p:sp>
      <p:sp>
        <p:nvSpPr>
          <p:cNvPr id="1042" name="Rectangle 35"/>
          <p:cNvSpPr>
            <a:spLocks noChangeArrowheads="1"/>
          </p:cNvSpPr>
          <p:nvPr/>
        </p:nvSpPr>
        <p:spPr bwMode="auto">
          <a:xfrm>
            <a:off x="2166938" y="4714875"/>
            <a:ext cx="1143000" cy="165100"/>
          </a:xfrm>
          <a:prstGeom prst="rect">
            <a:avLst/>
          </a:prstGeom>
          <a:solidFill>
            <a:srgbClr val="FFFF00"/>
          </a:solidFill>
          <a:ln w="9525">
            <a:solidFill>
              <a:srgbClr val="000000"/>
            </a:solidFill>
            <a:miter lim="800000"/>
            <a:headEnd/>
            <a:tailEnd/>
          </a:ln>
        </p:spPr>
        <p:txBody>
          <a:bodyPr/>
          <a:lstStyle/>
          <a:p>
            <a:endParaRPr lang="es-ES_tradnl"/>
          </a:p>
        </p:txBody>
      </p:sp>
      <p:sp>
        <p:nvSpPr>
          <p:cNvPr id="1043" name="AutoShape 19"/>
          <p:cNvSpPr>
            <a:spLocks noChangeArrowheads="1"/>
          </p:cNvSpPr>
          <p:nvPr/>
        </p:nvSpPr>
        <p:spPr bwMode="auto">
          <a:xfrm>
            <a:off x="3881438" y="4857750"/>
            <a:ext cx="228600" cy="228600"/>
          </a:xfrm>
          <a:prstGeom prst="star16">
            <a:avLst>
              <a:gd name="adj" fmla="val 37500"/>
            </a:avLst>
          </a:prstGeom>
          <a:solidFill>
            <a:srgbClr val="008000"/>
          </a:solidFill>
          <a:ln w="9525">
            <a:solidFill>
              <a:srgbClr val="000000"/>
            </a:solidFill>
            <a:miter lim="800000"/>
            <a:headEnd/>
            <a:tailEnd/>
          </a:ln>
        </p:spPr>
        <p:txBody>
          <a:bodyPr/>
          <a:lstStyle/>
          <a:p>
            <a:endParaRPr lang="es-ES_tradnl"/>
          </a:p>
        </p:txBody>
      </p:sp>
      <p:sp>
        <p:nvSpPr>
          <p:cNvPr id="1044" name="Text Box 55"/>
          <p:cNvSpPr txBox="1">
            <a:spLocks noChangeArrowheads="1"/>
          </p:cNvSpPr>
          <p:nvPr/>
        </p:nvSpPr>
        <p:spPr bwMode="auto">
          <a:xfrm>
            <a:off x="3515359" y="3340101"/>
            <a:ext cx="1780541" cy="803275"/>
          </a:xfrm>
          <a:prstGeom prst="rect">
            <a:avLst/>
          </a:prstGeom>
          <a:solidFill>
            <a:srgbClr val="FFFFFF"/>
          </a:solidFill>
          <a:ln w="9525">
            <a:solidFill>
              <a:srgbClr val="000000"/>
            </a:solidFill>
            <a:miter lim="800000"/>
            <a:headEnd/>
            <a:tailEnd/>
          </a:ln>
        </p:spPr>
        <p:txBody>
          <a:bodyPr anchor="ctr"/>
          <a:lstStyle/>
          <a:p>
            <a:pPr algn="ctr" eaLnBrk="0" hangingPunct="0"/>
            <a:r>
              <a:rPr lang="es-ES" sz="1200" i="1" dirty="0">
                <a:solidFill>
                  <a:srgbClr val="FF0000"/>
                </a:solidFill>
                <a:latin typeface="Comic Sans MS" pitchFamily="66" charset="0"/>
                <a:cs typeface="Times New Roman" pitchFamily="18" charset="0"/>
              </a:rPr>
              <a:t>Dibujar micelas: Disoluci</a:t>
            </a:r>
            <a:r>
              <a:rPr lang="es-ES" sz="1200" i="1" dirty="0">
                <a:solidFill>
                  <a:srgbClr val="FF0000"/>
                </a:solidFill>
                <a:cs typeface="Times New Roman" pitchFamily="18" charset="0"/>
              </a:rPr>
              <a:t>ó</a:t>
            </a:r>
            <a:r>
              <a:rPr lang="es-ES" sz="1200" i="1" dirty="0">
                <a:solidFill>
                  <a:srgbClr val="FF0000"/>
                </a:solidFill>
                <a:latin typeface="Comic Sans MS" pitchFamily="66" charset="0"/>
                <a:cs typeface="Times New Roman" pitchFamily="18" charset="0"/>
              </a:rPr>
              <a:t>n coloidal</a:t>
            </a:r>
            <a:endParaRPr lang="es-ES" sz="1200" dirty="0"/>
          </a:p>
          <a:p>
            <a:pPr algn="ctr" eaLnBrk="0" hangingPunct="0"/>
            <a:r>
              <a:rPr lang="es-ES" sz="1200" i="1" dirty="0">
                <a:solidFill>
                  <a:srgbClr val="FF0000"/>
                </a:solidFill>
                <a:latin typeface="Comic Sans MS" pitchFamily="66" charset="0"/>
                <a:cs typeface="Times New Roman" pitchFamily="18" charset="0"/>
              </a:rPr>
              <a:t> y </a:t>
            </a:r>
            <a:r>
              <a:rPr lang="es-ES" sz="1200" i="1" dirty="0" err="1">
                <a:solidFill>
                  <a:srgbClr val="FF0000"/>
                </a:solidFill>
                <a:latin typeface="Comic Sans MS" pitchFamily="66" charset="0"/>
                <a:cs typeface="Times New Roman" pitchFamily="18" charset="0"/>
              </a:rPr>
              <a:t>monocapa</a:t>
            </a:r>
            <a:endParaRPr lang="es-ES" sz="1200" dirty="0"/>
          </a:p>
        </p:txBody>
      </p:sp>
      <p:sp>
        <p:nvSpPr>
          <p:cNvPr id="1045" name="Text Box 56"/>
          <p:cNvSpPr txBox="1">
            <a:spLocks noChangeArrowheads="1"/>
          </p:cNvSpPr>
          <p:nvPr/>
        </p:nvSpPr>
        <p:spPr bwMode="auto">
          <a:xfrm>
            <a:off x="1708732" y="3500439"/>
            <a:ext cx="1715506" cy="485775"/>
          </a:xfrm>
          <a:prstGeom prst="rect">
            <a:avLst/>
          </a:prstGeom>
          <a:solidFill>
            <a:srgbClr val="FFFFFF"/>
          </a:solidFill>
          <a:ln w="9525">
            <a:solidFill>
              <a:srgbClr val="000000"/>
            </a:solidFill>
            <a:miter lim="800000"/>
            <a:headEnd/>
            <a:tailEnd/>
          </a:ln>
        </p:spPr>
        <p:txBody>
          <a:bodyPr anchor="ctr"/>
          <a:lstStyle/>
          <a:p>
            <a:pPr eaLnBrk="0" hangingPunct="0"/>
            <a:r>
              <a:rPr lang="es-ES" sz="1200" i="1" dirty="0" smtClean="0">
                <a:solidFill>
                  <a:srgbClr val="FF0000"/>
                </a:solidFill>
                <a:latin typeface="Comic Sans MS" pitchFamily="66" charset="0"/>
                <a:cs typeface="Times New Roman" pitchFamily="18" charset="0"/>
              </a:rPr>
              <a:t>1</a:t>
            </a:r>
            <a:r>
              <a:rPr lang="es-ES" sz="1200" i="1" dirty="0" smtClean="0">
                <a:solidFill>
                  <a:srgbClr val="FF0000"/>
                </a:solidFill>
                <a:cs typeface="Times New Roman" pitchFamily="18" charset="0"/>
              </a:rPr>
              <a:t>º</a:t>
            </a:r>
            <a:r>
              <a:rPr lang="es-ES" sz="1200" i="1" dirty="0" smtClean="0">
                <a:solidFill>
                  <a:srgbClr val="FF0000"/>
                </a:solidFill>
                <a:latin typeface="Comic Sans MS" pitchFamily="66" charset="0"/>
                <a:cs typeface="Times New Roman" pitchFamily="18" charset="0"/>
              </a:rPr>
              <a:t> </a:t>
            </a:r>
            <a:r>
              <a:rPr lang="es-ES" sz="1200" i="1" dirty="0">
                <a:solidFill>
                  <a:srgbClr val="FF0000"/>
                </a:solidFill>
                <a:latin typeface="Comic Sans MS" pitchFamily="66" charset="0"/>
                <a:cs typeface="Times New Roman" pitchFamily="18" charset="0"/>
              </a:rPr>
              <a:t>Emulsi</a:t>
            </a:r>
            <a:r>
              <a:rPr lang="es-ES" sz="1200" i="1" dirty="0">
                <a:solidFill>
                  <a:srgbClr val="FF0000"/>
                </a:solidFill>
                <a:cs typeface="Times New Roman" pitchFamily="18" charset="0"/>
              </a:rPr>
              <a:t>ó</a:t>
            </a:r>
            <a:r>
              <a:rPr lang="es-ES" sz="1200" i="1" dirty="0">
                <a:solidFill>
                  <a:srgbClr val="FF0000"/>
                </a:solidFill>
                <a:latin typeface="Comic Sans MS" pitchFamily="66" charset="0"/>
                <a:cs typeface="Times New Roman" pitchFamily="18" charset="0"/>
              </a:rPr>
              <a:t>n inestable</a:t>
            </a:r>
            <a:endParaRPr lang="es-ES_tradnl" sz="1200" dirty="0"/>
          </a:p>
          <a:p>
            <a:pPr eaLnBrk="0" hangingPunct="0"/>
            <a:r>
              <a:rPr lang="es-ES" sz="1200" i="1" dirty="0">
                <a:solidFill>
                  <a:srgbClr val="FF0000"/>
                </a:solidFill>
                <a:latin typeface="Comic Sans MS" pitchFamily="66" charset="0"/>
                <a:cs typeface="Times New Roman" pitchFamily="18" charset="0"/>
              </a:rPr>
              <a:t>2</a:t>
            </a:r>
            <a:r>
              <a:rPr lang="es-ES" sz="1200" i="1" dirty="0">
                <a:solidFill>
                  <a:srgbClr val="FF0000"/>
                </a:solidFill>
                <a:cs typeface="Times New Roman" pitchFamily="18" charset="0"/>
              </a:rPr>
              <a:t>º</a:t>
            </a:r>
            <a:r>
              <a:rPr lang="es-ES" sz="1200" i="1" dirty="0">
                <a:solidFill>
                  <a:srgbClr val="FF0000"/>
                </a:solidFill>
                <a:latin typeface="Comic Sans MS" pitchFamily="66" charset="0"/>
                <a:cs typeface="Times New Roman" pitchFamily="18" charset="0"/>
              </a:rPr>
              <a:t> flota (insoluble)</a:t>
            </a:r>
            <a:endParaRPr lang="es-ES" sz="1200" dirty="0"/>
          </a:p>
        </p:txBody>
      </p:sp>
      <p:sp>
        <p:nvSpPr>
          <p:cNvPr id="1046" name="Line 18"/>
          <p:cNvSpPr>
            <a:spLocks noChangeShapeType="1"/>
          </p:cNvSpPr>
          <p:nvPr/>
        </p:nvSpPr>
        <p:spPr bwMode="auto">
          <a:xfrm>
            <a:off x="3810000" y="4643438"/>
            <a:ext cx="1143000" cy="0"/>
          </a:xfrm>
          <a:prstGeom prst="line">
            <a:avLst/>
          </a:prstGeom>
          <a:noFill/>
          <a:ln w="38100">
            <a:solidFill>
              <a:srgbClr val="339966"/>
            </a:solidFill>
            <a:round/>
            <a:headEnd/>
            <a:tailEnd/>
          </a:ln>
        </p:spPr>
        <p:txBody>
          <a:bodyPr/>
          <a:lstStyle/>
          <a:p>
            <a:endParaRPr lang="es-ES"/>
          </a:p>
        </p:txBody>
      </p:sp>
      <p:sp>
        <p:nvSpPr>
          <p:cNvPr id="1047" name="AutoShape 17"/>
          <p:cNvSpPr>
            <a:spLocks noChangeArrowheads="1"/>
          </p:cNvSpPr>
          <p:nvPr/>
        </p:nvSpPr>
        <p:spPr bwMode="auto">
          <a:xfrm>
            <a:off x="4238625" y="5143500"/>
            <a:ext cx="228600" cy="228600"/>
          </a:xfrm>
          <a:prstGeom prst="star16">
            <a:avLst>
              <a:gd name="adj" fmla="val 37500"/>
            </a:avLst>
          </a:prstGeom>
          <a:solidFill>
            <a:srgbClr val="008000"/>
          </a:solidFill>
          <a:ln w="9525">
            <a:solidFill>
              <a:srgbClr val="000000"/>
            </a:solidFill>
            <a:miter lim="800000"/>
            <a:headEnd/>
            <a:tailEnd/>
          </a:ln>
        </p:spPr>
        <p:txBody>
          <a:bodyPr/>
          <a:lstStyle/>
          <a:p>
            <a:endParaRPr lang="es-ES_tradnl"/>
          </a:p>
        </p:txBody>
      </p:sp>
      <p:sp>
        <p:nvSpPr>
          <p:cNvPr id="1048" name="AutoShape 16"/>
          <p:cNvSpPr>
            <a:spLocks noChangeArrowheads="1"/>
          </p:cNvSpPr>
          <p:nvPr/>
        </p:nvSpPr>
        <p:spPr bwMode="auto">
          <a:xfrm>
            <a:off x="3881438" y="5143500"/>
            <a:ext cx="228600" cy="228600"/>
          </a:xfrm>
          <a:prstGeom prst="star16">
            <a:avLst>
              <a:gd name="adj" fmla="val 37500"/>
            </a:avLst>
          </a:prstGeom>
          <a:solidFill>
            <a:srgbClr val="008000"/>
          </a:solidFill>
          <a:ln w="9525">
            <a:solidFill>
              <a:srgbClr val="000000"/>
            </a:solidFill>
            <a:miter lim="800000"/>
            <a:headEnd/>
            <a:tailEnd/>
          </a:ln>
        </p:spPr>
        <p:txBody>
          <a:bodyPr/>
          <a:lstStyle/>
          <a:p>
            <a:endParaRPr lang="es-ES_tradnl"/>
          </a:p>
        </p:txBody>
      </p:sp>
      <p:sp>
        <p:nvSpPr>
          <p:cNvPr id="1049" name="AutoShape 15"/>
          <p:cNvSpPr>
            <a:spLocks noChangeArrowheads="1"/>
          </p:cNvSpPr>
          <p:nvPr/>
        </p:nvSpPr>
        <p:spPr bwMode="auto">
          <a:xfrm>
            <a:off x="4595813" y="4857750"/>
            <a:ext cx="228600" cy="228600"/>
          </a:xfrm>
          <a:prstGeom prst="star16">
            <a:avLst>
              <a:gd name="adj" fmla="val 37500"/>
            </a:avLst>
          </a:prstGeom>
          <a:solidFill>
            <a:srgbClr val="008000"/>
          </a:solidFill>
          <a:ln w="9525">
            <a:solidFill>
              <a:srgbClr val="000000"/>
            </a:solidFill>
            <a:miter lim="800000"/>
            <a:headEnd/>
            <a:tailEnd/>
          </a:ln>
        </p:spPr>
        <p:txBody>
          <a:bodyPr/>
          <a:lstStyle/>
          <a:p>
            <a:endParaRPr lang="es-ES_tradnl"/>
          </a:p>
        </p:txBody>
      </p:sp>
      <p:sp>
        <p:nvSpPr>
          <p:cNvPr id="1050" name="AutoShape 14"/>
          <p:cNvSpPr>
            <a:spLocks noChangeArrowheads="1"/>
          </p:cNvSpPr>
          <p:nvPr/>
        </p:nvSpPr>
        <p:spPr bwMode="auto">
          <a:xfrm>
            <a:off x="4238625" y="4857750"/>
            <a:ext cx="228600" cy="228600"/>
          </a:xfrm>
          <a:prstGeom prst="star16">
            <a:avLst>
              <a:gd name="adj" fmla="val 37500"/>
            </a:avLst>
          </a:prstGeom>
          <a:solidFill>
            <a:srgbClr val="008000"/>
          </a:solidFill>
          <a:ln w="9525">
            <a:solidFill>
              <a:srgbClr val="000000"/>
            </a:solidFill>
            <a:miter lim="800000"/>
            <a:headEnd/>
            <a:tailEnd/>
          </a:ln>
        </p:spPr>
        <p:txBody>
          <a:bodyPr/>
          <a:lstStyle/>
          <a:p>
            <a:endParaRPr lang="es-ES_tradnl"/>
          </a:p>
        </p:txBody>
      </p:sp>
      <p:sp>
        <p:nvSpPr>
          <p:cNvPr id="1051" name="AutoShape 13"/>
          <p:cNvSpPr>
            <a:spLocks noChangeArrowheads="1"/>
          </p:cNvSpPr>
          <p:nvPr/>
        </p:nvSpPr>
        <p:spPr bwMode="auto">
          <a:xfrm>
            <a:off x="4595813" y="5143500"/>
            <a:ext cx="228600" cy="228600"/>
          </a:xfrm>
          <a:prstGeom prst="star16">
            <a:avLst>
              <a:gd name="adj" fmla="val 37500"/>
            </a:avLst>
          </a:prstGeom>
          <a:solidFill>
            <a:srgbClr val="008000"/>
          </a:solidFill>
          <a:ln w="9525">
            <a:solidFill>
              <a:srgbClr val="000000"/>
            </a:solidFill>
            <a:miter lim="800000"/>
            <a:headEnd/>
            <a:tailEnd/>
          </a:ln>
        </p:spPr>
        <p:txBody>
          <a:bodyPr/>
          <a:lstStyle/>
          <a:p>
            <a:endParaRPr lang="es-ES_tradnl"/>
          </a:p>
        </p:txBody>
      </p:sp>
      <p:sp>
        <p:nvSpPr>
          <p:cNvPr id="1052" name="Line 9"/>
          <p:cNvSpPr>
            <a:spLocks noChangeShapeType="1"/>
          </p:cNvSpPr>
          <p:nvPr/>
        </p:nvSpPr>
        <p:spPr bwMode="auto">
          <a:xfrm>
            <a:off x="5667375" y="4857750"/>
            <a:ext cx="1143000" cy="0"/>
          </a:xfrm>
          <a:prstGeom prst="line">
            <a:avLst/>
          </a:prstGeom>
          <a:noFill/>
          <a:ln w="38100">
            <a:solidFill>
              <a:srgbClr val="339966"/>
            </a:solidFill>
            <a:round/>
            <a:headEnd/>
            <a:tailEnd/>
          </a:ln>
        </p:spPr>
        <p:txBody>
          <a:bodyPr/>
          <a:lstStyle/>
          <a:p>
            <a:endParaRPr lang="es-ES"/>
          </a:p>
        </p:txBody>
      </p:sp>
      <p:sp>
        <p:nvSpPr>
          <p:cNvPr id="1053" name="AutoShape 8"/>
          <p:cNvSpPr>
            <a:spLocks noChangeArrowheads="1"/>
          </p:cNvSpPr>
          <p:nvPr/>
        </p:nvSpPr>
        <p:spPr bwMode="auto">
          <a:xfrm>
            <a:off x="5810250" y="4929188"/>
            <a:ext cx="228600" cy="228600"/>
          </a:xfrm>
          <a:prstGeom prst="star16">
            <a:avLst>
              <a:gd name="adj" fmla="val 37500"/>
            </a:avLst>
          </a:prstGeom>
          <a:solidFill>
            <a:srgbClr val="008000"/>
          </a:solidFill>
          <a:ln w="9525">
            <a:solidFill>
              <a:srgbClr val="000000"/>
            </a:solidFill>
            <a:miter lim="800000"/>
            <a:headEnd/>
            <a:tailEnd/>
          </a:ln>
        </p:spPr>
        <p:txBody>
          <a:bodyPr/>
          <a:lstStyle/>
          <a:p>
            <a:endParaRPr lang="es-ES_tradnl"/>
          </a:p>
        </p:txBody>
      </p:sp>
      <p:sp>
        <p:nvSpPr>
          <p:cNvPr id="1054" name="AutoShape 7"/>
          <p:cNvSpPr>
            <a:spLocks noChangeArrowheads="1"/>
          </p:cNvSpPr>
          <p:nvPr/>
        </p:nvSpPr>
        <p:spPr bwMode="auto">
          <a:xfrm>
            <a:off x="5810250" y="5286375"/>
            <a:ext cx="228600" cy="228600"/>
          </a:xfrm>
          <a:prstGeom prst="star16">
            <a:avLst>
              <a:gd name="adj" fmla="val 37500"/>
            </a:avLst>
          </a:prstGeom>
          <a:solidFill>
            <a:srgbClr val="008000"/>
          </a:solidFill>
          <a:ln w="9525">
            <a:solidFill>
              <a:srgbClr val="000000"/>
            </a:solidFill>
            <a:miter lim="800000"/>
            <a:headEnd/>
            <a:tailEnd/>
          </a:ln>
        </p:spPr>
        <p:txBody>
          <a:bodyPr/>
          <a:lstStyle/>
          <a:p>
            <a:endParaRPr lang="es-ES_tradnl"/>
          </a:p>
        </p:txBody>
      </p:sp>
      <p:sp>
        <p:nvSpPr>
          <p:cNvPr id="1055" name="AutoShape 6"/>
          <p:cNvSpPr>
            <a:spLocks noChangeArrowheads="1"/>
          </p:cNvSpPr>
          <p:nvPr/>
        </p:nvSpPr>
        <p:spPr bwMode="auto">
          <a:xfrm>
            <a:off x="6167438" y="4929188"/>
            <a:ext cx="228600" cy="228600"/>
          </a:xfrm>
          <a:prstGeom prst="star16">
            <a:avLst>
              <a:gd name="adj" fmla="val 37500"/>
            </a:avLst>
          </a:prstGeom>
          <a:solidFill>
            <a:srgbClr val="008000"/>
          </a:solidFill>
          <a:ln w="9525">
            <a:solidFill>
              <a:srgbClr val="000000"/>
            </a:solidFill>
            <a:miter lim="800000"/>
            <a:headEnd/>
            <a:tailEnd/>
          </a:ln>
        </p:spPr>
        <p:txBody>
          <a:bodyPr/>
          <a:lstStyle/>
          <a:p>
            <a:endParaRPr lang="es-ES_tradnl"/>
          </a:p>
        </p:txBody>
      </p:sp>
      <p:sp>
        <p:nvSpPr>
          <p:cNvPr id="1056" name="AutoShape 5"/>
          <p:cNvSpPr>
            <a:spLocks noChangeArrowheads="1"/>
          </p:cNvSpPr>
          <p:nvPr/>
        </p:nvSpPr>
        <p:spPr bwMode="auto">
          <a:xfrm>
            <a:off x="6453188" y="4929188"/>
            <a:ext cx="228600" cy="228600"/>
          </a:xfrm>
          <a:prstGeom prst="star16">
            <a:avLst>
              <a:gd name="adj" fmla="val 37500"/>
            </a:avLst>
          </a:prstGeom>
          <a:solidFill>
            <a:srgbClr val="008000"/>
          </a:solidFill>
          <a:ln w="9525">
            <a:solidFill>
              <a:srgbClr val="000000"/>
            </a:solidFill>
            <a:miter lim="800000"/>
            <a:headEnd/>
            <a:tailEnd/>
          </a:ln>
        </p:spPr>
        <p:txBody>
          <a:bodyPr/>
          <a:lstStyle/>
          <a:p>
            <a:endParaRPr lang="es-ES_tradnl"/>
          </a:p>
        </p:txBody>
      </p:sp>
      <p:sp>
        <p:nvSpPr>
          <p:cNvPr id="1057" name="AutoShape 4"/>
          <p:cNvSpPr>
            <a:spLocks noChangeArrowheads="1"/>
          </p:cNvSpPr>
          <p:nvPr/>
        </p:nvSpPr>
        <p:spPr bwMode="auto">
          <a:xfrm>
            <a:off x="6453188" y="5286375"/>
            <a:ext cx="228600" cy="228600"/>
          </a:xfrm>
          <a:prstGeom prst="star16">
            <a:avLst>
              <a:gd name="adj" fmla="val 37500"/>
            </a:avLst>
          </a:prstGeom>
          <a:solidFill>
            <a:srgbClr val="008000"/>
          </a:solidFill>
          <a:ln w="9525">
            <a:solidFill>
              <a:srgbClr val="000000"/>
            </a:solidFill>
            <a:miter lim="800000"/>
            <a:headEnd/>
            <a:tailEnd/>
          </a:ln>
        </p:spPr>
        <p:txBody>
          <a:bodyPr/>
          <a:lstStyle/>
          <a:p>
            <a:endParaRPr lang="es-ES_tradnl"/>
          </a:p>
        </p:txBody>
      </p:sp>
      <p:sp>
        <p:nvSpPr>
          <p:cNvPr id="1058" name="AutoShape 3"/>
          <p:cNvSpPr>
            <a:spLocks noChangeArrowheads="1"/>
          </p:cNvSpPr>
          <p:nvPr/>
        </p:nvSpPr>
        <p:spPr bwMode="auto">
          <a:xfrm>
            <a:off x="6167438" y="5286375"/>
            <a:ext cx="228600" cy="228600"/>
          </a:xfrm>
          <a:prstGeom prst="star16">
            <a:avLst>
              <a:gd name="adj" fmla="val 37500"/>
            </a:avLst>
          </a:prstGeom>
          <a:solidFill>
            <a:srgbClr val="008000"/>
          </a:solidFill>
          <a:ln w="9525">
            <a:solidFill>
              <a:srgbClr val="000000"/>
            </a:solidFill>
            <a:miter lim="800000"/>
            <a:headEnd/>
            <a:tailEnd/>
          </a:ln>
        </p:spPr>
        <p:txBody>
          <a:bodyPr/>
          <a:lstStyle/>
          <a:p>
            <a:endParaRPr lang="es-ES_tradnl"/>
          </a:p>
        </p:txBody>
      </p:sp>
      <p:sp>
        <p:nvSpPr>
          <p:cNvPr id="1059" name="Text Box 54"/>
          <p:cNvSpPr txBox="1">
            <a:spLocks noChangeArrowheads="1"/>
          </p:cNvSpPr>
          <p:nvPr/>
        </p:nvSpPr>
        <p:spPr bwMode="auto">
          <a:xfrm>
            <a:off x="5480790" y="3344482"/>
            <a:ext cx="1516169" cy="785813"/>
          </a:xfrm>
          <a:prstGeom prst="rect">
            <a:avLst/>
          </a:prstGeom>
          <a:solidFill>
            <a:srgbClr val="FFFFFF"/>
          </a:solidFill>
          <a:ln w="9525">
            <a:solidFill>
              <a:srgbClr val="000000"/>
            </a:solidFill>
            <a:miter lim="800000"/>
            <a:headEnd/>
            <a:tailEnd/>
          </a:ln>
        </p:spPr>
        <p:txBody>
          <a:bodyPr anchor="ctr"/>
          <a:lstStyle/>
          <a:p>
            <a:pPr lvl="0" algn="ctr" eaLnBrk="0" hangingPunct="0"/>
            <a:r>
              <a:rPr lang="es-ES" sz="1200" i="1">
                <a:solidFill>
                  <a:srgbClr val="FF0000"/>
                </a:solidFill>
                <a:latin typeface="Comic Sans MS" pitchFamily="66" charset="0"/>
                <a:cs typeface="Times New Roman" pitchFamily="18" charset="0"/>
              </a:rPr>
              <a:t>Dibujar micelas: Disoluci</a:t>
            </a:r>
            <a:r>
              <a:rPr lang="es-ES" sz="1200" i="1">
                <a:solidFill>
                  <a:srgbClr val="FF0000"/>
                </a:solidFill>
                <a:cs typeface="Times New Roman" pitchFamily="18" charset="0"/>
              </a:rPr>
              <a:t>ó</a:t>
            </a:r>
            <a:r>
              <a:rPr lang="es-ES" sz="1200" i="1">
                <a:solidFill>
                  <a:srgbClr val="FF0000"/>
                </a:solidFill>
                <a:latin typeface="Comic Sans MS" pitchFamily="66" charset="0"/>
                <a:cs typeface="Times New Roman" pitchFamily="18" charset="0"/>
              </a:rPr>
              <a:t>n coloidal</a:t>
            </a:r>
            <a:endParaRPr lang="es-ES" sz="1200">
              <a:solidFill>
                <a:prstClr val="black"/>
              </a:solidFill>
            </a:endParaRPr>
          </a:p>
          <a:p>
            <a:pPr lvl="0" algn="ctr" eaLnBrk="0" hangingPunct="0"/>
            <a:r>
              <a:rPr lang="es-ES" sz="1200" i="1">
                <a:solidFill>
                  <a:srgbClr val="FF0000"/>
                </a:solidFill>
                <a:latin typeface="Comic Sans MS" pitchFamily="66" charset="0"/>
                <a:cs typeface="Times New Roman" pitchFamily="18" charset="0"/>
              </a:rPr>
              <a:t> y monocapa</a:t>
            </a:r>
            <a:endParaRPr lang="es-ES" sz="1200" dirty="0">
              <a:solidFill>
                <a:prstClr val="black"/>
              </a:solidFill>
            </a:endParaRPr>
          </a:p>
        </p:txBody>
      </p:sp>
      <p:sp>
        <p:nvSpPr>
          <p:cNvPr id="1060" name="Rectangle 27"/>
          <p:cNvSpPr>
            <a:spLocks noChangeArrowheads="1"/>
          </p:cNvSpPr>
          <p:nvPr/>
        </p:nvSpPr>
        <p:spPr bwMode="auto">
          <a:xfrm>
            <a:off x="7381875" y="5429250"/>
            <a:ext cx="1143000" cy="165100"/>
          </a:xfrm>
          <a:prstGeom prst="rect">
            <a:avLst/>
          </a:prstGeom>
          <a:solidFill>
            <a:srgbClr val="FF0000"/>
          </a:solidFill>
          <a:ln w="9525">
            <a:solidFill>
              <a:srgbClr val="000000"/>
            </a:solidFill>
            <a:miter lim="800000"/>
            <a:headEnd/>
            <a:tailEnd/>
          </a:ln>
        </p:spPr>
        <p:txBody>
          <a:bodyPr/>
          <a:lstStyle/>
          <a:p>
            <a:endParaRPr lang="es-ES_tradnl"/>
          </a:p>
        </p:txBody>
      </p:sp>
      <p:sp>
        <p:nvSpPr>
          <p:cNvPr id="1061" name="AutoShape 43"/>
          <p:cNvSpPr>
            <a:spLocks noChangeArrowheads="1"/>
          </p:cNvSpPr>
          <p:nvPr/>
        </p:nvSpPr>
        <p:spPr bwMode="auto">
          <a:xfrm>
            <a:off x="9882188" y="4957764"/>
            <a:ext cx="228600" cy="228600"/>
          </a:xfrm>
          <a:prstGeom prst="star16">
            <a:avLst>
              <a:gd name="adj" fmla="val 37500"/>
            </a:avLst>
          </a:prstGeom>
          <a:solidFill>
            <a:srgbClr val="008000"/>
          </a:solidFill>
          <a:ln w="9525">
            <a:solidFill>
              <a:srgbClr val="000000"/>
            </a:solidFill>
            <a:miter lim="800000"/>
            <a:headEnd/>
            <a:tailEnd/>
          </a:ln>
        </p:spPr>
        <p:txBody>
          <a:bodyPr/>
          <a:lstStyle/>
          <a:p>
            <a:endParaRPr lang="es-ES_tradnl"/>
          </a:p>
        </p:txBody>
      </p:sp>
      <p:sp>
        <p:nvSpPr>
          <p:cNvPr id="1062" name="AutoShape 42"/>
          <p:cNvSpPr>
            <a:spLocks noChangeArrowheads="1"/>
          </p:cNvSpPr>
          <p:nvPr/>
        </p:nvSpPr>
        <p:spPr bwMode="auto">
          <a:xfrm>
            <a:off x="10239376" y="4957764"/>
            <a:ext cx="228600" cy="228600"/>
          </a:xfrm>
          <a:prstGeom prst="star16">
            <a:avLst>
              <a:gd name="adj" fmla="val 37500"/>
            </a:avLst>
          </a:prstGeom>
          <a:solidFill>
            <a:srgbClr val="008000"/>
          </a:solidFill>
          <a:ln w="9525">
            <a:solidFill>
              <a:srgbClr val="000000"/>
            </a:solidFill>
            <a:miter lim="800000"/>
            <a:headEnd/>
            <a:tailEnd/>
          </a:ln>
        </p:spPr>
        <p:txBody>
          <a:bodyPr/>
          <a:lstStyle/>
          <a:p>
            <a:endParaRPr lang="es-ES_tradnl"/>
          </a:p>
        </p:txBody>
      </p:sp>
      <p:sp>
        <p:nvSpPr>
          <p:cNvPr id="1063" name="AutoShape 41"/>
          <p:cNvSpPr>
            <a:spLocks noChangeArrowheads="1"/>
          </p:cNvSpPr>
          <p:nvPr/>
        </p:nvSpPr>
        <p:spPr bwMode="auto">
          <a:xfrm>
            <a:off x="9589481" y="5286375"/>
            <a:ext cx="228600" cy="228600"/>
          </a:xfrm>
          <a:prstGeom prst="star16">
            <a:avLst>
              <a:gd name="adj" fmla="val 37500"/>
            </a:avLst>
          </a:prstGeom>
          <a:solidFill>
            <a:srgbClr val="008000"/>
          </a:solidFill>
          <a:ln w="9525">
            <a:solidFill>
              <a:srgbClr val="000000"/>
            </a:solidFill>
            <a:miter lim="800000"/>
            <a:headEnd/>
            <a:tailEnd/>
          </a:ln>
        </p:spPr>
        <p:txBody>
          <a:bodyPr/>
          <a:lstStyle/>
          <a:p>
            <a:endParaRPr lang="es-ES_tradnl"/>
          </a:p>
        </p:txBody>
      </p:sp>
      <p:sp>
        <p:nvSpPr>
          <p:cNvPr id="1064" name="AutoShape 40"/>
          <p:cNvSpPr>
            <a:spLocks noChangeArrowheads="1"/>
          </p:cNvSpPr>
          <p:nvPr/>
        </p:nvSpPr>
        <p:spPr bwMode="auto">
          <a:xfrm>
            <a:off x="10243321" y="5268872"/>
            <a:ext cx="228600" cy="228600"/>
          </a:xfrm>
          <a:prstGeom prst="star16">
            <a:avLst>
              <a:gd name="adj" fmla="val 37500"/>
            </a:avLst>
          </a:prstGeom>
          <a:solidFill>
            <a:srgbClr val="008000"/>
          </a:solidFill>
          <a:ln w="9525">
            <a:solidFill>
              <a:srgbClr val="000000"/>
            </a:solidFill>
            <a:miter lim="800000"/>
            <a:headEnd/>
            <a:tailEnd/>
          </a:ln>
        </p:spPr>
        <p:txBody>
          <a:bodyPr/>
          <a:lstStyle/>
          <a:p>
            <a:endParaRPr lang="es-ES_tradnl"/>
          </a:p>
        </p:txBody>
      </p:sp>
      <p:sp>
        <p:nvSpPr>
          <p:cNvPr id="1065" name="AutoShape 39"/>
          <p:cNvSpPr>
            <a:spLocks noChangeArrowheads="1"/>
          </p:cNvSpPr>
          <p:nvPr/>
        </p:nvSpPr>
        <p:spPr bwMode="auto">
          <a:xfrm>
            <a:off x="9918021" y="5298065"/>
            <a:ext cx="228600" cy="228600"/>
          </a:xfrm>
          <a:prstGeom prst="star16">
            <a:avLst>
              <a:gd name="adj" fmla="val 37500"/>
            </a:avLst>
          </a:prstGeom>
          <a:solidFill>
            <a:srgbClr val="008000"/>
          </a:solidFill>
          <a:ln w="9525">
            <a:solidFill>
              <a:srgbClr val="000000"/>
            </a:solidFill>
            <a:miter lim="800000"/>
            <a:headEnd/>
            <a:tailEnd/>
          </a:ln>
        </p:spPr>
        <p:txBody>
          <a:bodyPr/>
          <a:lstStyle/>
          <a:p>
            <a:endParaRPr lang="es-ES_tradnl"/>
          </a:p>
        </p:txBody>
      </p:sp>
      <p:sp>
        <p:nvSpPr>
          <p:cNvPr id="1066" name="Text Box 51"/>
          <p:cNvSpPr txBox="1">
            <a:spLocks noChangeArrowheads="1"/>
          </p:cNvSpPr>
          <p:nvPr/>
        </p:nvSpPr>
        <p:spPr bwMode="auto">
          <a:xfrm>
            <a:off x="7162200" y="3477140"/>
            <a:ext cx="1919888" cy="509074"/>
          </a:xfrm>
          <a:prstGeom prst="rect">
            <a:avLst/>
          </a:prstGeom>
          <a:solidFill>
            <a:srgbClr val="FFFFFF"/>
          </a:solidFill>
          <a:ln w="9525">
            <a:solidFill>
              <a:srgbClr val="000000"/>
            </a:solidFill>
            <a:miter lim="800000"/>
            <a:headEnd/>
            <a:tailEnd/>
          </a:ln>
        </p:spPr>
        <p:txBody>
          <a:bodyPr anchor="ctr"/>
          <a:lstStyle/>
          <a:p>
            <a:pPr eaLnBrk="0" hangingPunct="0"/>
            <a:r>
              <a:rPr lang="es-ES" sz="1200" i="1" dirty="0" smtClean="0">
                <a:solidFill>
                  <a:srgbClr val="FF0000"/>
                </a:solidFill>
                <a:latin typeface="Comic Sans MS" pitchFamily="66" charset="0"/>
                <a:cs typeface="Times New Roman" pitchFamily="18" charset="0"/>
              </a:rPr>
              <a:t>1</a:t>
            </a:r>
            <a:r>
              <a:rPr lang="es-ES" sz="1200" i="1" dirty="0" smtClean="0">
                <a:solidFill>
                  <a:srgbClr val="FF0000"/>
                </a:solidFill>
                <a:cs typeface="Times New Roman" pitchFamily="18" charset="0"/>
              </a:rPr>
              <a:t>º</a:t>
            </a:r>
            <a:r>
              <a:rPr lang="es-ES" sz="1200" i="1" dirty="0" smtClean="0">
                <a:solidFill>
                  <a:srgbClr val="FF0000"/>
                </a:solidFill>
                <a:latin typeface="Comic Sans MS" pitchFamily="66" charset="0"/>
                <a:cs typeface="Times New Roman" pitchFamily="18" charset="0"/>
              </a:rPr>
              <a:t> </a:t>
            </a:r>
            <a:r>
              <a:rPr lang="es-ES" sz="1200" i="1" dirty="0">
                <a:solidFill>
                  <a:srgbClr val="FF0000"/>
                </a:solidFill>
                <a:latin typeface="Comic Sans MS" pitchFamily="66" charset="0"/>
                <a:cs typeface="Times New Roman" pitchFamily="18" charset="0"/>
              </a:rPr>
              <a:t>Emulsi</a:t>
            </a:r>
            <a:r>
              <a:rPr lang="es-ES" sz="1200" i="1" dirty="0">
                <a:solidFill>
                  <a:srgbClr val="FF0000"/>
                </a:solidFill>
                <a:cs typeface="Times New Roman" pitchFamily="18" charset="0"/>
              </a:rPr>
              <a:t>ó</a:t>
            </a:r>
            <a:r>
              <a:rPr lang="es-ES" sz="1200" i="1" dirty="0">
                <a:solidFill>
                  <a:srgbClr val="FF0000"/>
                </a:solidFill>
                <a:latin typeface="Comic Sans MS" pitchFamily="66" charset="0"/>
                <a:cs typeface="Times New Roman" pitchFamily="18" charset="0"/>
              </a:rPr>
              <a:t>n inestable</a:t>
            </a:r>
            <a:endParaRPr lang="es-ES_tradnl" sz="1200" dirty="0"/>
          </a:p>
          <a:p>
            <a:pPr eaLnBrk="0" hangingPunct="0"/>
            <a:r>
              <a:rPr lang="es-ES" sz="1200" i="1" dirty="0">
                <a:solidFill>
                  <a:srgbClr val="FF0000"/>
                </a:solidFill>
                <a:latin typeface="Comic Sans MS" pitchFamily="66" charset="0"/>
                <a:cs typeface="Times New Roman" pitchFamily="18" charset="0"/>
              </a:rPr>
              <a:t>2</a:t>
            </a:r>
            <a:r>
              <a:rPr lang="es-ES" sz="1200" i="1" dirty="0">
                <a:solidFill>
                  <a:srgbClr val="FF0000"/>
                </a:solidFill>
                <a:cs typeface="Times New Roman" pitchFamily="18" charset="0"/>
              </a:rPr>
              <a:t>º</a:t>
            </a:r>
            <a:r>
              <a:rPr lang="es-ES" sz="1200" i="1" dirty="0">
                <a:solidFill>
                  <a:srgbClr val="FF0000"/>
                </a:solidFill>
                <a:latin typeface="Comic Sans MS" pitchFamily="66" charset="0"/>
                <a:cs typeface="Times New Roman" pitchFamily="18" charset="0"/>
              </a:rPr>
              <a:t> </a:t>
            </a:r>
            <a:r>
              <a:rPr lang="es-ES" sz="1200" i="1" dirty="0" smtClean="0">
                <a:solidFill>
                  <a:srgbClr val="FF0000"/>
                </a:solidFill>
                <a:latin typeface="Comic Sans MS" pitchFamily="66" charset="0"/>
                <a:cs typeface="Times New Roman" pitchFamily="18" charset="0"/>
              </a:rPr>
              <a:t>Precipita (</a:t>
            </a:r>
            <a:r>
              <a:rPr lang="es-ES" sz="1200" i="1" dirty="0">
                <a:solidFill>
                  <a:srgbClr val="FF0000"/>
                </a:solidFill>
                <a:latin typeface="Comic Sans MS" pitchFamily="66" charset="0"/>
                <a:cs typeface="Times New Roman" pitchFamily="18" charset="0"/>
              </a:rPr>
              <a:t>insoluble)</a:t>
            </a:r>
            <a:endParaRPr lang="es-ES" sz="1200" dirty="0"/>
          </a:p>
        </p:txBody>
      </p:sp>
      <p:sp>
        <p:nvSpPr>
          <p:cNvPr id="1067" name="AutoShape 38"/>
          <p:cNvSpPr>
            <a:spLocks noChangeArrowheads="1"/>
          </p:cNvSpPr>
          <p:nvPr/>
        </p:nvSpPr>
        <p:spPr bwMode="auto">
          <a:xfrm>
            <a:off x="9605556" y="4974689"/>
            <a:ext cx="228600" cy="228600"/>
          </a:xfrm>
          <a:prstGeom prst="star16">
            <a:avLst>
              <a:gd name="adj" fmla="val 37500"/>
            </a:avLst>
          </a:prstGeom>
          <a:solidFill>
            <a:srgbClr val="008000"/>
          </a:solidFill>
          <a:ln w="9525">
            <a:solidFill>
              <a:srgbClr val="000000"/>
            </a:solidFill>
            <a:miter lim="800000"/>
            <a:headEnd/>
            <a:tailEnd/>
          </a:ln>
        </p:spPr>
        <p:txBody>
          <a:bodyPr/>
          <a:lstStyle/>
          <a:p>
            <a:endParaRPr lang="es-ES_tradnl"/>
          </a:p>
        </p:txBody>
      </p:sp>
      <p:graphicFrame>
        <p:nvGraphicFramePr>
          <p:cNvPr id="1026" name="Object 53"/>
          <p:cNvGraphicFramePr>
            <a:graphicFrameLocks noChangeAspect="1"/>
          </p:cNvGraphicFramePr>
          <p:nvPr/>
        </p:nvGraphicFramePr>
        <p:xfrm>
          <a:off x="6596063" y="4429126"/>
          <a:ext cx="342900" cy="339725"/>
        </p:xfrm>
        <a:graphic>
          <a:graphicData uri="http://schemas.openxmlformats.org/presentationml/2006/ole">
            <mc:AlternateContent xmlns:mc="http://schemas.openxmlformats.org/markup-compatibility/2006">
              <mc:Choice xmlns:v="urn:schemas-microsoft-com:vml" Requires="v">
                <p:oleObj spid="_x0000_s1058" r:id="rId4" imgW="1533739" imgH="1514686" progId="">
                  <p:embed/>
                </p:oleObj>
              </mc:Choice>
              <mc:Fallback>
                <p:oleObj r:id="rId4" imgW="1533739" imgH="1514686" progId="">
                  <p:embed/>
                  <p:pic>
                    <p:nvPicPr>
                      <p:cNvPr id="1026"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6063" y="4429126"/>
                        <a:ext cx="342900"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8" name="Line 49"/>
          <p:cNvSpPr>
            <a:spLocks noChangeShapeType="1"/>
          </p:cNvSpPr>
          <p:nvPr/>
        </p:nvSpPr>
        <p:spPr bwMode="auto">
          <a:xfrm flipH="1" flipV="1">
            <a:off x="9967914" y="3500437"/>
            <a:ext cx="6270" cy="1557215"/>
          </a:xfrm>
          <a:prstGeom prst="line">
            <a:avLst/>
          </a:prstGeom>
          <a:noFill/>
          <a:ln w="9525">
            <a:solidFill>
              <a:srgbClr val="000000"/>
            </a:solidFill>
            <a:round/>
            <a:headEnd/>
            <a:tailEnd type="triangle" w="med" len="med"/>
          </a:ln>
        </p:spPr>
        <p:txBody>
          <a:bodyPr/>
          <a:lstStyle/>
          <a:p>
            <a:endParaRPr lang="es-ES"/>
          </a:p>
        </p:txBody>
      </p:sp>
      <p:sp>
        <p:nvSpPr>
          <p:cNvPr id="1069" name="Line 50"/>
          <p:cNvSpPr>
            <a:spLocks noChangeShapeType="1"/>
          </p:cNvSpPr>
          <p:nvPr/>
        </p:nvSpPr>
        <p:spPr bwMode="auto">
          <a:xfrm flipV="1">
            <a:off x="5953126" y="4643439"/>
            <a:ext cx="785813" cy="428625"/>
          </a:xfrm>
          <a:prstGeom prst="line">
            <a:avLst/>
          </a:prstGeom>
          <a:noFill/>
          <a:ln w="9525">
            <a:solidFill>
              <a:srgbClr val="000000"/>
            </a:solidFill>
            <a:round/>
            <a:headEnd/>
            <a:tailEnd type="triangle" w="med" len="med"/>
          </a:ln>
        </p:spPr>
        <p:txBody>
          <a:bodyPr/>
          <a:lstStyle/>
          <a:p>
            <a:endParaRPr lang="es-ES"/>
          </a:p>
        </p:txBody>
      </p:sp>
      <p:graphicFrame>
        <p:nvGraphicFramePr>
          <p:cNvPr id="1027" name="Object 52"/>
          <p:cNvGraphicFramePr>
            <a:graphicFrameLocks noChangeAspect="1"/>
          </p:cNvGraphicFramePr>
          <p:nvPr/>
        </p:nvGraphicFramePr>
        <p:xfrm>
          <a:off x="4738688" y="4500564"/>
          <a:ext cx="342900" cy="339725"/>
        </p:xfrm>
        <a:graphic>
          <a:graphicData uri="http://schemas.openxmlformats.org/presentationml/2006/ole">
            <mc:AlternateContent xmlns:mc="http://schemas.openxmlformats.org/markup-compatibility/2006">
              <mc:Choice xmlns:v="urn:schemas-microsoft-com:vml" Requires="v">
                <p:oleObj spid="_x0000_s1059" r:id="rId6" imgW="1533739" imgH="1514686" progId="">
                  <p:embed/>
                </p:oleObj>
              </mc:Choice>
              <mc:Fallback>
                <p:oleObj r:id="rId6" imgW="1533739" imgH="1514686" progId="">
                  <p:embed/>
                  <p:pic>
                    <p:nvPicPr>
                      <p:cNvPr id="1027" name="Object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8688" y="4500564"/>
                        <a:ext cx="342900"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0" name="Line 12"/>
          <p:cNvSpPr>
            <a:spLocks noChangeShapeType="1"/>
          </p:cNvSpPr>
          <p:nvPr/>
        </p:nvSpPr>
        <p:spPr bwMode="auto">
          <a:xfrm flipV="1">
            <a:off x="4331496" y="4714875"/>
            <a:ext cx="480218" cy="285750"/>
          </a:xfrm>
          <a:prstGeom prst="line">
            <a:avLst/>
          </a:prstGeom>
          <a:noFill/>
          <a:ln w="9525">
            <a:solidFill>
              <a:srgbClr val="000000"/>
            </a:solidFill>
            <a:round/>
            <a:headEnd/>
            <a:tailEnd type="triangle" w="med" len="med"/>
          </a:ln>
        </p:spPr>
        <p:txBody>
          <a:bodyPr/>
          <a:lstStyle/>
          <a:p>
            <a:endParaRPr lang="es-ES"/>
          </a:p>
        </p:txBody>
      </p:sp>
      <p:sp>
        <p:nvSpPr>
          <p:cNvPr id="1071" name="Oval 34"/>
          <p:cNvSpPr>
            <a:spLocks noChangeArrowheads="1"/>
          </p:cNvSpPr>
          <p:nvPr/>
        </p:nvSpPr>
        <p:spPr bwMode="auto">
          <a:xfrm>
            <a:off x="2309813" y="5000625"/>
            <a:ext cx="209550" cy="223838"/>
          </a:xfrm>
          <a:prstGeom prst="ellipse">
            <a:avLst/>
          </a:prstGeom>
          <a:solidFill>
            <a:srgbClr val="FFFF00"/>
          </a:solidFill>
          <a:ln w="9525">
            <a:solidFill>
              <a:srgbClr val="000000"/>
            </a:solidFill>
            <a:round/>
            <a:headEnd/>
            <a:tailEnd/>
          </a:ln>
        </p:spPr>
        <p:txBody>
          <a:bodyPr/>
          <a:lstStyle/>
          <a:p>
            <a:endParaRPr lang="es-ES_tradnl"/>
          </a:p>
        </p:txBody>
      </p:sp>
      <p:sp>
        <p:nvSpPr>
          <p:cNvPr id="1072" name="Oval 33"/>
          <p:cNvSpPr>
            <a:spLocks noChangeArrowheads="1"/>
          </p:cNvSpPr>
          <p:nvPr/>
        </p:nvSpPr>
        <p:spPr bwMode="auto">
          <a:xfrm>
            <a:off x="2881314" y="5143501"/>
            <a:ext cx="160337" cy="168275"/>
          </a:xfrm>
          <a:prstGeom prst="ellipse">
            <a:avLst/>
          </a:prstGeom>
          <a:solidFill>
            <a:srgbClr val="FFFF00"/>
          </a:solidFill>
          <a:ln w="9525">
            <a:solidFill>
              <a:srgbClr val="000000"/>
            </a:solidFill>
            <a:round/>
            <a:headEnd/>
            <a:tailEnd/>
          </a:ln>
        </p:spPr>
        <p:txBody>
          <a:bodyPr/>
          <a:lstStyle/>
          <a:p>
            <a:endParaRPr lang="es-ES_tradnl"/>
          </a:p>
        </p:txBody>
      </p:sp>
      <p:sp>
        <p:nvSpPr>
          <p:cNvPr id="1073" name="Oval 32"/>
          <p:cNvSpPr>
            <a:spLocks noChangeArrowheads="1"/>
          </p:cNvSpPr>
          <p:nvPr/>
        </p:nvSpPr>
        <p:spPr bwMode="auto">
          <a:xfrm>
            <a:off x="2595564" y="5286376"/>
            <a:ext cx="73025" cy="80963"/>
          </a:xfrm>
          <a:prstGeom prst="ellipse">
            <a:avLst/>
          </a:prstGeom>
          <a:solidFill>
            <a:srgbClr val="FFFF00"/>
          </a:solidFill>
          <a:ln w="9525">
            <a:solidFill>
              <a:srgbClr val="000000"/>
            </a:solidFill>
            <a:round/>
            <a:headEnd/>
            <a:tailEnd/>
          </a:ln>
        </p:spPr>
        <p:txBody>
          <a:bodyPr/>
          <a:lstStyle/>
          <a:p>
            <a:endParaRPr lang="es-ES_tradnl"/>
          </a:p>
        </p:txBody>
      </p:sp>
      <p:sp>
        <p:nvSpPr>
          <p:cNvPr id="1074" name="Oval 31"/>
          <p:cNvSpPr>
            <a:spLocks noChangeArrowheads="1"/>
          </p:cNvSpPr>
          <p:nvPr/>
        </p:nvSpPr>
        <p:spPr bwMode="auto">
          <a:xfrm>
            <a:off x="3095626" y="5000626"/>
            <a:ext cx="73025" cy="80963"/>
          </a:xfrm>
          <a:prstGeom prst="ellipse">
            <a:avLst/>
          </a:prstGeom>
          <a:solidFill>
            <a:srgbClr val="FFFF00"/>
          </a:solidFill>
          <a:ln w="9525">
            <a:solidFill>
              <a:srgbClr val="000000"/>
            </a:solidFill>
            <a:round/>
            <a:headEnd/>
            <a:tailEnd/>
          </a:ln>
        </p:spPr>
        <p:txBody>
          <a:bodyPr/>
          <a:lstStyle/>
          <a:p>
            <a:endParaRPr lang="es-ES_tradnl"/>
          </a:p>
        </p:txBody>
      </p:sp>
      <p:sp>
        <p:nvSpPr>
          <p:cNvPr id="1075" name="Oval 30"/>
          <p:cNvSpPr>
            <a:spLocks noChangeArrowheads="1"/>
          </p:cNvSpPr>
          <p:nvPr/>
        </p:nvSpPr>
        <p:spPr bwMode="auto">
          <a:xfrm>
            <a:off x="2738439" y="5000626"/>
            <a:ext cx="73025" cy="80963"/>
          </a:xfrm>
          <a:prstGeom prst="ellipse">
            <a:avLst/>
          </a:prstGeom>
          <a:solidFill>
            <a:srgbClr val="FFFF00"/>
          </a:solidFill>
          <a:ln w="9525">
            <a:solidFill>
              <a:srgbClr val="000000"/>
            </a:solidFill>
            <a:round/>
            <a:headEnd/>
            <a:tailEnd/>
          </a:ln>
        </p:spPr>
        <p:txBody>
          <a:bodyPr/>
          <a:lstStyle/>
          <a:p>
            <a:endParaRPr lang="es-ES_tradnl"/>
          </a:p>
        </p:txBody>
      </p:sp>
      <p:sp>
        <p:nvSpPr>
          <p:cNvPr id="1076" name="Oval 26"/>
          <p:cNvSpPr>
            <a:spLocks noChangeArrowheads="1"/>
          </p:cNvSpPr>
          <p:nvPr/>
        </p:nvSpPr>
        <p:spPr bwMode="auto">
          <a:xfrm>
            <a:off x="7953376" y="4929188"/>
            <a:ext cx="73025" cy="80962"/>
          </a:xfrm>
          <a:prstGeom prst="ellipse">
            <a:avLst/>
          </a:prstGeom>
          <a:solidFill>
            <a:srgbClr val="FF0000"/>
          </a:solidFill>
          <a:ln w="9525">
            <a:solidFill>
              <a:srgbClr val="000000"/>
            </a:solidFill>
            <a:round/>
            <a:headEnd/>
            <a:tailEnd/>
          </a:ln>
        </p:spPr>
        <p:txBody>
          <a:bodyPr/>
          <a:lstStyle/>
          <a:p>
            <a:endParaRPr lang="es-ES_tradnl"/>
          </a:p>
        </p:txBody>
      </p:sp>
      <p:sp>
        <p:nvSpPr>
          <p:cNvPr id="1077" name="Oval 25"/>
          <p:cNvSpPr>
            <a:spLocks noChangeArrowheads="1"/>
          </p:cNvSpPr>
          <p:nvPr/>
        </p:nvSpPr>
        <p:spPr bwMode="auto">
          <a:xfrm>
            <a:off x="8167689" y="5000626"/>
            <a:ext cx="73025" cy="80963"/>
          </a:xfrm>
          <a:prstGeom prst="ellipse">
            <a:avLst/>
          </a:prstGeom>
          <a:solidFill>
            <a:srgbClr val="FF0000"/>
          </a:solidFill>
          <a:ln w="9525">
            <a:solidFill>
              <a:srgbClr val="000000"/>
            </a:solidFill>
            <a:round/>
            <a:headEnd/>
            <a:tailEnd/>
          </a:ln>
        </p:spPr>
        <p:txBody>
          <a:bodyPr/>
          <a:lstStyle/>
          <a:p>
            <a:endParaRPr lang="es-ES_tradnl"/>
          </a:p>
        </p:txBody>
      </p:sp>
      <p:sp>
        <p:nvSpPr>
          <p:cNvPr id="1078" name="Oval 24"/>
          <p:cNvSpPr>
            <a:spLocks noChangeArrowheads="1"/>
          </p:cNvSpPr>
          <p:nvPr/>
        </p:nvSpPr>
        <p:spPr bwMode="auto">
          <a:xfrm>
            <a:off x="7453314" y="5000625"/>
            <a:ext cx="231775" cy="223838"/>
          </a:xfrm>
          <a:prstGeom prst="ellipse">
            <a:avLst/>
          </a:prstGeom>
          <a:solidFill>
            <a:srgbClr val="FF0000"/>
          </a:solidFill>
          <a:ln w="9525">
            <a:solidFill>
              <a:srgbClr val="000000"/>
            </a:solidFill>
            <a:round/>
            <a:headEnd/>
            <a:tailEnd/>
          </a:ln>
        </p:spPr>
        <p:txBody>
          <a:bodyPr/>
          <a:lstStyle/>
          <a:p>
            <a:endParaRPr lang="es-ES_tradnl"/>
          </a:p>
        </p:txBody>
      </p:sp>
      <p:sp>
        <p:nvSpPr>
          <p:cNvPr id="1079" name="Oval 23"/>
          <p:cNvSpPr>
            <a:spLocks noChangeArrowheads="1"/>
          </p:cNvSpPr>
          <p:nvPr/>
        </p:nvSpPr>
        <p:spPr bwMode="auto">
          <a:xfrm>
            <a:off x="7881939" y="5143500"/>
            <a:ext cx="155575" cy="166688"/>
          </a:xfrm>
          <a:prstGeom prst="ellipse">
            <a:avLst/>
          </a:prstGeom>
          <a:solidFill>
            <a:srgbClr val="FF0000"/>
          </a:solidFill>
          <a:ln w="9525">
            <a:solidFill>
              <a:srgbClr val="000000"/>
            </a:solidFill>
            <a:round/>
            <a:headEnd/>
            <a:tailEnd/>
          </a:ln>
        </p:spPr>
        <p:txBody>
          <a:bodyPr/>
          <a:lstStyle/>
          <a:p>
            <a:endParaRPr lang="es-ES_tradnl"/>
          </a:p>
        </p:txBody>
      </p:sp>
      <p:sp>
        <p:nvSpPr>
          <p:cNvPr id="1080" name="Oval 22"/>
          <p:cNvSpPr>
            <a:spLocks noChangeArrowheads="1"/>
          </p:cNvSpPr>
          <p:nvPr/>
        </p:nvSpPr>
        <p:spPr bwMode="auto">
          <a:xfrm>
            <a:off x="8310564" y="5214938"/>
            <a:ext cx="73025" cy="80962"/>
          </a:xfrm>
          <a:prstGeom prst="ellipse">
            <a:avLst/>
          </a:prstGeom>
          <a:solidFill>
            <a:srgbClr val="FF0000"/>
          </a:solidFill>
          <a:ln w="9525">
            <a:solidFill>
              <a:srgbClr val="000000"/>
            </a:solidFill>
            <a:round/>
            <a:headEnd/>
            <a:tailEnd/>
          </a:ln>
        </p:spPr>
        <p:txBody>
          <a:bodyPr/>
          <a:lstStyle/>
          <a:p>
            <a:endParaRPr lang="es-ES_tradnl"/>
          </a:p>
        </p:txBody>
      </p:sp>
      <p:sp>
        <p:nvSpPr>
          <p:cNvPr id="1081" name="Rectangle 57"/>
          <p:cNvSpPr>
            <a:spLocks noChangeArrowheads="1"/>
          </p:cNvSpPr>
          <p:nvPr/>
        </p:nvSpPr>
        <p:spPr bwMode="auto">
          <a:xfrm>
            <a:off x="1524001" y="43934"/>
            <a:ext cx="184731" cy="369332"/>
          </a:xfrm>
          <a:prstGeom prst="rect">
            <a:avLst/>
          </a:prstGeom>
          <a:noFill/>
          <a:ln w="9525">
            <a:noFill/>
            <a:miter lim="800000"/>
            <a:headEnd/>
            <a:tailEnd/>
          </a:ln>
        </p:spPr>
        <p:txBody>
          <a:bodyPr wrap="none" anchor="ctr">
            <a:spAutoFit/>
          </a:bodyPr>
          <a:lstStyle/>
          <a:p>
            <a:endParaRPr lang="es-ES_tradnl"/>
          </a:p>
        </p:txBody>
      </p:sp>
      <p:sp>
        <p:nvSpPr>
          <p:cNvPr id="1082" name="Rectangle 60"/>
          <p:cNvSpPr>
            <a:spLocks noChangeArrowheads="1"/>
          </p:cNvSpPr>
          <p:nvPr/>
        </p:nvSpPr>
        <p:spPr bwMode="auto">
          <a:xfrm>
            <a:off x="1524001" y="72481"/>
            <a:ext cx="184731" cy="769441"/>
          </a:xfrm>
          <a:prstGeom prst="rect">
            <a:avLst/>
          </a:prstGeom>
          <a:noFill/>
          <a:ln w="9525">
            <a:noFill/>
            <a:miter lim="800000"/>
            <a:headEnd/>
            <a:tailEnd/>
          </a:ln>
        </p:spPr>
        <p:txBody>
          <a:bodyPr wrap="none" anchor="ctr">
            <a:spAutoFit/>
          </a:bodyPr>
          <a:lstStyle/>
          <a:p>
            <a:pPr eaLnBrk="0" hangingPunct="0"/>
            <a:r>
              <a:rPr lang="es-ES_tradnl" sz="800"/>
              <a:t/>
            </a:r>
            <a:br>
              <a:rPr lang="es-ES_tradnl" sz="800"/>
            </a:br>
            <a:endParaRPr lang="es-ES_tradnl"/>
          </a:p>
          <a:p>
            <a:pPr eaLnBrk="0" hangingPunct="0"/>
            <a:endParaRPr lang="es-ES_tradnl"/>
          </a:p>
        </p:txBody>
      </p:sp>
      <p:sp>
        <p:nvSpPr>
          <p:cNvPr id="1083" name="Rectangle 61"/>
          <p:cNvSpPr>
            <a:spLocks noChangeArrowheads="1"/>
          </p:cNvSpPr>
          <p:nvPr/>
        </p:nvSpPr>
        <p:spPr bwMode="auto">
          <a:xfrm>
            <a:off x="1524001" y="195590"/>
            <a:ext cx="2031325" cy="523220"/>
          </a:xfrm>
          <a:prstGeom prst="rect">
            <a:avLst/>
          </a:prstGeom>
          <a:noFill/>
          <a:ln w="9525">
            <a:noFill/>
            <a:miter lim="800000"/>
            <a:headEnd/>
            <a:tailEnd/>
          </a:ln>
        </p:spPr>
        <p:txBody>
          <a:bodyPr wrap="none" anchor="ctr">
            <a:spAutoFit/>
          </a:bodyPr>
          <a:lstStyle/>
          <a:p>
            <a:pPr eaLnBrk="0" hangingPunct="0"/>
            <a:r>
              <a:rPr lang="es-ES" sz="1000">
                <a:cs typeface="Times New Roman" pitchFamily="18" charset="0"/>
              </a:rPr>
              <a:t>		</a:t>
            </a:r>
            <a:endParaRPr lang="es-ES_tradnl" sz="800"/>
          </a:p>
          <a:p>
            <a:pPr eaLnBrk="0" hangingPunct="0"/>
            <a:endParaRPr lang="es-ES_tradnl"/>
          </a:p>
        </p:txBody>
      </p:sp>
      <p:sp>
        <p:nvSpPr>
          <p:cNvPr id="1084" name="Rectangle 62"/>
          <p:cNvSpPr>
            <a:spLocks noChangeArrowheads="1"/>
          </p:cNvSpPr>
          <p:nvPr/>
        </p:nvSpPr>
        <p:spPr bwMode="auto">
          <a:xfrm>
            <a:off x="1524001" y="272534"/>
            <a:ext cx="184731" cy="369332"/>
          </a:xfrm>
          <a:prstGeom prst="rect">
            <a:avLst/>
          </a:prstGeom>
          <a:noFill/>
          <a:ln w="9525">
            <a:noFill/>
            <a:miter lim="800000"/>
            <a:headEnd/>
            <a:tailEnd/>
          </a:ln>
        </p:spPr>
        <p:txBody>
          <a:bodyPr wrap="none" anchor="ctr">
            <a:spAutoFit/>
          </a:bodyPr>
          <a:lstStyle/>
          <a:p>
            <a:pPr eaLnBrk="0" hangingPunct="0"/>
            <a:endParaRPr lang="es-ES_tradnl"/>
          </a:p>
        </p:txBody>
      </p:sp>
      <p:pic>
        <p:nvPicPr>
          <p:cNvPr id="1085" name="Picture 63" descr="colestrigfosf"/>
          <p:cNvPicPr>
            <a:picLocks noChangeAspect="1" noChangeArrowheads="1"/>
          </p:cNvPicPr>
          <p:nvPr/>
        </p:nvPicPr>
        <p:blipFill>
          <a:blip r:embed="rId7" cstate="print"/>
          <a:srcRect/>
          <a:stretch>
            <a:fillRect/>
          </a:stretch>
        </p:blipFill>
        <p:spPr bwMode="auto">
          <a:xfrm>
            <a:off x="8743016" y="1358079"/>
            <a:ext cx="2119312" cy="2087562"/>
          </a:xfrm>
          <a:prstGeom prst="rect">
            <a:avLst/>
          </a:prstGeom>
          <a:noFill/>
          <a:ln w="9525">
            <a:noFill/>
            <a:miter lim="800000"/>
            <a:headEnd/>
            <a:tailEnd/>
          </a:ln>
        </p:spPr>
      </p:pic>
      <p:sp>
        <p:nvSpPr>
          <p:cNvPr id="1086" name="61 Rectángulo"/>
          <p:cNvSpPr>
            <a:spLocks noChangeArrowheads="1"/>
          </p:cNvSpPr>
          <p:nvPr/>
        </p:nvSpPr>
        <p:spPr bwMode="auto">
          <a:xfrm>
            <a:off x="7881939" y="0"/>
            <a:ext cx="1500187" cy="1200150"/>
          </a:xfrm>
          <a:prstGeom prst="rect">
            <a:avLst/>
          </a:prstGeom>
          <a:noFill/>
          <a:ln w="9525">
            <a:noFill/>
            <a:miter lim="800000"/>
            <a:headEnd/>
            <a:tailEnd/>
          </a:ln>
        </p:spPr>
        <p:txBody>
          <a:bodyPr>
            <a:spAutoFit/>
          </a:bodyPr>
          <a:lstStyle/>
          <a:p>
            <a:pPr algn="just" eaLnBrk="0" hangingPunct="0">
              <a:tabLst>
                <a:tab pos="676275" algn="l"/>
              </a:tabLst>
            </a:pPr>
            <a:r>
              <a:rPr lang="es-ES"/>
              <a:t>Colesterol  </a:t>
            </a:r>
          </a:p>
          <a:p>
            <a:pPr algn="just" eaLnBrk="0" hangingPunct="0">
              <a:tabLst>
                <a:tab pos="676275" algn="l"/>
              </a:tabLst>
            </a:pPr>
            <a:r>
              <a:rPr lang="es-ES"/>
              <a:t>trigliceridos </a:t>
            </a:r>
            <a:endParaRPr lang="es-ES_tradnl"/>
          </a:p>
          <a:p>
            <a:pPr algn="just" eaLnBrk="0" hangingPunct="0">
              <a:tabLst>
                <a:tab pos="676275" algn="l"/>
              </a:tabLst>
            </a:pPr>
            <a:r>
              <a:rPr lang="es-ES">
                <a:cs typeface="Times New Roman" pitchFamily="18" charset="0"/>
              </a:rPr>
              <a:t>fosfolípidos</a:t>
            </a:r>
            <a:endParaRPr lang="es-ES_tradnl"/>
          </a:p>
          <a:p>
            <a:pPr algn="just" eaLnBrk="0" hangingPunct="0">
              <a:tabLst>
                <a:tab pos="676275" algn="l"/>
              </a:tabLst>
            </a:pPr>
            <a:r>
              <a:rPr lang="es-ES">
                <a:cs typeface="Times New Roman" pitchFamily="18" charset="0"/>
              </a:rPr>
              <a:t>glicolípidos</a:t>
            </a:r>
          </a:p>
        </p:txBody>
      </p:sp>
      <p:sp>
        <p:nvSpPr>
          <p:cNvPr id="63" name="Text Box 138"/>
          <p:cNvSpPr txBox="1">
            <a:spLocks noChangeArrowheads="1"/>
          </p:cNvSpPr>
          <p:nvPr/>
        </p:nvSpPr>
        <p:spPr bwMode="auto">
          <a:xfrm>
            <a:off x="3309938" y="1643063"/>
            <a:ext cx="4786312" cy="1428750"/>
          </a:xfrm>
          <a:prstGeom prst="rect">
            <a:avLst/>
          </a:prstGeom>
          <a:solidFill>
            <a:srgbClr val="FFFFFF"/>
          </a:solidFill>
          <a:ln w="9525">
            <a:solidFill>
              <a:srgbClr val="000000"/>
            </a:solidFill>
            <a:miter lim="800000"/>
            <a:headEnd/>
            <a:tailEnd/>
          </a:ln>
        </p:spPr>
        <p:txBody>
          <a:bodyPr/>
          <a:lstStyle/>
          <a:p>
            <a:pPr algn="just" eaLnBrk="0" hangingPunct="0"/>
            <a:r>
              <a:rPr lang="es-ES" i="1" dirty="0" smtClean="0">
                <a:solidFill>
                  <a:srgbClr val="FF0000"/>
                </a:solidFill>
                <a:latin typeface="Comic Sans MS" pitchFamily="66" charset="0"/>
                <a:cs typeface="Times New Roman" pitchFamily="18" charset="0"/>
              </a:rPr>
              <a:t>b) Todos </a:t>
            </a:r>
            <a:r>
              <a:rPr lang="es-ES" i="1" dirty="0">
                <a:solidFill>
                  <a:srgbClr val="FF0000"/>
                </a:solidFill>
                <a:latin typeface="Comic Sans MS" pitchFamily="66" charset="0"/>
                <a:cs typeface="Times New Roman" pitchFamily="18" charset="0"/>
              </a:rPr>
              <a:t>juntos : Micelas de fosfol</a:t>
            </a:r>
            <a:r>
              <a:rPr lang="es-ES" i="1" dirty="0">
                <a:solidFill>
                  <a:srgbClr val="FF0000"/>
                </a:solidFill>
                <a:cs typeface="Times New Roman" pitchFamily="18" charset="0"/>
              </a:rPr>
              <a:t>í</a:t>
            </a:r>
            <a:r>
              <a:rPr lang="es-ES" i="1" dirty="0">
                <a:solidFill>
                  <a:srgbClr val="FF0000"/>
                </a:solidFill>
                <a:latin typeface="Comic Sans MS" pitchFamily="66" charset="0"/>
                <a:cs typeface="Times New Roman" pitchFamily="18" charset="0"/>
              </a:rPr>
              <a:t>pidos y </a:t>
            </a:r>
            <a:r>
              <a:rPr lang="es-ES" i="1" dirty="0" err="1">
                <a:solidFill>
                  <a:srgbClr val="FF0000"/>
                </a:solidFill>
                <a:latin typeface="Comic Sans MS" pitchFamily="66" charset="0"/>
                <a:cs typeface="Times New Roman" pitchFamily="18" charset="0"/>
              </a:rPr>
              <a:t>glucol</a:t>
            </a:r>
            <a:r>
              <a:rPr lang="es-ES" i="1" dirty="0" err="1">
                <a:solidFill>
                  <a:srgbClr val="FF0000"/>
                </a:solidFill>
                <a:cs typeface="Times New Roman" pitchFamily="18" charset="0"/>
              </a:rPr>
              <a:t>í</a:t>
            </a:r>
            <a:r>
              <a:rPr lang="es-ES" i="1" dirty="0" err="1">
                <a:solidFill>
                  <a:srgbClr val="FF0000"/>
                </a:solidFill>
                <a:latin typeface="Comic Sans MS" pitchFamily="66" charset="0"/>
                <a:cs typeface="Times New Roman" pitchFamily="18" charset="0"/>
              </a:rPr>
              <a:t>pidos</a:t>
            </a:r>
            <a:r>
              <a:rPr lang="es-ES" i="1" dirty="0">
                <a:solidFill>
                  <a:srgbClr val="FF0000"/>
                </a:solidFill>
                <a:latin typeface="Comic Sans MS" pitchFamily="66" charset="0"/>
                <a:cs typeface="Times New Roman" pitchFamily="18" charset="0"/>
              </a:rPr>
              <a:t> actuando como emulsionantes y en su interior triglic</a:t>
            </a:r>
            <a:r>
              <a:rPr lang="es-ES" i="1" dirty="0">
                <a:solidFill>
                  <a:srgbClr val="FF0000"/>
                </a:solidFill>
                <a:cs typeface="Times New Roman" pitchFamily="18" charset="0"/>
              </a:rPr>
              <a:t>é</a:t>
            </a:r>
            <a:r>
              <a:rPr lang="es-ES" i="1" dirty="0">
                <a:solidFill>
                  <a:srgbClr val="FF0000"/>
                </a:solidFill>
                <a:latin typeface="Comic Sans MS" pitchFamily="66" charset="0"/>
                <a:cs typeface="Times New Roman" pitchFamily="18" charset="0"/>
              </a:rPr>
              <a:t>ridos. El colesterol entre las colas de fosfolípidos. Algo parecido a una HDL</a:t>
            </a:r>
            <a:endParaRPr lang="es-ES_tradnl" dirty="0"/>
          </a:p>
          <a:p>
            <a:pPr eaLnBrk="0" hangingPunct="0"/>
            <a:endParaRPr lang="es-ES_tradnl" sz="2400" dirty="0"/>
          </a:p>
        </p:txBody>
      </p:sp>
      <p:cxnSp>
        <p:nvCxnSpPr>
          <p:cNvPr id="65" name="64 Conector recto de flecha"/>
          <p:cNvCxnSpPr/>
          <p:nvPr/>
        </p:nvCxnSpPr>
        <p:spPr>
          <a:xfrm>
            <a:off x="5095875" y="675202"/>
            <a:ext cx="242887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33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ox(in)">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8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3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3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4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6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6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6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6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6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6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 grpId="0" animBg="1"/>
      <p:bldP spid="1036" grpId="0" animBg="1"/>
      <p:bldP spid="1041" grpId="0" animBg="1"/>
      <p:bldP spid="1061" grpId="0" animBg="1"/>
      <p:bldP spid="1062" grpId="0" animBg="1"/>
      <p:bldP spid="1063" grpId="0" animBg="1"/>
      <p:bldP spid="1064" grpId="0" animBg="1"/>
      <p:bldP spid="1065" grpId="0" animBg="1"/>
      <p:bldP spid="1067" grpId="0" animBg="1"/>
      <p:bldP spid="1068" grpId="0" animBg="1"/>
      <p:bldP spid="6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75" y="73286"/>
            <a:ext cx="9207566" cy="900402"/>
          </a:xfrm>
        </p:spPr>
        <p:txBody>
          <a:bodyPr>
            <a:noAutofit/>
          </a:bodyPr>
          <a:lstStyle/>
          <a:p>
            <a:r>
              <a:rPr lang="es-ES" sz="1800" b="1" dirty="0">
                <a:latin typeface="Arial" panose="020B0604020202020204" pitchFamily="34" charset="0"/>
                <a:cs typeface="Arial" panose="020B0604020202020204" pitchFamily="34" charset="0"/>
              </a:rPr>
              <a:t>Las grasas o </a:t>
            </a:r>
            <a:r>
              <a:rPr lang="es-ES" sz="1800" b="1" dirty="0" err="1">
                <a:latin typeface="Arial" panose="020B0604020202020204" pitchFamily="34" charset="0"/>
                <a:cs typeface="Arial" panose="020B0604020202020204" pitchFamily="34" charset="0"/>
              </a:rPr>
              <a:t>acilglicéridos</a:t>
            </a:r>
            <a:r>
              <a:rPr lang="es-ES" sz="1800" b="1" dirty="0">
                <a:latin typeface="Arial" panose="020B0604020202020204" pitchFamily="34" charset="0"/>
                <a:cs typeface="Arial" panose="020B0604020202020204" pitchFamily="34" charset="0"/>
              </a:rPr>
              <a:t> son biomoléculas de alto interés biológico. </a:t>
            </a:r>
            <a:r>
              <a:rPr lang="es-ES" sz="1800" b="1" dirty="0" smtClean="0">
                <a:latin typeface="Arial" panose="020B0604020202020204" pitchFamily="34" charset="0"/>
                <a:cs typeface="Arial" panose="020B0604020202020204" pitchFamily="34" charset="0"/>
              </a:rPr>
              <a:t>a) Describa </a:t>
            </a:r>
            <a:r>
              <a:rPr lang="es-ES" sz="1800" b="1" dirty="0">
                <a:latin typeface="Arial" panose="020B0604020202020204" pitchFamily="34" charset="0"/>
                <a:cs typeface="Arial" panose="020B0604020202020204" pitchFamily="34" charset="0"/>
              </a:rPr>
              <a:t>(utilice esquemas si necesita) su estructura química, propiedades, localización y función biológica. b</a:t>
            </a:r>
            <a:r>
              <a:rPr lang="es-ES" sz="1800" b="1" dirty="0" smtClean="0">
                <a:latin typeface="Arial" panose="020B0604020202020204" pitchFamily="34" charset="0"/>
                <a:cs typeface="Arial" panose="020B0604020202020204" pitchFamily="34" charset="0"/>
              </a:rPr>
              <a:t>) ¿En </a:t>
            </a:r>
            <a:r>
              <a:rPr lang="es-ES" sz="1800" b="1" dirty="0">
                <a:latin typeface="Arial" panose="020B0604020202020204" pitchFamily="34" charset="0"/>
                <a:cs typeface="Arial" panose="020B0604020202020204" pitchFamily="34" charset="0"/>
              </a:rPr>
              <a:t>qué se parecen y diferencian de las  ceras? </a:t>
            </a:r>
            <a:r>
              <a:rPr lang="es-ES" sz="1800" b="1" dirty="0" smtClean="0">
                <a:latin typeface="Arial" panose="020B0604020202020204" pitchFamily="34" charset="0"/>
                <a:cs typeface="Arial" panose="020B0604020202020204" pitchFamily="34" charset="0"/>
              </a:rPr>
              <a:t>C)¿Por </a:t>
            </a:r>
            <a:r>
              <a:rPr lang="es-ES" sz="1800" b="1" dirty="0">
                <a:latin typeface="Arial" panose="020B0604020202020204" pitchFamily="34" charset="0"/>
                <a:cs typeface="Arial" panose="020B0604020202020204" pitchFamily="34" charset="0"/>
              </a:rPr>
              <a:t>qué acumulamos grasa los mamíferos? </a:t>
            </a:r>
            <a:endParaRPr lang="es-ES" sz="1800" dirty="0">
              <a:latin typeface="Arial" panose="020B0604020202020204" pitchFamily="34" charset="0"/>
              <a:cs typeface="Arial" panose="020B0604020202020204" pitchFamily="34" charset="0"/>
            </a:endParaRPr>
          </a:p>
        </p:txBody>
      </p:sp>
      <p:sp>
        <p:nvSpPr>
          <p:cNvPr id="4" name="CuadroTexto 3"/>
          <p:cNvSpPr txBox="1"/>
          <p:nvPr/>
        </p:nvSpPr>
        <p:spPr>
          <a:xfrm>
            <a:off x="4717504" y="1078900"/>
            <a:ext cx="1680268" cy="369332"/>
          </a:xfrm>
          <a:prstGeom prst="rect">
            <a:avLst/>
          </a:prstGeom>
          <a:solidFill>
            <a:schemeClr val="accent6">
              <a:lumMod val="40000"/>
              <a:lumOff val="60000"/>
            </a:schemeClr>
          </a:solidFill>
          <a:ln w="19050"/>
        </p:spPr>
        <p:style>
          <a:lnRef idx="2">
            <a:schemeClr val="dk1"/>
          </a:lnRef>
          <a:fillRef idx="1">
            <a:schemeClr val="lt1"/>
          </a:fillRef>
          <a:effectRef idx="0">
            <a:schemeClr val="dk1"/>
          </a:effectRef>
          <a:fontRef idx="minor">
            <a:schemeClr val="dk1"/>
          </a:fontRef>
        </p:style>
        <p:txBody>
          <a:bodyPr wrap="none" rtlCol="0">
            <a:spAutoFit/>
          </a:bodyPr>
          <a:lstStyle/>
          <a:p>
            <a:r>
              <a:rPr lang="es-ES" b="1" dirty="0" smtClean="0"/>
              <a:t>a) </a:t>
            </a:r>
            <a:r>
              <a:rPr lang="es-ES" b="1" dirty="0" err="1" smtClean="0"/>
              <a:t>Acilglicéridos</a:t>
            </a:r>
            <a:endParaRPr lang="es-ES" b="1" dirty="0"/>
          </a:p>
        </p:txBody>
      </p:sp>
      <p:sp>
        <p:nvSpPr>
          <p:cNvPr id="5" name="CuadroTexto 4"/>
          <p:cNvSpPr txBox="1"/>
          <p:nvPr/>
        </p:nvSpPr>
        <p:spPr>
          <a:xfrm>
            <a:off x="176134" y="1980097"/>
            <a:ext cx="3015056" cy="646331"/>
          </a:xfrm>
          <a:prstGeom prst="rect">
            <a:avLst/>
          </a:prstGeom>
          <a:ln w="19050"/>
        </p:spPr>
        <p:style>
          <a:lnRef idx="2">
            <a:schemeClr val="dk1"/>
          </a:lnRef>
          <a:fillRef idx="1">
            <a:schemeClr val="lt1"/>
          </a:fillRef>
          <a:effectRef idx="0">
            <a:schemeClr val="dk1"/>
          </a:effectRef>
          <a:fontRef idx="minor">
            <a:schemeClr val="dk1"/>
          </a:fontRef>
        </p:style>
        <p:txBody>
          <a:bodyPr wrap="none" rtlCol="0">
            <a:spAutoFit/>
          </a:bodyPr>
          <a:lstStyle/>
          <a:p>
            <a:r>
              <a:rPr lang="es-ES" b="1" dirty="0" smtClean="0"/>
              <a:t>Estructura: </a:t>
            </a:r>
          </a:p>
          <a:p>
            <a:r>
              <a:rPr lang="es-ES" dirty="0" smtClean="0"/>
              <a:t>Esteres de glicerol + </a:t>
            </a:r>
            <a:r>
              <a:rPr lang="es-ES" dirty="0" err="1" smtClean="0"/>
              <a:t>ac</a:t>
            </a:r>
            <a:r>
              <a:rPr lang="es-ES" dirty="0" smtClean="0"/>
              <a:t>. grasos</a:t>
            </a:r>
            <a:endParaRPr lang="es-ES" dirty="0"/>
          </a:p>
        </p:txBody>
      </p:sp>
      <p:sp>
        <p:nvSpPr>
          <p:cNvPr id="6" name="CuadroTexto 5"/>
          <p:cNvSpPr txBox="1"/>
          <p:nvPr/>
        </p:nvSpPr>
        <p:spPr>
          <a:xfrm>
            <a:off x="3552443" y="1956388"/>
            <a:ext cx="1372876" cy="369332"/>
          </a:xfrm>
          <a:prstGeom prst="rect">
            <a:avLst/>
          </a:prstGeom>
          <a:ln w="19050"/>
        </p:spPr>
        <p:style>
          <a:lnRef idx="2">
            <a:schemeClr val="dk1"/>
          </a:lnRef>
          <a:fillRef idx="1">
            <a:schemeClr val="lt1"/>
          </a:fillRef>
          <a:effectRef idx="0">
            <a:schemeClr val="dk1"/>
          </a:effectRef>
          <a:fontRef idx="minor">
            <a:schemeClr val="dk1"/>
          </a:fontRef>
        </p:style>
        <p:txBody>
          <a:bodyPr wrap="none" rtlCol="0">
            <a:spAutoFit/>
          </a:bodyPr>
          <a:lstStyle/>
          <a:p>
            <a:r>
              <a:rPr lang="es-ES" b="1" dirty="0" smtClean="0"/>
              <a:t>Propiedades</a:t>
            </a:r>
            <a:endParaRPr lang="es-ES" b="1" dirty="0"/>
          </a:p>
        </p:txBody>
      </p:sp>
      <p:sp>
        <p:nvSpPr>
          <p:cNvPr id="7" name="CuadroTexto 6"/>
          <p:cNvSpPr txBox="1"/>
          <p:nvPr/>
        </p:nvSpPr>
        <p:spPr>
          <a:xfrm>
            <a:off x="4235816" y="2758231"/>
            <a:ext cx="1494320" cy="369332"/>
          </a:xfrm>
          <a:prstGeom prst="rect">
            <a:avLst/>
          </a:prstGeom>
          <a:ln w="19050"/>
        </p:spPr>
        <p:style>
          <a:lnRef idx="2">
            <a:schemeClr val="dk1"/>
          </a:lnRef>
          <a:fillRef idx="1">
            <a:schemeClr val="lt1"/>
          </a:fillRef>
          <a:effectRef idx="0">
            <a:schemeClr val="dk1"/>
          </a:effectRef>
          <a:fontRef idx="minor">
            <a:schemeClr val="dk1"/>
          </a:fontRef>
        </p:style>
        <p:txBody>
          <a:bodyPr wrap="none" rtlCol="0">
            <a:spAutoFit/>
          </a:bodyPr>
          <a:lstStyle/>
          <a:p>
            <a:r>
              <a:rPr lang="es-ES" dirty="0" smtClean="0"/>
              <a:t>Baja densidad</a:t>
            </a:r>
            <a:endParaRPr lang="es-ES" dirty="0"/>
          </a:p>
        </p:txBody>
      </p:sp>
      <p:sp>
        <p:nvSpPr>
          <p:cNvPr id="8" name="CuadroTexto 7"/>
          <p:cNvSpPr txBox="1"/>
          <p:nvPr/>
        </p:nvSpPr>
        <p:spPr>
          <a:xfrm>
            <a:off x="6234396" y="1875558"/>
            <a:ext cx="928459" cy="369332"/>
          </a:xfrm>
          <a:prstGeom prst="rect">
            <a:avLst/>
          </a:prstGeom>
          <a:ln w="19050"/>
        </p:spPr>
        <p:style>
          <a:lnRef idx="2">
            <a:schemeClr val="dk1"/>
          </a:lnRef>
          <a:fillRef idx="1">
            <a:schemeClr val="lt1"/>
          </a:fillRef>
          <a:effectRef idx="0">
            <a:schemeClr val="dk1"/>
          </a:effectRef>
          <a:fontRef idx="minor">
            <a:schemeClr val="dk1"/>
          </a:fontRef>
        </p:style>
        <p:txBody>
          <a:bodyPr wrap="none" rtlCol="0">
            <a:spAutoFit/>
          </a:bodyPr>
          <a:lstStyle/>
          <a:p>
            <a:r>
              <a:rPr lang="es-ES" b="1" dirty="0" smtClean="0"/>
              <a:t>Función</a:t>
            </a:r>
            <a:endParaRPr lang="es-ES" b="1" dirty="0"/>
          </a:p>
        </p:txBody>
      </p:sp>
      <p:sp>
        <p:nvSpPr>
          <p:cNvPr id="9" name="CuadroTexto 8"/>
          <p:cNvSpPr txBox="1"/>
          <p:nvPr/>
        </p:nvSpPr>
        <p:spPr>
          <a:xfrm>
            <a:off x="983983" y="2959188"/>
            <a:ext cx="2117439" cy="646331"/>
          </a:xfrm>
          <a:prstGeom prst="rect">
            <a:avLst/>
          </a:prstGeom>
          <a:ln w="19050"/>
        </p:spPr>
        <p:style>
          <a:lnRef idx="2">
            <a:schemeClr val="dk1"/>
          </a:lnRef>
          <a:fillRef idx="1">
            <a:schemeClr val="lt1"/>
          </a:fillRef>
          <a:effectRef idx="0">
            <a:schemeClr val="dk1"/>
          </a:effectRef>
          <a:fontRef idx="minor">
            <a:schemeClr val="dk1"/>
          </a:fontRef>
        </p:style>
        <p:txBody>
          <a:bodyPr wrap="none" rtlCol="0">
            <a:spAutoFit/>
          </a:bodyPr>
          <a:lstStyle/>
          <a:p>
            <a:r>
              <a:rPr lang="es-ES" dirty="0" err="1" smtClean="0"/>
              <a:t>Monoglicérido</a:t>
            </a:r>
            <a:r>
              <a:rPr lang="es-ES" dirty="0" smtClean="0"/>
              <a:t>:</a:t>
            </a:r>
          </a:p>
          <a:p>
            <a:r>
              <a:rPr lang="es-ES" dirty="0" smtClean="0"/>
              <a:t>Glicerol + 1 </a:t>
            </a:r>
            <a:r>
              <a:rPr lang="es-ES" dirty="0" err="1" smtClean="0"/>
              <a:t>ac</a:t>
            </a:r>
            <a:r>
              <a:rPr lang="es-ES" dirty="0" smtClean="0"/>
              <a:t>. graso</a:t>
            </a:r>
            <a:endParaRPr lang="es-ES" dirty="0"/>
          </a:p>
        </p:txBody>
      </p:sp>
      <p:sp>
        <p:nvSpPr>
          <p:cNvPr id="10" name="CuadroTexto 9"/>
          <p:cNvSpPr txBox="1"/>
          <p:nvPr/>
        </p:nvSpPr>
        <p:spPr>
          <a:xfrm>
            <a:off x="983983" y="3775804"/>
            <a:ext cx="2207207" cy="646331"/>
          </a:xfrm>
          <a:prstGeom prst="rect">
            <a:avLst/>
          </a:prstGeom>
          <a:ln w="19050"/>
        </p:spPr>
        <p:style>
          <a:lnRef idx="2">
            <a:schemeClr val="dk1"/>
          </a:lnRef>
          <a:fillRef idx="1">
            <a:schemeClr val="lt1"/>
          </a:fillRef>
          <a:effectRef idx="0">
            <a:schemeClr val="dk1"/>
          </a:effectRef>
          <a:fontRef idx="minor">
            <a:schemeClr val="dk1"/>
          </a:fontRef>
        </p:style>
        <p:txBody>
          <a:bodyPr wrap="none" rtlCol="0">
            <a:spAutoFit/>
          </a:bodyPr>
          <a:lstStyle/>
          <a:p>
            <a:r>
              <a:rPr lang="es-ES" dirty="0" err="1" smtClean="0"/>
              <a:t>Diglicérido</a:t>
            </a:r>
            <a:r>
              <a:rPr lang="es-ES" dirty="0" smtClean="0"/>
              <a:t>:</a:t>
            </a:r>
          </a:p>
          <a:p>
            <a:r>
              <a:rPr lang="es-ES" dirty="0" smtClean="0"/>
              <a:t>Glicerol + 2 </a:t>
            </a:r>
            <a:r>
              <a:rPr lang="es-ES" dirty="0" err="1" smtClean="0"/>
              <a:t>ac</a:t>
            </a:r>
            <a:r>
              <a:rPr lang="es-ES" dirty="0" smtClean="0"/>
              <a:t>. grasos</a:t>
            </a:r>
            <a:endParaRPr lang="es-ES" dirty="0"/>
          </a:p>
        </p:txBody>
      </p:sp>
      <p:sp>
        <p:nvSpPr>
          <p:cNvPr id="11" name="CuadroTexto 10"/>
          <p:cNvSpPr txBox="1"/>
          <p:nvPr/>
        </p:nvSpPr>
        <p:spPr>
          <a:xfrm>
            <a:off x="983983" y="4621474"/>
            <a:ext cx="2568460" cy="646331"/>
          </a:xfrm>
          <a:prstGeom prst="rect">
            <a:avLst/>
          </a:prstGeom>
          <a:ln w="19050"/>
        </p:spPr>
        <p:style>
          <a:lnRef idx="2">
            <a:schemeClr val="dk1"/>
          </a:lnRef>
          <a:fillRef idx="1">
            <a:schemeClr val="lt1"/>
          </a:fillRef>
          <a:effectRef idx="0">
            <a:schemeClr val="dk1"/>
          </a:effectRef>
          <a:fontRef idx="minor">
            <a:schemeClr val="dk1"/>
          </a:fontRef>
        </p:style>
        <p:txBody>
          <a:bodyPr wrap="none" rtlCol="0">
            <a:spAutoFit/>
          </a:bodyPr>
          <a:lstStyle/>
          <a:p>
            <a:r>
              <a:rPr lang="es-ES" b="1" dirty="0" smtClean="0">
                <a:solidFill>
                  <a:srgbClr val="7030A0"/>
                </a:solidFill>
              </a:rPr>
              <a:t>Triglicérido :</a:t>
            </a:r>
          </a:p>
          <a:p>
            <a:r>
              <a:rPr lang="es-ES" b="1" dirty="0" smtClean="0">
                <a:solidFill>
                  <a:srgbClr val="7030A0"/>
                </a:solidFill>
              </a:rPr>
              <a:t>Glicerol + 3 </a:t>
            </a:r>
            <a:r>
              <a:rPr lang="es-ES" b="1" dirty="0">
                <a:solidFill>
                  <a:srgbClr val="7030A0"/>
                </a:solidFill>
              </a:rPr>
              <a:t>á</a:t>
            </a:r>
            <a:r>
              <a:rPr lang="es-ES" b="1" dirty="0" smtClean="0">
                <a:solidFill>
                  <a:srgbClr val="7030A0"/>
                </a:solidFill>
              </a:rPr>
              <a:t>cidos grasos</a:t>
            </a:r>
            <a:endParaRPr lang="es-ES" b="1" dirty="0">
              <a:solidFill>
                <a:srgbClr val="7030A0"/>
              </a:solidFill>
            </a:endParaRPr>
          </a:p>
        </p:txBody>
      </p:sp>
      <p:cxnSp>
        <p:nvCxnSpPr>
          <p:cNvPr id="13" name="Conector recto 12"/>
          <p:cNvCxnSpPr/>
          <p:nvPr/>
        </p:nvCxnSpPr>
        <p:spPr>
          <a:xfrm>
            <a:off x="654909" y="2620637"/>
            <a:ext cx="12574" cy="19933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a:endCxn id="9" idx="1"/>
          </p:cNvCxnSpPr>
          <p:nvPr/>
        </p:nvCxnSpPr>
        <p:spPr>
          <a:xfrm>
            <a:off x="642551" y="3138616"/>
            <a:ext cx="341432" cy="1437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a:off x="3894384" y="4056071"/>
            <a:ext cx="341432" cy="1437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a:off x="667483" y="3916582"/>
            <a:ext cx="341432" cy="1437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667483" y="4542148"/>
            <a:ext cx="341432" cy="1437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3873884" y="2305351"/>
            <a:ext cx="7242" cy="21826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3873884" y="3403458"/>
            <a:ext cx="341432" cy="1437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3873884" y="2715280"/>
            <a:ext cx="341432" cy="1437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3876147" y="4501279"/>
            <a:ext cx="341432" cy="1437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4262147" y="3957961"/>
            <a:ext cx="1558696" cy="369332"/>
          </a:xfrm>
          <a:prstGeom prst="rect">
            <a:avLst/>
          </a:prstGeom>
          <a:ln w="19050"/>
        </p:spPr>
        <p:style>
          <a:lnRef idx="2">
            <a:schemeClr val="dk1"/>
          </a:lnRef>
          <a:fillRef idx="1">
            <a:schemeClr val="lt1"/>
          </a:fillRef>
          <a:effectRef idx="0">
            <a:schemeClr val="dk1"/>
          </a:effectRef>
          <a:fontRef idx="minor">
            <a:schemeClr val="dk1"/>
          </a:fontRef>
        </p:style>
        <p:txBody>
          <a:bodyPr wrap="none" rtlCol="0">
            <a:spAutoFit/>
          </a:bodyPr>
          <a:lstStyle/>
          <a:p>
            <a:r>
              <a:rPr lang="es-ES" b="1" dirty="0">
                <a:solidFill>
                  <a:srgbClr val="7030A0"/>
                </a:solidFill>
              </a:rPr>
              <a:t>S</a:t>
            </a:r>
            <a:r>
              <a:rPr lang="es-ES" b="1" dirty="0" smtClean="0">
                <a:solidFill>
                  <a:srgbClr val="7030A0"/>
                </a:solidFill>
              </a:rPr>
              <a:t>aponificables</a:t>
            </a:r>
            <a:endParaRPr lang="es-ES" b="1" dirty="0">
              <a:solidFill>
                <a:srgbClr val="7030A0"/>
              </a:solidFill>
            </a:endParaRPr>
          </a:p>
        </p:txBody>
      </p:sp>
      <p:sp>
        <p:nvSpPr>
          <p:cNvPr id="27" name="CuadroTexto 26"/>
          <p:cNvSpPr txBox="1"/>
          <p:nvPr/>
        </p:nvSpPr>
        <p:spPr>
          <a:xfrm>
            <a:off x="4260963" y="3355440"/>
            <a:ext cx="2196627" cy="369332"/>
          </a:xfrm>
          <a:prstGeom prst="rect">
            <a:avLst/>
          </a:prstGeom>
          <a:ln w="19050"/>
        </p:spPr>
        <p:style>
          <a:lnRef idx="2">
            <a:schemeClr val="dk1"/>
          </a:lnRef>
          <a:fillRef idx="1">
            <a:schemeClr val="lt1"/>
          </a:fillRef>
          <a:effectRef idx="0">
            <a:schemeClr val="dk1"/>
          </a:effectRef>
          <a:fontRef idx="minor">
            <a:schemeClr val="dk1"/>
          </a:fontRef>
        </p:style>
        <p:txBody>
          <a:bodyPr wrap="none" rtlCol="0">
            <a:spAutoFit/>
          </a:bodyPr>
          <a:lstStyle/>
          <a:p>
            <a:r>
              <a:rPr lang="es-ES" dirty="0" smtClean="0"/>
              <a:t>Hidrolizables: E. </a:t>
            </a:r>
            <a:r>
              <a:rPr lang="es-ES" dirty="0" err="1" smtClean="0"/>
              <a:t>ester</a:t>
            </a:r>
            <a:endParaRPr lang="es-ES" dirty="0"/>
          </a:p>
        </p:txBody>
      </p:sp>
      <p:sp>
        <p:nvSpPr>
          <p:cNvPr id="28" name="CuadroTexto 27"/>
          <p:cNvSpPr txBox="1"/>
          <p:nvPr/>
        </p:nvSpPr>
        <p:spPr>
          <a:xfrm>
            <a:off x="9040670" y="1865851"/>
            <a:ext cx="1328120" cy="369332"/>
          </a:xfrm>
          <a:prstGeom prst="rect">
            <a:avLst/>
          </a:prstGeom>
          <a:ln w="19050"/>
        </p:spPr>
        <p:style>
          <a:lnRef idx="2">
            <a:schemeClr val="dk1"/>
          </a:lnRef>
          <a:fillRef idx="1">
            <a:schemeClr val="lt1"/>
          </a:fillRef>
          <a:effectRef idx="0">
            <a:schemeClr val="dk1"/>
          </a:effectRef>
          <a:fontRef idx="minor">
            <a:schemeClr val="dk1"/>
          </a:fontRef>
        </p:style>
        <p:txBody>
          <a:bodyPr wrap="none" rtlCol="0">
            <a:spAutoFit/>
          </a:bodyPr>
          <a:lstStyle/>
          <a:p>
            <a:r>
              <a:rPr lang="es-ES" b="1" dirty="0" smtClean="0"/>
              <a:t>Localización</a:t>
            </a:r>
            <a:endParaRPr lang="es-ES" b="1" dirty="0"/>
          </a:p>
        </p:txBody>
      </p:sp>
      <p:sp>
        <p:nvSpPr>
          <p:cNvPr id="29" name="CuadroTexto 28"/>
          <p:cNvSpPr txBox="1"/>
          <p:nvPr/>
        </p:nvSpPr>
        <p:spPr>
          <a:xfrm>
            <a:off x="4249074" y="4479672"/>
            <a:ext cx="2477538" cy="646331"/>
          </a:xfrm>
          <a:prstGeom prst="rect">
            <a:avLst/>
          </a:prstGeom>
          <a:ln w="19050"/>
        </p:spPr>
        <p:style>
          <a:lnRef idx="2">
            <a:schemeClr val="dk1"/>
          </a:lnRef>
          <a:fillRef idx="1">
            <a:schemeClr val="lt1"/>
          </a:fillRef>
          <a:effectRef idx="0">
            <a:schemeClr val="dk1"/>
          </a:effectRef>
          <a:fontRef idx="minor">
            <a:schemeClr val="dk1"/>
          </a:fontRef>
        </p:style>
        <p:txBody>
          <a:bodyPr wrap="none" rtlCol="0">
            <a:spAutoFit/>
          </a:bodyPr>
          <a:lstStyle/>
          <a:p>
            <a:r>
              <a:rPr lang="es-ES" b="1" dirty="0" smtClean="0">
                <a:solidFill>
                  <a:srgbClr val="7030A0"/>
                </a:solidFill>
              </a:rPr>
              <a:t>Insolubles: Hidrofóbicos</a:t>
            </a:r>
          </a:p>
          <a:p>
            <a:r>
              <a:rPr lang="es-ES" b="1" dirty="0" smtClean="0">
                <a:solidFill>
                  <a:srgbClr val="7030A0"/>
                </a:solidFill>
              </a:rPr>
              <a:t>(No </a:t>
            </a:r>
            <a:r>
              <a:rPr lang="es-ES" b="1" dirty="0" err="1" smtClean="0">
                <a:solidFill>
                  <a:srgbClr val="7030A0"/>
                </a:solidFill>
              </a:rPr>
              <a:t>anfipáticos</a:t>
            </a:r>
            <a:r>
              <a:rPr lang="es-ES" b="1" dirty="0" smtClean="0">
                <a:solidFill>
                  <a:srgbClr val="7030A0"/>
                </a:solidFill>
              </a:rPr>
              <a:t>)</a:t>
            </a:r>
            <a:endParaRPr lang="es-ES" b="1" dirty="0">
              <a:solidFill>
                <a:srgbClr val="7030A0"/>
              </a:solidFill>
            </a:endParaRPr>
          </a:p>
        </p:txBody>
      </p:sp>
      <p:cxnSp>
        <p:nvCxnSpPr>
          <p:cNvPr id="30" name="Conector recto 29"/>
          <p:cNvCxnSpPr/>
          <p:nvPr/>
        </p:nvCxnSpPr>
        <p:spPr>
          <a:xfrm>
            <a:off x="6964694" y="2213519"/>
            <a:ext cx="32186" cy="15924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a:off x="6986307" y="2926562"/>
            <a:ext cx="341432" cy="1437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6957899" y="2450466"/>
            <a:ext cx="341432" cy="1437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7016449" y="3810003"/>
            <a:ext cx="344116" cy="1258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CuadroTexto 33"/>
          <p:cNvSpPr txBox="1"/>
          <p:nvPr/>
        </p:nvSpPr>
        <p:spPr>
          <a:xfrm>
            <a:off x="7378123" y="3783047"/>
            <a:ext cx="2062700" cy="646331"/>
          </a:xfrm>
          <a:prstGeom prst="rect">
            <a:avLst/>
          </a:prstGeom>
          <a:ln w="1905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b="1" dirty="0" smtClean="0">
                <a:solidFill>
                  <a:srgbClr val="7030A0"/>
                </a:solidFill>
              </a:rPr>
              <a:t>Reserva energética </a:t>
            </a:r>
          </a:p>
          <a:p>
            <a:pPr algn="ctr"/>
            <a:r>
              <a:rPr lang="es-ES" b="1" dirty="0" smtClean="0">
                <a:solidFill>
                  <a:srgbClr val="7030A0"/>
                </a:solidFill>
              </a:rPr>
              <a:t>9 Kcal/g.</a:t>
            </a:r>
            <a:endParaRPr lang="es-ES" b="1" dirty="0">
              <a:solidFill>
                <a:srgbClr val="7030A0"/>
              </a:solidFill>
            </a:endParaRPr>
          </a:p>
        </p:txBody>
      </p:sp>
      <p:sp>
        <p:nvSpPr>
          <p:cNvPr id="35" name="CuadroTexto 34"/>
          <p:cNvSpPr txBox="1"/>
          <p:nvPr/>
        </p:nvSpPr>
        <p:spPr>
          <a:xfrm>
            <a:off x="7331070" y="2349220"/>
            <a:ext cx="2070631" cy="369332"/>
          </a:xfrm>
          <a:prstGeom prst="rect">
            <a:avLst/>
          </a:prstGeom>
          <a:ln w="19050"/>
        </p:spPr>
        <p:style>
          <a:lnRef idx="2">
            <a:schemeClr val="dk1"/>
          </a:lnRef>
          <a:fillRef idx="1">
            <a:schemeClr val="lt1"/>
          </a:fillRef>
          <a:effectRef idx="0">
            <a:schemeClr val="dk1"/>
          </a:effectRef>
          <a:fontRef idx="minor">
            <a:schemeClr val="dk1"/>
          </a:fontRef>
        </p:style>
        <p:txBody>
          <a:bodyPr wrap="none" rtlCol="0">
            <a:spAutoFit/>
          </a:bodyPr>
          <a:lstStyle/>
          <a:p>
            <a:r>
              <a:rPr lang="es-ES" dirty="0" smtClean="0"/>
              <a:t>Aislamiento térmico</a:t>
            </a:r>
            <a:endParaRPr lang="es-ES" dirty="0"/>
          </a:p>
        </p:txBody>
      </p:sp>
      <p:sp>
        <p:nvSpPr>
          <p:cNvPr id="36" name="CuadroTexto 35"/>
          <p:cNvSpPr txBox="1"/>
          <p:nvPr/>
        </p:nvSpPr>
        <p:spPr>
          <a:xfrm>
            <a:off x="7355344" y="2803705"/>
            <a:ext cx="2245641" cy="861774"/>
          </a:xfrm>
          <a:prstGeom prst="rect">
            <a:avLst/>
          </a:prstGeom>
          <a:ln w="19050"/>
        </p:spPr>
        <p:style>
          <a:lnRef idx="2">
            <a:schemeClr val="dk1"/>
          </a:lnRef>
          <a:fillRef idx="1">
            <a:schemeClr val="lt1"/>
          </a:fillRef>
          <a:effectRef idx="0">
            <a:schemeClr val="dk1"/>
          </a:effectRef>
          <a:fontRef idx="minor">
            <a:schemeClr val="dk1"/>
          </a:fontRef>
        </p:style>
        <p:txBody>
          <a:bodyPr wrap="square" rtlCol="0">
            <a:spAutoFit/>
          </a:bodyPr>
          <a:lstStyle/>
          <a:p>
            <a:r>
              <a:rPr lang="es-ES" dirty="0" smtClean="0"/>
              <a:t>Aislamiento mecánico:</a:t>
            </a:r>
          </a:p>
          <a:p>
            <a:r>
              <a:rPr lang="es-ES" sz="1400" dirty="0" smtClean="0"/>
              <a:t>protección de órganos, etc.</a:t>
            </a:r>
            <a:endParaRPr lang="es-ES" sz="1400" dirty="0"/>
          </a:p>
        </p:txBody>
      </p:sp>
      <p:cxnSp>
        <p:nvCxnSpPr>
          <p:cNvPr id="38" name="Conector recto 37"/>
          <p:cNvCxnSpPr/>
          <p:nvPr/>
        </p:nvCxnSpPr>
        <p:spPr>
          <a:xfrm>
            <a:off x="9784282" y="2235258"/>
            <a:ext cx="14864" cy="14796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ector recto de flecha 39"/>
          <p:cNvCxnSpPr/>
          <p:nvPr/>
        </p:nvCxnSpPr>
        <p:spPr>
          <a:xfrm>
            <a:off x="9780905" y="2516435"/>
            <a:ext cx="341432" cy="1437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CuadroTexto 41"/>
          <p:cNvSpPr txBox="1"/>
          <p:nvPr/>
        </p:nvSpPr>
        <p:spPr>
          <a:xfrm>
            <a:off x="10130759" y="3731746"/>
            <a:ext cx="1750976" cy="923330"/>
          </a:xfrm>
          <a:prstGeom prst="rect">
            <a:avLst/>
          </a:prstGeom>
          <a:ln w="1905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b="1" dirty="0" smtClean="0">
                <a:solidFill>
                  <a:srgbClr val="7030A0"/>
                </a:solidFill>
              </a:rPr>
              <a:t>Inclusiones en </a:t>
            </a:r>
          </a:p>
          <a:p>
            <a:pPr algn="ctr"/>
            <a:r>
              <a:rPr lang="es-ES" b="1" dirty="0" smtClean="0">
                <a:solidFill>
                  <a:srgbClr val="7030A0"/>
                </a:solidFill>
              </a:rPr>
              <a:t>Adipocitos (animales)</a:t>
            </a:r>
            <a:endParaRPr lang="es-ES" b="1" dirty="0">
              <a:solidFill>
                <a:srgbClr val="7030A0"/>
              </a:solidFill>
            </a:endParaRPr>
          </a:p>
        </p:txBody>
      </p:sp>
      <p:cxnSp>
        <p:nvCxnSpPr>
          <p:cNvPr id="43" name="Conector recto de flecha 42"/>
          <p:cNvCxnSpPr/>
          <p:nvPr/>
        </p:nvCxnSpPr>
        <p:spPr>
          <a:xfrm>
            <a:off x="9787133" y="3724772"/>
            <a:ext cx="341432" cy="1437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CuadroTexto 43"/>
          <p:cNvSpPr txBox="1"/>
          <p:nvPr/>
        </p:nvSpPr>
        <p:spPr>
          <a:xfrm>
            <a:off x="10154076" y="2310791"/>
            <a:ext cx="1762463" cy="1200329"/>
          </a:xfrm>
          <a:prstGeom prst="rect">
            <a:avLst/>
          </a:prstGeom>
          <a:ln w="1905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dirty="0" smtClean="0"/>
              <a:t>Inclusiones en células de frutos y semillas </a:t>
            </a:r>
          </a:p>
          <a:p>
            <a:pPr algn="ctr"/>
            <a:r>
              <a:rPr lang="es-ES" dirty="0" smtClean="0"/>
              <a:t>(vegetales)</a:t>
            </a:r>
            <a:endParaRPr lang="es-ES" dirty="0"/>
          </a:p>
        </p:txBody>
      </p:sp>
      <p:cxnSp>
        <p:nvCxnSpPr>
          <p:cNvPr id="45" name="Conector recto 44"/>
          <p:cNvCxnSpPr/>
          <p:nvPr/>
        </p:nvCxnSpPr>
        <p:spPr>
          <a:xfrm>
            <a:off x="5455388" y="1446111"/>
            <a:ext cx="10077" cy="1857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a:xfrm flipH="1">
            <a:off x="1683662" y="1602400"/>
            <a:ext cx="7882763" cy="945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ector recto de flecha 52"/>
          <p:cNvCxnSpPr>
            <a:endCxn id="5" idx="0"/>
          </p:cNvCxnSpPr>
          <p:nvPr/>
        </p:nvCxnSpPr>
        <p:spPr>
          <a:xfrm>
            <a:off x="1683662" y="1694338"/>
            <a:ext cx="0" cy="2857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ector recto de flecha 57"/>
          <p:cNvCxnSpPr/>
          <p:nvPr/>
        </p:nvCxnSpPr>
        <p:spPr>
          <a:xfrm>
            <a:off x="4065100" y="1691681"/>
            <a:ext cx="0" cy="2857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p:cNvCxnSpPr/>
          <p:nvPr/>
        </p:nvCxnSpPr>
        <p:spPr>
          <a:xfrm>
            <a:off x="6681856" y="1602400"/>
            <a:ext cx="0" cy="2857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p:cNvCxnSpPr/>
          <p:nvPr/>
        </p:nvCxnSpPr>
        <p:spPr>
          <a:xfrm>
            <a:off x="9566425" y="1602399"/>
            <a:ext cx="0" cy="2857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CuadroTexto 60"/>
          <p:cNvSpPr txBox="1"/>
          <p:nvPr/>
        </p:nvSpPr>
        <p:spPr>
          <a:xfrm>
            <a:off x="7324526" y="4646275"/>
            <a:ext cx="944554" cy="369332"/>
          </a:xfrm>
          <a:prstGeom prst="rect">
            <a:avLst/>
          </a:prstGeom>
          <a:solidFill>
            <a:srgbClr val="FFFF00"/>
          </a:solidFill>
          <a:ln w="38100">
            <a:solidFill>
              <a:schemeClr val="tx1"/>
            </a:solidFill>
          </a:ln>
        </p:spPr>
        <p:txBody>
          <a:bodyPr wrap="none" rtlCol="0">
            <a:spAutoFit/>
          </a:bodyPr>
          <a:lstStyle/>
          <a:p>
            <a:r>
              <a:rPr lang="es-ES" b="1" dirty="0" smtClean="0">
                <a:solidFill>
                  <a:srgbClr val="FF0000"/>
                </a:solidFill>
              </a:rPr>
              <a:t>b) Ceras</a:t>
            </a:r>
            <a:endParaRPr lang="es-ES" b="1" dirty="0">
              <a:solidFill>
                <a:srgbClr val="FF0000"/>
              </a:solidFill>
            </a:endParaRPr>
          </a:p>
        </p:txBody>
      </p:sp>
      <p:cxnSp>
        <p:nvCxnSpPr>
          <p:cNvPr id="66" name="Conector recto 65"/>
          <p:cNvCxnSpPr>
            <a:stCxn id="61" idx="2"/>
          </p:cNvCxnSpPr>
          <p:nvPr/>
        </p:nvCxnSpPr>
        <p:spPr>
          <a:xfrm flipH="1">
            <a:off x="7519705" y="5015607"/>
            <a:ext cx="277098" cy="2288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Conector recto 68"/>
          <p:cNvCxnSpPr/>
          <p:nvPr/>
        </p:nvCxnSpPr>
        <p:spPr>
          <a:xfrm flipH="1">
            <a:off x="4846885" y="5221183"/>
            <a:ext cx="3176026" cy="466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Conector recto de flecha 73"/>
          <p:cNvCxnSpPr/>
          <p:nvPr/>
        </p:nvCxnSpPr>
        <p:spPr>
          <a:xfrm>
            <a:off x="4829712" y="5267805"/>
            <a:ext cx="0" cy="2857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ector recto de flecha 74"/>
          <p:cNvCxnSpPr/>
          <p:nvPr/>
        </p:nvCxnSpPr>
        <p:spPr>
          <a:xfrm>
            <a:off x="8022911" y="5221183"/>
            <a:ext cx="0" cy="2857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CuadroTexto 75"/>
          <p:cNvSpPr txBox="1"/>
          <p:nvPr/>
        </p:nvSpPr>
        <p:spPr>
          <a:xfrm>
            <a:off x="4510933" y="5524578"/>
            <a:ext cx="1280479" cy="369332"/>
          </a:xfrm>
          <a:prstGeom prst="rect">
            <a:avLst/>
          </a:prstGeom>
          <a:solidFill>
            <a:srgbClr val="FFFF00"/>
          </a:solidFill>
          <a:ln w="19050"/>
        </p:spPr>
        <p:style>
          <a:lnRef idx="2">
            <a:schemeClr val="dk1"/>
          </a:lnRef>
          <a:fillRef idx="1">
            <a:schemeClr val="lt1"/>
          </a:fillRef>
          <a:effectRef idx="0">
            <a:schemeClr val="dk1"/>
          </a:effectRef>
          <a:fontRef idx="minor">
            <a:schemeClr val="dk1"/>
          </a:fontRef>
        </p:style>
        <p:txBody>
          <a:bodyPr wrap="none" rtlCol="0">
            <a:spAutoFit/>
          </a:bodyPr>
          <a:lstStyle/>
          <a:p>
            <a:r>
              <a:rPr lang="es-ES" dirty="0" smtClean="0"/>
              <a:t>Semejanzas</a:t>
            </a:r>
            <a:endParaRPr lang="es-ES" dirty="0"/>
          </a:p>
        </p:txBody>
      </p:sp>
      <p:sp>
        <p:nvSpPr>
          <p:cNvPr id="77" name="CuadroTexto 76"/>
          <p:cNvSpPr txBox="1"/>
          <p:nvPr/>
        </p:nvSpPr>
        <p:spPr>
          <a:xfrm>
            <a:off x="7572300" y="5484702"/>
            <a:ext cx="1225848" cy="369332"/>
          </a:xfrm>
          <a:prstGeom prst="rect">
            <a:avLst/>
          </a:prstGeom>
          <a:solidFill>
            <a:srgbClr val="FFFF00"/>
          </a:solidFill>
          <a:ln w="19050"/>
        </p:spPr>
        <p:style>
          <a:lnRef idx="2">
            <a:schemeClr val="dk1"/>
          </a:lnRef>
          <a:fillRef idx="1">
            <a:schemeClr val="lt1"/>
          </a:fillRef>
          <a:effectRef idx="0">
            <a:schemeClr val="dk1"/>
          </a:effectRef>
          <a:fontRef idx="minor">
            <a:schemeClr val="dk1"/>
          </a:fontRef>
        </p:style>
        <p:txBody>
          <a:bodyPr wrap="none" rtlCol="0">
            <a:spAutoFit/>
          </a:bodyPr>
          <a:lstStyle/>
          <a:p>
            <a:r>
              <a:rPr lang="es-ES" dirty="0" smtClean="0"/>
              <a:t>Diferencias</a:t>
            </a:r>
            <a:endParaRPr lang="es-ES" dirty="0"/>
          </a:p>
        </p:txBody>
      </p:sp>
      <p:cxnSp>
        <p:nvCxnSpPr>
          <p:cNvPr id="78" name="Conector recto 77"/>
          <p:cNvCxnSpPr/>
          <p:nvPr/>
        </p:nvCxnSpPr>
        <p:spPr>
          <a:xfrm>
            <a:off x="5625043" y="5903915"/>
            <a:ext cx="0" cy="1961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Conector recto de flecha 80"/>
          <p:cNvCxnSpPr/>
          <p:nvPr/>
        </p:nvCxnSpPr>
        <p:spPr>
          <a:xfrm>
            <a:off x="7673069" y="6070931"/>
            <a:ext cx="240663" cy="1277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CuadroTexto 81"/>
          <p:cNvSpPr txBox="1"/>
          <p:nvPr/>
        </p:nvSpPr>
        <p:spPr>
          <a:xfrm>
            <a:off x="5925078" y="5764698"/>
            <a:ext cx="1513556" cy="830997"/>
          </a:xfrm>
          <a:prstGeom prst="rect">
            <a:avLst/>
          </a:prstGeom>
          <a:solidFill>
            <a:srgbClr val="FFFF00"/>
          </a:solidFill>
          <a:ln w="19050"/>
        </p:spPr>
        <p:style>
          <a:lnRef idx="2">
            <a:schemeClr val="dk1"/>
          </a:lnRef>
          <a:fillRef idx="1">
            <a:schemeClr val="lt1"/>
          </a:fillRef>
          <a:effectRef idx="0">
            <a:schemeClr val="dk1"/>
          </a:effectRef>
          <a:fontRef idx="minor">
            <a:schemeClr val="dk1"/>
          </a:fontRef>
        </p:style>
        <p:txBody>
          <a:bodyPr wrap="none" rtlCol="0">
            <a:spAutoFit/>
          </a:bodyPr>
          <a:lstStyle/>
          <a:p>
            <a:r>
              <a:rPr lang="es-ES" sz="1200" dirty="0" smtClean="0"/>
              <a:t>Baja densidad</a:t>
            </a:r>
          </a:p>
          <a:p>
            <a:r>
              <a:rPr lang="es-ES" sz="1200" dirty="0" smtClean="0"/>
              <a:t>Hidrolizables</a:t>
            </a:r>
          </a:p>
          <a:p>
            <a:r>
              <a:rPr lang="es-ES" sz="1200" dirty="0" smtClean="0"/>
              <a:t>Saponificables</a:t>
            </a:r>
          </a:p>
          <a:p>
            <a:r>
              <a:rPr lang="es-ES" sz="1200" dirty="0" smtClean="0"/>
              <a:t>Muy insolubles (más)</a:t>
            </a:r>
            <a:endParaRPr lang="es-ES" sz="1200" dirty="0"/>
          </a:p>
        </p:txBody>
      </p:sp>
      <p:sp>
        <p:nvSpPr>
          <p:cNvPr id="85" name="CuadroTexto 84"/>
          <p:cNvSpPr txBox="1"/>
          <p:nvPr/>
        </p:nvSpPr>
        <p:spPr>
          <a:xfrm>
            <a:off x="7908609" y="5960851"/>
            <a:ext cx="3081293" cy="646331"/>
          </a:xfrm>
          <a:prstGeom prst="rect">
            <a:avLst/>
          </a:prstGeom>
          <a:solidFill>
            <a:srgbClr val="FFFF00"/>
          </a:solidFill>
          <a:ln w="19050"/>
        </p:spPr>
        <p:style>
          <a:lnRef idx="2">
            <a:schemeClr val="dk1"/>
          </a:lnRef>
          <a:fillRef idx="1">
            <a:schemeClr val="lt1"/>
          </a:fillRef>
          <a:effectRef idx="0">
            <a:schemeClr val="dk1"/>
          </a:effectRef>
          <a:fontRef idx="minor">
            <a:schemeClr val="dk1"/>
          </a:fontRef>
        </p:style>
        <p:txBody>
          <a:bodyPr wrap="none" rtlCol="0">
            <a:spAutoFit/>
          </a:bodyPr>
          <a:lstStyle/>
          <a:p>
            <a:r>
              <a:rPr lang="es-ES" sz="1200" dirty="0" smtClean="0"/>
              <a:t>Ester de Alcohol de cadena larga + 1 </a:t>
            </a:r>
            <a:r>
              <a:rPr lang="es-ES" sz="1200" dirty="0" err="1" smtClean="0"/>
              <a:t>ac.graso</a:t>
            </a:r>
            <a:endParaRPr lang="es-ES" sz="1200" dirty="0" smtClean="0"/>
          </a:p>
          <a:p>
            <a:r>
              <a:rPr lang="es-ES" sz="1200" dirty="0" smtClean="0"/>
              <a:t>Función impermeabilizante (mayor hidrofobia)</a:t>
            </a:r>
          </a:p>
          <a:p>
            <a:r>
              <a:rPr lang="es-ES" sz="1200" dirty="0" smtClean="0"/>
              <a:t>Localización: hojas, frutos oído Ext. </a:t>
            </a:r>
            <a:r>
              <a:rPr lang="es-ES" sz="1200" dirty="0"/>
              <a:t>e</a:t>
            </a:r>
            <a:r>
              <a:rPr lang="es-ES" sz="1200" dirty="0" smtClean="0"/>
              <a:t>xternas)</a:t>
            </a:r>
          </a:p>
        </p:txBody>
      </p:sp>
      <p:cxnSp>
        <p:nvCxnSpPr>
          <p:cNvPr id="87" name="Conector recto 86"/>
          <p:cNvCxnSpPr/>
          <p:nvPr/>
        </p:nvCxnSpPr>
        <p:spPr>
          <a:xfrm>
            <a:off x="7674173" y="5854034"/>
            <a:ext cx="0" cy="1961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Conector recto 87"/>
          <p:cNvCxnSpPr/>
          <p:nvPr/>
        </p:nvCxnSpPr>
        <p:spPr>
          <a:xfrm>
            <a:off x="5929843" y="6208715"/>
            <a:ext cx="0" cy="1961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Conector recto de flecha 89"/>
          <p:cNvCxnSpPr/>
          <p:nvPr/>
        </p:nvCxnSpPr>
        <p:spPr>
          <a:xfrm>
            <a:off x="5620696" y="6108327"/>
            <a:ext cx="341432" cy="1437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CuadroTexto 91"/>
          <p:cNvSpPr txBox="1"/>
          <p:nvPr/>
        </p:nvSpPr>
        <p:spPr>
          <a:xfrm>
            <a:off x="9449255" y="277165"/>
            <a:ext cx="2566939" cy="1169551"/>
          </a:xfrm>
          <a:prstGeom prst="rect">
            <a:avLst/>
          </a:prstGeom>
          <a:solidFill>
            <a:schemeClr val="accent6">
              <a:lumMod val="20000"/>
              <a:lumOff val="80000"/>
            </a:schemeClr>
          </a:solidFill>
          <a:ln w="19050"/>
        </p:spPr>
        <p:style>
          <a:lnRef idx="2">
            <a:schemeClr val="dk1"/>
          </a:lnRef>
          <a:fillRef idx="1">
            <a:schemeClr val="lt1"/>
          </a:fillRef>
          <a:effectRef idx="0">
            <a:schemeClr val="dk1"/>
          </a:effectRef>
          <a:fontRef idx="minor">
            <a:schemeClr val="dk1"/>
          </a:fontRef>
        </p:style>
        <p:txBody>
          <a:bodyPr wrap="square" rtlCol="0">
            <a:spAutoFit/>
          </a:bodyPr>
          <a:lstStyle/>
          <a:p>
            <a:r>
              <a:rPr lang="es-ES" sz="1400" dirty="0"/>
              <a:t>d</a:t>
            </a:r>
            <a:r>
              <a:rPr lang="es-ES" sz="1400" dirty="0" smtClean="0"/>
              <a:t>) Porque ocupa menos volumen que los glúcidos, se depositan sin limites en el t. adiposo y su insolubilidad evita problemas osmóticos.</a:t>
            </a:r>
            <a:endParaRPr lang="es-ES" sz="1400" dirty="0"/>
          </a:p>
        </p:txBody>
      </p:sp>
    </p:spTree>
    <p:extLst>
      <p:ext uri="{BB962C8B-B14F-4D97-AF65-F5344CB8AC3E}">
        <p14:creationId xmlns:p14="http://schemas.microsoft.com/office/powerpoint/2010/main" val="148715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6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76" grpId="0" animBg="1"/>
      <p:bldP spid="77" grpId="0" animBg="1"/>
      <p:bldP spid="82" grpId="0" animBg="1"/>
      <p:bldP spid="85" grpId="0" animBg="1"/>
      <p:bldP spid="9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solidFill>
                  <a:srgbClr val="7030A0"/>
                </a:solidFill>
                <a:effectLst>
                  <a:outerShdw blurRad="38100" dist="38100" dir="2700000" algn="tl">
                    <a:srgbClr val="000000">
                      <a:alpha val="43137"/>
                    </a:srgbClr>
                  </a:outerShdw>
                </a:effectLst>
              </a:rPr>
              <a:t>Reconocimiento de fórmulas:</a:t>
            </a:r>
            <a:endParaRPr lang="es-ES" b="1" dirty="0">
              <a:solidFill>
                <a:srgbClr val="7030A0"/>
              </a:solidFill>
              <a:effectLst>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normAutofit fontScale="92500"/>
          </a:bodyPr>
          <a:lstStyle/>
          <a:p>
            <a:r>
              <a:rPr lang="es-ES" dirty="0" smtClean="0"/>
              <a:t>Estos son los que han caído en los temas de Glúcidos y Lípidos: Tras reconocer el tipo de compuesto, las preguntas que hacen son </a:t>
            </a:r>
            <a:r>
              <a:rPr lang="es-ES" dirty="0" err="1" smtClean="0"/>
              <a:t>resolvibles</a:t>
            </a:r>
            <a:r>
              <a:rPr lang="es-ES" dirty="0" smtClean="0"/>
              <a:t> con el esquema inicial. Fue sorprendente el </a:t>
            </a:r>
            <a:r>
              <a:rPr lang="es-ES" b="1" dirty="0" err="1" smtClean="0">
                <a:solidFill>
                  <a:srgbClr val="7030A0"/>
                </a:solidFill>
              </a:rPr>
              <a:t>Gliceroglucolípido</a:t>
            </a:r>
            <a:r>
              <a:rPr lang="es-ES" dirty="0" smtClean="0"/>
              <a:t> ya que solo aparece en bacterias y no se suele estudiar este grupo. Si que han caído los </a:t>
            </a:r>
            <a:r>
              <a:rPr lang="es-ES" dirty="0" err="1"/>
              <a:t>E</a:t>
            </a:r>
            <a:r>
              <a:rPr lang="es-ES" dirty="0" err="1" smtClean="0"/>
              <a:t>sfingoglucolípidos</a:t>
            </a:r>
            <a:r>
              <a:rPr lang="es-ES" dirty="0" smtClean="0"/>
              <a:t> (</a:t>
            </a:r>
            <a:r>
              <a:rPr lang="es-ES" dirty="0" err="1" smtClean="0"/>
              <a:t>cerebrosidos</a:t>
            </a:r>
            <a:r>
              <a:rPr lang="es-ES" dirty="0" smtClean="0"/>
              <a:t> y </a:t>
            </a:r>
            <a:r>
              <a:rPr lang="es-ES" dirty="0" err="1" smtClean="0"/>
              <a:t>gangliosidos</a:t>
            </a:r>
            <a:r>
              <a:rPr lang="es-ES" dirty="0" smtClean="0"/>
              <a:t>), implicados en funciones de relación (antenas </a:t>
            </a:r>
            <a:r>
              <a:rPr lang="es-ES" dirty="0" err="1" smtClean="0"/>
              <a:t>glucídicas</a:t>
            </a:r>
            <a:r>
              <a:rPr lang="es-ES" dirty="0" smtClean="0"/>
              <a:t> receptoras). </a:t>
            </a:r>
          </a:p>
          <a:p>
            <a:r>
              <a:rPr lang="es-ES" dirty="0" smtClean="0"/>
              <a:t>Sin embargo deberíamos ser capaces de reconocer también cualquiera de ellos: </a:t>
            </a:r>
            <a:r>
              <a:rPr lang="es-ES" b="1" dirty="0" err="1">
                <a:solidFill>
                  <a:srgbClr val="7030A0"/>
                </a:solidFill>
              </a:rPr>
              <a:t>Gliceroglucolípido</a:t>
            </a:r>
            <a:r>
              <a:rPr lang="es-ES" b="1" dirty="0">
                <a:solidFill>
                  <a:srgbClr val="7030A0"/>
                </a:solidFill>
              </a:rPr>
              <a:t> </a:t>
            </a:r>
            <a:r>
              <a:rPr lang="es-ES" b="1" dirty="0" smtClean="0">
                <a:solidFill>
                  <a:srgbClr val="7030A0"/>
                </a:solidFill>
              </a:rPr>
              <a:t>= 2 ácidos grasos + un glicerol + una fracción </a:t>
            </a:r>
            <a:r>
              <a:rPr lang="es-ES" b="1" dirty="0" err="1" smtClean="0">
                <a:solidFill>
                  <a:srgbClr val="7030A0"/>
                </a:solidFill>
              </a:rPr>
              <a:t>glucídica</a:t>
            </a:r>
            <a:r>
              <a:rPr lang="es-ES" b="1" dirty="0" smtClean="0">
                <a:solidFill>
                  <a:srgbClr val="7030A0"/>
                </a:solidFill>
              </a:rPr>
              <a:t> (un disacárido)</a:t>
            </a:r>
            <a:r>
              <a:rPr lang="es-ES" dirty="0" smtClean="0"/>
              <a:t>, luego tampoco debería suponer un problema.</a:t>
            </a:r>
          </a:p>
          <a:p>
            <a:r>
              <a:rPr lang="es-ES" dirty="0" smtClean="0"/>
              <a:t>También cayó la saponificación de un triglicérido, pero podría ser de cualquier lípido saponificable.</a:t>
            </a:r>
            <a:endParaRPr lang="es-ES" dirty="0"/>
          </a:p>
        </p:txBody>
      </p:sp>
    </p:spTree>
    <p:extLst>
      <p:ext uri="{BB962C8B-B14F-4D97-AF65-F5344CB8AC3E}">
        <p14:creationId xmlns:p14="http://schemas.microsoft.com/office/powerpoint/2010/main" val="3532597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stretch>
            <a:fillRect/>
          </a:stretch>
        </p:blipFill>
        <p:spPr>
          <a:xfrm>
            <a:off x="896574" y="7245"/>
            <a:ext cx="9735246" cy="6461158"/>
          </a:xfrm>
          <a:prstGeom prst="rect">
            <a:avLst/>
          </a:prstGeom>
        </p:spPr>
      </p:pic>
      <p:sp>
        <p:nvSpPr>
          <p:cNvPr id="5" name="CuadroTexto 4"/>
          <p:cNvSpPr txBox="1"/>
          <p:nvPr/>
        </p:nvSpPr>
        <p:spPr>
          <a:xfrm>
            <a:off x="1136605" y="1522419"/>
            <a:ext cx="2220929" cy="646331"/>
          </a:xfrm>
          <a:prstGeom prst="rect">
            <a:avLst/>
          </a:prstGeom>
          <a:noFill/>
          <a:ln>
            <a:solidFill>
              <a:schemeClr val="tx1"/>
            </a:solidFill>
          </a:ln>
        </p:spPr>
        <p:txBody>
          <a:bodyPr wrap="none" rtlCol="0">
            <a:spAutoFit/>
          </a:bodyPr>
          <a:lstStyle/>
          <a:p>
            <a:r>
              <a:rPr lang="es-ES" dirty="0" smtClean="0"/>
              <a:t>Disacárido (sacarosa),</a:t>
            </a:r>
          </a:p>
          <a:p>
            <a:r>
              <a:rPr lang="es-ES" dirty="0" smtClean="0"/>
              <a:t>Enlace </a:t>
            </a:r>
            <a:r>
              <a:rPr lang="es-ES" dirty="0" err="1" smtClean="0"/>
              <a:t>dicarbonilico</a:t>
            </a:r>
            <a:r>
              <a:rPr lang="es-ES" dirty="0" smtClean="0"/>
              <a:t>)</a:t>
            </a:r>
            <a:endParaRPr lang="es-ES" dirty="0"/>
          </a:p>
        </p:txBody>
      </p:sp>
      <p:sp>
        <p:nvSpPr>
          <p:cNvPr id="6" name="CuadroTexto 5"/>
          <p:cNvSpPr txBox="1"/>
          <p:nvPr/>
        </p:nvSpPr>
        <p:spPr>
          <a:xfrm>
            <a:off x="233848" y="4983830"/>
            <a:ext cx="4200313" cy="1477328"/>
          </a:xfrm>
          <a:prstGeom prst="rect">
            <a:avLst/>
          </a:prstGeom>
          <a:noFill/>
          <a:ln>
            <a:solidFill>
              <a:schemeClr val="tx1"/>
            </a:solidFill>
          </a:ln>
        </p:spPr>
        <p:txBody>
          <a:bodyPr wrap="square" rtlCol="0">
            <a:spAutoFit/>
          </a:bodyPr>
          <a:lstStyle/>
          <a:p>
            <a:r>
              <a:rPr lang="es-ES" dirty="0" smtClean="0"/>
              <a:t>Fragmento de polisacárido ramificado,</a:t>
            </a:r>
          </a:p>
          <a:p>
            <a:r>
              <a:rPr lang="es-ES" dirty="0" smtClean="0"/>
              <a:t>Al menos el de abajo, el de arriba es un oligosacárido, pero en ambos preguntan lo mismo = Fragmento de </a:t>
            </a:r>
            <a:r>
              <a:rPr lang="es-ES" dirty="0" err="1" smtClean="0"/>
              <a:t>amilopectina</a:t>
            </a:r>
            <a:r>
              <a:rPr lang="es-ES" dirty="0" smtClean="0"/>
              <a:t> o de glucógeno</a:t>
            </a:r>
            <a:endParaRPr lang="es-ES" dirty="0"/>
          </a:p>
        </p:txBody>
      </p:sp>
      <p:sp>
        <p:nvSpPr>
          <p:cNvPr id="7" name="CuadroTexto 6"/>
          <p:cNvSpPr txBox="1"/>
          <p:nvPr/>
        </p:nvSpPr>
        <p:spPr>
          <a:xfrm>
            <a:off x="4914898" y="4614498"/>
            <a:ext cx="4629152" cy="369332"/>
          </a:xfrm>
          <a:prstGeom prst="rect">
            <a:avLst/>
          </a:prstGeom>
          <a:noFill/>
        </p:spPr>
        <p:txBody>
          <a:bodyPr wrap="none" rtlCol="0">
            <a:spAutoFit/>
          </a:bodyPr>
          <a:lstStyle/>
          <a:p>
            <a:pPr algn="ctr"/>
            <a:r>
              <a:rPr lang="es-ES" dirty="0" smtClean="0"/>
              <a:t>Esteroide, en ambos caso se trata del colesterol</a:t>
            </a:r>
            <a:endParaRPr lang="es-ES" dirty="0"/>
          </a:p>
        </p:txBody>
      </p:sp>
      <p:sp>
        <p:nvSpPr>
          <p:cNvPr id="8" name="CuadroTexto 7"/>
          <p:cNvSpPr txBox="1"/>
          <p:nvPr/>
        </p:nvSpPr>
        <p:spPr>
          <a:xfrm>
            <a:off x="3597565" y="1845584"/>
            <a:ext cx="4468262" cy="830997"/>
          </a:xfrm>
          <a:prstGeom prst="rect">
            <a:avLst/>
          </a:prstGeom>
          <a:noFill/>
          <a:ln>
            <a:solidFill>
              <a:schemeClr val="tx1"/>
            </a:solidFill>
          </a:ln>
        </p:spPr>
        <p:txBody>
          <a:bodyPr wrap="square" rtlCol="0">
            <a:spAutoFit/>
          </a:bodyPr>
          <a:lstStyle/>
          <a:p>
            <a:r>
              <a:rPr lang="es-ES" sz="1600" dirty="0" smtClean="0"/>
              <a:t>Es casi el mismo, </a:t>
            </a:r>
            <a:r>
              <a:rPr lang="es-ES" sz="1600" b="1" dirty="0" smtClean="0"/>
              <a:t>2 </a:t>
            </a:r>
            <a:r>
              <a:rPr lang="es-ES" sz="1600" b="1" dirty="0" err="1" smtClean="0"/>
              <a:t>fosfoglicéridos</a:t>
            </a:r>
            <a:r>
              <a:rPr lang="es-ES" sz="1600" b="1" dirty="0" smtClean="0"/>
              <a:t>  </a:t>
            </a:r>
            <a:r>
              <a:rPr lang="es-ES" sz="1600" dirty="0" smtClean="0"/>
              <a:t>(ambos </a:t>
            </a:r>
            <a:r>
              <a:rPr lang="es-ES" sz="1600" dirty="0" err="1" smtClean="0"/>
              <a:t>fosfatidil</a:t>
            </a:r>
            <a:r>
              <a:rPr lang="es-ES" sz="1600" dirty="0" smtClean="0"/>
              <a:t> colina) o lecitina, en un caso uno de las ácidos grasos es insaturado. Tb cayó Ac. </a:t>
            </a:r>
            <a:r>
              <a:rPr lang="es-ES" sz="1600" dirty="0" err="1" smtClean="0"/>
              <a:t>Fosfatídico</a:t>
            </a:r>
            <a:r>
              <a:rPr lang="es-ES" sz="1600" dirty="0" smtClean="0"/>
              <a:t> ( Sin X)</a:t>
            </a:r>
            <a:endParaRPr lang="es-ES" sz="1600" dirty="0"/>
          </a:p>
        </p:txBody>
      </p:sp>
      <p:sp>
        <p:nvSpPr>
          <p:cNvPr id="9" name="CuadroTexto 8"/>
          <p:cNvSpPr txBox="1"/>
          <p:nvPr/>
        </p:nvSpPr>
        <p:spPr>
          <a:xfrm>
            <a:off x="10472738" y="166456"/>
            <a:ext cx="1519238" cy="1200329"/>
          </a:xfrm>
          <a:prstGeom prst="rect">
            <a:avLst/>
          </a:prstGeom>
          <a:noFill/>
          <a:ln>
            <a:solidFill>
              <a:schemeClr val="tx1"/>
            </a:solidFill>
          </a:ln>
        </p:spPr>
        <p:txBody>
          <a:bodyPr wrap="square" rtlCol="0">
            <a:spAutoFit/>
          </a:bodyPr>
          <a:lstStyle/>
          <a:p>
            <a:pPr algn="ctr"/>
            <a:r>
              <a:rPr lang="es-ES" dirty="0" smtClean="0"/>
              <a:t>Triglicérido,         también ha caído la saponificación</a:t>
            </a:r>
            <a:endParaRPr lang="es-ES" dirty="0"/>
          </a:p>
        </p:txBody>
      </p:sp>
      <p:sp>
        <p:nvSpPr>
          <p:cNvPr id="10" name="CuadroTexto 9"/>
          <p:cNvSpPr txBox="1"/>
          <p:nvPr/>
        </p:nvSpPr>
        <p:spPr>
          <a:xfrm>
            <a:off x="3556620" y="1466798"/>
            <a:ext cx="480253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s-ES" dirty="0" smtClean="0"/>
              <a:t>Dos </a:t>
            </a:r>
            <a:r>
              <a:rPr lang="es-ES" b="1" dirty="0" smtClean="0"/>
              <a:t>ácidos grasos </a:t>
            </a:r>
            <a:r>
              <a:rPr lang="es-ES" dirty="0" smtClean="0"/>
              <a:t>, uno de ellos </a:t>
            </a:r>
            <a:r>
              <a:rPr lang="es-ES" dirty="0" err="1" smtClean="0"/>
              <a:t>monoinsaturado</a:t>
            </a:r>
            <a:r>
              <a:rPr lang="es-ES" dirty="0" smtClean="0"/>
              <a:t>.</a:t>
            </a:r>
            <a:endParaRPr lang="es-ES" dirty="0"/>
          </a:p>
        </p:txBody>
      </p:sp>
      <p:sp>
        <p:nvSpPr>
          <p:cNvPr id="12" name="CuadroTexto 11"/>
          <p:cNvSpPr txBox="1"/>
          <p:nvPr/>
        </p:nvSpPr>
        <p:spPr>
          <a:xfrm>
            <a:off x="10035767" y="1733266"/>
            <a:ext cx="2119313" cy="2031325"/>
          </a:xfrm>
          <a:prstGeom prst="rect">
            <a:avLst/>
          </a:prstGeom>
          <a:noFill/>
          <a:ln>
            <a:solidFill>
              <a:schemeClr val="tx1"/>
            </a:solidFill>
          </a:ln>
        </p:spPr>
        <p:txBody>
          <a:bodyPr wrap="square" rtlCol="0">
            <a:spAutoFit/>
          </a:bodyPr>
          <a:lstStyle/>
          <a:p>
            <a:pPr algn="ctr"/>
            <a:r>
              <a:rPr lang="es-ES" dirty="0" smtClean="0"/>
              <a:t>(</a:t>
            </a:r>
            <a:r>
              <a:rPr lang="es-ES" dirty="0" err="1"/>
              <a:t>G</a:t>
            </a:r>
            <a:r>
              <a:rPr lang="es-ES" dirty="0" err="1" smtClean="0"/>
              <a:t>liceroglucolípido</a:t>
            </a:r>
            <a:r>
              <a:rPr lang="es-ES" dirty="0" smtClean="0"/>
              <a:t>) muy raro, solo en bacterias, creo que se confundieron y pensaban en un </a:t>
            </a:r>
            <a:r>
              <a:rPr lang="es-ES" dirty="0" err="1"/>
              <a:t>G</a:t>
            </a:r>
            <a:r>
              <a:rPr lang="es-ES" dirty="0" err="1" smtClean="0"/>
              <a:t>angliosido</a:t>
            </a:r>
            <a:r>
              <a:rPr lang="es-ES" dirty="0" smtClean="0"/>
              <a:t> </a:t>
            </a:r>
            <a:r>
              <a:rPr lang="es-ES" b="1" dirty="0" smtClean="0"/>
              <a:t>(</a:t>
            </a:r>
            <a:r>
              <a:rPr lang="es-ES" b="1" dirty="0" err="1" smtClean="0"/>
              <a:t>Glucoesfingolípido</a:t>
            </a:r>
            <a:r>
              <a:rPr lang="es-ES" b="1" dirty="0" smtClean="0"/>
              <a:t>)</a:t>
            </a:r>
            <a:endParaRPr lang="es-ES" b="1" dirty="0"/>
          </a:p>
        </p:txBody>
      </p:sp>
      <p:sp>
        <p:nvSpPr>
          <p:cNvPr id="16" name="CuadroTexto 15"/>
          <p:cNvSpPr txBox="1"/>
          <p:nvPr/>
        </p:nvSpPr>
        <p:spPr>
          <a:xfrm>
            <a:off x="9786938" y="3789697"/>
            <a:ext cx="2368142" cy="3139321"/>
          </a:xfrm>
          <a:prstGeom prst="rect">
            <a:avLst/>
          </a:prstGeom>
          <a:noFill/>
          <a:ln w="38100">
            <a:solidFill>
              <a:schemeClr val="tx1"/>
            </a:solidFill>
          </a:ln>
        </p:spPr>
        <p:txBody>
          <a:bodyPr wrap="square" rtlCol="0">
            <a:spAutoFit/>
          </a:bodyPr>
          <a:lstStyle/>
          <a:p>
            <a:pPr algn="ctr"/>
            <a:r>
              <a:rPr lang="es-ES" b="1" dirty="0" smtClean="0">
                <a:solidFill>
                  <a:srgbClr val="7030A0"/>
                </a:solidFill>
                <a:effectLst>
                  <a:outerShdw blurRad="38100" dist="38100" dir="2700000" algn="tl">
                    <a:srgbClr val="000000">
                      <a:alpha val="43137"/>
                    </a:srgbClr>
                  </a:outerShdw>
                </a:effectLst>
              </a:rPr>
              <a:t>ANFIPATICOS (pueden formar micelas):</a:t>
            </a:r>
          </a:p>
          <a:p>
            <a:r>
              <a:rPr lang="es-ES" dirty="0" smtClean="0">
                <a:solidFill>
                  <a:srgbClr val="FF0000"/>
                </a:solidFill>
              </a:rPr>
              <a:t>Ácidos grasos, </a:t>
            </a:r>
            <a:r>
              <a:rPr lang="es-ES" dirty="0" err="1" smtClean="0">
                <a:solidFill>
                  <a:srgbClr val="FF0000"/>
                </a:solidFill>
              </a:rPr>
              <a:t>Fosfogliceridos</a:t>
            </a:r>
            <a:r>
              <a:rPr lang="es-ES" dirty="0" smtClean="0">
                <a:solidFill>
                  <a:srgbClr val="FF0000"/>
                </a:solidFill>
              </a:rPr>
              <a:t> y </a:t>
            </a:r>
            <a:r>
              <a:rPr lang="es-ES" dirty="0" err="1" smtClean="0">
                <a:solidFill>
                  <a:srgbClr val="FF0000"/>
                </a:solidFill>
              </a:rPr>
              <a:t>Glucolípidos</a:t>
            </a:r>
            <a:r>
              <a:rPr lang="es-ES" dirty="0" smtClean="0">
                <a:solidFill>
                  <a:srgbClr val="FF0000"/>
                </a:solidFill>
              </a:rPr>
              <a:t>. </a:t>
            </a:r>
          </a:p>
          <a:p>
            <a:r>
              <a:rPr lang="es-ES" dirty="0" smtClean="0">
                <a:solidFill>
                  <a:srgbClr val="FF0000"/>
                </a:solidFill>
              </a:rPr>
              <a:t>El resto </a:t>
            </a:r>
            <a:r>
              <a:rPr lang="es-ES" b="1" dirty="0" smtClean="0">
                <a:solidFill>
                  <a:srgbClr val="7030A0"/>
                </a:solidFill>
              </a:rPr>
              <a:t>NO</a:t>
            </a:r>
            <a:r>
              <a:rPr lang="es-ES" dirty="0" smtClean="0">
                <a:solidFill>
                  <a:srgbClr val="FF0000"/>
                </a:solidFill>
              </a:rPr>
              <a:t>, aunque el colesterol tiene un OH (extremo ligeramente polar), en su conjunto es muy hidrofóbico y por tanto insoluble.</a:t>
            </a:r>
            <a:endParaRPr lang="es-ES" dirty="0">
              <a:solidFill>
                <a:srgbClr val="FF0000"/>
              </a:solidFill>
            </a:endParaRPr>
          </a:p>
        </p:txBody>
      </p:sp>
      <p:sp>
        <p:nvSpPr>
          <p:cNvPr id="17" name="CuadroTexto 16"/>
          <p:cNvSpPr txBox="1"/>
          <p:nvPr/>
        </p:nvSpPr>
        <p:spPr>
          <a:xfrm>
            <a:off x="5067902" y="6450628"/>
            <a:ext cx="3279809" cy="369332"/>
          </a:xfrm>
          <a:prstGeom prst="rect">
            <a:avLst/>
          </a:prstGeom>
          <a:noFill/>
        </p:spPr>
        <p:txBody>
          <a:bodyPr wrap="none" rtlCol="0">
            <a:spAutoFit/>
          </a:bodyPr>
          <a:lstStyle/>
          <a:p>
            <a:r>
              <a:rPr lang="es-ES" b="1" dirty="0" smtClean="0"/>
              <a:t>¿Cuáles pueden formar micelas?</a:t>
            </a:r>
            <a:endParaRPr lang="es-ES" b="1" dirty="0"/>
          </a:p>
        </p:txBody>
      </p:sp>
    </p:spTree>
    <p:extLst>
      <p:ext uri="{BB962C8B-B14F-4D97-AF65-F5344CB8AC3E}">
        <p14:creationId xmlns:p14="http://schemas.microsoft.com/office/powerpoint/2010/main" val="125932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animBg="1"/>
      <p:bldP spid="10" grpId="0" animBg="1"/>
      <p:bldP spid="12"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71" y="10930"/>
            <a:ext cx="11558190" cy="5935287"/>
          </a:xfrm>
          <a:prstGeom prst="rect">
            <a:avLst/>
          </a:prstGeom>
        </p:spPr>
      </p:pic>
      <p:sp>
        <p:nvSpPr>
          <p:cNvPr id="3" name="Rectángulo 2"/>
          <p:cNvSpPr/>
          <p:nvPr/>
        </p:nvSpPr>
        <p:spPr>
          <a:xfrm>
            <a:off x="290272" y="2377439"/>
            <a:ext cx="3192087" cy="590203"/>
          </a:xfrm>
          <a:prstGeom prst="rect">
            <a:avLst/>
          </a:prstGeom>
          <a:noFill/>
          <a:ln w="28575">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solidFill>
                <a:srgbClr val="FF0000"/>
              </a:solidFill>
            </a:endParaRPr>
          </a:p>
        </p:txBody>
      </p:sp>
      <p:sp>
        <p:nvSpPr>
          <p:cNvPr id="4" name="Rectángulo 3"/>
          <p:cNvSpPr/>
          <p:nvPr/>
        </p:nvSpPr>
        <p:spPr>
          <a:xfrm>
            <a:off x="290271" y="3230242"/>
            <a:ext cx="3192087" cy="590203"/>
          </a:xfrm>
          <a:prstGeom prst="rect">
            <a:avLst/>
          </a:prstGeom>
          <a:noFill/>
          <a:ln w="28575">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solidFill>
                <a:srgbClr val="FF0000"/>
              </a:solidFill>
            </a:endParaRPr>
          </a:p>
        </p:txBody>
      </p:sp>
      <p:sp>
        <p:nvSpPr>
          <p:cNvPr id="5" name="Elipse 4"/>
          <p:cNvSpPr/>
          <p:nvPr/>
        </p:nvSpPr>
        <p:spPr>
          <a:xfrm>
            <a:off x="3482359" y="2283527"/>
            <a:ext cx="718938" cy="888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lipse 5"/>
          <p:cNvSpPr/>
          <p:nvPr/>
        </p:nvSpPr>
        <p:spPr>
          <a:xfrm>
            <a:off x="4646141" y="3667705"/>
            <a:ext cx="718938" cy="888864"/>
          </a:xfrm>
          <a:prstGeom prst="ellipse">
            <a:avLst/>
          </a:prstGeom>
          <a:noFill/>
          <a:ln w="57150"/>
        </p:spPr>
        <p:style>
          <a:lnRef idx="1">
            <a:schemeClr val="accent6"/>
          </a:lnRef>
          <a:fillRef idx="2">
            <a:schemeClr val="accent6"/>
          </a:fillRef>
          <a:effectRef idx="1">
            <a:schemeClr val="accent6"/>
          </a:effectRef>
          <a:fontRef idx="minor">
            <a:schemeClr val="dk1"/>
          </a:fontRef>
        </p:style>
        <p:txBody>
          <a:bodyPr rtlCol="0" anchor="ctr"/>
          <a:lstStyle/>
          <a:p>
            <a:pPr algn="ctr"/>
            <a:endParaRPr lang="es-ES"/>
          </a:p>
        </p:txBody>
      </p:sp>
      <p:sp>
        <p:nvSpPr>
          <p:cNvPr id="7" name="Rectángulo 6"/>
          <p:cNvSpPr/>
          <p:nvPr/>
        </p:nvSpPr>
        <p:spPr>
          <a:xfrm>
            <a:off x="4201297" y="2283527"/>
            <a:ext cx="444844" cy="21649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p:cNvSpPr/>
          <p:nvPr/>
        </p:nvSpPr>
        <p:spPr>
          <a:xfrm>
            <a:off x="3453526" y="3172391"/>
            <a:ext cx="718938" cy="8888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p:cNvSpPr/>
          <p:nvPr/>
        </p:nvSpPr>
        <p:spPr>
          <a:xfrm>
            <a:off x="5365078" y="3172391"/>
            <a:ext cx="1752413" cy="1869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9"/>
          <p:cNvSpPr/>
          <p:nvPr/>
        </p:nvSpPr>
        <p:spPr>
          <a:xfrm>
            <a:off x="10813247" y="1679973"/>
            <a:ext cx="1037967" cy="3781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p:cNvSpPr/>
          <p:nvPr/>
        </p:nvSpPr>
        <p:spPr>
          <a:xfrm>
            <a:off x="9288160" y="1783676"/>
            <a:ext cx="1348011" cy="11839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p:cNvSpPr/>
          <p:nvPr/>
        </p:nvSpPr>
        <p:spPr>
          <a:xfrm>
            <a:off x="9323836" y="2978574"/>
            <a:ext cx="1348011" cy="11839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Elipse 12"/>
          <p:cNvSpPr/>
          <p:nvPr/>
        </p:nvSpPr>
        <p:spPr>
          <a:xfrm>
            <a:off x="9426808" y="4106974"/>
            <a:ext cx="1348011" cy="11839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p:cNvSpPr/>
          <p:nvPr/>
        </p:nvSpPr>
        <p:spPr>
          <a:xfrm>
            <a:off x="7510194" y="2375659"/>
            <a:ext cx="1894776" cy="602915"/>
          </a:xfrm>
          <a:prstGeom prst="rect">
            <a:avLst/>
          </a:prstGeom>
          <a:noFill/>
          <a:ln w="28575">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solidFill>
                <a:srgbClr val="FF0000"/>
              </a:solidFill>
            </a:endParaRPr>
          </a:p>
        </p:txBody>
      </p:sp>
      <p:sp>
        <p:nvSpPr>
          <p:cNvPr id="15" name="Rectángulo 14"/>
          <p:cNvSpPr/>
          <p:nvPr/>
        </p:nvSpPr>
        <p:spPr>
          <a:xfrm>
            <a:off x="7480546" y="3518987"/>
            <a:ext cx="1894776" cy="602915"/>
          </a:xfrm>
          <a:prstGeom prst="rect">
            <a:avLst/>
          </a:prstGeom>
          <a:noFill/>
          <a:ln w="28575">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solidFill>
                <a:srgbClr val="FF0000"/>
              </a:solidFill>
            </a:endParaRPr>
          </a:p>
        </p:txBody>
      </p:sp>
      <p:sp>
        <p:nvSpPr>
          <p:cNvPr id="16" name="Rectángulo 15"/>
          <p:cNvSpPr/>
          <p:nvPr/>
        </p:nvSpPr>
        <p:spPr>
          <a:xfrm>
            <a:off x="7509563" y="4729456"/>
            <a:ext cx="1894776" cy="602915"/>
          </a:xfrm>
          <a:prstGeom prst="rect">
            <a:avLst/>
          </a:prstGeom>
          <a:noFill/>
          <a:ln w="28575">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solidFill>
                <a:srgbClr val="FF0000"/>
              </a:solidFill>
            </a:endParaRPr>
          </a:p>
        </p:txBody>
      </p:sp>
      <p:sp>
        <p:nvSpPr>
          <p:cNvPr id="22" name="Elipse 21"/>
          <p:cNvSpPr/>
          <p:nvPr/>
        </p:nvSpPr>
        <p:spPr>
          <a:xfrm>
            <a:off x="3694661" y="54101"/>
            <a:ext cx="1348011" cy="11839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CuadroTexto 22"/>
          <p:cNvSpPr txBox="1"/>
          <p:nvPr/>
        </p:nvSpPr>
        <p:spPr>
          <a:xfrm>
            <a:off x="3913749" y="230201"/>
            <a:ext cx="1019939" cy="830997"/>
          </a:xfrm>
          <a:prstGeom prst="rect">
            <a:avLst/>
          </a:prstGeom>
          <a:noFill/>
        </p:spPr>
        <p:txBody>
          <a:bodyPr wrap="square" rtlCol="0">
            <a:spAutoFit/>
          </a:bodyPr>
          <a:lstStyle/>
          <a:p>
            <a:r>
              <a:rPr lang="es-ES" sz="2400" dirty="0" smtClean="0"/>
              <a:t>Enlace</a:t>
            </a:r>
          </a:p>
          <a:p>
            <a:r>
              <a:rPr lang="es-ES" sz="2400" dirty="0" smtClean="0"/>
              <a:t> </a:t>
            </a:r>
            <a:r>
              <a:rPr lang="es-ES" sz="2400" dirty="0" err="1" smtClean="0"/>
              <a:t>ester</a:t>
            </a:r>
            <a:endParaRPr lang="es-ES" sz="2400" dirty="0"/>
          </a:p>
        </p:txBody>
      </p:sp>
      <p:sp>
        <p:nvSpPr>
          <p:cNvPr id="25" name="Rectángulo 24"/>
          <p:cNvSpPr/>
          <p:nvPr/>
        </p:nvSpPr>
        <p:spPr>
          <a:xfrm>
            <a:off x="5320891" y="10930"/>
            <a:ext cx="2028306" cy="1869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smtClean="0">
                <a:solidFill>
                  <a:schemeClr val="tx1"/>
                </a:solidFill>
              </a:rPr>
              <a:t>Aminoalcohol</a:t>
            </a:r>
            <a:r>
              <a:rPr lang="es-ES" dirty="0" err="1" smtClean="0"/>
              <a:t>l</a:t>
            </a:r>
            <a:endParaRPr lang="es-ES" dirty="0"/>
          </a:p>
        </p:txBody>
      </p:sp>
      <p:sp>
        <p:nvSpPr>
          <p:cNvPr id="26" name="Rectángulo 25"/>
          <p:cNvSpPr/>
          <p:nvPr/>
        </p:nvSpPr>
        <p:spPr>
          <a:xfrm>
            <a:off x="7785388" y="-11897"/>
            <a:ext cx="436718" cy="1891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s-ES" sz="2800" dirty="0" smtClean="0">
                <a:solidFill>
                  <a:schemeClr val="tx1"/>
                </a:solidFill>
              </a:rPr>
              <a:t>Glicerol</a:t>
            </a:r>
            <a:endParaRPr lang="es-ES" sz="2800" dirty="0">
              <a:solidFill>
                <a:schemeClr val="tx1"/>
              </a:solidFill>
            </a:endParaRPr>
          </a:p>
        </p:txBody>
      </p:sp>
      <p:sp>
        <p:nvSpPr>
          <p:cNvPr id="27" name="Rectángulo 26"/>
          <p:cNvSpPr/>
          <p:nvPr/>
        </p:nvSpPr>
        <p:spPr>
          <a:xfrm>
            <a:off x="617838" y="326359"/>
            <a:ext cx="2517405" cy="734839"/>
          </a:xfrm>
          <a:prstGeom prst="rect">
            <a:avLst/>
          </a:prstGeom>
          <a:noFill/>
          <a:ln w="28575">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3200" dirty="0" smtClean="0">
                <a:solidFill>
                  <a:srgbClr val="FF0000"/>
                </a:solidFill>
              </a:rPr>
              <a:t>Acido graso</a:t>
            </a:r>
            <a:endParaRPr lang="es-ES" sz="3200" dirty="0">
              <a:solidFill>
                <a:srgbClr val="FF0000"/>
              </a:solidFill>
            </a:endParaRPr>
          </a:p>
        </p:txBody>
      </p:sp>
      <p:sp>
        <p:nvSpPr>
          <p:cNvPr id="29" name="Elipse 28"/>
          <p:cNvSpPr/>
          <p:nvPr/>
        </p:nvSpPr>
        <p:spPr>
          <a:xfrm>
            <a:off x="8802904" y="80514"/>
            <a:ext cx="2110562" cy="1639868"/>
          </a:xfrm>
          <a:prstGeom prst="ellipse">
            <a:avLst/>
          </a:prstGeom>
          <a:noFill/>
          <a:ln w="57150"/>
        </p:spPr>
        <p:style>
          <a:lnRef idx="1">
            <a:schemeClr val="accent6"/>
          </a:lnRef>
          <a:fillRef idx="2">
            <a:schemeClr val="accent6"/>
          </a:fillRef>
          <a:effectRef idx="1">
            <a:schemeClr val="accent6"/>
          </a:effectRef>
          <a:fontRef idx="minor">
            <a:schemeClr val="dk1"/>
          </a:fontRef>
        </p:style>
        <p:txBody>
          <a:bodyPr rtlCol="0" anchor="ctr"/>
          <a:lstStyle/>
          <a:p>
            <a:pPr algn="ctr"/>
            <a:r>
              <a:rPr lang="es-ES" sz="2800" dirty="0" smtClean="0"/>
              <a:t>Ácido fosfórico</a:t>
            </a:r>
            <a:endParaRPr lang="es-ES" sz="2800" dirty="0"/>
          </a:p>
        </p:txBody>
      </p:sp>
      <p:sp>
        <p:nvSpPr>
          <p:cNvPr id="30" name="Rectángulo 29"/>
          <p:cNvSpPr/>
          <p:nvPr/>
        </p:nvSpPr>
        <p:spPr>
          <a:xfrm>
            <a:off x="964953" y="5768666"/>
            <a:ext cx="3236344" cy="734839"/>
          </a:xfrm>
          <a:prstGeom prst="rect">
            <a:avLst/>
          </a:prstGeom>
          <a:noFill/>
          <a:ln w="28575">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3200" b="1" dirty="0" err="1" smtClean="0">
                <a:solidFill>
                  <a:srgbClr val="7030A0"/>
                </a:solidFill>
              </a:rPr>
              <a:t>Fosfoglicérido</a:t>
            </a:r>
            <a:endParaRPr lang="es-ES" sz="3200" b="1" dirty="0">
              <a:solidFill>
                <a:srgbClr val="7030A0"/>
              </a:solidFill>
            </a:endParaRPr>
          </a:p>
        </p:txBody>
      </p:sp>
      <p:sp>
        <p:nvSpPr>
          <p:cNvPr id="31" name="Rectángulo 30"/>
          <p:cNvSpPr/>
          <p:nvPr/>
        </p:nvSpPr>
        <p:spPr>
          <a:xfrm>
            <a:off x="7669988" y="5748998"/>
            <a:ext cx="3236344" cy="734839"/>
          </a:xfrm>
          <a:prstGeom prst="rect">
            <a:avLst/>
          </a:prstGeom>
          <a:noFill/>
          <a:ln w="28575">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3200" b="1" dirty="0" smtClean="0">
                <a:solidFill>
                  <a:srgbClr val="7030A0"/>
                </a:solidFill>
              </a:rPr>
              <a:t>Triglicérido</a:t>
            </a:r>
            <a:endParaRPr lang="es-ES" sz="3200" b="1" dirty="0">
              <a:solidFill>
                <a:srgbClr val="7030A0"/>
              </a:solidFill>
            </a:endParaRPr>
          </a:p>
        </p:txBody>
      </p:sp>
    </p:spTree>
    <p:extLst>
      <p:ext uri="{BB962C8B-B14F-4D97-AF65-F5344CB8AC3E}">
        <p14:creationId xmlns:p14="http://schemas.microsoft.com/office/powerpoint/2010/main" val="264145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30" grpId="0" animBg="1"/>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p:cNvSpPr>
          <p:nvPr>
            <p:ph type="title"/>
          </p:nvPr>
        </p:nvSpPr>
        <p:spPr>
          <a:xfrm>
            <a:off x="2192976" y="0"/>
            <a:ext cx="8153400" cy="990600"/>
          </a:xfrm>
        </p:spPr>
        <p:txBody>
          <a:bodyPr/>
          <a:lstStyle/>
          <a:p>
            <a:r>
              <a:rPr lang="es-ES_tradnl" b="1" dirty="0" smtClean="0">
                <a:solidFill>
                  <a:srgbClr val="7030A0"/>
                </a:solidFill>
                <a:effectLst>
                  <a:outerShdw blurRad="38100" dist="38100" dir="2700000" algn="tl">
                    <a:srgbClr val="000000">
                      <a:alpha val="43137"/>
                    </a:srgbClr>
                  </a:outerShdw>
                </a:effectLst>
              </a:rPr>
              <a:t>Selección de cuestiones Glúcidos</a:t>
            </a:r>
          </a:p>
        </p:txBody>
      </p:sp>
      <p:sp>
        <p:nvSpPr>
          <p:cNvPr id="186371" name="Rectangle 3"/>
          <p:cNvSpPr>
            <a:spLocks noGrp="1"/>
          </p:cNvSpPr>
          <p:nvPr>
            <p:ph type="body" idx="1"/>
          </p:nvPr>
        </p:nvSpPr>
        <p:spPr>
          <a:xfrm>
            <a:off x="241464" y="1600200"/>
            <a:ext cx="7810005" cy="5257800"/>
          </a:xfrm>
        </p:spPr>
        <p:txBody>
          <a:bodyPr>
            <a:normAutofit fontScale="92500" lnSpcReduction="10000"/>
          </a:bodyPr>
          <a:lstStyle/>
          <a:p>
            <a:pPr>
              <a:lnSpc>
                <a:spcPct val="80000"/>
              </a:lnSpc>
            </a:pPr>
            <a:r>
              <a:rPr lang="es-ES" dirty="0"/>
              <a:t>Identifica el tipo de biomolécula del </a:t>
            </a:r>
            <a:r>
              <a:rPr lang="es-ES" dirty="0" smtClean="0"/>
              <a:t>dibujo. </a:t>
            </a:r>
            <a:r>
              <a:rPr lang="es-ES" dirty="0"/>
              <a:t>Cita dos polímeros de este tipo presentes en animales y dos en vegetales, indicando en cada caso sus funciones más </a:t>
            </a:r>
            <a:r>
              <a:rPr lang="es-ES" dirty="0" smtClean="0"/>
              <a:t>relevantes</a:t>
            </a:r>
          </a:p>
          <a:p>
            <a:pPr marL="712788" lvl="1" indent="-255588">
              <a:lnSpc>
                <a:spcPct val="80000"/>
              </a:lnSpc>
            </a:pPr>
            <a:r>
              <a:rPr lang="es-ES" sz="2200" dirty="0" smtClean="0">
                <a:solidFill>
                  <a:srgbClr val="FF0000"/>
                </a:solidFill>
              </a:rPr>
              <a:t>Un </a:t>
            </a:r>
            <a:r>
              <a:rPr lang="es-ES" sz="2200" dirty="0">
                <a:solidFill>
                  <a:srgbClr val="FF0000"/>
                </a:solidFill>
              </a:rPr>
              <a:t>oligosacárido ramificado de 6 glucosas o fragmento de polisacárido </a:t>
            </a:r>
            <a:r>
              <a:rPr lang="es-ES" sz="2200" dirty="0" smtClean="0">
                <a:solidFill>
                  <a:srgbClr val="FF0000"/>
                </a:solidFill>
              </a:rPr>
              <a:t>ramificado ( </a:t>
            </a:r>
            <a:r>
              <a:rPr lang="es-ES" sz="2200" dirty="0">
                <a:solidFill>
                  <a:srgbClr val="FF0000"/>
                </a:solidFill>
              </a:rPr>
              <a:t>ha caído de las 2 maneras</a:t>
            </a:r>
            <a:r>
              <a:rPr lang="es-ES" sz="2200" dirty="0" smtClean="0">
                <a:solidFill>
                  <a:srgbClr val="FF0000"/>
                </a:solidFill>
              </a:rPr>
              <a:t>).</a:t>
            </a:r>
            <a:endParaRPr lang="es-ES" sz="2200" dirty="0">
              <a:solidFill>
                <a:srgbClr val="FF0000"/>
              </a:solidFill>
            </a:endParaRPr>
          </a:p>
          <a:p>
            <a:pPr marL="712788" lvl="1" indent="-255588">
              <a:lnSpc>
                <a:spcPct val="80000"/>
              </a:lnSpc>
            </a:pPr>
            <a:r>
              <a:rPr lang="es-ES" sz="2200" dirty="0" smtClean="0">
                <a:solidFill>
                  <a:srgbClr val="FF0000"/>
                </a:solidFill>
              </a:rPr>
              <a:t>Animales</a:t>
            </a:r>
            <a:r>
              <a:rPr lang="es-ES" sz="2200" dirty="0">
                <a:solidFill>
                  <a:srgbClr val="FF0000"/>
                </a:solidFill>
              </a:rPr>
              <a:t>: Glucógeno y quitina (n-acetil glucosamina). </a:t>
            </a:r>
            <a:endParaRPr lang="es-ES" sz="2200" dirty="0" smtClean="0">
              <a:solidFill>
                <a:srgbClr val="FF0000"/>
              </a:solidFill>
            </a:endParaRPr>
          </a:p>
          <a:p>
            <a:pPr marL="712788" lvl="1" indent="-255588">
              <a:lnSpc>
                <a:spcPct val="80000"/>
              </a:lnSpc>
            </a:pPr>
            <a:r>
              <a:rPr lang="es-ES" sz="2200" dirty="0" smtClean="0">
                <a:solidFill>
                  <a:srgbClr val="FF0000"/>
                </a:solidFill>
              </a:rPr>
              <a:t>Vegetales</a:t>
            </a:r>
            <a:r>
              <a:rPr lang="es-ES" sz="2200" dirty="0">
                <a:solidFill>
                  <a:srgbClr val="FF0000"/>
                </a:solidFill>
              </a:rPr>
              <a:t>: Almidón y Celulosa. </a:t>
            </a:r>
            <a:endParaRPr lang="es-ES" sz="2200" dirty="0" smtClean="0">
              <a:solidFill>
                <a:srgbClr val="FF0000"/>
              </a:solidFill>
            </a:endParaRPr>
          </a:p>
          <a:p>
            <a:pPr marL="457200" lvl="1" indent="0">
              <a:lnSpc>
                <a:spcPct val="80000"/>
              </a:lnSpc>
              <a:buNone/>
            </a:pPr>
            <a:endParaRPr lang="es-ES" sz="2500" i="1" dirty="0">
              <a:solidFill>
                <a:srgbClr val="FF0000"/>
              </a:solidFill>
            </a:endParaRPr>
          </a:p>
          <a:p>
            <a:pPr marL="0" lvl="1" indent="0">
              <a:lnSpc>
                <a:spcPct val="80000"/>
              </a:lnSpc>
            </a:pPr>
            <a:r>
              <a:rPr lang="es-ES" dirty="0" smtClean="0"/>
              <a:t>Tipos </a:t>
            </a:r>
            <a:r>
              <a:rPr lang="es-ES" dirty="0"/>
              <a:t>de Glúcidos en función de a) su estructura molecular b) propiedades físico-químicas c) funciones biológicas. Cita ejemplos de cada tipo.</a:t>
            </a:r>
            <a:endParaRPr lang="es-ES" i="1" dirty="0"/>
          </a:p>
          <a:p>
            <a:pPr lvl="1">
              <a:lnSpc>
                <a:spcPct val="80000"/>
              </a:lnSpc>
            </a:pPr>
            <a:r>
              <a:rPr lang="es-ES" sz="2500" i="1" dirty="0">
                <a:solidFill>
                  <a:srgbClr val="FF0000"/>
                </a:solidFill>
              </a:rPr>
              <a:t>a) mono, </a:t>
            </a:r>
            <a:r>
              <a:rPr lang="es-ES" sz="2500" i="1" dirty="0" err="1">
                <a:solidFill>
                  <a:srgbClr val="FF0000"/>
                </a:solidFill>
              </a:rPr>
              <a:t>oligo</a:t>
            </a:r>
            <a:r>
              <a:rPr lang="es-ES" sz="2500" i="1" dirty="0">
                <a:solidFill>
                  <a:srgbClr val="FF0000"/>
                </a:solidFill>
              </a:rPr>
              <a:t> (di) y polisacáridos. </a:t>
            </a:r>
            <a:endParaRPr lang="es-ES" sz="2500" i="1" dirty="0" smtClean="0">
              <a:solidFill>
                <a:srgbClr val="FF0000"/>
              </a:solidFill>
            </a:endParaRPr>
          </a:p>
          <a:p>
            <a:pPr lvl="1">
              <a:lnSpc>
                <a:spcPct val="80000"/>
              </a:lnSpc>
            </a:pPr>
            <a:r>
              <a:rPr lang="es-ES" sz="2500" i="1" dirty="0" smtClean="0">
                <a:solidFill>
                  <a:srgbClr val="FF0000"/>
                </a:solidFill>
              </a:rPr>
              <a:t>b</a:t>
            </a:r>
            <a:r>
              <a:rPr lang="es-ES" sz="2500" i="1" dirty="0">
                <a:solidFill>
                  <a:srgbClr val="FF0000"/>
                </a:solidFill>
              </a:rPr>
              <a:t>) reductores o no, solubles o no, </a:t>
            </a:r>
            <a:r>
              <a:rPr lang="es-ES" sz="2500" i="1" dirty="0" smtClean="0">
                <a:solidFill>
                  <a:srgbClr val="FF0000"/>
                </a:solidFill>
              </a:rPr>
              <a:t>….</a:t>
            </a:r>
          </a:p>
          <a:p>
            <a:pPr lvl="1">
              <a:lnSpc>
                <a:spcPct val="80000"/>
              </a:lnSpc>
            </a:pPr>
            <a:r>
              <a:rPr lang="es-ES" sz="2500" i="1" dirty="0" smtClean="0">
                <a:solidFill>
                  <a:srgbClr val="FF0000"/>
                </a:solidFill>
              </a:rPr>
              <a:t>c</a:t>
            </a:r>
            <a:r>
              <a:rPr lang="es-ES" sz="2500" i="1" dirty="0">
                <a:solidFill>
                  <a:srgbClr val="FF0000"/>
                </a:solidFill>
              </a:rPr>
              <a:t>) </a:t>
            </a:r>
            <a:r>
              <a:rPr lang="es-ES" sz="2500" i="1" dirty="0" smtClean="0">
                <a:solidFill>
                  <a:srgbClr val="FF0000"/>
                </a:solidFill>
              </a:rPr>
              <a:t>energética</a:t>
            </a:r>
            <a:r>
              <a:rPr lang="es-ES" sz="2500" i="1" dirty="0">
                <a:solidFill>
                  <a:srgbClr val="FF0000"/>
                </a:solidFill>
              </a:rPr>
              <a:t>, reserva energética, estructurales, reconocimiento,..Hacer </a:t>
            </a:r>
            <a:r>
              <a:rPr lang="es-ES" sz="2500" b="1" i="1" dirty="0">
                <a:solidFill>
                  <a:srgbClr val="7030A0"/>
                </a:solidFill>
              </a:rPr>
              <a:t>esquema</a:t>
            </a:r>
            <a:r>
              <a:rPr lang="es-ES" sz="2500" i="1" dirty="0">
                <a:solidFill>
                  <a:srgbClr val="FF0000"/>
                </a:solidFill>
              </a:rPr>
              <a:t> que incluya todo partiendo de la clasificación según su estructura y composición y terminando con un ejemplo.</a:t>
            </a:r>
            <a:r>
              <a:rPr lang="es-ES" sz="2500" dirty="0">
                <a:solidFill>
                  <a:srgbClr val="FF0000"/>
                </a:solidFill>
              </a:rPr>
              <a:t> </a:t>
            </a:r>
          </a:p>
          <a:p>
            <a:pPr>
              <a:lnSpc>
                <a:spcPct val="80000"/>
              </a:lnSpc>
            </a:pPr>
            <a:endParaRPr lang="es-ES" sz="1900" dirty="0"/>
          </a:p>
        </p:txBody>
      </p:sp>
      <p:pic>
        <p:nvPicPr>
          <p:cNvPr id="3" name="Imagen 2"/>
          <p:cNvPicPr>
            <a:picLocks noChangeAspect="1"/>
          </p:cNvPicPr>
          <p:nvPr/>
        </p:nvPicPr>
        <p:blipFill>
          <a:blip r:embed="rId2"/>
          <a:stretch>
            <a:fillRect/>
          </a:stretch>
        </p:blipFill>
        <p:spPr>
          <a:xfrm>
            <a:off x="8447955" y="3097604"/>
            <a:ext cx="3533775" cy="1581150"/>
          </a:xfrm>
          <a:prstGeom prst="rect">
            <a:avLst/>
          </a:prstGeom>
        </p:spPr>
      </p:pic>
      <p:pic>
        <p:nvPicPr>
          <p:cNvPr id="4" name="Imagen 3"/>
          <p:cNvPicPr>
            <a:picLocks noChangeAspect="1"/>
          </p:cNvPicPr>
          <p:nvPr/>
        </p:nvPicPr>
        <p:blipFill rotWithShape="1">
          <a:blip r:embed="rId3"/>
          <a:srcRect l="-1" r="1429"/>
          <a:stretch/>
        </p:blipFill>
        <p:spPr>
          <a:xfrm>
            <a:off x="8447955" y="990600"/>
            <a:ext cx="3245489" cy="1906979"/>
          </a:xfrm>
          <a:prstGeom prst="rect">
            <a:avLst/>
          </a:prstGeom>
        </p:spPr>
      </p:pic>
      <p:sp>
        <p:nvSpPr>
          <p:cNvPr id="9" name="Marcador de contenido 1"/>
          <p:cNvSpPr txBox="1">
            <a:spLocks/>
          </p:cNvSpPr>
          <p:nvPr/>
        </p:nvSpPr>
        <p:spPr>
          <a:xfrm>
            <a:off x="241464" y="739928"/>
            <a:ext cx="7634375" cy="86944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smtClean="0"/>
              <a:t>Deberéis echar un vistazo a todas las cuestiones caídas en alguna prueba de EBAU, ya que, a veces, tenéis dificultades para entender los enunciados y saber exactamente lo que os preguntan. Las distintas diapositivas de esta presentación deberían ser suficientes para resolver cualquiera de ellas.</a:t>
            </a:r>
            <a:endParaRPr lang="es-ES" sz="1800" dirty="0"/>
          </a:p>
        </p:txBody>
      </p:sp>
    </p:spTree>
    <p:extLst>
      <p:ext uri="{BB962C8B-B14F-4D97-AF65-F5344CB8AC3E}">
        <p14:creationId xmlns:p14="http://schemas.microsoft.com/office/powerpoint/2010/main" val="107160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3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3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63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637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637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6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AutoShape 138"/>
          <p:cNvSpPr>
            <a:spLocks/>
          </p:cNvSpPr>
          <p:nvPr/>
        </p:nvSpPr>
        <p:spPr bwMode="auto">
          <a:xfrm>
            <a:off x="2881313" y="1643064"/>
            <a:ext cx="214312" cy="4929187"/>
          </a:xfrm>
          <a:prstGeom prst="leftBrace">
            <a:avLst>
              <a:gd name="adj1" fmla="val 178676"/>
              <a:gd name="adj2" fmla="val 50000"/>
            </a:avLst>
          </a:prstGeom>
          <a:noFill/>
          <a:ln w="9525">
            <a:solidFill>
              <a:srgbClr val="000000"/>
            </a:solidFill>
            <a:round/>
            <a:headEnd/>
            <a:tailEnd/>
          </a:ln>
        </p:spPr>
        <p:txBody>
          <a:bodyPr/>
          <a:lstStyle/>
          <a:p>
            <a:endParaRPr lang="es-ES_tradnl"/>
          </a:p>
        </p:txBody>
      </p:sp>
      <p:sp>
        <p:nvSpPr>
          <p:cNvPr id="73731" name="Text Box 137"/>
          <p:cNvSpPr txBox="1">
            <a:spLocks noChangeArrowheads="1"/>
          </p:cNvSpPr>
          <p:nvPr/>
        </p:nvSpPr>
        <p:spPr bwMode="auto">
          <a:xfrm>
            <a:off x="1952625" y="4000501"/>
            <a:ext cx="685800" cy="309563"/>
          </a:xfrm>
          <a:prstGeom prst="rect">
            <a:avLst/>
          </a:prstGeom>
          <a:solidFill>
            <a:srgbClr val="FFFFFF"/>
          </a:solidFill>
          <a:ln w="9525">
            <a:solidFill>
              <a:srgbClr val="000000"/>
            </a:solidFill>
            <a:miter lim="800000"/>
            <a:headEnd/>
            <a:tailEnd/>
          </a:ln>
        </p:spPr>
        <p:txBody>
          <a:bodyPr/>
          <a:lstStyle/>
          <a:p>
            <a:pPr eaLnBrk="0" hangingPunct="0"/>
            <a:r>
              <a:rPr lang="es-ES" sz="1000"/>
              <a:t>Glúcidos</a:t>
            </a:r>
          </a:p>
        </p:txBody>
      </p:sp>
      <p:sp>
        <p:nvSpPr>
          <p:cNvPr id="73732" name="AutoShape 134"/>
          <p:cNvSpPr>
            <a:spLocks/>
          </p:cNvSpPr>
          <p:nvPr/>
        </p:nvSpPr>
        <p:spPr bwMode="auto">
          <a:xfrm>
            <a:off x="4738689" y="1643064"/>
            <a:ext cx="142875" cy="1214437"/>
          </a:xfrm>
          <a:prstGeom prst="leftBrace">
            <a:avLst>
              <a:gd name="adj1" fmla="val 114907"/>
              <a:gd name="adj2" fmla="val 50000"/>
            </a:avLst>
          </a:prstGeom>
          <a:noFill/>
          <a:ln w="9525">
            <a:solidFill>
              <a:srgbClr val="000000"/>
            </a:solidFill>
            <a:round/>
            <a:headEnd/>
            <a:tailEnd/>
          </a:ln>
        </p:spPr>
        <p:txBody>
          <a:bodyPr/>
          <a:lstStyle/>
          <a:p>
            <a:endParaRPr lang="es-ES_tradnl"/>
          </a:p>
        </p:txBody>
      </p:sp>
      <p:sp>
        <p:nvSpPr>
          <p:cNvPr id="73733" name="AutoShape 133"/>
          <p:cNvSpPr>
            <a:spLocks/>
          </p:cNvSpPr>
          <p:nvPr/>
        </p:nvSpPr>
        <p:spPr bwMode="auto">
          <a:xfrm>
            <a:off x="4810126" y="5072063"/>
            <a:ext cx="142875" cy="1428750"/>
          </a:xfrm>
          <a:prstGeom prst="leftBrace">
            <a:avLst>
              <a:gd name="adj1" fmla="val 51065"/>
              <a:gd name="adj2" fmla="val 50000"/>
            </a:avLst>
          </a:prstGeom>
          <a:noFill/>
          <a:ln w="9525">
            <a:solidFill>
              <a:srgbClr val="000000"/>
            </a:solidFill>
            <a:round/>
            <a:headEnd/>
            <a:tailEnd/>
          </a:ln>
        </p:spPr>
        <p:txBody>
          <a:bodyPr/>
          <a:lstStyle/>
          <a:p>
            <a:endParaRPr lang="es-ES_tradnl"/>
          </a:p>
        </p:txBody>
      </p:sp>
      <p:sp>
        <p:nvSpPr>
          <p:cNvPr id="73734" name="AutoShape 128"/>
          <p:cNvSpPr>
            <a:spLocks/>
          </p:cNvSpPr>
          <p:nvPr/>
        </p:nvSpPr>
        <p:spPr bwMode="auto">
          <a:xfrm>
            <a:off x="4810126" y="3429001"/>
            <a:ext cx="142875" cy="1285875"/>
          </a:xfrm>
          <a:prstGeom prst="leftBrace">
            <a:avLst>
              <a:gd name="adj1" fmla="val 82958"/>
              <a:gd name="adj2" fmla="val 50000"/>
            </a:avLst>
          </a:prstGeom>
          <a:noFill/>
          <a:ln w="9525">
            <a:solidFill>
              <a:srgbClr val="000000"/>
            </a:solidFill>
            <a:round/>
            <a:headEnd/>
            <a:tailEnd/>
          </a:ln>
        </p:spPr>
        <p:txBody>
          <a:bodyPr/>
          <a:lstStyle/>
          <a:p>
            <a:endParaRPr lang="es-ES_tradnl"/>
          </a:p>
        </p:txBody>
      </p:sp>
      <p:sp>
        <p:nvSpPr>
          <p:cNvPr id="197759" name="Text Box 127"/>
          <p:cNvSpPr txBox="1">
            <a:spLocks noChangeArrowheads="1"/>
          </p:cNvSpPr>
          <p:nvPr/>
        </p:nvSpPr>
        <p:spPr bwMode="auto">
          <a:xfrm>
            <a:off x="5024438" y="2571751"/>
            <a:ext cx="857250" cy="309563"/>
          </a:xfrm>
          <a:prstGeom prst="rect">
            <a:avLst/>
          </a:prstGeom>
          <a:solidFill>
            <a:srgbClr val="FFFFFF"/>
          </a:solidFill>
          <a:ln w="9525">
            <a:solidFill>
              <a:srgbClr val="000000"/>
            </a:solidFill>
            <a:miter lim="800000"/>
            <a:headEnd/>
            <a:tailEnd/>
          </a:ln>
        </p:spPr>
        <p:txBody>
          <a:bodyPr/>
          <a:lstStyle/>
          <a:p>
            <a:pPr eaLnBrk="0" hangingPunct="0"/>
            <a:r>
              <a:rPr lang="es-ES" sz="1000">
                <a:cs typeface="Times New Roman" pitchFamily="18" charset="0"/>
              </a:rPr>
              <a:t>Funciones</a:t>
            </a:r>
            <a:endParaRPr lang="es-ES"/>
          </a:p>
        </p:txBody>
      </p:sp>
      <p:sp>
        <p:nvSpPr>
          <p:cNvPr id="73736" name="AutoShape 124"/>
          <p:cNvSpPr>
            <a:spLocks/>
          </p:cNvSpPr>
          <p:nvPr/>
        </p:nvSpPr>
        <p:spPr bwMode="auto">
          <a:xfrm>
            <a:off x="5953126" y="1500188"/>
            <a:ext cx="142875" cy="785812"/>
          </a:xfrm>
          <a:prstGeom prst="leftBrace">
            <a:avLst>
              <a:gd name="adj1" fmla="val 70201"/>
              <a:gd name="adj2" fmla="val 50000"/>
            </a:avLst>
          </a:prstGeom>
          <a:noFill/>
          <a:ln w="9525">
            <a:solidFill>
              <a:srgbClr val="000000"/>
            </a:solidFill>
            <a:round/>
            <a:headEnd/>
            <a:tailEnd/>
          </a:ln>
        </p:spPr>
        <p:txBody>
          <a:bodyPr/>
          <a:lstStyle/>
          <a:p>
            <a:endParaRPr lang="es-ES_tradnl"/>
          </a:p>
        </p:txBody>
      </p:sp>
      <p:sp>
        <p:nvSpPr>
          <p:cNvPr id="73737" name="Line 121"/>
          <p:cNvSpPr>
            <a:spLocks noChangeShapeType="1"/>
          </p:cNvSpPr>
          <p:nvPr/>
        </p:nvSpPr>
        <p:spPr bwMode="auto">
          <a:xfrm>
            <a:off x="7453313" y="1643063"/>
            <a:ext cx="228600" cy="0"/>
          </a:xfrm>
          <a:prstGeom prst="line">
            <a:avLst/>
          </a:prstGeom>
          <a:noFill/>
          <a:ln w="9525">
            <a:solidFill>
              <a:srgbClr val="000000"/>
            </a:solidFill>
            <a:round/>
            <a:headEnd/>
            <a:tailEnd type="triangle" w="med" len="med"/>
          </a:ln>
        </p:spPr>
        <p:txBody>
          <a:bodyPr/>
          <a:lstStyle/>
          <a:p>
            <a:endParaRPr lang="es-ES"/>
          </a:p>
        </p:txBody>
      </p:sp>
      <p:sp>
        <p:nvSpPr>
          <p:cNvPr id="73738" name="Line 120"/>
          <p:cNvSpPr>
            <a:spLocks noChangeShapeType="1"/>
          </p:cNvSpPr>
          <p:nvPr/>
        </p:nvSpPr>
        <p:spPr bwMode="auto">
          <a:xfrm>
            <a:off x="7453313" y="1785938"/>
            <a:ext cx="228600" cy="0"/>
          </a:xfrm>
          <a:prstGeom prst="line">
            <a:avLst/>
          </a:prstGeom>
          <a:noFill/>
          <a:ln w="9525">
            <a:solidFill>
              <a:srgbClr val="000000"/>
            </a:solidFill>
            <a:round/>
            <a:headEnd/>
            <a:tailEnd type="triangle" w="med" len="med"/>
          </a:ln>
        </p:spPr>
        <p:txBody>
          <a:bodyPr/>
          <a:lstStyle/>
          <a:p>
            <a:endParaRPr lang="es-ES"/>
          </a:p>
        </p:txBody>
      </p:sp>
      <p:sp>
        <p:nvSpPr>
          <p:cNvPr id="73739" name="Line 118"/>
          <p:cNvSpPr>
            <a:spLocks noChangeShapeType="1"/>
          </p:cNvSpPr>
          <p:nvPr/>
        </p:nvSpPr>
        <p:spPr bwMode="auto">
          <a:xfrm>
            <a:off x="7453313" y="1928813"/>
            <a:ext cx="228600" cy="0"/>
          </a:xfrm>
          <a:prstGeom prst="line">
            <a:avLst/>
          </a:prstGeom>
          <a:noFill/>
          <a:ln w="9525">
            <a:solidFill>
              <a:srgbClr val="000000"/>
            </a:solidFill>
            <a:round/>
            <a:headEnd/>
            <a:tailEnd type="triangle" w="med" len="med"/>
          </a:ln>
        </p:spPr>
        <p:txBody>
          <a:bodyPr/>
          <a:lstStyle/>
          <a:p>
            <a:endParaRPr lang="es-ES"/>
          </a:p>
        </p:txBody>
      </p:sp>
      <p:sp>
        <p:nvSpPr>
          <p:cNvPr id="73740" name="Line 117"/>
          <p:cNvSpPr>
            <a:spLocks noChangeShapeType="1"/>
          </p:cNvSpPr>
          <p:nvPr/>
        </p:nvSpPr>
        <p:spPr bwMode="auto">
          <a:xfrm>
            <a:off x="7453313" y="2071688"/>
            <a:ext cx="228600" cy="0"/>
          </a:xfrm>
          <a:prstGeom prst="line">
            <a:avLst/>
          </a:prstGeom>
          <a:noFill/>
          <a:ln w="9525">
            <a:solidFill>
              <a:srgbClr val="000000"/>
            </a:solidFill>
            <a:round/>
            <a:headEnd/>
            <a:tailEnd type="triangle" w="med" len="med"/>
          </a:ln>
        </p:spPr>
        <p:txBody>
          <a:bodyPr/>
          <a:lstStyle/>
          <a:p>
            <a:endParaRPr lang="es-ES"/>
          </a:p>
        </p:txBody>
      </p:sp>
      <p:sp>
        <p:nvSpPr>
          <p:cNvPr id="73741" name="Rectangle 159"/>
          <p:cNvSpPr>
            <a:spLocks noChangeArrowheads="1"/>
          </p:cNvSpPr>
          <p:nvPr/>
        </p:nvSpPr>
        <p:spPr bwMode="auto">
          <a:xfrm>
            <a:off x="1524001" y="272534"/>
            <a:ext cx="184731" cy="369332"/>
          </a:xfrm>
          <a:prstGeom prst="rect">
            <a:avLst/>
          </a:prstGeom>
          <a:noFill/>
          <a:ln w="9525">
            <a:noFill/>
            <a:miter lim="800000"/>
            <a:headEnd/>
            <a:tailEnd/>
          </a:ln>
        </p:spPr>
        <p:txBody>
          <a:bodyPr wrap="none" anchor="ctr">
            <a:spAutoFit/>
          </a:bodyPr>
          <a:lstStyle/>
          <a:p>
            <a:pPr eaLnBrk="0" hangingPunct="0"/>
            <a:endParaRPr lang="es-ES_tradnl"/>
          </a:p>
        </p:txBody>
      </p:sp>
      <p:sp>
        <p:nvSpPr>
          <p:cNvPr id="197792" name="Text Box 160"/>
          <p:cNvSpPr txBox="1">
            <a:spLocks noChangeArrowheads="1"/>
          </p:cNvSpPr>
          <p:nvPr/>
        </p:nvSpPr>
        <p:spPr bwMode="auto">
          <a:xfrm>
            <a:off x="5024438" y="1714501"/>
            <a:ext cx="857250" cy="307975"/>
          </a:xfrm>
          <a:prstGeom prst="rect">
            <a:avLst/>
          </a:prstGeom>
          <a:solidFill>
            <a:srgbClr val="FFFFFF"/>
          </a:solidFill>
          <a:ln w="9525">
            <a:solidFill>
              <a:srgbClr val="000000"/>
            </a:solidFill>
            <a:miter lim="800000"/>
            <a:headEnd/>
            <a:tailEnd/>
          </a:ln>
        </p:spPr>
        <p:txBody>
          <a:bodyPr/>
          <a:lstStyle/>
          <a:p>
            <a:pPr>
              <a:spcAft>
                <a:spcPts val="1000"/>
              </a:spcAft>
            </a:pPr>
            <a:r>
              <a:rPr lang="es-ES_tradnl" sz="1000">
                <a:latin typeface="Calibri" pitchFamily="34" charset="0"/>
              </a:rPr>
              <a:t>Propiedades</a:t>
            </a:r>
            <a:endParaRPr lang="es-ES_tradnl"/>
          </a:p>
        </p:txBody>
      </p:sp>
      <p:sp>
        <p:nvSpPr>
          <p:cNvPr id="73743" name="AutoShape 128"/>
          <p:cNvSpPr>
            <a:spLocks/>
          </p:cNvSpPr>
          <p:nvPr/>
        </p:nvSpPr>
        <p:spPr bwMode="auto">
          <a:xfrm>
            <a:off x="5953126" y="2357439"/>
            <a:ext cx="142875" cy="771525"/>
          </a:xfrm>
          <a:prstGeom prst="leftBrace">
            <a:avLst>
              <a:gd name="adj1" fmla="val 82975"/>
              <a:gd name="adj2" fmla="val 50000"/>
            </a:avLst>
          </a:prstGeom>
          <a:noFill/>
          <a:ln w="9525">
            <a:solidFill>
              <a:srgbClr val="000000"/>
            </a:solidFill>
            <a:round/>
            <a:headEnd/>
            <a:tailEnd/>
          </a:ln>
        </p:spPr>
        <p:txBody>
          <a:bodyPr/>
          <a:lstStyle/>
          <a:p>
            <a:endParaRPr lang="es-ES_tradnl"/>
          </a:p>
        </p:txBody>
      </p:sp>
      <p:sp>
        <p:nvSpPr>
          <p:cNvPr id="42" name="Text Box 160"/>
          <p:cNvSpPr txBox="1">
            <a:spLocks noChangeArrowheads="1"/>
          </p:cNvSpPr>
          <p:nvPr/>
        </p:nvSpPr>
        <p:spPr bwMode="auto">
          <a:xfrm>
            <a:off x="5024438" y="5143501"/>
            <a:ext cx="857250" cy="307975"/>
          </a:xfrm>
          <a:prstGeom prst="rect">
            <a:avLst/>
          </a:prstGeom>
          <a:solidFill>
            <a:srgbClr val="FFFFFF"/>
          </a:solidFill>
          <a:ln w="9525">
            <a:solidFill>
              <a:srgbClr val="000000"/>
            </a:solidFill>
            <a:miter lim="800000"/>
            <a:headEnd/>
            <a:tailEnd/>
          </a:ln>
        </p:spPr>
        <p:txBody>
          <a:bodyPr/>
          <a:lstStyle/>
          <a:p>
            <a:pPr>
              <a:spcAft>
                <a:spcPts val="1000"/>
              </a:spcAft>
            </a:pPr>
            <a:r>
              <a:rPr lang="es-ES_tradnl" sz="1000">
                <a:latin typeface="Calibri" pitchFamily="34" charset="0"/>
              </a:rPr>
              <a:t>Propiedades</a:t>
            </a:r>
            <a:endParaRPr lang="es-ES_tradnl"/>
          </a:p>
        </p:txBody>
      </p:sp>
      <p:sp>
        <p:nvSpPr>
          <p:cNvPr id="43" name="Text Box 160"/>
          <p:cNvSpPr txBox="1">
            <a:spLocks noChangeArrowheads="1"/>
          </p:cNvSpPr>
          <p:nvPr/>
        </p:nvSpPr>
        <p:spPr bwMode="auto">
          <a:xfrm>
            <a:off x="5024438" y="3500439"/>
            <a:ext cx="857250" cy="307975"/>
          </a:xfrm>
          <a:prstGeom prst="rect">
            <a:avLst/>
          </a:prstGeom>
          <a:solidFill>
            <a:srgbClr val="FFFFFF"/>
          </a:solidFill>
          <a:ln w="9525">
            <a:solidFill>
              <a:srgbClr val="000000"/>
            </a:solidFill>
            <a:miter lim="800000"/>
            <a:headEnd/>
            <a:tailEnd/>
          </a:ln>
        </p:spPr>
        <p:txBody>
          <a:bodyPr/>
          <a:lstStyle/>
          <a:p>
            <a:pPr>
              <a:spcAft>
                <a:spcPts val="1000"/>
              </a:spcAft>
            </a:pPr>
            <a:r>
              <a:rPr lang="es-ES_tradnl" sz="1000" dirty="0">
                <a:latin typeface="Calibri" pitchFamily="34" charset="0"/>
              </a:rPr>
              <a:t>Propiedades</a:t>
            </a:r>
            <a:endParaRPr lang="es-ES_tradnl" dirty="0"/>
          </a:p>
        </p:txBody>
      </p:sp>
      <p:sp>
        <p:nvSpPr>
          <p:cNvPr id="44" name="Text Box 127"/>
          <p:cNvSpPr txBox="1">
            <a:spLocks noChangeArrowheads="1"/>
          </p:cNvSpPr>
          <p:nvPr/>
        </p:nvSpPr>
        <p:spPr bwMode="auto">
          <a:xfrm>
            <a:off x="5024438" y="6072188"/>
            <a:ext cx="857250" cy="309562"/>
          </a:xfrm>
          <a:prstGeom prst="rect">
            <a:avLst/>
          </a:prstGeom>
          <a:solidFill>
            <a:srgbClr val="FFFFFF"/>
          </a:solidFill>
          <a:ln w="9525">
            <a:solidFill>
              <a:srgbClr val="000000"/>
            </a:solidFill>
            <a:miter lim="800000"/>
            <a:headEnd/>
            <a:tailEnd/>
          </a:ln>
        </p:spPr>
        <p:txBody>
          <a:bodyPr/>
          <a:lstStyle/>
          <a:p>
            <a:pPr eaLnBrk="0" hangingPunct="0"/>
            <a:r>
              <a:rPr lang="es-ES" sz="1000">
                <a:cs typeface="Times New Roman" pitchFamily="18" charset="0"/>
              </a:rPr>
              <a:t>Funciones</a:t>
            </a:r>
            <a:endParaRPr lang="es-ES"/>
          </a:p>
        </p:txBody>
      </p:sp>
      <p:sp>
        <p:nvSpPr>
          <p:cNvPr id="45" name="Text Box 127"/>
          <p:cNvSpPr txBox="1">
            <a:spLocks noChangeArrowheads="1"/>
          </p:cNvSpPr>
          <p:nvPr/>
        </p:nvSpPr>
        <p:spPr bwMode="auto">
          <a:xfrm>
            <a:off x="5024438" y="4357688"/>
            <a:ext cx="857250" cy="309562"/>
          </a:xfrm>
          <a:prstGeom prst="rect">
            <a:avLst/>
          </a:prstGeom>
          <a:solidFill>
            <a:srgbClr val="FFFFFF"/>
          </a:solidFill>
          <a:ln w="9525">
            <a:solidFill>
              <a:srgbClr val="000000"/>
            </a:solidFill>
            <a:miter lim="800000"/>
            <a:headEnd/>
            <a:tailEnd/>
          </a:ln>
        </p:spPr>
        <p:txBody>
          <a:bodyPr/>
          <a:lstStyle/>
          <a:p>
            <a:pPr eaLnBrk="0" hangingPunct="0"/>
            <a:r>
              <a:rPr lang="es-ES" sz="1000">
                <a:cs typeface="Times New Roman" pitchFamily="18" charset="0"/>
              </a:rPr>
              <a:t>Funciones</a:t>
            </a:r>
            <a:endParaRPr lang="es-ES"/>
          </a:p>
        </p:txBody>
      </p:sp>
      <p:sp>
        <p:nvSpPr>
          <p:cNvPr id="73748" name="AutoShape 124"/>
          <p:cNvSpPr>
            <a:spLocks/>
          </p:cNvSpPr>
          <p:nvPr/>
        </p:nvSpPr>
        <p:spPr bwMode="auto">
          <a:xfrm>
            <a:off x="5953126" y="4071938"/>
            <a:ext cx="142875" cy="785812"/>
          </a:xfrm>
          <a:prstGeom prst="leftBrace">
            <a:avLst>
              <a:gd name="adj1" fmla="val 70201"/>
              <a:gd name="adj2" fmla="val 50000"/>
            </a:avLst>
          </a:prstGeom>
          <a:noFill/>
          <a:ln w="9525">
            <a:solidFill>
              <a:srgbClr val="000000"/>
            </a:solidFill>
            <a:round/>
            <a:headEnd/>
            <a:tailEnd/>
          </a:ln>
        </p:spPr>
        <p:txBody>
          <a:bodyPr/>
          <a:lstStyle/>
          <a:p>
            <a:endParaRPr lang="es-ES_tradnl"/>
          </a:p>
        </p:txBody>
      </p:sp>
      <p:sp>
        <p:nvSpPr>
          <p:cNvPr id="73749" name="AutoShape 124"/>
          <p:cNvSpPr>
            <a:spLocks/>
          </p:cNvSpPr>
          <p:nvPr/>
        </p:nvSpPr>
        <p:spPr bwMode="auto">
          <a:xfrm>
            <a:off x="5953126" y="3214688"/>
            <a:ext cx="142875" cy="785812"/>
          </a:xfrm>
          <a:prstGeom prst="leftBrace">
            <a:avLst>
              <a:gd name="adj1" fmla="val 70201"/>
              <a:gd name="adj2" fmla="val 50000"/>
            </a:avLst>
          </a:prstGeom>
          <a:noFill/>
          <a:ln w="9525">
            <a:solidFill>
              <a:srgbClr val="000000"/>
            </a:solidFill>
            <a:round/>
            <a:headEnd/>
            <a:tailEnd/>
          </a:ln>
        </p:spPr>
        <p:txBody>
          <a:bodyPr/>
          <a:lstStyle/>
          <a:p>
            <a:endParaRPr lang="es-ES_tradnl"/>
          </a:p>
        </p:txBody>
      </p:sp>
      <p:sp>
        <p:nvSpPr>
          <p:cNvPr id="73750" name="AutoShape 124"/>
          <p:cNvSpPr>
            <a:spLocks/>
          </p:cNvSpPr>
          <p:nvPr/>
        </p:nvSpPr>
        <p:spPr bwMode="auto">
          <a:xfrm>
            <a:off x="5953126" y="4929188"/>
            <a:ext cx="142875" cy="785812"/>
          </a:xfrm>
          <a:prstGeom prst="leftBrace">
            <a:avLst>
              <a:gd name="adj1" fmla="val 70201"/>
              <a:gd name="adj2" fmla="val 50000"/>
            </a:avLst>
          </a:prstGeom>
          <a:noFill/>
          <a:ln w="9525">
            <a:solidFill>
              <a:srgbClr val="000000"/>
            </a:solidFill>
            <a:round/>
            <a:headEnd/>
            <a:tailEnd/>
          </a:ln>
        </p:spPr>
        <p:txBody>
          <a:bodyPr/>
          <a:lstStyle/>
          <a:p>
            <a:endParaRPr lang="es-ES_tradnl"/>
          </a:p>
        </p:txBody>
      </p:sp>
      <p:sp>
        <p:nvSpPr>
          <p:cNvPr id="73751" name="AutoShape 124"/>
          <p:cNvSpPr>
            <a:spLocks/>
          </p:cNvSpPr>
          <p:nvPr/>
        </p:nvSpPr>
        <p:spPr bwMode="auto">
          <a:xfrm>
            <a:off x="5953126" y="5857875"/>
            <a:ext cx="142875" cy="857250"/>
          </a:xfrm>
          <a:prstGeom prst="leftBrace">
            <a:avLst>
              <a:gd name="adj1" fmla="val 70222"/>
              <a:gd name="adj2" fmla="val 50000"/>
            </a:avLst>
          </a:prstGeom>
          <a:noFill/>
          <a:ln w="9525">
            <a:solidFill>
              <a:srgbClr val="000000"/>
            </a:solidFill>
            <a:round/>
            <a:headEnd/>
            <a:tailEnd/>
          </a:ln>
        </p:spPr>
        <p:txBody>
          <a:bodyPr/>
          <a:lstStyle/>
          <a:p>
            <a:endParaRPr lang="es-ES_tradnl"/>
          </a:p>
        </p:txBody>
      </p:sp>
      <p:sp>
        <p:nvSpPr>
          <p:cNvPr id="67" name="66 Rectángulo"/>
          <p:cNvSpPr>
            <a:spLocks noChangeArrowheads="1"/>
          </p:cNvSpPr>
          <p:nvPr/>
        </p:nvSpPr>
        <p:spPr bwMode="auto">
          <a:xfrm>
            <a:off x="6167438" y="1500189"/>
            <a:ext cx="1714500" cy="784225"/>
          </a:xfrm>
          <a:prstGeom prst="rect">
            <a:avLst/>
          </a:prstGeom>
          <a:noFill/>
          <a:ln w="9525">
            <a:noFill/>
            <a:miter lim="800000"/>
            <a:headEnd/>
            <a:tailEnd/>
          </a:ln>
        </p:spPr>
        <p:txBody>
          <a:bodyPr>
            <a:spAutoFit/>
          </a:bodyPr>
          <a:lstStyle/>
          <a:p>
            <a:pPr marL="228600" lvl="3" indent="-228600">
              <a:lnSpc>
                <a:spcPct val="90000"/>
              </a:lnSpc>
              <a:buFont typeface="Tw Cen MT" pitchFamily="34" charset="0"/>
              <a:buAutoNum type="arabicPeriod"/>
            </a:pPr>
            <a:r>
              <a:rPr lang="es-ES" sz="1000" i="1">
                <a:solidFill>
                  <a:srgbClr val="FF0000"/>
                </a:solidFill>
              </a:rPr>
              <a:t>Poder reductor</a:t>
            </a:r>
          </a:p>
          <a:p>
            <a:pPr marL="228600" lvl="3" indent="-228600">
              <a:lnSpc>
                <a:spcPct val="90000"/>
              </a:lnSpc>
              <a:buFont typeface="Tw Cen MT" pitchFamily="34" charset="0"/>
              <a:buAutoNum type="arabicPeriod"/>
            </a:pPr>
            <a:r>
              <a:rPr lang="es-ES" sz="1000" i="1">
                <a:solidFill>
                  <a:srgbClr val="FF0000"/>
                </a:solidFill>
              </a:rPr>
              <a:t>Solubilidad</a:t>
            </a:r>
          </a:p>
          <a:p>
            <a:pPr marL="228600" lvl="3" indent="-228600">
              <a:lnSpc>
                <a:spcPct val="90000"/>
              </a:lnSpc>
              <a:buFont typeface="Tw Cen MT" pitchFamily="34" charset="0"/>
              <a:buAutoNum type="arabicPeriod"/>
            </a:pPr>
            <a:r>
              <a:rPr lang="es-ES" sz="1000" i="1">
                <a:solidFill>
                  <a:srgbClr val="FF0000"/>
                </a:solidFill>
              </a:rPr>
              <a:t>Hidrolizables</a:t>
            </a:r>
          </a:p>
          <a:p>
            <a:pPr marL="228600" lvl="3" indent="-228600">
              <a:lnSpc>
                <a:spcPct val="90000"/>
              </a:lnSpc>
              <a:buFont typeface="Tw Cen MT" pitchFamily="34" charset="0"/>
              <a:buAutoNum type="arabicPeriod"/>
            </a:pPr>
            <a:r>
              <a:rPr lang="es-ES" sz="1000" i="1">
                <a:solidFill>
                  <a:srgbClr val="FF0000"/>
                </a:solidFill>
              </a:rPr>
              <a:t>Organolépticas</a:t>
            </a:r>
          </a:p>
          <a:p>
            <a:pPr marL="228600" lvl="3" indent="-228600">
              <a:lnSpc>
                <a:spcPct val="90000"/>
              </a:lnSpc>
              <a:buFont typeface="Tw Cen MT" pitchFamily="34" charset="0"/>
              <a:buAutoNum type="arabicPeriod"/>
            </a:pPr>
            <a:r>
              <a:rPr lang="es-ES" sz="1000" i="1">
                <a:solidFill>
                  <a:srgbClr val="FF0000"/>
                </a:solidFill>
              </a:rPr>
              <a:t>Actividad óptica</a:t>
            </a:r>
          </a:p>
        </p:txBody>
      </p:sp>
      <p:sp>
        <p:nvSpPr>
          <p:cNvPr id="68" name="67 Rectángulo"/>
          <p:cNvSpPr>
            <a:spLocks noChangeArrowheads="1"/>
          </p:cNvSpPr>
          <p:nvPr/>
        </p:nvSpPr>
        <p:spPr bwMode="auto">
          <a:xfrm>
            <a:off x="7739064" y="1500189"/>
            <a:ext cx="2928937" cy="784225"/>
          </a:xfrm>
          <a:prstGeom prst="rect">
            <a:avLst/>
          </a:prstGeom>
          <a:noFill/>
          <a:ln w="9525">
            <a:noFill/>
            <a:miter lim="800000"/>
            <a:headEnd/>
            <a:tailEnd/>
          </a:ln>
        </p:spPr>
        <p:txBody>
          <a:bodyPr>
            <a:spAutoFit/>
          </a:bodyPr>
          <a:lstStyle/>
          <a:p>
            <a:pPr marL="228600" lvl="3" indent="-228600">
              <a:lnSpc>
                <a:spcPct val="90000"/>
              </a:lnSpc>
              <a:buFont typeface="Tw Cen MT" pitchFamily="34" charset="0"/>
              <a:buAutoNum type="arabicPeriod"/>
            </a:pPr>
            <a:r>
              <a:rPr lang="es-ES" sz="1000" i="1">
                <a:solidFill>
                  <a:srgbClr val="FF0000"/>
                </a:solidFill>
              </a:rPr>
              <a:t>SI</a:t>
            </a:r>
          </a:p>
          <a:p>
            <a:pPr marL="228600" lvl="3" indent="-228600">
              <a:lnSpc>
                <a:spcPct val="90000"/>
              </a:lnSpc>
              <a:buFont typeface="Tw Cen MT" pitchFamily="34" charset="0"/>
              <a:buAutoNum type="arabicPeriod"/>
            </a:pPr>
            <a:r>
              <a:rPr lang="es-ES" sz="1000" i="1">
                <a:solidFill>
                  <a:srgbClr val="FF0000"/>
                </a:solidFill>
              </a:rPr>
              <a:t>SI</a:t>
            </a:r>
          </a:p>
          <a:p>
            <a:pPr marL="228600" lvl="3" indent="-228600">
              <a:lnSpc>
                <a:spcPct val="90000"/>
              </a:lnSpc>
              <a:buFont typeface="Tw Cen MT" pitchFamily="34" charset="0"/>
              <a:buAutoNum type="arabicPeriod"/>
            </a:pPr>
            <a:r>
              <a:rPr lang="es-ES" sz="1000" i="1">
                <a:solidFill>
                  <a:srgbClr val="FF0000"/>
                </a:solidFill>
              </a:rPr>
              <a:t>NO</a:t>
            </a:r>
          </a:p>
          <a:p>
            <a:pPr marL="228600" lvl="3" indent="-228600">
              <a:lnSpc>
                <a:spcPct val="90000"/>
              </a:lnSpc>
              <a:buFont typeface="Tw Cen MT" pitchFamily="34" charset="0"/>
              <a:buAutoNum type="arabicPeriod"/>
            </a:pPr>
            <a:r>
              <a:rPr lang="es-ES" sz="1000" i="1">
                <a:solidFill>
                  <a:srgbClr val="FF0000"/>
                </a:solidFill>
              </a:rPr>
              <a:t>BLANCOS, DULCES, CRISTALINOS</a:t>
            </a:r>
          </a:p>
          <a:p>
            <a:pPr marL="228600" lvl="3" indent="-228600">
              <a:lnSpc>
                <a:spcPct val="90000"/>
              </a:lnSpc>
              <a:buFont typeface="Tw Cen MT" pitchFamily="34" charset="0"/>
              <a:buAutoNum type="arabicPeriod"/>
            </a:pPr>
            <a:r>
              <a:rPr lang="es-ES" sz="1000" i="1">
                <a:solidFill>
                  <a:srgbClr val="FF0000"/>
                </a:solidFill>
              </a:rPr>
              <a:t>SI, SALVO  DIHIDROXIACETONA </a:t>
            </a:r>
          </a:p>
        </p:txBody>
      </p:sp>
      <p:sp>
        <p:nvSpPr>
          <p:cNvPr id="70" name="69 Rectángulo"/>
          <p:cNvSpPr>
            <a:spLocks noChangeArrowheads="1"/>
          </p:cNvSpPr>
          <p:nvPr/>
        </p:nvSpPr>
        <p:spPr bwMode="auto">
          <a:xfrm>
            <a:off x="6167438" y="4929189"/>
            <a:ext cx="1714500" cy="784225"/>
          </a:xfrm>
          <a:prstGeom prst="rect">
            <a:avLst/>
          </a:prstGeom>
          <a:noFill/>
          <a:ln w="9525">
            <a:noFill/>
            <a:miter lim="800000"/>
            <a:headEnd/>
            <a:tailEnd/>
          </a:ln>
        </p:spPr>
        <p:txBody>
          <a:bodyPr>
            <a:spAutoFit/>
          </a:bodyPr>
          <a:lstStyle/>
          <a:p>
            <a:pPr marL="228600" lvl="3" indent="-228600">
              <a:lnSpc>
                <a:spcPct val="90000"/>
              </a:lnSpc>
              <a:buFont typeface="Tw Cen MT" pitchFamily="34" charset="0"/>
              <a:buAutoNum type="arabicPeriod"/>
            </a:pPr>
            <a:r>
              <a:rPr lang="es-ES" sz="1000" i="1">
                <a:solidFill>
                  <a:srgbClr val="FF0000"/>
                </a:solidFill>
              </a:rPr>
              <a:t>Poder reductor</a:t>
            </a:r>
          </a:p>
          <a:p>
            <a:pPr marL="228600" lvl="3" indent="-228600">
              <a:lnSpc>
                <a:spcPct val="90000"/>
              </a:lnSpc>
              <a:buFont typeface="Tw Cen MT" pitchFamily="34" charset="0"/>
              <a:buAutoNum type="arabicPeriod"/>
            </a:pPr>
            <a:r>
              <a:rPr lang="es-ES" sz="1000" i="1">
                <a:solidFill>
                  <a:srgbClr val="FF0000"/>
                </a:solidFill>
              </a:rPr>
              <a:t>Solubilidad</a:t>
            </a:r>
          </a:p>
          <a:p>
            <a:pPr marL="228600" lvl="3" indent="-228600">
              <a:lnSpc>
                <a:spcPct val="90000"/>
              </a:lnSpc>
              <a:buFont typeface="Tw Cen MT" pitchFamily="34" charset="0"/>
              <a:buAutoNum type="arabicPeriod"/>
            </a:pPr>
            <a:r>
              <a:rPr lang="es-ES" sz="1000" i="1">
                <a:solidFill>
                  <a:srgbClr val="FF0000"/>
                </a:solidFill>
              </a:rPr>
              <a:t>Hidrolizables</a:t>
            </a:r>
          </a:p>
          <a:p>
            <a:pPr marL="228600" lvl="3" indent="-228600">
              <a:lnSpc>
                <a:spcPct val="90000"/>
              </a:lnSpc>
              <a:buFont typeface="Tw Cen MT" pitchFamily="34" charset="0"/>
              <a:buAutoNum type="arabicPeriod"/>
            </a:pPr>
            <a:r>
              <a:rPr lang="es-ES" sz="1000" i="1">
                <a:solidFill>
                  <a:srgbClr val="FF0000"/>
                </a:solidFill>
              </a:rPr>
              <a:t>Organolépticas</a:t>
            </a:r>
          </a:p>
          <a:p>
            <a:pPr marL="228600" lvl="3" indent="-228600">
              <a:lnSpc>
                <a:spcPct val="90000"/>
              </a:lnSpc>
              <a:buFont typeface="Tw Cen MT" pitchFamily="34" charset="0"/>
              <a:buAutoNum type="arabicPeriod"/>
            </a:pPr>
            <a:r>
              <a:rPr lang="es-ES" sz="1000" i="1">
                <a:solidFill>
                  <a:srgbClr val="FF0000"/>
                </a:solidFill>
              </a:rPr>
              <a:t>Actividad óptica</a:t>
            </a:r>
          </a:p>
        </p:txBody>
      </p:sp>
      <p:sp>
        <p:nvSpPr>
          <p:cNvPr id="71" name="70 Rectángulo"/>
          <p:cNvSpPr>
            <a:spLocks noChangeArrowheads="1"/>
          </p:cNvSpPr>
          <p:nvPr/>
        </p:nvSpPr>
        <p:spPr bwMode="auto">
          <a:xfrm>
            <a:off x="6238875" y="3214689"/>
            <a:ext cx="1714500" cy="784225"/>
          </a:xfrm>
          <a:prstGeom prst="rect">
            <a:avLst/>
          </a:prstGeom>
          <a:noFill/>
          <a:ln w="9525">
            <a:noFill/>
            <a:miter lim="800000"/>
            <a:headEnd/>
            <a:tailEnd/>
          </a:ln>
        </p:spPr>
        <p:txBody>
          <a:bodyPr>
            <a:spAutoFit/>
          </a:bodyPr>
          <a:lstStyle/>
          <a:p>
            <a:pPr marL="228600" lvl="3" indent="-228600">
              <a:lnSpc>
                <a:spcPct val="90000"/>
              </a:lnSpc>
              <a:buFont typeface="Tw Cen MT" pitchFamily="34" charset="0"/>
              <a:buAutoNum type="arabicPeriod"/>
            </a:pPr>
            <a:r>
              <a:rPr lang="es-ES" sz="1000" i="1">
                <a:solidFill>
                  <a:srgbClr val="FF0000"/>
                </a:solidFill>
              </a:rPr>
              <a:t>Poder reductor</a:t>
            </a:r>
          </a:p>
          <a:p>
            <a:pPr marL="228600" lvl="3" indent="-228600">
              <a:lnSpc>
                <a:spcPct val="90000"/>
              </a:lnSpc>
              <a:buFont typeface="Tw Cen MT" pitchFamily="34" charset="0"/>
              <a:buAutoNum type="arabicPeriod"/>
            </a:pPr>
            <a:r>
              <a:rPr lang="es-ES" sz="1000" i="1">
                <a:solidFill>
                  <a:srgbClr val="FF0000"/>
                </a:solidFill>
              </a:rPr>
              <a:t>Solubilidad</a:t>
            </a:r>
          </a:p>
          <a:p>
            <a:pPr marL="228600" lvl="3" indent="-228600">
              <a:lnSpc>
                <a:spcPct val="90000"/>
              </a:lnSpc>
              <a:buFont typeface="Tw Cen MT" pitchFamily="34" charset="0"/>
              <a:buAutoNum type="arabicPeriod"/>
            </a:pPr>
            <a:r>
              <a:rPr lang="es-ES" sz="1000" i="1">
                <a:solidFill>
                  <a:srgbClr val="FF0000"/>
                </a:solidFill>
              </a:rPr>
              <a:t>Hidrolizables</a:t>
            </a:r>
          </a:p>
          <a:p>
            <a:pPr marL="228600" lvl="3" indent="-228600">
              <a:lnSpc>
                <a:spcPct val="90000"/>
              </a:lnSpc>
              <a:buFont typeface="Tw Cen MT" pitchFamily="34" charset="0"/>
              <a:buAutoNum type="arabicPeriod"/>
            </a:pPr>
            <a:r>
              <a:rPr lang="es-ES" sz="1000" i="1">
                <a:solidFill>
                  <a:srgbClr val="FF0000"/>
                </a:solidFill>
              </a:rPr>
              <a:t>Organolépticas</a:t>
            </a:r>
          </a:p>
          <a:p>
            <a:pPr marL="228600" lvl="3" indent="-228600">
              <a:lnSpc>
                <a:spcPct val="90000"/>
              </a:lnSpc>
              <a:buFont typeface="Tw Cen MT" pitchFamily="34" charset="0"/>
              <a:buAutoNum type="arabicPeriod"/>
            </a:pPr>
            <a:r>
              <a:rPr lang="es-ES" sz="1000" i="1">
                <a:solidFill>
                  <a:srgbClr val="FF0000"/>
                </a:solidFill>
              </a:rPr>
              <a:t>Actividad óptica</a:t>
            </a:r>
          </a:p>
        </p:txBody>
      </p:sp>
      <p:sp>
        <p:nvSpPr>
          <p:cNvPr id="73756" name="Line 117"/>
          <p:cNvSpPr>
            <a:spLocks noChangeShapeType="1"/>
          </p:cNvSpPr>
          <p:nvPr/>
        </p:nvSpPr>
        <p:spPr bwMode="auto">
          <a:xfrm>
            <a:off x="7453313" y="2214563"/>
            <a:ext cx="228600" cy="0"/>
          </a:xfrm>
          <a:prstGeom prst="line">
            <a:avLst/>
          </a:prstGeom>
          <a:noFill/>
          <a:ln w="9525">
            <a:solidFill>
              <a:srgbClr val="000000"/>
            </a:solidFill>
            <a:round/>
            <a:headEnd/>
            <a:tailEnd type="triangle" w="med" len="med"/>
          </a:ln>
        </p:spPr>
        <p:txBody>
          <a:bodyPr/>
          <a:lstStyle/>
          <a:p>
            <a:endParaRPr lang="es-ES"/>
          </a:p>
        </p:txBody>
      </p:sp>
      <p:sp>
        <p:nvSpPr>
          <p:cNvPr id="73757" name="Line 121"/>
          <p:cNvSpPr>
            <a:spLocks noChangeShapeType="1"/>
          </p:cNvSpPr>
          <p:nvPr/>
        </p:nvSpPr>
        <p:spPr bwMode="auto">
          <a:xfrm>
            <a:off x="7596188" y="3357563"/>
            <a:ext cx="228600" cy="0"/>
          </a:xfrm>
          <a:prstGeom prst="line">
            <a:avLst/>
          </a:prstGeom>
          <a:noFill/>
          <a:ln w="9525">
            <a:solidFill>
              <a:srgbClr val="000000"/>
            </a:solidFill>
            <a:round/>
            <a:headEnd/>
            <a:tailEnd type="triangle" w="med" len="med"/>
          </a:ln>
        </p:spPr>
        <p:txBody>
          <a:bodyPr/>
          <a:lstStyle/>
          <a:p>
            <a:endParaRPr lang="es-ES"/>
          </a:p>
        </p:txBody>
      </p:sp>
      <p:sp>
        <p:nvSpPr>
          <p:cNvPr id="73758" name="Line 121"/>
          <p:cNvSpPr>
            <a:spLocks noChangeShapeType="1"/>
          </p:cNvSpPr>
          <p:nvPr/>
        </p:nvSpPr>
        <p:spPr bwMode="auto">
          <a:xfrm>
            <a:off x="7596188" y="3500438"/>
            <a:ext cx="228600" cy="0"/>
          </a:xfrm>
          <a:prstGeom prst="line">
            <a:avLst/>
          </a:prstGeom>
          <a:noFill/>
          <a:ln w="9525">
            <a:solidFill>
              <a:srgbClr val="000000"/>
            </a:solidFill>
            <a:round/>
            <a:headEnd/>
            <a:tailEnd type="triangle" w="med" len="med"/>
          </a:ln>
        </p:spPr>
        <p:txBody>
          <a:bodyPr/>
          <a:lstStyle/>
          <a:p>
            <a:endParaRPr lang="es-ES"/>
          </a:p>
        </p:txBody>
      </p:sp>
      <p:sp>
        <p:nvSpPr>
          <p:cNvPr id="73759" name="Line 121"/>
          <p:cNvSpPr>
            <a:spLocks noChangeShapeType="1"/>
          </p:cNvSpPr>
          <p:nvPr/>
        </p:nvSpPr>
        <p:spPr bwMode="auto">
          <a:xfrm>
            <a:off x="7596188" y="3643313"/>
            <a:ext cx="228600" cy="0"/>
          </a:xfrm>
          <a:prstGeom prst="line">
            <a:avLst/>
          </a:prstGeom>
          <a:noFill/>
          <a:ln w="9525">
            <a:solidFill>
              <a:srgbClr val="000000"/>
            </a:solidFill>
            <a:round/>
            <a:headEnd/>
            <a:tailEnd type="triangle" w="med" len="med"/>
          </a:ln>
        </p:spPr>
        <p:txBody>
          <a:bodyPr/>
          <a:lstStyle/>
          <a:p>
            <a:endParaRPr lang="es-ES"/>
          </a:p>
        </p:txBody>
      </p:sp>
      <p:sp>
        <p:nvSpPr>
          <p:cNvPr id="73760" name="Line 121"/>
          <p:cNvSpPr>
            <a:spLocks noChangeShapeType="1"/>
          </p:cNvSpPr>
          <p:nvPr/>
        </p:nvSpPr>
        <p:spPr bwMode="auto">
          <a:xfrm>
            <a:off x="7596188" y="3786188"/>
            <a:ext cx="228600" cy="0"/>
          </a:xfrm>
          <a:prstGeom prst="line">
            <a:avLst/>
          </a:prstGeom>
          <a:noFill/>
          <a:ln w="9525">
            <a:solidFill>
              <a:srgbClr val="000000"/>
            </a:solidFill>
            <a:round/>
            <a:headEnd/>
            <a:tailEnd type="triangle" w="med" len="med"/>
          </a:ln>
        </p:spPr>
        <p:txBody>
          <a:bodyPr/>
          <a:lstStyle/>
          <a:p>
            <a:endParaRPr lang="es-ES"/>
          </a:p>
        </p:txBody>
      </p:sp>
      <p:sp>
        <p:nvSpPr>
          <p:cNvPr id="73761" name="Line 121"/>
          <p:cNvSpPr>
            <a:spLocks noChangeShapeType="1"/>
          </p:cNvSpPr>
          <p:nvPr/>
        </p:nvSpPr>
        <p:spPr bwMode="auto">
          <a:xfrm>
            <a:off x="7596188" y="3929063"/>
            <a:ext cx="228600" cy="0"/>
          </a:xfrm>
          <a:prstGeom prst="line">
            <a:avLst/>
          </a:prstGeom>
          <a:noFill/>
          <a:ln w="9525">
            <a:solidFill>
              <a:srgbClr val="000000"/>
            </a:solidFill>
            <a:round/>
            <a:headEnd/>
            <a:tailEnd type="triangle" w="med" len="med"/>
          </a:ln>
        </p:spPr>
        <p:txBody>
          <a:bodyPr/>
          <a:lstStyle/>
          <a:p>
            <a:endParaRPr lang="es-ES"/>
          </a:p>
        </p:txBody>
      </p:sp>
      <p:sp>
        <p:nvSpPr>
          <p:cNvPr id="73762" name="Line 121"/>
          <p:cNvSpPr>
            <a:spLocks noChangeShapeType="1"/>
          </p:cNvSpPr>
          <p:nvPr/>
        </p:nvSpPr>
        <p:spPr bwMode="auto">
          <a:xfrm>
            <a:off x="7596188" y="5000625"/>
            <a:ext cx="228600" cy="0"/>
          </a:xfrm>
          <a:prstGeom prst="line">
            <a:avLst/>
          </a:prstGeom>
          <a:noFill/>
          <a:ln w="9525">
            <a:solidFill>
              <a:srgbClr val="000000"/>
            </a:solidFill>
            <a:round/>
            <a:headEnd/>
            <a:tailEnd type="triangle" w="med" len="med"/>
          </a:ln>
        </p:spPr>
        <p:txBody>
          <a:bodyPr/>
          <a:lstStyle/>
          <a:p>
            <a:endParaRPr lang="es-ES"/>
          </a:p>
        </p:txBody>
      </p:sp>
      <p:sp>
        <p:nvSpPr>
          <p:cNvPr id="73763" name="Line 121"/>
          <p:cNvSpPr>
            <a:spLocks noChangeShapeType="1"/>
          </p:cNvSpPr>
          <p:nvPr/>
        </p:nvSpPr>
        <p:spPr bwMode="auto">
          <a:xfrm>
            <a:off x="7596188" y="5143500"/>
            <a:ext cx="228600" cy="0"/>
          </a:xfrm>
          <a:prstGeom prst="line">
            <a:avLst/>
          </a:prstGeom>
          <a:noFill/>
          <a:ln w="9525">
            <a:solidFill>
              <a:srgbClr val="000000"/>
            </a:solidFill>
            <a:round/>
            <a:headEnd/>
            <a:tailEnd type="triangle" w="med" len="med"/>
          </a:ln>
        </p:spPr>
        <p:txBody>
          <a:bodyPr/>
          <a:lstStyle/>
          <a:p>
            <a:endParaRPr lang="es-ES"/>
          </a:p>
        </p:txBody>
      </p:sp>
      <p:sp>
        <p:nvSpPr>
          <p:cNvPr id="73764" name="Line 121"/>
          <p:cNvSpPr>
            <a:spLocks noChangeShapeType="1"/>
          </p:cNvSpPr>
          <p:nvPr/>
        </p:nvSpPr>
        <p:spPr bwMode="auto">
          <a:xfrm>
            <a:off x="7596188" y="5286375"/>
            <a:ext cx="228600" cy="0"/>
          </a:xfrm>
          <a:prstGeom prst="line">
            <a:avLst/>
          </a:prstGeom>
          <a:noFill/>
          <a:ln w="9525">
            <a:solidFill>
              <a:srgbClr val="000000"/>
            </a:solidFill>
            <a:round/>
            <a:headEnd/>
            <a:tailEnd type="triangle" w="med" len="med"/>
          </a:ln>
        </p:spPr>
        <p:txBody>
          <a:bodyPr/>
          <a:lstStyle/>
          <a:p>
            <a:endParaRPr lang="es-ES"/>
          </a:p>
        </p:txBody>
      </p:sp>
      <p:sp>
        <p:nvSpPr>
          <p:cNvPr id="73765" name="Line 121"/>
          <p:cNvSpPr>
            <a:spLocks noChangeShapeType="1"/>
          </p:cNvSpPr>
          <p:nvPr/>
        </p:nvSpPr>
        <p:spPr bwMode="auto">
          <a:xfrm>
            <a:off x="7596188" y="5429250"/>
            <a:ext cx="228600" cy="0"/>
          </a:xfrm>
          <a:prstGeom prst="line">
            <a:avLst/>
          </a:prstGeom>
          <a:noFill/>
          <a:ln w="9525">
            <a:solidFill>
              <a:srgbClr val="000000"/>
            </a:solidFill>
            <a:round/>
            <a:headEnd/>
            <a:tailEnd type="triangle" w="med" len="med"/>
          </a:ln>
        </p:spPr>
        <p:txBody>
          <a:bodyPr/>
          <a:lstStyle/>
          <a:p>
            <a:endParaRPr lang="es-ES"/>
          </a:p>
        </p:txBody>
      </p:sp>
      <p:sp>
        <p:nvSpPr>
          <p:cNvPr id="73766" name="Line 121"/>
          <p:cNvSpPr>
            <a:spLocks noChangeShapeType="1"/>
          </p:cNvSpPr>
          <p:nvPr/>
        </p:nvSpPr>
        <p:spPr bwMode="auto">
          <a:xfrm>
            <a:off x="7596188" y="5572125"/>
            <a:ext cx="228600" cy="0"/>
          </a:xfrm>
          <a:prstGeom prst="line">
            <a:avLst/>
          </a:prstGeom>
          <a:noFill/>
          <a:ln w="9525">
            <a:solidFill>
              <a:srgbClr val="000000"/>
            </a:solidFill>
            <a:round/>
            <a:headEnd/>
            <a:tailEnd type="triangle" w="med" len="med"/>
          </a:ln>
        </p:spPr>
        <p:txBody>
          <a:bodyPr/>
          <a:lstStyle/>
          <a:p>
            <a:endParaRPr lang="es-ES"/>
          </a:p>
        </p:txBody>
      </p:sp>
      <p:sp>
        <p:nvSpPr>
          <p:cNvPr id="89" name="88 Rectángulo"/>
          <p:cNvSpPr>
            <a:spLocks noChangeArrowheads="1"/>
          </p:cNvSpPr>
          <p:nvPr/>
        </p:nvSpPr>
        <p:spPr bwMode="auto">
          <a:xfrm>
            <a:off x="7881939" y="4929189"/>
            <a:ext cx="3286125" cy="784225"/>
          </a:xfrm>
          <a:prstGeom prst="rect">
            <a:avLst/>
          </a:prstGeom>
          <a:noFill/>
          <a:ln w="9525">
            <a:noFill/>
            <a:miter lim="800000"/>
            <a:headEnd/>
            <a:tailEnd/>
          </a:ln>
        </p:spPr>
        <p:txBody>
          <a:bodyPr>
            <a:spAutoFit/>
          </a:bodyPr>
          <a:lstStyle/>
          <a:p>
            <a:pPr marL="228600" lvl="3" indent="-228600">
              <a:lnSpc>
                <a:spcPct val="90000"/>
              </a:lnSpc>
              <a:buFont typeface="Tw Cen MT" pitchFamily="34" charset="0"/>
              <a:buAutoNum type="arabicPeriod"/>
            </a:pPr>
            <a:r>
              <a:rPr lang="es-ES" sz="1000" i="1">
                <a:solidFill>
                  <a:srgbClr val="002060"/>
                </a:solidFill>
              </a:rPr>
              <a:t>NO</a:t>
            </a:r>
          </a:p>
          <a:p>
            <a:pPr marL="228600" lvl="3" indent="-228600">
              <a:lnSpc>
                <a:spcPct val="90000"/>
              </a:lnSpc>
              <a:buFont typeface="Tw Cen MT" pitchFamily="34" charset="0"/>
              <a:buAutoNum type="arabicPeriod"/>
            </a:pPr>
            <a:r>
              <a:rPr lang="es-ES" sz="1000" i="1">
                <a:solidFill>
                  <a:srgbClr val="FF0000"/>
                </a:solidFill>
              </a:rPr>
              <a:t>NO, O DISPERSIONES COLOIDALES</a:t>
            </a:r>
          </a:p>
          <a:p>
            <a:pPr marL="228600" lvl="3" indent="-228600">
              <a:lnSpc>
                <a:spcPct val="90000"/>
              </a:lnSpc>
              <a:buFont typeface="Tw Cen MT" pitchFamily="34" charset="0"/>
              <a:buAutoNum type="arabicPeriod"/>
            </a:pPr>
            <a:r>
              <a:rPr lang="es-ES" sz="1000" i="1">
                <a:solidFill>
                  <a:srgbClr val="002060"/>
                </a:solidFill>
              </a:rPr>
              <a:t>SI</a:t>
            </a:r>
          </a:p>
          <a:p>
            <a:pPr marL="228600" lvl="3" indent="-228600">
              <a:lnSpc>
                <a:spcPct val="90000"/>
              </a:lnSpc>
              <a:buFont typeface="Tw Cen MT" pitchFamily="34" charset="0"/>
              <a:buAutoNum type="arabicPeriod"/>
            </a:pPr>
            <a:r>
              <a:rPr lang="es-ES" sz="900" i="1">
                <a:solidFill>
                  <a:srgbClr val="FF0000"/>
                </a:solidFill>
              </a:rPr>
              <a:t>BLANCOS, </a:t>
            </a:r>
            <a:r>
              <a:rPr lang="es-ES" sz="900" i="1">
                <a:solidFill>
                  <a:srgbClr val="002060"/>
                </a:solidFill>
              </a:rPr>
              <a:t>NO</a:t>
            </a:r>
            <a:r>
              <a:rPr lang="es-ES" sz="900" i="1">
                <a:solidFill>
                  <a:srgbClr val="FF0000"/>
                </a:solidFill>
              </a:rPr>
              <a:t> DULCES, </a:t>
            </a:r>
            <a:r>
              <a:rPr lang="es-ES" sz="900" i="1">
                <a:solidFill>
                  <a:srgbClr val="002060"/>
                </a:solidFill>
              </a:rPr>
              <a:t>NO</a:t>
            </a:r>
            <a:r>
              <a:rPr lang="es-ES" sz="900" i="1">
                <a:solidFill>
                  <a:srgbClr val="FF0000"/>
                </a:solidFill>
              </a:rPr>
              <a:t> CRISTALINOS</a:t>
            </a:r>
          </a:p>
          <a:p>
            <a:pPr marL="228600" lvl="3" indent="-228600">
              <a:lnSpc>
                <a:spcPct val="90000"/>
              </a:lnSpc>
              <a:buFont typeface="Tw Cen MT" pitchFamily="34" charset="0"/>
              <a:buAutoNum type="arabicPeriod"/>
            </a:pPr>
            <a:r>
              <a:rPr lang="es-ES" sz="1000" i="1">
                <a:solidFill>
                  <a:srgbClr val="002060"/>
                </a:solidFill>
              </a:rPr>
              <a:t>NO</a:t>
            </a:r>
            <a:r>
              <a:rPr lang="es-ES" sz="1000" i="1">
                <a:solidFill>
                  <a:srgbClr val="FF0000"/>
                </a:solidFill>
              </a:rPr>
              <a:t>, AL NO SER SOLUBLES</a:t>
            </a:r>
          </a:p>
        </p:txBody>
      </p:sp>
      <p:sp>
        <p:nvSpPr>
          <p:cNvPr id="91" name="90 Rectángulo"/>
          <p:cNvSpPr>
            <a:spLocks noChangeArrowheads="1"/>
          </p:cNvSpPr>
          <p:nvPr/>
        </p:nvSpPr>
        <p:spPr bwMode="auto">
          <a:xfrm>
            <a:off x="6096001" y="2500314"/>
            <a:ext cx="3357563" cy="369887"/>
          </a:xfrm>
          <a:prstGeom prst="rect">
            <a:avLst/>
          </a:prstGeom>
          <a:noFill/>
          <a:ln w="9525">
            <a:noFill/>
            <a:miter lim="800000"/>
            <a:headEnd/>
            <a:tailEnd/>
          </a:ln>
        </p:spPr>
        <p:txBody>
          <a:bodyPr>
            <a:spAutoFit/>
          </a:bodyPr>
          <a:lstStyle/>
          <a:p>
            <a:pPr marL="228600" lvl="3" indent="-228600">
              <a:lnSpc>
                <a:spcPct val="90000"/>
              </a:lnSpc>
              <a:buFont typeface="Tw Cen MT" pitchFamily="34" charset="0"/>
              <a:buAutoNum type="arabicPeriod"/>
            </a:pPr>
            <a:r>
              <a:rPr lang="es-ES" sz="1000" i="1">
                <a:solidFill>
                  <a:srgbClr val="FF0000"/>
                </a:solidFill>
              </a:rPr>
              <a:t>ENERGÉTICA</a:t>
            </a:r>
          </a:p>
          <a:p>
            <a:pPr marL="228600" lvl="3" indent="-228600">
              <a:lnSpc>
                <a:spcPct val="90000"/>
              </a:lnSpc>
              <a:buFont typeface="Tw Cen MT" pitchFamily="34" charset="0"/>
              <a:buAutoNum type="arabicPeriod"/>
            </a:pPr>
            <a:r>
              <a:rPr lang="es-ES" sz="1000" i="1">
                <a:solidFill>
                  <a:srgbClr val="FF0000"/>
                </a:solidFill>
              </a:rPr>
              <a:t>COMPONENTE DE POLISACÁRIDOS</a:t>
            </a:r>
          </a:p>
        </p:txBody>
      </p:sp>
      <p:sp>
        <p:nvSpPr>
          <p:cNvPr id="92" name="91 Rectángulo"/>
          <p:cNvSpPr>
            <a:spLocks noChangeArrowheads="1"/>
          </p:cNvSpPr>
          <p:nvPr/>
        </p:nvSpPr>
        <p:spPr bwMode="auto">
          <a:xfrm>
            <a:off x="6238876" y="5857876"/>
            <a:ext cx="4429125" cy="923925"/>
          </a:xfrm>
          <a:prstGeom prst="rect">
            <a:avLst/>
          </a:prstGeom>
          <a:noFill/>
          <a:ln w="9525">
            <a:noFill/>
            <a:miter lim="800000"/>
            <a:headEnd/>
            <a:tailEnd/>
          </a:ln>
        </p:spPr>
        <p:txBody>
          <a:bodyPr>
            <a:spAutoFit/>
          </a:bodyPr>
          <a:lstStyle/>
          <a:p>
            <a:pPr marL="228600" lvl="3" indent="-228600">
              <a:lnSpc>
                <a:spcPct val="90000"/>
              </a:lnSpc>
              <a:buFont typeface="Tw Cen MT" pitchFamily="34" charset="0"/>
              <a:buAutoNum type="arabicPeriod"/>
            </a:pPr>
            <a:r>
              <a:rPr lang="es-ES" sz="1000" i="1">
                <a:solidFill>
                  <a:srgbClr val="FF0000"/>
                </a:solidFill>
              </a:rPr>
              <a:t>RESERVA ENERGÉTICA </a:t>
            </a:r>
            <a:r>
              <a:rPr lang="es-ES" sz="1000" i="1"/>
              <a:t>( enlaces alfa y ramificados</a:t>
            </a:r>
            <a:r>
              <a:rPr lang="es-ES" sz="1000" i="1">
                <a:solidFill>
                  <a:srgbClr val="FF0000"/>
                </a:solidFill>
              </a:rPr>
              <a:t>)</a:t>
            </a:r>
          </a:p>
          <a:p>
            <a:pPr marL="685800" lvl="4" indent="-228600">
              <a:lnSpc>
                <a:spcPct val="90000"/>
              </a:lnSpc>
              <a:buFont typeface="Tw Cen MT" pitchFamily="34" charset="0"/>
              <a:buAutoNum type="arabicPeriod"/>
            </a:pPr>
            <a:r>
              <a:rPr lang="es-ES" sz="1000" i="1">
                <a:solidFill>
                  <a:srgbClr val="FF0000"/>
                </a:solidFill>
              </a:rPr>
              <a:t>Animal: Glucógeno ( HÍGADO Y MÚSCULOS)</a:t>
            </a:r>
          </a:p>
          <a:p>
            <a:pPr marL="685800" lvl="4" indent="-228600">
              <a:lnSpc>
                <a:spcPct val="90000"/>
              </a:lnSpc>
              <a:buFont typeface="Tw Cen MT" pitchFamily="34" charset="0"/>
              <a:buAutoNum type="arabicPeriod"/>
            </a:pPr>
            <a:r>
              <a:rPr lang="es-ES" sz="1000" i="1">
                <a:solidFill>
                  <a:srgbClr val="FF0000"/>
                </a:solidFill>
              </a:rPr>
              <a:t>Vegetal: Almidón (CLOROPLASTOS Y  AMILOPLASTOS)</a:t>
            </a:r>
          </a:p>
          <a:p>
            <a:pPr marL="228600" lvl="3" indent="-228600">
              <a:lnSpc>
                <a:spcPct val="90000"/>
              </a:lnSpc>
              <a:buFont typeface="Tw Cen MT" pitchFamily="34" charset="0"/>
              <a:buAutoNum type="arabicPeriod"/>
            </a:pPr>
            <a:r>
              <a:rPr lang="es-ES" sz="1000" i="1">
                <a:solidFill>
                  <a:srgbClr val="FF0000"/>
                </a:solidFill>
              </a:rPr>
              <a:t>ESTRUCTURAL (</a:t>
            </a:r>
            <a:r>
              <a:rPr lang="es-ES" sz="1000" i="1"/>
              <a:t>enlaces beta y lineales</a:t>
            </a:r>
            <a:r>
              <a:rPr lang="es-ES" sz="1000" i="1">
                <a:solidFill>
                  <a:srgbClr val="FF0000"/>
                </a:solidFill>
              </a:rPr>
              <a:t>)</a:t>
            </a:r>
          </a:p>
          <a:p>
            <a:pPr marL="685800" lvl="4" indent="-228600">
              <a:lnSpc>
                <a:spcPct val="90000"/>
              </a:lnSpc>
              <a:buFont typeface="Tw Cen MT" pitchFamily="34" charset="0"/>
              <a:buAutoNum type="arabicPeriod"/>
            </a:pPr>
            <a:r>
              <a:rPr lang="es-ES" sz="1000" i="1">
                <a:solidFill>
                  <a:srgbClr val="FF0000"/>
                </a:solidFill>
              </a:rPr>
              <a:t>Animal: Quitina (EXOESQUELETOS DE ARTROPODOS)</a:t>
            </a:r>
          </a:p>
          <a:p>
            <a:pPr marL="685800" lvl="4" indent="-228600">
              <a:lnSpc>
                <a:spcPct val="90000"/>
              </a:lnSpc>
              <a:buFont typeface="Tw Cen MT" pitchFamily="34" charset="0"/>
              <a:buAutoNum type="arabicPeriod"/>
            </a:pPr>
            <a:r>
              <a:rPr lang="es-ES" sz="1000" i="1">
                <a:solidFill>
                  <a:srgbClr val="FF0000"/>
                </a:solidFill>
              </a:rPr>
              <a:t>Vegetal: Celulosa (PARED CELULAR VEGETAL)</a:t>
            </a:r>
          </a:p>
        </p:txBody>
      </p:sp>
      <p:sp>
        <p:nvSpPr>
          <p:cNvPr id="93" name="92 Rectángulo"/>
          <p:cNvSpPr>
            <a:spLocks noChangeArrowheads="1"/>
          </p:cNvSpPr>
          <p:nvPr/>
        </p:nvSpPr>
        <p:spPr bwMode="auto">
          <a:xfrm>
            <a:off x="6167438" y="4071938"/>
            <a:ext cx="3357562" cy="646112"/>
          </a:xfrm>
          <a:prstGeom prst="rect">
            <a:avLst/>
          </a:prstGeom>
          <a:noFill/>
          <a:ln w="9525">
            <a:noFill/>
            <a:miter lim="800000"/>
            <a:headEnd/>
            <a:tailEnd/>
          </a:ln>
        </p:spPr>
        <p:txBody>
          <a:bodyPr>
            <a:spAutoFit/>
          </a:bodyPr>
          <a:lstStyle/>
          <a:p>
            <a:pPr marL="228600" lvl="3" indent="-228600">
              <a:lnSpc>
                <a:spcPct val="90000"/>
              </a:lnSpc>
              <a:buFont typeface="Tw Cen MT" pitchFamily="34" charset="0"/>
              <a:buAutoNum type="arabicPeriod"/>
            </a:pPr>
            <a:r>
              <a:rPr lang="es-ES" sz="1000" i="1">
                <a:solidFill>
                  <a:srgbClr val="FF0000"/>
                </a:solidFill>
              </a:rPr>
              <a:t>ENERGÉTICA (combustible)</a:t>
            </a:r>
          </a:p>
          <a:p>
            <a:pPr marL="228600" lvl="3" indent="-228600">
              <a:lnSpc>
                <a:spcPct val="90000"/>
              </a:lnSpc>
              <a:buFont typeface="Tw Cen MT" pitchFamily="34" charset="0"/>
              <a:buAutoNum type="arabicPeriod"/>
            </a:pPr>
            <a:r>
              <a:rPr lang="es-ES" sz="1000" i="1">
                <a:solidFill>
                  <a:srgbClr val="FF0000"/>
                </a:solidFill>
              </a:rPr>
              <a:t>RESERVA ENERGÉTICA</a:t>
            </a:r>
          </a:p>
          <a:p>
            <a:pPr marL="228600" lvl="3" indent="-228600">
              <a:lnSpc>
                <a:spcPct val="90000"/>
              </a:lnSpc>
              <a:buFont typeface="Tw Cen MT" pitchFamily="34" charset="0"/>
              <a:buAutoNum type="arabicPeriod"/>
            </a:pPr>
            <a:r>
              <a:rPr lang="es-ES" sz="1000" i="1">
                <a:solidFill>
                  <a:srgbClr val="FF0000"/>
                </a:solidFill>
              </a:rPr>
              <a:t>Función de relación: ANTENAS GLUCÍDICAS EN GLUCOLIPIDOS Y GLUCOPROTEÍNAS</a:t>
            </a:r>
          </a:p>
        </p:txBody>
      </p:sp>
      <p:sp>
        <p:nvSpPr>
          <p:cNvPr id="73771" name="93 Rectángulo"/>
          <p:cNvSpPr>
            <a:spLocks noChangeArrowheads="1"/>
          </p:cNvSpPr>
          <p:nvPr/>
        </p:nvSpPr>
        <p:spPr bwMode="auto">
          <a:xfrm rot="5400000">
            <a:off x="5280820" y="2101058"/>
            <a:ext cx="428625" cy="369887"/>
          </a:xfrm>
          <a:prstGeom prst="rect">
            <a:avLst/>
          </a:prstGeom>
          <a:noFill/>
          <a:ln w="9525">
            <a:noFill/>
            <a:miter lim="800000"/>
            <a:headEnd/>
            <a:tailEnd/>
          </a:ln>
        </p:spPr>
        <p:txBody>
          <a:bodyPr>
            <a:spAutoFit/>
          </a:bodyPr>
          <a:lstStyle/>
          <a:p>
            <a:r>
              <a:rPr lang="es-ES">
                <a:solidFill>
                  <a:srgbClr val="002060"/>
                </a:solidFill>
                <a:sym typeface="Symbol" pitchFamily="18" charset="2"/>
              </a:rPr>
              <a:t></a:t>
            </a:r>
            <a:endParaRPr lang="es-ES">
              <a:solidFill>
                <a:srgbClr val="002060"/>
              </a:solidFill>
            </a:endParaRPr>
          </a:p>
        </p:txBody>
      </p:sp>
      <p:sp>
        <p:nvSpPr>
          <p:cNvPr id="73772" name="94 Rectángulo"/>
          <p:cNvSpPr>
            <a:spLocks noChangeArrowheads="1"/>
          </p:cNvSpPr>
          <p:nvPr/>
        </p:nvSpPr>
        <p:spPr bwMode="auto">
          <a:xfrm rot="5400000">
            <a:off x="5280820" y="5601495"/>
            <a:ext cx="428625" cy="369887"/>
          </a:xfrm>
          <a:prstGeom prst="rect">
            <a:avLst/>
          </a:prstGeom>
          <a:noFill/>
          <a:ln w="9525">
            <a:noFill/>
            <a:miter lim="800000"/>
            <a:headEnd/>
            <a:tailEnd/>
          </a:ln>
        </p:spPr>
        <p:txBody>
          <a:bodyPr>
            <a:spAutoFit/>
          </a:bodyPr>
          <a:lstStyle/>
          <a:p>
            <a:r>
              <a:rPr lang="es-ES">
                <a:solidFill>
                  <a:srgbClr val="002060"/>
                </a:solidFill>
                <a:sym typeface="Symbol" pitchFamily="18" charset="2"/>
              </a:rPr>
              <a:t></a:t>
            </a:r>
            <a:endParaRPr lang="es-ES">
              <a:solidFill>
                <a:srgbClr val="002060"/>
              </a:solidFill>
            </a:endParaRPr>
          </a:p>
        </p:txBody>
      </p:sp>
      <p:sp>
        <p:nvSpPr>
          <p:cNvPr id="73773" name="95 Rectángulo"/>
          <p:cNvSpPr>
            <a:spLocks noChangeArrowheads="1"/>
          </p:cNvSpPr>
          <p:nvPr/>
        </p:nvSpPr>
        <p:spPr bwMode="auto">
          <a:xfrm rot="5400000">
            <a:off x="5280820" y="3886995"/>
            <a:ext cx="428625" cy="369887"/>
          </a:xfrm>
          <a:prstGeom prst="rect">
            <a:avLst/>
          </a:prstGeom>
          <a:noFill/>
          <a:ln w="9525">
            <a:noFill/>
            <a:miter lim="800000"/>
            <a:headEnd/>
            <a:tailEnd/>
          </a:ln>
        </p:spPr>
        <p:txBody>
          <a:bodyPr>
            <a:spAutoFit/>
          </a:bodyPr>
          <a:lstStyle/>
          <a:p>
            <a:r>
              <a:rPr lang="es-ES">
                <a:solidFill>
                  <a:srgbClr val="002060"/>
                </a:solidFill>
                <a:sym typeface="Symbol" pitchFamily="18" charset="2"/>
              </a:rPr>
              <a:t></a:t>
            </a:r>
            <a:endParaRPr lang="es-ES">
              <a:solidFill>
                <a:srgbClr val="002060"/>
              </a:solidFill>
            </a:endParaRPr>
          </a:p>
        </p:txBody>
      </p:sp>
      <p:cxnSp>
        <p:nvCxnSpPr>
          <p:cNvPr id="99" name="98 Conector recto de flecha"/>
          <p:cNvCxnSpPr/>
          <p:nvPr/>
        </p:nvCxnSpPr>
        <p:spPr>
          <a:xfrm rot="16200000" flipV="1">
            <a:off x="3667919" y="2285206"/>
            <a:ext cx="28575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 name="Text Box 136"/>
          <p:cNvSpPr txBox="1">
            <a:spLocks noChangeArrowheads="1"/>
          </p:cNvSpPr>
          <p:nvPr/>
        </p:nvSpPr>
        <p:spPr bwMode="auto">
          <a:xfrm>
            <a:off x="3167063" y="2428876"/>
            <a:ext cx="1371600" cy="309563"/>
          </a:xfrm>
          <a:prstGeom prst="rect">
            <a:avLst/>
          </a:prstGeom>
          <a:solidFill>
            <a:srgbClr val="FFFFFF"/>
          </a:solidFill>
          <a:ln w="9525">
            <a:solidFill>
              <a:srgbClr val="000000"/>
            </a:solidFill>
            <a:miter lim="800000"/>
            <a:headEnd/>
            <a:tailEnd/>
          </a:ln>
        </p:spPr>
        <p:txBody>
          <a:bodyPr/>
          <a:lstStyle/>
          <a:p>
            <a:pPr algn="ctr" eaLnBrk="0" hangingPunct="0"/>
            <a:r>
              <a:rPr lang="es-ES" sz="1000">
                <a:cs typeface="Times New Roman" pitchFamily="18" charset="0"/>
              </a:rPr>
              <a:t>monosacáridos</a:t>
            </a:r>
            <a:endParaRPr lang="es-ES" sz="1000"/>
          </a:p>
        </p:txBody>
      </p:sp>
      <p:sp>
        <p:nvSpPr>
          <p:cNvPr id="103" name="Text Box 136"/>
          <p:cNvSpPr txBox="1">
            <a:spLocks noChangeArrowheads="1"/>
          </p:cNvSpPr>
          <p:nvPr/>
        </p:nvSpPr>
        <p:spPr bwMode="auto">
          <a:xfrm>
            <a:off x="3167063" y="1571625"/>
            <a:ext cx="1371600" cy="571500"/>
          </a:xfrm>
          <a:prstGeom prst="rect">
            <a:avLst/>
          </a:prstGeom>
          <a:solidFill>
            <a:srgbClr val="FFFFFF"/>
          </a:solidFill>
          <a:ln w="9525">
            <a:solidFill>
              <a:srgbClr val="000000"/>
            </a:solidFill>
            <a:miter lim="800000"/>
            <a:headEnd/>
            <a:tailEnd/>
          </a:ln>
        </p:spPr>
        <p:txBody>
          <a:bodyPr/>
          <a:lstStyle/>
          <a:p>
            <a:pPr algn="ctr" eaLnBrk="0" hangingPunct="0"/>
            <a:r>
              <a:rPr lang="es-ES" sz="1000">
                <a:cs typeface="Times New Roman" pitchFamily="18" charset="0"/>
              </a:rPr>
              <a:t>Estructura:</a:t>
            </a:r>
          </a:p>
          <a:p>
            <a:pPr algn="ctr" eaLnBrk="0" hangingPunct="0"/>
            <a:r>
              <a:rPr lang="es-ES" sz="1000">
                <a:cs typeface="Times New Roman" pitchFamily="18" charset="0"/>
              </a:rPr>
              <a:t>Polihidroxialdehidos o polihidroxicetonas</a:t>
            </a:r>
          </a:p>
          <a:p>
            <a:pPr algn="ctr" eaLnBrk="0" hangingPunct="0"/>
            <a:endParaRPr lang="es-ES" sz="1000"/>
          </a:p>
        </p:txBody>
      </p:sp>
      <p:sp>
        <p:nvSpPr>
          <p:cNvPr id="104" name="Text Box 136"/>
          <p:cNvSpPr txBox="1">
            <a:spLocks noChangeArrowheads="1"/>
          </p:cNvSpPr>
          <p:nvPr/>
        </p:nvSpPr>
        <p:spPr bwMode="auto">
          <a:xfrm>
            <a:off x="3167063" y="3214688"/>
            <a:ext cx="1371600" cy="571500"/>
          </a:xfrm>
          <a:prstGeom prst="rect">
            <a:avLst/>
          </a:prstGeom>
          <a:solidFill>
            <a:srgbClr val="FFFFFF"/>
          </a:solidFill>
          <a:ln w="9525">
            <a:solidFill>
              <a:srgbClr val="000000"/>
            </a:solidFill>
            <a:miter lim="800000"/>
            <a:headEnd/>
            <a:tailEnd/>
          </a:ln>
        </p:spPr>
        <p:txBody>
          <a:bodyPr/>
          <a:lstStyle/>
          <a:p>
            <a:pPr algn="ctr" eaLnBrk="0" hangingPunct="0"/>
            <a:r>
              <a:rPr lang="es-ES" sz="1000">
                <a:cs typeface="Times New Roman" pitchFamily="18" charset="0"/>
              </a:rPr>
              <a:t>Estructura:</a:t>
            </a:r>
          </a:p>
          <a:p>
            <a:pPr algn="ctr" eaLnBrk="0" hangingPunct="0"/>
            <a:r>
              <a:rPr lang="es-ES" sz="1000">
                <a:cs typeface="Times New Roman" pitchFamily="18" charset="0"/>
              </a:rPr>
              <a:t>Polímeros de 2 a 10 monosacáridos</a:t>
            </a:r>
            <a:endParaRPr lang="es-ES" sz="1000"/>
          </a:p>
        </p:txBody>
      </p:sp>
      <p:sp>
        <p:nvSpPr>
          <p:cNvPr id="106" name="Text Box 136"/>
          <p:cNvSpPr txBox="1">
            <a:spLocks noChangeArrowheads="1"/>
          </p:cNvSpPr>
          <p:nvPr/>
        </p:nvSpPr>
        <p:spPr bwMode="auto">
          <a:xfrm>
            <a:off x="3167063" y="4929188"/>
            <a:ext cx="1428750" cy="857251"/>
          </a:xfrm>
          <a:prstGeom prst="rect">
            <a:avLst/>
          </a:prstGeom>
          <a:solidFill>
            <a:srgbClr val="FFFFFF"/>
          </a:solidFill>
          <a:ln w="9525">
            <a:solidFill>
              <a:srgbClr val="000000"/>
            </a:solidFill>
            <a:miter lim="800000"/>
            <a:headEnd/>
            <a:tailEnd/>
          </a:ln>
        </p:spPr>
        <p:txBody>
          <a:bodyPr/>
          <a:lstStyle/>
          <a:p>
            <a:pPr algn="ctr" eaLnBrk="0" hangingPunct="0"/>
            <a:r>
              <a:rPr lang="es-ES" sz="1000" dirty="0">
                <a:cs typeface="Times New Roman" pitchFamily="18" charset="0"/>
              </a:rPr>
              <a:t>Estructura:</a:t>
            </a:r>
          </a:p>
          <a:p>
            <a:pPr algn="ctr" eaLnBrk="0" hangingPunct="0"/>
            <a:r>
              <a:rPr lang="es-ES" sz="1000" dirty="0">
                <a:cs typeface="Times New Roman" pitchFamily="18" charset="0"/>
              </a:rPr>
              <a:t>Polímeros de muchos monosacáridos:</a:t>
            </a:r>
          </a:p>
          <a:p>
            <a:pPr algn="ctr" eaLnBrk="0" hangingPunct="0"/>
            <a:r>
              <a:rPr lang="es-ES" sz="1000" dirty="0">
                <a:cs typeface="Times New Roman" pitchFamily="18" charset="0"/>
              </a:rPr>
              <a:t>Enlaces alfa o beta, ramificados o lineales</a:t>
            </a:r>
            <a:endParaRPr lang="es-ES" sz="1000" dirty="0"/>
          </a:p>
        </p:txBody>
      </p:sp>
      <p:cxnSp>
        <p:nvCxnSpPr>
          <p:cNvPr id="107" name="106 Conector recto de flecha"/>
          <p:cNvCxnSpPr/>
          <p:nvPr/>
        </p:nvCxnSpPr>
        <p:spPr>
          <a:xfrm rot="16200000" flipV="1">
            <a:off x="3667919" y="3928269"/>
            <a:ext cx="28575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 name="107 Conector recto de flecha"/>
          <p:cNvCxnSpPr/>
          <p:nvPr/>
        </p:nvCxnSpPr>
        <p:spPr>
          <a:xfrm rot="16200000" flipV="1">
            <a:off x="3667919" y="5928519"/>
            <a:ext cx="28575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Text Box 136"/>
          <p:cNvSpPr txBox="1">
            <a:spLocks noChangeArrowheads="1"/>
          </p:cNvSpPr>
          <p:nvPr/>
        </p:nvSpPr>
        <p:spPr bwMode="auto">
          <a:xfrm>
            <a:off x="3095625" y="6072188"/>
            <a:ext cx="1443038" cy="309562"/>
          </a:xfrm>
          <a:prstGeom prst="rect">
            <a:avLst/>
          </a:prstGeom>
          <a:solidFill>
            <a:srgbClr val="FFFFFF"/>
          </a:solidFill>
          <a:ln w="9525">
            <a:solidFill>
              <a:srgbClr val="000000"/>
            </a:solidFill>
            <a:miter lim="800000"/>
            <a:headEnd/>
            <a:tailEnd/>
          </a:ln>
        </p:spPr>
        <p:txBody>
          <a:bodyPr/>
          <a:lstStyle/>
          <a:p>
            <a:pPr algn="ctr" eaLnBrk="0" hangingPunct="0"/>
            <a:r>
              <a:rPr lang="es-ES" sz="1000">
                <a:cs typeface="Times New Roman" pitchFamily="18" charset="0"/>
              </a:rPr>
              <a:t>Polisacáridos</a:t>
            </a:r>
            <a:endParaRPr lang="es-ES" sz="1000"/>
          </a:p>
        </p:txBody>
      </p:sp>
      <p:sp>
        <p:nvSpPr>
          <p:cNvPr id="110" name="Text Box 135"/>
          <p:cNvSpPr txBox="1">
            <a:spLocks noChangeArrowheads="1"/>
          </p:cNvSpPr>
          <p:nvPr/>
        </p:nvSpPr>
        <p:spPr bwMode="auto">
          <a:xfrm>
            <a:off x="3167063" y="4071939"/>
            <a:ext cx="1371600" cy="357187"/>
          </a:xfrm>
          <a:prstGeom prst="rect">
            <a:avLst/>
          </a:prstGeom>
          <a:solidFill>
            <a:srgbClr val="FFFFFF"/>
          </a:solidFill>
          <a:ln w="9525">
            <a:solidFill>
              <a:srgbClr val="000000"/>
            </a:solidFill>
            <a:miter lim="800000"/>
            <a:headEnd/>
            <a:tailEnd/>
          </a:ln>
        </p:spPr>
        <p:txBody>
          <a:bodyPr/>
          <a:lstStyle/>
          <a:p>
            <a:pPr algn="ctr" eaLnBrk="0" hangingPunct="0"/>
            <a:r>
              <a:rPr lang="es-ES" sz="1000"/>
              <a:t>Oligosacáridos: Disacáridos</a:t>
            </a:r>
          </a:p>
        </p:txBody>
      </p:sp>
      <p:sp>
        <p:nvSpPr>
          <p:cNvPr id="73783" name="115 Rectángulo"/>
          <p:cNvSpPr>
            <a:spLocks noChangeArrowheads="1"/>
          </p:cNvSpPr>
          <p:nvPr/>
        </p:nvSpPr>
        <p:spPr bwMode="auto">
          <a:xfrm>
            <a:off x="4452939" y="1643064"/>
            <a:ext cx="357187" cy="369887"/>
          </a:xfrm>
          <a:prstGeom prst="rect">
            <a:avLst/>
          </a:prstGeom>
          <a:noFill/>
          <a:ln w="9525">
            <a:noFill/>
            <a:miter lim="800000"/>
            <a:headEnd/>
            <a:tailEnd/>
          </a:ln>
        </p:spPr>
        <p:txBody>
          <a:bodyPr>
            <a:spAutoFit/>
          </a:bodyPr>
          <a:lstStyle/>
          <a:p>
            <a:r>
              <a:rPr lang="es-ES">
                <a:solidFill>
                  <a:srgbClr val="002060"/>
                </a:solidFill>
                <a:sym typeface="Symbol" pitchFamily="18" charset="2"/>
              </a:rPr>
              <a:t></a:t>
            </a:r>
            <a:endParaRPr lang="es-ES">
              <a:solidFill>
                <a:srgbClr val="002060"/>
              </a:solidFill>
            </a:endParaRPr>
          </a:p>
        </p:txBody>
      </p:sp>
      <p:sp>
        <p:nvSpPr>
          <p:cNvPr id="73784" name="117 Rectángulo"/>
          <p:cNvSpPr>
            <a:spLocks noChangeArrowheads="1"/>
          </p:cNvSpPr>
          <p:nvPr/>
        </p:nvSpPr>
        <p:spPr bwMode="auto">
          <a:xfrm>
            <a:off x="4524375" y="5072064"/>
            <a:ext cx="357188" cy="369887"/>
          </a:xfrm>
          <a:prstGeom prst="rect">
            <a:avLst/>
          </a:prstGeom>
          <a:noFill/>
          <a:ln w="9525">
            <a:noFill/>
            <a:miter lim="800000"/>
            <a:headEnd/>
            <a:tailEnd/>
          </a:ln>
        </p:spPr>
        <p:txBody>
          <a:bodyPr>
            <a:spAutoFit/>
          </a:bodyPr>
          <a:lstStyle/>
          <a:p>
            <a:r>
              <a:rPr lang="es-ES">
                <a:solidFill>
                  <a:srgbClr val="002060"/>
                </a:solidFill>
                <a:sym typeface="Symbol" pitchFamily="18" charset="2"/>
              </a:rPr>
              <a:t></a:t>
            </a:r>
            <a:endParaRPr lang="es-ES">
              <a:solidFill>
                <a:srgbClr val="002060"/>
              </a:solidFill>
            </a:endParaRPr>
          </a:p>
        </p:txBody>
      </p:sp>
      <p:sp>
        <p:nvSpPr>
          <p:cNvPr id="73785" name="118 Rectángulo"/>
          <p:cNvSpPr>
            <a:spLocks noChangeArrowheads="1"/>
          </p:cNvSpPr>
          <p:nvPr/>
        </p:nvSpPr>
        <p:spPr bwMode="auto">
          <a:xfrm>
            <a:off x="4452939" y="3429000"/>
            <a:ext cx="357187" cy="369888"/>
          </a:xfrm>
          <a:prstGeom prst="rect">
            <a:avLst/>
          </a:prstGeom>
          <a:noFill/>
          <a:ln w="9525">
            <a:noFill/>
            <a:miter lim="800000"/>
            <a:headEnd/>
            <a:tailEnd/>
          </a:ln>
        </p:spPr>
        <p:txBody>
          <a:bodyPr>
            <a:spAutoFit/>
          </a:bodyPr>
          <a:lstStyle/>
          <a:p>
            <a:r>
              <a:rPr lang="es-ES">
                <a:solidFill>
                  <a:srgbClr val="002060"/>
                </a:solidFill>
                <a:sym typeface="Symbol" pitchFamily="18" charset="2"/>
              </a:rPr>
              <a:t></a:t>
            </a:r>
            <a:endParaRPr lang="es-ES">
              <a:solidFill>
                <a:srgbClr val="002060"/>
              </a:solidFill>
            </a:endParaRPr>
          </a:p>
        </p:txBody>
      </p:sp>
      <p:sp>
        <p:nvSpPr>
          <p:cNvPr id="60" name="59 Rectángulo"/>
          <p:cNvSpPr>
            <a:spLocks noChangeArrowheads="1"/>
          </p:cNvSpPr>
          <p:nvPr/>
        </p:nvSpPr>
        <p:spPr bwMode="auto">
          <a:xfrm>
            <a:off x="7953376" y="3214689"/>
            <a:ext cx="2714625" cy="784225"/>
          </a:xfrm>
          <a:prstGeom prst="rect">
            <a:avLst/>
          </a:prstGeom>
          <a:noFill/>
          <a:ln w="9525">
            <a:noFill/>
            <a:miter lim="800000"/>
            <a:headEnd/>
            <a:tailEnd/>
          </a:ln>
        </p:spPr>
        <p:txBody>
          <a:bodyPr>
            <a:spAutoFit/>
          </a:bodyPr>
          <a:lstStyle/>
          <a:p>
            <a:pPr marL="228600" lvl="3" indent="-228600">
              <a:lnSpc>
                <a:spcPct val="90000"/>
              </a:lnSpc>
              <a:buFont typeface="Tw Cen MT" pitchFamily="34" charset="0"/>
              <a:buAutoNum type="arabicPeriod"/>
            </a:pPr>
            <a:r>
              <a:rPr lang="es-ES" sz="1000" i="1">
                <a:solidFill>
                  <a:srgbClr val="FF0000"/>
                </a:solidFill>
              </a:rPr>
              <a:t>SI, SALVO ENLACE DICARBONÍLICO</a:t>
            </a:r>
          </a:p>
          <a:p>
            <a:pPr marL="228600" lvl="3" indent="-228600">
              <a:lnSpc>
                <a:spcPct val="90000"/>
              </a:lnSpc>
              <a:buFont typeface="Tw Cen MT" pitchFamily="34" charset="0"/>
              <a:buAutoNum type="arabicPeriod"/>
            </a:pPr>
            <a:r>
              <a:rPr lang="es-ES" sz="1000" i="1">
                <a:solidFill>
                  <a:srgbClr val="FF0000"/>
                </a:solidFill>
              </a:rPr>
              <a:t>SI</a:t>
            </a:r>
          </a:p>
          <a:p>
            <a:pPr marL="228600" lvl="3" indent="-228600">
              <a:lnSpc>
                <a:spcPct val="90000"/>
              </a:lnSpc>
              <a:buFont typeface="Tw Cen MT" pitchFamily="34" charset="0"/>
              <a:buAutoNum type="arabicPeriod"/>
            </a:pPr>
            <a:r>
              <a:rPr lang="es-ES" sz="1000" i="1">
                <a:solidFill>
                  <a:srgbClr val="002060"/>
                </a:solidFill>
              </a:rPr>
              <a:t>SI</a:t>
            </a:r>
          </a:p>
          <a:p>
            <a:pPr marL="228600" lvl="3" indent="-228600">
              <a:lnSpc>
                <a:spcPct val="90000"/>
              </a:lnSpc>
              <a:buFont typeface="Tw Cen MT" pitchFamily="34" charset="0"/>
              <a:buAutoNum type="arabicPeriod"/>
            </a:pPr>
            <a:r>
              <a:rPr lang="es-ES" sz="1000" i="1">
                <a:solidFill>
                  <a:srgbClr val="FF0000"/>
                </a:solidFill>
              </a:rPr>
              <a:t>BLANCOS, DULCES, CRISTALINOS</a:t>
            </a:r>
          </a:p>
          <a:p>
            <a:pPr marL="228600" lvl="3" indent="-228600">
              <a:lnSpc>
                <a:spcPct val="90000"/>
              </a:lnSpc>
              <a:buFont typeface="Tw Cen MT" pitchFamily="34" charset="0"/>
              <a:buAutoNum type="arabicPeriod"/>
            </a:pPr>
            <a:r>
              <a:rPr lang="es-ES" sz="1000" i="1">
                <a:solidFill>
                  <a:srgbClr val="FF0000"/>
                </a:solidFill>
              </a:rPr>
              <a:t>SI</a:t>
            </a:r>
          </a:p>
        </p:txBody>
      </p:sp>
      <p:sp>
        <p:nvSpPr>
          <p:cNvPr id="59" name="58 CuadroTexto"/>
          <p:cNvSpPr txBox="1"/>
          <p:nvPr/>
        </p:nvSpPr>
        <p:spPr>
          <a:xfrm>
            <a:off x="3810000" y="250508"/>
            <a:ext cx="6345070" cy="954107"/>
          </a:xfrm>
          <a:prstGeom prst="rect">
            <a:avLst/>
          </a:prstGeom>
          <a:noFill/>
        </p:spPr>
        <p:txBody>
          <a:bodyPr wrap="none">
            <a:spAutoFit/>
          </a:bodyPr>
          <a:lstStyle/>
          <a:p>
            <a:pPr algn="ctr">
              <a:defRPr/>
            </a:pPr>
            <a:r>
              <a:rPr lang="es-ES" sz="2800" b="1" dirty="0">
                <a:solidFill>
                  <a:srgbClr val="00B050"/>
                </a:solidFill>
                <a:effectLst>
                  <a:outerShdw blurRad="38100" dist="38100" dir="2700000" algn="tl">
                    <a:srgbClr val="C0C0C0"/>
                  </a:outerShdw>
                </a:effectLst>
              </a:rPr>
              <a:t>ESTRUCTURA – PROPIEDADES – FUNCIÓN</a:t>
            </a:r>
          </a:p>
          <a:p>
            <a:pPr algn="ctr">
              <a:defRPr/>
            </a:pPr>
            <a:r>
              <a:rPr lang="es-ES" sz="2800" b="1" dirty="0">
                <a:solidFill>
                  <a:srgbClr val="00B050"/>
                </a:solidFill>
                <a:effectLst>
                  <a:outerShdw blurRad="38100" dist="38100" dir="2700000" algn="tl">
                    <a:srgbClr val="C0C0C0"/>
                  </a:outerShdw>
                </a:effectLst>
              </a:rPr>
              <a:t> DE LOS GLÚCIDOS</a:t>
            </a:r>
          </a:p>
        </p:txBody>
      </p:sp>
      <p:pic>
        <p:nvPicPr>
          <p:cNvPr id="73788" name="Picture 7" descr="reduce.gif (27046 bytes)"/>
          <p:cNvPicPr>
            <a:picLocks noChangeAspect="1" noChangeArrowheads="1"/>
          </p:cNvPicPr>
          <p:nvPr/>
        </p:nvPicPr>
        <p:blipFill>
          <a:blip r:embed="rId2"/>
          <a:srcRect/>
          <a:stretch>
            <a:fillRect/>
          </a:stretch>
        </p:blipFill>
        <p:spPr bwMode="auto">
          <a:xfrm>
            <a:off x="9310689" y="3929064"/>
            <a:ext cx="985837" cy="1101725"/>
          </a:xfrm>
          <a:prstGeom prst="rect">
            <a:avLst/>
          </a:prstGeom>
          <a:noFill/>
          <a:ln w="9525">
            <a:noFill/>
            <a:miter lim="800000"/>
            <a:headEnd/>
            <a:tailEnd/>
          </a:ln>
        </p:spPr>
      </p:pic>
      <p:sp>
        <p:nvSpPr>
          <p:cNvPr id="2" name="CuadroTexto 1"/>
          <p:cNvSpPr txBox="1"/>
          <p:nvPr/>
        </p:nvSpPr>
        <p:spPr>
          <a:xfrm>
            <a:off x="470327" y="266642"/>
            <a:ext cx="1964472" cy="2862322"/>
          </a:xfrm>
          <a:prstGeom prst="rect">
            <a:avLst/>
          </a:prstGeom>
          <a:noFill/>
        </p:spPr>
        <p:txBody>
          <a:bodyPr wrap="square" rtlCol="0">
            <a:spAutoFit/>
          </a:bodyPr>
          <a:lstStyle/>
          <a:p>
            <a:pPr algn="ctr"/>
            <a:r>
              <a:rPr lang="es-ES" b="1" dirty="0" smtClean="0"/>
              <a:t>Con este esquema bien controlado</a:t>
            </a:r>
          </a:p>
          <a:p>
            <a:pPr algn="ctr"/>
            <a:r>
              <a:rPr lang="es-ES" b="1" dirty="0" smtClean="0"/>
              <a:t>Debería ser suficiente para resolver cualquier pregunta de Glúcidos. Salvo las relacionadas con las prácticas, que os añado ahora</a:t>
            </a:r>
            <a:endParaRPr lang="es-ES" b="1" dirty="0"/>
          </a:p>
        </p:txBody>
      </p:sp>
    </p:spTree>
    <p:extLst>
      <p:ext uri="{BB962C8B-B14F-4D97-AF65-F5344CB8AC3E}">
        <p14:creationId xmlns:p14="http://schemas.microsoft.com/office/powerpoint/2010/main" val="364563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animEffect transition="in" filter="box(in)">
                                      <p:cBhvr>
                                        <p:cTn id="7" dur="500"/>
                                        <p:tgtEl>
                                          <p:spTgt spid="1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0">
                                            <p:txEl>
                                              <p:pRg st="0" end="0"/>
                                            </p:txEl>
                                          </p:spTgt>
                                        </p:tgtEl>
                                        <p:attrNameLst>
                                          <p:attrName>style.visibility</p:attrName>
                                        </p:attrNameLst>
                                      </p:cBhvr>
                                      <p:to>
                                        <p:strVal val="visible"/>
                                      </p:to>
                                    </p:set>
                                    <p:animEffect transition="in" filter="box(in)">
                                      <p:cBhvr>
                                        <p:cTn id="12" dur="500"/>
                                        <p:tgtEl>
                                          <p:spTgt spid="1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9">
                                            <p:txEl>
                                              <p:pRg st="0" end="0"/>
                                            </p:txEl>
                                          </p:spTgt>
                                        </p:tgtEl>
                                        <p:attrNameLst>
                                          <p:attrName>style.visibility</p:attrName>
                                        </p:attrNameLst>
                                      </p:cBhvr>
                                      <p:to>
                                        <p:strVal val="visible"/>
                                      </p:to>
                                    </p:set>
                                    <p:animEffect transition="in" filter="box(in)">
                                      <p:cBhvr>
                                        <p:cTn id="17" dur="500"/>
                                        <p:tgtEl>
                                          <p:spTgt spid="10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3">
                                            <p:txEl>
                                              <p:pRg st="0" end="0"/>
                                            </p:txEl>
                                          </p:spTgt>
                                        </p:tgtEl>
                                        <p:attrNameLst>
                                          <p:attrName>style.visibility</p:attrName>
                                        </p:attrNameLst>
                                      </p:cBhvr>
                                      <p:to>
                                        <p:strVal val="visible"/>
                                      </p:to>
                                    </p:set>
                                    <p:animEffect transition="in" filter="box(in)">
                                      <p:cBhvr>
                                        <p:cTn id="22" dur="500"/>
                                        <p:tgtEl>
                                          <p:spTgt spid="10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3">
                                            <p:txEl>
                                              <p:pRg st="1" end="1"/>
                                            </p:txEl>
                                          </p:spTgt>
                                        </p:tgtEl>
                                        <p:attrNameLst>
                                          <p:attrName>style.visibility</p:attrName>
                                        </p:attrNameLst>
                                      </p:cBhvr>
                                      <p:to>
                                        <p:strVal val="visible"/>
                                      </p:to>
                                    </p:set>
                                    <p:animEffect transition="in" filter="box(in)">
                                      <p:cBhvr>
                                        <p:cTn id="27" dur="500"/>
                                        <p:tgtEl>
                                          <p:spTgt spid="10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97792">
                                            <p:txEl>
                                              <p:pRg st="0" end="0"/>
                                            </p:txEl>
                                          </p:spTgt>
                                        </p:tgtEl>
                                        <p:attrNameLst>
                                          <p:attrName>style.visibility</p:attrName>
                                        </p:attrNameLst>
                                      </p:cBhvr>
                                      <p:to>
                                        <p:strVal val="visible"/>
                                      </p:to>
                                    </p:set>
                                    <p:animEffect transition="in" filter="box(in)">
                                      <p:cBhvr>
                                        <p:cTn id="32" dur="500"/>
                                        <p:tgtEl>
                                          <p:spTgt spid="19779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box(in)">
                                      <p:cBhvr>
                                        <p:cTn id="37" dur="500"/>
                                        <p:tgtEl>
                                          <p:spTgt spid="6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box(in)">
                                      <p:cBhvr>
                                        <p:cTn id="42" dur="500"/>
                                        <p:tgtEl>
                                          <p:spTgt spid="6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97759">
                                            <p:txEl>
                                              <p:pRg st="0" end="0"/>
                                            </p:txEl>
                                          </p:spTgt>
                                        </p:tgtEl>
                                        <p:attrNameLst>
                                          <p:attrName>style.visibility</p:attrName>
                                        </p:attrNameLst>
                                      </p:cBhvr>
                                      <p:to>
                                        <p:strVal val="visible"/>
                                      </p:to>
                                    </p:set>
                                    <p:animEffect transition="in" filter="box(in)">
                                      <p:cBhvr>
                                        <p:cTn id="47" dur="500"/>
                                        <p:tgtEl>
                                          <p:spTgt spid="19775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91"/>
                                        </p:tgtEl>
                                        <p:attrNameLst>
                                          <p:attrName>style.visibility</p:attrName>
                                        </p:attrNameLst>
                                      </p:cBhvr>
                                      <p:to>
                                        <p:strVal val="visible"/>
                                      </p:to>
                                    </p:set>
                                    <p:animEffect transition="in" filter="box(in)">
                                      <p:cBhvr>
                                        <p:cTn id="52" dur="500"/>
                                        <p:tgtEl>
                                          <p:spTgt spid="91"/>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04">
                                            <p:txEl>
                                              <p:pRg st="0" end="0"/>
                                            </p:txEl>
                                          </p:spTgt>
                                        </p:tgtEl>
                                        <p:attrNameLst>
                                          <p:attrName>style.visibility</p:attrName>
                                        </p:attrNameLst>
                                      </p:cBhvr>
                                      <p:to>
                                        <p:strVal val="visible"/>
                                      </p:to>
                                    </p:set>
                                    <p:animEffect transition="in" filter="box(in)">
                                      <p:cBhvr>
                                        <p:cTn id="57" dur="500"/>
                                        <p:tgtEl>
                                          <p:spTgt spid="10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04">
                                            <p:txEl>
                                              <p:pRg st="1" end="1"/>
                                            </p:txEl>
                                          </p:spTgt>
                                        </p:tgtEl>
                                        <p:attrNameLst>
                                          <p:attrName>style.visibility</p:attrName>
                                        </p:attrNameLst>
                                      </p:cBhvr>
                                      <p:to>
                                        <p:strVal val="visible"/>
                                      </p:to>
                                    </p:set>
                                    <p:animEffect transition="in" filter="box(in)">
                                      <p:cBhvr>
                                        <p:cTn id="62" dur="500"/>
                                        <p:tgtEl>
                                          <p:spTgt spid="104">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43">
                                            <p:txEl>
                                              <p:pRg st="0" end="0"/>
                                            </p:txEl>
                                          </p:spTgt>
                                        </p:tgtEl>
                                        <p:attrNameLst>
                                          <p:attrName>style.visibility</p:attrName>
                                        </p:attrNameLst>
                                      </p:cBhvr>
                                      <p:to>
                                        <p:strVal val="visible"/>
                                      </p:to>
                                    </p:set>
                                    <p:animEffect transition="in" filter="box(in)">
                                      <p:cBhvr>
                                        <p:cTn id="67" dur="500"/>
                                        <p:tgtEl>
                                          <p:spTgt spid="43">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71"/>
                                        </p:tgtEl>
                                        <p:attrNameLst>
                                          <p:attrName>style.visibility</p:attrName>
                                        </p:attrNameLst>
                                      </p:cBhvr>
                                      <p:to>
                                        <p:strVal val="visible"/>
                                      </p:to>
                                    </p:set>
                                    <p:animEffect transition="in" filter="box(in)">
                                      <p:cBhvr>
                                        <p:cTn id="72" dur="500"/>
                                        <p:tgtEl>
                                          <p:spTgt spid="71"/>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box(in)">
                                      <p:cBhvr>
                                        <p:cTn id="77" dur="500"/>
                                        <p:tgtEl>
                                          <p:spTgt spid="60"/>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45">
                                            <p:txEl>
                                              <p:pRg st="0" end="0"/>
                                            </p:txEl>
                                          </p:spTgt>
                                        </p:tgtEl>
                                        <p:attrNameLst>
                                          <p:attrName>style.visibility</p:attrName>
                                        </p:attrNameLst>
                                      </p:cBhvr>
                                      <p:to>
                                        <p:strVal val="visible"/>
                                      </p:to>
                                    </p:set>
                                    <p:animEffect transition="in" filter="box(in)">
                                      <p:cBhvr>
                                        <p:cTn id="82" dur="500"/>
                                        <p:tgtEl>
                                          <p:spTgt spid="45">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93"/>
                                        </p:tgtEl>
                                        <p:attrNameLst>
                                          <p:attrName>style.visibility</p:attrName>
                                        </p:attrNameLst>
                                      </p:cBhvr>
                                      <p:to>
                                        <p:strVal val="visible"/>
                                      </p:to>
                                    </p:set>
                                    <p:animEffect transition="in" filter="box(in)">
                                      <p:cBhvr>
                                        <p:cTn id="87" dur="500"/>
                                        <p:tgtEl>
                                          <p:spTgt spid="93"/>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nodeType="clickEffect">
                                  <p:stCondLst>
                                    <p:cond delay="0"/>
                                  </p:stCondLst>
                                  <p:childTnLst>
                                    <p:set>
                                      <p:cBhvr>
                                        <p:cTn id="91" dur="1" fill="hold">
                                          <p:stCondLst>
                                            <p:cond delay="0"/>
                                          </p:stCondLst>
                                        </p:cTn>
                                        <p:tgtEl>
                                          <p:spTgt spid="106">
                                            <p:txEl>
                                              <p:pRg st="0" end="0"/>
                                            </p:txEl>
                                          </p:spTgt>
                                        </p:tgtEl>
                                        <p:attrNameLst>
                                          <p:attrName>style.visibility</p:attrName>
                                        </p:attrNameLst>
                                      </p:cBhvr>
                                      <p:to>
                                        <p:strVal val="visible"/>
                                      </p:to>
                                    </p:set>
                                    <p:animEffect transition="in" filter="box(in)">
                                      <p:cBhvr>
                                        <p:cTn id="92" dur="500"/>
                                        <p:tgtEl>
                                          <p:spTgt spid="106">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nodeType="clickEffect">
                                  <p:stCondLst>
                                    <p:cond delay="0"/>
                                  </p:stCondLst>
                                  <p:childTnLst>
                                    <p:set>
                                      <p:cBhvr>
                                        <p:cTn id="96" dur="1" fill="hold">
                                          <p:stCondLst>
                                            <p:cond delay="0"/>
                                          </p:stCondLst>
                                        </p:cTn>
                                        <p:tgtEl>
                                          <p:spTgt spid="106">
                                            <p:txEl>
                                              <p:pRg st="1" end="1"/>
                                            </p:txEl>
                                          </p:spTgt>
                                        </p:tgtEl>
                                        <p:attrNameLst>
                                          <p:attrName>style.visibility</p:attrName>
                                        </p:attrNameLst>
                                      </p:cBhvr>
                                      <p:to>
                                        <p:strVal val="visible"/>
                                      </p:to>
                                    </p:set>
                                    <p:animEffect transition="in" filter="box(in)">
                                      <p:cBhvr>
                                        <p:cTn id="97" dur="500"/>
                                        <p:tgtEl>
                                          <p:spTgt spid="106">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16" fill="hold" nodeType="clickEffect">
                                  <p:stCondLst>
                                    <p:cond delay="0"/>
                                  </p:stCondLst>
                                  <p:childTnLst>
                                    <p:set>
                                      <p:cBhvr>
                                        <p:cTn id="101" dur="1" fill="hold">
                                          <p:stCondLst>
                                            <p:cond delay="0"/>
                                          </p:stCondLst>
                                        </p:cTn>
                                        <p:tgtEl>
                                          <p:spTgt spid="106">
                                            <p:txEl>
                                              <p:pRg st="2" end="2"/>
                                            </p:txEl>
                                          </p:spTgt>
                                        </p:tgtEl>
                                        <p:attrNameLst>
                                          <p:attrName>style.visibility</p:attrName>
                                        </p:attrNameLst>
                                      </p:cBhvr>
                                      <p:to>
                                        <p:strVal val="visible"/>
                                      </p:to>
                                    </p:set>
                                    <p:animEffect transition="in" filter="box(in)">
                                      <p:cBhvr>
                                        <p:cTn id="102" dur="500"/>
                                        <p:tgtEl>
                                          <p:spTgt spid="106">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nodeType="clickEffect">
                                  <p:stCondLst>
                                    <p:cond delay="0"/>
                                  </p:stCondLst>
                                  <p:childTnLst>
                                    <p:set>
                                      <p:cBhvr>
                                        <p:cTn id="106" dur="1" fill="hold">
                                          <p:stCondLst>
                                            <p:cond delay="0"/>
                                          </p:stCondLst>
                                        </p:cTn>
                                        <p:tgtEl>
                                          <p:spTgt spid="42">
                                            <p:txEl>
                                              <p:pRg st="0" end="0"/>
                                            </p:txEl>
                                          </p:spTgt>
                                        </p:tgtEl>
                                        <p:attrNameLst>
                                          <p:attrName>style.visibility</p:attrName>
                                        </p:attrNameLst>
                                      </p:cBhvr>
                                      <p:to>
                                        <p:strVal val="visible"/>
                                      </p:to>
                                    </p:set>
                                    <p:animEffect transition="in" filter="box(in)">
                                      <p:cBhvr>
                                        <p:cTn id="107" dur="500"/>
                                        <p:tgtEl>
                                          <p:spTgt spid="42">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16" fill="hold" grpId="0" nodeType="clickEffect">
                                  <p:stCondLst>
                                    <p:cond delay="0"/>
                                  </p:stCondLst>
                                  <p:childTnLst>
                                    <p:set>
                                      <p:cBhvr>
                                        <p:cTn id="111" dur="1" fill="hold">
                                          <p:stCondLst>
                                            <p:cond delay="0"/>
                                          </p:stCondLst>
                                        </p:cTn>
                                        <p:tgtEl>
                                          <p:spTgt spid="70"/>
                                        </p:tgtEl>
                                        <p:attrNameLst>
                                          <p:attrName>style.visibility</p:attrName>
                                        </p:attrNameLst>
                                      </p:cBhvr>
                                      <p:to>
                                        <p:strVal val="visible"/>
                                      </p:to>
                                    </p:set>
                                    <p:animEffect transition="in" filter="box(in)">
                                      <p:cBhvr>
                                        <p:cTn id="112" dur="500"/>
                                        <p:tgtEl>
                                          <p:spTgt spid="70"/>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16" fill="hold" grpId="0" nodeType="clickEffect">
                                  <p:stCondLst>
                                    <p:cond delay="0"/>
                                  </p:stCondLst>
                                  <p:childTnLst>
                                    <p:set>
                                      <p:cBhvr>
                                        <p:cTn id="116" dur="1" fill="hold">
                                          <p:stCondLst>
                                            <p:cond delay="0"/>
                                          </p:stCondLst>
                                        </p:cTn>
                                        <p:tgtEl>
                                          <p:spTgt spid="89"/>
                                        </p:tgtEl>
                                        <p:attrNameLst>
                                          <p:attrName>style.visibility</p:attrName>
                                        </p:attrNameLst>
                                      </p:cBhvr>
                                      <p:to>
                                        <p:strVal val="visible"/>
                                      </p:to>
                                    </p:set>
                                    <p:animEffect transition="in" filter="box(in)">
                                      <p:cBhvr>
                                        <p:cTn id="117" dur="500"/>
                                        <p:tgtEl>
                                          <p:spTgt spid="89"/>
                                        </p:tgtEl>
                                      </p:cBhvr>
                                    </p:animEffect>
                                  </p:childTnLst>
                                </p:cTn>
                              </p:par>
                            </p:childTnLst>
                          </p:cTn>
                        </p:par>
                      </p:childTnLst>
                    </p:cTn>
                  </p:par>
                  <p:par>
                    <p:cTn id="118" fill="hold">
                      <p:stCondLst>
                        <p:cond delay="indefinite"/>
                      </p:stCondLst>
                      <p:childTnLst>
                        <p:par>
                          <p:cTn id="119" fill="hold">
                            <p:stCondLst>
                              <p:cond delay="0"/>
                            </p:stCondLst>
                            <p:childTnLst>
                              <p:par>
                                <p:cTn id="120" presetID="4" presetClass="entr" presetSubtype="16" fill="hold" nodeType="clickEffect">
                                  <p:stCondLst>
                                    <p:cond delay="0"/>
                                  </p:stCondLst>
                                  <p:childTnLst>
                                    <p:set>
                                      <p:cBhvr>
                                        <p:cTn id="121" dur="1" fill="hold">
                                          <p:stCondLst>
                                            <p:cond delay="0"/>
                                          </p:stCondLst>
                                        </p:cTn>
                                        <p:tgtEl>
                                          <p:spTgt spid="44">
                                            <p:txEl>
                                              <p:pRg st="0" end="0"/>
                                            </p:txEl>
                                          </p:spTgt>
                                        </p:tgtEl>
                                        <p:attrNameLst>
                                          <p:attrName>style.visibility</p:attrName>
                                        </p:attrNameLst>
                                      </p:cBhvr>
                                      <p:to>
                                        <p:strVal val="visible"/>
                                      </p:to>
                                    </p:set>
                                    <p:animEffect transition="in" filter="box(in)">
                                      <p:cBhvr>
                                        <p:cTn id="122" dur="500"/>
                                        <p:tgtEl>
                                          <p:spTgt spid="44">
                                            <p:txEl>
                                              <p:pRg st="0" end="0"/>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92"/>
                                        </p:tgtEl>
                                        <p:attrNameLst>
                                          <p:attrName>style.visibility</p:attrName>
                                        </p:attrNameLst>
                                      </p:cBhvr>
                                      <p:to>
                                        <p:strVal val="visible"/>
                                      </p:to>
                                    </p:set>
                                    <p:animEffect transition="in" filter="box(in)">
                                      <p:cBhvr>
                                        <p:cTn id="12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70" grpId="0"/>
      <p:bldP spid="71" grpId="0"/>
      <p:bldP spid="89" grpId="0"/>
      <p:bldP spid="91" grpId="0"/>
      <p:bldP spid="92" grpId="0"/>
      <p:bldP spid="93" grpId="0"/>
      <p:bldP spid="6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9710" y="1"/>
            <a:ext cx="10515600" cy="3585410"/>
          </a:xfrm>
        </p:spPr>
        <p:txBody>
          <a:bodyPr anchor="t">
            <a:noAutofit/>
          </a:bodyPr>
          <a:lstStyle/>
          <a:p>
            <a:r>
              <a:rPr lang="es-ES" sz="2400" b="1" dirty="0" smtClean="0">
                <a:latin typeface="Arial" panose="020B0604020202020204" pitchFamily="34" charset="0"/>
                <a:cs typeface="Arial" panose="020B0604020202020204" pitchFamily="34" charset="0"/>
              </a:rPr>
              <a:t>Comenta el fundamento teórico del ensayo que permite:</a:t>
            </a:r>
            <a:br>
              <a:rPr lang="es-ES" sz="2400" b="1" dirty="0" smtClean="0">
                <a:latin typeface="Arial" panose="020B0604020202020204" pitchFamily="34" charset="0"/>
                <a:cs typeface="Arial" panose="020B0604020202020204" pitchFamily="34" charset="0"/>
              </a:rPr>
            </a:br>
            <a:r>
              <a:rPr lang="es-ES" sz="2400" b="1" dirty="0" smtClean="0">
                <a:latin typeface="Arial" panose="020B0604020202020204" pitchFamily="34" charset="0"/>
                <a:cs typeface="Arial" panose="020B0604020202020204" pitchFamily="34" charset="0"/>
              </a:rPr>
              <a:t>a )Detectar la presencia de almidón en una muestra biológica</a:t>
            </a:r>
            <a:br>
              <a:rPr lang="es-ES" sz="2400" b="1" dirty="0" smtClean="0">
                <a:latin typeface="Arial" panose="020B0604020202020204" pitchFamily="34" charset="0"/>
                <a:cs typeface="Arial" panose="020B0604020202020204" pitchFamily="34" charset="0"/>
              </a:rPr>
            </a:br>
            <a:r>
              <a:rPr lang="es-ES" sz="2400" b="1" dirty="0" smtClean="0">
                <a:latin typeface="Arial" panose="020B0604020202020204" pitchFamily="34" charset="0"/>
                <a:cs typeface="Arial" panose="020B0604020202020204" pitchFamily="34" charset="0"/>
              </a:rPr>
              <a:t/>
            </a:r>
            <a:br>
              <a:rPr lang="es-ES" sz="2400" b="1" dirty="0" smtClean="0">
                <a:latin typeface="Arial" panose="020B0604020202020204" pitchFamily="34" charset="0"/>
                <a:cs typeface="Arial" panose="020B0604020202020204" pitchFamily="34" charset="0"/>
              </a:rPr>
            </a:br>
            <a:r>
              <a:rPr lang="es-ES" sz="2400" b="1" dirty="0" smtClean="0"/>
              <a:t>FUNDAMENTO:</a:t>
            </a:r>
            <a:r>
              <a:rPr lang="es-ES" sz="2400" dirty="0" smtClean="0"/>
              <a:t> </a:t>
            </a:r>
            <a:r>
              <a:rPr lang="es-ES" sz="2400" b="1" u="sng" dirty="0" smtClean="0"/>
              <a:t>proceso físico</a:t>
            </a:r>
            <a:r>
              <a:rPr lang="es-ES" sz="2400" dirty="0" smtClean="0"/>
              <a:t>: </a:t>
            </a:r>
            <a:br>
              <a:rPr lang="es-ES" sz="2400" dirty="0" smtClean="0"/>
            </a:br>
            <a:r>
              <a:rPr lang="es-ES" sz="2400" dirty="0" smtClean="0"/>
              <a:t>El efecto óptico del yodo cuando se introduce o fija en las hélices de la </a:t>
            </a:r>
            <a:r>
              <a:rPr lang="es-ES" sz="2400" dirty="0" err="1" smtClean="0"/>
              <a:t>amilosa</a:t>
            </a:r>
            <a:r>
              <a:rPr lang="es-ES" sz="2400" dirty="0" smtClean="0"/>
              <a:t> , proceso que solo ocurre en frío.</a:t>
            </a:r>
            <a:r>
              <a:rPr lang="es-ES_tradnl" sz="2400" dirty="0" smtClean="0"/>
              <a:t/>
            </a:r>
            <a:br>
              <a:rPr lang="es-ES_tradnl" sz="2400" dirty="0" smtClean="0"/>
            </a:br>
            <a:r>
              <a:rPr lang="es-ES" sz="2400" b="1" dirty="0" smtClean="0"/>
              <a:t>PROCEDIMIENTO</a:t>
            </a:r>
            <a:r>
              <a:rPr lang="es-ES_tradnl" sz="2400" dirty="0" smtClean="0"/>
              <a:t/>
            </a:r>
            <a:br>
              <a:rPr lang="es-ES_tradnl" sz="2400" dirty="0" smtClean="0"/>
            </a:br>
            <a:r>
              <a:rPr lang="es-ES" sz="2400" dirty="0" smtClean="0"/>
              <a:t>Pipeteamos 3ml + 2 gotas </a:t>
            </a:r>
            <a:r>
              <a:rPr lang="es-ES" sz="2400" dirty="0" err="1" smtClean="0"/>
              <a:t>lugol</a:t>
            </a:r>
            <a:r>
              <a:rPr lang="es-ES" sz="2400" dirty="0" smtClean="0"/>
              <a:t/>
            </a:r>
            <a:br>
              <a:rPr lang="es-ES" sz="2400" dirty="0" smtClean="0"/>
            </a:br>
            <a:r>
              <a:rPr lang="es-ES" sz="2400" b="1" dirty="0" smtClean="0">
                <a:solidFill>
                  <a:srgbClr val="002060"/>
                </a:solidFill>
              </a:rPr>
              <a:t>(+)</a:t>
            </a:r>
            <a:r>
              <a:rPr lang="es-ES" sz="2400" dirty="0" smtClean="0"/>
              <a:t> : Contiene almidón, virará a color </a:t>
            </a:r>
            <a:r>
              <a:rPr lang="es-ES" sz="2800" b="1" dirty="0" smtClean="0">
                <a:solidFill>
                  <a:srgbClr val="002060"/>
                </a:solidFill>
              </a:rPr>
              <a:t>violeta o azul oscuro</a:t>
            </a:r>
            <a:br>
              <a:rPr lang="es-ES" sz="2800" b="1" dirty="0" smtClean="0">
                <a:solidFill>
                  <a:srgbClr val="002060"/>
                </a:solidFill>
              </a:rPr>
            </a:br>
            <a:r>
              <a:rPr lang="es-ES" sz="2400" b="1" dirty="0" smtClean="0">
                <a:solidFill>
                  <a:srgbClr val="B95B22"/>
                </a:solidFill>
              </a:rPr>
              <a:t>( - )</a:t>
            </a:r>
            <a:r>
              <a:rPr lang="es-ES" sz="2400" dirty="0" smtClean="0"/>
              <a:t>: No contiene almidón </a:t>
            </a:r>
            <a:r>
              <a:rPr lang="es-ES" sz="2400" b="1" dirty="0" smtClean="0">
                <a:solidFill>
                  <a:srgbClr val="B95B22"/>
                </a:solidFill>
              </a:rPr>
              <a:t>no cambiará de color</a:t>
            </a:r>
            <a:endParaRPr lang="es-ES" sz="2400" b="1"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stretch>
            <a:fillRect/>
          </a:stretch>
        </p:blipFill>
        <p:spPr>
          <a:xfrm>
            <a:off x="5913120" y="3338247"/>
            <a:ext cx="5442775" cy="3374935"/>
          </a:xfrm>
          <a:prstGeom prst="rect">
            <a:avLst/>
          </a:prstGeom>
        </p:spPr>
      </p:pic>
    </p:spTree>
    <p:extLst>
      <p:ext uri="{BB962C8B-B14F-4D97-AF65-F5344CB8AC3E}">
        <p14:creationId xmlns:p14="http://schemas.microsoft.com/office/powerpoint/2010/main" val="2114655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p:cNvSpPr>
          <p:nvPr/>
        </p:nvSpPr>
        <p:spPr>
          <a:xfrm>
            <a:off x="626520" y="736039"/>
            <a:ext cx="6103352" cy="5571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6713" lvl="1" indent="0">
              <a:lnSpc>
                <a:spcPct val="80000"/>
              </a:lnSpc>
              <a:buNone/>
            </a:pPr>
            <a:r>
              <a:rPr lang="es-ES" sz="1600" dirty="0" smtClean="0"/>
              <a:t>El carácter reductor de monosacáridos y disacáridos se pone de manifiesto mediante una reacción </a:t>
            </a:r>
            <a:r>
              <a:rPr lang="es-ES" sz="1600" dirty="0" err="1" smtClean="0"/>
              <a:t>redox</a:t>
            </a:r>
            <a:r>
              <a:rPr lang="es-ES" sz="1600" dirty="0" smtClean="0"/>
              <a:t>. El método más empleado es la </a:t>
            </a:r>
            <a:r>
              <a:rPr lang="es-ES" sz="1600" b="1" dirty="0" smtClean="0">
                <a:solidFill>
                  <a:srgbClr val="7030A0"/>
                </a:solidFill>
              </a:rPr>
              <a:t>prueba de </a:t>
            </a:r>
            <a:r>
              <a:rPr lang="es-ES" sz="1600" b="1" dirty="0" err="1" smtClean="0">
                <a:solidFill>
                  <a:srgbClr val="7030A0"/>
                </a:solidFill>
              </a:rPr>
              <a:t>Fehling</a:t>
            </a:r>
            <a:r>
              <a:rPr lang="es-ES" sz="1600" b="1" dirty="0" smtClean="0">
                <a:solidFill>
                  <a:srgbClr val="7030A0"/>
                </a:solidFill>
              </a:rPr>
              <a:t>.</a:t>
            </a:r>
          </a:p>
          <a:p>
            <a:pPr marL="862013" lvl="1" indent="-495300">
              <a:lnSpc>
                <a:spcPct val="80000"/>
              </a:lnSpc>
            </a:pPr>
            <a:endParaRPr lang="es-ES" sz="1600" b="1" dirty="0" smtClean="0"/>
          </a:p>
          <a:p>
            <a:pPr marL="0" indent="0">
              <a:lnSpc>
                <a:spcPct val="80000"/>
              </a:lnSpc>
              <a:buNone/>
            </a:pPr>
            <a:r>
              <a:rPr lang="es-ES" sz="1800" b="1" dirty="0" smtClean="0"/>
              <a:t>¿Qué </a:t>
            </a:r>
            <a:r>
              <a:rPr lang="es-ES" sz="1800" b="1" dirty="0" smtClean="0">
                <a:effectLst>
                  <a:outerShdw blurRad="38100" dist="38100" dir="2700000" algn="tl">
                    <a:srgbClr val="000000">
                      <a:alpha val="43137"/>
                    </a:srgbClr>
                  </a:outerShdw>
                </a:effectLst>
              </a:rPr>
              <a:t>necesitarías</a:t>
            </a:r>
            <a:r>
              <a:rPr lang="es-ES" sz="1800" b="1" dirty="0" smtClean="0"/>
              <a:t> para realizar este ensayo? </a:t>
            </a:r>
            <a:endParaRPr lang="es-ES" sz="1800" dirty="0" smtClean="0"/>
          </a:p>
          <a:p>
            <a:pPr marL="862013" lvl="1" indent="-495300">
              <a:lnSpc>
                <a:spcPct val="80000"/>
              </a:lnSpc>
            </a:pPr>
            <a:r>
              <a:rPr lang="es-ES" sz="1600" dirty="0" smtClean="0"/>
              <a:t>Glúcido de muestra + sulfato de cobre II (CuSO</a:t>
            </a:r>
            <a:r>
              <a:rPr lang="es-ES" sz="1600" baseline="-25000" dirty="0" smtClean="0"/>
              <a:t>4</a:t>
            </a:r>
            <a:r>
              <a:rPr lang="es-ES" sz="1600" dirty="0" smtClean="0"/>
              <a:t>) (</a:t>
            </a:r>
            <a:r>
              <a:rPr lang="es-ES" sz="1600" dirty="0" err="1" smtClean="0"/>
              <a:t>Fehling</a:t>
            </a:r>
            <a:r>
              <a:rPr lang="es-ES" sz="1600" dirty="0" smtClean="0"/>
              <a:t> I) + </a:t>
            </a:r>
            <a:r>
              <a:rPr lang="es-ES" sz="1600" dirty="0" err="1" smtClean="0"/>
              <a:t>NaOH</a:t>
            </a:r>
            <a:r>
              <a:rPr lang="es-ES" sz="1600" dirty="0" smtClean="0"/>
              <a:t> (</a:t>
            </a:r>
            <a:r>
              <a:rPr lang="es-ES" sz="1600" dirty="0" err="1" smtClean="0"/>
              <a:t>Fehling</a:t>
            </a:r>
            <a:r>
              <a:rPr lang="es-ES" sz="1600" dirty="0" smtClean="0"/>
              <a:t> II) + calor</a:t>
            </a:r>
            <a:endParaRPr lang="es-ES" sz="1600" b="1" dirty="0" smtClean="0"/>
          </a:p>
          <a:p>
            <a:pPr marL="0" indent="0">
              <a:lnSpc>
                <a:spcPct val="80000"/>
              </a:lnSpc>
              <a:buNone/>
            </a:pPr>
            <a:r>
              <a:rPr lang="es-ES" sz="1800" b="1" dirty="0" smtClean="0"/>
              <a:t>Razona el fundamento del ensayo y los resultados obtenidos.</a:t>
            </a:r>
            <a:endParaRPr lang="es-ES" sz="1800" dirty="0" smtClean="0"/>
          </a:p>
          <a:p>
            <a:pPr marL="862013" lvl="1" indent="-495300">
              <a:lnSpc>
                <a:spcPct val="80000"/>
              </a:lnSpc>
            </a:pPr>
            <a:r>
              <a:rPr lang="es-ES" sz="1600" dirty="0" smtClean="0"/>
              <a:t>La prueba consiste en calentar una disolución compuesta por el glúcido que se investiga y sulfato de cobre (II). Si el glúcido es reductor, se oxidará dando lugar a la </a:t>
            </a:r>
            <a:r>
              <a:rPr lang="es-ES" sz="1600" b="1" dirty="0" smtClean="0"/>
              <a:t>reducción de sulfato de cobre (II)</a:t>
            </a:r>
            <a:r>
              <a:rPr lang="es-ES" sz="1600" dirty="0" smtClean="0"/>
              <a:t>, de color </a:t>
            </a:r>
            <a:r>
              <a:rPr lang="es-ES" sz="1600" b="1" dirty="0" smtClean="0">
                <a:solidFill>
                  <a:schemeClr val="accent1">
                    <a:lumMod val="50000"/>
                  </a:schemeClr>
                </a:solidFill>
              </a:rPr>
              <a:t>azul</a:t>
            </a:r>
            <a:r>
              <a:rPr lang="es-ES" sz="1600" dirty="0" smtClean="0"/>
              <a:t>,  a óxido de cobre (I), de color </a:t>
            </a:r>
            <a:r>
              <a:rPr lang="es-ES" sz="1600" b="1" dirty="0" smtClean="0">
                <a:solidFill>
                  <a:srgbClr val="FF6600"/>
                </a:solidFill>
              </a:rPr>
              <a:t>rojo anaranjado </a:t>
            </a:r>
            <a:r>
              <a:rPr lang="es-ES" sz="1600" dirty="0" smtClean="0"/>
              <a:t>u ocre. </a:t>
            </a:r>
          </a:p>
          <a:p>
            <a:pPr marL="366713" lvl="1" indent="0">
              <a:lnSpc>
                <a:spcPct val="80000"/>
              </a:lnSpc>
              <a:buFont typeface="Arial" panose="020B0604020202020204" pitchFamily="34" charset="0"/>
              <a:buNone/>
            </a:pPr>
            <a:r>
              <a:rPr lang="es-ES" sz="1600" dirty="0" smtClean="0"/>
              <a:t>	Se ha formado un precipitado de Cu(OH)</a:t>
            </a:r>
            <a:r>
              <a:rPr lang="es-ES" sz="1600" baseline="-25000" dirty="0" smtClean="0"/>
              <a:t> 2</a:t>
            </a:r>
            <a:r>
              <a:rPr lang="es-ES" sz="1600" dirty="0" smtClean="0"/>
              <a:t> que en presencia de un azúcar reductor se reduce a </a:t>
            </a:r>
            <a:r>
              <a:rPr lang="es-ES_tradnl" sz="1600" dirty="0" smtClean="0">
                <a:sym typeface="Symbol" pitchFamily="18" charset="2"/>
              </a:rPr>
              <a:t>Cu</a:t>
            </a:r>
            <a:r>
              <a:rPr lang="es-ES_tradnl" sz="1600" baseline="-25000" dirty="0" smtClean="0">
                <a:sym typeface="Symbol" pitchFamily="18" charset="2"/>
              </a:rPr>
              <a:t>2</a:t>
            </a:r>
            <a:r>
              <a:rPr lang="es-ES_tradnl" sz="1600" dirty="0" smtClean="0">
                <a:sym typeface="Symbol" pitchFamily="18" charset="2"/>
              </a:rPr>
              <a:t>O.</a:t>
            </a:r>
            <a:endParaRPr lang="es-ES" sz="1600" dirty="0" smtClean="0"/>
          </a:p>
          <a:p>
            <a:pPr marL="862013" lvl="1" indent="-495300">
              <a:lnSpc>
                <a:spcPct val="80000"/>
              </a:lnSpc>
            </a:pPr>
            <a:r>
              <a:rPr lang="es-ES" sz="1600" b="1" dirty="0" smtClean="0">
                <a:solidFill>
                  <a:srgbClr val="00B050"/>
                </a:solidFill>
              </a:rPr>
              <a:t>Cu </a:t>
            </a:r>
            <a:r>
              <a:rPr lang="es-ES" sz="1600" b="1" baseline="30000" dirty="0" smtClean="0">
                <a:solidFill>
                  <a:srgbClr val="00B050"/>
                </a:solidFill>
              </a:rPr>
              <a:t>2+</a:t>
            </a:r>
            <a:r>
              <a:rPr lang="es-ES" sz="1600" b="1" dirty="0" smtClean="0">
                <a:solidFill>
                  <a:srgbClr val="00B050"/>
                </a:solidFill>
              </a:rPr>
              <a:t> + 1e</a:t>
            </a:r>
            <a:r>
              <a:rPr lang="es-ES" sz="1600" b="1" baseline="30000" dirty="0" smtClean="0">
                <a:solidFill>
                  <a:srgbClr val="00B050"/>
                </a:solidFill>
              </a:rPr>
              <a:t>- </a:t>
            </a:r>
            <a:r>
              <a:rPr lang="es-ES" sz="1600" b="1" dirty="0" smtClean="0">
                <a:solidFill>
                  <a:srgbClr val="00B050"/>
                </a:solidFill>
              </a:rPr>
              <a:t>= Cu </a:t>
            </a:r>
            <a:r>
              <a:rPr lang="es-ES" sz="1600" b="1" baseline="30000" dirty="0" smtClean="0">
                <a:solidFill>
                  <a:srgbClr val="00B050"/>
                </a:solidFill>
              </a:rPr>
              <a:t>+    </a:t>
            </a:r>
          </a:p>
          <a:p>
            <a:pPr marL="862013" lvl="1" indent="-495300">
              <a:lnSpc>
                <a:spcPct val="80000"/>
              </a:lnSpc>
            </a:pPr>
            <a:r>
              <a:rPr lang="es-ES" sz="1600" dirty="0" smtClean="0"/>
              <a:t>Si el glúcido no es reductor, no se producirá la reacción y no se observará cambio de color.</a:t>
            </a:r>
            <a:endParaRPr lang="es-ES" sz="1600" b="1" dirty="0" smtClean="0"/>
          </a:p>
          <a:p>
            <a:pPr marL="552450" indent="-552450">
              <a:lnSpc>
                <a:spcPct val="80000"/>
              </a:lnSpc>
            </a:pPr>
            <a:r>
              <a:rPr lang="es-ES" sz="1800" b="1" dirty="0" smtClean="0"/>
              <a:t>Pon un ejemplo de azúcar que diese positivo y otro negativo a la prueba en cada caso.</a:t>
            </a:r>
            <a:endParaRPr lang="es-ES" sz="1800" dirty="0" smtClean="0"/>
          </a:p>
          <a:p>
            <a:pPr marL="862013" lvl="1" indent="-495300">
              <a:lnSpc>
                <a:spcPct val="80000"/>
              </a:lnSpc>
            </a:pPr>
            <a:r>
              <a:rPr lang="es-ES" sz="1600" dirty="0" smtClean="0"/>
              <a:t>Positivo: Glucosa. En general, azúcares con grupo aldehído libre.</a:t>
            </a:r>
          </a:p>
          <a:p>
            <a:pPr marL="862013" lvl="1" indent="-495300">
              <a:lnSpc>
                <a:spcPct val="80000"/>
              </a:lnSpc>
            </a:pPr>
            <a:r>
              <a:rPr lang="es-ES" sz="1600" dirty="0" smtClean="0"/>
              <a:t>Negativo: sacarosa, polisacáridos.</a:t>
            </a:r>
            <a:endParaRPr lang="es-ES" sz="1600" dirty="0"/>
          </a:p>
        </p:txBody>
      </p:sp>
      <p:sp>
        <p:nvSpPr>
          <p:cNvPr id="4" name="Rectángulo 3"/>
          <p:cNvSpPr/>
          <p:nvPr/>
        </p:nvSpPr>
        <p:spPr>
          <a:xfrm>
            <a:off x="391360" y="146066"/>
            <a:ext cx="10680032" cy="461665"/>
          </a:xfrm>
          <a:prstGeom prst="rect">
            <a:avLst/>
          </a:prstGeom>
        </p:spPr>
        <p:txBody>
          <a:bodyPr wrap="square">
            <a:spAutoFit/>
          </a:bodyPr>
          <a:lstStyle/>
          <a:p>
            <a:r>
              <a:rPr lang="es-ES" sz="2400" b="1" i="1" dirty="0" smtClean="0">
                <a:latin typeface="Arial" panose="020B0604020202020204" pitchFamily="34" charset="0"/>
                <a:ea typeface="Times New Roman" panose="02020603050405020304" pitchFamily="18" charset="0"/>
                <a:cs typeface="Arial" panose="020B0604020202020204" pitchFamily="34" charset="0"/>
              </a:rPr>
              <a:t>b) Detectar </a:t>
            </a:r>
            <a:r>
              <a:rPr lang="es-ES" sz="2400" b="1" i="1" dirty="0">
                <a:latin typeface="Arial" panose="020B0604020202020204" pitchFamily="34" charset="0"/>
                <a:ea typeface="Times New Roman" panose="02020603050405020304" pitchFamily="18" charset="0"/>
                <a:cs typeface="Arial" panose="020B0604020202020204" pitchFamily="34" charset="0"/>
              </a:rPr>
              <a:t>la presencia de un azúcar reductor en una solución acuosa: </a:t>
            </a:r>
            <a:endParaRPr lang="es-ES" sz="2400" b="1" dirty="0">
              <a:latin typeface="Arial" panose="020B0604020202020204" pitchFamily="34" charset="0"/>
              <a:cs typeface="Arial" panose="020B0604020202020204" pitchFamily="34" charset="0"/>
            </a:endParaRPr>
          </a:p>
        </p:txBody>
      </p:sp>
      <p:sp>
        <p:nvSpPr>
          <p:cNvPr id="6" name="Text Box 5"/>
          <p:cNvSpPr txBox="1">
            <a:spLocks noChangeArrowheads="1"/>
          </p:cNvSpPr>
          <p:nvPr/>
        </p:nvSpPr>
        <p:spPr bwMode="auto">
          <a:xfrm>
            <a:off x="7117538" y="862010"/>
            <a:ext cx="4836694" cy="3231592"/>
          </a:xfrm>
          <a:prstGeom prst="rect">
            <a:avLst/>
          </a:prstGeom>
          <a:solidFill>
            <a:srgbClr val="FFFFFF"/>
          </a:solidFill>
          <a:ln w="9525">
            <a:solidFill>
              <a:srgbClr val="000000"/>
            </a:solidFill>
            <a:miter lim="800000"/>
            <a:headEnd/>
            <a:tailEnd/>
          </a:ln>
        </p:spPr>
        <p:txBody>
          <a:bodyPr/>
          <a:lstStyle/>
          <a:p>
            <a:pPr>
              <a:spcAft>
                <a:spcPts val="1000"/>
              </a:spcAft>
            </a:pPr>
            <a:r>
              <a:rPr lang="es-ES_tradnl" u="sng" dirty="0" smtClean="0">
                <a:latin typeface="Comic Sans MS" pitchFamily="66" charset="0"/>
              </a:rPr>
              <a:t>Reacción de </a:t>
            </a:r>
            <a:r>
              <a:rPr lang="es-ES_tradnl" u="sng" dirty="0" err="1" smtClean="0">
                <a:latin typeface="Comic Sans MS" pitchFamily="66" charset="0"/>
              </a:rPr>
              <a:t>Fehling</a:t>
            </a:r>
            <a:r>
              <a:rPr lang="es-ES_tradnl" u="sng" dirty="0" smtClean="0">
                <a:latin typeface="Comic Sans MS" pitchFamily="66" charset="0"/>
              </a:rPr>
              <a:t> </a:t>
            </a:r>
            <a:r>
              <a:rPr lang="es-ES_tradnl" b="1" u="sng" dirty="0" smtClean="0">
                <a:latin typeface="Comic Sans MS" pitchFamily="66" charset="0"/>
              </a:rPr>
              <a:t>“ojo,</a:t>
            </a:r>
            <a:r>
              <a:rPr lang="es-ES_tradnl" u="sng" dirty="0" smtClean="0">
                <a:latin typeface="Comic Sans MS" pitchFamily="66" charset="0"/>
              </a:rPr>
              <a:t> </a:t>
            </a:r>
            <a:r>
              <a:rPr lang="es-ES_tradnl" b="1" u="sng" dirty="0" smtClean="0">
                <a:latin typeface="Comic Sans MS" pitchFamily="66" charset="0"/>
              </a:rPr>
              <a:t>simplificada</a:t>
            </a:r>
            <a:r>
              <a:rPr lang="es-ES_tradnl" b="1" dirty="0" smtClean="0">
                <a:latin typeface="Comic Sans MS" pitchFamily="66" charset="0"/>
              </a:rPr>
              <a:t>”</a:t>
            </a:r>
          </a:p>
          <a:p>
            <a:pPr lvl="1">
              <a:spcAft>
                <a:spcPts val="1000"/>
              </a:spcAft>
              <a:buFont typeface="Wingdings" pitchFamily="2" charset="2"/>
              <a:buChar char="q"/>
            </a:pPr>
            <a:r>
              <a:rPr lang="es-ES_tradnl" b="1" dirty="0" smtClean="0">
                <a:solidFill>
                  <a:srgbClr val="FF0000"/>
                </a:solidFill>
                <a:latin typeface="Comic Sans MS" pitchFamily="66" charset="0"/>
              </a:rPr>
              <a:t>  + rojo ladrillo </a:t>
            </a:r>
            <a:r>
              <a:rPr lang="es-ES_tradnl" b="1" dirty="0" smtClean="0">
                <a:latin typeface="Comic Sans MS" pitchFamily="66" charset="0"/>
              </a:rPr>
              <a:t>(cambio de color)</a:t>
            </a:r>
          </a:p>
          <a:p>
            <a:pPr lvl="1">
              <a:spcAft>
                <a:spcPts val="1000"/>
              </a:spcAft>
              <a:buFont typeface="Wingdings" pitchFamily="2" charset="2"/>
              <a:buChar char="q"/>
            </a:pPr>
            <a:r>
              <a:rPr lang="es-ES_tradnl" b="1" dirty="0" smtClean="0">
                <a:solidFill>
                  <a:srgbClr val="0070C0"/>
                </a:solidFill>
                <a:latin typeface="Comic Sans MS" pitchFamily="66" charset="0"/>
              </a:rPr>
              <a:t>  - azul verdoso</a:t>
            </a:r>
            <a:r>
              <a:rPr lang="es-ES_tradnl" b="1" dirty="0" smtClean="0">
                <a:latin typeface="Comic Sans MS" pitchFamily="66" charset="0"/>
              </a:rPr>
              <a:t> (no cambio de color)</a:t>
            </a:r>
            <a:endParaRPr lang="es-ES_tradnl" dirty="0" smtClean="0">
              <a:latin typeface="Comic Sans MS" pitchFamily="66" charset="0"/>
            </a:endParaRPr>
          </a:p>
          <a:p>
            <a:pPr algn="ctr">
              <a:spcAft>
                <a:spcPts val="1000"/>
              </a:spcAft>
            </a:pPr>
            <a:r>
              <a:rPr lang="es-ES_tradnl" dirty="0" smtClean="0">
                <a:latin typeface="Comic Sans MS" pitchFamily="66" charset="0"/>
              </a:rPr>
              <a:t>R-CHO + 2CuO </a:t>
            </a:r>
            <a:r>
              <a:rPr lang="es-ES_tradnl" dirty="0" smtClean="0">
                <a:latin typeface="Comic Sans MS" pitchFamily="66" charset="0"/>
                <a:sym typeface="Symbol" pitchFamily="18" charset="2"/>
              </a:rPr>
              <a:t></a:t>
            </a:r>
            <a:r>
              <a:rPr lang="es-ES_tradnl" dirty="0" smtClean="0">
                <a:latin typeface="Comic Sans MS" pitchFamily="66" charset="0"/>
              </a:rPr>
              <a:t> R-COOH + Cu</a:t>
            </a:r>
            <a:r>
              <a:rPr lang="es-ES_tradnl" baseline="-25000" dirty="0" smtClean="0">
                <a:latin typeface="Comic Sans MS" pitchFamily="66" charset="0"/>
              </a:rPr>
              <a:t>2</a:t>
            </a:r>
            <a:r>
              <a:rPr lang="es-ES_tradnl" dirty="0" smtClean="0">
                <a:latin typeface="Comic Sans MS" pitchFamily="66" charset="0"/>
              </a:rPr>
              <a:t>O </a:t>
            </a:r>
          </a:p>
          <a:p>
            <a:pPr algn="ctr">
              <a:spcAft>
                <a:spcPts val="1000"/>
              </a:spcAft>
            </a:pPr>
            <a:r>
              <a:rPr lang="es-ES_tradnl" dirty="0" smtClean="0">
                <a:latin typeface="Comic Sans MS" pitchFamily="66" charset="0"/>
              </a:rPr>
              <a:t>    (Cu </a:t>
            </a:r>
            <a:r>
              <a:rPr lang="es-ES_tradnl" baseline="30000" dirty="0" smtClean="0">
                <a:latin typeface="Comic Sans MS" pitchFamily="66" charset="0"/>
              </a:rPr>
              <a:t>2+</a:t>
            </a:r>
            <a:r>
              <a:rPr lang="es-ES_tradnl" dirty="0" smtClean="0">
                <a:latin typeface="Comic Sans MS" pitchFamily="66" charset="0"/>
              </a:rPr>
              <a:t>) al reducirse pasa a (Cu </a:t>
            </a:r>
            <a:r>
              <a:rPr lang="es-ES_tradnl" baseline="30000" dirty="0" smtClean="0">
                <a:latin typeface="Comic Sans MS" pitchFamily="66" charset="0"/>
              </a:rPr>
              <a:t>+</a:t>
            </a:r>
            <a:r>
              <a:rPr lang="es-ES_tradnl" dirty="0" smtClean="0">
                <a:latin typeface="Comic Sans MS" pitchFamily="66" charset="0"/>
              </a:rPr>
              <a:t>)</a:t>
            </a:r>
          </a:p>
          <a:p>
            <a:pPr algn="ctr">
              <a:spcAft>
                <a:spcPts val="1000"/>
              </a:spcAft>
            </a:pPr>
            <a:r>
              <a:rPr lang="es-ES_tradnl" dirty="0">
                <a:latin typeface="Comic Sans MS" pitchFamily="66" charset="0"/>
              </a:rPr>
              <a:t>Cu </a:t>
            </a:r>
            <a:r>
              <a:rPr lang="es-ES_tradnl" baseline="30000" dirty="0" smtClean="0">
                <a:latin typeface="Comic Sans MS" pitchFamily="66" charset="0"/>
              </a:rPr>
              <a:t>2+                    </a:t>
            </a:r>
            <a:r>
              <a:rPr lang="es-ES_tradnl" dirty="0" smtClean="0">
                <a:latin typeface="Comic Sans MS" pitchFamily="66" charset="0"/>
              </a:rPr>
              <a:t>Cu </a:t>
            </a:r>
            <a:r>
              <a:rPr lang="es-ES_tradnl" baseline="30000" dirty="0" smtClean="0">
                <a:latin typeface="Comic Sans MS" pitchFamily="66" charset="0"/>
              </a:rPr>
              <a:t>+</a:t>
            </a:r>
          </a:p>
          <a:p>
            <a:pPr algn="ctr">
              <a:spcAft>
                <a:spcPts val="1000"/>
              </a:spcAft>
            </a:pPr>
            <a:endParaRPr lang="es-ES_tradnl" baseline="30000" dirty="0">
              <a:latin typeface="Comic Sans MS" pitchFamily="66" charset="0"/>
            </a:endParaRPr>
          </a:p>
          <a:p>
            <a:pPr algn="ctr">
              <a:spcAft>
                <a:spcPts val="1000"/>
              </a:spcAft>
            </a:pPr>
            <a:r>
              <a:rPr lang="es-ES_tradnl" sz="3400" baseline="30000" dirty="0" smtClean="0">
                <a:latin typeface="Comic Sans MS" pitchFamily="66" charset="0"/>
              </a:rPr>
              <a:t>1e-</a:t>
            </a:r>
          </a:p>
        </p:txBody>
      </p:sp>
      <p:sp>
        <p:nvSpPr>
          <p:cNvPr id="7" name="Rectángulo 6"/>
          <p:cNvSpPr/>
          <p:nvPr/>
        </p:nvSpPr>
        <p:spPr>
          <a:xfrm>
            <a:off x="7303167" y="4410851"/>
            <a:ext cx="4596063" cy="2031325"/>
          </a:xfrm>
          <a:prstGeom prst="rect">
            <a:avLst/>
          </a:prstGeom>
          <a:ln>
            <a:solidFill>
              <a:schemeClr val="tx1"/>
            </a:solidFill>
          </a:ln>
        </p:spPr>
        <p:txBody>
          <a:bodyPr wrap="square">
            <a:spAutoFit/>
          </a:bodyPr>
          <a:lstStyle/>
          <a:p>
            <a:r>
              <a:rPr lang="es-ES" b="1" dirty="0">
                <a:solidFill>
                  <a:srgbClr val="7030A0"/>
                </a:solidFill>
              </a:rPr>
              <a:t>IMPORTANTE:</a:t>
            </a:r>
            <a:r>
              <a:rPr lang="es-ES" dirty="0">
                <a:solidFill>
                  <a:srgbClr val="7030A0"/>
                </a:solidFill>
              </a:rPr>
              <a:t> COMBINANDO LAS DOS PRÁCTICAS ANTERIORES PODEMOS IDENTIFICAR DIFERENTES MUESTRAS DE: EJ.  </a:t>
            </a:r>
            <a:r>
              <a:rPr lang="es-ES" u="sng" dirty="0">
                <a:solidFill>
                  <a:srgbClr val="7030A0"/>
                </a:solidFill>
              </a:rPr>
              <a:t>GLUCOSA</a:t>
            </a:r>
            <a:r>
              <a:rPr lang="es-ES" dirty="0">
                <a:solidFill>
                  <a:srgbClr val="7030A0"/>
                </a:solidFill>
              </a:rPr>
              <a:t> (MONOS. REDUCTOR), </a:t>
            </a:r>
            <a:r>
              <a:rPr lang="es-ES" u="sng" dirty="0">
                <a:solidFill>
                  <a:srgbClr val="7030A0"/>
                </a:solidFill>
              </a:rPr>
              <a:t>SACAROSA</a:t>
            </a:r>
            <a:r>
              <a:rPr lang="es-ES" dirty="0">
                <a:solidFill>
                  <a:srgbClr val="7030A0"/>
                </a:solidFill>
              </a:rPr>
              <a:t> (DISACÁRIDO NO REDUCTOR), </a:t>
            </a:r>
            <a:r>
              <a:rPr lang="es-ES" u="sng" dirty="0">
                <a:solidFill>
                  <a:srgbClr val="7030A0"/>
                </a:solidFill>
              </a:rPr>
              <a:t>ALMIDÓN</a:t>
            </a:r>
            <a:r>
              <a:rPr lang="es-ES" dirty="0">
                <a:solidFill>
                  <a:srgbClr val="7030A0"/>
                </a:solidFill>
              </a:rPr>
              <a:t> (TODOS LOS POLISACÁRIDOS SON NO REDUCTORES).</a:t>
            </a:r>
            <a:r>
              <a:rPr lang="es-ES" dirty="0" smtClean="0">
                <a:solidFill>
                  <a:srgbClr val="7030A0"/>
                </a:solidFill>
              </a:rPr>
              <a:t>	</a:t>
            </a:r>
            <a:endParaRPr lang="es-ES_tradnl" sz="8200" b="1" dirty="0" smtClean="0">
              <a:solidFill>
                <a:srgbClr val="7030A0"/>
              </a:solidFill>
            </a:endParaRPr>
          </a:p>
        </p:txBody>
      </p:sp>
      <p:cxnSp>
        <p:nvCxnSpPr>
          <p:cNvPr id="5" name="Conector recto de flecha 4"/>
          <p:cNvCxnSpPr/>
          <p:nvPr/>
        </p:nvCxnSpPr>
        <p:spPr>
          <a:xfrm>
            <a:off x="9215252" y="3396343"/>
            <a:ext cx="641267" cy="1187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V="1">
            <a:off x="9458956" y="3489365"/>
            <a:ext cx="9896" cy="286987"/>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36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ox(i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ox(in)">
                                      <p:cBhvr>
                                        <p:cTn id="22" dur="500"/>
                                        <p:tgtEl>
                                          <p:spTgt spid="3">
                                            <p:txEl>
                                              <p:pRg st="6" end="6"/>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ox(in)">
                                      <p:cBhvr>
                                        <p:cTn id="25" dur="500"/>
                                        <p:tgtEl>
                                          <p:spTgt spid="3">
                                            <p:txEl>
                                              <p:pRg st="7" end="7"/>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ox(in)">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box(in)">
                                      <p:cBhvr>
                                        <p:cTn id="33" dur="500"/>
                                        <p:tgtEl>
                                          <p:spTgt spid="3">
                                            <p:txEl>
                                              <p:pRg st="10" end="10"/>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box(in)">
                                      <p:cBhvr>
                                        <p:cTn id="3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p:cNvSpPr>
          <p:nvPr>
            <p:ph type="title"/>
          </p:nvPr>
        </p:nvSpPr>
        <p:spPr>
          <a:xfrm>
            <a:off x="261257" y="190684"/>
            <a:ext cx="11419401" cy="727674"/>
          </a:xfrm>
        </p:spPr>
        <p:txBody>
          <a:bodyPr>
            <a:normAutofit/>
          </a:bodyPr>
          <a:lstStyle/>
          <a:p>
            <a:pPr algn="ctr"/>
            <a:r>
              <a:rPr lang="es-ES_tradnl" b="1" dirty="0" smtClean="0">
                <a:solidFill>
                  <a:srgbClr val="7030A0"/>
                </a:solidFill>
                <a:effectLst>
                  <a:outerShdw blurRad="38100" dist="38100" dir="2700000" algn="tl">
                    <a:srgbClr val="000000">
                      <a:alpha val="43137"/>
                    </a:srgbClr>
                  </a:outerShdw>
                </a:effectLst>
              </a:rPr>
              <a:t>Selección de cuestiones Glúcidos y Lípidos</a:t>
            </a:r>
          </a:p>
        </p:txBody>
      </p:sp>
      <p:sp>
        <p:nvSpPr>
          <p:cNvPr id="4" name="Rectángulo 3"/>
          <p:cNvSpPr/>
          <p:nvPr/>
        </p:nvSpPr>
        <p:spPr>
          <a:xfrm>
            <a:off x="739940" y="918358"/>
            <a:ext cx="11117180" cy="1384995"/>
          </a:xfrm>
          <a:prstGeom prst="rect">
            <a:avLst/>
          </a:prstGeom>
        </p:spPr>
        <p:txBody>
          <a:bodyPr wrap="square">
            <a:spAutoFit/>
          </a:bodyPr>
          <a:lstStyle/>
          <a:p>
            <a:pPr>
              <a:spcAft>
                <a:spcPts val="0"/>
              </a:spcAft>
            </a:pPr>
            <a:r>
              <a:rPr lang="es-ES" sz="2800" dirty="0">
                <a:latin typeface="Calibri" panose="020F0502020204030204" pitchFamily="34" charset="0"/>
                <a:ea typeface="Times New Roman" panose="02020603050405020304" pitchFamily="18" charset="0"/>
              </a:rPr>
              <a:t>Indica qué tipos de biomoléculas son utilizadas como reserva energética en los seres vivos. ¿Por qué razón se utilizan estas biomoléculas y no otras? Razona la respuesta</a:t>
            </a:r>
            <a:r>
              <a:rPr lang="es-ES" sz="2800" dirty="0" smtClean="0">
                <a:latin typeface="Calibri" panose="020F0502020204030204" pitchFamily="34" charset="0"/>
                <a:ea typeface="Times New Roman" panose="02020603050405020304" pitchFamily="18" charset="0"/>
              </a:rPr>
              <a:t>.</a:t>
            </a:r>
            <a:endParaRPr lang="es-ES" sz="2800" dirty="0">
              <a:latin typeface="Times New Roman" panose="02020603050405020304" pitchFamily="18" charset="0"/>
              <a:ea typeface="Times New Roman" panose="02020603050405020304" pitchFamily="18" charset="0"/>
            </a:endParaRPr>
          </a:p>
        </p:txBody>
      </p:sp>
      <p:sp>
        <p:nvSpPr>
          <p:cNvPr id="3" name="CuadroTexto 2"/>
          <p:cNvSpPr txBox="1"/>
          <p:nvPr/>
        </p:nvSpPr>
        <p:spPr>
          <a:xfrm>
            <a:off x="563478" y="2303353"/>
            <a:ext cx="11293642" cy="4524315"/>
          </a:xfrm>
          <a:prstGeom prst="rect">
            <a:avLst/>
          </a:prstGeom>
          <a:noFill/>
        </p:spPr>
        <p:txBody>
          <a:bodyPr wrap="square" rtlCol="0">
            <a:spAutoFit/>
          </a:bodyPr>
          <a:lstStyle/>
          <a:p>
            <a:pPr marL="342900" lvl="0" indent="-342900">
              <a:spcAft>
                <a:spcPts val="0"/>
              </a:spcAft>
              <a:buFont typeface="Symbol" panose="05050102010706020507" pitchFamily="18" charset="2"/>
              <a:buChar char=""/>
            </a:pPr>
            <a:r>
              <a:rPr lang="es-ES_tradnl" sz="2400" i="1" dirty="0">
                <a:solidFill>
                  <a:srgbClr val="FF0000"/>
                </a:solidFill>
                <a:latin typeface="Calibri" panose="020F0502020204030204" pitchFamily="34" charset="0"/>
                <a:ea typeface="Times New Roman" panose="02020603050405020304" pitchFamily="18" charset="0"/>
              </a:rPr>
              <a:t>Polisacáridos de reserva energética (almidón y glucógeno), insolubles o poco solubles (facilidad de almacenamiento), ramificados y fácilmente hidrolizables para obtener glucosas </a:t>
            </a:r>
            <a:r>
              <a:rPr lang="es-ES_tradnl" sz="2400" i="1" dirty="0" smtClean="0">
                <a:solidFill>
                  <a:srgbClr val="FF0000"/>
                </a:solidFill>
                <a:latin typeface="Calibri" panose="020F0502020204030204" pitchFamily="34" charset="0"/>
                <a:ea typeface="Times New Roman" panose="02020603050405020304" pitchFamily="18" charset="0"/>
              </a:rPr>
              <a:t>libres, </a:t>
            </a:r>
            <a:r>
              <a:rPr lang="es-ES_tradnl" sz="2400" i="1" dirty="0">
                <a:solidFill>
                  <a:srgbClr val="FF0000"/>
                </a:solidFill>
                <a:latin typeface="Calibri" panose="020F0502020204030204" pitchFamily="34" charset="0"/>
                <a:ea typeface="Times New Roman" panose="02020603050405020304" pitchFamily="18" charset="0"/>
              </a:rPr>
              <a:t>y</a:t>
            </a:r>
            <a:r>
              <a:rPr lang="es-ES_tradnl" sz="2400" i="1" dirty="0" smtClean="0">
                <a:solidFill>
                  <a:srgbClr val="FF0000"/>
                </a:solidFill>
                <a:latin typeface="Calibri" panose="020F0502020204030204" pitchFamily="34" charset="0"/>
                <a:ea typeface="Times New Roman" panose="02020603050405020304" pitchFamily="18" charset="0"/>
              </a:rPr>
              <a:t>a que las amilasas actúan simultáneamente en cada extremo de las ramificaciones y los enlaces alfa son fáciles de hidrolizar y proporcionan combustible </a:t>
            </a:r>
            <a:r>
              <a:rPr lang="es-ES_tradnl" sz="2400" i="1" dirty="0">
                <a:solidFill>
                  <a:srgbClr val="FF0000"/>
                </a:solidFill>
                <a:latin typeface="Calibri" panose="020F0502020204030204" pitchFamily="34" charset="0"/>
                <a:ea typeface="Times New Roman" panose="02020603050405020304" pitchFamily="18" charset="0"/>
              </a:rPr>
              <a:t>inmediato </a:t>
            </a:r>
            <a:r>
              <a:rPr lang="es-ES_tradnl" sz="2400" i="1" dirty="0" smtClean="0">
                <a:solidFill>
                  <a:srgbClr val="FF0000"/>
                </a:solidFill>
                <a:latin typeface="Calibri" panose="020F0502020204030204" pitchFamily="34" charset="0"/>
                <a:ea typeface="Times New Roman" panose="02020603050405020304" pitchFamily="18" charset="0"/>
              </a:rPr>
              <a:t>para la respiración celular. Valor energético menor que lípidos , ocupan más volumen para almacenar la misma cantidad de energía ya que su valor energético es 3,75 Kcal/g. Almacenamiento limitado, solo hígado y músculo.</a:t>
            </a:r>
          </a:p>
          <a:p>
            <a:pPr marL="342900" lvl="0" indent="-342900">
              <a:spcAft>
                <a:spcPts val="0"/>
              </a:spcAft>
              <a:buFont typeface="Symbol" panose="05050102010706020507" pitchFamily="18" charset="2"/>
              <a:buChar char=""/>
            </a:pPr>
            <a:r>
              <a:rPr lang="es-ES_tradnl" sz="2400" i="1" dirty="0" smtClean="0">
                <a:solidFill>
                  <a:srgbClr val="FF0000"/>
                </a:solidFill>
                <a:latin typeface="Calibri" panose="020F0502020204030204" pitchFamily="34" charset="0"/>
                <a:ea typeface="Times New Roman" panose="02020603050405020304" pitchFamily="18" charset="0"/>
              </a:rPr>
              <a:t>Lípidos </a:t>
            </a:r>
            <a:r>
              <a:rPr lang="es-ES_tradnl" sz="2400" i="1" dirty="0">
                <a:solidFill>
                  <a:srgbClr val="FF0000"/>
                </a:solidFill>
                <a:latin typeface="Calibri" panose="020F0502020204030204" pitchFamily="34" charset="0"/>
                <a:ea typeface="Times New Roman" panose="02020603050405020304" pitchFamily="18" charset="0"/>
              </a:rPr>
              <a:t>de reserva (triglicéridos): Muy hidrofóbicos (muy insolubles y repelentes del </a:t>
            </a:r>
            <a:r>
              <a:rPr lang="es-ES_tradnl" sz="2400" i="1" dirty="0" smtClean="0">
                <a:solidFill>
                  <a:srgbClr val="FF0000"/>
                </a:solidFill>
                <a:latin typeface="Calibri" panose="020F0502020204030204" pitchFamily="34" charset="0"/>
                <a:ea typeface="Times New Roman" panose="02020603050405020304" pitchFamily="18" charset="0"/>
              </a:rPr>
              <a:t>H</a:t>
            </a:r>
            <a:r>
              <a:rPr lang="es-ES_tradnl" sz="2400" i="1" baseline="-25000" dirty="0" smtClean="0">
                <a:solidFill>
                  <a:srgbClr val="FF0000"/>
                </a:solidFill>
                <a:latin typeface="Calibri" panose="020F0502020204030204" pitchFamily="34" charset="0"/>
                <a:ea typeface="Times New Roman" panose="02020603050405020304" pitchFamily="18" charset="0"/>
              </a:rPr>
              <a:t>2</a:t>
            </a:r>
            <a:r>
              <a:rPr lang="es-ES_tradnl" sz="2400" i="1" dirty="0" smtClean="0">
                <a:solidFill>
                  <a:srgbClr val="FF0000"/>
                </a:solidFill>
                <a:latin typeface="Calibri" panose="020F0502020204030204" pitchFamily="34" charset="0"/>
                <a:ea typeface="Times New Roman" panose="02020603050405020304" pitchFamily="18" charset="0"/>
              </a:rPr>
              <a:t>O de manera que son fácilmente almacenables) </a:t>
            </a:r>
            <a:r>
              <a:rPr lang="es-ES_tradnl" sz="2400" dirty="0">
                <a:solidFill>
                  <a:srgbClr val="FF0000"/>
                </a:solidFill>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rPr>
              <a:t></a:t>
            </a:r>
            <a:r>
              <a:rPr lang="es-ES_tradnl" sz="2400" i="1" dirty="0">
                <a:solidFill>
                  <a:srgbClr val="FF0000"/>
                </a:solidFill>
                <a:latin typeface="Calibri" panose="020F0502020204030204" pitchFamily="34" charset="0"/>
                <a:ea typeface="Times New Roman" panose="02020603050405020304" pitchFamily="18" charset="0"/>
              </a:rPr>
              <a:t> mucho combustible en poco volumen,</a:t>
            </a:r>
            <a:r>
              <a:rPr lang="es-ES" sz="2400" i="1" dirty="0">
                <a:solidFill>
                  <a:srgbClr val="FF0000"/>
                </a:solidFill>
                <a:latin typeface="Calibri" panose="020F0502020204030204" pitchFamily="34" charset="0"/>
                <a:ea typeface="Times New Roman" panose="02020603050405020304" pitchFamily="18" charset="0"/>
              </a:rPr>
              <a:t> valor energético 9 Kcal/g.</a:t>
            </a:r>
            <a:r>
              <a:rPr lang="es-ES_tradnl" sz="2400" i="1" dirty="0">
                <a:solidFill>
                  <a:srgbClr val="FF0000"/>
                </a:solidFill>
                <a:latin typeface="Calibri" panose="020F0502020204030204" pitchFamily="34" charset="0"/>
                <a:ea typeface="Times New Roman" panose="02020603050405020304" pitchFamily="18" charset="0"/>
              </a:rPr>
              <a:t>), hidrolizable en </a:t>
            </a:r>
            <a:r>
              <a:rPr lang="es-ES_tradnl" sz="2400" i="1" dirty="0" err="1">
                <a:solidFill>
                  <a:srgbClr val="FF0000"/>
                </a:solidFill>
                <a:latin typeface="Calibri" panose="020F0502020204030204" pitchFamily="34" charset="0"/>
                <a:ea typeface="Times New Roman" panose="02020603050405020304" pitchFamily="18" charset="0"/>
              </a:rPr>
              <a:t>ac</a:t>
            </a:r>
            <a:r>
              <a:rPr lang="es-ES_tradnl" sz="2400" i="1" dirty="0">
                <a:solidFill>
                  <a:srgbClr val="FF0000"/>
                </a:solidFill>
                <a:latin typeface="Calibri" panose="020F0502020204030204" pitchFamily="34" charset="0"/>
                <a:ea typeface="Times New Roman" panose="02020603050405020304" pitchFamily="18" charset="0"/>
              </a:rPr>
              <a:t>. grasos ricos en energía (</a:t>
            </a:r>
            <a:r>
              <a:rPr lang="es-ES" sz="2400" i="1" dirty="0">
                <a:solidFill>
                  <a:srgbClr val="FF0000"/>
                </a:solidFill>
                <a:latin typeface="Calibri" panose="020F0502020204030204" pitchFamily="34" charset="0"/>
                <a:ea typeface="Times New Roman" panose="02020603050405020304" pitchFamily="18" charset="0"/>
                <a:cs typeface="Calibri" panose="020F0502020204030204" pitchFamily="34" charset="0"/>
                <a:sym typeface="Symbol" panose="05050102010706020507" pitchFamily="18" charset="2"/>
              </a:rPr>
              <a:t></a:t>
            </a:r>
            <a:r>
              <a:rPr lang="es-ES" sz="2400" i="1" dirty="0">
                <a:solidFill>
                  <a:srgbClr val="FF0000"/>
                </a:solidFill>
                <a:latin typeface="Calibri" panose="020F0502020204030204" pitchFamily="34" charset="0"/>
                <a:ea typeface="Times New Roman" panose="02020603050405020304" pitchFamily="18" charset="0"/>
              </a:rPr>
              <a:t> -oxidación</a:t>
            </a:r>
            <a:r>
              <a:rPr lang="es-ES" sz="2400" i="1" dirty="0" smtClean="0">
                <a:solidFill>
                  <a:srgbClr val="FF0000"/>
                </a:solidFill>
                <a:latin typeface="Calibri" panose="020F0502020204030204" pitchFamily="34" charset="0"/>
                <a:ea typeface="Times New Roman" panose="02020603050405020304" pitchFamily="18" charset="0"/>
              </a:rPr>
              <a:t>). Almacenamiento “ilimitado”, en tejido adiposo periférico.</a:t>
            </a:r>
          </a:p>
          <a:p>
            <a:pPr marL="342900" lvl="0" indent="-342900">
              <a:spcAft>
                <a:spcPts val="0"/>
              </a:spcAft>
              <a:buFont typeface="Symbol" panose="05050102010706020507" pitchFamily="18" charset="2"/>
              <a:buChar char=""/>
            </a:pPr>
            <a:r>
              <a:rPr lang="es-ES" sz="2400" i="1" dirty="0" smtClean="0">
                <a:solidFill>
                  <a:srgbClr val="FF0000"/>
                </a:solidFill>
                <a:latin typeface="Calibri" panose="020F0502020204030204" pitchFamily="34" charset="0"/>
                <a:ea typeface="Times New Roman" panose="02020603050405020304" pitchFamily="18" charset="0"/>
              </a:rPr>
              <a:t>La insolubilidad además evita modificaciones de la </a:t>
            </a:r>
            <a:r>
              <a:rPr lang="es-ES" sz="2400" b="1" i="1" dirty="0" smtClean="0">
                <a:solidFill>
                  <a:srgbClr val="7030A0"/>
                </a:solidFill>
                <a:latin typeface="Calibri" panose="020F0502020204030204" pitchFamily="34" charset="0"/>
                <a:ea typeface="Times New Roman" panose="02020603050405020304" pitchFamily="18" charset="0"/>
              </a:rPr>
              <a:t>presión osmótica</a:t>
            </a:r>
            <a:r>
              <a:rPr lang="es-ES" sz="2400" i="1" dirty="0" smtClean="0">
                <a:solidFill>
                  <a:srgbClr val="FF0000"/>
                </a:solidFill>
                <a:latin typeface="Calibri" panose="020F0502020204030204" pitchFamily="34" charset="0"/>
                <a:ea typeface="Times New Roman" panose="02020603050405020304" pitchFamily="18" charset="0"/>
              </a:rPr>
              <a:t> celular.</a:t>
            </a:r>
            <a:endParaRPr lang="es-ES" sz="2400" dirty="0">
              <a:solidFill>
                <a:srgbClr val="FF0000"/>
              </a:solidFill>
            </a:endParaRPr>
          </a:p>
        </p:txBody>
      </p:sp>
    </p:spTree>
    <p:extLst>
      <p:ext uri="{BB962C8B-B14F-4D97-AF65-F5344CB8AC3E}">
        <p14:creationId xmlns:p14="http://schemas.microsoft.com/office/powerpoint/2010/main" val="157967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Título"/>
          <p:cNvSpPr>
            <a:spLocks noGrp="1"/>
          </p:cNvSpPr>
          <p:nvPr>
            <p:ph type="title"/>
          </p:nvPr>
        </p:nvSpPr>
        <p:spPr>
          <a:xfrm>
            <a:off x="851110" y="1324788"/>
            <a:ext cx="10584827" cy="1135062"/>
          </a:xfrm>
        </p:spPr>
        <p:txBody>
          <a:bodyPr>
            <a:normAutofit fontScale="90000"/>
          </a:bodyPr>
          <a:lstStyle/>
          <a:p>
            <a:r>
              <a:rPr lang="es-ES" sz="2000" dirty="0"/>
              <a:t/>
            </a:r>
            <a:br>
              <a:rPr lang="es-ES" sz="2000" dirty="0"/>
            </a:br>
            <a:r>
              <a:rPr lang="es-ES" sz="2000" dirty="0" smtClean="0"/>
              <a:t>a) Dibuja </a:t>
            </a:r>
            <a:r>
              <a:rPr lang="es-ES" sz="2000" dirty="0"/>
              <a:t>la estructura de una bicapa lipídica en medio acuoso </a:t>
            </a:r>
            <a:r>
              <a:rPr lang="es-ES" sz="2000" dirty="0" smtClean="0"/>
              <a:t>b) ¿qué </a:t>
            </a:r>
            <a:r>
              <a:rPr lang="es-ES" sz="2000" dirty="0"/>
              <a:t>tipos de biomoléculas pueden formar estas estructuras? </a:t>
            </a:r>
            <a:r>
              <a:rPr lang="es-ES" sz="2000" dirty="0" smtClean="0"/>
              <a:t>C) ¿Cómo </a:t>
            </a:r>
            <a:r>
              <a:rPr lang="es-ES" sz="2000" dirty="0"/>
              <a:t>sería la bicapa en el caso de que se formase en medio hidrofóbico? </a:t>
            </a:r>
            <a:r>
              <a:rPr lang="es-ES_tradnl" dirty="0" smtClean="0"/>
              <a:t/>
            </a:r>
            <a:br>
              <a:rPr lang="es-ES_tradnl" dirty="0" smtClean="0"/>
            </a:br>
            <a:endParaRPr lang="es-ES_tradnl" dirty="0" smtClean="0"/>
          </a:p>
        </p:txBody>
      </p:sp>
      <p:pic>
        <p:nvPicPr>
          <p:cNvPr id="5" name="Picture 9" descr="http://antgem.iespana.es/tema3images/tema_35.jpg"/>
          <p:cNvPicPr>
            <a:picLocks noChangeAspect="1" noChangeArrowheads="1"/>
          </p:cNvPicPr>
          <p:nvPr/>
        </p:nvPicPr>
        <p:blipFill>
          <a:blip r:embed="rId3" cstate="print"/>
          <a:srcRect l="17976" t="7076" r="25101" b="18631"/>
          <a:stretch>
            <a:fillRect/>
          </a:stretch>
        </p:blipFill>
        <p:spPr bwMode="auto">
          <a:xfrm>
            <a:off x="1154060" y="2866280"/>
            <a:ext cx="3366532" cy="1240302"/>
          </a:xfrm>
          <a:prstGeom prst="rect">
            <a:avLst/>
          </a:prstGeom>
          <a:noFill/>
          <a:ln w="9525">
            <a:noFill/>
            <a:miter lim="800000"/>
            <a:headEnd/>
            <a:tailEnd/>
          </a:ln>
        </p:spPr>
      </p:pic>
      <p:sp>
        <p:nvSpPr>
          <p:cNvPr id="81924" name="5 CuadroTexto"/>
          <p:cNvSpPr txBox="1">
            <a:spLocks noChangeArrowheads="1"/>
          </p:cNvSpPr>
          <p:nvPr/>
        </p:nvSpPr>
        <p:spPr bwMode="auto">
          <a:xfrm>
            <a:off x="1100901" y="2181091"/>
            <a:ext cx="2039341" cy="369332"/>
          </a:xfrm>
          <a:prstGeom prst="rect">
            <a:avLst/>
          </a:prstGeom>
          <a:noFill/>
          <a:ln w="9525">
            <a:noFill/>
            <a:miter lim="800000"/>
            <a:headEnd/>
            <a:tailEnd/>
          </a:ln>
        </p:spPr>
        <p:txBody>
          <a:bodyPr wrap="none">
            <a:spAutoFit/>
          </a:bodyPr>
          <a:lstStyle/>
          <a:p>
            <a:r>
              <a:rPr lang="es-ES_tradnl" dirty="0"/>
              <a:t>a</a:t>
            </a:r>
            <a:r>
              <a:rPr lang="es-ES_tradnl" b="1" dirty="0">
                <a:solidFill>
                  <a:srgbClr val="FF0000"/>
                </a:solidFill>
              </a:rPr>
              <a:t>) En medio acuoso</a:t>
            </a:r>
          </a:p>
        </p:txBody>
      </p:sp>
      <p:sp>
        <p:nvSpPr>
          <p:cNvPr id="81925" name="6 CuadroTexto"/>
          <p:cNvSpPr txBox="1">
            <a:spLocks noChangeArrowheads="1"/>
          </p:cNvSpPr>
          <p:nvPr/>
        </p:nvSpPr>
        <p:spPr bwMode="auto">
          <a:xfrm>
            <a:off x="2837326" y="4615545"/>
            <a:ext cx="7683514" cy="369332"/>
          </a:xfrm>
          <a:prstGeom prst="rect">
            <a:avLst/>
          </a:prstGeom>
          <a:noFill/>
          <a:ln w="9525">
            <a:noFill/>
            <a:miter lim="800000"/>
            <a:headEnd/>
            <a:tailEnd/>
          </a:ln>
        </p:spPr>
        <p:txBody>
          <a:bodyPr wrap="none">
            <a:spAutoFit/>
          </a:bodyPr>
          <a:lstStyle/>
          <a:p>
            <a:r>
              <a:rPr lang="es-ES_tradnl" dirty="0"/>
              <a:t>c</a:t>
            </a:r>
            <a:r>
              <a:rPr lang="es-ES_tradnl" dirty="0" smtClean="0"/>
              <a:t>) </a:t>
            </a:r>
            <a:r>
              <a:rPr lang="es-ES_tradnl" b="1" dirty="0">
                <a:solidFill>
                  <a:srgbClr val="FF0000"/>
                </a:solidFill>
              </a:rPr>
              <a:t>En medio </a:t>
            </a:r>
            <a:r>
              <a:rPr lang="es-ES_tradnl" b="1" dirty="0" smtClean="0">
                <a:solidFill>
                  <a:srgbClr val="FF0000"/>
                </a:solidFill>
              </a:rPr>
              <a:t>hidrofóbico (ej. Disolventes orgánicos, éter, alcohol, cloroformo,…)</a:t>
            </a:r>
            <a:endParaRPr lang="es-ES_tradnl" b="1" dirty="0">
              <a:solidFill>
                <a:srgbClr val="FF0000"/>
              </a:solidFill>
            </a:endParaRPr>
          </a:p>
        </p:txBody>
      </p:sp>
      <p:pic>
        <p:nvPicPr>
          <p:cNvPr id="200706" name="Picture 2" descr="E:\MATERIAS\2º BIOLOGÍA\bicapafobico.jpg"/>
          <p:cNvPicPr>
            <a:picLocks noChangeAspect="1" noChangeArrowheads="1"/>
          </p:cNvPicPr>
          <p:nvPr/>
        </p:nvPicPr>
        <p:blipFill>
          <a:blip r:embed="rId4" cstate="print"/>
          <a:srcRect/>
          <a:stretch>
            <a:fillRect/>
          </a:stretch>
        </p:blipFill>
        <p:spPr bwMode="auto">
          <a:xfrm>
            <a:off x="4232697" y="5025773"/>
            <a:ext cx="2850696" cy="1503352"/>
          </a:xfrm>
          <a:prstGeom prst="rect">
            <a:avLst/>
          </a:prstGeom>
          <a:noFill/>
          <a:ln w="9525">
            <a:noFill/>
            <a:miter lim="800000"/>
            <a:headEnd/>
            <a:tailEnd/>
          </a:ln>
        </p:spPr>
      </p:pic>
      <p:sp>
        <p:nvSpPr>
          <p:cNvPr id="7" name="Rectangle 2"/>
          <p:cNvSpPr txBox="1">
            <a:spLocks/>
          </p:cNvSpPr>
          <p:nvPr/>
        </p:nvSpPr>
        <p:spPr>
          <a:xfrm>
            <a:off x="261257" y="190684"/>
            <a:ext cx="11419401" cy="7276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_tradnl" b="1" dirty="0" smtClean="0">
                <a:solidFill>
                  <a:srgbClr val="7030A0"/>
                </a:solidFill>
                <a:effectLst>
                  <a:outerShdw blurRad="38100" dist="38100" dir="2700000" algn="tl">
                    <a:srgbClr val="000000">
                      <a:alpha val="43137"/>
                    </a:srgbClr>
                  </a:outerShdw>
                </a:effectLst>
              </a:rPr>
              <a:t>Selección de cuestiones Lípidos</a:t>
            </a:r>
          </a:p>
        </p:txBody>
      </p:sp>
      <p:sp>
        <p:nvSpPr>
          <p:cNvPr id="8" name="5 CuadroTexto"/>
          <p:cNvSpPr txBox="1">
            <a:spLocks noChangeArrowheads="1"/>
          </p:cNvSpPr>
          <p:nvPr/>
        </p:nvSpPr>
        <p:spPr bwMode="auto">
          <a:xfrm>
            <a:off x="5791623" y="2216926"/>
            <a:ext cx="5587235" cy="2031325"/>
          </a:xfrm>
          <a:prstGeom prst="rect">
            <a:avLst/>
          </a:prstGeom>
          <a:noFill/>
          <a:ln w="9525">
            <a:noFill/>
            <a:miter lim="800000"/>
            <a:headEnd/>
            <a:tailEnd/>
          </a:ln>
        </p:spPr>
        <p:txBody>
          <a:bodyPr wrap="none">
            <a:spAutoFit/>
          </a:bodyPr>
          <a:lstStyle/>
          <a:p>
            <a:r>
              <a:rPr lang="es-ES_tradnl" dirty="0"/>
              <a:t>b</a:t>
            </a:r>
            <a:r>
              <a:rPr lang="es-ES_tradnl" dirty="0" smtClean="0"/>
              <a:t>) Aquellas que presenten </a:t>
            </a:r>
            <a:r>
              <a:rPr lang="es-ES_tradnl" b="1" dirty="0" smtClean="0">
                <a:solidFill>
                  <a:srgbClr val="FF0000"/>
                </a:solidFill>
              </a:rPr>
              <a:t>CARÁCTER ANFIPÁTICO:</a:t>
            </a:r>
          </a:p>
          <a:p>
            <a:pPr marL="285750" indent="-200025">
              <a:buFont typeface="Arial" panose="020B0604020202020204" pitchFamily="34" charset="0"/>
              <a:buChar char="•"/>
            </a:pPr>
            <a:r>
              <a:rPr lang="es-ES_tradnl" b="1" dirty="0" smtClean="0">
                <a:solidFill>
                  <a:srgbClr val="7030A0"/>
                </a:solidFill>
              </a:rPr>
              <a:t>Ácidos grasos</a:t>
            </a:r>
          </a:p>
          <a:p>
            <a:pPr marL="285750" indent="-200025">
              <a:buFont typeface="Arial" panose="020B0604020202020204" pitchFamily="34" charset="0"/>
              <a:buChar char="•"/>
            </a:pPr>
            <a:r>
              <a:rPr lang="es-ES_tradnl" b="1" dirty="0" smtClean="0">
                <a:solidFill>
                  <a:srgbClr val="7030A0"/>
                </a:solidFill>
              </a:rPr>
              <a:t>Lípidos complejos: </a:t>
            </a:r>
          </a:p>
          <a:p>
            <a:pPr marL="742950" lvl="1" indent="-285750">
              <a:buFont typeface="Wingdings" panose="05000000000000000000" pitchFamily="2" charset="2"/>
              <a:buChar char="ü"/>
            </a:pPr>
            <a:r>
              <a:rPr lang="es-ES_tradnl" dirty="0" err="1" smtClean="0"/>
              <a:t>Fosfoglicerolípidos</a:t>
            </a:r>
            <a:r>
              <a:rPr lang="es-ES_tradnl" dirty="0" smtClean="0"/>
              <a:t> (</a:t>
            </a:r>
            <a:r>
              <a:rPr lang="es-ES_tradnl" dirty="0" err="1" smtClean="0"/>
              <a:t>Fosfoglicéridos</a:t>
            </a:r>
            <a:r>
              <a:rPr lang="es-ES_tradnl" dirty="0" smtClean="0"/>
              <a:t>)</a:t>
            </a:r>
          </a:p>
          <a:p>
            <a:pPr marL="742950" lvl="1" indent="-285750">
              <a:buFont typeface="Wingdings" panose="05000000000000000000" pitchFamily="2" charset="2"/>
              <a:buChar char="ü"/>
            </a:pPr>
            <a:r>
              <a:rPr lang="es-ES_tradnl" dirty="0" err="1" smtClean="0"/>
              <a:t>Glucoglicerolípidos</a:t>
            </a:r>
            <a:r>
              <a:rPr lang="es-ES_tradnl" dirty="0" smtClean="0"/>
              <a:t> *</a:t>
            </a:r>
          </a:p>
          <a:p>
            <a:pPr marL="742950" lvl="1" indent="-285750">
              <a:buFont typeface="Wingdings" panose="05000000000000000000" pitchFamily="2" charset="2"/>
              <a:buChar char="ü"/>
            </a:pPr>
            <a:r>
              <a:rPr lang="es-ES_tradnl" dirty="0" err="1" smtClean="0"/>
              <a:t>Fosfoesfingolípidos</a:t>
            </a:r>
            <a:r>
              <a:rPr lang="es-ES_tradnl" dirty="0" smtClean="0"/>
              <a:t> (</a:t>
            </a:r>
            <a:r>
              <a:rPr lang="es-ES_tradnl" dirty="0" err="1" smtClean="0"/>
              <a:t>Esfingomielinas</a:t>
            </a:r>
            <a:r>
              <a:rPr lang="es-ES_tradnl" dirty="0" smtClean="0"/>
              <a:t>)</a:t>
            </a:r>
          </a:p>
          <a:p>
            <a:pPr marL="742950" lvl="1" indent="-285750">
              <a:buFont typeface="Wingdings" panose="05000000000000000000" pitchFamily="2" charset="2"/>
              <a:buChar char="ü"/>
            </a:pPr>
            <a:r>
              <a:rPr lang="es-ES_tradnl" dirty="0" err="1" smtClean="0"/>
              <a:t>Glucoesfingolípidos</a:t>
            </a:r>
            <a:r>
              <a:rPr lang="es-ES_tradnl" dirty="0" smtClean="0"/>
              <a:t> (</a:t>
            </a:r>
            <a:r>
              <a:rPr lang="es-ES_tradnl" dirty="0" err="1" smtClean="0"/>
              <a:t>Cerebrósidos</a:t>
            </a:r>
            <a:r>
              <a:rPr lang="es-ES_tradnl" dirty="0" smtClean="0"/>
              <a:t> y </a:t>
            </a:r>
            <a:r>
              <a:rPr lang="es-ES_tradnl" dirty="0" err="1" smtClean="0"/>
              <a:t>Gangliósidos</a:t>
            </a:r>
            <a:r>
              <a:rPr lang="es-ES_tradnl" dirty="0" smtClean="0"/>
              <a:t>)</a:t>
            </a:r>
            <a:endParaRPr lang="es-ES_tradnl" dirty="0"/>
          </a:p>
        </p:txBody>
      </p:sp>
    </p:spTree>
    <p:extLst>
      <p:ext uri="{BB962C8B-B14F-4D97-AF65-F5344CB8AC3E}">
        <p14:creationId xmlns:p14="http://schemas.microsoft.com/office/powerpoint/2010/main" val="336510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200706"/>
                                        </p:tgtEl>
                                        <p:attrNameLst>
                                          <p:attrName>style.visibility</p:attrName>
                                        </p:attrNameLst>
                                      </p:cBhvr>
                                      <p:to>
                                        <p:strVal val="visible"/>
                                      </p:to>
                                    </p:set>
                                    <p:animEffect transition="in" filter="box(in)">
                                      <p:cBhvr>
                                        <p:cTn id="16" dur="500"/>
                                        <p:tgtEl>
                                          <p:spTgt spid="200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2" descr="http://sapiens.ya.com/bio_ic_barca/ai_LIPIDOS/de_saponi.gif"/>
          <p:cNvPicPr>
            <a:picLocks noChangeAspect="1" noChangeArrowheads="1"/>
          </p:cNvPicPr>
          <p:nvPr/>
        </p:nvPicPr>
        <p:blipFill>
          <a:blip r:embed="rId3" cstate="print"/>
          <a:srcRect t="11494"/>
          <a:stretch>
            <a:fillRect/>
          </a:stretch>
        </p:blipFill>
        <p:spPr bwMode="auto">
          <a:xfrm>
            <a:off x="571464" y="5363978"/>
            <a:ext cx="4227098" cy="1194616"/>
          </a:xfrm>
          <a:prstGeom prst="rect">
            <a:avLst/>
          </a:prstGeom>
          <a:noFill/>
          <a:ln w="9525">
            <a:solidFill>
              <a:schemeClr val="tx1"/>
            </a:solidFill>
            <a:miter lim="800000"/>
            <a:headEnd/>
            <a:tailEnd/>
          </a:ln>
        </p:spPr>
      </p:pic>
      <p:sp>
        <p:nvSpPr>
          <p:cNvPr id="75820" name="Rectangle 2"/>
          <p:cNvSpPr>
            <a:spLocks noChangeArrowheads="1"/>
          </p:cNvSpPr>
          <p:nvPr/>
        </p:nvSpPr>
        <p:spPr bwMode="auto">
          <a:xfrm>
            <a:off x="5196990" y="4688358"/>
            <a:ext cx="6620469" cy="1388812"/>
          </a:xfrm>
          <a:prstGeom prst="rect">
            <a:avLst/>
          </a:prstGeom>
          <a:solidFill>
            <a:srgbClr val="FFFFFF"/>
          </a:solidFill>
          <a:ln w="9525">
            <a:solidFill>
              <a:srgbClr val="000000"/>
            </a:solidFill>
            <a:miter lim="800000"/>
            <a:headEnd/>
            <a:tailEnd/>
          </a:ln>
        </p:spPr>
        <p:txBody>
          <a:bodyPr/>
          <a:lstStyle/>
          <a:p>
            <a:pPr algn="ctr"/>
            <a:r>
              <a:rPr lang="es-ES_tradnl" b="1" dirty="0" smtClean="0">
                <a:solidFill>
                  <a:srgbClr val="7030A0"/>
                </a:solidFill>
              </a:rPr>
              <a:t>Carácter </a:t>
            </a:r>
            <a:r>
              <a:rPr lang="es-ES_tradnl" b="1" dirty="0" err="1">
                <a:solidFill>
                  <a:srgbClr val="7030A0"/>
                </a:solidFill>
              </a:rPr>
              <a:t>Anfipático</a:t>
            </a:r>
            <a:endParaRPr lang="es-ES_tradnl" b="1" dirty="0">
              <a:solidFill>
                <a:srgbClr val="7030A0"/>
              </a:solidFill>
            </a:endParaRPr>
          </a:p>
        </p:txBody>
      </p:sp>
      <p:sp>
        <p:nvSpPr>
          <p:cNvPr id="75779" name="AutoShape 138"/>
          <p:cNvSpPr>
            <a:spLocks/>
          </p:cNvSpPr>
          <p:nvPr/>
        </p:nvSpPr>
        <p:spPr bwMode="auto">
          <a:xfrm>
            <a:off x="3919041" y="809124"/>
            <a:ext cx="149225" cy="3200400"/>
          </a:xfrm>
          <a:prstGeom prst="leftBrace">
            <a:avLst>
              <a:gd name="adj1" fmla="val 178723"/>
              <a:gd name="adj2" fmla="val 50000"/>
            </a:avLst>
          </a:prstGeom>
          <a:noFill/>
          <a:ln w="9525">
            <a:solidFill>
              <a:srgbClr val="000000"/>
            </a:solidFill>
            <a:round/>
            <a:headEnd/>
            <a:tailEnd/>
          </a:ln>
        </p:spPr>
        <p:txBody>
          <a:bodyPr/>
          <a:lstStyle/>
          <a:p>
            <a:endParaRPr lang="es-ES_tradnl"/>
          </a:p>
        </p:txBody>
      </p:sp>
      <p:sp>
        <p:nvSpPr>
          <p:cNvPr id="75780" name="Text Box 137"/>
          <p:cNvSpPr txBox="1">
            <a:spLocks noChangeArrowheads="1"/>
          </p:cNvSpPr>
          <p:nvPr/>
        </p:nvSpPr>
        <p:spPr bwMode="auto">
          <a:xfrm>
            <a:off x="527304" y="158026"/>
            <a:ext cx="2889476" cy="1819063"/>
          </a:xfrm>
          <a:prstGeom prst="rect">
            <a:avLst/>
          </a:prstGeom>
          <a:solidFill>
            <a:srgbClr val="FFFFFF"/>
          </a:solidFill>
          <a:ln w="9525">
            <a:solidFill>
              <a:srgbClr val="000000"/>
            </a:solidFill>
            <a:miter lim="800000"/>
            <a:headEnd/>
            <a:tailEnd/>
          </a:ln>
        </p:spPr>
        <p:txBody>
          <a:bodyPr/>
          <a:lstStyle/>
          <a:p>
            <a:pPr eaLnBrk="0" hangingPunct="0"/>
            <a:endParaRPr lang="es-ES" sz="1000" dirty="0">
              <a:cs typeface="Times New Roman" pitchFamily="18" charset="0"/>
            </a:endParaRPr>
          </a:p>
          <a:p>
            <a:pPr algn="ctr" eaLnBrk="0" hangingPunct="0"/>
            <a:r>
              <a:rPr lang="es-ES" sz="1400" b="1" dirty="0">
                <a:solidFill>
                  <a:srgbClr val="7030A0"/>
                </a:solidFill>
                <a:cs typeface="Times New Roman" pitchFamily="18" charset="0"/>
              </a:rPr>
              <a:t>Propiedades generales: </a:t>
            </a:r>
          </a:p>
          <a:p>
            <a:pPr marL="171450" indent="-171450" defTabSz="179388" eaLnBrk="0" hangingPunct="0">
              <a:buFont typeface="Arial" panose="020B0604020202020204" pitchFamily="34" charset="0"/>
              <a:buChar char="•"/>
            </a:pPr>
            <a:r>
              <a:rPr lang="es-ES" sz="1400" dirty="0">
                <a:cs typeface="Times New Roman" pitchFamily="18" charset="0"/>
              </a:rPr>
              <a:t>Insolubles o poco solubles en agua.</a:t>
            </a:r>
          </a:p>
          <a:p>
            <a:pPr marL="171450" indent="-171450" eaLnBrk="0" hangingPunct="0">
              <a:buFont typeface="Arial" panose="020B0604020202020204" pitchFamily="34" charset="0"/>
              <a:buChar char="•"/>
            </a:pPr>
            <a:r>
              <a:rPr lang="es-ES" sz="1400" dirty="0">
                <a:cs typeface="Times New Roman" pitchFamily="18" charset="0"/>
              </a:rPr>
              <a:t>Solubles en disolventes orgánicos</a:t>
            </a:r>
          </a:p>
          <a:p>
            <a:pPr marL="171450" indent="-171450" eaLnBrk="0" hangingPunct="0">
              <a:buFont typeface="Arial" panose="020B0604020202020204" pitchFamily="34" charset="0"/>
              <a:buChar char="•"/>
            </a:pPr>
            <a:r>
              <a:rPr lang="es-ES" sz="1400" dirty="0">
                <a:cs typeface="Times New Roman" pitchFamily="18" charset="0"/>
              </a:rPr>
              <a:t>Aspecto graso.</a:t>
            </a:r>
          </a:p>
          <a:p>
            <a:pPr marL="171450" indent="-171450" eaLnBrk="0" hangingPunct="0">
              <a:buFont typeface="Arial" panose="020B0604020202020204" pitchFamily="34" charset="0"/>
              <a:buChar char="•"/>
            </a:pPr>
            <a:r>
              <a:rPr lang="es-ES" sz="1400" dirty="0">
                <a:cs typeface="Times New Roman" pitchFamily="18" charset="0"/>
              </a:rPr>
              <a:t>Origen biológico</a:t>
            </a:r>
          </a:p>
          <a:p>
            <a:pPr marL="171450" indent="-171450" eaLnBrk="0" hangingPunct="0">
              <a:buFont typeface="Arial" panose="020B0604020202020204" pitchFamily="34" charset="0"/>
              <a:buChar char="•"/>
            </a:pPr>
            <a:r>
              <a:rPr lang="es-ES" sz="1400" dirty="0">
                <a:cs typeface="Times New Roman" pitchFamily="18" charset="0"/>
              </a:rPr>
              <a:t>Baja densidad</a:t>
            </a:r>
          </a:p>
        </p:txBody>
      </p:sp>
      <p:sp>
        <p:nvSpPr>
          <p:cNvPr id="197768" name="Text Box 136"/>
          <p:cNvSpPr txBox="1">
            <a:spLocks noChangeArrowheads="1"/>
          </p:cNvSpPr>
          <p:nvPr/>
        </p:nvSpPr>
        <p:spPr bwMode="auto">
          <a:xfrm>
            <a:off x="4038103" y="1337762"/>
            <a:ext cx="1371600" cy="309563"/>
          </a:xfrm>
          <a:prstGeom prst="rect">
            <a:avLst/>
          </a:prstGeom>
          <a:solidFill>
            <a:srgbClr val="FFFFFF"/>
          </a:solidFill>
          <a:ln w="9525">
            <a:solidFill>
              <a:srgbClr val="000000"/>
            </a:solidFill>
            <a:miter lim="800000"/>
            <a:headEnd/>
            <a:tailEnd/>
          </a:ln>
        </p:spPr>
        <p:txBody>
          <a:bodyPr/>
          <a:lstStyle/>
          <a:p>
            <a:pPr eaLnBrk="0" hangingPunct="0"/>
            <a:r>
              <a:rPr lang="es-ES" sz="1200" dirty="0">
                <a:cs typeface="Times New Roman" pitchFamily="18" charset="0"/>
              </a:rPr>
              <a:t>saponificables</a:t>
            </a:r>
            <a:endParaRPr lang="es-ES" dirty="0"/>
          </a:p>
        </p:txBody>
      </p:sp>
      <p:sp>
        <p:nvSpPr>
          <p:cNvPr id="197767" name="Text Box 135"/>
          <p:cNvSpPr txBox="1">
            <a:spLocks noChangeArrowheads="1"/>
          </p:cNvSpPr>
          <p:nvPr/>
        </p:nvSpPr>
        <p:spPr bwMode="auto">
          <a:xfrm>
            <a:off x="4147640" y="3609474"/>
            <a:ext cx="1371600" cy="309562"/>
          </a:xfrm>
          <a:prstGeom prst="rect">
            <a:avLst/>
          </a:prstGeom>
          <a:solidFill>
            <a:srgbClr val="FFFFFF"/>
          </a:solidFill>
          <a:ln w="9525">
            <a:solidFill>
              <a:srgbClr val="000000"/>
            </a:solidFill>
            <a:miter lim="800000"/>
            <a:headEnd/>
            <a:tailEnd/>
          </a:ln>
        </p:spPr>
        <p:txBody>
          <a:bodyPr/>
          <a:lstStyle/>
          <a:p>
            <a:pPr eaLnBrk="0" hangingPunct="0"/>
            <a:r>
              <a:rPr lang="es-ES" sz="1200">
                <a:cs typeface="Times New Roman" pitchFamily="18" charset="0"/>
              </a:rPr>
              <a:t>insaponificables</a:t>
            </a:r>
            <a:endParaRPr lang="es-ES"/>
          </a:p>
        </p:txBody>
      </p:sp>
      <p:sp>
        <p:nvSpPr>
          <p:cNvPr id="75783" name="AutoShape 134"/>
          <p:cNvSpPr>
            <a:spLocks/>
          </p:cNvSpPr>
          <p:nvPr/>
        </p:nvSpPr>
        <p:spPr bwMode="auto">
          <a:xfrm>
            <a:off x="5404941" y="272536"/>
            <a:ext cx="128577" cy="2370151"/>
          </a:xfrm>
          <a:prstGeom prst="leftBrace">
            <a:avLst>
              <a:gd name="adj1" fmla="val 114894"/>
              <a:gd name="adj2" fmla="val 50000"/>
            </a:avLst>
          </a:prstGeom>
          <a:noFill/>
          <a:ln w="9525">
            <a:solidFill>
              <a:srgbClr val="000000"/>
            </a:solidFill>
            <a:round/>
            <a:headEnd/>
            <a:tailEnd/>
          </a:ln>
        </p:spPr>
        <p:txBody>
          <a:bodyPr/>
          <a:lstStyle/>
          <a:p>
            <a:endParaRPr lang="es-ES_tradnl"/>
          </a:p>
        </p:txBody>
      </p:sp>
      <p:sp>
        <p:nvSpPr>
          <p:cNvPr id="75784" name="AutoShape 133"/>
          <p:cNvSpPr>
            <a:spLocks/>
          </p:cNvSpPr>
          <p:nvPr/>
        </p:nvSpPr>
        <p:spPr bwMode="auto">
          <a:xfrm>
            <a:off x="5519241" y="3269749"/>
            <a:ext cx="149225" cy="914400"/>
          </a:xfrm>
          <a:prstGeom prst="leftBrace">
            <a:avLst>
              <a:gd name="adj1" fmla="val 51064"/>
              <a:gd name="adj2" fmla="val 50000"/>
            </a:avLst>
          </a:prstGeom>
          <a:noFill/>
          <a:ln w="9525">
            <a:solidFill>
              <a:srgbClr val="000000"/>
            </a:solidFill>
            <a:round/>
            <a:headEnd/>
            <a:tailEnd/>
          </a:ln>
        </p:spPr>
        <p:txBody>
          <a:bodyPr/>
          <a:lstStyle/>
          <a:p>
            <a:endParaRPr lang="es-ES_tradnl"/>
          </a:p>
        </p:txBody>
      </p:sp>
      <p:sp>
        <p:nvSpPr>
          <p:cNvPr id="197764" name="Text Box 132"/>
          <p:cNvSpPr txBox="1">
            <a:spLocks noChangeArrowheads="1"/>
          </p:cNvSpPr>
          <p:nvPr/>
        </p:nvSpPr>
        <p:spPr bwMode="auto">
          <a:xfrm>
            <a:off x="5519240" y="699587"/>
            <a:ext cx="1257300" cy="309563"/>
          </a:xfrm>
          <a:prstGeom prst="rect">
            <a:avLst/>
          </a:prstGeom>
          <a:solidFill>
            <a:srgbClr val="FFFFFF"/>
          </a:solidFill>
          <a:ln w="9525">
            <a:solidFill>
              <a:srgbClr val="000000"/>
            </a:solidFill>
            <a:miter lim="800000"/>
            <a:headEnd/>
            <a:tailEnd/>
          </a:ln>
        </p:spPr>
        <p:txBody>
          <a:bodyPr/>
          <a:lstStyle/>
          <a:p>
            <a:pPr eaLnBrk="0" hangingPunct="0"/>
            <a:r>
              <a:rPr lang="es-ES" sz="1200">
                <a:cs typeface="Times New Roman" pitchFamily="18" charset="0"/>
              </a:rPr>
              <a:t>simples</a:t>
            </a:r>
            <a:endParaRPr lang="es-ES"/>
          </a:p>
        </p:txBody>
      </p:sp>
      <p:sp>
        <p:nvSpPr>
          <p:cNvPr id="197763" name="Text Box 131"/>
          <p:cNvSpPr txBox="1">
            <a:spLocks noChangeArrowheads="1"/>
          </p:cNvSpPr>
          <p:nvPr/>
        </p:nvSpPr>
        <p:spPr bwMode="auto">
          <a:xfrm>
            <a:off x="5633540" y="3384049"/>
            <a:ext cx="1257300" cy="309562"/>
          </a:xfrm>
          <a:prstGeom prst="rect">
            <a:avLst/>
          </a:prstGeom>
          <a:solidFill>
            <a:srgbClr val="FFFFFF"/>
          </a:solidFill>
          <a:ln w="9525">
            <a:solidFill>
              <a:srgbClr val="000000"/>
            </a:solidFill>
            <a:miter lim="800000"/>
            <a:headEnd/>
            <a:tailEnd/>
          </a:ln>
        </p:spPr>
        <p:txBody>
          <a:bodyPr/>
          <a:lstStyle/>
          <a:p>
            <a:pPr eaLnBrk="0" hangingPunct="0"/>
            <a:r>
              <a:rPr lang="es-ES" sz="1200">
                <a:cs typeface="Times New Roman" pitchFamily="18" charset="0"/>
              </a:rPr>
              <a:t>Terpenos</a:t>
            </a:r>
            <a:endParaRPr lang="es-ES"/>
          </a:p>
        </p:txBody>
      </p:sp>
      <p:sp>
        <p:nvSpPr>
          <p:cNvPr id="197762" name="Text Box 130"/>
          <p:cNvSpPr txBox="1">
            <a:spLocks noChangeArrowheads="1"/>
          </p:cNvSpPr>
          <p:nvPr/>
        </p:nvSpPr>
        <p:spPr bwMode="auto">
          <a:xfrm>
            <a:off x="5519240" y="1928312"/>
            <a:ext cx="1257300" cy="309563"/>
          </a:xfrm>
          <a:prstGeom prst="rect">
            <a:avLst/>
          </a:prstGeom>
          <a:solidFill>
            <a:srgbClr val="FFFFFF"/>
          </a:solidFill>
          <a:ln w="9525">
            <a:solidFill>
              <a:srgbClr val="000000"/>
            </a:solidFill>
            <a:miter lim="800000"/>
            <a:headEnd/>
            <a:tailEnd/>
          </a:ln>
        </p:spPr>
        <p:txBody>
          <a:bodyPr/>
          <a:lstStyle/>
          <a:p>
            <a:pPr eaLnBrk="0" hangingPunct="0"/>
            <a:r>
              <a:rPr lang="es-ES" sz="1200">
                <a:cs typeface="Times New Roman" pitchFamily="18" charset="0"/>
              </a:rPr>
              <a:t>complejos</a:t>
            </a:r>
            <a:endParaRPr lang="es-ES"/>
          </a:p>
        </p:txBody>
      </p:sp>
      <p:sp>
        <p:nvSpPr>
          <p:cNvPr id="197761" name="Text Box 129"/>
          <p:cNvSpPr txBox="1">
            <a:spLocks noChangeArrowheads="1"/>
          </p:cNvSpPr>
          <p:nvPr/>
        </p:nvSpPr>
        <p:spPr bwMode="auto">
          <a:xfrm>
            <a:off x="5633540" y="3828549"/>
            <a:ext cx="1257300" cy="309562"/>
          </a:xfrm>
          <a:prstGeom prst="rect">
            <a:avLst/>
          </a:prstGeom>
          <a:solidFill>
            <a:srgbClr val="FFFFFF"/>
          </a:solidFill>
          <a:ln w="9525">
            <a:solidFill>
              <a:srgbClr val="000000"/>
            </a:solidFill>
            <a:miter lim="800000"/>
            <a:headEnd/>
            <a:tailEnd/>
          </a:ln>
        </p:spPr>
        <p:txBody>
          <a:bodyPr/>
          <a:lstStyle/>
          <a:p>
            <a:pPr eaLnBrk="0" hangingPunct="0"/>
            <a:r>
              <a:rPr lang="es-ES" sz="1200">
                <a:cs typeface="Times New Roman" pitchFamily="18" charset="0"/>
              </a:rPr>
              <a:t>Esteroides</a:t>
            </a:r>
            <a:endParaRPr lang="es-ES"/>
          </a:p>
        </p:txBody>
      </p:sp>
      <p:sp>
        <p:nvSpPr>
          <p:cNvPr id="75789" name="AutoShape 128"/>
          <p:cNvSpPr>
            <a:spLocks/>
          </p:cNvSpPr>
          <p:nvPr/>
        </p:nvSpPr>
        <p:spPr bwMode="auto">
          <a:xfrm>
            <a:off x="6776541" y="1483811"/>
            <a:ext cx="149225" cy="1485900"/>
          </a:xfrm>
          <a:prstGeom prst="leftBrace">
            <a:avLst>
              <a:gd name="adj1" fmla="val 82979"/>
              <a:gd name="adj2" fmla="val 50000"/>
            </a:avLst>
          </a:prstGeom>
          <a:noFill/>
          <a:ln w="9525">
            <a:solidFill>
              <a:srgbClr val="000000"/>
            </a:solidFill>
            <a:round/>
            <a:headEnd/>
            <a:tailEnd/>
          </a:ln>
        </p:spPr>
        <p:txBody>
          <a:bodyPr/>
          <a:lstStyle/>
          <a:p>
            <a:endParaRPr lang="es-ES_tradnl"/>
          </a:p>
        </p:txBody>
      </p:sp>
      <p:sp>
        <p:nvSpPr>
          <p:cNvPr id="197759" name="Text Box 127"/>
          <p:cNvSpPr txBox="1">
            <a:spLocks noChangeArrowheads="1"/>
          </p:cNvSpPr>
          <p:nvPr/>
        </p:nvSpPr>
        <p:spPr bwMode="auto">
          <a:xfrm>
            <a:off x="6925766" y="1768249"/>
            <a:ext cx="1211236" cy="309562"/>
          </a:xfrm>
          <a:prstGeom prst="rect">
            <a:avLst/>
          </a:prstGeom>
          <a:solidFill>
            <a:srgbClr val="FFFFFF"/>
          </a:solidFill>
          <a:ln w="9525">
            <a:solidFill>
              <a:srgbClr val="000000"/>
            </a:solidFill>
            <a:miter lim="800000"/>
            <a:headEnd/>
            <a:tailEnd/>
          </a:ln>
        </p:spPr>
        <p:txBody>
          <a:bodyPr/>
          <a:lstStyle/>
          <a:p>
            <a:pPr eaLnBrk="0" hangingPunct="0"/>
            <a:r>
              <a:rPr lang="es-ES" sz="1200" b="1" dirty="0" err="1" smtClean="0">
                <a:solidFill>
                  <a:srgbClr val="7030A0"/>
                </a:solidFill>
                <a:cs typeface="Times New Roman" pitchFamily="18" charset="0"/>
              </a:rPr>
              <a:t>Fosfoglicéridos</a:t>
            </a:r>
            <a:r>
              <a:rPr lang="es-ES" sz="1200" b="1" dirty="0" smtClean="0">
                <a:solidFill>
                  <a:srgbClr val="7030A0"/>
                </a:solidFill>
                <a:cs typeface="Times New Roman" pitchFamily="18" charset="0"/>
              </a:rPr>
              <a:t>: </a:t>
            </a:r>
            <a:endParaRPr lang="es-ES" sz="1200" b="1" dirty="0">
              <a:solidFill>
                <a:srgbClr val="7030A0"/>
              </a:solidFill>
            </a:endParaRPr>
          </a:p>
        </p:txBody>
      </p:sp>
      <p:sp>
        <p:nvSpPr>
          <p:cNvPr id="197758" name="Text Box 126"/>
          <p:cNvSpPr txBox="1">
            <a:spLocks noChangeArrowheads="1"/>
          </p:cNvSpPr>
          <p:nvPr/>
        </p:nvSpPr>
        <p:spPr bwMode="auto">
          <a:xfrm>
            <a:off x="6890840" y="2487112"/>
            <a:ext cx="1028700" cy="309563"/>
          </a:xfrm>
          <a:prstGeom prst="rect">
            <a:avLst/>
          </a:prstGeom>
          <a:solidFill>
            <a:srgbClr val="FFFFFF"/>
          </a:solidFill>
          <a:ln w="9525">
            <a:solidFill>
              <a:srgbClr val="000000"/>
            </a:solidFill>
            <a:miter lim="800000"/>
            <a:headEnd/>
            <a:tailEnd/>
          </a:ln>
        </p:spPr>
        <p:txBody>
          <a:bodyPr/>
          <a:lstStyle/>
          <a:p>
            <a:pPr eaLnBrk="0" hangingPunct="0"/>
            <a:r>
              <a:rPr lang="es-ES" sz="1000">
                <a:cs typeface="Times New Roman" pitchFamily="18" charset="0"/>
              </a:rPr>
              <a:t>Esfingolípidos</a:t>
            </a:r>
            <a:endParaRPr lang="es-ES"/>
          </a:p>
        </p:txBody>
      </p:sp>
      <p:sp>
        <p:nvSpPr>
          <p:cNvPr id="197757" name="Text Box 125"/>
          <p:cNvSpPr txBox="1">
            <a:spLocks noChangeArrowheads="1"/>
          </p:cNvSpPr>
          <p:nvPr/>
        </p:nvSpPr>
        <p:spPr bwMode="auto">
          <a:xfrm>
            <a:off x="7133728" y="1055187"/>
            <a:ext cx="571500" cy="309563"/>
          </a:xfrm>
          <a:prstGeom prst="rect">
            <a:avLst/>
          </a:prstGeom>
          <a:solidFill>
            <a:srgbClr val="FFFFFF"/>
          </a:solidFill>
          <a:ln w="9525">
            <a:solidFill>
              <a:srgbClr val="000000"/>
            </a:solidFill>
            <a:miter lim="800000"/>
            <a:headEnd/>
            <a:tailEnd/>
          </a:ln>
        </p:spPr>
        <p:txBody>
          <a:bodyPr/>
          <a:lstStyle/>
          <a:p>
            <a:pPr eaLnBrk="0" hangingPunct="0"/>
            <a:r>
              <a:rPr lang="es-ES" sz="1200">
                <a:cs typeface="Times New Roman" pitchFamily="18" charset="0"/>
              </a:rPr>
              <a:t>ceras</a:t>
            </a:r>
            <a:endParaRPr lang="es-ES"/>
          </a:p>
        </p:txBody>
      </p:sp>
      <p:sp>
        <p:nvSpPr>
          <p:cNvPr id="75793" name="AutoShape 124"/>
          <p:cNvSpPr>
            <a:spLocks/>
          </p:cNvSpPr>
          <p:nvPr/>
        </p:nvSpPr>
        <p:spPr bwMode="auto">
          <a:xfrm>
            <a:off x="7919541" y="2129925"/>
            <a:ext cx="135130" cy="1201672"/>
          </a:xfrm>
          <a:prstGeom prst="leftBrace">
            <a:avLst>
              <a:gd name="adj1" fmla="val 70213"/>
              <a:gd name="adj2" fmla="val 50000"/>
            </a:avLst>
          </a:prstGeom>
          <a:noFill/>
          <a:ln w="9525">
            <a:solidFill>
              <a:srgbClr val="000000"/>
            </a:solidFill>
            <a:round/>
            <a:headEnd/>
            <a:tailEnd/>
          </a:ln>
        </p:spPr>
        <p:txBody>
          <a:bodyPr/>
          <a:lstStyle/>
          <a:p>
            <a:endParaRPr lang="es-ES_tradnl"/>
          </a:p>
        </p:txBody>
      </p:sp>
      <p:sp>
        <p:nvSpPr>
          <p:cNvPr id="197755" name="Text Box 123"/>
          <p:cNvSpPr txBox="1">
            <a:spLocks noChangeArrowheads="1"/>
          </p:cNvSpPr>
          <p:nvPr/>
        </p:nvSpPr>
        <p:spPr bwMode="auto">
          <a:xfrm>
            <a:off x="8033840" y="2825249"/>
            <a:ext cx="1350964" cy="309562"/>
          </a:xfrm>
          <a:prstGeom prst="rect">
            <a:avLst/>
          </a:prstGeom>
          <a:solidFill>
            <a:srgbClr val="FFFFFF"/>
          </a:solidFill>
          <a:ln w="9525">
            <a:solidFill>
              <a:srgbClr val="000000"/>
            </a:solidFill>
            <a:miter lim="800000"/>
            <a:headEnd/>
            <a:tailEnd/>
          </a:ln>
        </p:spPr>
        <p:txBody>
          <a:bodyPr/>
          <a:lstStyle/>
          <a:p>
            <a:pPr eaLnBrk="0" hangingPunct="0"/>
            <a:r>
              <a:rPr lang="es-ES" sz="1000" dirty="0" err="1" smtClean="0">
                <a:cs typeface="Times New Roman" pitchFamily="18" charset="0"/>
              </a:rPr>
              <a:t>Glucoesfingolípidos</a:t>
            </a:r>
            <a:endParaRPr lang="es-ES" dirty="0"/>
          </a:p>
        </p:txBody>
      </p:sp>
      <p:sp>
        <p:nvSpPr>
          <p:cNvPr id="197754" name="Text Box 122"/>
          <p:cNvSpPr txBox="1">
            <a:spLocks noChangeArrowheads="1"/>
          </p:cNvSpPr>
          <p:nvPr/>
        </p:nvSpPr>
        <p:spPr bwMode="auto">
          <a:xfrm>
            <a:off x="8033840" y="2152149"/>
            <a:ext cx="1143000" cy="309562"/>
          </a:xfrm>
          <a:prstGeom prst="rect">
            <a:avLst/>
          </a:prstGeom>
          <a:solidFill>
            <a:srgbClr val="FFFFFF"/>
          </a:solidFill>
          <a:ln w="9525">
            <a:solidFill>
              <a:srgbClr val="000000"/>
            </a:solidFill>
            <a:miter lim="800000"/>
            <a:headEnd/>
            <a:tailEnd/>
          </a:ln>
        </p:spPr>
        <p:txBody>
          <a:bodyPr/>
          <a:lstStyle/>
          <a:p>
            <a:pPr eaLnBrk="0" hangingPunct="0"/>
            <a:r>
              <a:rPr lang="es-ES" sz="1000">
                <a:cs typeface="Times New Roman" pitchFamily="18" charset="0"/>
              </a:rPr>
              <a:t>esfingomielinas</a:t>
            </a:r>
            <a:endParaRPr lang="es-ES"/>
          </a:p>
        </p:txBody>
      </p:sp>
      <p:sp>
        <p:nvSpPr>
          <p:cNvPr id="75796" name="Line 121"/>
          <p:cNvSpPr>
            <a:spLocks noChangeShapeType="1"/>
          </p:cNvSpPr>
          <p:nvPr/>
        </p:nvSpPr>
        <p:spPr bwMode="auto">
          <a:xfrm>
            <a:off x="8105285" y="772601"/>
            <a:ext cx="228600" cy="0"/>
          </a:xfrm>
          <a:prstGeom prst="line">
            <a:avLst/>
          </a:prstGeom>
          <a:noFill/>
          <a:ln w="9525">
            <a:solidFill>
              <a:srgbClr val="000000"/>
            </a:solidFill>
            <a:round/>
            <a:headEnd/>
            <a:tailEnd type="triangle" w="med" len="med"/>
          </a:ln>
        </p:spPr>
        <p:txBody>
          <a:bodyPr/>
          <a:lstStyle/>
          <a:p>
            <a:endParaRPr lang="es-ES"/>
          </a:p>
        </p:txBody>
      </p:sp>
      <p:sp>
        <p:nvSpPr>
          <p:cNvPr id="75797" name="Line 120"/>
          <p:cNvSpPr>
            <a:spLocks noChangeShapeType="1"/>
          </p:cNvSpPr>
          <p:nvPr/>
        </p:nvSpPr>
        <p:spPr bwMode="auto">
          <a:xfrm>
            <a:off x="7705228" y="1198061"/>
            <a:ext cx="671512" cy="6351"/>
          </a:xfrm>
          <a:prstGeom prst="line">
            <a:avLst/>
          </a:prstGeom>
          <a:noFill/>
          <a:ln w="9525">
            <a:solidFill>
              <a:srgbClr val="000000"/>
            </a:solidFill>
            <a:round/>
            <a:headEnd/>
            <a:tailEnd type="triangle" w="med" len="med"/>
          </a:ln>
        </p:spPr>
        <p:txBody>
          <a:bodyPr/>
          <a:lstStyle/>
          <a:p>
            <a:endParaRPr lang="es-ES"/>
          </a:p>
        </p:txBody>
      </p:sp>
      <p:sp>
        <p:nvSpPr>
          <p:cNvPr id="75798" name="Line 119"/>
          <p:cNvSpPr>
            <a:spLocks noChangeShapeType="1"/>
          </p:cNvSpPr>
          <p:nvPr/>
        </p:nvSpPr>
        <p:spPr bwMode="auto">
          <a:xfrm>
            <a:off x="9176839" y="2266449"/>
            <a:ext cx="228599" cy="3730"/>
          </a:xfrm>
          <a:prstGeom prst="line">
            <a:avLst/>
          </a:prstGeom>
          <a:noFill/>
          <a:ln w="9525">
            <a:solidFill>
              <a:srgbClr val="000000"/>
            </a:solidFill>
            <a:round/>
            <a:headEnd/>
            <a:tailEnd type="triangle" w="med" len="med"/>
          </a:ln>
        </p:spPr>
        <p:txBody>
          <a:bodyPr/>
          <a:lstStyle/>
          <a:p>
            <a:endParaRPr lang="es-ES"/>
          </a:p>
        </p:txBody>
      </p:sp>
      <p:sp>
        <p:nvSpPr>
          <p:cNvPr id="75799" name="Line 118"/>
          <p:cNvSpPr>
            <a:spLocks noChangeShapeType="1"/>
          </p:cNvSpPr>
          <p:nvPr/>
        </p:nvSpPr>
        <p:spPr bwMode="auto">
          <a:xfrm>
            <a:off x="8143353" y="1854410"/>
            <a:ext cx="1230149" cy="12531"/>
          </a:xfrm>
          <a:prstGeom prst="line">
            <a:avLst/>
          </a:prstGeom>
          <a:noFill/>
          <a:ln w="9525">
            <a:solidFill>
              <a:srgbClr val="000000"/>
            </a:solidFill>
            <a:round/>
            <a:headEnd/>
            <a:tailEnd type="triangle" w="med" len="med"/>
          </a:ln>
        </p:spPr>
        <p:txBody>
          <a:bodyPr/>
          <a:lstStyle/>
          <a:p>
            <a:endParaRPr lang="es-ES"/>
          </a:p>
        </p:txBody>
      </p:sp>
      <p:sp>
        <p:nvSpPr>
          <p:cNvPr id="75800" name="Line 117"/>
          <p:cNvSpPr>
            <a:spLocks noChangeShapeType="1"/>
          </p:cNvSpPr>
          <p:nvPr/>
        </p:nvSpPr>
        <p:spPr bwMode="auto">
          <a:xfrm>
            <a:off x="6890840" y="3495174"/>
            <a:ext cx="228600" cy="0"/>
          </a:xfrm>
          <a:prstGeom prst="line">
            <a:avLst/>
          </a:prstGeom>
          <a:noFill/>
          <a:ln w="9525">
            <a:solidFill>
              <a:srgbClr val="000000"/>
            </a:solidFill>
            <a:round/>
            <a:headEnd/>
            <a:tailEnd type="triangle" w="med" len="med"/>
          </a:ln>
        </p:spPr>
        <p:txBody>
          <a:bodyPr/>
          <a:lstStyle/>
          <a:p>
            <a:endParaRPr lang="es-ES"/>
          </a:p>
        </p:txBody>
      </p:sp>
      <p:sp>
        <p:nvSpPr>
          <p:cNvPr id="75801" name="Line 116"/>
          <p:cNvSpPr>
            <a:spLocks noChangeShapeType="1"/>
          </p:cNvSpPr>
          <p:nvPr/>
        </p:nvSpPr>
        <p:spPr bwMode="auto">
          <a:xfrm>
            <a:off x="9405439" y="2969711"/>
            <a:ext cx="114300" cy="0"/>
          </a:xfrm>
          <a:prstGeom prst="line">
            <a:avLst/>
          </a:prstGeom>
          <a:noFill/>
          <a:ln w="9525">
            <a:solidFill>
              <a:srgbClr val="000000"/>
            </a:solidFill>
            <a:round/>
            <a:headEnd/>
            <a:tailEnd type="triangle" w="med" len="med"/>
          </a:ln>
        </p:spPr>
        <p:txBody>
          <a:bodyPr/>
          <a:lstStyle/>
          <a:p>
            <a:endParaRPr lang="es-ES"/>
          </a:p>
        </p:txBody>
      </p:sp>
      <p:sp>
        <p:nvSpPr>
          <p:cNvPr id="75802" name="Line 115"/>
          <p:cNvSpPr>
            <a:spLocks noChangeShapeType="1"/>
          </p:cNvSpPr>
          <p:nvPr/>
        </p:nvSpPr>
        <p:spPr bwMode="auto">
          <a:xfrm>
            <a:off x="6890840" y="4065086"/>
            <a:ext cx="228600" cy="0"/>
          </a:xfrm>
          <a:prstGeom prst="line">
            <a:avLst/>
          </a:prstGeom>
          <a:noFill/>
          <a:ln w="9525">
            <a:solidFill>
              <a:srgbClr val="000000"/>
            </a:solidFill>
            <a:round/>
            <a:headEnd/>
            <a:tailEnd type="triangle" w="med" len="med"/>
          </a:ln>
        </p:spPr>
        <p:txBody>
          <a:bodyPr/>
          <a:lstStyle/>
          <a:p>
            <a:endParaRPr lang="es-ES"/>
          </a:p>
        </p:txBody>
      </p:sp>
      <p:sp>
        <p:nvSpPr>
          <p:cNvPr id="197746" name="Text Box 114"/>
          <p:cNvSpPr txBox="1">
            <a:spLocks noChangeArrowheads="1"/>
          </p:cNvSpPr>
          <p:nvPr/>
        </p:nvSpPr>
        <p:spPr bwMode="auto">
          <a:xfrm>
            <a:off x="8411437" y="1067558"/>
            <a:ext cx="1371600" cy="342900"/>
          </a:xfrm>
          <a:prstGeom prst="rect">
            <a:avLst/>
          </a:prstGeom>
          <a:solidFill>
            <a:srgbClr val="FFFF99"/>
          </a:solidFill>
          <a:ln w="9525">
            <a:solidFill>
              <a:srgbClr val="000000"/>
            </a:solidFill>
            <a:miter lim="800000"/>
            <a:headEnd/>
            <a:tailEnd/>
          </a:ln>
        </p:spPr>
        <p:txBody>
          <a:bodyPr/>
          <a:lstStyle/>
          <a:p>
            <a:pPr eaLnBrk="0" hangingPunct="0"/>
            <a:r>
              <a:rPr lang="es-ES" sz="900" i="1">
                <a:latin typeface="Comic Sans MS" pitchFamily="66" charset="0"/>
                <a:cs typeface="Times New Roman" pitchFamily="18" charset="0"/>
              </a:rPr>
              <a:t>impermeabilizante</a:t>
            </a:r>
            <a:endParaRPr lang="es-ES"/>
          </a:p>
        </p:txBody>
      </p:sp>
      <p:sp>
        <p:nvSpPr>
          <p:cNvPr id="197745" name="Text Box 113"/>
          <p:cNvSpPr txBox="1">
            <a:spLocks noChangeArrowheads="1"/>
          </p:cNvSpPr>
          <p:nvPr/>
        </p:nvSpPr>
        <p:spPr bwMode="auto">
          <a:xfrm>
            <a:off x="7233740" y="3828549"/>
            <a:ext cx="2400300" cy="457200"/>
          </a:xfrm>
          <a:prstGeom prst="rect">
            <a:avLst/>
          </a:prstGeom>
          <a:solidFill>
            <a:srgbClr val="FFFF99"/>
          </a:solidFill>
          <a:ln w="9525">
            <a:solidFill>
              <a:srgbClr val="000000"/>
            </a:solidFill>
            <a:miter lim="800000"/>
            <a:headEnd/>
            <a:tailEnd/>
          </a:ln>
        </p:spPr>
        <p:txBody>
          <a:bodyPr/>
          <a:lstStyle/>
          <a:p>
            <a:pPr eaLnBrk="0" hangingPunct="0"/>
            <a:r>
              <a:rPr lang="es-ES" sz="900" i="1">
                <a:latin typeface="Comic Sans MS" pitchFamily="66" charset="0"/>
                <a:cs typeface="Times New Roman" pitchFamily="18" charset="0"/>
              </a:rPr>
              <a:t>- c.m. y precursor (colesterol)</a:t>
            </a:r>
            <a:endParaRPr lang="es-ES" sz="800"/>
          </a:p>
          <a:p>
            <a:pPr eaLnBrk="0" hangingPunct="0"/>
            <a:r>
              <a:rPr lang="es-ES" sz="900" i="1">
                <a:latin typeface="Comic Sans MS" pitchFamily="66" charset="0"/>
                <a:cs typeface="Times New Roman" pitchFamily="18" charset="0"/>
              </a:rPr>
              <a:t>- hormonas y vitaminas</a:t>
            </a:r>
            <a:endParaRPr lang="es-ES"/>
          </a:p>
        </p:txBody>
      </p:sp>
      <p:sp>
        <p:nvSpPr>
          <p:cNvPr id="197744" name="Text Box 112"/>
          <p:cNvSpPr txBox="1">
            <a:spLocks noChangeArrowheads="1"/>
          </p:cNvSpPr>
          <p:nvPr/>
        </p:nvSpPr>
        <p:spPr bwMode="auto">
          <a:xfrm>
            <a:off x="7233740" y="3372950"/>
            <a:ext cx="2400300" cy="342900"/>
          </a:xfrm>
          <a:prstGeom prst="rect">
            <a:avLst/>
          </a:prstGeom>
          <a:solidFill>
            <a:srgbClr val="FFFF99"/>
          </a:solidFill>
          <a:ln w="9525">
            <a:solidFill>
              <a:srgbClr val="000000"/>
            </a:solidFill>
            <a:miter lim="800000"/>
            <a:headEnd/>
            <a:tailEnd/>
          </a:ln>
        </p:spPr>
        <p:txBody>
          <a:bodyPr/>
          <a:lstStyle/>
          <a:p>
            <a:pPr eaLnBrk="0" hangingPunct="0"/>
            <a:r>
              <a:rPr lang="es-ES" sz="900" i="1" dirty="0">
                <a:latin typeface="Comic Sans MS" pitchFamily="66" charset="0"/>
                <a:cs typeface="Times New Roman" pitchFamily="18" charset="0"/>
              </a:rPr>
              <a:t>vitaminas y pigmentos </a:t>
            </a:r>
          </a:p>
          <a:p>
            <a:pPr eaLnBrk="0" hangingPunct="0"/>
            <a:r>
              <a:rPr lang="es-ES" sz="900" i="1" dirty="0">
                <a:latin typeface="Comic Sans MS" pitchFamily="66" charset="0"/>
                <a:cs typeface="Times New Roman" pitchFamily="18" charset="0"/>
              </a:rPr>
              <a:t>Precursor de esteroides (</a:t>
            </a:r>
            <a:r>
              <a:rPr lang="es-ES" sz="900" i="1" dirty="0" err="1">
                <a:latin typeface="Comic Sans MS" pitchFamily="66" charset="0"/>
                <a:cs typeface="Times New Roman" pitchFamily="18" charset="0"/>
              </a:rPr>
              <a:t>escualeno</a:t>
            </a:r>
            <a:r>
              <a:rPr lang="es-ES" sz="900" i="1" dirty="0">
                <a:latin typeface="Comic Sans MS" pitchFamily="66" charset="0"/>
                <a:cs typeface="Times New Roman" pitchFamily="18" charset="0"/>
              </a:rPr>
              <a:t>)                                                                                     </a:t>
            </a:r>
            <a:endParaRPr lang="es-ES" dirty="0"/>
          </a:p>
        </p:txBody>
      </p:sp>
      <p:sp>
        <p:nvSpPr>
          <p:cNvPr id="197743" name="Text Box 111"/>
          <p:cNvSpPr txBox="1">
            <a:spLocks noChangeArrowheads="1"/>
          </p:cNvSpPr>
          <p:nvPr/>
        </p:nvSpPr>
        <p:spPr bwMode="auto">
          <a:xfrm>
            <a:off x="9405440" y="1730040"/>
            <a:ext cx="1264388" cy="342900"/>
          </a:xfrm>
          <a:prstGeom prst="rect">
            <a:avLst/>
          </a:prstGeom>
          <a:solidFill>
            <a:srgbClr val="FFFF99">
              <a:alpha val="98822"/>
            </a:srgbClr>
          </a:solidFill>
          <a:ln w="9525">
            <a:solidFill>
              <a:srgbClr val="000000"/>
            </a:solidFill>
            <a:miter lim="800000"/>
            <a:headEnd/>
            <a:tailEnd/>
          </a:ln>
        </p:spPr>
        <p:txBody>
          <a:bodyPr anchor="ctr"/>
          <a:lstStyle/>
          <a:p>
            <a:pPr algn="ctr" eaLnBrk="0" hangingPunct="0"/>
            <a:r>
              <a:rPr lang="es-ES" sz="1100" i="1" dirty="0">
                <a:latin typeface="Comic Sans MS" pitchFamily="66" charset="0"/>
                <a:cs typeface="Times New Roman" pitchFamily="18" charset="0"/>
              </a:rPr>
              <a:t>componente de </a:t>
            </a:r>
            <a:endParaRPr lang="es-ES" sz="1100" i="1" dirty="0" smtClean="0">
              <a:latin typeface="Comic Sans MS" pitchFamily="66" charset="0"/>
              <a:cs typeface="Times New Roman" pitchFamily="18" charset="0"/>
            </a:endParaRPr>
          </a:p>
          <a:p>
            <a:pPr algn="ctr" eaLnBrk="0" hangingPunct="0"/>
            <a:r>
              <a:rPr lang="es-ES" sz="1100" i="1" dirty="0" smtClean="0">
                <a:latin typeface="Comic Sans MS" pitchFamily="66" charset="0"/>
                <a:cs typeface="Times New Roman" pitchFamily="18" charset="0"/>
              </a:rPr>
              <a:t>membranas</a:t>
            </a:r>
            <a:endParaRPr lang="es-ES" sz="1100" dirty="0"/>
          </a:p>
        </p:txBody>
      </p:sp>
      <p:sp>
        <p:nvSpPr>
          <p:cNvPr id="197742" name="Text Box 110"/>
          <p:cNvSpPr txBox="1">
            <a:spLocks noChangeArrowheads="1"/>
          </p:cNvSpPr>
          <p:nvPr/>
        </p:nvSpPr>
        <p:spPr bwMode="auto">
          <a:xfrm>
            <a:off x="9405439" y="2159518"/>
            <a:ext cx="1257300" cy="457200"/>
          </a:xfrm>
          <a:prstGeom prst="rect">
            <a:avLst/>
          </a:prstGeom>
          <a:solidFill>
            <a:srgbClr val="FFFF99"/>
          </a:solidFill>
          <a:ln w="9525">
            <a:solidFill>
              <a:srgbClr val="000000"/>
            </a:solidFill>
            <a:miter lim="800000"/>
            <a:headEnd/>
            <a:tailEnd/>
          </a:ln>
        </p:spPr>
        <p:txBody>
          <a:bodyPr/>
          <a:lstStyle/>
          <a:p>
            <a:pPr eaLnBrk="0" hangingPunct="0"/>
            <a:r>
              <a:rPr lang="es-ES" sz="900" i="1">
                <a:latin typeface="Comic Sans MS" pitchFamily="66" charset="0"/>
                <a:cs typeface="Times New Roman" pitchFamily="18" charset="0"/>
              </a:rPr>
              <a:t>c.m. de v. de mielina (c</a:t>
            </a:r>
            <a:r>
              <a:rPr lang="es-ES" sz="900" i="1">
                <a:cs typeface="Times New Roman" pitchFamily="18" charset="0"/>
              </a:rPr>
              <a:t>é</a:t>
            </a:r>
            <a:r>
              <a:rPr lang="es-ES" sz="900" i="1">
                <a:latin typeface="Comic Sans MS" pitchFamily="66" charset="0"/>
                <a:cs typeface="Times New Roman" pitchFamily="18" charset="0"/>
              </a:rPr>
              <a:t>lulas de Shwann)</a:t>
            </a:r>
            <a:endParaRPr lang="es-ES"/>
          </a:p>
        </p:txBody>
      </p:sp>
      <p:sp>
        <p:nvSpPr>
          <p:cNvPr id="197741" name="Text Box 109"/>
          <p:cNvSpPr txBox="1">
            <a:spLocks noChangeArrowheads="1"/>
          </p:cNvSpPr>
          <p:nvPr/>
        </p:nvSpPr>
        <p:spPr bwMode="auto">
          <a:xfrm>
            <a:off x="9519739" y="2703296"/>
            <a:ext cx="1371600" cy="571500"/>
          </a:xfrm>
          <a:prstGeom prst="rect">
            <a:avLst/>
          </a:prstGeom>
          <a:solidFill>
            <a:srgbClr val="FFFF99"/>
          </a:solidFill>
          <a:ln w="9525">
            <a:solidFill>
              <a:srgbClr val="000000"/>
            </a:solidFill>
            <a:miter lim="800000"/>
            <a:headEnd/>
            <a:tailEnd/>
          </a:ln>
        </p:spPr>
        <p:txBody>
          <a:bodyPr/>
          <a:lstStyle/>
          <a:p>
            <a:pPr eaLnBrk="0" hangingPunct="0"/>
            <a:r>
              <a:rPr lang="es-ES" sz="900" i="1" dirty="0" err="1">
                <a:latin typeface="Comic Sans MS" pitchFamily="66" charset="0"/>
                <a:cs typeface="Times New Roman" pitchFamily="18" charset="0"/>
              </a:rPr>
              <a:t>c.m</a:t>
            </a:r>
            <a:r>
              <a:rPr lang="es-ES" sz="900" i="1" dirty="0">
                <a:latin typeface="Comic Sans MS" pitchFamily="66" charset="0"/>
                <a:cs typeface="Times New Roman" pitchFamily="18" charset="0"/>
              </a:rPr>
              <a:t>. comunicaci</a:t>
            </a:r>
            <a:r>
              <a:rPr lang="es-ES" sz="900" i="1" dirty="0">
                <a:cs typeface="Times New Roman" pitchFamily="18" charset="0"/>
              </a:rPr>
              <a:t>ó</a:t>
            </a:r>
            <a:r>
              <a:rPr lang="es-ES" sz="900" i="1" dirty="0">
                <a:latin typeface="Comic Sans MS" pitchFamily="66" charset="0"/>
                <a:cs typeface="Times New Roman" pitchFamily="18" charset="0"/>
              </a:rPr>
              <a:t>n (funci</a:t>
            </a:r>
            <a:r>
              <a:rPr lang="es-ES" sz="900" i="1" dirty="0">
                <a:cs typeface="Times New Roman" pitchFamily="18" charset="0"/>
              </a:rPr>
              <a:t>ó</a:t>
            </a:r>
            <a:r>
              <a:rPr lang="es-ES" sz="900" i="1" dirty="0">
                <a:latin typeface="Comic Sans MS" pitchFamily="66" charset="0"/>
                <a:cs typeface="Times New Roman" pitchFamily="18" charset="0"/>
              </a:rPr>
              <a:t>n de relaci</a:t>
            </a:r>
            <a:r>
              <a:rPr lang="es-ES" sz="900" i="1" dirty="0">
                <a:cs typeface="Times New Roman" pitchFamily="18" charset="0"/>
              </a:rPr>
              <a:t>ó</a:t>
            </a:r>
            <a:r>
              <a:rPr lang="es-ES" sz="900" i="1" dirty="0">
                <a:latin typeface="Comic Sans MS" pitchFamily="66" charset="0"/>
                <a:cs typeface="Times New Roman" pitchFamily="18" charset="0"/>
              </a:rPr>
              <a:t>n o </a:t>
            </a:r>
            <a:r>
              <a:rPr lang="es-ES" sz="900" i="1" dirty="0" err="1">
                <a:latin typeface="Comic Sans MS" pitchFamily="66" charset="0"/>
                <a:cs typeface="Times New Roman" pitchFamily="18" charset="0"/>
              </a:rPr>
              <a:t>recocimiento</a:t>
            </a:r>
            <a:r>
              <a:rPr lang="es-ES" sz="900" i="1" dirty="0">
                <a:latin typeface="Comic Sans MS" pitchFamily="66" charset="0"/>
                <a:cs typeface="Times New Roman" pitchFamily="18" charset="0"/>
              </a:rPr>
              <a:t> celular)</a:t>
            </a:r>
            <a:endParaRPr lang="es-ES" dirty="0"/>
          </a:p>
        </p:txBody>
      </p:sp>
      <p:sp>
        <p:nvSpPr>
          <p:cNvPr id="197739" name="Text Box 107"/>
          <p:cNvSpPr txBox="1">
            <a:spLocks noChangeArrowheads="1"/>
          </p:cNvSpPr>
          <p:nvPr/>
        </p:nvSpPr>
        <p:spPr bwMode="auto">
          <a:xfrm>
            <a:off x="5604965" y="2344236"/>
            <a:ext cx="1143000" cy="857250"/>
          </a:xfrm>
          <a:prstGeom prst="rect">
            <a:avLst/>
          </a:prstGeom>
          <a:solidFill>
            <a:srgbClr val="CCFFFF"/>
          </a:solidFill>
          <a:ln w="9525">
            <a:solidFill>
              <a:srgbClr val="000000"/>
            </a:solidFill>
            <a:miter lim="800000"/>
            <a:headEnd/>
            <a:tailEnd/>
          </a:ln>
        </p:spPr>
        <p:txBody>
          <a:bodyPr/>
          <a:lstStyle/>
          <a:p>
            <a:pPr eaLnBrk="0" hangingPunct="0"/>
            <a:r>
              <a:rPr lang="es-ES" sz="900" i="1" dirty="0" err="1">
                <a:latin typeface="Comic Sans MS" pitchFamily="66" charset="0"/>
                <a:cs typeface="Times New Roman" pitchFamily="18" charset="0"/>
              </a:rPr>
              <a:t>c.m</a:t>
            </a:r>
            <a:r>
              <a:rPr lang="es-ES" sz="900" i="1" dirty="0">
                <a:latin typeface="Comic Sans MS" pitchFamily="66" charset="0"/>
                <a:cs typeface="Times New Roman" pitchFamily="18" charset="0"/>
              </a:rPr>
              <a:t>. : </a:t>
            </a:r>
            <a:r>
              <a:rPr lang="es-ES" sz="900" i="1" dirty="0" err="1">
                <a:latin typeface="Comic Sans MS" pitchFamily="66" charset="0"/>
                <a:cs typeface="Times New Roman" pitchFamily="18" charset="0"/>
              </a:rPr>
              <a:t>omponentes</a:t>
            </a:r>
            <a:r>
              <a:rPr lang="es-ES" sz="900" i="1" dirty="0">
                <a:latin typeface="Comic Sans MS" pitchFamily="66" charset="0"/>
                <a:cs typeface="Times New Roman" pitchFamily="18" charset="0"/>
              </a:rPr>
              <a:t> de membrana celulares. </a:t>
            </a:r>
            <a:r>
              <a:rPr lang="es-ES" sz="900" b="1" i="1" dirty="0">
                <a:latin typeface="Comic Sans MS" pitchFamily="66" charset="0"/>
                <a:cs typeface="Times New Roman" pitchFamily="18" charset="0"/>
              </a:rPr>
              <a:t>TODOS CON CARÁCTER ANFIPÁTICO</a:t>
            </a:r>
          </a:p>
          <a:p>
            <a:pPr eaLnBrk="0" hangingPunct="0"/>
            <a:endParaRPr lang="es-ES" dirty="0"/>
          </a:p>
        </p:txBody>
      </p:sp>
      <p:sp>
        <p:nvSpPr>
          <p:cNvPr id="75810" name="Rectangle 139"/>
          <p:cNvSpPr>
            <a:spLocks noChangeArrowheads="1"/>
          </p:cNvSpPr>
          <p:nvPr/>
        </p:nvSpPr>
        <p:spPr bwMode="auto">
          <a:xfrm>
            <a:off x="1524001" y="43934"/>
            <a:ext cx="184731" cy="369332"/>
          </a:xfrm>
          <a:prstGeom prst="rect">
            <a:avLst/>
          </a:prstGeom>
          <a:noFill/>
          <a:ln w="9525">
            <a:noFill/>
            <a:miter lim="800000"/>
            <a:headEnd/>
            <a:tailEnd/>
          </a:ln>
        </p:spPr>
        <p:txBody>
          <a:bodyPr wrap="none" anchor="ctr">
            <a:spAutoFit/>
          </a:bodyPr>
          <a:lstStyle/>
          <a:p>
            <a:pPr eaLnBrk="0" hangingPunct="0"/>
            <a:endParaRPr lang="es-ES_tradnl"/>
          </a:p>
        </p:txBody>
      </p:sp>
      <p:sp>
        <p:nvSpPr>
          <p:cNvPr id="75811" name="Rectangle 159"/>
          <p:cNvSpPr>
            <a:spLocks noChangeArrowheads="1"/>
          </p:cNvSpPr>
          <p:nvPr/>
        </p:nvSpPr>
        <p:spPr bwMode="auto">
          <a:xfrm>
            <a:off x="2479344" y="129659"/>
            <a:ext cx="184731" cy="369332"/>
          </a:xfrm>
          <a:prstGeom prst="rect">
            <a:avLst/>
          </a:prstGeom>
          <a:noFill/>
          <a:ln w="9525">
            <a:noFill/>
            <a:miter lim="800000"/>
            <a:headEnd/>
            <a:tailEnd/>
          </a:ln>
        </p:spPr>
        <p:txBody>
          <a:bodyPr wrap="none" anchor="ctr">
            <a:spAutoFit/>
          </a:bodyPr>
          <a:lstStyle/>
          <a:p>
            <a:pPr eaLnBrk="0" hangingPunct="0"/>
            <a:endParaRPr lang="es-ES_tradnl"/>
          </a:p>
        </p:txBody>
      </p:sp>
      <p:sp>
        <p:nvSpPr>
          <p:cNvPr id="197792" name="Text Box 160"/>
          <p:cNvSpPr txBox="1">
            <a:spLocks noChangeArrowheads="1"/>
          </p:cNvSpPr>
          <p:nvPr/>
        </p:nvSpPr>
        <p:spPr bwMode="auto">
          <a:xfrm>
            <a:off x="7033715" y="629726"/>
            <a:ext cx="1028700" cy="307975"/>
          </a:xfrm>
          <a:prstGeom prst="rect">
            <a:avLst/>
          </a:prstGeom>
          <a:solidFill>
            <a:srgbClr val="FFFFFF"/>
          </a:solidFill>
          <a:ln w="9525">
            <a:solidFill>
              <a:srgbClr val="000000"/>
            </a:solidFill>
            <a:miter lim="800000"/>
            <a:headEnd/>
            <a:tailEnd/>
          </a:ln>
        </p:spPr>
        <p:txBody>
          <a:bodyPr/>
          <a:lstStyle/>
          <a:p>
            <a:pPr>
              <a:spcAft>
                <a:spcPts val="1000"/>
              </a:spcAft>
            </a:pPr>
            <a:r>
              <a:rPr lang="es-ES_tradnl" sz="1000">
                <a:latin typeface="Calibri" pitchFamily="34" charset="0"/>
              </a:rPr>
              <a:t>Acilglicéridos</a:t>
            </a:r>
            <a:endParaRPr lang="es-ES_tradnl"/>
          </a:p>
        </p:txBody>
      </p:sp>
      <p:sp>
        <p:nvSpPr>
          <p:cNvPr id="75813" name="AutoShape 128"/>
          <p:cNvSpPr>
            <a:spLocks/>
          </p:cNvSpPr>
          <p:nvPr/>
        </p:nvSpPr>
        <p:spPr bwMode="auto">
          <a:xfrm>
            <a:off x="6776541" y="629726"/>
            <a:ext cx="185737" cy="839799"/>
          </a:xfrm>
          <a:prstGeom prst="leftBrace">
            <a:avLst>
              <a:gd name="adj1" fmla="val 82976"/>
              <a:gd name="adj2" fmla="val 50000"/>
            </a:avLst>
          </a:prstGeom>
          <a:noFill/>
          <a:ln w="9525">
            <a:solidFill>
              <a:srgbClr val="000000"/>
            </a:solidFill>
            <a:round/>
            <a:headEnd/>
            <a:tailEnd/>
          </a:ln>
        </p:spPr>
        <p:txBody>
          <a:bodyPr/>
          <a:lstStyle/>
          <a:p>
            <a:endParaRPr lang="es-ES_tradnl"/>
          </a:p>
        </p:txBody>
      </p:sp>
      <p:sp>
        <p:nvSpPr>
          <p:cNvPr id="197793" name="Text Box 161"/>
          <p:cNvSpPr txBox="1">
            <a:spLocks noChangeArrowheads="1"/>
          </p:cNvSpPr>
          <p:nvPr/>
        </p:nvSpPr>
        <p:spPr bwMode="auto">
          <a:xfrm>
            <a:off x="8391038" y="558288"/>
            <a:ext cx="1857375" cy="428625"/>
          </a:xfrm>
          <a:prstGeom prst="rect">
            <a:avLst/>
          </a:prstGeom>
          <a:solidFill>
            <a:srgbClr val="FFFF99"/>
          </a:solidFill>
          <a:ln w="9525">
            <a:solidFill>
              <a:srgbClr val="000000"/>
            </a:solidFill>
            <a:miter lim="800000"/>
            <a:headEnd/>
            <a:tailEnd/>
          </a:ln>
        </p:spPr>
        <p:txBody>
          <a:bodyPr/>
          <a:lstStyle/>
          <a:p>
            <a:pPr>
              <a:spcAft>
                <a:spcPts val="1000"/>
              </a:spcAft>
            </a:pPr>
            <a:r>
              <a:rPr lang="es-ES_tradnl" sz="900" i="1" dirty="0">
                <a:latin typeface="Comic Sans MS" pitchFamily="66" charset="0"/>
              </a:rPr>
              <a:t>Reserva energética         Aislante térmico y mecánico</a:t>
            </a:r>
          </a:p>
          <a:p>
            <a:pPr>
              <a:spcAft>
                <a:spcPts val="1000"/>
              </a:spcAft>
            </a:pPr>
            <a:endParaRPr lang="es-ES_tradnl" dirty="0"/>
          </a:p>
        </p:txBody>
      </p:sp>
      <p:sp>
        <p:nvSpPr>
          <p:cNvPr id="75815" name="AutoShape 124"/>
          <p:cNvSpPr>
            <a:spLocks/>
          </p:cNvSpPr>
          <p:nvPr/>
        </p:nvSpPr>
        <p:spPr bwMode="auto">
          <a:xfrm flipH="1">
            <a:off x="10691753" y="1715458"/>
            <a:ext cx="207962" cy="898119"/>
          </a:xfrm>
          <a:prstGeom prst="leftBrace">
            <a:avLst>
              <a:gd name="adj1" fmla="val 70210"/>
              <a:gd name="adj2" fmla="val 50000"/>
            </a:avLst>
          </a:prstGeom>
          <a:noFill/>
          <a:ln w="9525">
            <a:solidFill>
              <a:srgbClr val="000000"/>
            </a:solidFill>
            <a:round/>
            <a:headEnd/>
            <a:tailEnd/>
          </a:ln>
        </p:spPr>
        <p:txBody>
          <a:bodyPr/>
          <a:lstStyle/>
          <a:p>
            <a:endParaRPr lang="es-ES_tradnl"/>
          </a:p>
        </p:txBody>
      </p:sp>
      <p:sp>
        <p:nvSpPr>
          <p:cNvPr id="41" name="Text Box 126"/>
          <p:cNvSpPr txBox="1">
            <a:spLocks noChangeArrowheads="1"/>
          </p:cNvSpPr>
          <p:nvPr/>
        </p:nvSpPr>
        <p:spPr bwMode="auto">
          <a:xfrm rot="5400000">
            <a:off x="10601182" y="1994923"/>
            <a:ext cx="868491" cy="309563"/>
          </a:xfrm>
          <a:prstGeom prst="rect">
            <a:avLst/>
          </a:prstGeom>
          <a:solidFill>
            <a:srgbClr val="FFFFFF"/>
          </a:solidFill>
          <a:ln w="9525">
            <a:solidFill>
              <a:srgbClr val="000000"/>
            </a:solidFill>
            <a:miter lim="800000"/>
            <a:headEnd/>
            <a:tailEnd/>
          </a:ln>
        </p:spPr>
        <p:txBody>
          <a:bodyPr/>
          <a:lstStyle/>
          <a:p>
            <a:pPr algn="ctr" eaLnBrk="0" hangingPunct="0"/>
            <a:r>
              <a:rPr lang="es-ES" sz="1000"/>
              <a:t>Fosfolípidos</a:t>
            </a:r>
          </a:p>
        </p:txBody>
      </p:sp>
      <p:pic>
        <p:nvPicPr>
          <p:cNvPr id="75817" name="5 Imagen"/>
          <p:cNvPicPr>
            <a:picLocks noChangeAspect="1" noChangeArrowheads="1"/>
          </p:cNvPicPr>
          <p:nvPr/>
        </p:nvPicPr>
        <p:blipFill>
          <a:blip r:embed="rId4" cstate="print"/>
          <a:srcRect l="2403" t="50272" b="1854"/>
          <a:stretch>
            <a:fillRect/>
          </a:stretch>
        </p:blipFill>
        <p:spPr bwMode="auto">
          <a:xfrm>
            <a:off x="5404941" y="5126480"/>
            <a:ext cx="2469433" cy="778139"/>
          </a:xfrm>
          <a:prstGeom prst="rect">
            <a:avLst/>
          </a:prstGeom>
          <a:noFill/>
          <a:ln w="9525">
            <a:noFill/>
            <a:miter lim="800000"/>
            <a:headEnd/>
            <a:tailEnd/>
          </a:ln>
        </p:spPr>
      </p:pic>
      <p:pic>
        <p:nvPicPr>
          <p:cNvPr id="75818" name="Imagen 12"/>
          <p:cNvPicPr>
            <a:picLocks noChangeAspect="1" noChangeArrowheads="1"/>
          </p:cNvPicPr>
          <p:nvPr/>
        </p:nvPicPr>
        <p:blipFill>
          <a:blip r:embed="rId5" cstate="print"/>
          <a:srcRect/>
          <a:stretch>
            <a:fillRect/>
          </a:stretch>
        </p:blipFill>
        <p:spPr bwMode="auto">
          <a:xfrm>
            <a:off x="9655420" y="5126480"/>
            <a:ext cx="822376" cy="781836"/>
          </a:xfrm>
          <a:prstGeom prst="rect">
            <a:avLst/>
          </a:prstGeom>
          <a:noFill/>
          <a:ln w="9525">
            <a:noFill/>
            <a:miter lim="800000"/>
            <a:headEnd/>
            <a:tailEnd/>
          </a:ln>
        </p:spPr>
      </p:pic>
      <p:pic>
        <p:nvPicPr>
          <p:cNvPr id="75819" name="12 Imagen"/>
          <p:cNvPicPr>
            <a:picLocks noChangeAspect="1" noChangeArrowheads="1"/>
          </p:cNvPicPr>
          <p:nvPr/>
        </p:nvPicPr>
        <p:blipFill>
          <a:blip r:embed="rId6" cstate="print"/>
          <a:srcRect/>
          <a:stretch>
            <a:fillRect/>
          </a:stretch>
        </p:blipFill>
        <p:spPr bwMode="auto">
          <a:xfrm>
            <a:off x="4533404" y="2344236"/>
            <a:ext cx="827087" cy="857250"/>
          </a:xfrm>
          <a:prstGeom prst="rect">
            <a:avLst/>
          </a:prstGeom>
          <a:noFill/>
          <a:ln w="9525">
            <a:noFill/>
            <a:miter lim="800000"/>
            <a:headEnd/>
            <a:tailEnd/>
          </a:ln>
        </p:spPr>
      </p:pic>
      <p:sp>
        <p:nvSpPr>
          <p:cNvPr id="46" name="Text Box 129"/>
          <p:cNvSpPr txBox="1">
            <a:spLocks noChangeArrowheads="1"/>
          </p:cNvSpPr>
          <p:nvPr/>
        </p:nvSpPr>
        <p:spPr bwMode="auto">
          <a:xfrm>
            <a:off x="5243690" y="6213841"/>
            <a:ext cx="6573769" cy="529746"/>
          </a:xfrm>
          <a:prstGeom prst="rect">
            <a:avLst/>
          </a:prstGeom>
          <a:solidFill>
            <a:srgbClr val="FFFFFF"/>
          </a:solidFill>
          <a:ln w="9525">
            <a:solidFill>
              <a:srgbClr val="000000"/>
            </a:solidFill>
            <a:miter lim="800000"/>
            <a:headEnd/>
            <a:tailEnd/>
          </a:ln>
        </p:spPr>
        <p:txBody>
          <a:bodyPr/>
          <a:lstStyle/>
          <a:p>
            <a:pPr eaLnBrk="0" hangingPunct="0"/>
            <a:r>
              <a:rPr lang="es-ES" sz="1400" dirty="0" err="1">
                <a:cs typeface="Times New Roman" pitchFamily="18" charset="0"/>
              </a:rPr>
              <a:t>Monocapas</a:t>
            </a:r>
            <a:r>
              <a:rPr lang="es-ES" sz="1400" dirty="0">
                <a:cs typeface="Times New Roman" pitchFamily="18" charset="0"/>
              </a:rPr>
              <a:t>       </a:t>
            </a:r>
            <a:r>
              <a:rPr lang="es-ES" sz="1600" b="1" dirty="0">
                <a:solidFill>
                  <a:srgbClr val="7030A0"/>
                </a:solidFill>
                <a:cs typeface="Times New Roman" pitchFamily="18" charset="0"/>
              </a:rPr>
              <a:t>Micelas</a:t>
            </a:r>
            <a:r>
              <a:rPr lang="es-ES" sz="1400" dirty="0">
                <a:cs typeface="Times New Roman" pitchFamily="18" charset="0"/>
              </a:rPr>
              <a:t>          bicapas     </a:t>
            </a:r>
            <a:r>
              <a:rPr lang="es-ES" sz="1400" dirty="0" smtClean="0">
                <a:cs typeface="Times New Roman" pitchFamily="18" charset="0"/>
              </a:rPr>
              <a:t>                                 Liposomas</a:t>
            </a:r>
          </a:p>
          <a:p>
            <a:pPr eaLnBrk="0" hangingPunct="0"/>
            <a:r>
              <a:rPr lang="es-ES" sz="1400" dirty="0" smtClean="0">
                <a:cs typeface="Times New Roman" pitchFamily="18" charset="0"/>
              </a:rPr>
              <a:t>                                                                            (</a:t>
            </a:r>
            <a:r>
              <a:rPr lang="es-ES" sz="1400" dirty="0">
                <a:cs typeface="Times New Roman" pitchFamily="18" charset="0"/>
              </a:rPr>
              <a:t>base estructural de las membranas </a:t>
            </a:r>
            <a:r>
              <a:rPr lang="es-ES" sz="1400" dirty="0" smtClean="0">
                <a:cs typeface="Times New Roman" pitchFamily="18" charset="0"/>
              </a:rPr>
              <a:t>celulares</a:t>
            </a:r>
            <a:r>
              <a:rPr lang="es-ES" sz="1400" dirty="0">
                <a:cs typeface="Times New Roman" pitchFamily="18" charset="0"/>
              </a:rPr>
              <a:t>)</a:t>
            </a:r>
            <a:endParaRPr lang="es-ES" sz="1400" dirty="0"/>
          </a:p>
        </p:txBody>
      </p:sp>
      <p:cxnSp>
        <p:nvCxnSpPr>
          <p:cNvPr id="48" name="47 Conector recto de flecha"/>
          <p:cNvCxnSpPr/>
          <p:nvPr/>
        </p:nvCxnSpPr>
        <p:spPr>
          <a:xfrm>
            <a:off x="8144625" y="5613823"/>
            <a:ext cx="620539" cy="0"/>
          </a:xfrm>
          <a:prstGeom prst="straightConnector1">
            <a:avLst/>
          </a:prstGeom>
          <a:ln w="5715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48 Conector recto de flecha"/>
          <p:cNvCxnSpPr/>
          <p:nvPr/>
        </p:nvCxnSpPr>
        <p:spPr>
          <a:xfrm rot="10800000" flipV="1">
            <a:off x="5104904" y="3058611"/>
            <a:ext cx="428625" cy="1588"/>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75824" name="50 Rectángulo"/>
          <p:cNvSpPr>
            <a:spLocks noChangeArrowheads="1"/>
          </p:cNvSpPr>
          <p:nvPr/>
        </p:nvSpPr>
        <p:spPr bwMode="auto">
          <a:xfrm>
            <a:off x="4604840" y="3201487"/>
            <a:ext cx="592150" cy="276999"/>
          </a:xfrm>
          <a:prstGeom prst="rect">
            <a:avLst/>
          </a:prstGeom>
          <a:noFill/>
          <a:ln w="9525">
            <a:noFill/>
            <a:miter lim="800000"/>
            <a:headEnd/>
            <a:tailEnd/>
          </a:ln>
        </p:spPr>
        <p:txBody>
          <a:bodyPr wrap="none">
            <a:spAutoFit/>
          </a:bodyPr>
          <a:lstStyle/>
          <a:p>
            <a:r>
              <a:rPr lang="es-ES" sz="1200">
                <a:solidFill>
                  <a:srgbClr val="000000"/>
                </a:solidFill>
                <a:cs typeface="Times New Roman" pitchFamily="18" charset="0"/>
              </a:rPr>
              <a:t>bicapa</a:t>
            </a:r>
            <a:endParaRPr lang="es-ES"/>
          </a:p>
        </p:txBody>
      </p:sp>
      <p:sp>
        <p:nvSpPr>
          <p:cNvPr id="52" name="Text Box 107"/>
          <p:cNvSpPr txBox="1">
            <a:spLocks noChangeArrowheads="1"/>
          </p:cNvSpPr>
          <p:nvPr/>
        </p:nvSpPr>
        <p:spPr bwMode="auto">
          <a:xfrm>
            <a:off x="5533528" y="1058362"/>
            <a:ext cx="1143000" cy="500063"/>
          </a:xfrm>
          <a:prstGeom prst="rect">
            <a:avLst/>
          </a:prstGeom>
          <a:solidFill>
            <a:srgbClr val="CCFFFF"/>
          </a:solidFill>
          <a:ln w="9525">
            <a:solidFill>
              <a:srgbClr val="000000"/>
            </a:solidFill>
            <a:miter lim="800000"/>
            <a:headEnd/>
            <a:tailEnd/>
          </a:ln>
        </p:spPr>
        <p:txBody>
          <a:bodyPr/>
          <a:lstStyle/>
          <a:p>
            <a:pPr eaLnBrk="0" hangingPunct="0"/>
            <a:r>
              <a:rPr lang="es-ES" sz="900" b="1" i="1" dirty="0">
                <a:latin typeface="Comic Sans MS" pitchFamily="66" charset="0"/>
                <a:cs typeface="Times New Roman" pitchFamily="18" charset="0"/>
              </a:rPr>
              <a:t>NO  presentan CARÁCTER ANFIPÁTICO</a:t>
            </a:r>
          </a:p>
          <a:p>
            <a:pPr eaLnBrk="0" hangingPunct="0"/>
            <a:endParaRPr lang="es-ES" dirty="0"/>
          </a:p>
        </p:txBody>
      </p:sp>
      <p:sp>
        <p:nvSpPr>
          <p:cNvPr id="75826" name="Line 108"/>
          <p:cNvSpPr>
            <a:spLocks noChangeShapeType="1"/>
          </p:cNvSpPr>
          <p:nvPr/>
        </p:nvSpPr>
        <p:spPr bwMode="auto">
          <a:xfrm flipH="1">
            <a:off x="6547940" y="915486"/>
            <a:ext cx="57150" cy="260350"/>
          </a:xfrm>
          <a:prstGeom prst="line">
            <a:avLst/>
          </a:prstGeom>
          <a:noFill/>
          <a:ln w="9525">
            <a:solidFill>
              <a:srgbClr val="000000"/>
            </a:solidFill>
            <a:round/>
            <a:headEnd/>
            <a:tailEnd type="triangle" w="med" len="med"/>
          </a:ln>
        </p:spPr>
        <p:txBody>
          <a:bodyPr/>
          <a:lstStyle/>
          <a:p>
            <a:endParaRPr lang="es-ES"/>
          </a:p>
        </p:txBody>
      </p:sp>
      <p:sp>
        <p:nvSpPr>
          <p:cNvPr id="75827" name="Line 108"/>
          <p:cNvSpPr>
            <a:spLocks noChangeShapeType="1"/>
          </p:cNvSpPr>
          <p:nvPr/>
        </p:nvSpPr>
        <p:spPr bwMode="auto">
          <a:xfrm>
            <a:off x="6644779" y="2129925"/>
            <a:ext cx="46037" cy="331787"/>
          </a:xfrm>
          <a:prstGeom prst="line">
            <a:avLst/>
          </a:prstGeom>
          <a:noFill/>
          <a:ln w="9525">
            <a:solidFill>
              <a:srgbClr val="000000"/>
            </a:solidFill>
            <a:round/>
            <a:headEnd/>
            <a:tailEnd type="triangle" w="med" len="med"/>
          </a:ln>
        </p:spPr>
        <p:txBody>
          <a:bodyPr/>
          <a:lstStyle/>
          <a:p>
            <a:endParaRPr lang="es-ES"/>
          </a:p>
        </p:txBody>
      </p:sp>
      <p:sp>
        <p:nvSpPr>
          <p:cNvPr id="53" name="Text Box 136"/>
          <p:cNvSpPr txBox="1">
            <a:spLocks noChangeArrowheads="1"/>
          </p:cNvSpPr>
          <p:nvPr/>
        </p:nvSpPr>
        <p:spPr bwMode="auto">
          <a:xfrm>
            <a:off x="5533517" y="272535"/>
            <a:ext cx="1214446" cy="285752"/>
          </a:xfrm>
          <a:prstGeom prst="rect">
            <a:avLst/>
          </a:prstGeom>
          <a:solidFill>
            <a:srgbClr val="FFFFFF"/>
          </a:solidFill>
          <a:ln w="9525">
            <a:solidFill>
              <a:srgbClr val="000000"/>
            </a:solidFill>
            <a:miter lim="800000"/>
            <a:headEnd/>
            <a:tailEnd/>
          </a:ln>
        </p:spPr>
        <p:txBody>
          <a:bodyPr/>
          <a:lstStyle/>
          <a:p>
            <a:pPr eaLnBrk="0" hangingPunct="0"/>
            <a:r>
              <a:rPr lang="es-ES" sz="1200" dirty="0">
                <a:cs typeface="Times New Roman" pitchFamily="18" charset="0"/>
              </a:rPr>
              <a:t>Ácidos grasos</a:t>
            </a:r>
            <a:endParaRPr lang="es-ES" dirty="0"/>
          </a:p>
        </p:txBody>
      </p:sp>
      <p:sp>
        <p:nvSpPr>
          <p:cNvPr id="55" name="Text Box 114"/>
          <p:cNvSpPr txBox="1">
            <a:spLocks noChangeArrowheads="1"/>
          </p:cNvSpPr>
          <p:nvPr/>
        </p:nvSpPr>
        <p:spPr bwMode="auto">
          <a:xfrm>
            <a:off x="8391036" y="129659"/>
            <a:ext cx="2379654" cy="357190"/>
          </a:xfrm>
          <a:prstGeom prst="rect">
            <a:avLst/>
          </a:prstGeom>
          <a:solidFill>
            <a:srgbClr val="FFFF99"/>
          </a:solidFill>
          <a:ln w="9525">
            <a:solidFill>
              <a:srgbClr val="000000"/>
            </a:solidFill>
            <a:miter lim="800000"/>
            <a:headEnd/>
            <a:tailEnd/>
          </a:ln>
        </p:spPr>
        <p:txBody>
          <a:bodyPr/>
          <a:lstStyle/>
          <a:p>
            <a:pPr eaLnBrk="0" hangingPunct="0"/>
            <a:r>
              <a:rPr lang="es-ES" sz="900" i="1" dirty="0">
                <a:latin typeface="Comic Sans MS" pitchFamily="66" charset="0"/>
                <a:cs typeface="Times New Roman" pitchFamily="18" charset="0"/>
              </a:rPr>
              <a:t>Energética</a:t>
            </a:r>
          </a:p>
          <a:p>
            <a:pPr eaLnBrk="0" hangingPunct="0"/>
            <a:r>
              <a:rPr lang="es-ES" sz="900" i="1" dirty="0">
                <a:latin typeface="Comic Sans MS" pitchFamily="66" charset="0"/>
                <a:cs typeface="Times New Roman" pitchFamily="18" charset="0"/>
              </a:rPr>
              <a:t>Precursor, monómeros no hidrolizables</a:t>
            </a:r>
            <a:endParaRPr lang="es-ES" dirty="0"/>
          </a:p>
        </p:txBody>
      </p:sp>
      <p:cxnSp>
        <p:nvCxnSpPr>
          <p:cNvPr id="57" name="56 Conector recto de flecha"/>
          <p:cNvCxnSpPr>
            <a:stCxn id="53" idx="3"/>
          </p:cNvCxnSpPr>
          <p:nvPr/>
        </p:nvCxnSpPr>
        <p:spPr>
          <a:xfrm flipV="1">
            <a:off x="6747963" y="414617"/>
            <a:ext cx="1643868" cy="794"/>
          </a:xfrm>
          <a:prstGeom prst="straightConnector1">
            <a:avLst/>
          </a:prstGeom>
          <a:ln w="95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AutoShape 124"/>
          <p:cNvSpPr>
            <a:spLocks/>
          </p:cNvSpPr>
          <p:nvPr/>
        </p:nvSpPr>
        <p:spPr bwMode="auto">
          <a:xfrm flipH="1">
            <a:off x="11222147" y="557500"/>
            <a:ext cx="198777" cy="2741624"/>
          </a:xfrm>
          <a:prstGeom prst="leftBrace">
            <a:avLst>
              <a:gd name="adj1" fmla="val 70210"/>
              <a:gd name="adj2" fmla="val 49365"/>
            </a:avLst>
          </a:prstGeom>
          <a:noFill/>
          <a:ln w="9525">
            <a:solidFill>
              <a:srgbClr val="000000"/>
            </a:solidFill>
            <a:round/>
            <a:headEnd/>
            <a:tailEnd/>
          </a:ln>
        </p:spPr>
        <p:txBody>
          <a:bodyPr/>
          <a:lstStyle/>
          <a:p>
            <a:endParaRPr lang="es-ES_tradnl"/>
          </a:p>
        </p:txBody>
      </p:sp>
      <p:sp>
        <p:nvSpPr>
          <p:cNvPr id="58" name="Text Box 126"/>
          <p:cNvSpPr txBox="1">
            <a:spLocks noChangeArrowheads="1"/>
          </p:cNvSpPr>
          <p:nvPr/>
        </p:nvSpPr>
        <p:spPr bwMode="auto">
          <a:xfrm rot="5400000">
            <a:off x="10550635" y="1866968"/>
            <a:ext cx="2224087" cy="309563"/>
          </a:xfrm>
          <a:prstGeom prst="rect">
            <a:avLst/>
          </a:prstGeom>
          <a:solidFill>
            <a:srgbClr val="FFFFFF"/>
          </a:solidFill>
          <a:ln w="9525">
            <a:solidFill>
              <a:srgbClr val="000000"/>
            </a:solidFill>
            <a:miter lim="800000"/>
            <a:headEnd/>
            <a:tailEnd/>
          </a:ln>
        </p:spPr>
        <p:txBody>
          <a:bodyPr/>
          <a:lstStyle/>
          <a:p>
            <a:pPr algn="ctr" eaLnBrk="0" hangingPunct="0"/>
            <a:r>
              <a:rPr lang="es-ES" sz="1000" dirty="0"/>
              <a:t>Hidrolizables, con enlaces </a:t>
            </a:r>
            <a:r>
              <a:rPr lang="es-ES" sz="1000" dirty="0" err="1"/>
              <a:t>ester</a:t>
            </a:r>
            <a:endParaRPr lang="es-ES" sz="1000" dirty="0"/>
          </a:p>
        </p:txBody>
      </p:sp>
      <p:sp>
        <p:nvSpPr>
          <p:cNvPr id="59" name="Text Box 126"/>
          <p:cNvSpPr txBox="1">
            <a:spLocks noChangeArrowheads="1"/>
          </p:cNvSpPr>
          <p:nvPr/>
        </p:nvSpPr>
        <p:spPr bwMode="auto">
          <a:xfrm rot="5400000">
            <a:off x="11039861" y="3771411"/>
            <a:ext cx="1245632" cy="309563"/>
          </a:xfrm>
          <a:prstGeom prst="rect">
            <a:avLst/>
          </a:prstGeom>
          <a:solidFill>
            <a:srgbClr val="FFFFFF"/>
          </a:solidFill>
          <a:ln w="9525">
            <a:solidFill>
              <a:srgbClr val="000000"/>
            </a:solidFill>
            <a:miter lim="800000"/>
            <a:headEnd/>
            <a:tailEnd/>
          </a:ln>
        </p:spPr>
        <p:txBody>
          <a:bodyPr/>
          <a:lstStyle/>
          <a:p>
            <a:pPr algn="ctr" eaLnBrk="0" hangingPunct="0"/>
            <a:r>
              <a:rPr lang="es-ES" sz="1000" dirty="0"/>
              <a:t>No hidrolizables</a:t>
            </a:r>
          </a:p>
        </p:txBody>
      </p:sp>
      <p:sp>
        <p:nvSpPr>
          <p:cNvPr id="60" name="Text Box 137"/>
          <p:cNvSpPr txBox="1">
            <a:spLocks noChangeArrowheads="1"/>
          </p:cNvSpPr>
          <p:nvPr/>
        </p:nvSpPr>
        <p:spPr bwMode="auto">
          <a:xfrm>
            <a:off x="3168951" y="2289777"/>
            <a:ext cx="603480" cy="246857"/>
          </a:xfrm>
          <a:prstGeom prst="rect">
            <a:avLst/>
          </a:prstGeom>
          <a:solidFill>
            <a:srgbClr val="FFFFFF"/>
          </a:solidFill>
          <a:ln w="9525">
            <a:solidFill>
              <a:srgbClr val="000000"/>
            </a:solidFill>
            <a:miter lim="800000"/>
            <a:headEnd/>
            <a:tailEnd/>
          </a:ln>
        </p:spPr>
        <p:txBody>
          <a:bodyPr/>
          <a:lstStyle/>
          <a:p>
            <a:pPr eaLnBrk="0" hangingPunct="0"/>
            <a:r>
              <a:rPr lang="es-ES" sz="1000" dirty="0">
                <a:cs typeface="Times New Roman" pitchFamily="18" charset="0"/>
              </a:rPr>
              <a:t>Lípidos.</a:t>
            </a:r>
          </a:p>
          <a:p>
            <a:pPr eaLnBrk="0" hangingPunct="0"/>
            <a:endParaRPr lang="es-ES" dirty="0"/>
          </a:p>
        </p:txBody>
      </p:sp>
      <p:sp>
        <p:nvSpPr>
          <p:cNvPr id="61" name="AutoShape 124"/>
          <p:cNvSpPr>
            <a:spLocks/>
          </p:cNvSpPr>
          <p:nvPr/>
        </p:nvSpPr>
        <p:spPr bwMode="auto">
          <a:xfrm flipH="1">
            <a:off x="9976940" y="3409678"/>
            <a:ext cx="228599" cy="887109"/>
          </a:xfrm>
          <a:prstGeom prst="leftBrace">
            <a:avLst>
              <a:gd name="adj1" fmla="val 70210"/>
              <a:gd name="adj2" fmla="val 49365"/>
            </a:avLst>
          </a:prstGeom>
          <a:noFill/>
          <a:ln w="9525">
            <a:solidFill>
              <a:srgbClr val="000000"/>
            </a:solidFill>
            <a:round/>
            <a:headEnd/>
            <a:tailEnd/>
          </a:ln>
        </p:spPr>
        <p:txBody>
          <a:bodyPr/>
          <a:lstStyle/>
          <a:p>
            <a:endParaRPr lang="es-ES_tradnl"/>
          </a:p>
        </p:txBody>
      </p:sp>
      <p:sp>
        <p:nvSpPr>
          <p:cNvPr id="62" name="Text Box 137"/>
          <p:cNvSpPr txBox="1">
            <a:spLocks noChangeArrowheads="1"/>
          </p:cNvSpPr>
          <p:nvPr/>
        </p:nvSpPr>
        <p:spPr bwMode="auto">
          <a:xfrm>
            <a:off x="556642" y="2685116"/>
            <a:ext cx="3183023" cy="2530380"/>
          </a:xfrm>
          <a:prstGeom prst="rect">
            <a:avLst/>
          </a:prstGeom>
          <a:solidFill>
            <a:srgbClr val="FFFFFF"/>
          </a:solidFill>
          <a:ln w="9525">
            <a:solidFill>
              <a:srgbClr val="000000"/>
            </a:solidFill>
            <a:miter lim="800000"/>
            <a:headEnd/>
            <a:tailEnd/>
          </a:ln>
        </p:spPr>
        <p:txBody>
          <a:bodyPr/>
          <a:lstStyle/>
          <a:p>
            <a:pPr eaLnBrk="0" hangingPunct="0"/>
            <a:endParaRPr lang="es-ES" sz="1000" dirty="0">
              <a:cs typeface="Times New Roman" pitchFamily="18" charset="0"/>
            </a:endParaRPr>
          </a:p>
          <a:p>
            <a:pPr algn="ctr" eaLnBrk="0" hangingPunct="0"/>
            <a:r>
              <a:rPr lang="es-ES" sz="1400" b="1" dirty="0" smtClean="0">
                <a:solidFill>
                  <a:srgbClr val="7030A0"/>
                </a:solidFill>
                <a:cs typeface="Times New Roman" pitchFamily="18" charset="0"/>
              </a:rPr>
              <a:t>Propiedades específicas : </a:t>
            </a:r>
            <a:endParaRPr lang="es-ES" sz="1400" b="1" dirty="0">
              <a:solidFill>
                <a:srgbClr val="7030A0"/>
              </a:solidFill>
              <a:cs typeface="Times New Roman" pitchFamily="18" charset="0"/>
            </a:endParaRPr>
          </a:p>
          <a:p>
            <a:pPr marL="285750" indent="-285750" defTabSz="179388" eaLnBrk="0" hangingPunct="0">
              <a:buFont typeface="Wingdings" panose="05000000000000000000" pitchFamily="2" charset="2"/>
              <a:buChar char="§"/>
            </a:pPr>
            <a:r>
              <a:rPr lang="es-ES_tradnl" sz="1400" dirty="0"/>
              <a:t>Saponificables o no </a:t>
            </a:r>
            <a:r>
              <a:rPr lang="es-ES_tradnl" sz="1400" dirty="0" smtClean="0"/>
              <a:t>saponificables</a:t>
            </a:r>
            <a:endParaRPr lang="es-ES" sz="1400" dirty="0">
              <a:cs typeface="Times New Roman" pitchFamily="18" charset="0"/>
            </a:endParaRPr>
          </a:p>
          <a:p>
            <a:pPr marL="285750" indent="-285750" eaLnBrk="0" hangingPunct="0">
              <a:buFont typeface="Wingdings" panose="05000000000000000000" pitchFamily="2" charset="2"/>
              <a:buChar char="§"/>
            </a:pPr>
            <a:r>
              <a:rPr lang="es-ES_tradnl" sz="1400" dirty="0"/>
              <a:t>Punto de fusión (según tipo de ácido </a:t>
            </a:r>
            <a:r>
              <a:rPr lang="es-ES_tradnl" sz="1400" dirty="0" smtClean="0"/>
              <a:t>graso)</a:t>
            </a:r>
            <a:endParaRPr lang="es-ES" sz="1400" dirty="0">
              <a:cs typeface="Times New Roman" pitchFamily="18" charset="0"/>
            </a:endParaRPr>
          </a:p>
          <a:p>
            <a:pPr marL="285750" indent="-285750" eaLnBrk="0" hangingPunct="0">
              <a:buFont typeface="Wingdings" panose="05000000000000000000" pitchFamily="2" charset="2"/>
              <a:buChar char="§"/>
            </a:pPr>
            <a:r>
              <a:rPr lang="es-ES_tradnl" sz="1400" dirty="0"/>
              <a:t>Grado de solubilidad en agua: </a:t>
            </a:r>
            <a:endParaRPr lang="es-ES_tradnl" sz="1400" dirty="0" smtClean="0"/>
          </a:p>
          <a:p>
            <a:pPr marL="742950" lvl="1" indent="-285750" eaLnBrk="0" hangingPunct="0">
              <a:buFont typeface="Wingdings" panose="05000000000000000000" pitchFamily="2" charset="2"/>
              <a:buChar char="ü"/>
            </a:pPr>
            <a:r>
              <a:rPr lang="es-ES_tradnl" sz="1400" dirty="0" err="1" smtClean="0"/>
              <a:t>Anfipáticos</a:t>
            </a:r>
            <a:r>
              <a:rPr lang="es-ES_tradnl" sz="1400" dirty="0" smtClean="0"/>
              <a:t>:  Si</a:t>
            </a:r>
            <a:r>
              <a:rPr lang="es-ES_tradnl" sz="1400" dirty="0"/>
              <a:t>, </a:t>
            </a:r>
            <a:r>
              <a:rPr lang="es-ES_tradnl" sz="1400" dirty="0" smtClean="0"/>
              <a:t>COLOIDES</a:t>
            </a:r>
          </a:p>
          <a:p>
            <a:pPr marL="742950" lvl="1" indent="-285750" eaLnBrk="0" hangingPunct="0">
              <a:buFont typeface="Wingdings" panose="05000000000000000000" pitchFamily="2" charset="2"/>
              <a:buChar char="ü"/>
            </a:pPr>
            <a:r>
              <a:rPr lang="es-ES_tradnl" sz="1400" dirty="0"/>
              <a:t>No </a:t>
            </a:r>
            <a:r>
              <a:rPr lang="es-ES_tradnl" sz="1400" dirty="0" err="1" smtClean="0"/>
              <a:t>anfipáticos</a:t>
            </a:r>
            <a:r>
              <a:rPr lang="es-ES_tradnl" sz="1400" dirty="0" smtClean="0"/>
              <a:t>:  NO</a:t>
            </a:r>
            <a:endParaRPr lang="es-ES" sz="1400" dirty="0">
              <a:cs typeface="Times New Roman" pitchFamily="18" charset="0"/>
            </a:endParaRPr>
          </a:p>
          <a:p>
            <a:pPr marL="285750" indent="-285750" eaLnBrk="0" hangingPunct="0">
              <a:buFont typeface="Wingdings" panose="05000000000000000000" pitchFamily="2" charset="2"/>
              <a:buChar char="§"/>
            </a:pPr>
            <a:r>
              <a:rPr lang="es-ES_tradnl" sz="1400" dirty="0" smtClean="0"/>
              <a:t>Hidrolizables</a:t>
            </a:r>
          </a:p>
          <a:p>
            <a:pPr marL="742950" lvl="1" indent="-285750" eaLnBrk="0" hangingPunct="0">
              <a:buFont typeface="Wingdings" panose="05000000000000000000" pitchFamily="2" charset="2"/>
              <a:buChar char="§"/>
            </a:pPr>
            <a:r>
              <a:rPr lang="es-ES_tradnl" sz="1400" dirty="0" smtClean="0"/>
              <a:t>Con </a:t>
            </a:r>
            <a:r>
              <a:rPr lang="es-ES_tradnl" sz="1400" dirty="0"/>
              <a:t>enlace </a:t>
            </a:r>
            <a:r>
              <a:rPr lang="es-ES_tradnl" sz="1400" dirty="0" err="1" smtClean="0"/>
              <a:t>ester</a:t>
            </a:r>
            <a:r>
              <a:rPr lang="es-ES_tradnl" sz="1400" dirty="0" smtClean="0"/>
              <a:t> o amida: </a:t>
            </a:r>
            <a:r>
              <a:rPr lang="es-ES_tradnl" sz="1400" dirty="0" smtClean="0"/>
              <a:t>SI</a:t>
            </a:r>
          </a:p>
          <a:p>
            <a:pPr marL="742950" lvl="1" indent="-285750" eaLnBrk="0" hangingPunct="0">
              <a:buFont typeface="Wingdings" panose="05000000000000000000" pitchFamily="2" charset="2"/>
              <a:buChar char="§"/>
            </a:pPr>
            <a:r>
              <a:rPr lang="es-ES_tradnl" sz="1400" dirty="0" smtClean="0">
                <a:cs typeface="Times New Roman" pitchFamily="18" charset="0"/>
              </a:rPr>
              <a:t>Sin </a:t>
            </a:r>
            <a:r>
              <a:rPr lang="es-ES_tradnl" sz="1400" dirty="0" err="1" smtClean="0">
                <a:cs typeface="Times New Roman" pitchFamily="18" charset="0"/>
              </a:rPr>
              <a:t>enlacer</a:t>
            </a:r>
            <a:r>
              <a:rPr lang="es-ES_tradnl" sz="1400" dirty="0" smtClean="0">
                <a:cs typeface="Times New Roman" pitchFamily="18" charset="0"/>
              </a:rPr>
              <a:t> </a:t>
            </a:r>
            <a:r>
              <a:rPr lang="es-ES_tradnl" sz="1400" dirty="0" err="1" smtClean="0">
                <a:cs typeface="Times New Roman" pitchFamily="18" charset="0"/>
              </a:rPr>
              <a:t>ester</a:t>
            </a:r>
            <a:r>
              <a:rPr lang="es-ES_tradnl" sz="1400" dirty="0" smtClean="0">
                <a:cs typeface="Times New Roman" pitchFamily="18" charset="0"/>
              </a:rPr>
              <a:t> o amida: </a:t>
            </a:r>
            <a:r>
              <a:rPr lang="es-ES_tradnl" sz="1400" dirty="0" smtClean="0">
                <a:cs typeface="Times New Roman" pitchFamily="18" charset="0"/>
              </a:rPr>
              <a:t>NO</a:t>
            </a:r>
            <a:endParaRPr lang="es-ES" sz="1400" dirty="0">
              <a:cs typeface="Times New Roman" pitchFamily="18" charset="0"/>
            </a:endParaRPr>
          </a:p>
        </p:txBody>
      </p:sp>
      <p:sp>
        <p:nvSpPr>
          <p:cNvPr id="3" name="CuadroTexto 2"/>
          <p:cNvSpPr txBox="1"/>
          <p:nvPr/>
        </p:nvSpPr>
        <p:spPr>
          <a:xfrm>
            <a:off x="1374304" y="6253334"/>
            <a:ext cx="1571520" cy="369332"/>
          </a:xfrm>
          <a:prstGeom prst="rect">
            <a:avLst/>
          </a:prstGeom>
          <a:noFill/>
        </p:spPr>
        <p:txBody>
          <a:bodyPr wrap="none" rtlCol="0">
            <a:spAutoFit/>
          </a:bodyPr>
          <a:lstStyle/>
          <a:p>
            <a:r>
              <a:rPr lang="es-ES" b="1" dirty="0">
                <a:solidFill>
                  <a:srgbClr val="7030A0"/>
                </a:solidFill>
              </a:rPr>
              <a:t>S</a:t>
            </a:r>
            <a:r>
              <a:rPr lang="es-ES" b="1" dirty="0" smtClean="0">
                <a:solidFill>
                  <a:srgbClr val="7030A0"/>
                </a:solidFill>
              </a:rPr>
              <a:t>aponificación</a:t>
            </a:r>
            <a:endParaRPr lang="es-ES" b="1" dirty="0">
              <a:solidFill>
                <a:srgbClr val="7030A0"/>
              </a:solidFill>
            </a:endParaRPr>
          </a:p>
        </p:txBody>
      </p:sp>
      <p:sp>
        <p:nvSpPr>
          <p:cNvPr id="68" name="Text Box 127"/>
          <p:cNvSpPr txBox="1">
            <a:spLocks noChangeArrowheads="1"/>
          </p:cNvSpPr>
          <p:nvPr/>
        </p:nvSpPr>
        <p:spPr bwMode="auto">
          <a:xfrm>
            <a:off x="6917839" y="1516146"/>
            <a:ext cx="1122352" cy="199313"/>
          </a:xfrm>
          <a:prstGeom prst="rect">
            <a:avLst/>
          </a:prstGeom>
          <a:solidFill>
            <a:schemeClr val="accent2">
              <a:lumMod val="20000"/>
              <a:lumOff val="80000"/>
            </a:schemeClr>
          </a:solidFill>
          <a:ln w="9525">
            <a:solidFill>
              <a:srgbClr val="000000"/>
            </a:solidFill>
            <a:miter lim="800000"/>
            <a:headEnd/>
            <a:tailEnd/>
          </a:ln>
        </p:spPr>
        <p:txBody>
          <a:bodyPr/>
          <a:lstStyle/>
          <a:p>
            <a:pPr eaLnBrk="0" hangingPunct="0"/>
            <a:r>
              <a:rPr lang="es-ES" sz="800" dirty="0" smtClean="0">
                <a:solidFill>
                  <a:srgbClr val="7030A0"/>
                </a:solidFill>
                <a:cs typeface="Times New Roman" pitchFamily="18" charset="0"/>
              </a:rPr>
              <a:t>* </a:t>
            </a:r>
            <a:r>
              <a:rPr lang="es-ES" sz="800" dirty="0" err="1" smtClean="0">
                <a:solidFill>
                  <a:srgbClr val="7030A0"/>
                </a:solidFill>
                <a:cs typeface="Times New Roman" pitchFamily="18" charset="0"/>
              </a:rPr>
              <a:t>Glucoglicérolípidos</a:t>
            </a:r>
            <a:endParaRPr lang="es-ES" sz="800" dirty="0">
              <a:solidFill>
                <a:srgbClr val="7030A0"/>
              </a:solidFill>
            </a:endParaRPr>
          </a:p>
        </p:txBody>
      </p:sp>
      <p:cxnSp>
        <p:nvCxnSpPr>
          <p:cNvPr id="9" name="Conector recto de flecha 8"/>
          <p:cNvCxnSpPr>
            <a:stCxn id="68" idx="3"/>
          </p:cNvCxnSpPr>
          <p:nvPr/>
        </p:nvCxnSpPr>
        <p:spPr>
          <a:xfrm>
            <a:off x="8040191" y="1615803"/>
            <a:ext cx="1540672" cy="1107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79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97768">
                                            <p:txEl>
                                              <p:pRg st="0" end="0"/>
                                            </p:txEl>
                                          </p:spTgt>
                                        </p:tgtEl>
                                        <p:attrNameLst>
                                          <p:attrName>style.visibility</p:attrName>
                                        </p:attrNameLst>
                                      </p:cBhvr>
                                      <p:to>
                                        <p:strVal val="visible"/>
                                      </p:to>
                                    </p:set>
                                    <p:animEffect transition="in" filter="box(in)">
                                      <p:cBhvr>
                                        <p:cTn id="21" dur="500"/>
                                        <p:tgtEl>
                                          <p:spTgt spid="19776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97767">
                                            <p:txEl>
                                              <p:pRg st="0" end="0"/>
                                            </p:txEl>
                                          </p:spTgt>
                                        </p:tgtEl>
                                        <p:attrNameLst>
                                          <p:attrName>style.visibility</p:attrName>
                                        </p:attrNameLst>
                                      </p:cBhvr>
                                      <p:to>
                                        <p:strVal val="visible"/>
                                      </p:to>
                                    </p:set>
                                    <p:animEffect transition="in" filter="box(in)">
                                      <p:cBhvr>
                                        <p:cTn id="26" dur="500"/>
                                        <p:tgtEl>
                                          <p:spTgt spid="19776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53">
                                            <p:txEl>
                                              <p:pRg st="0" end="0"/>
                                            </p:txEl>
                                          </p:spTgt>
                                        </p:tgtEl>
                                        <p:attrNameLst>
                                          <p:attrName>style.visibility</p:attrName>
                                        </p:attrNameLst>
                                      </p:cBhvr>
                                      <p:to>
                                        <p:strVal val="visible"/>
                                      </p:to>
                                    </p:set>
                                    <p:animEffect transition="in" filter="box(in)">
                                      <p:cBhvr>
                                        <p:cTn id="31" dur="500"/>
                                        <p:tgtEl>
                                          <p:spTgt spid="5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55">
                                            <p:txEl>
                                              <p:pRg st="0" end="0"/>
                                            </p:txEl>
                                          </p:spTgt>
                                        </p:tgtEl>
                                        <p:attrNameLst>
                                          <p:attrName>style.visibility</p:attrName>
                                        </p:attrNameLst>
                                      </p:cBhvr>
                                      <p:to>
                                        <p:strVal val="visible"/>
                                      </p:to>
                                    </p:set>
                                    <p:animEffect transition="in" filter="box(in)">
                                      <p:cBhvr>
                                        <p:cTn id="36" dur="500"/>
                                        <p:tgtEl>
                                          <p:spTgt spid="55">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55">
                                            <p:txEl>
                                              <p:pRg st="1" end="1"/>
                                            </p:txEl>
                                          </p:spTgt>
                                        </p:tgtEl>
                                        <p:attrNameLst>
                                          <p:attrName>style.visibility</p:attrName>
                                        </p:attrNameLst>
                                      </p:cBhvr>
                                      <p:to>
                                        <p:strVal val="visible"/>
                                      </p:to>
                                    </p:set>
                                    <p:animEffect transition="in" filter="box(in)">
                                      <p:cBhvr>
                                        <p:cTn id="41" dur="500"/>
                                        <p:tgtEl>
                                          <p:spTgt spid="55">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197764">
                                            <p:txEl>
                                              <p:pRg st="0" end="0"/>
                                            </p:txEl>
                                          </p:spTgt>
                                        </p:tgtEl>
                                        <p:attrNameLst>
                                          <p:attrName>style.visibility</p:attrName>
                                        </p:attrNameLst>
                                      </p:cBhvr>
                                      <p:to>
                                        <p:strVal val="visible"/>
                                      </p:to>
                                    </p:set>
                                    <p:animEffect transition="in" filter="box(in)">
                                      <p:cBhvr>
                                        <p:cTn id="46" dur="500"/>
                                        <p:tgtEl>
                                          <p:spTgt spid="197764">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197762">
                                            <p:txEl>
                                              <p:pRg st="0" end="0"/>
                                            </p:txEl>
                                          </p:spTgt>
                                        </p:tgtEl>
                                        <p:attrNameLst>
                                          <p:attrName>style.visibility</p:attrName>
                                        </p:attrNameLst>
                                      </p:cBhvr>
                                      <p:to>
                                        <p:strVal val="visible"/>
                                      </p:to>
                                    </p:set>
                                    <p:animEffect transition="in" filter="box(in)">
                                      <p:cBhvr>
                                        <p:cTn id="51" dur="500"/>
                                        <p:tgtEl>
                                          <p:spTgt spid="197762">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197739">
                                            <p:txEl>
                                              <p:pRg st="0" end="0"/>
                                            </p:txEl>
                                          </p:spTgt>
                                        </p:tgtEl>
                                        <p:attrNameLst>
                                          <p:attrName>style.visibility</p:attrName>
                                        </p:attrNameLst>
                                      </p:cBhvr>
                                      <p:to>
                                        <p:strVal val="visible"/>
                                      </p:to>
                                    </p:set>
                                    <p:animEffect transition="in" filter="box(in)">
                                      <p:cBhvr>
                                        <p:cTn id="56" dur="500"/>
                                        <p:tgtEl>
                                          <p:spTgt spid="197739">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52">
                                            <p:txEl>
                                              <p:pRg st="0" end="0"/>
                                            </p:txEl>
                                          </p:spTgt>
                                        </p:tgtEl>
                                        <p:attrNameLst>
                                          <p:attrName>style.visibility</p:attrName>
                                        </p:attrNameLst>
                                      </p:cBhvr>
                                      <p:to>
                                        <p:strVal val="visible"/>
                                      </p:to>
                                    </p:set>
                                    <p:animEffect transition="in" filter="box(in)">
                                      <p:cBhvr>
                                        <p:cTn id="61" dur="500"/>
                                        <p:tgtEl>
                                          <p:spTgt spid="52">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5820"/>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5817"/>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48"/>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7581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4" presetClass="entr" presetSubtype="16" fill="hold" nodeType="clickEffect">
                                  <p:stCondLst>
                                    <p:cond delay="0"/>
                                  </p:stCondLst>
                                  <p:childTnLst>
                                    <p:set>
                                      <p:cBhvr>
                                        <p:cTn id="77" dur="1" fill="hold">
                                          <p:stCondLst>
                                            <p:cond delay="0"/>
                                          </p:stCondLst>
                                        </p:cTn>
                                        <p:tgtEl>
                                          <p:spTgt spid="197792">
                                            <p:txEl>
                                              <p:pRg st="0" end="0"/>
                                            </p:txEl>
                                          </p:spTgt>
                                        </p:tgtEl>
                                        <p:attrNameLst>
                                          <p:attrName>style.visibility</p:attrName>
                                        </p:attrNameLst>
                                      </p:cBhvr>
                                      <p:to>
                                        <p:strVal val="visible"/>
                                      </p:to>
                                    </p:set>
                                    <p:animEffect transition="in" filter="box(in)">
                                      <p:cBhvr>
                                        <p:cTn id="78" dur="500"/>
                                        <p:tgtEl>
                                          <p:spTgt spid="197792">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16" fill="hold" nodeType="clickEffect">
                                  <p:stCondLst>
                                    <p:cond delay="0"/>
                                  </p:stCondLst>
                                  <p:childTnLst>
                                    <p:set>
                                      <p:cBhvr>
                                        <p:cTn id="82" dur="1" fill="hold">
                                          <p:stCondLst>
                                            <p:cond delay="0"/>
                                          </p:stCondLst>
                                        </p:cTn>
                                        <p:tgtEl>
                                          <p:spTgt spid="197757">
                                            <p:txEl>
                                              <p:pRg st="0" end="0"/>
                                            </p:txEl>
                                          </p:spTgt>
                                        </p:tgtEl>
                                        <p:attrNameLst>
                                          <p:attrName>style.visibility</p:attrName>
                                        </p:attrNameLst>
                                      </p:cBhvr>
                                      <p:to>
                                        <p:strVal val="visible"/>
                                      </p:to>
                                    </p:set>
                                    <p:animEffect transition="in" filter="box(in)">
                                      <p:cBhvr>
                                        <p:cTn id="83" dur="500"/>
                                        <p:tgtEl>
                                          <p:spTgt spid="197757">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nodeType="clickEffect">
                                  <p:stCondLst>
                                    <p:cond delay="0"/>
                                  </p:stCondLst>
                                  <p:childTnLst>
                                    <p:set>
                                      <p:cBhvr>
                                        <p:cTn id="87" dur="1" fill="hold">
                                          <p:stCondLst>
                                            <p:cond delay="0"/>
                                          </p:stCondLst>
                                        </p:cTn>
                                        <p:tgtEl>
                                          <p:spTgt spid="197793">
                                            <p:txEl>
                                              <p:pRg st="0" end="0"/>
                                            </p:txEl>
                                          </p:spTgt>
                                        </p:tgtEl>
                                        <p:attrNameLst>
                                          <p:attrName>style.visibility</p:attrName>
                                        </p:attrNameLst>
                                      </p:cBhvr>
                                      <p:to>
                                        <p:strVal val="visible"/>
                                      </p:to>
                                    </p:set>
                                    <p:animEffect transition="in" filter="box(in)">
                                      <p:cBhvr>
                                        <p:cTn id="88" dur="500"/>
                                        <p:tgtEl>
                                          <p:spTgt spid="197793">
                                            <p:txEl>
                                              <p:pRg st="0" end="0"/>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16" fill="hold" nodeType="clickEffect">
                                  <p:stCondLst>
                                    <p:cond delay="0"/>
                                  </p:stCondLst>
                                  <p:childTnLst>
                                    <p:set>
                                      <p:cBhvr>
                                        <p:cTn id="92" dur="1" fill="hold">
                                          <p:stCondLst>
                                            <p:cond delay="0"/>
                                          </p:stCondLst>
                                        </p:cTn>
                                        <p:tgtEl>
                                          <p:spTgt spid="197746">
                                            <p:txEl>
                                              <p:pRg st="0" end="0"/>
                                            </p:txEl>
                                          </p:spTgt>
                                        </p:tgtEl>
                                        <p:attrNameLst>
                                          <p:attrName>style.visibility</p:attrName>
                                        </p:attrNameLst>
                                      </p:cBhvr>
                                      <p:to>
                                        <p:strVal val="visible"/>
                                      </p:to>
                                    </p:set>
                                    <p:animEffect transition="in" filter="box(in)">
                                      <p:cBhvr>
                                        <p:cTn id="93" dur="500"/>
                                        <p:tgtEl>
                                          <p:spTgt spid="197746">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4" presetClass="entr" presetSubtype="16" fill="hold" nodeType="clickEffect">
                                  <p:stCondLst>
                                    <p:cond delay="0"/>
                                  </p:stCondLst>
                                  <p:childTnLst>
                                    <p:set>
                                      <p:cBhvr>
                                        <p:cTn id="97" dur="1" fill="hold">
                                          <p:stCondLst>
                                            <p:cond delay="0"/>
                                          </p:stCondLst>
                                        </p:cTn>
                                        <p:tgtEl>
                                          <p:spTgt spid="197759">
                                            <p:txEl>
                                              <p:pRg st="0" end="0"/>
                                            </p:txEl>
                                          </p:spTgt>
                                        </p:tgtEl>
                                        <p:attrNameLst>
                                          <p:attrName>style.visibility</p:attrName>
                                        </p:attrNameLst>
                                      </p:cBhvr>
                                      <p:to>
                                        <p:strVal val="visible"/>
                                      </p:to>
                                    </p:set>
                                    <p:animEffect transition="in" filter="box(in)">
                                      <p:cBhvr>
                                        <p:cTn id="98" dur="500"/>
                                        <p:tgtEl>
                                          <p:spTgt spid="197759">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nodeType="clickEffect">
                                  <p:stCondLst>
                                    <p:cond delay="0"/>
                                  </p:stCondLst>
                                  <p:childTnLst>
                                    <p:set>
                                      <p:cBhvr>
                                        <p:cTn id="102" dur="1" fill="hold">
                                          <p:stCondLst>
                                            <p:cond delay="0"/>
                                          </p:stCondLst>
                                        </p:cTn>
                                        <p:tgtEl>
                                          <p:spTgt spid="197758">
                                            <p:txEl>
                                              <p:pRg st="0" end="0"/>
                                            </p:txEl>
                                          </p:spTgt>
                                        </p:tgtEl>
                                        <p:attrNameLst>
                                          <p:attrName>style.visibility</p:attrName>
                                        </p:attrNameLst>
                                      </p:cBhvr>
                                      <p:to>
                                        <p:strVal val="visible"/>
                                      </p:to>
                                    </p:set>
                                    <p:animEffect transition="in" filter="box(in)">
                                      <p:cBhvr>
                                        <p:cTn id="103" dur="500"/>
                                        <p:tgtEl>
                                          <p:spTgt spid="197758">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16" fill="hold" nodeType="clickEffect">
                                  <p:stCondLst>
                                    <p:cond delay="0"/>
                                  </p:stCondLst>
                                  <p:childTnLst>
                                    <p:set>
                                      <p:cBhvr>
                                        <p:cTn id="107" dur="1" fill="hold">
                                          <p:stCondLst>
                                            <p:cond delay="0"/>
                                          </p:stCondLst>
                                        </p:cTn>
                                        <p:tgtEl>
                                          <p:spTgt spid="197743">
                                            <p:txEl>
                                              <p:pRg st="0" end="0"/>
                                            </p:txEl>
                                          </p:spTgt>
                                        </p:tgtEl>
                                        <p:attrNameLst>
                                          <p:attrName>style.visibility</p:attrName>
                                        </p:attrNameLst>
                                      </p:cBhvr>
                                      <p:to>
                                        <p:strVal val="visible"/>
                                      </p:to>
                                    </p:set>
                                    <p:animEffect transition="in" filter="box(in)">
                                      <p:cBhvr>
                                        <p:cTn id="108" dur="500"/>
                                        <p:tgtEl>
                                          <p:spTgt spid="197743">
                                            <p:txEl>
                                              <p:pRg st="0" end="0"/>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nodeType="clickEffect">
                                  <p:stCondLst>
                                    <p:cond delay="0"/>
                                  </p:stCondLst>
                                  <p:childTnLst>
                                    <p:set>
                                      <p:cBhvr>
                                        <p:cTn id="112" dur="1" fill="hold">
                                          <p:stCondLst>
                                            <p:cond delay="0"/>
                                          </p:stCondLst>
                                        </p:cTn>
                                        <p:tgtEl>
                                          <p:spTgt spid="197743">
                                            <p:txEl>
                                              <p:pRg st="1" end="1"/>
                                            </p:txEl>
                                          </p:spTgt>
                                        </p:tgtEl>
                                        <p:attrNameLst>
                                          <p:attrName>style.visibility</p:attrName>
                                        </p:attrNameLst>
                                      </p:cBhvr>
                                      <p:to>
                                        <p:strVal val="visible"/>
                                      </p:to>
                                    </p:set>
                                    <p:animEffect transition="in" filter="box(in)">
                                      <p:cBhvr>
                                        <p:cTn id="113" dur="500"/>
                                        <p:tgtEl>
                                          <p:spTgt spid="197743">
                                            <p:txEl>
                                              <p:pRg st="1" end="1"/>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4" presetClass="entr" presetSubtype="16" fill="hold" nodeType="clickEffect">
                                  <p:stCondLst>
                                    <p:cond delay="0"/>
                                  </p:stCondLst>
                                  <p:childTnLst>
                                    <p:set>
                                      <p:cBhvr>
                                        <p:cTn id="117" dur="1" fill="hold">
                                          <p:stCondLst>
                                            <p:cond delay="0"/>
                                          </p:stCondLst>
                                        </p:cTn>
                                        <p:tgtEl>
                                          <p:spTgt spid="197754">
                                            <p:txEl>
                                              <p:pRg st="0" end="0"/>
                                            </p:txEl>
                                          </p:spTgt>
                                        </p:tgtEl>
                                        <p:attrNameLst>
                                          <p:attrName>style.visibility</p:attrName>
                                        </p:attrNameLst>
                                      </p:cBhvr>
                                      <p:to>
                                        <p:strVal val="visible"/>
                                      </p:to>
                                    </p:set>
                                    <p:animEffect transition="in" filter="box(in)">
                                      <p:cBhvr>
                                        <p:cTn id="118" dur="500"/>
                                        <p:tgtEl>
                                          <p:spTgt spid="197754">
                                            <p:txEl>
                                              <p:pRg st="0" end="0"/>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4" presetClass="entr" presetSubtype="16" fill="hold" nodeType="clickEffect">
                                  <p:stCondLst>
                                    <p:cond delay="0"/>
                                  </p:stCondLst>
                                  <p:childTnLst>
                                    <p:set>
                                      <p:cBhvr>
                                        <p:cTn id="122" dur="1" fill="hold">
                                          <p:stCondLst>
                                            <p:cond delay="0"/>
                                          </p:stCondLst>
                                        </p:cTn>
                                        <p:tgtEl>
                                          <p:spTgt spid="197755">
                                            <p:txEl>
                                              <p:pRg st="0" end="0"/>
                                            </p:txEl>
                                          </p:spTgt>
                                        </p:tgtEl>
                                        <p:attrNameLst>
                                          <p:attrName>style.visibility</p:attrName>
                                        </p:attrNameLst>
                                      </p:cBhvr>
                                      <p:to>
                                        <p:strVal val="visible"/>
                                      </p:to>
                                    </p:set>
                                    <p:animEffect transition="in" filter="box(in)">
                                      <p:cBhvr>
                                        <p:cTn id="123" dur="500"/>
                                        <p:tgtEl>
                                          <p:spTgt spid="197755">
                                            <p:txEl>
                                              <p:pRg st="0" end="0"/>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4" presetClass="entr" presetSubtype="16" fill="hold" nodeType="clickEffect">
                                  <p:stCondLst>
                                    <p:cond delay="0"/>
                                  </p:stCondLst>
                                  <p:childTnLst>
                                    <p:set>
                                      <p:cBhvr>
                                        <p:cTn id="127" dur="1" fill="hold">
                                          <p:stCondLst>
                                            <p:cond delay="0"/>
                                          </p:stCondLst>
                                        </p:cTn>
                                        <p:tgtEl>
                                          <p:spTgt spid="197742">
                                            <p:txEl>
                                              <p:pRg st="0" end="0"/>
                                            </p:txEl>
                                          </p:spTgt>
                                        </p:tgtEl>
                                        <p:attrNameLst>
                                          <p:attrName>style.visibility</p:attrName>
                                        </p:attrNameLst>
                                      </p:cBhvr>
                                      <p:to>
                                        <p:strVal val="visible"/>
                                      </p:to>
                                    </p:set>
                                    <p:animEffect transition="in" filter="box(in)">
                                      <p:cBhvr>
                                        <p:cTn id="128" dur="500"/>
                                        <p:tgtEl>
                                          <p:spTgt spid="197742">
                                            <p:txEl>
                                              <p:pRg st="0" end="0"/>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4" presetClass="entr" presetSubtype="16" fill="hold" nodeType="clickEffect">
                                  <p:stCondLst>
                                    <p:cond delay="0"/>
                                  </p:stCondLst>
                                  <p:childTnLst>
                                    <p:set>
                                      <p:cBhvr>
                                        <p:cTn id="132" dur="1" fill="hold">
                                          <p:stCondLst>
                                            <p:cond delay="0"/>
                                          </p:stCondLst>
                                        </p:cTn>
                                        <p:tgtEl>
                                          <p:spTgt spid="197741">
                                            <p:txEl>
                                              <p:pRg st="0" end="0"/>
                                            </p:txEl>
                                          </p:spTgt>
                                        </p:tgtEl>
                                        <p:attrNameLst>
                                          <p:attrName>style.visibility</p:attrName>
                                        </p:attrNameLst>
                                      </p:cBhvr>
                                      <p:to>
                                        <p:strVal val="visible"/>
                                      </p:to>
                                    </p:set>
                                    <p:animEffect transition="in" filter="box(in)">
                                      <p:cBhvr>
                                        <p:cTn id="133" dur="500"/>
                                        <p:tgtEl>
                                          <p:spTgt spid="197741">
                                            <p:txEl>
                                              <p:pRg st="0" end="0"/>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4" presetClass="entr" presetSubtype="16" fill="hold" nodeType="clickEffect">
                                  <p:stCondLst>
                                    <p:cond delay="0"/>
                                  </p:stCondLst>
                                  <p:childTnLst>
                                    <p:set>
                                      <p:cBhvr>
                                        <p:cTn id="137" dur="1" fill="hold">
                                          <p:stCondLst>
                                            <p:cond delay="0"/>
                                          </p:stCondLst>
                                        </p:cTn>
                                        <p:tgtEl>
                                          <p:spTgt spid="197763">
                                            <p:txEl>
                                              <p:pRg st="0" end="0"/>
                                            </p:txEl>
                                          </p:spTgt>
                                        </p:tgtEl>
                                        <p:attrNameLst>
                                          <p:attrName>style.visibility</p:attrName>
                                        </p:attrNameLst>
                                      </p:cBhvr>
                                      <p:to>
                                        <p:strVal val="visible"/>
                                      </p:to>
                                    </p:set>
                                    <p:animEffect transition="in" filter="box(in)">
                                      <p:cBhvr>
                                        <p:cTn id="138" dur="500"/>
                                        <p:tgtEl>
                                          <p:spTgt spid="197763">
                                            <p:txEl>
                                              <p:pRg st="0" end="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4" presetClass="entr" presetSubtype="16" fill="hold" nodeType="clickEffect">
                                  <p:stCondLst>
                                    <p:cond delay="0"/>
                                  </p:stCondLst>
                                  <p:childTnLst>
                                    <p:set>
                                      <p:cBhvr>
                                        <p:cTn id="142" dur="1" fill="hold">
                                          <p:stCondLst>
                                            <p:cond delay="0"/>
                                          </p:stCondLst>
                                        </p:cTn>
                                        <p:tgtEl>
                                          <p:spTgt spid="197761">
                                            <p:txEl>
                                              <p:pRg st="0" end="0"/>
                                            </p:txEl>
                                          </p:spTgt>
                                        </p:tgtEl>
                                        <p:attrNameLst>
                                          <p:attrName>style.visibility</p:attrName>
                                        </p:attrNameLst>
                                      </p:cBhvr>
                                      <p:to>
                                        <p:strVal val="visible"/>
                                      </p:to>
                                    </p:set>
                                    <p:animEffect transition="in" filter="box(in)">
                                      <p:cBhvr>
                                        <p:cTn id="143" dur="500"/>
                                        <p:tgtEl>
                                          <p:spTgt spid="197761">
                                            <p:txEl>
                                              <p:pRg st="0" end="0"/>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4" presetClass="entr" presetSubtype="16" fill="hold" nodeType="clickEffect">
                                  <p:stCondLst>
                                    <p:cond delay="0"/>
                                  </p:stCondLst>
                                  <p:childTnLst>
                                    <p:set>
                                      <p:cBhvr>
                                        <p:cTn id="147" dur="1" fill="hold">
                                          <p:stCondLst>
                                            <p:cond delay="0"/>
                                          </p:stCondLst>
                                        </p:cTn>
                                        <p:tgtEl>
                                          <p:spTgt spid="197744">
                                            <p:txEl>
                                              <p:pRg st="0" end="0"/>
                                            </p:txEl>
                                          </p:spTgt>
                                        </p:tgtEl>
                                        <p:attrNameLst>
                                          <p:attrName>style.visibility</p:attrName>
                                        </p:attrNameLst>
                                      </p:cBhvr>
                                      <p:to>
                                        <p:strVal val="visible"/>
                                      </p:to>
                                    </p:set>
                                    <p:animEffect transition="in" filter="box(in)">
                                      <p:cBhvr>
                                        <p:cTn id="148" dur="500"/>
                                        <p:tgtEl>
                                          <p:spTgt spid="197744">
                                            <p:txEl>
                                              <p:pRg st="0" end="0"/>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4" presetClass="entr" presetSubtype="16" fill="hold" nodeType="clickEffect">
                                  <p:stCondLst>
                                    <p:cond delay="0"/>
                                  </p:stCondLst>
                                  <p:childTnLst>
                                    <p:set>
                                      <p:cBhvr>
                                        <p:cTn id="152" dur="1" fill="hold">
                                          <p:stCondLst>
                                            <p:cond delay="0"/>
                                          </p:stCondLst>
                                        </p:cTn>
                                        <p:tgtEl>
                                          <p:spTgt spid="197744">
                                            <p:txEl>
                                              <p:pRg st="1" end="1"/>
                                            </p:txEl>
                                          </p:spTgt>
                                        </p:tgtEl>
                                        <p:attrNameLst>
                                          <p:attrName>style.visibility</p:attrName>
                                        </p:attrNameLst>
                                      </p:cBhvr>
                                      <p:to>
                                        <p:strVal val="visible"/>
                                      </p:to>
                                    </p:set>
                                    <p:animEffect transition="in" filter="box(in)">
                                      <p:cBhvr>
                                        <p:cTn id="153" dur="500"/>
                                        <p:tgtEl>
                                          <p:spTgt spid="197744">
                                            <p:txEl>
                                              <p:pRg st="1" end="1"/>
                                            </p:txEl>
                                          </p:spTgt>
                                        </p:tgtEl>
                                      </p:cBhvr>
                                    </p:animEffect>
                                  </p:childTnLst>
                                </p:cTn>
                              </p:par>
                            </p:childTnLst>
                          </p:cTn>
                        </p:par>
                      </p:childTnLst>
                    </p:cTn>
                  </p:par>
                  <p:par>
                    <p:cTn id="154" fill="hold">
                      <p:stCondLst>
                        <p:cond delay="indefinite"/>
                      </p:stCondLst>
                      <p:childTnLst>
                        <p:par>
                          <p:cTn id="155" fill="hold">
                            <p:stCondLst>
                              <p:cond delay="0"/>
                            </p:stCondLst>
                            <p:childTnLst>
                              <p:par>
                                <p:cTn id="156" presetID="4" presetClass="entr" presetSubtype="16" fill="hold" nodeType="clickEffect">
                                  <p:stCondLst>
                                    <p:cond delay="0"/>
                                  </p:stCondLst>
                                  <p:childTnLst>
                                    <p:set>
                                      <p:cBhvr>
                                        <p:cTn id="157" dur="1" fill="hold">
                                          <p:stCondLst>
                                            <p:cond delay="0"/>
                                          </p:stCondLst>
                                        </p:cTn>
                                        <p:tgtEl>
                                          <p:spTgt spid="197745">
                                            <p:txEl>
                                              <p:pRg st="0" end="0"/>
                                            </p:txEl>
                                          </p:spTgt>
                                        </p:tgtEl>
                                        <p:attrNameLst>
                                          <p:attrName>style.visibility</p:attrName>
                                        </p:attrNameLst>
                                      </p:cBhvr>
                                      <p:to>
                                        <p:strVal val="visible"/>
                                      </p:to>
                                    </p:set>
                                    <p:animEffect transition="in" filter="box(in)">
                                      <p:cBhvr>
                                        <p:cTn id="158" dur="500"/>
                                        <p:tgtEl>
                                          <p:spTgt spid="197745">
                                            <p:txEl>
                                              <p:pRg st="0" end="0"/>
                                            </p:txEl>
                                          </p:spTgt>
                                        </p:tgtEl>
                                      </p:cBhvr>
                                    </p:animEffect>
                                  </p:childTnLst>
                                </p:cTn>
                              </p:par>
                              <p:par>
                                <p:cTn id="159" presetID="4" presetClass="entr" presetSubtype="16" fill="hold" nodeType="withEffect">
                                  <p:stCondLst>
                                    <p:cond delay="0"/>
                                  </p:stCondLst>
                                  <p:childTnLst>
                                    <p:set>
                                      <p:cBhvr>
                                        <p:cTn id="160" dur="1" fill="hold">
                                          <p:stCondLst>
                                            <p:cond delay="0"/>
                                          </p:stCondLst>
                                        </p:cTn>
                                        <p:tgtEl>
                                          <p:spTgt spid="197745">
                                            <p:txEl>
                                              <p:pRg st="1" end="1"/>
                                            </p:txEl>
                                          </p:spTgt>
                                        </p:tgtEl>
                                        <p:attrNameLst>
                                          <p:attrName>style.visibility</p:attrName>
                                        </p:attrNameLst>
                                      </p:cBhvr>
                                      <p:to>
                                        <p:strVal val="visible"/>
                                      </p:to>
                                    </p:set>
                                    <p:animEffect transition="in" filter="box(in)">
                                      <p:cBhvr>
                                        <p:cTn id="161" dur="500"/>
                                        <p:tgtEl>
                                          <p:spTgt spid="197745">
                                            <p:txEl>
                                              <p:pRg st="1" end="1"/>
                                            </p:txEl>
                                          </p:spTgt>
                                        </p:tgtEl>
                                      </p:cBhvr>
                                    </p:animEffect>
                                  </p:childTnLst>
                                </p:cTn>
                              </p:par>
                            </p:childTnLst>
                          </p:cTn>
                        </p:par>
                      </p:childTnLst>
                    </p:cTn>
                  </p:par>
                  <p:par>
                    <p:cTn id="162" fill="hold">
                      <p:stCondLst>
                        <p:cond delay="indefinite"/>
                      </p:stCondLst>
                      <p:childTnLst>
                        <p:par>
                          <p:cTn id="163" fill="hold">
                            <p:stCondLst>
                              <p:cond delay="0"/>
                            </p:stCondLst>
                            <p:childTnLst>
                              <p:par>
                                <p:cTn id="164" presetID="4" presetClass="entr" presetSubtype="16" fill="hold" nodeType="clickEffect">
                                  <p:stCondLst>
                                    <p:cond delay="0"/>
                                  </p:stCondLst>
                                  <p:childTnLst>
                                    <p:set>
                                      <p:cBhvr>
                                        <p:cTn id="165" dur="1" fill="hold">
                                          <p:stCondLst>
                                            <p:cond delay="0"/>
                                          </p:stCondLst>
                                        </p:cTn>
                                        <p:tgtEl>
                                          <p:spTgt spid="41">
                                            <p:txEl>
                                              <p:pRg st="0" end="0"/>
                                            </p:txEl>
                                          </p:spTgt>
                                        </p:tgtEl>
                                        <p:attrNameLst>
                                          <p:attrName>style.visibility</p:attrName>
                                        </p:attrNameLst>
                                      </p:cBhvr>
                                      <p:to>
                                        <p:strVal val="visible"/>
                                      </p:to>
                                    </p:set>
                                    <p:animEffect transition="in" filter="box(in)">
                                      <p:cBhvr>
                                        <p:cTn id="166" dur="500"/>
                                        <p:tgtEl>
                                          <p:spTgt spid="41">
                                            <p:txEl>
                                              <p:pRg st="0" end="0"/>
                                            </p:txEl>
                                          </p:spTgt>
                                        </p:tgtEl>
                                      </p:cBhvr>
                                    </p:animEffect>
                                  </p:childTnLst>
                                </p:cTn>
                              </p:par>
                            </p:childTnLst>
                          </p:cTn>
                        </p:par>
                      </p:childTnLst>
                    </p:cTn>
                  </p:par>
                  <p:par>
                    <p:cTn id="167" fill="hold">
                      <p:stCondLst>
                        <p:cond delay="indefinite"/>
                      </p:stCondLst>
                      <p:childTnLst>
                        <p:par>
                          <p:cTn id="168" fill="hold">
                            <p:stCondLst>
                              <p:cond delay="0"/>
                            </p:stCondLst>
                            <p:childTnLst>
                              <p:par>
                                <p:cTn id="169" presetID="4" presetClass="entr" presetSubtype="16" fill="hold" nodeType="clickEffect">
                                  <p:stCondLst>
                                    <p:cond delay="0"/>
                                  </p:stCondLst>
                                  <p:childTnLst>
                                    <p:set>
                                      <p:cBhvr>
                                        <p:cTn id="170" dur="1" fill="hold">
                                          <p:stCondLst>
                                            <p:cond delay="0"/>
                                          </p:stCondLst>
                                        </p:cTn>
                                        <p:tgtEl>
                                          <p:spTgt spid="58">
                                            <p:txEl>
                                              <p:pRg st="0" end="0"/>
                                            </p:txEl>
                                          </p:spTgt>
                                        </p:tgtEl>
                                        <p:attrNameLst>
                                          <p:attrName>style.visibility</p:attrName>
                                        </p:attrNameLst>
                                      </p:cBhvr>
                                      <p:to>
                                        <p:strVal val="visible"/>
                                      </p:to>
                                    </p:set>
                                    <p:animEffect transition="in" filter="box(in)">
                                      <p:cBhvr>
                                        <p:cTn id="171" dur="500"/>
                                        <p:tgtEl>
                                          <p:spTgt spid="58">
                                            <p:txEl>
                                              <p:pRg st="0" end="0"/>
                                            </p:txEl>
                                          </p:spTgt>
                                        </p:tgtEl>
                                      </p:cBhvr>
                                    </p:animEffect>
                                  </p:childTnLst>
                                </p:cTn>
                              </p:par>
                            </p:childTnLst>
                          </p:cTn>
                        </p:par>
                      </p:childTnLst>
                    </p:cTn>
                  </p:par>
                  <p:par>
                    <p:cTn id="172" fill="hold">
                      <p:stCondLst>
                        <p:cond delay="indefinite"/>
                      </p:stCondLst>
                      <p:childTnLst>
                        <p:par>
                          <p:cTn id="173" fill="hold">
                            <p:stCondLst>
                              <p:cond delay="0"/>
                            </p:stCondLst>
                            <p:childTnLst>
                              <p:par>
                                <p:cTn id="174" presetID="4" presetClass="entr" presetSubtype="16" fill="hold" nodeType="clickEffect">
                                  <p:stCondLst>
                                    <p:cond delay="0"/>
                                  </p:stCondLst>
                                  <p:childTnLst>
                                    <p:set>
                                      <p:cBhvr>
                                        <p:cTn id="175" dur="1" fill="hold">
                                          <p:stCondLst>
                                            <p:cond delay="0"/>
                                          </p:stCondLst>
                                        </p:cTn>
                                        <p:tgtEl>
                                          <p:spTgt spid="59">
                                            <p:txEl>
                                              <p:pRg st="0" end="0"/>
                                            </p:txEl>
                                          </p:spTgt>
                                        </p:tgtEl>
                                        <p:attrNameLst>
                                          <p:attrName>style.visibility</p:attrName>
                                        </p:attrNameLst>
                                      </p:cBhvr>
                                      <p:to>
                                        <p:strVal val="visible"/>
                                      </p:to>
                                    </p:set>
                                    <p:animEffect transition="in" filter="box(in)">
                                      <p:cBhvr>
                                        <p:cTn id="176" dur="500"/>
                                        <p:tgtEl>
                                          <p:spTgt spid="59">
                                            <p:txEl>
                                              <p:pRg st="0" end="0"/>
                                            </p:txEl>
                                          </p:spTgt>
                                        </p:tgtEl>
                                      </p:cBhvr>
                                    </p:animEffec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9"/>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20" grpId="0" animBg="1"/>
      <p:bldP spid="75780" grpId="0" animBg="1"/>
      <p:bldP spid="46" grpId="0" animBg="1"/>
      <p:bldP spid="62" grpId="0" animBg="1"/>
      <p:bldP spid="3" grpId="0"/>
      <p:bldP spid="6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139"/>
          <p:cNvSpPr>
            <a:spLocks noChangeArrowheads="1"/>
          </p:cNvSpPr>
          <p:nvPr/>
        </p:nvSpPr>
        <p:spPr bwMode="auto">
          <a:xfrm>
            <a:off x="1524000" y="428626"/>
            <a:ext cx="9144000" cy="677863"/>
          </a:xfrm>
          <a:prstGeom prst="rect">
            <a:avLst/>
          </a:prstGeom>
          <a:noFill/>
          <a:ln w="9525">
            <a:noFill/>
            <a:miter lim="800000"/>
            <a:headEnd/>
            <a:tailEnd/>
          </a:ln>
        </p:spPr>
        <p:txBody>
          <a:bodyPr anchor="ctr">
            <a:spAutoFit/>
          </a:bodyPr>
          <a:lstStyle/>
          <a:p>
            <a:pPr eaLnBrk="0" hangingPunct="0"/>
            <a:r>
              <a:rPr lang="es-ES" sz="2000" dirty="0">
                <a:cs typeface="Times New Roman" pitchFamily="18" charset="0"/>
              </a:rPr>
              <a:t>Si tenemos un recipiente con agua y en ella tratamos de dispersar (disolver): </a:t>
            </a:r>
            <a:endParaRPr lang="es-ES_tradnl" sz="2000" dirty="0"/>
          </a:p>
          <a:p>
            <a:pPr eaLnBrk="0" hangingPunct="0"/>
            <a:endParaRPr lang="es-ES_tradnl" dirty="0"/>
          </a:p>
        </p:txBody>
      </p:sp>
      <p:sp>
        <p:nvSpPr>
          <p:cNvPr id="80900" name="Rectangle 144"/>
          <p:cNvSpPr>
            <a:spLocks noChangeArrowheads="1"/>
          </p:cNvSpPr>
          <p:nvPr/>
        </p:nvSpPr>
        <p:spPr bwMode="auto">
          <a:xfrm>
            <a:off x="6003635" y="43934"/>
            <a:ext cx="184731" cy="369332"/>
          </a:xfrm>
          <a:prstGeom prst="rect">
            <a:avLst/>
          </a:prstGeom>
          <a:noFill/>
          <a:ln w="9525">
            <a:noFill/>
            <a:miter lim="800000"/>
            <a:headEnd/>
            <a:tailEnd/>
          </a:ln>
        </p:spPr>
        <p:txBody>
          <a:bodyPr wrap="none" anchor="ctr">
            <a:spAutoFit/>
          </a:bodyPr>
          <a:lstStyle/>
          <a:p>
            <a:pPr algn="just" eaLnBrk="0" hangingPunct="0"/>
            <a:endParaRPr lang="es-ES_tradnl"/>
          </a:p>
        </p:txBody>
      </p:sp>
      <p:sp>
        <p:nvSpPr>
          <p:cNvPr id="80901" name="Rectangle 145"/>
          <p:cNvSpPr>
            <a:spLocks noChangeArrowheads="1"/>
          </p:cNvSpPr>
          <p:nvPr/>
        </p:nvSpPr>
        <p:spPr bwMode="auto">
          <a:xfrm>
            <a:off x="1524000" y="952571"/>
            <a:ext cx="7929563" cy="3170099"/>
          </a:xfrm>
          <a:prstGeom prst="rect">
            <a:avLst/>
          </a:prstGeom>
          <a:noFill/>
          <a:ln w="9525">
            <a:noFill/>
            <a:miter lim="800000"/>
            <a:headEnd/>
            <a:tailEnd/>
          </a:ln>
        </p:spPr>
        <p:txBody>
          <a:bodyPr anchor="ctr">
            <a:spAutoFit/>
          </a:bodyPr>
          <a:lstStyle/>
          <a:p>
            <a:pPr marL="342900" indent="-342900" algn="just" eaLnBrk="0" hangingPunct="0">
              <a:buFont typeface="Arial" panose="020B0604020202020204" pitchFamily="34" charset="0"/>
              <a:buChar char="•"/>
              <a:tabLst>
                <a:tab pos="676275" algn="l"/>
              </a:tabLst>
            </a:pPr>
            <a:r>
              <a:rPr lang="es-ES" sz="2000" dirty="0"/>
              <a:t>Colesterol  </a:t>
            </a:r>
          </a:p>
          <a:p>
            <a:pPr marL="342900" indent="-342900" algn="just" eaLnBrk="0" hangingPunct="0">
              <a:buFont typeface="Arial" panose="020B0604020202020204" pitchFamily="34" charset="0"/>
              <a:buChar char="•"/>
              <a:tabLst>
                <a:tab pos="676275" algn="l"/>
              </a:tabLst>
            </a:pPr>
            <a:r>
              <a:rPr lang="es-ES" sz="2000" dirty="0" err="1"/>
              <a:t>trigliceridos</a:t>
            </a:r>
            <a:r>
              <a:rPr lang="es-ES" sz="2000" dirty="0"/>
              <a:t> </a:t>
            </a:r>
            <a:endParaRPr lang="es-ES_tradnl" sz="2000" dirty="0"/>
          </a:p>
          <a:p>
            <a:pPr marL="342900" indent="-342900" algn="just" eaLnBrk="0" hangingPunct="0">
              <a:buFont typeface="Arial" panose="020B0604020202020204" pitchFamily="34" charset="0"/>
              <a:buChar char="•"/>
              <a:tabLst>
                <a:tab pos="676275" algn="l"/>
              </a:tabLst>
            </a:pPr>
            <a:r>
              <a:rPr lang="es-ES" sz="2000" dirty="0" smtClean="0">
                <a:cs typeface="Times New Roman" pitchFamily="18" charset="0"/>
              </a:rPr>
              <a:t>fosfolípidos</a:t>
            </a:r>
            <a:endParaRPr lang="es-ES_tradnl" sz="2000" dirty="0"/>
          </a:p>
          <a:p>
            <a:pPr marL="342900" indent="-342900" algn="just" eaLnBrk="0" hangingPunct="0">
              <a:buFont typeface="Arial" panose="020B0604020202020204" pitchFamily="34" charset="0"/>
              <a:buChar char="•"/>
              <a:tabLst>
                <a:tab pos="676275" algn="l"/>
              </a:tabLst>
            </a:pPr>
            <a:r>
              <a:rPr lang="es-ES" sz="2000" dirty="0" err="1" smtClean="0">
                <a:cs typeface="Times New Roman" pitchFamily="18" charset="0"/>
              </a:rPr>
              <a:t>Glicolípidos</a:t>
            </a:r>
            <a:endParaRPr lang="es-ES" sz="2000" dirty="0" smtClean="0">
              <a:cs typeface="Times New Roman" pitchFamily="18" charset="0"/>
            </a:endParaRPr>
          </a:p>
          <a:p>
            <a:pPr algn="just" eaLnBrk="0" hangingPunct="0">
              <a:tabLst>
                <a:tab pos="676275" algn="l"/>
              </a:tabLst>
            </a:pPr>
            <a:endParaRPr lang="es-ES" sz="2000" dirty="0">
              <a:cs typeface="Times New Roman" pitchFamily="18" charset="0"/>
            </a:endParaRPr>
          </a:p>
          <a:p>
            <a:pPr algn="just" eaLnBrk="0" hangingPunct="0">
              <a:tabLst>
                <a:tab pos="676275" algn="l"/>
              </a:tabLst>
            </a:pPr>
            <a:r>
              <a:rPr lang="es-ES" sz="2000" dirty="0" smtClean="0"/>
              <a:t>a) Indica </a:t>
            </a:r>
            <a:r>
              <a:rPr lang="es-ES" sz="2000" dirty="0"/>
              <a:t>que ocurrirá en cada caso. Para ello dibuja un recipiente para cada compuesto e indica como quedaría cada tipo de lípido, por separado, después de la dispersión. </a:t>
            </a:r>
            <a:r>
              <a:rPr lang="es-ES" sz="2000" dirty="0" smtClean="0"/>
              <a:t>b) ¿Cómo </a:t>
            </a:r>
            <a:r>
              <a:rPr lang="es-ES" sz="2000" dirty="0"/>
              <a:t>se dispondrán si las mezclamos y dispersamos todos juntos? </a:t>
            </a:r>
            <a:endParaRPr lang="es-ES_tradnl" sz="2000" dirty="0"/>
          </a:p>
          <a:p>
            <a:pPr algn="just" eaLnBrk="0" hangingPunct="0">
              <a:tabLst>
                <a:tab pos="676275" algn="l"/>
              </a:tabLst>
            </a:pPr>
            <a:r>
              <a:rPr lang="es-ES" sz="2000" dirty="0">
                <a:cs typeface="Times New Roman" pitchFamily="18" charset="0"/>
              </a:rPr>
              <a:t> </a:t>
            </a:r>
            <a:endParaRPr lang="es-ES" sz="2000" dirty="0"/>
          </a:p>
        </p:txBody>
      </p:sp>
    </p:spTree>
    <p:extLst>
      <p:ext uri="{BB962C8B-B14F-4D97-AF65-F5344CB8AC3E}">
        <p14:creationId xmlns:p14="http://schemas.microsoft.com/office/powerpoint/2010/main" val="4188821183"/>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rmedio">
  <a:themeElements>
    <a:clrScheme name="Personalizado 10">
      <a:dk1>
        <a:sysClr val="windowText" lastClr="000000"/>
      </a:dk1>
      <a:lt1>
        <a:sysClr val="window" lastClr="FFFFFF"/>
      </a:lt1>
      <a:dk2>
        <a:srgbClr val="000000"/>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alizado 10">
    <a:dk1>
      <a:sysClr val="windowText" lastClr="000000"/>
    </a:dk1>
    <a:lt1>
      <a:sysClr val="window" lastClr="FFFFFF"/>
    </a:lt1>
    <a:dk2>
      <a:srgbClr val="000000"/>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otalTime>960</TotalTime>
  <Words>1776</Words>
  <Application>Microsoft Office PowerPoint</Application>
  <PresentationFormat>Panorámica</PresentationFormat>
  <Paragraphs>276</Paragraphs>
  <Slides>14</Slides>
  <Notes>7</Notes>
  <HiddenSlides>0</HiddenSlides>
  <MMClips>0</MMClips>
  <ScaleCrop>false</ScaleCrop>
  <HeadingPairs>
    <vt:vector size="8" baseType="variant">
      <vt:variant>
        <vt:lpstr>Fuentes usadas</vt:lpstr>
      </vt:variant>
      <vt:variant>
        <vt:i4>9</vt:i4>
      </vt:variant>
      <vt:variant>
        <vt:lpstr>Tema</vt:lpstr>
      </vt:variant>
      <vt:variant>
        <vt:i4>2</vt:i4>
      </vt:variant>
      <vt:variant>
        <vt:lpstr>Servidores OLE incrustados</vt:lpstr>
      </vt:variant>
      <vt:variant>
        <vt:i4>0</vt:i4>
      </vt:variant>
      <vt:variant>
        <vt:lpstr>Títulos de diapositiva</vt:lpstr>
      </vt:variant>
      <vt:variant>
        <vt:i4>14</vt:i4>
      </vt:variant>
    </vt:vector>
  </HeadingPairs>
  <TitlesOfParts>
    <vt:vector size="25" baseType="lpstr">
      <vt:lpstr>Arial</vt:lpstr>
      <vt:lpstr>Calibri</vt:lpstr>
      <vt:lpstr>Calibri Light</vt:lpstr>
      <vt:lpstr>Comic Sans MS</vt:lpstr>
      <vt:lpstr>Symbol</vt:lpstr>
      <vt:lpstr>Times New Roman</vt:lpstr>
      <vt:lpstr>Tw Cen MT</vt:lpstr>
      <vt:lpstr>Wingdings</vt:lpstr>
      <vt:lpstr>Wingdings 2</vt:lpstr>
      <vt:lpstr>Tema de Office</vt:lpstr>
      <vt:lpstr>Intermedio</vt:lpstr>
      <vt:lpstr>Repasos ebau  GLÚCIDOS y lípidos</vt:lpstr>
      <vt:lpstr>Selección de cuestiones Glúcidos</vt:lpstr>
      <vt:lpstr>Presentación de PowerPoint</vt:lpstr>
      <vt:lpstr>Comenta el fundamento teórico del ensayo que permite: a )Detectar la presencia de almidón en una muestra biológica  FUNDAMENTO: proceso físico:  El efecto óptico del yodo cuando se introduce o fija en las hélices de la amilosa , proceso que solo ocurre en frío. PROCEDIMIENTO Pipeteamos 3ml + 2 gotas lugol (+) : Contiene almidón, virará a color violeta o azul oscuro ( - ): No contiene almidón no cambiará de color</vt:lpstr>
      <vt:lpstr>Presentación de PowerPoint</vt:lpstr>
      <vt:lpstr>Selección de cuestiones Glúcidos y Lípidos</vt:lpstr>
      <vt:lpstr> a) Dibuja la estructura de una bicapa lipídica en medio acuoso b) ¿qué tipos de biomoléculas pueden formar estas estructuras? C) ¿Cómo sería la bicapa en el caso de que se formase en medio hidrofóbico?  </vt:lpstr>
      <vt:lpstr>Presentación de PowerPoint</vt:lpstr>
      <vt:lpstr>Presentación de PowerPoint</vt:lpstr>
      <vt:lpstr>Presentación de PowerPoint</vt:lpstr>
      <vt:lpstr>Las grasas o acilglicéridos son biomoléculas de alto interés biológico. a) Describa (utilice esquemas si necesita) su estructura química, propiedades, localización y función biológica. b) ¿En qué se parecen y diferencian de las  ceras? C)¿Por qué acumulamos grasa los mamíferos? </vt:lpstr>
      <vt:lpstr>Reconocimiento de fórmulas: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Sobremesa</dc:creator>
  <cp:lastModifiedBy>Sobremesa</cp:lastModifiedBy>
  <cp:revision>57</cp:revision>
  <dcterms:created xsi:type="dcterms:W3CDTF">2020-05-22T08:40:52Z</dcterms:created>
  <dcterms:modified xsi:type="dcterms:W3CDTF">2020-11-29T13:15:55Z</dcterms:modified>
</cp:coreProperties>
</file>