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7" r:id="rId3"/>
    <p:sldId id="269" r:id="rId4"/>
    <p:sldId id="271" r:id="rId5"/>
    <p:sldId id="275" r:id="rId6"/>
    <p:sldId id="272" r:id="rId7"/>
    <p:sldId id="256" r:id="rId8"/>
    <p:sldId id="274" r:id="rId9"/>
    <p:sldId id="273" r:id="rId10"/>
    <p:sldId id="260" r:id="rId11"/>
    <p:sldId id="262" r:id="rId12"/>
    <p:sldId id="264" r:id="rId13"/>
    <p:sldId id="265" r:id="rId14"/>
    <p:sldId id="266" r:id="rId15"/>
    <p:sldId id="276" r:id="rId16"/>
    <p:sldId id="267" r:id="rId17"/>
    <p:sldId id="268" r:id="rId18"/>
    <p:sldId id="270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9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E7DD6-70C0-4502-8E61-9C45681F25BF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85BB5-1CF1-42A3-BF0F-A04D7E839B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9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smtClean="0"/>
          </a:p>
        </p:txBody>
      </p:sp>
      <p:sp>
        <p:nvSpPr>
          <p:cNvPr id="1658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AE1EAC-E318-4067-9599-6A14789686BA}" type="slidenum">
              <a:rPr kumimoji="0" lang="es-E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" sz="13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8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smtClean="0"/>
          </a:p>
        </p:txBody>
      </p:sp>
      <p:sp>
        <p:nvSpPr>
          <p:cNvPr id="164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293C36-66C4-4262-803C-45DB79550BFC}" type="slidenum">
              <a:rPr kumimoji="0" lang="es-E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ES" sz="13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39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smtClean="0"/>
          </a:p>
        </p:txBody>
      </p:sp>
      <p:sp>
        <p:nvSpPr>
          <p:cNvPr id="1669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0015FC-1C98-4CEF-B612-424CBEF1BACA}" type="slidenum">
              <a:rPr kumimoji="0" lang="es-E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13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0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C79-8191-4115-A897-8E0A478D1B29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522-F075-47D7-850F-2FCA47BDB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17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C79-8191-4115-A897-8E0A478D1B29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522-F075-47D7-850F-2FCA47BDB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74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C79-8191-4115-A897-8E0A478D1B29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522-F075-47D7-850F-2FCA47BDB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664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4 Rectángulo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5 Rectángulo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7" name="27 Marcador de fecha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A4470B9-FEEA-4B66-BFD3-877ED16B79F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320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515DF-AE9E-4373-A3EE-12479B011E7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80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4 Rectángulo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5 Rectángulo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BBAC2D-788D-4B11-B6D2-E9A84FE84F8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388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7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9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FCED942-7ABE-430F-BF9D-FEA3BA0A262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9792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1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2670461-543E-4320-B35A-EBA4D4CD586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656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BDA2C-9517-4C3A-92C5-BE107C0958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41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522722-E146-472B-A467-23300D18ED3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353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32829-7368-4537-BB63-2C9F74D8423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46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C79-8191-4115-A897-8E0A478D1B29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522-F075-47D7-850F-2FCA47BDB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317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5 Rectángulo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6 Rectángulo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7 Rectángulo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9" name="11 Marcador de fecha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57B230B4-1231-45A3-BE19-5748D413507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1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9482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651AA-0A6A-4B8B-B04A-3E11F5F0BF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7406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4 Rectángulo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5 Rectángulo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92B1-DD29-4B51-AD5C-B12199CBA8B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92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C79-8191-4115-A897-8E0A478D1B29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522-F075-47D7-850F-2FCA47BDB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7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C79-8191-4115-A897-8E0A478D1B29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522-F075-47D7-850F-2FCA47BDB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70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C79-8191-4115-A897-8E0A478D1B29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522-F075-47D7-850F-2FCA47BDB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80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C79-8191-4115-A897-8E0A478D1B29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522-F075-47D7-850F-2FCA47BDB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14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C79-8191-4115-A897-8E0A478D1B29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522-F075-47D7-850F-2FCA47BDB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74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C79-8191-4115-A897-8E0A478D1B29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522-F075-47D7-850F-2FCA47BDB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96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CC79-8191-4115-A897-8E0A478D1B29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F2522-F075-47D7-850F-2FCA47BDB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83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7CC79-8191-4115-A897-8E0A478D1B29}" type="datetimeFigureOut">
              <a:rPr lang="es-ES" smtClean="0"/>
              <a:t>08/11/2020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2522-F075-47D7-850F-2FCA47BDB5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08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21 Marcador de título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2051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7 Rectángulo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9" name="8 Rectángulo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4688C4-22F9-43EF-BC46-8011CA602E9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80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://www.google.es/imgres?imgurl=http://recetasytragos.com/wp-content/plugins/wp-o-matic/cache/63a74_proteinas.jpg&amp;imgrefurl=http://recetasytragos.com/proteinas-y-su-accion-quemagrasa/&amp;usg=__KQ7_2-A6dstIEb-hfjRQtUqbXs4=&amp;h=335&amp;w=493&amp;sz=45&amp;hl=es&amp;start=10&amp;zoom=1&amp;tbnid=8TM2URb92rgKJM:&amp;tbnh=88&amp;tbnw=130&amp;prev=/images?q=proteinas&amp;um=1&amp;hl=es&amp;safe=active&amp;sa=N&amp;tbs=isch:1&amp;um=1&amp;itbs=1" TargetMode="External"/><Relationship Id="rId7" Type="http://schemas.openxmlformats.org/officeDocument/2006/relationships/hyperlink" Target="http://www.google.es/imgres?imgurl=http://laguna.fmedic.unam.mx/~evazquez/0403/est3d_fosfoglucosa%20isomerasa_archivos/image003.jpg&amp;imgrefurl=http://laguna.fmedic.unam.mx/~evazquez/0403/est3d_fosfoglucosa%20isomerasa.html&amp;usg=__w7Q09k5R1-7FjYuR8CpmZIgR0q4=&amp;h=406&amp;w=409&amp;sz=17&amp;hl=es&amp;start=15&amp;zoom=1&amp;tbnid=TlyiGwHu_z0TlM:&amp;tbnh=124&amp;tbnw=125&amp;prev=/images?q=estructura+proteinas&amp;um=1&amp;hl=es&amp;safe=active&amp;tbs=isch:1&amp;um=1&amp;itbs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eg"/><Relationship Id="rId5" Type="http://schemas.openxmlformats.org/officeDocument/2006/relationships/hyperlink" Target="http://www.google.es/imgres?imgurl=http://4.bp.blogspot.com/_uROr2lE2mlo/SF-McZcdpaI/AAAAAAAAAWk/T6r0sMrBxQA/s400/proteinas.gif&amp;imgrefurl=http://abremente.blogspot.com/2008/06/la-dieta-vegetariana-protenas.html&amp;usg=__bovinwvfW_OWtMYBK7A8MUHyzkk=&amp;h=227&amp;w=227&amp;sz=30&amp;hl=es&amp;start=44&amp;zoom=1&amp;tbnid=RnY58ZPsvxlScM:&amp;tbnh=108&amp;tbnw=108&amp;prev=/images?q=proteinas&amp;start=40&amp;um=1&amp;hl=es&amp;safe=active&amp;sa=N&amp;tbs=isch:1&amp;um=1&amp;itbs=1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REPASO EBAU 2020 (</a:t>
            </a:r>
            <a:r>
              <a:rPr lang="es-ES" dirty="0" err="1" smtClean="0"/>
              <a:t>covid</a:t>
            </a:r>
            <a:r>
              <a:rPr lang="es-ES" dirty="0" smtClean="0"/>
              <a:t> 19)</a:t>
            </a:r>
          </a:p>
        </p:txBody>
      </p:sp>
      <p:sp>
        <p:nvSpPr>
          <p:cNvPr id="80899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TEMA 4 Las Proteínas</a:t>
            </a:r>
          </a:p>
        </p:txBody>
      </p:sp>
      <p:sp>
        <p:nvSpPr>
          <p:cNvPr id="80944" name="Rectangle 16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177" name="Group 11"/>
          <p:cNvGrpSpPr>
            <a:grpSpLocks/>
          </p:cNvGrpSpPr>
          <p:nvPr/>
        </p:nvGrpSpPr>
        <p:grpSpPr bwMode="auto">
          <a:xfrm>
            <a:off x="3231031" y="3733800"/>
            <a:ext cx="6048375" cy="1803400"/>
            <a:chOff x="1111" y="2051"/>
            <a:chExt cx="3810" cy="1136"/>
          </a:xfrm>
        </p:grpSpPr>
        <p:pic>
          <p:nvPicPr>
            <p:cNvPr id="178" name="Picture 5" descr="63a74_proteinas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11" y="2266"/>
              <a:ext cx="1361" cy="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9" name="Picture 7" descr="proteinas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08" y="2264"/>
              <a:ext cx="907" cy="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0" name="Picture 9" descr="image003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787" y="2051"/>
              <a:ext cx="1134" cy="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32814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 descr="http://web.educastur.princast.es/proyectos/biogeo_ov/2BCH/B1_BIOQUIMICA/t15_PROTEINAS/ejercicios_web/Diapositiva3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7850" y="188914"/>
            <a:ext cx="8891588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http://web.educastur.princast.es/proyectos/biogeo_ov/2BCH/B1_BIOQUIMICA/t15_PROTEINAS/ejercicios_web/Diapositiva3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74826" y="188914"/>
            <a:ext cx="8893175" cy="666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4" descr="http://web.educastur.princast.es/proyectos/biogeo_ov/2BCH/B1_BIOQUIMICA/t15_PROTEINAS/ejercicios_web/Diapositiva5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4826" y="188913"/>
            <a:ext cx="8499475" cy="637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2386" name="Picture 2" descr="http://web.educastur.princast.es/proyectos/biogeo_ov/2BCH/B1_BIOQUIMICA/t15_PROTEINAS/ejercicios_web/Diapositiva5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7850" y="260351"/>
            <a:ext cx="8351838" cy="626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368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/>
          <p:cNvSpPr>
            <a:spLocks noChangeArrowheads="1"/>
          </p:cNvSpPr>
          <p:nvPr/>
        </p:nvSpPr>
        <p:spPr bwMode="auto">
          <a:xfrm>
            <a:off x="419100" y="424201"/>
            <a:ext cx="1110615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es-ES" dirty="0">
                <a:solidFill>
                  <a:prstClr val="black"/>
                </a:solidFill>
                <a:latin typeface="Arial" charset="0"/>
                <a:cs typeface="Times New Roman" pitchFamily="18" charset="0"/>
              </a:rPr>
              <a:t>¿Qué características moleculares definen respectivamente los distintos niveles estructurales de las proteínas?  </a:t>
            </a:r>
            <a:endParaRPr lang="es-ES_tradnl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E1</a:t>
            </a:r>
            <a:r>
              <a:rPr lang="es-ES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ª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:secuencia de </a:t>
            </a:r>
            <a:r>
              <a:rPr lang="es-ES" i="1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aa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x enlaces pept</a:t>
            </a:r>
            <a:r>
              <a:rPr lang="es-ES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í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dicos.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E2</a:t>
            </a:r>
            <a:r>
              <a:rPr lang="es-ES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ª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: x PH entre-NH...OC- (componentes del e. pept</a:t>
            </a:r>
            <a:r>
              <a:rPr lang="es-ES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í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dico) E3</a:t>
            </a:r>
            <a:r>
              <a:rPr lang="es-ES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ª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: x PH, etc. diferentes tipos de enlaces entre R de aa. </a:t>
            </a:r>
            <a:endParaRPr lang="es-ES_tradnl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E4</a:t>
            </a:r>
            <a:r>
              <a:rPr lang="es-ES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ª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: diferentes enlaces entre distintas cadenas </a:t>
            </a:r>
            <a:r>
              <a:rPr lang="es-ES" i="1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polipept</a:t>
            </a:r>
            <a:r>
              <a:rPr lang="es-ES" i="1" dirty="0" err="1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í</a:t>
            </a:r>
            <a:r>
              <a:rPr lang="es-ES" i="1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dicas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con E 3ª (</a:t>
            </a:r>
            <a:r>
              <a:rPr lang="es-ES" i="1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prot</a:t>
            </a:r>
            <a:r>
              <a:rPr lang="es-ES" i="1" dirty="0" err="1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ó</a:t>
            </a:r>
            <a:r>
              <a:rPr lang="es-ES" i="1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meros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) 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(</a:t>
            </a:r>
            <a:r>
              <a:rPr lang="es-ES" i="1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olig</a:t>
            </a:r>
            <a:r>
              <a:rPr lang="es-ES" i="1" dirty="0" err="1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ó</a:t>
            </a:r>
            <a:r>
              <a:rPr lang="es-ES" i="1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mero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) 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Nota *PH: puentes de Hidrógeno</a:t>
            </a:r>
          </a:p>
        </p:txBody>
      </p:sp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419100" y="2671833"/>
            <a:ext cx="1110615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  <a:defRPr/>
            </a:pPr>
            <a:r>
              <a:rPr lang="es-ES" sz="20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a)¿Qué entendemos por estructura secundaria de una proteína?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  <a:defRPr/>
            </a:pPr>
            <a:r>
              <a:rPr lang="es-ES" sz="20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b) Indica que elementos estructurales son característicos de este nivel estructural.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  <a:defRPr/>
            </a:pPr>
            <a:r>
              <a:rPr lang="es-ES" sz="20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c) ¿Qué cambios tienen lugar en la estructura secundaria de una proteína en su paso a la terciaria? </a:t>
            </a:r>
            <a:endParaRPr lang="es-ES_tradnl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arenR"/>
              <a:tabLst>
                <a:tab pos="228600" algn="l"/>
                <a:tab pos="381000" algn="l"/>
              </a:tabLst>
              <a:defRPr/>
            </a:pP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Primer nivel estructural estable que adquiere una cadena </a:t>
            </a:r>
            <a:r>
              <a:rPr lang="es-ES" sz="2000" i="1" dirty="0" err="1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polipeptidica</a:t>
            </a: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 (E1</a:t>
            </a:r>
            <a:r>
              <a:rPr lang="es-ES" sz="2000" i="1" dirty="0">
                <a:solidFill>
                  <a:srgbClr val="FF0000"/>
                </a:solidFill>
                <a:latin typeface="Arial"/>
                <a:ea typeface="Times New Roman" pitchFamily="18" charset="0"/>
                <a:cs typeface="Arial" pitchFamily="34" charset="0"/>
              </a:rPr>
              <a:t>ª</a:t>
            </a: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), cuando se pliega espont</a:t>
            </a:r>
            <a:r>
              <a:rPr lang="es-ES" sz="2000" i="1" dirty="0">
                <a:solidFill>
                  <a:srgbClr val="FF0000"/>
                </a:solidFill>
                <a:latin typeface="Arial"/>
                <a:ea typeface="Times New Roman" pitchFamily="18" charset="0"/>
                <a:cs typeface="Arial" pitchFamily="34" charset="0"/>
              </a:rPr>
              <a:t>á</a:t>
            </a: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neamente .</a:t>
            </a:r>
          </a:p>
          <a:p>
            <a:pPr marL="457200" indent="-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arenR"/>
              <a:tabLst>
                <a:tab pos="228600" algn="l"/>
                <a:tab pos="381000" algn="l"/>
              </a:tabLst>
              <a:defRPr/>
            </a:pP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Elementos: esqueleto covalente com</a:t>
            </a:r>
            <a:r>
              <a:rPr lang="es-ES" sz="2000" i="1" dirty="0">
                <a:solidFill>
                  <a:srgbClr val="FF0000"/>
                </a:solidFill>
                <a:latin typeface="Arial"/>
                <a:ea typeface="Times New Roman" pitchFamily="18" charset="0"/>
                <a:cs typeface="Arial" pitchFamily="34" charset="0"/>
              </a:rPr>
              <a:t>ú</a:t>
            </a: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n (Extremos amino y carboxilo, C</a:t>
            </a: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</a:t>
            </a: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, enlace pept</a:t>
            </a:r>
            <a:r>
              <a:rPr lang="es-ES" sz="2000" i="1" dirty="0">
                <a:solidFill>
                  <a:srgbClr val="FF0000"/>
                </a:solidFill>
                <a:latin typeface="Arial"/>
                <a:ea typeface="Times New Roman" pitchFamily="18" charset="0"/>
                <a:cs typeface="Arial" pitchFamily="34" charset="0"/>
              </a:rPr>
              <a:t>í</a:t>
            </a: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dico) plegado en </a:t>
            </a: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</a:t>
            </a: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-</a:t>
            </a:r>
            <a:r>
              <a:rPr lang="es-ES" sz="2000" i="1" dirty="0" err="1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helice</a:t>
            </a: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 o l</a:t>
            </a:r>
            <a:r>
              <a:rPr lang="es-ES" sz="2000" i="1" dirty="0">
                <a:solidFill>
                  <a:srgbClr val="FF0000"/>
                </a:solidFill>
                <a:latin typeface="Arial"/>
                <a:ea typeface="Times New Roman" pitchFamily="18" charset="0"/>
                <a:cs typeface="Arial" pitchFamily="34" charset="0"/>
              </a:rPr>
              <a:t>á</a:t>
            </a: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mina plegada (explicar ambos) </a:t>
            </a:r>
          </a:p>
          <a:p>
            <a:pPr marL="457200" indent="-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arenR"/>
              <a:tabLst>
                <a:tab pos="228600" algn="l"/>
                <a:tab pos="381000" algn="l"/>
              </a:tabLst>
              <a:defRPr/>
            </a:pP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Para E3</a:t>
            </a:r>
            <a:r>
              <a:rPr lang="es-ES" sz="2000" i="1" dirty="0">
                <a:solidFill>
                  <a:srgbClr val="FF0000"/>
                </a:solidFill>
                <a:latin typeface="Arial"/>
                <a:ea typeface="Times New Roman" pitchFamily="18" charset="0"/>
                <a:cs typeface="Arial" pitchFamily="34" charset="0"/>
              </a:rPr>
              <a:t>ª</a:t>
            </a: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, la conformaci</a:t>
            </a:r>
            <a:r>
              <a:rPr lang="es-ES" sz="2000" i="1" dirty="0">
                <a:solidFill>
                  <a:srgbClr val="FF0000"/>
                </a:solidFill>
                <a:latin typeface="Arial"/>
                <a:ea typeface="Times New Roman" pitchFamily="18" charset="0"/>
                <a:cs typeface="Arial" pitchFamily="34" charset="0"/>
              </a:rPr>
              <a:t>ó</a:t>
            </a: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n 2</a:t>
            </a:r>
            <a:r>
              <a:rPr lang="es-ES" sz="2000" i="1" dirty="0">
                <a:solidFill>
                  <a:srgbClr val="FF0000"/>
                </a:solidFill>
                <a:latin typeface="Arial"/>
                <a:ea typeface="Times New Roman" pitchFamily="18" charset="0"/>
                <a:cs typeface="Arial" pitchFamily="34" charset="0"/>
              </a:rPr>
              <a:t>ª</a:t>
            </a: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 se pliega sobre si misma adoptando una disposici</a:t>
            </a:r>
            <a:r>
              <a:rPr lang="es-ES" sz="2000" i="1" dirty="0">
                <a:solidFill>
                  <a:srgbClr val="FF0000"/>
                </a:solidFill>
                <a:latin typeface="Arial"/>
                <a:ea typeface="Times New Roman" pitchFamily="18" charset="0"/>
                <a:cs typeface="Arial" pitchFamily="34" charset="0"/>
              </a:rPr>
              <a:t>ó</a:t>
            </a: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n espacial mantenida por enlaces entre radicales de aa. </a:t>
            </a:r>
            <a:endParaRPr lang="es-ES" sz="2000" i="1" dirty="0">
              <a:solidFill>
                <a:srgbClr val="FF0000"/>
              </a:solidFill>
              <a:latin typeface="Comic Sans MS" pitchFamily="66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2487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6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6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6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6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6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6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5477095" y="3909013"/>
            <a:ext cx="645621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i="1" dirty="0" smtClean="0">
                <a:solidFill>
                  <a:srgbClr val="7030A0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es-ES" b="1" i="1" dirty="0" smtClean="0">
                <a:solidFill>
                  <a:srgbClr val="7030A0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</a:rPr>
              <a:t>-laminar  o en lámina plegada</a:t>
            </a:r>
            <a:r>
              <a:rPr lang="es-ES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Hélice mantenida por P.H. </a:t>
            </a:r>
          </a:p>
          <a:p>
            <a:r>
              <a:rPr lang="es-E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entre componentes del E. peptídico: </a:t>
            </a:r>
          </a:p>
          <a:p>
            <a:r>
              <a:rPr lang="es-E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b="1" dirty="0" smtClean="0"/>
              <a:t>R-C=O . . .  </a:t>
            </a:r>
            <a:r>
              <a:rPr lang="es-ES" b="1" dirty="0"/>
              <a:t>H-N-R</a:t>
            </a:r>
            <a:r>
              <a:rPr lang="es-ES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Más alargada</a:t>
            </a: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Radicales hacia el exterior, alternándose hacia arriba o hacia abajo.</a:t>
            </a: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Aparece cuando abundan radicales poco voluminosos y repetidos.</a:t>
            </a: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o varias cadenas (</a:t>
            </a:r>
            <a:r>
              <a:rPr lang="es-ES_tradnl" dirty="0" err="1"/>
              <a:t>zig-zag</a:t>
            </a:r>
            <a:r>
              <a:rPr lang="es-ES_tradnl" dirty="0"/>
              <a:t> </a:t>
            </a:r>
            <a:r>
              <a:rPr lang="es-ES_tradnl" dirty="0" smtClean="0"/>
              <a:t>)</a:t>
            </a:r>
            <a:endParaRPr lang="es-E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6003635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71885" y="228600"/>
            <a:ext cx="1142437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457200" indent="-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arenR"/>
              <a:tabLst>
                <a:tab pos="228600" algn="l"/>
                <a:tab pos="381000" algn="l"/>
              </a:tabLst>
              <a:defRPr/>
            </a:pPr>
            <a:r>
              <a:rPr lang="es-ES" sz="24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Representa mediante un esquema claro las etapas sucesivas del plegamiento de una proteína, indicando a qué nivel estructural (primario, secundario, etc.) corresponde cada etapa del plegamiento. </a:t>
            </a:r>
          </a:p>
          <a:p>
            <a:pPr marL="457200" indent="-45720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arenR"/>
              <a:tabLst>
                <a:tab pos="228600" algn="l"/>
                <a:tab pos="381000" algn="l"/>
              </a:tabLst>
              <a:defRPr/>
            </a:pPr>
            <a:r>
              <a:rPr lang="es-ES" sz="24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¿Qué conformaciones son típicas del nivel secundario? 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  <a:defRPr/>
            </a:pPr>
            <a:r>
              <a:rPr lang="es-ES" sz="2400" i="1" dirty="0" smtClean="0">
                <a:solidFill>
                  <a:prstClr val="black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	a</a:t>
            </a:r>
            <a:r>
              <a:rPr lang="es-ES" sz="2400" i="1" dirty="0">
                <a:solidFill>
                  <a:prstClr val="black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)  </a:t>
            </a:r>
            <a:r>
              <a:rPr lang="es-ES" sz="2400" i="1" dirty="0" smtClean="0">
                <a:solidFill>
                  <a:prstClr val="black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s-ES" sz="2400" i="1" dirty="0">
                <a:solidFill>
                  <a:prstClr val="black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	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  <a:defRPr/>
            </a:pPr>
            <a:r>
              <a:rPr lang="es-ES" sz="2400" i="1" dirty="0" smtClean="0">
                <a:solidFill>
                  <a:prstClr val="black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	b</a:t>
            </a:r>
            <a:r>
              <a:rPr lang="es-ES" sz="2400" i="1" dirty="0">
                <a:solidFill>
                  <a:prstClr val="black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) 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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-</a:t>
            </a:r>
            <a:r>
              <a:rPr lang="es-ES" i="1" dirty="0" err="1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helice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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-laminar. </a:t>
            </a:r>
            <a:r>
              <a:rPr lang="es-ES" i="1" dirty="0" smtClean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Aunque se pueden dar disposiciones </a:t>
            </a:r>
            <a:r>
              <a:rPr lang="es-ES" i="1" dirty="0" smtClean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irregulares, </a:t>
            </a:r>
            <a:r>
              <a:rPr lang="es-ES" i="1" dirty="0" smtClean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estas son las 2 conformaciones “típicas”. Ambas resultan del plegamiento del esqueleto covalente común que forma parte de la E1</a:t>
            </a:r>
            <a:r>
              <a:rPr lang="es-ES" i="1" baseline="30000" dirty="0" smtClean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aria</a:t>
            </a:r>
            <a:r>
              <a:rPr lang="es-ES" i="1" dirty="0" smtClean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 (</a:t>
            </a:r>
            <a:r>
              <a:rPr lang="es-ES" i="1" dirty="0" smtClean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extremo amino </a:t>
            </a:r>
            <a:r>
              <a:rPr lang="es-ES" i="1" dirty="0" smtClean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</a:rPr>
              <a:t>y carboxilo y en medio la sucesión de C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lang="es-ES" i="1" dirty="0" smtClean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 y enlace peptídico). Como </a:t>
            </a:r>
            <a:r>
              <a:rPr lang="es-ES" i="1" dirty="0" smtClean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consecuencia, </a:t>
            </a:r>
            <a:r>
              <a:rPr lang="es-ES" i="1" dirty="0" smtClean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las posibilidades de plegamiento son muy </a:t>
            </a:r>
            <a:r>
              <a:rPr lang="es-ES" i="1" dirty="0" smtClean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limitadas. </a:t>
            </a:r>
            <a:r>
              <a:rPr lang="es-ES" i="1" dirty="0" smtClean="0">
                <a:solidFill>
                  <a:srgbClr val="FF0000"/>
                </a:solidFill>
                <a:latin typeface="Comic Sans MS" pitchFamily="66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Ya que los radicales quedan orientados hacia el exterior y presentan un papel “casi “ irrelevante en este nivel.</a:t>
            </a:r>
          </a:p>
        </p:txBody>
      </p:sp>
      <p:pic>
        <p:nvPicPr>
          <p:cNvPr id="1884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9833" y="1103681"/>
            <a:ext cx="2824224" cy="981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Administrador\Mis documentos\Mis documentos\Mis documentos 7\MATERIAS\2º BIOLOGÍA\Alumnos 2º\Modificaciones1112\4 Prótidos\Imágenes\Prótidos\esqueleto.jpg"/>
          <p:cNvPicPr>
            <a:picLocks noChangeAspect="1" noChangeArrowheads="1"/>
          </p:cNvPicPr>
          <p:nvPr/>
        </p:nvPicPr>
        <p:blipFill>
          <a:blip r:embed="rId3" cstate="print"/>
          <a:srcRect l="5637" r="4424"/>
          <a:stretch>
            <a:fillRect/>
          </a:stretch>
        </p:blipFill>
        <p:spPr bwMode="auto">
          <a:xfrm>
            <a:off x="8266810" y="3286498"/>
            <a:ext cx="3519915" cy="62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5" descr="Alfahelice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703" y="4186012"/>
            <a:ext cx="1120080" cy="2423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uadroTexto 1"/>
          <p:cNvSpPr txBox="1"/>
          <p:nvPr/>
        </p:nvSpPr>
        <p:spPr>
          <a:xfrm>
            <a:off x="1629023" y="4186012"/>
            <a:ext cx="365760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i="1" dirty="0" smtClean="0">
                <a:solidFill>
                  <a:srgbClr val="7030A0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es-ES" b="1" i="1" dirty="0" smtClean="0">
                <a:solidFill>
                  <a:srgbClr val="7030A0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</a:rPr>
              <a:t>- </a:t>
            </a:r>
            <a:r>
              <a:rPr lang="es-ES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hélice:</a:t>
            </a: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Hélice mantenida por P.H. entre componentes del E. peptídico: </a:t>
            </a:r>
          </a:p>
          <a:p>
            <a:r>
              <a:rPr lang="es-E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b="1" dirty="0" smtClean="0"/>
              <a:t>R-C=O . . .  </a:t>
            </a:r>
            <a:r>
              <a:rPr lang="es-ES" b="1" dirty="0"/>
              <a:t>H-N-R</a:t>
            </a:r>
            <a:r>
              <a:rPr lang="es-ES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Más compacta</a:t>
            </a: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Radicales hacia el exterior</a:t>
            </a:r>
          </a:p>
          <a:p>
            <a:pPr marL="285750" indent="-285750">
              <a:buFontTx/>
              <a:buChar char="-"/>
            </a:pPr>
            <a:r>
              <a:rPr lang="es-ES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distorsiona con prolinas, radicales voluminosos o cargados</a:t>
            </a:r>
            <a:endParaRPr lang="es-ES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n 7" descr="betalaminar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01343" y="4437350"/>
            <a:ext cx="280273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n 10" descr="betalaminar 2"/>
          <p:cNvPicPr/>
          <p:nvPr/>
        </p:nvPicPr>
        <p:blipFill>
          <a:blip r:embed="rId6" cstate="print"/>
          <a:srcRect l="31729" r="13245" b="84616"/>
          <a:stretch>
            <a:fillRect/>
          </a:stretch>
        </p:blipFill>
        <p:spPr bwMode="auto">
          <a:xfrm>
            <a:off x="8911835" y="6287418"/>
            <a:ext cx="1320870" cy="308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n 11" descr="betalaminar 2"/>
          <p:cNvPicPr/>
          <p:nvPr/>
        </p:nvPicPr>
        <p:blipFill>
          <a:blip r:embed="rId6" cstate="print"/>
          <a:srcRect l="35168" r="16948" b="84616"/>
          <a:stretch>
            <a:fillRect/>
          </a:stretch>
        </p:blipFill>
        <p:spPr bwMode="auto">
          <a:xfrm>
            <a:off x="10423174" y="6287418"/>
            <a:ext cx="1394753" cy="308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113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Alfahelic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327" y="872836"/>
            <a:ext cx="2784764" cy="573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n 2" descr="betalamina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7933" y="1211064"/>
            <a:ext cx="8049491" cy="3131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n 3" descr="betalaminar 2"/>
          <p:cNvPicPr/>
          <p:nvPr/>
        </p:nvPicPr>
        <p:blipFill>
          <a:blip r:embed="rId4" cstate="print"/>
          <a:srcRect l="31729" r="13245" b="84616"/>
          <a:stretch>
            <a:fillRect/>
          </a:stretch>
        </p:blipFill>
        <p:spPr bwMode="auto">
          <a:xfrm>
            <a:off x="8534401" y="4849043"/>
            <a:ext cx="3111469" cy="117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4" descr="betalaminar 2"/>
          <p:cNvPicPr/>
          <p:nvPr/>
        </p:nvPicPr>
        <p:blipFill>
          <a:blip r:embed="rId4" cstate="print"/>
          <a:srcRect l="35168" r="16948" b="84616"/>
          <a:stretch>
            <a:fillRect/>
          </a:stretch>
        </p:blipFill>
        <p:spPr bwMode="auto">
          <a:xfrm>
            <a:off x="4042626" y="4849044"/>
            <a:ext cx="3247768" cy="117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ángulo 5"/>
          <p:cNvSpPr/>
          <p:nvPr/>
        </p:nvSpPr>
        <p:spPr>
          <a:xfrm>
            <a:off x="5666510" y="380555"/>
            <a:ext cx="5735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ß-queratina:  </a:t>
            </a:r>
            <a:r>
              <a:rPr lang="es-ES_tradnl" b="1" dirty="0" err="1" smtClean="0">
                <a:latin typeface="Calibri" panose="020F0502020204030204" pitchFamily="34" charset="0"/>
                <a:ea typeface="Times New Roman" panose="02020603050405020304" pitchFamily="18" charset="0"/>
              </a:rPr>
              <a:t>fibroína</a:t>
            </a:r>
            <a:r>
              <a:rPr lang="es-ES_tradnl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la seda, elastina, queratinas de</a:t>
            </a:r>
            <a:r>
              <a:rPr lang="es-E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dirty="0"/>
              <a:t>garras, las escamas, las plumas y los picos</a:t>
            </a:r>
            <a:r>
              <a:rPr lang="es-E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de reptiles y aves.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391586" y="334879"/>
            <a:ext cx="441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es-ES" b="1" dirty="0">
                <a:latin typeface="Calibri" panose="020F0502020204030204" pitchFamily="34" charset="0"/>
                <a:ea typeface="Times New Roman" panose="02020603050405020304" pitchFamily="18" charset="0"/>
              </a:rPr>
              <a:t>-queratina</a:t>
            </a: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: Pelo, </a:t>
            </a:r>
            <a:r>
              <a:rPr lang="es-E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uñas, cuernos, epidermis 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871037" y="6203839"/>
            <a:ext cx="4343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/>
              <a:t>¿Estructura funcional  2</a:t>
            </a:r>
            <a:r>
              <a:rPr lang="es-ES" sz="2800" b="1" baseline="30000" dirty="0" smtClean="0"/>
              <a:t>aria</a:t>
            </a:r>
            <a:r>
              <a:rPr lang="es-ES" sz="2800" b="1" dirty="0" smtClean="0"/>
              <a:t> ?</a:t>
            </a:r>
            <a:endParaRPr lang="es-ES" sz="2800" b="1" dirty="0"/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6214214" y="703720"/>
            <a:ext cx="2167786" cy="40345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2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1"/>
          <p:cNvSpPr>
            <a:spLocks noChangeArrowheads="1"/>
          </p:cNvSpPr>
          <p:nvPr/>
        </p:nvSpPr>
        <p:spPr bwMode="auto">
          <a:xfrm>
            <a:off x="207037" y="-105642"/>
            <a:ext cx="6588136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  <a:tab pos="381000" algn="l"/>
              </a:tabLst>
            </a:pPr>
            <a:r>
              <a:rPr lang="es-ES" dirty="0">
                <a:solidFill>
                  <a:prstClr val="black"/>
                </a:solidFill>
                <a:latin typeface="Arial" charset="0"/>
                <a:cs typeface="Times New Roman" pitchFamily="18" charset="0"/>
              </a:rPr>
              <a:t>Elaborar un texto coherente, de no más de diez líneas, en el que se relacionen los siguientes  conceptos: </a:t>
            </a:r>
            <a:r>
              <a:rPr lang="es-ES" b="1" dirty="0">
                <a:solidFill>
                  <a:prstClr val="black"/>
                </a:solidFill>
                <a:latin typeface="Arial" charset="0"/>
                <a:cs typeface="Times New Roman" pitchFamily="18" charset="0"/>
              </a:rPr>
              <a:t>proteína, función, estructura terciaria y desnaturalización</a:t>
            </a:r>
            <a:r>
              <a:rPr lang="es-ES" dirty="0">
                <a:solidFill>
                  <a:prstClr val="black"/>
                </a:solidFill>
                <a:latin typeface="Arial" charset="0"/>
                <a:cs typeface="Times New Roman" pitchFamily="18" charset="0"/>
              </a:rPr>
              <a:t>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es-ES" i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La </a:t>
            </a:r>
            <a:r>
              <a:rPr lang="es-ES" b="1" i="1" u="sng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funci</a:t>
            </a:r>
            <a:r>
              <a:rPr lang="es-ES" b="1" i="1" u="sng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ó</a:t>
            </a:r>
            <a:r>
              <a:rPr lang="es-ES" b="1" i="1" u="sng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de una </a:t>
            </a:r>
            <a:r>
              <a:rPr lang="es-ES" b="1" i="1" u="sng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prote</a:t>
            </a:r>
            <a:r>
              <a:rPr lang="es-ES" b="1" i="1" u="sng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í</a:t>
            </a:r>
            <a:r>
              <a:rPr lang="es-ES" b="1" i="1" u="sng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na activa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depende de su </a:t>
            </a:r>
            <a:r>
              <a:rPr lang="es-ES" b="1" i="1" u="sng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estructura terciaria 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 estructura definitiva ya que este nivel de plegamiento permite a la cadena </a:t>
            </a:r>
            <a:r>
              <a:rPr lang="es-ES" i="1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polipept</a:t>
            </a:r>
            <a:r>
              <a:rPr lang="es-ES" i="1" dirty="0" err="1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í</a:t>
            </a:r>
            <a:r>
              <a:rPr lang="es-ES" i="1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dica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alcanzar la geometr</a:t>
            </a:r>
            <a:r>
              <a:rPr lang="es-ES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í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 espacial necesaria para interactuar espec</a:t>
            </a:r>
            <a:r>
              <a:rPr lang="es-ES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í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ficamente con otra sustancia. Dicha interacci</a:t>
            </a:r>
            <a:r>
              <a:rPr lang="es-ES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ó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 representa el fundamento de la funcionalidad de una prote</a:t>
            </a:r>
            <a:r>
              <a:rPr lang="es-ES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í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na por lo que si esta pierde la estructura terciaria por </a:t>
            </a:r>
            <a:r>
              <a:rPr lang="es-ES" b="1" i="1" u="sng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desnaturalizaci</a:t>
            </a:r>
            <a:r>
              <a:rPr lang="es-ES" b="1" i="1" u="sng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ó</a:t>
            </a:r>
            <a:r>
              <a:rPr lang="es-ES" b="1" i="1" u="sng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 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tambi</a:t>
            </a:r>
            <a:r>
              <a:rPr lang="es-ES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é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 perder</a:t>
            </a:r>
            <a:r>
              <a:rPr lang="es-ES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á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su funcionalidad.</a:t>
            </a:r>
            <a:r>
              <a:rPr lang="es-ES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 </a:t>
            </a:r>
            <a:endParaRPr lang="es-ES" dirty="0" smtClean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Desnaturalización de las proteínas: concepto, agentes desnaturalizantes y consecuencias funcionales para la proteína. Razona la respuesta.</a:t>
            </a:r>
          </a:p>
          <a:p>
            <a:pPr marL="342900" indent="-342900">
              <a:buFont typeface="+mj-lt"/>
              <a:buAutoNum type="arabicPeriod"/>
            </a:pPr>
            <a:r>
              <a:rPr lang="es-ES" i="1" dirty="0" smtClean="0">
                <a:solidFill>
                  <a:srgbClr val="FF0000"/>
                </a:solidFill>
              </a:rPr>
              <a:t>Concepto: Pérdida </a:t>
            </a:r>
            <a:r>
              <a:rPr lang="es-ES" i="1" dirty="0">
                <a:solidFill>
                  <a:srgbClr val="FF0000"/>
                </a:solidFill>
              </a:rPr>
              <a:t>de la Estructura definitiva de una proteína conservando al menos la E1ª. </a:t>
            </a:r>
            <a:endParaRPr lang="es-ES" i="1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i="1" dirty="0" smtClean="0">
                <a:solidFill>
                  <a:srgbClr val="FF0000"/>
                </a:solidFill>
              </a:rPr>
              <a:t>Agentes</a:t>
            </a:r>
            <a:r>
              <a:rPr lang="es-ES" i="1" dirty="0">
                <a:solidFill>
                  <a:srgbClr val="FF0000"/>
                </a:solidFill>
              </a:rPr>
              <a:t>: </a:t>
            </a:r>
            <a:endParaRPr lang="es-ES" i="1" dirty="0" smtClean="0">
              <a:solidFill>
                <a:srgbClr val="FF0000"/>
              </a:solidFill>
            </a:endParaRPr>
          </a:p>
          <a:p>
            <a:pPr marL="534988" indent="-357188">
              <a:buFont typeface="Arial" panose="020B0604020202020204" pitchFamily="34" charset="0"/>
              <a:buChar char="•"/>
            </a:pPr>
            <a:r>
              <a:rPr lang="es-ES" i="1" dirty="0" smtClean="0">
                <a:solidFill>
                  <a:srgbClr val="FF0000"/>
                </a:solidFill>
              </a:rPr>
              <a:t>Presión (agitación, trituración)</a:t>
            </a:r>
          </a:p>
          <a:p>
            <a:pPr marL="534988" indent="-357188">
              <a:buFont typeface="Arial" panose="020B0604020202020204" pitchFamily="34" charset="0"/>
              <a:buChar char="•"/>
            </a:pPr>
            <a:r>
              <a:rPr lang="es-ES" i="1" dirty="0" smtClean="0">
                <a:solidFill>
                  <a:srgbClr val="FF0000"/>
                </a:solidFill>
              </a:rPr>
              <a:t>Aumento de temperatura</a:t>
            </a:r>
          </a:p>
          <a:p>
            <a:pPr marL="534988" indent="-357188">
              <a:buFont typeface="Arial" panose="020B0604020202020204" pitchFamily="34" charset="0"/>
              <a:buChar char="•"/>
            </a:pPr>
            <a:r>
              <a:rPr lang="es-ES" i="1" dirty="0" smtClean="0">
                <a:solidFill>
                  <a:srgbClr val="FF0000"/>
                </a:solidFill>
              </a:rPr>
              <a:t>Agentes químicos: </a:t>
            </a:r>
            <a:r>
              <a:rPr lang="es-ES" i="1" dirty="0">
                <a:solidFill>
                  <a:srgbClr val="FF0000"/>
                </a:solidFill>
              </a:rPr>
              <a:t>(iones</a:t>
            </a:r>
            <a:r>
              <a:rPr lang="es-ES" i="1" dirty="0" smtClean="0">
                <a:solidFill>
                  <a:srgbClr val="FF0000"/>
                </a:solidFill>
              </a:rPr>
              <a:t>),</a:t>
            </a:r>
            <a:r>
              <a:rPr lang="es-ES" i="1" dirty="0">
                <a:solidFill>
                  <a:srgbClr val="FF0000"/>
                </a:solidFill>
              </a:rPr>
              <a:t> Cambios de pH,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>
                <a:solidFill>
                  <a:srgbClr val="FF0000"/>
                </a:solidFill>
              </a:rPr>
              <a:t>Agentes reductores (</a:t>
            </a:r>
            <a:r>
              <a:rPr lang="es-ES" dirty="0" err="1" smtClean="0">
                <a:solidFill>
                  <a:srgbClr val="FF0000"/>
                </a:solidFill>
              </a:rPr>
              <a:t>mercaptoetanol</a:t>
            </a:r>
            <a:r>
              <a:rPr lang="es-ES" dirty="0" smtClean="0">
                <a:solidFill>
                  <a:srgbClr val="FF0000"/>
                </a:solidFill>
              </a:rPr>
              <a:t>), </a:t>
            </a:r>
            <a:r>
              <a:rPr lang="es-ES" dirty="0">
                <a:solidFill>
                  <a:srgbClr val="FF0000"/>
                </a:solidFill>
              </a:rPr>
              <a:t>Sales a elevada </a:t>
            </a:r>
            <a:r>
              <a:rPr lang="es-ES" dirty="0" smtClean="0">
                <a:solidFill>
                  <a:srgbClr val="FF0000"/>
                </a:solidFill>
              </a:rPr>
              <a:t>concentración, etc.</a:t>
            </a:r>
            <a:endParaRPr lang="es-E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s-ES" i="1" dirty="0" smtClean="0">
                <a:solidFill>
                  <a:srgbClr val="FF0000"/>
                </a:solidFill>
              </a:rPr>
              <a:t>Consecuencias</a:t>
            </a:r>
            <a:r>
              <a:rPr lang="es-ES" i="1" dirty="0">
                <a:solidFill>
                  <a:srgbClr val="FF0000"/>
                </a:solidFill>
              </a:rPr>
              <a:t>: No estructura definitiva </a:t>
            </a:r>
            <a:r>
              <a:rPr lang="es-ES" i="1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s-ES" i="1" dirty="0">
                <a:solidFill>
                  <a:srgbClr val="FF0000"/>
                </a:solidFill>
              </a:rPr>
              <a:t> No función ya que las proteínas basan su funcionalidad en la interacción específica, de tipo geométrico, con otra sustancia. </a:t>
            </a:r>
            <a:endParaRPr lang="es-ES" dirty="0">
              <a:solidFill>
                <a:srgbClr val="FF0000"/>
              </a:solidFill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28600" algn="l"/>
                <a:tab pos="381000" algn="l"/>
              </a:tabLst>
            </a:pPr>
            <a:endParaRPr lang="es-ES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213271" y="3780064"/>
            <a:ext cx="17950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Desnaturalización</a:t>
            </a:r>
            <a:endParaRPr lang="es-ES" dirty="0"/>
          </a:p>
        </p:txBody>
      </p:sp>
      <p:cxnSp>
        <p:nvCxnSpPr>
          <p:cNvPr id="4" name="Conector recto 3"/>
          <p:cNvCxnSpPr>
            <a:stCxn id="3" idx="2"/>
          </p:cNvCxnSpPr>
          <p:nvPr/>
        </p:nvCxnSpPr>
        <p:spPr>
          <a:xfrm>
            <a:off x="9110793" y="4149396"/>
            <a:ext cx="15036" cy="234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H="1">
            <a:off x="8146113" y="4384221"/>
            <a:ext cx="30038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8146113" y="4384221"/>
            <a:ext cx="0" cy="293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9527638" y="4394616"/>
            <a:ext cx="0" cy="293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7510779" y="4646652"/>
            <a:ext cx="10486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Concepto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9061082" y="4688531"/>
            <a:ext cx="83779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600" dirty="0" smtClean="0"/>
              <a:t>Agentes</a:t>
            </a:r>
            <a:endParaRPr lang="es-ES" sz="1600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8116874" y="5015984"/>
            <a:ext cx="0" cy="315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963770" y="5331279"/>
            <a:ext cx="147062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Perdida de Estructura definitiva </a:t>
            </a:r>
            <a:endParaRPr lang="es-ES" sz="1200" dirty="0"/>
          </a:p>
        </p:txBody>
      </p:sp>
      <p:cxnSp>
        <p:nvCxnSpPr>
          <p:cNvPr id="13" name="Conector recto 12"/>
          <p:cNvCxnSpPr/>
          <p:nvPr/>
        </p:nvCxnSpPr>
        <p:spPr>
          <a:xfrm flipH="1">
            <a:off x="8917153" y="5220872"/>
            <a:ext cx="11742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flipV="1">
            <a:off x="9666364" y="5015984"/>
            <a:ext cx="7638" cy="197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10091447" y="5220872"/>
            <a:ext cx="0" cy="1469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8917153" y="5220872"/>
            <a:ext cx="7840" cy="1469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8674887" y="5365751"/>
            <a:ext cx="7606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Físicos</a:t>
            </a:r>
            <a:endParaRPr lang="es-E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9559339" y="5371808"/>
            <a:ext cx="10458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Químicos</a:t>
            </a:r>
            <a:endParaRPr lang="es-ES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8924993" y="5730615"/>
            <a:ext cx="0" cy="1469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9268542" y="5873104"/>
            <a:ext cx="0" cy="1469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8687547" y="5860461"/>
            <a:ext cx="0" cy="1469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H="1" flipV="1">
            <a:off x="8682049" y="5873104"/>
            <a:ext cx="586493" cy="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8438871" y="6015906"/>
            <a:ext cx="63029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Presión</a:t>
            </a:r>
            <a:endParaRPr lang="es-ES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9164603" y="6024229"/>
            <a:ext cx="42321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 err="1" smtClean="0"/>
              <a:t>Tª</a:t>
            </a:r>
            <a:endParaRPr lang="es-ES" sz="1200" dirty="0"/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10956538" y="5905349"/>
            <a:ext cx="0" cy="1469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H="1" flipV="1">
            <a:off x="9822963" y="5898647"/>
            <a:ext cx="1133575" cy="6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>
            <a:off x="11221231" y="4990908"/>
            <a:ext cx="2260" cy="3644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10406624" y="5905479"/>
            <a:ext cx="0" cy="1469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9822963" y="5888945"/>
            <a:ext cx="0" cy="1469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9701552" y="6034203"/>
            <a:ext cx="38989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pH</a:t>
            </a:r>
            <a:endParaRPr lang="es-ES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10148513" y="6041551"/>
            <a:ext cx="49617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100" dirty="0" smtClean="0"/>
              <a:t>Sales</a:t>
            </a:r>
            <a:endParaRPr lang="es-ES" sz="1100" dirty="0"/>
          </a:p>
        </p:txBody>
      </p:sp>
      <p:sp>
        <p:nvSpPr>
          <p:cNvPr id="40" name="CuadroTexto 39"/>
          <p:cNvSpPr txBox="1"/>
          <p:nvPr/>
        </p:nvSpPr>
        <p:spPr>
          <a:xfrm>
            <a:off x="10739575" y="6050527"/>
            <a:ext cx="75792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000" dirty="0" smtClean="0"/>
              <a:t>Reductores</a:t>
            </a:r>
            <a:endParaRPr lang="es-ES" sz="1000" dirty="0"/>
          </a:p>
        </p:txBody>
      </p:sp>
      <p:cxnSp>
        <p:nvCxnSpPr>
          <p:cNvPr id="42" name="Conector recto de flecha 41"/>
          <p:cNvCxnSpPr/>
          <p:nvPr/>
        </p:nvCxnSpPr>
        <p:spPr>
          <a:xfrm>
            <a:off x="11141368" y="4384221"/>
            <a:ext cx="0" cy="293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10747371" y="5357645"/>
            <a:ext cx="97072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s-ES" sz="1000" dirty="0" smtClean="0"/>
              <a:t>Pérdida de funcionalidad</a:t>
            </a:r>
            <a:endParaRPr lang="es-ES" sz="10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10396598" y="4652354"/>
            <a:ext cx="133882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1600" dirty="0" smtClean="0"/>
              <a:t>Consecuencias</a:t>
            </a:r>
            <a:endParaRPr lang="es-ES" sz="1600" dirty="0"/>
          </a:p>
        </p:txBody>
      </p:sp>
      <p:pic>
        <p:nvPicPr>
          <p:cNvPr id="55" name="Picture 4" descr="C:\Users\Edu y Susa\AppData\Local\Microsoft\Windows\Temporary Internet Files\Low\Content.IE5\GMQNEJHW\desnatura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40743" y="654666"/>
            <a:ext cx="2085302" cy="129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10" descr="http://www.aceiteoliva.com/wp-content/uploads/2009/04/yogu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2338" y="2119167"/>
            <a:ext cx="1233487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12" descr="http://2.bp.blogspot.com/_ghi-bG4PLEI/SN_HuPKcybI/AAAAAAAAAOg/628Vql2C4SM/s400/huevo%2520frit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59464" y="2301012"/>
            <a:ext cx="1064457" cy="1127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2" descr="http://image.slidesharecdn.com/ud-5-proteinas-121114113041-phpapp02/95/ud5-proteinas-54-638.jpg?cb=1352892816"/>
          <p:cNvPicPr>
            <a:picLocks noChangeAspect="1" noChangeArrowheads="1"/>
          </p:cNvPicPr>
          <p:nvPr/>
        </p:nvPicPr>
        <p:blipFill rotWithShape="1">
          <a:blip r:embed="rId5" cstate="print"/>
          <a:srcRect t="31581" r="31054" b="14562"/>
          <a:stretch/>
        </p:blipFill>
        <p:spPr bwMode="auto">
          <a:xfrm>
            <a:off x="9710472" y="2153288"/>
            <a:ext cx="2267961" cy="1329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475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9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9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9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9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9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9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9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9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2" grpId="0" animBg="1"/>
      <p:bldP spid="17" grpId="0" animBg="1"/>
      <p:bldP spid="18" grpId="0" animBg="1"/>
      <p:bldP spid="29" grpId="0" animBg="1"/>
      <p:bldP spid="30" grpId="0" animBg="1"/>
      <p:bldP spid="38" grpId="0" animBg="1"/>
      <p:bldP spid="39" grpId="0" animBg="1"/>
      <p:bldP spid="40" grpId="0" animBg="1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1"/>
          <p:cNvSpPr>
            <a:spLocks noChangeArrowheads="1"/>
          </p:cNvSpPr>
          <p:nvPr/>
        </p:nvSpPr>
        <p:spPr bwMode="auto">
          <a:xfrm>
            <a:off x="323850" y="126773"/>
            <a:ext cx="1156335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arenR"/>
              <a:tabLst>
                <a:tab pos="228600" algn="l"/>
                <a:tab pos="381000" algn="l"/>
              </a:tabLst>
            </a:pPr>
            <a:r>
              <a:rPr lang="es-ES" sz="2000" dirty="0">
                <a:solidFill>
                  <a:prstClr val="black"/>
                </a:solidFill>
                <a:latin typeface="Arial" charset="0"/>
                <a:cs typeface="Times New Roman" pitchFamily="18" charset="0"/>
              </a:rPr>
              <a:t>Indica 5 funciones diferentes que puedan realizar las proteínas.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es-ES" sz="2000" i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1.Estructural</a:t>
            </a: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. 2. Enzim</a:t>
            </a:r>
            <a:r>
              <a:rPr lang="es-ES" sz="2000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á</a:t>
            </a: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tica (catalizadora) 3. transportadora (HDL), 4. Hormonal (insulina) 5. Inmunitaria (anticuerpos</a:t>
            </a:r>
            <a:r>
              <a:rPr lang="es-ES" sz="2000" i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) 6. </a:t>
            </a:r>
            <a:r>
              <a:rPr lang="es-ES" sz="2000" i="1" dirty="0" err="1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Contractil</a:t>
            </a:r>
            <a:r>
              <a:rPr lang="es-ES" sz="2000" i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(Actina, Miosina) </a:t>
            </a: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.</a:t>
            </a:r>
            <a:endParaRPr lang="es-ES" sz="2000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es-ES" sz="2000" dirty="0">
                <a:solidFill>
                  <a:prstClr val="black"/>
                </a:solidFill>
                <a:latin typeface="Arial" charset="0"/>
                <a:cs typeface="Times New Roman" pitchFamily="18" charset="0"/>
              </a:rPr>
              <a:t>b)¿Cómo podrías inactivar la función de una proteína sin alterar su estructura primaria? Razona la respuesta</a:t>
            </a:r>
            <a:r>
              <a:rPr lang="es-ES" sz="2000" i="1" dirty="0">
                <a:solidFill>
                  <a:prstClr val="black"/>
                </a:solidFill>
                <a:latin typeface="Comic Sans MS" pitchFamily="66" charset="0"/>
                <a:cs typeface="Times New Roman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228600" algn="l"/>
              </a:tabLst>
            </a:pPr>
            <a:r>
              <a:rPr lang="es-ES" sz="2000" i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Modificando </a:t>
            </a: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su </a:t>
            </a:r>
            <a:r>
              <a:rPr lang="es-ES" sz="2000" i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estructura </a:t>
            </a: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definitiva por desnaturalizaci</a:t>
            </a:r>
            <a:r>
              <a:rPr lang="es-ES" sz="2000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ó</a:t>
            </a:r>
            <a:r>
              <a:rPr lang="es-ES" sz="2000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</a:t>
            </a:r>
            <a:r>
              <a:rPr lang="es-ES" sz="2000" i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. Utilizando agentes </a:t>
            </a:r>
            <a:r>
              <a:rPr lang="es-ES" sz="2000" i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físicos </a:t>
            </a:r>
            <a:r>
              <a:rPr lang="es-ES" sz="2000" i="1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o químicos.</a:t>
            </a:r>
            <a:endParaRPr lang="es-ES_tradnl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323850" y="2373542"/>
            <a:ext cx="1156335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es-ES" sz="2000" dirty="0" smtClean="0">
                <a:solidFill>
                  <a:prstClr val="black"/>
                </a:solidFill>
                <a:latin typeface="Arial" charset="0"/>
                <a:cs typeface="Times New Roman" pitchFamily="18" charset="0"/>
              </a:rPr>
              <a:t>c</a:t>
            </a:r>
            <a:r>
              <a:rPr lang="es-ES" sz="2000" dirty="0">
                <a:solidFill>
                  <a:prstClr val="black"/>
                </a:solidFill>
                <a:latin typeface="Arial" charset="0"/>
                <a:cs typeface="Times New Roman" pitchFamily="18" charset="0"/>
              </a:rPr>
              <a:t>) </a:t>
            </a:r>
            <a:r>
              <a:rPr lang="es-ES" dirty="0">
                <a:solidFill>
                  <a:prstClr val="black"/>
                </a:solidFill>
                <a:latin typeface="Arial" charset="0"/>
                <a:cs typeface="Times New Roman" pitchFamily="18" charset="0"/>
              </a:rPr>
              <a:t>Las proteínas son biomoléculas de gran tamaño formadas por polimerización de aminoácidos, en la naturaleza los tipos de aminoácidos que forman parte de las proteínas no pasan de la veintena: ¿Cómo se explica que con ese reducido número de aminoácidos se pueda conseguir tal grado de diversidad funcional como el que caracteriza a las proteínas?. Razona la respuesta. </a:t>
            </a:r>
            <a:endParaRPr lang="es-ES_tradnl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Las distintas prote</a:t>
            </a:r>
            <a:r>
              <a:rPr lang="es-ES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í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nas resultan de secuencias de </a:t>
            </a:r>
            <a:r>
              <a:rPr lang="es-ES" i="1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aa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que var</a:t>
            </a:r>
            <a:r>
              <a:rPr lang="es-ES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í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an en n</a:t>
            </a:r>
            <a:r>
              <a:rPr lang="es-ES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º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y orden por lo que las combinaciones son ilimitadas. Esta secuencia o E1</a:t>
            </a:r>
            <a:r>
              <a:rPr lang="es-ES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ª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 determina los sucesivos niveles de organizaci</a:t>
            </a:r>
            <a:r>
              <a:rPr lang="es-ES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ó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 que permiten alcanzar conformaci</a:t>
            </a:r>
            <a:r>
              <a:rPr lang="es-ES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o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nes funcionales definitivas tambi</a:t>
            </a:r>
            <a:r>
              <a:rPr lang="es-ES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é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n ilimitadas.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es-ES" dirty="0">
                <a:solidFill>
                  <a:prstClr val="black"/>
                </a:solidFill>
                <a:latin typeface="Comic Sans MS" pitchFamily="66" charset="0"/>
                <a:cs typeface="Arial" charset="0"/>
              </a:rPr>
              <a:t> </a:t>
            </a:r>
            <a:r>
              <a:rPr lang="es-ES" dirty="0" smtClean="0">
                <a:solidFill>
                  <a:prstClr val="black"/>
                </a:solidFill>
                <a:latin typeface="Comic Sans MS" pitchFamily="66" charset="0"/>
                <a:cs typeface="Arial" charset="0"/>
              </a:rPr>
              <a:t>d</a:t>
            </a:r>
            <a:r>
              <a:rPr lang="es-ES" dirty="0">
                <a:solidFill>
                  <a:prstClr val="black"/>
                </a:solidFill>
                <a:latin typeface="Comic Sans MS" pitchFamily="66" charset="0"/>
                <a:cs typeface="Arial" charset="0"/>
              </a:rPr>
              <a:t>)</a:t>
            </a:r>
            <a:r>
              <a:rPr lang="es-ES" dirty="0">
                <a:solidFill>
                  <a:prstClr val="black"/>
                </a:solidFill>
                <a:latin typeface="Arial" charset="0"/>
                <a:cs typeface="Arial" charset="0"/>
              </a:rPr>
              <a:t> Cita un agente físico, un agente químico capaces de inducir tales cambios</a:t>
            </a:r>
            <a:r>
              <a:rPr lang="es-E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. </a:t>
            </a:r>
            <a:endParaRPr lang="es-E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A físico: aumento de </a:t>
            </a:r>
            <a:r>
              <a:rPr lang="es-ES" i="1" dirty="0" err="1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Tª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, a. químico: Cambios de pH o presencia de iones. Podemos extendernos explicando el mecanismo concreto (ej. </a:t>
            </a:r>
            <a:r>
              <a:rPr lang="es-ES" i="1" dirty="0" err="1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Ovoalbumina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 del huevo y </a:t>
            </a:r>
            <a:r>
              <a:rPr lang="es-ES" i="1" dirty="0" err="1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Tº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 o </a:t>
            </a:r>
            <a:r>
              <a:rPr lang="es-ES" i="1" dirty="0" smtClean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caseína </a:t>
            </a:r>
            <a:r>
              <a:rPr lang="es-ES" i="1" dirty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de la leche y pH)</a:t>
            </a:r>
            <a:endParaRPr lang="es-ES_tradnl" dirty="0">
              <a:solidFill>
                <a:srgbClr val="FF0000"/>
              </a:solidFill>
              <a:latin typeface="Comic Sans MS" pitchFamily="66" charset="0"/>
              <a:cs typeface="Arial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endParaRPr lang="es-ES_tradnl" sz="20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23850" y="5217974"/>
            <a:ext cx="11563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228600" algn="l"/>
              </a:tabLst>
            </a:pPr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e) Las </a:t>
            </a: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proteínas son un tipo de biomolécula que presentan un alto grado de diversidad </a:t>
            </a:r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funcional ¿Cómo </a:t>
            </a:r>
            <a:r>
              <a:rPr lang="es-E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explica esta diversidad funcional de las proteínas</a:t>
            </a:r>
            <a:r>
              <a:rPr lang="es-E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?</a:t>
            </a:r>
          </a:p>
          <a:p>
            <a:pPr algn="just">
              <a:spcAft>
                <a:spcPts val="0"/>
              </a:spcAft>
            </a:pP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es-ES" i="1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Las diferentes secuencias de </a:t>
            </a:r>
            <a:r>
              <a:rPr lang="es-ES" i="1" dirty="0" err="1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aa</a:t>
            </a:r>
            <a:r>
              <a:rPr lang="es-ES" i="1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que constituye la E 1</a:t>
            </a:r>
            <a:r>
              <a:rPr lang="es-ES" i="1" baseline="30000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aria </a:t>
            </a:r>
            <a:r>
              <a:rPr lang="es-ES" i="1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de una proteína, son ilimitadas. Esta E 1</a:t>
            </a:r>
            <a:r>
              <a:rPr lang="es-ES" i="1" baseline="30000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aria </a:t>
            </a:r>
            <a:r>
              <a:rPr lang="es-ES" i="1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condiciona a su vez un nº ilimitados de conformaciones proteicas  (E3</a:t>
            </a:r>
            <a:r>
              <a:rPr lang="es-ES" i="1" baseline="30000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aria</a:t>
            </a:r>
            <a:r>
              <a:rPr lang="es-ES" i="1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 con la capacidad de </a:t>
            </a:r>
            <a:r>
              <a:rPr lang="es-ES" i="1" dirty="0" err="1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interaccionr</a:t>
            </a:r>
            <a:r>
              <a:rPr lang="es-ES" i="1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funcionalmente con un nº ilimitado de sustancias.</a:t>
            </a:r>
            <a:endParaRPr lang="es-ES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9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0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0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44384" y="327423"/>
            <a:ext cx="11530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¿Qué tipo de biomoléculas se representa en la fig.? ¿Cuál es su función biológica? </a:t>
            </a:r>
          </a:p>
        </p:txBody>
      </p:sp>
      <p:pic>
        <p:nvPicPr>
          <p:cNvPr id="4" name="Picture 2" descr="prolina 3"/>
          <p:cNvPicPr>
            <a:picLocks noChangeAspect="1" noChangeArrowheads="1"/>
          </p:cNvPicPr>
          <p:nvPr/>
        </p:nvPicPr>
        <p:blipFill>
          <a:blip r:embed="rId2" cstate="print"/>
          <a:srcRect l="23047" t="24474" r="36682"/>
          <a:stretch>
            <a:fillRect/>
          </a:stretch>
        </p:blipFill>
        <p:spPr bwMode="auto">
          <a:xfrm>
            <a:off x="1825416" y="899057"/>
            <a:ext cx="11922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528" y="804119"/>
            <a:ext cx="1457325" cy="234315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736" y="1297810"/>
            <a:ext cx="3390900" cy="11715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28722" y="5695100"/>
            <a:ext cx="10762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Son 3 preguntas diferentes, estas son las fórmulas que han caído alguna vez. Todas tienen, casi, la misma respuesta. 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56534" y="2744063"/>
            <a:ext cx="3329977" cy="267765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es-ES" sz="2400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-aminoácido </a:t>
            </a:r>
            <a:r>
              <a:rPr lang="es-ES" sz="24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2400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neutro </a:t>
            </a:r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apolar</a:t>
            </a:r>
            <a:endParaRPr lang="es-ES" sz="2400" b="1" dirty="0" smtClean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es-ES" sz="2400" b="1" dirty="0" smtClean="0">
                <a:latin typeface="Calibri" panose="020F0502020204030204" pitchFamily="34" charset="0"/>
              </a:rPr>
              <a:t>(Prolina)</a:t>
            </a:r>
          </a:p>
          <a:p>
            <a:pPr algn="ctr"/>
            <a:r>
              <a:rPr lang="es-ES" sz="2400" b="1" dirty="0" smtClean="0">
                <a:latin typeface="Calibri" panose="020F0502020204030204" pitchFamily="34" charset="0"/>
              </a:rPr>
              <a:t>Componente de </a:t>
            </a:r>
            <a:r>
              <a:rPr lang="es-ES" sz="2400" b="1" dirty="0" err="1" smtClean="0">
                <a:latin typeface="Calibri" panose="020F0502020204030204" pitchFamily="34" charset="0"/>
              </a:rPr>
              <a:t>peptidos</a:t>
            </a:r>
            <a:r>
              <a:rPr lang="es-ES" sz="2400" b="1" dirty="0" smtClean="0">
                <a:latin typeface="Calibri" panose="020F0502020204030204" pitchFamily="34" charset="0"/>
              </a:rPr>
              <a:t> y proteínas. Se trata de uno de los 20 aminoácidos proteicos</a:t>
            </a:r>
            <a:endParaRPr lang="es-ES" sz="2400" dirty="0"/>
          </a:p>
        </p:txBody>
      </p:sp>
      <p:sp>
        <p:nvSpPr>
          <p:cNvPr id="10" name="Rectángulo 9"/>
          <p:cNvSpPr/>
          <p:nvPr/>
        </p:nvSpPr>
        <p:spPr>
          <a:xfrm>
            <a:off x="8200736" y="2744063"/>
            <a:ext cx="3329977" cy="267765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es-ES" sz="2400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-aminoácido neutro </a:t>
            </a:r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</a:rPr>
              <a:t>polar</a:t>
            </a:r>
            <a:endParaRPr lang="es-ES" sz="2400" b="1" dirty="0" smtClean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es-ES" sz="2400" b="1" dirty="0" smtClean="0">
                <a:latin typeface="Calibri" panose="020F0502020204030204" pitchFamily="34" charset="0"/>
              </a:rPr>
              <a:t>(Tirosina)</a:t>
            </a:r>
          </a:p>
          <a:p>
            <a:pPr algn="ctr"/>
            <a:r>
              <a:rPr lang="es-ES" sz="2400" b="1" dirty="0" smtClean="0">
                <a:latin typeface="Calibri" panose="020F0502020204030204" pitchFamily="34" charset="0"/>
              </a:rPr>
              <a:t>Componente de </a:t>
            </a:r>
            <a:r>
              <a:rPr lang="es-ES" sz="2400" b="1" dirty="0" err="1" smtClean="0">
                <a:latin typeface="Calibri" panose="020F0502020204030204" pitchFamily="34" charset="0"/>
              </a:rPr>
              <a:t>peptidos</a:t>
            </a:r>
            <a:r>
              <a:rPr lang="es-ES" sz="2400" b="1" dirty="0" smtClean="0">
                <a:latin typeface="Calibri" panose="020F0502020204030204" pitchFamily="34" charset="0"/>
              </a:rPr>
              <a:t> y proteínas. Se trata de </a:t>
            </a:r>
            <a:r>
              <a:rPr lang="es-ES" sz="2400" b="1" smtClean="0">
                <a:latin typeface="Calibri" panose="020F0502020204030204" pitchFamily="34" charset="0"/>
              </a:rPr>
              <a:t>uno de los </a:t>
            </a:r>
            <a:r>
              <a:rPr lang="es-ES" sz="2400" b="1" dirty="0" smtClean="0">
                <a:latin typeface="Calibri" panose="020F0502020204030204" pitchFamily="34" charset="0"/>
              </a:rPr>
              <a:t>20 aminoácidos proteicos</a:t>
            </a:r>
            <a:endParaRPr lang="es-ES" sz="2400" dirty="0"/>
          </a:p>
        </p:txBody>
      </p:sp>
      <p:sp>
        <p:nvSpPr>
          <p:cNvPr id="11" name="Rectángulo 10"/>
          <p:cNvSpPr/>
          <p:nvPr/>
        </p:nvSpPr>
        <p:spPr>
          <a:xfrm>
            <a:off x="4324350" y="3113395"/>
            <a:ext cx="3676649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</a:t>
            </a:r>
            <a:r>
              <a:rPr lang="es-ES" sz="2400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-aminoácido cargado básico </a:t>
            </a:r>
            <a:r>
              <a:rPr lang="es-ES" sz="2400" b="1" dirty="0" smtClean="0">
                <a:latin typeface="Calibri" panose="020F0502020204030204" pitchFamily="34" charset="0"/>
              </a:rPr>
              <a:t>(Histidina)</a:t>
            </a:r>
          </a:p>
          <a:p>
            <a:pPr algn="ctr"/>
            <a:r>
              <a:rPr lang="es-ES" sz="2400" b="1" dirty="0" smtClean="0">
                <a:latin typeface="Calibri" panose="020F0502020204030204" pitchFamily="34" charset="0"/>
              </a:rPr>
              <a:t>Componente de </a:t>
            </a:r>
            <a:r>
              <a:rPr lang="es-ES" sz="2400" b="1" dirty="0" err="1" smtClean="0">
                <a:latin typeface="Calibri" panose="020F0502020204030204" pitchFamily="34" charset="0"/>
              </a:rPr>
              <a:t>peptidos</a:t>
            </a:r>
            <a:r>
              <a:rPr lang="es-ES" sz="2400" b="1" dirty="0" smtClean="0">
                <a:latin typeface="Calibri" panose="020F0502020204030204" pitchFamily="34" charset="0"/>
              </a:rPr>
              <a:t> y proteínas. Se trata de uno de los 20 aminoácidos proteicos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023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8819" y="1504992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  <a:tab pos="381000" algn="l"/>
              </a:tabLst>
            </a:pPr>
            <a:r>
              <a:rPr lang="es-ES" altLang="es-ES" i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es-ES" altLang="es-ES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Naturaleza: fórmula </a:t>
            </a:r>
            <a:r>
              <a:rPr lang="es-ES" altLang="es-E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(grupo amino y carboxilo</a:t>
            </a:r>
            <a:r>
              <a:rPr lang="es-ES" altLang="es-ES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es-ES" altLang="es-ES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Propiedades</a:t>
            </a:r>
            <a:r>
              <a:rPr lang="es-ES" altLang="es-E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endParaRPr lang="es-ES" altLang="es-ES" i="1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es-ES" altLang="es-ES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Solubles: Muy polares y de pequeño tamaño.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es-ES" altLang="es-ES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Carácter anfótero: PI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es-ES" altLang="es-ES" i="1" dirty="0" err="1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Estereoisomería</a:t>
            </a:r>
            <a:r>
              <a:rPr lang="es-ES" altLang="es-E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los </a:t>
            </a:r>
            <a:r>
              <a:rPr lang="es-ES" altLang="es-ES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proteicos pertenecen todos a la familia L</a:t>
            </a:r>
            <a:r>
              <a:rPr lang="es-ES" altLang="es-E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es-ES" altLang="es-ES" i="1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  <a:tab pos="381000" algn="l"/>
              </a:tabLst>
            </a:pPr>
            <a:endParaRPr lang="es-ES" altLang="es-ES" i="1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  <a:tab pos="381000" algn="l"/>
              </a:tabLst>
            </a:pPr>
            <a:r>
              <a:rPr lang="es-ES" altLang="es-ES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b) </a:t>
            </a:r>
            <a:r>
              <a:rPr lang="es-ES" altLang="es-E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Papel: </a:t>
            </a:r>
            <a:endParaRPr lang="es-ES" altLang="es-ES" i="1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es-ES" altLang="es-ES" b="1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</a:t>
            </a:r>
            <a:r>
              <a:rPr lang="es-ES" altLang="es-ES" b="1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proteicos: (variadas) </a:t>
            </a:r>
            <a:endParaRPr lang="es-ES" altLang="es-ES" b="1" i="1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es-ES" altLang="es-ES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Neurotransmisores, ej. 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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</a:rPr>
              <a:t>aminobutírico</a:t>
            </a:r>
            <a:endParaRPr lang="es-ES" altLang="es-ES" i="1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es-ES" altLang="es-E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s-ES" altLang="es-ES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recursores </a:t>
            </a:r>
            <a:r>
              <a:rPr lang="es-ES" altLang="es-E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 vitaminas, ej. </a:t>
            </a:r>
            <a:r>
              <a:rPr lang="es-ES" altLang="es-E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</a:t>
            </a:r>
            <a:r>
              <a:rPr lang="pt-BR" altLang="es-E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alanina </a:t>
            </a:r>
            <a:r>
              <a:rPr lang="es-ES" altLang="es-E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pt-BR" altLang="es-E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altLang="es-ES" i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Vit</a:t>
            </a:r>
            <a:r>
              <a:rPr lang="pt-BR" altLang="es-E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altLang="es-ES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pt-BR" altLang="es-ES" i="1" baseline="-30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5</a:t>
            </a:r>
            <a:endParaRPr lang="pt-BR" altLang="es-ES" i="1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pt-BR" altLang="es-E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C</a:t>
            </a:r>
            <a:r>
              <a:rPr lang="pt-BR" altLang="es-ES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omponentes </a:t>
            </a:r>
            <a:r>
              <a:rPr lang="pt-BR" altLang="es-E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de paredes bacterianas (D – </a:t>
            </a:r>
            <a:r>
              <a:rPr lang="pt-BR" altLang="es-ES" i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Glutámico</a:t>
            </a:r>
            <a:r>
              <a:rPr lang="pt-BR" altLang="es-ES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pt-BR" altLang="es-ES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Etc</a:t>
            </a:r>
            <a:r>
              <a:rPr lang="pt-BR" altLang="es-E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.</a:t>
            </a:r>
            <a:endParaRPr lang="es-ES" altLang="es-ES" dirty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</a:pPr>
            <a:r>
              <a:rPr lang="es-ES" altLang="es-ES" b="1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Proteicos</a:t>
            </a:r>
            <a:r>
              <a:rPr lang="es-ES" altLang="es-E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: </a:t>
            </a:r>
            <a:r>
              <a:rPr lang="es-ES" altLang="es-ES" b="1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Componentes de proteínas. </a:t>
            </a:r>
            <a:endParaRPr lang="es-ES" altLang="es-ES" b="1" i="1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268288" lvl="0" indent="-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  <a:tab pos="381000" algn="l"/>
              </a:tabLst>
            </a:pPr>
            <a:endParaRPr lang="es-ES" altLang="es-ES" i="1" dirty="0" smtClean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  <a:sym typeface="Symbol" panose="05050102010706020507" pitchFamily="18" charset="2"/>
            </a:endParaRPr>
          </a:p>
          <a:p>
            <a:pPr marL="268288" lvl="0" indent="-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28600" algn="l"/>
                <a:tab pos="381000" algn="l"/>
              </a:tabLst>
            </a:pPr>
            <a:r>
              <a:rPr lang="es-ES" altLang="es-ES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c) </a:t>
            </a:r>
            <a:r>
              <a:rPr lang="es-ES" altLang="es-E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La E1ª (secuencia de </a:t>
            </a:r>
            <a:r>
              <a:rPr lang="es-ES" altLang="es-ES" i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aa</a:t>
            </a:r>
            <a:r>
              <a:rPr lang="es-ES" altLang="es-E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) </a:t>
            </a:r>
            <a:r>
              <a:rPr lang="es-ES" altLang="es-ES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condiciona </a:t>
            </a:r>
            <a:r>
              <a:rPr lang="es-ES" altLang="es-E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la E. </a:t>
            </a:r>
            <a:r>
              <a:rPr lang="es-ES" altLang="es-ES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definitiva (3 </a:t>
            </a:r>
            <a:r>
              <a:rPr lang="es-ES" altLang="es-ES" i="1" baseline="30000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aria</a:t>
            </a:r>
            <a:r>
              <a:rPr lang="es-ES" altLang="es-ES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) </a:t>
            </a:r>
            <a:r>
              <a:rPr lang="es-ES" altLang="es-ES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y </a:t>
            </a:r>
            <a:r>
              <a:rPr lang="es-ES" altLang="es-ES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funcional de la proteína, ya que la geometría espacial (conformación definitiva) , determina la funcionalidad de las proteínas, que fundamentan su modo de acción en la interacción </a:t>
            </a:r>
            <a:r>
              <a:rPr lang="es-ES" altLang="es-ES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específica, </a:t>
            </a:r>
            <a:r>
              <a:rPr lang="es-ES" altLang="es-ES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y a nivel </a:t>
            </a:r>
            <a:r>
              <a:rPr lang="es-ES" altLang="es-ES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geométrico, </a:t>
            </a:r>
            <a:r>
              <a:rPr lang="es-ES" altLang="es-ES" i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con otras sustancias .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314" y="97304"/>
            <a:ext cx="1051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381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28600" algn="l"/>
                <a:tab pos="381000" algn="l"/>
              </a:tabLst>
            </a:pP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a) Naturaleza y propiedades generales de los aminoácidos. </a:t>
            </a:r>
            <a:r>
              <a:rPr lang="es-ES" alt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kumimoji="0" lang="es-ES" altLang="es-E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Papel biológico de los mismos; c) ¿de qué forma se relaciona la composición en aminoácidos de una proteína con la función de ésta? Razona la respuesta. </a:t>
            </a:r>
            <a:endParaRPr kumimoji="0" lang="es-ES" alt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606" y="1785408"/>
            <a:ext cx="3538698" cy="25185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21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Imagen 17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65"/>
          <a:stretch/>
        </p:blipFill>
        <p:spPr bwMode="auto">
          <a:xfrm>
            <a:off x="6385017" y="4103642"/>
            <a:ext cx="1725303" cy="105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68"/>
          <p:cNvSpPr>
            <a:spLocks noChangeShapeType="1"/>
          </p:cNvSpPr>
          <p:nvPr/>
        </p:nvSpPr>
        <p:spPr bwMode="auto">
          <a:xfrm>
            <a:off x="4890458" y="2104232"/>
            <a:ext cx="0" cy="11699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" name="Text Box 158"/>
          <p:cNvSpPr txBox="1">
            <a:spLocks noChangeArrowheads="1"/>
          </p:cNvSpPr>
          <p:nvPr/>
        </p:nvSpPr>
        <p:spPr bwMode="auto">
          <a:xfrm>
            <a:off x="3029677" y="665957"/>
            <a:ext cx="1480059" cy="646331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Aminoácidos</a:t>
            </a:r>
            <a:endParaRPr kumimoji="0" lang="es-ES" alt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(monómeros)</a:t>
            </a:r>
            <a:endParaRPr kumimoji="0" lang="es-ES" altLang="es-E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ext Box 157"/>
          <p:cNvSpPr txBox="1">
            <a:spLocks noChangeArrowheads="1"/>
          </p:cNvSpPr>
          <p:nvPr/>
        </p:nvSpPr>
        <p:spPr bwMode="auto">
          <a:xfrm>
            <a:off x="7900661" y="192650"/>
            <a:ext cx="2711560" cy="830997"/>
          </a:xfrm>
          <a:prstGeom prst="rect">
            <a:avLst/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Proteínas</a:t>
            </a:r>
            <a:endParaRPr kumimoji="0" lang="es-ES" alt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(polímeros)</a:t>
            </a:r>
            <a:endParaRPr kumimoji="0" lang="es-ES" altLang="es-E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AutoShape 155"/>
          <p:cNvSpPr>
            <a:spLocks noChangeShapeType="1"/>
          </p:cNvSpPr>
          <p:nvPr/>
        </p:nvSpPr>
        <p:spPr bwMode="auto">
          <a:xfrm>
            <a:off x="3273075" y="1343819"/>
            <a:ext cx="0" cy="1809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8" name="AutoShape 154"/>
          <p:cNvSpPr>
            <a:spLocks noChangeShapeType="1"/>
          </p:cNvSpPr>
          <p:nvPr/>
        </p:nvSpPr>
        <p:spPr bwMode="auto">
          <a:xfrm>
            <a:off x="2280887" y="3966369"/>
            <a:ext cx="55880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9" name="AutoShape 153"/>
          <p:cNvSpPr>
            <a:spLocks noChangeShapeType="1"/>
          </p:cNvSpPr>
          <p:nvPr/>
        </p:nvSpPr>
        <p:spPr bwMode="auto">
          <a:xfrm>
            <a:off x="2288825" y="3529807"/>
            <a:ext cx="56515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AutoShape 152"/>
          <p:cNvSpPr>
            <a:spLocks noChangeShapeType="1"/>
          </p:cNvSpPr>
          <p:nvPr/>
        </p:nvSpPr>
        <p:spPr bwMode="auto">
          <a:xfrm>
            <a:off x="2098325" y="3044032"/>
            <a:ext cx="7493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1" name="AutoShape 151"/>
          <p:cNvSpPr>
            <a:spLocks noChangeShapeType="1"/>
          </p:cNvSpPr>
          <p:nvPr/>
        </p:nvSpPr>
        <p:spPr bwMode="auto">
          <a:xfrm flipV="1">
            <a:off x="1658587" y="1520032"/>
            <a:ext cx="3074988" cy="47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3" name="Text Box 149"/>
          <p:cNvSpPr txBox="1">
            <a:spLocks noChangeArrowheads="1"/>
          </p:cNvSpPr>
          <p:nvPr/>
        </p:nvSpPr>
        <p:spPr bwMode="auto">
          <a:xfrm>
            <a:off x="5036508" y="3152374"/>
            <a:ext cx="939007" cy="2616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Cargados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148"/>
          <p:cNvSpPr txBox="1">
            <a:spLocks noChangeArrowheads="1"/>
          </p:cNvSpPr>
          <p:nvPr/>
        </p:nvSpPr>
        <p:spPr bwMode="auto">
          <a:xfrm>
            <a:off x="1033113" y="2326481"/>
            <a:ext cx="1373188" cy="3460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0" lang="es-ES" altLang="es-E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aminoácidos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1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(proteicos)</a:t>
            </a:r>
            <a:endParaRPr kumimoji="0" lang="es-ES" altLang="es-E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" name="Text Box 147"/>
          <p:cNvSpPr txBox="1">
            <a:spLocks noChangeArrowheads="1"/>
          </p:cNvSpPr>
          <p:nvPr/>
        </p:nvSpPr>
        <p:spPr bwMode="auto">
          <a:xfrm>
            <a:off x="4328762" y="1813719"/>
            <a:ext cx="1008063" cy="284163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Clasificación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 Box 146"/>
          <p:cNvSpPr txBox="1">
            <a:spLocks noChangeArrowheads="1"/>
          </p:cNvSpPr>
          <p:nvPr/>
        </p:nvSpPr>
        <p:spPr bwMode="auto">
          <a:xfrm>
            <a:off x="3206400" y="1813719"/>
            <a:ext cx="1008062" cy="284163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Función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145"/>
          <p:cNvSpPr txBox="1">
            <a:spLocks noChangeArrowheads="1"/>
          </p:cNvSpPr>
          <p:nvPr/>
        </p:nvSpPr>
        <p:spPr bwMode="auto">
          <a:xfrm>
            <a:off x="2125312" y="1820069"/>
            <a:ext cx="1008063" cy="284163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Propiedades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1033112" y="1815307"/>
            <a:ext cx="1008063" cy="284162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AutoShape 143"/>
          <p:cNvSpPr>
            <a:spLocks noChangeShapeType="1"/>
          </p:cNvSpPr>
          <p:nvPr/>
        </p:nvSpPr>
        <p:spPr bwMode="auto">
          <a:xfrm>
            <a:off x="2839687" y="2089944"/>
            <a:ext cx="0" cy="27019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78" name="AutoShape 138"/>
          <p:cNvSpPr>
            <a:spLocks noChangeShapeType="1"/>
          </p:cNvSpPr>
          <p:nvPr/>
        </p:nvSpPr>
        <p:spPr bwMode="auto">
          <a:xfrm>
            <a:off x="5153910" y="3399135"/>
            <a:ext cx="1588" cy="536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80" name="AutoShape 136"/>
          <p:cNvSpPr>
            <a:spLocks noChangeShapeType="1"/>
          </p:cNvSpPr>
          <p:nvPr/>
        </p:nvSpPr>
        <p:spPr bwMode="auto">
          <a:xfrm>
            <a:off x="1352199" y="2105819"/>
            <a:ext cx="0" cy="225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207" name="Imagen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12" y="80170"/>
            <a:ext cx="1762126" cy="1254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Text Box 134"/>
          <p:cNvSpPr txBox="1">
            <a:spLocks noChangeArrowheads="1"/>
          </p:cNvSpPr>
          <p:nvPr/>
        </p:nvSpPr>
        <p:spPr bwMode="auto">
          <a:xfrm>
            <a:off x="5336824" y="2531735"/>
            <a:ext cx="730250" cy="2616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Apolares</a:t>
            </a:r>
            <a:endParaRPr kumimoji="0" lang="es-ES" alt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2" name="Text Box 133"/>
          <p:cNvSpPr txBox="1">
            <a:spLocks noChangeArrowheads="1"/>
          </p:cNvSpPr>
          <p:nvPr/>
        </p:nvSpPr>
        <p:spPr bwMode="auto">
          <a:xfrm>
            <a:off x="5038605" y="2167109"/>
            <a:ext cx="931350" cy="2616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Neutros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3" name="Text Box 132"/>
          <p:cNvSpPr txBox="1">
            <a:spLocks noChangeArrowheads="1"/>
          </p:cNvSpPr>
          <p:nvPr/>
        </p:nvSpPr>
        <p:spPr bwMode="auto">
          <a:xfrm>
            <a:off x="1214087" y="3788569"/>
            <a:ext cx="1196975" cy="266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Actividad óptica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4" name="Text Box 131"/>
          <p:cNvSpPr txBox="1">
            <a:spLocks noChangeArrowheads="1"/>
          </p:cNvSpPr>
          <p:nvPr/>
        </p:nvSpPr>
        <p:spPr bwMode="auto">
          <a:xfrm>
            <a:off x="1228374" y="2909254"/>
            <a:ext cx="1177926" cy="261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Solubles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5" name="Text Box 130"/>
          <p:cNvSpPr txBox="1">
            <a:spLocks noChangeArrowheads="1"/>
          </p:cNvSpPr>
          <p:nvPr/>
        </p:nvSpPr>
        <p:spPr bwMode="auto">
          <a:xfrm>
            <a:off x="1209324" y="3336131"/>
            <a:ext cx="1196976" cy="288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Estereoisomería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7" name="Text Box 128"/>
          <p:cNvSpPr txBox="1">
            <a:spLocks noChangeArrowheads="1"/>
          </p:cNvSpPr>
          <p:nvPr/>
        </p:nvSpPr>
        <p:spPr bwMode="auto">
          <a:xfrm>
            <a:off x="1207736" y="4660107"/>
            <a:ext cx="1298576" cy="309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Punto isoeléctrico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8" name="AutoShape 127"/>
          <p:cNvSpPr>
            <a:spLocks noChangeShapeType="1"/>
          </p:cNvSpPr>
          <p:nvPr/>
        </p:nvSpPr>
        <p:spPr bwMode="auto">
          <a:xfrm>
            <a:off x="2498375" y="4780757"/>
            <a:ext cx="342900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89" name="AutoShape 126"/>
          <p:cNvSpPr>
            <a:spLocks noChangeShapeType="1"/>
          </p:cNvSpPr>
          <p:nvPr/>
        </p:nvSpPr>
        <p:spPr bwMode="auto">
          <a:xfrm>
            <a:off x="2506312" y="4352132"/>
            <a:ext cx="347663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92" name="AutoShape 123"/>
          <p:cNvSpPr>
            <a:spLocks noChangeShapeType="1"/>
          </p:cNvSpPr>
          <p:nvPr/>
        </p:nvSpPr>
        <p:spPr bwMode="auto">
          <a:xfrm>
            <a:off x="1658587" y="1542257"/>
            <a:ext cx="0" cy="2730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00" name="Text Box 111"/>
          <p:cNvSpPr txBox="1">
            <a:spLocks noChangeArrowheads="1"/>
          </p:cNvSpPr>
          <p:nvPr/>
        </p:nvSpPr>
        <p:spPr bwMode="auto">
          <a:xfrm>
            <a:off x="3575143" y="2464594"/>
            <a:ext cx="1239394" cy="103105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Variadas:</a:t>
            </a:r>
          </a:p>
          <a:p>
            <a:pPr marL="87313" marR="0" lvl="0" indent="-8731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sz="9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Neurotransmisores</a:t>
            </a:r>
          </a:p>
          <a:p>
            <a:pPr marL="87313" lvl="0" indent="-87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sz="9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Precursores de vitaminas</a:t>
            </a:r>
          </a:p>
          <a:p>
            <a:pPr marL="87313" lvl="0" indent="-873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es-ES" sz="9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Symbol" panose="05050102010706020507" pitchFamily="18" charset="2"/>
              </a:rPr>
              <a:t>Componentes de paredes bacterianas</a:t>
            </a:r>
            <a:endParaRPr kumimoji="0" lang="es-ES" alt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01" name="Text Box 110"/>
          <p:cNvSpPr txBox="1">
            <a:spLocks noChangeArrowheads="1"/>
          </p:cNvSpPr>
          <p:nvPr/>
        </p:nvSpPr>
        <p:spPr bwMode="auto">
          <a:xfrm>
            <a:off x="3577182" y="3688995"/>
            <a:ext cx="1255611" cy="6463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488" algn="l"/>
              </a:tabLst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 de: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0488" algn="l"/>
              </a:tabLst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Péptidos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0488" algn="l"/>
              </a:tabLst>
            </a:pPr>
            <a:r>
              <a:rPr kumimoji="0" lang="es-ES" alt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Proteínas</a:t>
            </a:r>
            <a:endParaRPr kumimoji="0" lang="es-ES" alt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03" name="AutoShape 108"/>
          <p:cNvSpPr>
            <a:spLocks noChangeShapeType="1"/>
          </p:cNvSpPr>
          <p:nvPr/>
        </p:nvSpPr>
        <p:spPr bwMode="auto">
          <a:xfrm>
            <a:off x="5139974" y="2674682"/>
            <a:ext cx="1968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04" name="AutoShape 107"/>
          <p:cNvSpPr>
            <a:spLocks noChangeShapeType="1"/>
          </p:cNvSpPr>
          <p:nvPr/>
        </p:nvSpPr>
        <p:spPr bwMode="auto">
          <a:xfrm>
            <a:off x="5160184" y="3935710"/>
            <a:ext cx="1460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05" name="AutoShape 106"/>
          <p:cNvSpPr>
            <a:spLocks noChangeShapeType="1"/>
          </p:cNvSpPr>
          <p:nvPr/>
        </p:nvSpPr>
        <p:spPr bwMode="auto">
          <a:xfrm>
            <a:off x="4890458" y="3267224"/>
            <a:ext cx="1460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08" name="Text Box 104"/>
          <p:cNvSpPr txBox="1">
            <a:spLocks noChangeArrowheads="1"/>
          </p:cNvSpPr>
          <p:nvPr/>
        </p:nvSpPr>
        <p:spPr bwMode="auto">
          <a:xfrm>
            <a:off x="5306234" y="3473720"/>
            <a:ext cx="728663" cy="280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Ácidos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09" name="Text Box 103"/>
          <p:cNvSpPr txBox="1">
            <a:spLocks noChangeArrowheads="1"/>
          </p:cNvSpPr>
          <p:nvPr/>
        </p:nvSpPr>
        <p:spPr bwMode="auto">
          <a:xfrm>
            <a:off x="5315393" y="3812205"/>
            <a:ext cx="728663" cy="280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10" name="AutoShape 102"/>
          <p:cNvSpPr>
            <a:spLocks noChangeShapeType="1"/>
          </p:cNvSpPr>
          <p:nvPr/>
        </p:nvSpPr>
        <p:spPr bwMode="auto">
          <a:xfrm>
            <a:off x="5169343" y="3625056"/>
            <a:ext cx="1460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1" name="Text Box 101"/>
          <p:cNvSpPr txBox="1">
            <a:spLocks noChangeArrowheads="1"/>
          </p:cNvSpPr>
          <p:nvPr/>
        </p:nvSpPr>
        <p:spPr bwMode="auto">
          <a:xfrm>
            <a:off x="5328607" y="2816258"/>
            <a:ext cx="722312" cy="2616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Polares</a:t>
            </a:r>
            <a:endParaRPr kumimoji="0" lang="es-ES" alt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12" name="AutoShape 100"/>
          <p:cNvSpPr>
            <a:spLocks noChangeShapeType="1"/>
          </p:cNvSpPr>
          <p:nvPr/>
        </p:nvSpPr>
        <p:spPr bwMode="auto">
          <a:xfrm>
            <a:off x="5131757" y="2955712"/>
            <a:ext cx="1968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3" name="AutoShape 99"/>
          <p:cNvSpPr>
            <a:spLocks noChangeShapeType="1"/>
          </p:cNvSpPr>
          <p:nvPr/>
        </p:nvSpPr>
        <p:spPr bwMode="auto">
          <a:xfrm>
            <a:off x="5131757" y="2448097"/>
            <a:ext cx="0" cy="501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4" name="AutoShape 98"/>
          <p:cNvSpPr>
            <a:spLocks noChangeShapeType="1"/>
          </p:cNvSpPr>
          <p:nvPr/>
        </p:nvSpPr>
        <p:spPr bwMode="auto">
          <a:xfrm>
            <a:off x="2630137" y="1524794"/>
            <a:ext cx="0" cy="2921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5" name="AutoShape 97"/>
          <p:cNvSpPr>
            <a:spLocks noChangeShapeType="1"/>
          </p:cNvSpPr>
          <p:nvPr/>
        </p:nvSpPr>
        <p:spPr bwMode="auto">
          <a:xfrm>
            <a:off x="3633437" y="1520032"/>
            <a:ext cx="0" cy="2952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6" name="AutoShape 96"/>
          <p:cNvSpPr>
            <a:spLocks noChangeShapeType="1"/>
          </p:cNvSpPr>
          <p:nvPr/>
        </p:nvSpPr>
        <p:spPr bwMode="auto">
          <a:xfrm>
            <a:off x="4733575" y="1524794"/>
            <a:ext cx="0" cy="2921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167" name="Imagen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087" y="5069681"/>
            <a:ext cx="4695826" cy="16536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17" name="Text Box 94"/>
          <p:cNvSpPr txBox="1">
            <a:spLocks noChangeArrowheads="1"/>
          </p:cNvSpPr>
          <p:nvPr/>
        </p:nvSpPr>
        <p:spPr bwMode="auto">
          <a:xfrm>
            <a:off x="8489862" y="4279258"/>
            <a:ext cx="3443744" cy="830997"/>
          </a:xfrm>
          <a:prstGeom prst="rect">
            <a:avLst/>
          </a:prstGeom>
          <a:gradFill rotWithShape="0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rgbClr val="D6E3BC"/>
              </a:gs>
            </a:gsLst>
            <a:lin ang="5400000" scaled="1"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3ª, definitiva y funcional </a:t>
            </a:r>
            <a:endParaRPr kumimoji="0" lang="es-ES" altLang="es-E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68" name="AutoShape 12"/>
          <p:cNvSpPr>
            <a:spLocks noChangeShapeType="1"/>
          </p:cNvSpPr>
          <p:nvPr/>
        </p:nvSpPr>
        <p:spPr bwMode="auto">
          <a:xfrm>
            <a:off x="4890458" y="2326482"/>
            <a:ext cx="1460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71" name="AutoShape 9"/>
          <p:cNvSpPr>
            <a:spLocks noChangeShapeType="1"/>
          </p:cNvSpPr>
          <p:nvPr/>
        </p:nvSpPr>
        <p:spPr bwMode="auto">
          <a:xfrm flipV="1">
            <a:off x="1352199" y="1339057"/>
            <a:ext cx="0" cy="48101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72" name="AutoShape 8"/>
          <p:cNvSpPr>
            <a:spLocks noChangeShapeType="1"/>
          </p:cNvSpPr>
          <p:nvPr/>
        </p:nvSpPr>
        <p:spPr bwMode="auto">
          <a:xfrm>
            <a:off x="1766537" y="4482307"/>
            <a:ext cx="0" cy="1730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9256441" y="1056448"/>
            <a:ext cx="2" cy="48476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 Box 75"/>
          <p:cNvSpPr txBox="1">
            <a:spLocks noChangeArrowheads="1"/>
          </p:cNvSpPr>
          <p:nvPr/>
        </p:nvSpPr>
        <p:spPr bwMode="auto">
          <a:xfrm>
            <a:off x="7611148" y="1698482"/>
            <a:ext cx="3253300" cy="11115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ea typeface="Calibri" panose="020F0502020204030204" pitchFamily="34" charset="0"/>
                <a:cs typeface="Times New Roman" panose="02020603050405020304" pitchFamily="18" charset="0"/>
              </a:rPr>
              <a:t>La E </a:t>
            </a:r>
            <a:r>
              <a:rPr lang="es-ES" altLang="es-E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Primaria (composición)</a:t>
            </a:r>
            <a:endParaRPr kumimoji="0" lang="es-ES" alt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ea typeface="Calibri" panose="020F0502020204030204" pitchFamily="34" charset="0"/>
                <a:cs typeface="Times New Roman" panose="02020603050405020304" pitchFamily="18" charset="0"/>
              </a:rPr>
              <a:t>(secuencia de </a:t>
            </a:r>
            <a:r>
              <a:rPr lang="es-ES" altLang="es-E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aminoácidos) </a:t>
            </a:r>
            <a:r>
              <a:rPr lang="es-ES" altLang="es-ES" sz="1600" dirty="0" smtClean="0"/>
              <a:t>d</a:t>
            </a:r>
            <a:r>
              <a:rPr kumimoji="0" lang="es-ES" altLang="es-E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etermina la Estructura definitiva y funcional de la proteína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Text Box 157"/>
          <p:cNvSpPr txBox="1">
            <a:spLocks noChangeArrowheads="1"/>
          </p:cNvSpPr>
          <p:nvPr/>
        </p:nvSpPr>
        <p:spPr bwMode="auto">
          <a:xfrm>
            <a:off x="8685503" y="3267224"/>
            <a:ext cx="271156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C2D69B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Composición</a:t>
            </a:r>
            <a:endParaRPr kumimoji="0" lang="es-ES" altLang="es-E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80" name="Conector recto de flecha 179"/>
          <p:cNvCxnSpPr/>
          <p:nvPr/>
        </p:nvCxnSpPr>
        <p:spPr>
          <a:xfrm flipV="1">
            <a:off x="10069707" y="3758037"/>
            <a:ext cx="2" cy="48476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 Box 157"/>
          <p:cNvSpPr txBox="1">
            <a:spLocks noChangeArrowheads="1"/>
          </p:cNvSpPr>
          <p:nvPr/>
        </p:nvSpPr>
        <p:spPr bwMode="auto">
          <a:xfrm>
            <a:off x="8706363" y="5758966"/>
            <a:ext cx="2711560" cy="707886"/>
          </a:xfrm>
          <a:prstGeom prst="rect">
            <a:avLst/>
          </a:prstGeom>
          <a:gradFill rotWithShape="0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b="1" dirty="0" smtClean="0">
                <a:latin typeface="Arial" panose="020B0604020202020204" pitchFamily="34" charset="0"/>
              </a:rPr>
              <a:t>Función.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Ej. Enzima-sustrato</a:t>
            </a:r>
            <a:endParaRPr kumimoji="0" lang="es-ES" altLang="es-E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82" name="Conector recto de flecha 181"/>
          <p:cNvCxnSpPr>
            <a:stCxn id="181" idx="0"/>
          </p:cNvCxnSpPr>
          <p:nvPr/>
        </p:nvCxnSpPr>
        <p:spPr>
          <a:xfrm flipH="1" flipV="1">
            <a:off x="10058731" y="5186454"/>
            <a:ext cx="3412" cy="57251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3" name="CuadroTexto 3282"/>
          <p:cNvSpPr txBox="1"/>
          <p:nvPr/>
        </p:nvSpPr>
        <p:spPr>
          <a:xfrm>
            <a:off x="585437" y="535782"/>
            <a:ext cx="55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a)</a:t>
            </a:r>
            <a:endParaRPr lang="es-ES" dirty="0"/>
          </a:p>
        </p:txBody>
      </p:sp>
      <p:sp>
        <p:nvSpPr>
          <p:cNvPr id="185" name="CuadroTexto 184"/>
          <p:cNvSpPr txBox="1"/>
          <p:nvPr/>
        </p:nvSpPr>
        <p:spPr>
          <a:xfrm>
            <a:off x="484549" y="1736402"/>
            <a:ext cx="55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86" name="CuadroTexto 185"/>
          <p:cNvSpPr txBox="1"/>
          <p:nvPr/>
        </p:nvSpPr>
        <p:spPr>
          <a:xfrm>
            <a:off x="7247668" y="520462"/>
            <a:ext cx="55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87" name="AutoShape 137"/>
          <p:cNvSpPr>
            <a:spLocks noChangeShapeType="1"/>
          </p:cNvSpPr>
          <p:nvPr/>
        </p:nvSpPr>
        <p:spPr bwMode="auto">
          <a:xfrm>
            <a:off x="585437" y="4352132"/>
            <a:ext cx="0" cy="102552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88" name="AutoShape 151"/>
          <p:cNvSpPr>
            <a:spLocks noChangeShapeType="1"/>
          </p:cNvSpPr>
          <p:nvPr/>
        </p:nvSpPr>
        <p:spPr bwMode="auto">
          <a:xfrm flipV="1">
            <a:off x="587818" y="4318318"/>
            <a:ext cx="605631" cy="45719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89" name="Conector recto de flecha 188"/>
          <p:cNvCxnSpPr/>
          <p:nvPr/>
        </p:nvCxnSpPr>
        <p:spPr>
          <a:xfrm flipH="1" flipV="1">
            <a:off x="3247916" y="3717817"/>
            <a:ext cx="325434" cy="17145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Imagen 17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234"/>
          <a:stretch/>
        </p:blipFill>
        <p:spPr bwMode="auto">
          <a:xfrm rot="5400000">
            <a:off x="7211820" y="2411352"/>
            <a:ext cx="319173" cy="223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 descr="http://www.ebrisa.com/portalc/media/media-S/images/00020838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1402" y="5631421"/>
            <a:ext cx="1953941" cy="96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86" name="Rectángulo 3285"/>
          <p:cNvSpPr/>
          <p:nvPr/>
        </p:nvSpPr>
        <p:spPr>
          <a:xfrm>
            <a:off x="6150933" y="2989419"/>
            <a:ext cx="5911370" cy="3733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86" name="Text Box 129"/>
          <p:cNvSpPr txBox="1">
            <a:spLocks noChangeArrowheads="1"/>
          </p:cNvSpPr>
          <p:nvPr/>
        </p:nvSpPr>
        <p:spPr bwMode="auto">
          <a:xfrm>
            <a:off x="1207736" y="4202907"/>
            <a:ext cx="1298575" cy="323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Carácter anfótero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7" name="Conector recto de flecha 196"/>
          <p:cNvCxnSpPr/>
          <p:nvPr/>
        </p:nvCxnSpPr>
        <p:spPr>
          <a:xfrm flipH="1" flipV="1">
            <a:off x="3254028" y="2551695"/>
            <a:ext cx="346609" cy="18963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cto de flecha 197"/>
          <p:cNvCxnSpPr/>
          <p:nvPr/>
        </p:nvCxnSpPr>
        <p:spPr>
          <a:xfrm flipH="1" flipV="1">
            <a:off x="591392" y="5373417"/>
            <a:ext cx="602057" cy="9929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3" name="Conector recto 3292"/>
          <p:cNvCxnSpPr/>
          <p:nvPr/>
        </p:nvCxnSpPr>
        <p:spPr>
          <a:xfrm>
            <a:off x="3247916" y="2108721"/>
            <a:ext cx="1" cy="16214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14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78" grpId="0" animBg="1"/>
      <p:bldP spid="3080" grpId="0" animBg="1"/>
      <p:bldP spid="3081" grpId="0" animBg="1"/>
      <p:bldP spid="3082" grpId="0" animBg="1"/>
      <p:bldP spid="3083" grpId="0" animBg="1"/>
      <p:bldP spid="3084" grpId="0" animBg="1"/>
      <p:bldP spid="3085" grpId="0" animBg="1"/>
      <p:bldP spid="3087" grpId="0" animBg="1"/>
      <p:bldP spid="3088" grpId="0" animBg="1"/>
      <p:bldP spid="3089" grpId="0" animBg="1"/>
      <p:bldP spid="3092" grpId="0" animBg="1"/>
      <p:bldP spid="3200" grpId="0" animBg="1"/>
      <p:bldP spid="3201" grpId="0" animBg="1"/>
      <p:bldP spid="3203" grpId="0" animBg="1"/>
      <p:bldP spid="3204" grpId="0" animBg="1"/>
      <p:bldP spid="3205" grpId="0" animBg="1"/>
      <p:bldP spid="3208" grpId="0" animBg="1"/>
      <p:bldP spid="3209" grpId="0" animBg="1"/>
      <p:bldP spid="3210" grpId="0" animBg="1"/>
      <p:bldP spid="3211" grpId="0" animBg="1"/>
      <p:bldP spid="3212" grpId="0" animBg="1"/>
      <p:bldP spid="3213" grpId="0" animBg="1"/>
      <p:bldP spid="3214" grpId="0" animBg="1"/>
      <p:bldP spid="3215" grpId="0" animBg="1"/>
      <p:bldP spid="3216" grpId="0" animBg="1"/>
      <p:bldP spid="3217" grpId="0" animBg="1"/>
      <p:bldP spid="3268" grpId="0" animBg="1"/>
      <p:bldP spid="3271" grpId="0" animBg="1"/>
      <p:bldP spid="3272" grpId="0" animBg="1"/>
      <p:bldP spid="3140" grpId="0" animBg="1"/>
      <p:bldP spid="179" grpId="0" animBg="1"/>
      <p:bldP spid="181" grpId="0" animBg="1"/>
      <p:bldP spid="185" grpId="0"/>
      <p:bldP spid="186" grpId="0"/>
      <p:bldP spid="187" grpId="0" animBg="1"/>
      <p:bldP spid="188" grpId="0" animBg="1"/>
      <p:bldP spid="3286" grpId="0" animBg="1"/>
      <p:bldP spid="30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989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Carácter anfótero</a:t>
            </a:r>
            <a:endParaRPr lang="es-ES" dirty="0"/>
          </a:p>
        </p:txBody>
      </p:sp>
      <p:pic>
        <p:nvPicPr>
          <p:cNvPr id="4" name="Imagen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76" y="986030"/>
            <a:ext cx="7896738" cy="27809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524493" y="3961057"/>
            <a:ext cx="85707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buSzPts val="1000"/>
              <a:tabLst>
                <a:tab pos="228600" algn="l"/>
                <a:tab pos="381000" algn="l"/>
              </a:tabLst>
            </a:pP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</a:rPr>
              <a:t>Los aminoácidos son compuesto anfóteros que se caracterizan por tener un grupo amino y otro carboxilo. ¿Se podrían separar los distintos aminoácidos de una mezcla en función de su carga </a:t>
            </a:r>
            <a:r>
              <a:rPr lang="es-E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eléctrica? </a:t>
            </a: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</a:rPr>
              <a:t>Razona la respuesta  </a:t>
            </a:r>
            <a:endParaRPr lang="es-ES" dirty="0" smtClean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24493" y="5015393"/>
            <a:ext cx="82537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Si, por </a:t>
            </a:r>
            <a:r>
              <a:rPr lang="es-ES" sz="2000" b="1" i="1" dirty="0" smtClean="0">
                <a:solidFill>
                  <a:srgbClr val="FF0000"/>
                </a:solidFill>
                <a:ea typeface="Times New Roman" panose="02020603050405020304" pitchFamily="18" charset="0"/>
              </a:rPr>
              <a:t>Electroforesis</a:t>
            </a:r>
            <a:r>
              <a:rPr lang="es-ES" sz="2000" b="1" i="1" dirty="0">
                <a:solidFill>
                  <a:srgbClr val="7030A0"/>
                </a:solidFill>
                <a:ea typeface="Times New Roman" panose="02020603050405020304" pitchFamily="18" charset="0"/>
              </a:rPr>
              <a:t>. A partir de su </a:t>
            </a:r>
            <a:r>
              <a:rPr lang="es-ES" sz="2000" b="1" i="1" dirty="0" smtClean="0">
                <a:solidFill>
                  <a:srgbClr val="FF0000"/>
                </a:solidFill>
                <a:ea typeface="Times New Roman" panose="02020603050405020304" pitchFamily="18" charset="0"/>
              </a:rPr>
              <a:t>PI </a:t>
            </a:r>
            <a:r>
              <a:rPr lang="es-ES" sz="2000" b="1" i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(Valor de pH para el cual un determinado </a:t>
            </a:r>
            <a:r>
              <a:rPr lang="es-ES" sz="2000" b="1" i="1" dirty="0" err="1" smtClean="0">
                <a:solidFill>
                  <a:srgbClr val="7030A0"/>
                </a:solidFill>
                <a:ea typeface="Times New Roman" panose="02020603050405020304" pitchFamily="18" charset="0"/>
              </a:rPr>
              <a:t>aa</a:t>
            </a:r>
            <a:r>
              <a:rPr lang="es-ES" sz="2000" b="1" i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 no se desplaza en un campo eléctrico, ya que su carga neta es 0). </a:t>
            </a:r>
            <a:r>
              <a:rPr lang="es-ES" sz="2000" b="1" i="1" dirty="0">
                <a:solidFill>
                  <a:srgbClr val="7030A0"/>
                </a:solidFill>
                <a:ea typeface="Times New Roman" panose="02020603050405020304" pitchFamily="18" charset="0"/>
              </a:rPr>
              <a:t>Cada uno tiene un </a:t>
            </a:r>
            <a:r>
              <a:rPr lang="es-ES" sz="2000" b="1" i="1" dirty="0" smtClean="0">
                <a:solidFill>
                  <a:srgbClr val="7030A0"/>
                </a:solidFill>
                <a:ea typeface="Times New Roman" panose="02020603050405020304" pitchFamily="18" charset="0"/>
              </a:rPr>
              <a:t>PI diferente. A</a:t>
            </a:r>
            <a:r>
              <a:rPr lang="es-ES" sz="2000" b="1" i="1" dirty="0" smtClean="0">
                <a:solidFill>
                  <a:srgbClr val="7030A0"/>
                </a:solidFill>
              </a:rPr>
              <a:t>l </a:t>
            </a:r>
            <a:r>
              <a:rPr lang="es-ES" sz="2000" b="1" i="1" dirty="0">
                <a:solidFill>
                  <a:srgbClr val="7030A0"/>
                </a:solidFill>
              </a:rPr>
              <a:t>modificar el pH de la disolución que los contienen, las cargas de los AA variarán y se separarán en el campo eléctrico</a:t>
            </a:r>
            <a:r>
              <a:rPr lang="es-ES" sz="2000" b="1" dirty="0" smtClean="0">
                <a:solidFill>
                  <a:srgbClr val="7030A0"/>
                </a:solidFill>
              </a:rPr>
              <a:t>.</a:t>
            </a:r>
            <a:endParaRPr lang="es-ES" dirty="0"/>
          </a:p>
        </p:txBody>
      </p:sp>
      <p:pic>
        <p:nvPicPr>
          <p:cNvPr id="6" name="Picture 2" descr="ELECTROFORES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95233" y="4092063"/>
            <a:ext cx="2572274" cy="260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572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6864" y="558922"/>
            <a:ext cx="11104418" cy="466148"/>
          </a:xfrm>
        </p:spPr>
        <p:txBody>
          <a:bodyPr>
            <a:normAutofit fontScale="90000"/>
          </a:bodyPr>
          <a:lstStyle/>
          <a:p>
            <a:r>
              <a:rPr lang="es-ES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/>
            </a:r>
            <a:br>
              <a:rPr lang="es-ES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ES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¿</a:t>
            </a:r>
            <a:r>
              <a:rPr lang="es-ES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Qué propiedades físico – químicas de las proteínas justifican su papel biológico</a:t>
            </a:r>
            <a:r>
              <a:rPr lang="es-ES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?</a:t>
            </a:r>
            <a:br>
              <a:rPr lang="es-ES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ES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/>
            </a:r>
            <a:br>
              <a:rPr lang="es-ES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ES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/>
            </a:r>
            <a:br>
              <a:rPr lang="es-ES" sz="2800" dirty="0" smtClean="0"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es-ES" sz="28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170709"/>
            <a:ext cx="10515600" cy="2909455"/>
          </a:xfrm>
        </p:spPr>
        <p:txBody>
          <a:bodyPr>
            <a:normAutofit fontScale="85000" lnSpcReduction="20000"/>
          </a:bodyPr>
          <a:lstStyle/>
          <a:p>
            <a:r>
              <a:rPr lang="es-ES" i="1" dirty="0">
                <a:solidFill>
                  <a:srgbClr val="FF0000"/>
                </a:solidFill>
              </a:rPr>
              <a:t>Solubilidad </a:t>
            </a:r>
            <a:r>
              <a:rPr lang="es-ES" i="1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s-ES" i="1" dirty="0" smtClean="0">
                <a:solidFill>
                  <a:schemeClr val="accent5">
                    <a:lumMod val="50000"/>
                  </a:schemeClr>
                </a:solidFill>
              </a:rPr>
              <a:t>Solubles: Globulares (coloides):  Transportadoras, ej. LDL, HDL </a:t>
            </a:r>
          </a:p>
          <a:p>
            <a:pPr lvl="1"/>
            <a:r>
              <a:rPr lang="es-ES" i="1" dirty="0" smtClean="0">
                <a:solidFill>
                  <a:schemeClr val="accent5">
                    <a:lumMod val="50000"/>
                  </a:schemeClr>
                </a:solidFill>
              </a:rPr>
              <a:t>Insolubles: Fibrosas: Estructurales</a:t>
            </a:r>
            <a:r>
              <a:rPr lang="es-ES" i="1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es-ES" i="1" dirty="0" smtClean="0">
                <a:solidFill>
                  <a:schemeClr val="accent5">
                    <a:lumMod val="50000"/>
                  </a:schemeClr>
                </a:solidFill>
              </a:rPr>
              <a:t> ej. Queratina</a:t>
            </a:r>
          </a:p>
          <a:p>
            <a:r>
              <a:rPr lang="es-ES" i="1" dirty="0" smtClean="0">
                <a:solidFill>
                  <a:srgbClr val="FF0000"/>
                </a:solidFill>
              </a:rPr>
              <a:t>Especificidad funcional </a:t>
            </a:r>
            <a:r>
              <a:rPr lang="es-ES" i="1" dirty="0" smtClean="0">
                <a:solidFill>
                  <a:schemeClr val="accent5">
                    <a:lumMod val="50000"/>
                  </a:schemeClr>
                </a:solidFill>
              </a:rPr>
              <a:t>(Estructura-función):</a:t>
            </a:r>
          </a:p>
          <a:p>
            <a:pPr lvl="1"/>
            <a:r>
              <a:rPr lang="es-ES" i="1" dirty="0">
                <a:solidFill>
                  <a:srgbClr val="4472C4">
                    <a:lumMod val="50000"/>
                  </a:srgbClr>
                </a:solidFill>
              </a:rPr>
              <a:t> ej. Enzimas - Sustrato </a:t>
            </a:r>
            <a:endParaRPr lang="es-ES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ES" i="1" dirty="0" smtClean="0">
                <a:solidFill>
                  <a:srgbClr val="FF0000"/>
                </a:solidFill>
              </a:rPr>
              <a:t>Desnaturalización:</a:t>
            </a:r>
          </a:p>
          <a:p>
            <a:pPr lvl="1"/>
            <a:r>
              <a:rPr lang="es-ES" i="1" dirty="0" smtClean="0">
                <a:solidFill>
                  <a:schemeClr val="accent5">
                    <a:lumMod val="50000"/>
                  </a:schemeClr>
                </a:solidFill>
              </a:rPr>
              <a:t>Perdida de funcionalidad</a:t>
            </a:r>
          </a:p>
          <a:p>
            <a:r>
              <a:rPr lang="es-ES" i="1" dirty="0" smtClean="0">
                <a:solidFill>
                  <a:srgbClr val="FF0000"/>
                </a:solidFill>
              </a:rPr>
              <a:t>Plasticidad :</a:t>
            </a:r>
          </a:p>
          <a:p>
            <a:pPr lvl="1"/>
            <a:r>
              <a:rPr lang="es-ES" i="1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s-ES" i="1" dirty="0" smtClean="0">
                <a:solidFill>
                  <a:schemeClr val="accent5">
                    <a:lumMod val="50000"/>
                  </a:schemeClr>
                </a:solidFill>
              </a:rPr>
              <a:t>j. interacción </a:t>
            </a:r>
            <a:r>
              <a:rPr lang="es-ES" i="1" dirty="0">
                <a:solidFill>
                  <a:schemeClr val="accent5">
                    <a:lumMod val="50000"/>
                  </a:schemeClr>
                </a:solidFill>
              </a:rPr>
              <a:t>con </a:t>
            </a:r>
            <a:r>
              <a:rPr lang="es-ES" i="1" dirty="0" smtClean="0">
                <a:solidFill>
                  <a:schemeClr val="accent5">
                    <a:lumMod val="50000"/>
                  </a:schemeClr>
                </a:solidFill>
              </a:rPr>
              <a:t>sustratos, modelo ajuste inducido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12619" y="4308764"/>
            <a:ext cx="1115290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algn="just">
              <a:spcAft>
                <a:spcPts val="0"/>
              </a:spcAft>
              <a:tabLst>
                <a:tab pos="180340" algn="l"/>
              </a:tabLst>
            </a:pP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</a:rPr>
              <a:t>Comente las principales características químicas, estructurales y funcionales de las proteínas, razonando la relación entre ellas. Representa mediante un dibujo claro los diferentes niveles estructurales que pueden presentar las proteínas</a:t>
            </a:r>
            <a:r>
              <a:rPr lang="es-E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180340" algn="just">
              <a:spcAft>
                <a:spcPts val="0"/>
              </a:spcAft>
              <a:tabLst>
                <a:tab pos="180340" algn="l"/>
              </a:tabLst>
            </a:pPr>
            <a:r>
              <a:rPr lang="es-ES" sz="2000" b="1" i="1" dirty="0" smtClean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Nos pide relación entre </a:t>
            </a:r>
            <a:r>
              <a:rPr lang="es-ES" sz="2000" b="1" i="1" dirty="0" smtClean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Composición (naturaleza), estructura y función</a:t>
            </a:r>
            <a:r>
              <a:rPr lang="es-ES" sz="2000" b="1" i="1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, combinada con la anterior se resolvería en su totalidad con la parte del esquema general correspondiente a proteínas. La estructura puede desglosarse a través de una tabla. Resolvemos con el esquema</a:t>
            </a:r>
          </a:p>
          <a:p>
            <a:pPr marL="180340" algn="ctr">
              <a:spcAft>
                <a:spcPts val="0"/>
              </a:spcAft>
              <a:tabLst>
                <a:tab pos="180340" algn="l"/>
              </a:tabLst>
            </a:pPr>
            <a:r>
              <a:rPr lang="es-ES" sz="2000" b="1" i="1" dirty="0" smtClean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Ambas juntas: Relación Composición- Estructura- Propiedades- Función.</a:t>
            </a:r>
            <a:endParaRPr lang="es-ES" sz="2000" b="1" i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38200" y="655738"/>
            <a:ext cx="462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Nos piden relación entre </a:t>
            </a:r>
            <a:r>
              <a:rPr lang="es-ES" i="1" dirty="0">
                <a:solidFill>
                  <a:srgbClr val="7030A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Propiedades y función</a:t>
            </a:r>
            <a:r>
              <a:rPr lang="es-ES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451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9" name="Conector recto 3278"/>
          <p:cNvCxnSpPr>
            <a:stCxn id="173" idx="1"/>
          </p:cNvCxnSpPr>
          <p:nvPr/>
        </p:nvCxnSpPr>
        <p:spPr>
          <a:xfrm flipH="1" flipV="1">
            <a:off x="1712657" y="1564121"/>
            <a:ext cx="1541512" cy="17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20" y="2435133"/>
            <a:ext cx="4027870" cy="11706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Imagen 1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019" y="209859"/>
            <a:ext cx="2963709" cy="119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67"/>
          <p:cNvSpPr>
            <a:spLocks noChangeShapeType="1"/>
          </p:cNvSpPr>
          <p:nvPr/>
        </p:nvSpPr>
        <p:spPr bwMode="auto">
          <a:xfrm flipV="1">
            <a:off x="6089444" y="4728514"/>
            <a:ext cx="958850" cy="12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AutoShape 160"/>
          <p:cNvSpPr>
            <a:spLocks noChangeShapeType="1"/>
          </p:cNvSpPr>
          <p:nvPr/>
        </p:nvSpPr>
        <p:spPr bwMode="auto">
          <a:xfrm>
            <a:off x="4825794" y="996301"/>
            <a:ext cx="0" cy="418782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5" name="Text Box 157"/>
          <p:cNvSpPr txBox="1">
            <a:spLocks noChangeArrowheads="1"/>
          </p:cNvSpPr>
          <p:nvPr/>
        </p:nvSpPr>
        <p:spPr bwMode="auto">
          <a:xfrm>
            <a:off x="4014787" y="234395"/>
            <a:ext cx="1619044" cy="707886"/>
          </a:xfrm>
          <a:prstGeom prst="rect">
            <a:avLst/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Proteínas</a:t>
            </a:r>
            <a:endParaRPr kumimoji="0" lang="es-ES" altLang="es-E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(polímeros)</a:t>
            </a:r>
            <a:endParaRPr kumimoji="0" lang="es-ES" alt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Box 150"/>
          <p:cNvSpPr txBox="1">
            <a:spLocks noChangeArrowheads="1"/>
          </p:cNvSpPr>
          <p:nvPr/>
        </p:nvSpPr>
        <p:spPr bwMode="auto">
          <a:xfrm>
            <a:off x="5221082" y="1618601"/>
            <a:ext cx="1008062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Primaria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(secuencia de aa)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AutoShape 142"/>
          <p:cNvSpPr>
            <a:spLocks noChangeShapeType="1"/>
          </p:cNvSpPr>
          <p:nvPr/>
        </p:nvSpPr>
        <p:spPr bwMode="auto">
          <a:xfrm>
            <a:off x="5508419" y="3847451"/>
            <a:ext cx="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" name="AutoShape 141"/>
          <p:cNvSpPr>
            <a:spLocks noChangeShapeType="1"/>
          </p:cNvSpPr>
          <p:nvPr/>
        </p:nvSpPr>
        <p:spPr bwMode="auto">
          <a:xfrm>
            <a:off x="4384469" y="4274489"/>
            <a:ext cx="17463" cy="1973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072" name="AutoShape 140"/>
          <p:cNvSpPr>
            <a:spLocks noChangeShapeType="1"/>
          </p:cNvSpPr>
          <p:nvPr/>
        </p:nvSpPr>
        <p:spPr bwMode="auto">
          <a:xfrm>
            <a:off x="5084557" y="1526526"/>
            <a:ext cx="0" cy="31242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90" name="AutoShape 125"/>
          <p:cNvSpPr>
            <a:spLocks noChangeShapeType="1"/>
          </p:cNvSpPr>
          <p:nvPr/>
        </p:nvSpPr>
        <p:spPr bwMode="auto">
          <a:xfrm>
            <a:off x="2420732" y="4396726"/>
            <a:ext cx="203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093" name="AutoShape 122"/>
          <p:cNvSpPr>
            <a:spLocks noChangeShapeType="1"/>
          </p:cNvSpPr>
          <p:nvPr/>
        </p:nvSpPr>
        <p:spPr bwMode="auto">
          <a:xfrm flipV="1">
            <a:off x="5517944" y="4255439"/>
            <a:ext cx="757238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94" name="AutoShape 121"/>
          <p:cNvSpPr>
            <a:spLocks noChangeShapeType="1"/>
          </p:cNvSpPr>
          <p:nvPr/>
        </p:nvSpPr>
        <p:spPr bwMode="auto">
          <a:xfrm flipH="1">
            <a:off x="2225469" y="4166539"/>
            <a:ext cx="1968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096" name="AutoShape 119"/>
          <p:cNvSpPr>
            <a:spLocks noChangeShapeType="1"/>
          </p:cNvSpPr>
          <p:nvPr/>
        </p:nvSpPr>
        <p:spPr bwMode="auto">
          <a:xfrm>
            <a:off x="5489369" y="2660001"/>
            <a:ext cx="592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97" name="AutoShape 118"/>
          <p:cNvSpPr>
            <a:spLocks noChangeShapeType="1"/>
          </p:cNvSpPr>
          <p:nvPr/>
        </p:nvSpPr>
        <p:spPr bwMode="auto">
          <a:xfrm>
            <a:off x="5517944" y="3998264"/>
            <a:ext cx="7699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99" name="AutoShape 116"/>
          <p:cNvSpPr>
            <a:spLocks noChangeShapeType="1"/>
          </p:cNvSpPr>
          <p:nvPr/>
        </p:nvSpPr>
        <p:spPr bwMode="auto">
          <a:xfrm flipH="1">
            <a:off x="3881232" y="4438001"/>
            <a:ext cx="49371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100" name="AutoShape 115"/>
          <p:cNvSpPr>
            <a:spLocks noChangeShapeType="1"/>
          </p:cNvSpPr>
          <p:nvPr/>
        </p:nvSpPr>
        <p:spPr bwMode="auto">
          <a:xfrm flipH="1">
            <a:off x="4597194" y="4122089"/>
            <a:ext cx="22860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01" name="AutoShape 114"/>
          <p:cNvSpPr>
            <a:spLocks noChangeShapeType="1"/>
          </p:cNvSpPr>
          <p:nvPr/>
        </p:nvSpPr>
        <p:spPr bwMode="auto">
          <a:xfrm flipH="1">
            <a:off x="3897107" y="4909489"/>
            <a:ext cx="504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102" name="AutoShape 113"/>
          <p:cNvSpPr>
            <a:spLocks noChangeShapeType="1"/>
          </p:cNvSpPr>
          <p:nvPr/>
        </p:nvSpPr>
        <p:spPr bwMode="auto">
          <a:xfrm flipH="1">
            <a:off x="3922507" y="5541314"/>
            <a:ext cx="4524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103" name="Text Box 112"/>
          <p:cNvSpPr txBox="1">
            <a:spLocks noChangeArrowheads="1"/>
          </p:cNvSpPr>
          <p:nvPr/>
        </p:nvSpPr>
        <p:spPr bwMode="auto">
          <a:xfrm>
            <a:off x="3139869" y="3942343"/>
            <a:ext cx="1452563" cy="26161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6E3BC"/>
              </a:gs>
            </a:gsLst>
            <a:lin ang="5400000" scaled="1"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Propiedades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06" name="AutoShape 105"/>
          <p:cNvSpPr>
            <a:spLocks noChangeShapeType="1"/>
          </p:cNvSpPr>
          <p:nvPr/>
        </p:nvSpPr>
        <p:spPr bwMode="auto">
          <a:xfrm>
            <a:off x="4825794" y="5184126"/>
            <a:ext cx="1460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7" name="Text Box 94"/>
          <p:cNvSpPr txBox="1">
            <a:spLocks noChangeArrowheads="1"/>
          </p:cNvSpPr>
          <p:nvPr/>
        </p:nvSpPr>
        <p:spPr bwMode="auto">
          <a:xfrm>
            <a:off x="5041695" y="1197987"/>
            <a:ext cx="1008062" cy="30777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6E3BC"/>
              </a:gs>
            </a:gsLst>
            <a:lin ang="5400000" scaled="1"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</a:t>
            </a:r>
            <a:endParaRPr kumimoji="0" lang="es-ES" altLang="es-E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19" name="Text Box 92"/>
          <p:cNvSpPr txBox="1">
            <a:spLocks noChangeArrowheads="1"/>
          </p:cNvSpPr>
          <p:nvPr/>
        </p:nvSpPr>
        <p:spPr bwMode="auto">
          <a:xfrm>
            <a:off x="455357" y="1036236"/>
            <a:ext cx="1257300" cy="8002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Enlaces</a:t>
            </a:r>
            <a:endParaRPr kumimoji="0" lang="es-ES" altLang="es-E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Peptídicos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entre aminoácidos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22" name="Text Box 89"/>
          <p:cNvSpPr txBox="1">
            <a:spLocks noChangeArrowheads="1"/>
          </p:cNvSpPr>
          <p:nvPr/>
        </p:nvSpPr>
        <p:spPr bwMode="auto">
          <a:xfrm>
            <a:off x="4971844" y="5041251"/>
            <a:ext cx="1008063" cy="2841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6E3BC"/>
              </a:gs>
            </a:gsLst>
            <a:lin ang="5400000" scaled="1"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Función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24" name="AutoShape 87"/>
          <p:cNvSpPr>
            <a:spLocks noChangeShapeType="1"/>
          </p:cNvSpPr>
          <p:nvPr/>
        </p:nvSpPr>
        <p:spPr bwMode="auto">
          <a:xfrm>
            <a:off x="5073444" y="2320276"/>
            <a:ext cx="168275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5" name="AutoShape 86"/>
          <p:cNvSpPr>
            <a:spLocks noChangeShapeType="1"/>
          </p:cNvSpPr>
          <p:nvPr/>
        </p:nvSpPr>
        <p:spPr bwMode="auto">
          <a:xfrm>
            <a:off x="5073444" y="1786876"/>
            <a:ext cx="1460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6" name="AutoShape 85"/>
          <p:cNvSpPr>
            <a:spLocks noChangeShapeType="1"/>
          </p:cNvSpPr>
          <p:nvPr/>
        </p:nvSpPr>
        <p:spPr bwMode="auto">
          <a:xfrm>
            <a:off x="4825794" y="1339201"/>
            <a:ext cx="193675" cy="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9" name="AutoShape 82"/>
          <p:cNvSpPr>
            <a:spLocks noChangeShapeType="1"/>
          </p:cNvSpPr>
          <p:nvPr/>
        </p:nvSpPr>
        <p:spPr bwMode="auto">
          <a:xfrm>
            <a:off x="5497307" y="2386951"/>
            <a:ext cx="0" cy="723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0" name="Text Box 81"/>
          <p:cNvSpPr txBox="1">
            <a:spLocks noChangeArrowheads="1"/>
          </p:cNvSpPr>
          <p:nvPr/>
        </p:nvSpPr>
        <p:spPr bwMode="auto">
          <a:xfrm>
            <a:off x="5235369" y="2059926"/>
            <a:ext cx="796925" cy="48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Secundaria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(plegamiento de ECC)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31" name="Text Box 80"/>
          <p:cNvSpPr txBox="1">
            <a:spLocks noChangeArrowheads="1"/>
          </p:cNvSpPr>
          <p:nvPr/>
        </p:nvSpPr>
        <p:spPr bwMode="auto">
          <a:xfrm>
            <a:off x="5232194" y="3333101"/>
            <a:ext cx="839788" cy="549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Terciaria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(definitiva y funcional)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36" name="Text Box 79"/>
          <p:cNvSpPr txBox="1">
            <a:spLocks noChangeArrowheads="1"/>
          </p:cNvSpPr>
          <p:nvPr/>
        </p:nvSpPr>
        <p:spPr bwMode="auto">
          <a:xfrm>
            <a:off x="2615994" y="4331639"/>
            <a:ext cx="1254125" cy="2616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Solubilidad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37" name="AutoShape 78"/>
          <p:cNvSpPr>
            <a:spLocks noChangeShapeType="1"/>
          </p:cNvSpPr>
          <p:nvPr/>
        </p:nvSpPr>
        <p:spPr bwMode="auto">
          <a:xfrm>
            <a:off x="5497307" y="2898126"/>
            <a:ext cx="5921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38" name="AutoShape 77"/>
          <p:cNvSpPr>
            <a:spLocks noChangeShapeType="1"/>
          </p:cNvSpPr>
          <p:nvPr/>
        </p:nvSpPr>
        <p:spPr bwMode="auto">
          <a:xfrm>
            <a:off x="5508419" y="3110851"/>
            <a:ext cx="592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39" name="AutoShape 76"/>
          <p:cNvSpPr>
            <a:spLocks noChangeShapeType="1"/>
          </p:cNvSpPr>
          <p:nvPr/>
        </p:nvSpPr>
        <p:spPr bwMode="auto">
          <a:xfrm flipV="1">
            <a:off x="6049757" y="2225026"/>
            <a:ext cx="1084262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40" name="Text Box 75"/>
          <p:cNvSpPr txBox="1">
            <a:spLocks noChangeArrowheads="1"/>
          </p:cNvSpPr>
          <p:nvPr/>
        </p:nvSpPr>
        <p:spPr bwMode="auto">
          <a:xfrm>
            <a:off x="6202157" y="2059926"/>
            <a:ext cx="676275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mantenida por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41" name="Text Box 74"/>
          <p:cNvSpPr txBox="1">
            <a:spLocks noChangeArrowheads="1"/>
          </p:cNvSpPr>
          <p:nvPr/>
        </p:nvSpPr>
        <p:spPr bwMode="auto">
          <a:xfrm>
            <a:off x="7134019" y="2025001"/>
            <a:ext cx="758825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P.H. entre 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 y NH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42" name="Text Box 73"/>
          <p:cNvSpPr txBox="1">
            <a:spLocks noChangeArrowheads="1"/>
          </p:cNvSpPr>
          <p:nvPr/>
        </p:nvSpPr>
        <p:spPr bwMode="auto">
          <a:xfrm>
            <a:off x="2630282" y="4801539"/>
            <a:ext cx="1254125" cy="231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Desnaturalización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43" name="Text Box 72"/>
          <p:cNvSpPr txBox="1">
            <a:spLocks noChangeArrowheads="1"/>
          </p:cNvSpPr>
          <p:nvPr/>
        </p:nvSpPr>
        <p:spPr bwMode="auto">
          <a:xfrm>
            <a:off x="5262357" y="4369739"/>
            <a:ext cx="852487" cy="5889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Cuaternaria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(oligómero y protómeros funcionales)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44" name="Text Box 71"/>
          <p:cNvSpPr txBox="1">
            <a:spLocks noChangeArrowheads="1"/>
          </p:cNvSpPr>
          <p:nvPr/>
        </p:nvSpPr>
        <p:spPr bwMode="auto">
          <a:xfrm>
            <a:off x="6105319" y="2483789"/>
            <a:ext cx="649288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-hélice</a:t>
            </a:r>
            <a:endParaRPr kumimoji="0" lang="es-ES" altLang="es-E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145" name="Text Box 70"/>
          <p:cNvSpPr txBox="1">
            <a:spLocks noChangeArrowheads="1"/>
          </p:cNvSpPr>
          <p:nvPr/>
        </p:nvSpPr>
        <p:spPr bwMode="auto">
          <a:xfrm>
            <a:off x="6098969" y="2758426"/>
            <a:ext cx="644525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-laminar</a:t>
            </a:r>
            <a:endParaRPr kumimoji="0" lang="es-ES" altLang="es-E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146" name="Text Box 69"/>
          <p:cNvSpPr txBox="1">
            <a:spLocks noChangeArrowheads="1"/>
          </p:cNvSpPr>
          <p:nvPr/>
        </p:nvSpPr>
        <p:spPr bwMode="auto">
          <a:xfrm>
            <a:off x="6081507" y="3052114"/>
            <a:ext cx="644525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Irregular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47" name="AutoShape 68"/>
          <p:cNvSpPr>
            <a:spLocks noChangeShapeType="1"/>
          </p:cNvSpPr>
          <p:nvPr/>
        </p:nvSpPr>
        <p:spPr bwMode="auto">
          <a:xfrm>
            <a:off x="5095669" y="3612501"/>
            <a:ext cx="168275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48" name="AutoShape 67"/>
          <p:cNvSpPr>
            <a:spLocks noChangeShapeType="1"/>
          </p:cNvSpPr>
          <p:nvPr/>
        </p:nvSpPr>
        <p:spPr bwMode="auto">
          <a:xfrm>
            <a:off x="6076744" y="3523601"/>
            <a:ext cx="8715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49" name="Text Box 66"/>
          <p:cNvSpPr txBox="1">
            <a:spLocks noChangeArrowheads="1"/>
          </p:cNvSpPr>
          <p:nvPr/>
        </p:nvSpPr>
        <p:spPr bwMode="auto">
          <a:xfrm>
            <a:off x="6121194" y="3391839"/>
            <a:ext cx="6667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mantenida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50" name="Text Box 65"/>
          <p:cNvSpPr txBox="1">
            <a:spLocks noChangeArrowheads="1"/>
          </p:cNvSpPr>
          <p:nvPr/>
        </p:nvSpPr>
        <p:spPr bwMode="auto">
          <a:xfrm>
            <a:off x="6921294" y="2677464"/>
            <a:ext cx="1008063" cy="1009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Enlaces entre R: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Covalentes S-S</a:t>
            </a:r>
            <a:endParaRPr kumimoji="0" lang="en-U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Iónicos</a:t>
            </a:r>
            <a:endParaRPr kumimoji="0" lang="en-U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P.H.</a:t>
            </a:r>
            <a:endParaRPr kumimoji="0" lang="en-U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Hidrofóbicos</a:t>
            </a:r>
            <a:endParaRPr kumimoji="0" lang="en-U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 de V.der Vall</a:t>
            </a:r>
            <a:endParaRPr kumimoji="0" lang="en-U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51" name="AutoShape 64"/>
          <p:cNvSpPr>
            <a:spLocks noChangeShapeType="1"/>
          </p:cNvSpPr>
          <p:nvPr/>
        </p:nvSpPr>
        <p:spPr bwMode="auto">
          <a:xfrm>
            <a:off x="6235494" y="1739251"/>
            <a:ext cx="8985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52" name="Text Box 63"/>
          <p:cNvSpPr txBox="1">
            <a:spLocks noChangeArrowheads="1"/>
          </p:cNvSpPr>
          <p:nvPr/>
        </p:nvSpPr>
        <p:spPr bwMode="auto">
          <a:xfrm>
            <a:off x="6294232" y="1612251"/>
            <a:ext cx="6667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mantenida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53" name="Text Box 62"/>
          <p:cNvSpPr txBox="1">
            <a:spLocks noChangeArrowheads="1"/>
          </p:cNvSpPr>
          <p:nvPr/>
        </p:nvSpPr>
        <p:spPr bwMode="auto">
          <a:xfrm>
            <a:off x="7134019" y="1548751"/>
            <a:ext cx="763588" cy="368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Enlace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Peptídico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54" name="AutoShape 61"/>
          <p:cNvSpPr>
            <a:spLocks noChangeShapeType="1"/>
          </p:cNvSpPr>
          <p:nvPr/>
        </p:nvSpPr>
        <p:spPr bwMode="auto">
          <a:xfrm>
            <a:off x="6756194" y="5774676"/>
            <a:ext cx="168275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55" name="Text Box 60"/>
          <p:cNvSpPr txBox="1">
            <a:spLocks noChangeArrowheads="1"/>
          </p:cNvSpPr>
          <p:nvPr/>
        </p:nvSpPr>
        <p:spPr bwMode="auto">
          <a:xfrm>
            <a:off x="6225969" y="4593576"/>
            <a:ext cx="654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mantenida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56" name="Text Box 59"/>
          <p:cNvSpPr txBox="1">
            <a:spLocks noChangeArrowheads="1"/>
          </p:cNvSpPr>
          <p:nvPr/>
        </p:nvSpPr>
        <p:spPr bwMode="auto">
          <a:xfrm>
            <a:off x="6310107" y="3847451"/>
            <a:ext cx="644525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Globular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57" name="Text Box 58"/>
          <p:cNvSpPr txBox="1">
            <a:spLocks noChangeArrowheads="1"/>
          </p:cNvSpPr>
          <p:nvPr/>
        </p:nvSpPr>
        <p:spPr bwMode="auto">
          <a:xfrm>
            <a:off x="6310107" y="4161776"/>
            <a:ext cx="644525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Fibrosa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58" name="Text Box 57"/>
          <p:cNvSpPr txBox="1">
            <a:spLocks noChangeArrowheads="1"/>
          </p:cNvSpPr>
          <p:nvPr/>
        </p:nvSpPr>
        <p:spPr bwMode="auto">
          <a:xfrm>
            <a:off x="7048294" y="4287189"/>
            <a:ext cx="881063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Enlaces entre Radicales: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normalmente débiles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59" name="Text Box 56"/>
          <p:cNvSpPr txBox="1">
            <a:spLocks noChangeArrowheads="1"/>
          </p:cNvSpPr>
          <p:nvPr/>
        </p:nvSpPr>
        <p:spPr bwMode="auto">
          <a:xfrm>
            <a:off x="2684257" y="5428601"/>
            <a:ext cx="1200150" cy="2616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Especificidad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60" name="Text Box 55"/>
          <p:cNvSpPr txBox="1">
            <a:spLocks noChangeArrowheads="1"/>
          </p:cNvSpPr>
          <p:nvPr/>
        </p:nvSpPr>
        <p:spPr bwMode="auto">
          <a:xfrm>
            <a:off x="2706482" y="5774676"/>
            <a:ext cx="1204912" cy="2616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Plasticidad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61" name="AutoShape 54"/>
          <p:cNvSpPr>
            <a:spLocks noChangeShapeType="1"/>
          </p:cNvSpPr>
          <p:nvPr/>
        </p:nvSpPr>
        <p:spPr bwMode="auto">
          <a:xfrm flipH="1">
            <a:off x="3930444" y="6247751"/>
            <a:ext cx="4794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162" name="Text Box 53"/>
          <p:cNvSpPr txBox="1">
            <a:spLocks noChangeArrowheads="1"/>
          </p:cNvSpPr>
          <p:nvPr/>
        </p:nvSpPr>
        <p:spPr bwMode="auto">
          <a:xfrm>
            <a:off x="2684257" y="6092176"/>
            <a:ext cx="1212850" cy="2616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Punto isoeléctrico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63" name="AutoShape 52"/>
          <p:cNvSpPr>
            <a:spLocks noChangeShapeType="1"/>
          </p:cNvSpPr>
          <p:nvPr/>
        </p:nvSpPr>
        <p:spPr bwMode="auto">
          <a:xfrm flipH="1">
            <a:off x="3897107" y="5877864"/>
            <a:ext cx="4968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164" name="AutoShape 51"/>
          <p:cNvSpPr>
            <a:spLocks noChangeShapeType="1"/>
          </p:cNvSpPr>
          <p:nvPr/>
        </p:nvSpPr>
        <p:spPr bwMode="auto">
          <a:xfrm>
            <a:off x="5136944" y="5495276"/>
            <a:ext cx="7937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65" name="AutoShape 50"/>
          <p:cNvSpPr>
            <a:spLocks noChangeShapeType="1"/>
          </p:cNvSpPr>
          <p:nvPr/>
        </p:nvSpPr>
        <p:spPr bwMode="auto">
          <a:xfrm>
            <a:off x="2422319" y="4166539"/>
            <a:ext cx="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166" name="AutoShape 49"/>
          <p:cNvSpPr>
            <a:spLocks noChangeShapeType="1"/>
          </p:cNvSpPr>
          <p:nvPr/>
        </p:nvSpPr>
        <p:spPr bwMode="auto">
          <a:xfrm flipH="1" flipV="1">
            <a:off x="2206419" y="4474514"/>
            <a:ext cx="214313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232" name="Text Box 48"/>
          <p:cNvSpPr txBox="1">
            <a:spLocks noChangeArrowheads="1"/>
          </p:cNvSpPr>
          <p:nvPr/>
        </p:nvSpPr>
        <p:spPr bwMode="auto">
          <a:xfrm>
            <a:off x="682420" y="4045889"/>
            <a:ext cx="1528762" cy="2616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Globulares: Si, coloides</a:t>
            </a:r>
            <a:endParaRPr kumimoji="0" lang="es-ES" alt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33" name="Text Box 47"/>
          <p:cNvSpPr txBox="1">
            <a:spLocks noChangeArrowheads="1"/>
          </p:cNvSpPr>
          <p:nvPr/>
        </p:nvSpPr>
        <p:spPr bwMode="auto">
          <a:xfrm>
            <a:off x="682420" y="4349100"/>
            <a:ext cx="1523999" cy="2616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Fibrosas: No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34" name="AutoShape 46"/>
          <p:cNvSpPr>
            <a:spLocks noChangeShapeType="1"/>
          </p:cNvSpPr>
          <p:nvPr/>
        </p:nvSpPr>
        <p:spPr bwMode="auto">
          <a:xfrm>
            <a:off x="2385807" y="4909489"/>
            <a:ext cx="255587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235" name="AutoShape 45"/>
          <p:cNvSpPr>
            <a:spLocks noChangeShapeType="1"/>
          </p:cNvSpPr>
          <p:nvPr/>
        </p:nvSpPr>
        <p:spPr bwMode="auto">
          <a:xfrm>
            <a:off x="2392157" y="4741214"/>
            <a:ext cx="0" cy="292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236" name="AutoShape 44"/>
          <p:cNvSpPr>
            <a:spLocks noChangeShapeType="1"/>
          </p:cNvSpPr>
          <p:nvPr/>
        </p:nvSpPr>
        <p:spPr bwMode="auto">
          <a:xfrm flipH="1">
            <a:off x="2196894" y="5041251"/>
            <a:ext cx="1968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237" name="AutoShape 43"/>
          <p:cNvSpPr>
            <a:spLocks noChangeShapeType="1"/>
          </p:cNvSpPr>
          <p:nvPr/>
        </p:nvSpPr>
        <p:spPr bwMode="auto">
          <a:xfrm flipH="1">
            <a:off x="2196894" y="4741214"/>
            <a:ext cx="1968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238" name="Text Box 42"/>
          <p:cNvSpPr txBox="1">
            <a:spLocks noChangeArrowheads="1"/>
          </p:cNvSpPr>
          <p:nvPr/>
        </p:nvSpPr>
        <p:spPr bwMode="auto">
          <a:xfrm>
            <a:off x="871332" y="4638026"/>
            <a:ext cx="1323975" cy="2616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 Físico: Tª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39" name="Text Box 41"/>
          <p:cNvSpPr txBox="1">
            <a:spLocks noChangeArrowheads="1"/>
          </p:cNvSpPr>
          <p:nvPr/>
        </p:nvSpPr>
        <p:spPr bwMode="auto">
          <a:xfrm>
            <a:off x="863394" y="4944414"/>
            <a:ext cx="1331913" cy="2616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 químico: pH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40" name="AutoShape 40"/>
          <p:cNvSpPr>
            <a:spLocks noChangeShapeType="1"/>
          </p:cNvSpPr>
          <p:nvPr/>
        </p:nvSpPr>
        <p:spPr bwMode="auto">
          <a:xfrm>
            <a:off x="2392157" y="5419076"/>
            <a:ext cx="0" cy="307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241" name="AutoShape 39"/>
          <p:cNvSpPr>
            <a:spLocks noChangeShapeType="1"/>
          </p:cNvSpPr>
          <p:nvPr/>
        </p:nvSpPr>
        <p:spPr bwMode="auto">
          <a:xfrm flipH="1">
            <a:off x="2231819" y="5727051"/>
            <a:ext cx="155575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242" name="AutoShape 38"/>
          <p:cNvSpPr>
            <a:spLocks noChangeShapeType="1"/>
          </p:cNvSpPr>
          <p:nvPr/>
        </p:nvSpPr>
        <p:spPr bwMode="auto">
          <a:xfrm flipH="1">
            <a:off x="2206419" y="6028676"/>
            <a:ext cx="1968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243" name="AutoShape 37"/>
          <p:cNvSpPr>
            <a:spLocks noChangeShapeType="1"/>
          </p:cNvSpPr>
          <p:nvPr/>
        </p:nvSpPr>
        <p:spPr bwMode="auto">
          <a:xfrm flipH="1">
            <a:off x="2225469" y="6319189"/>
            <a:ext cx="1619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244" name="AutoShape 36"/>
          <p:cNvSpPr>
            <a:spLocks noChangeShapeType="1"/>
          </p:cNvSpPr>
          <p:nvPr/>
        </p:nvSpPr>
        <p:spPr bwMode="auto">
          <a:xfrm flipH="1">
            <a:off x="2233407" y="5428601"/>
            <a:ext cx="1619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245" name="Text Box 35"/>
          <p:cNvSpPr txBox="1">
            <a:spLocks noChangeArrowheads="1"/>
          </p:cNvSpPr>
          <p:nvPr/>
        </p:nvSpPr>
        <p:spPr bwMode="auto">
          <a:xfrm>
            <a:off x="871333" y="5301601"/>
            <a:ext cx="1357312" cy="2616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Composicional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46" name="Text Box 34"/>
          <p:cNvSpPr txBox="1">
            <a:spLocks noChangeArrowheads="1"/>
          </p:cNvSpPr>
          <p:nvPr/>
        </p:nvSpPr>
        <p:spPr bwMode="auto">
          <a:xfrm>
            <a:off x="871332" y="5612751"/>
            <a:ext cx="1368425" cy="2616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47" name="AutoShape 33"/>
          <p:cNvSpPr>
            <a:spLocks noChangeShapeType="1"/>
          </p:cNvSpPr>
          <p:nvPr/>
        </p:nvSpPr>
        <p:spPr bwMode="auto">
          <a:xfrm>
            <a:off x="2415969" y="5566714"/>
            <a:ext cx="29051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248" name="AutoShape 32"/>
          <p:cNvSpPr>
            <a:spLocks noChangeShapeType="1"/>
          </p:cNvSpPr>
          <p:nvPr/>
        </p:nvSpPr>
        <p:spPr bwMode="auto">
          <a:xfrm>
            <a:off x="2393744" y="6173139"/>
            <a:ext cx="29051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249" name="AutoShape 31"/>
          <p:cNvSpPr>
            <a:spLocks noChangeShapeType="1"/>
          </p:cNvSpPr>
          <p:nvPr/>
        </p:nvSpPr>
        <p:spPr bwMode="auto">
          <a:xfrm>
            <a:off x="2393744" y="6028676"/>
            <a:ext cx="0" cy="292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250" name="AutoShape 30"/>
          <p:cNvSpPr>
            <a:spLocks noChangeShapeType="1"/>
          </p:cNvSpPr>
          <p:nvPr/>
        </p:nvSpPr>
        <p:spPr bwMode="auto">
          <a:xfrm flipH="1">
            <a:off x="1184069" y="6320776"/>
            <a:ext cx="1968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sz="1100"/>
          </a:p>
        </p:txBody>
      </p:sp>
      <p:sp>
        <p:nvSpPr>
          <p:cNvPr id="3251" name="Text Box 29"/>
          <p:cNvSpPr txBox="1">
            <a:spLocks noChangeArrowheads="1"/>
          </p:cNvSpPr>
          <p:nvPr/>
        </p:nvSpPr>
        <p:spPr bwMode="auto">
          <a:xfrm>
            <a:off x="455357" y="5912789"/>
            <a:ext cx="1768525" cy="2520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kumimoji="0" lang="es-ES" alt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alto: Proteínas básicas</a:t>
            </a:r>
            <a:endParaRPr kumimoji="0" lang="es-ES" alt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52" name="Text Box 28"/>
          <p:cNvSpPr txBox="1">
            <a:spLocks noChangeArrowheads="1"/>
          </p:cNvSpPr>
          <p:nvPr/>
        </p:nvSpPr>
        <p:spPr bwMode="auto">
          <a:xfrm>
            <a:off x="455357" y="6244577"/>
            <a:ext cx="1768525" cy="26161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 bajo: Proteínas ácidas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53" name="AutoShape 27"/>
          <p:cNvSpPr>
            <a:spLocks noChangeShapeType="1"/>
          </p:cNvSpPr>
          <p:nvPr/>
        </p:nvSpPr>
        <p:spPr bwMode="auto">
          <a:xfrm>
            <a:off x="5144882" y="5333351"/>
            <a:ext cx="0" cy="985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54" name="AutoShape 26"/>
          <p:cNvSpPr>
            <a:spLocks noChangeShapeType="1"/>
          </p:cNvSpPr>
          <p:nvPr/>
        </p:nvSpPr>
        <p:spPr bwMode="auto">
          <a:xfrm>
            <a:off x="5136944" y="5777851"/>
            <a:ext cx="3429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55" name="AutoShape 25"/>
          <p:cNvSpPr>
            <a:spLocks noChangeShapeType="1"/>
          </p:cNvSpPr>
          <p:nvPr/>
        </p:nvSpPr>
        <p:spPr bwMode="auto">
          <a:xfrm>
            <a:off x="5144882" y="6027089"/>
            <a:ext cx="334962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56" name="AutoShape 24"/>
          <p:cNvSpPr>
            <a:spLocks noChangeShapeType="1"/>
          </p:cNvSpPr>
          <p:nvPr/>
        </p:nvSpPr>
        <p:spPr bwMode="auto">
          <a:xfrm>
            <a:off x="5144882" y="6322364"/>
            <a:ext cx="3349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57" name="Text Box 23"/>
          <p:cNvSpPr txBox="1">
            <a:spLocks noChangeArrowheads="1"/>
          </p:cNvSpPr>
          <p:nvPr/>
        </p:nvSpPr>
        <p:spPr bwMode="auto">
          <a:xfrm>
            <a:off x="5479844" y="5657201"/>
            <a:ext cx="1254125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Fisiológicas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58" name="Text Box 22"/>
          <p:cNvSpPr txBox="1">
            <a:spLocks noChangeArrowheads="1"/>
          </p:cNvSpPr>
          <p:nvPr/>
        </p:nvSpPr>
        <p:spPr bwMode="auto">
          <a:xfrm>
            <a:off x="5930694" y="5384151"/>
            <a:ext cx="1946275" cy="234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Estáticas: Reserva aa , ESTRUCTURAL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59" name="Text Box 21"/>
          <p:cNvSpPr txBox="1">
            <a:spLocks noChangeArrowheads="1"/>
          </p:cNvSpPr>
          <p:nvPr/>
        </p:nvSpPr>
        <p:spPr bwMode="auto">
          <a:xfrm>
            <a:off x="5479844" y="5933426"/>
            <a:ext cx="1254125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Catalizadora: ENZIMAS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60" name="Text Box 20"/>
          <p:cNvSpPr txBox="1">
            <a:spLocks noChangeArrowheads="1"/>
          </p:cNvSpPr>
          <p:nvPr/>
        </p:nvSpPr>
        <p:spPr bwMode="auto">
          <a:xfrm>
            <a:off x="5479844" y="6236639"/>
            <a:ext cx="1254125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INMUNOLÓGICA (Ac)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61" name="Text Box 19"/>
          <p:cNvSpPr txBox="1">
            <a:spLocks noChangeArrowheads="1"/>
          </p:cNvSpPr>
          <p:nvPr/>
        </p:nvSpPr>
        <p:spPr bwMode="auto">
          <a:xfrm>
            <a:off x="6922882" y="5671488"/>
            <a:ext cx="1342446" cy="815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Homeostática</a:t>
            </a:r>
            <a:endParaRPr kumimoji="0" lang="en-US" alt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Tramnsport</a:t>
            </a:r>
            <a:r>
              <a:rPr kumimoji="0" lang="en-US" altLang="es-E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Hormonal</a:t>
            </a:r>
            <a:endParaRPr kumimoji="0" lang="en-US" alt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Contráctil</a:t>
            </a:r>
            <a:endParaRPr kumimoji="0" lang="en-US" alt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s-ES" sz="9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Factor de </a:t>
            </a:r>
            <a:r>
              <a:rPr lang="en-US" altLang="es-ES" sz="9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transcripción</a:t>
            </a:r>
            <a:endParaRPr kumimoji="0" lang="en-US" alt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62" name="AutoShape 18"/>
          <p:cNvSpPr>
            <a:spLocks noChangeShapeType="1"/>
          </p:cNvSpPr>
          <p:nvPr/>
        </p:nvSpPr>
        <p:spPr bwMode="auto">
          <a:xfrm>
            <a:off x="5084557" y="4650726"/>
            <a:ext cx="168275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70" name="Text Box 10"/>
          <p:cNvSpPr txBox="1">
            <a:spLocks noChangeArrowheads="1"/>
          </p:cNvSpPr>
          <p:nvPr/>
        </p:nvSpPr>
        <p:spPr bwMode="auto">
          <a:xfrm>
            <a:off x="1960217" y="1255812"/>
            <a:ext cx="1146316" cy="523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formadas a partir de </a:t>
            </a: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74" name="AutoShape 6"/>
          <p:cNvSpPr>
            <a:spLocks noChangeShapeType="1"/>
          </p:cNvSpPr>
          <p:nvPr/>
        </p:nvSpPr>
        <p:spPr bwMode="auto">
          <a:xfrm flipV="1">
            <a:off x="6057693" y="843900"/>
            <a:ext cx="1423762" cy="45878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3" name="Text Box 94"/>
          <p:cNvSpPr txBox="1">
            <a:spLocks noChangeArrowheads="1"/>
          </p:cNvSpPr>
          <p:nvPr/>
        </p:nvSpPr>
        <p:spPr bwMode="auto">
          <a:xfrm>
            <a:off x="3254169" y="1427471"/>
            <a:ext cx="1303286" cy="30777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6E3BC"/>
              </a:gs>
            </a:gsLst>
            <a:lin ang="5400000" scaled="1"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4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Composición</a:t>
            </a:r>
            <a:endParaRPr kumimoji="0" lang="es-ES" altLang="es-E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AutoShape 115"/>
          <p:cNvSpPr>
            <a:spLocks noChangeShapeType="1"/>
          </p:cNvSpPr>
          <p:nvPr/>
        </p:nvSpPr>
        <p:spPr bwMode="auto">
          <a:xfrm flipH="1">
            <a:off x="4584288" y="1564121"/>
            <a:ext cx="22860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76" name="Imagen 175" descr="enlacesterciaria2"/>
          <p:cNvPicPr/>
          <p:nvPr/>
        </p:nvPicPr>
        <p:blipFill>
          <a:blip r:embed="rId4" cstate="print"/>
          <a:srcRect l="812" r="1472"/>
          <a:stretch>
            <a:fillRect/>
          </a:stretch>
        </p:blipFill>
        <p:spPr bwMode="auto">
          <a:xfrm>
            <a:off x="8062708" y="1619539"/>
            <a:ext cx="3976892" cy="17723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cxnSp>
        <p:nvCxnSpPr>
          <p:cNvPr id="3281" name="Conector recto de flecha 3280"/>
          <p:cNvCxnSpPr>
            <a:stCxn id="3219" idx="2"/>
          </p:cNvCxnSpPr>
          <p:nvPr/>
        </p:nvCxnSpPr>
        <p:spPr>
          <a:xfrm flipH="1">
            <a:off x="1080655" y="1836455"/>
            <a:ext cx="3352" cy="549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ángulo 183"/>
          <p:cNvSpPr/>
          <p:nvPr/>
        </p:nvSpPr>
        <p:spPr>
          <a:xfrm>
            <a:off x="8265328" y="3501918"/>
            <a:ext cx="37742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>
              <a:spcAft>
                <a:spcPts val="0"/>
              </a:spcAft>
              <a:tabLst>
                <a:tab pos="180340" algn="l"/>
              </a:tabLst>
            </a:pP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</a:rPr>
              <a:t>Comente las principales características químicas, estructurales y funcionales de las proteínas, razonando la relación entre ellas. Representa mediante un dibujo claro los diferentes niveles estructurales que pueden presentar las proteínas</a:t>
            </a:r>
            <a:r>
              <a:rPr lang="es-ES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180340">
              <a:spcAft>
                <a:spcPts val="0"/>
              </a:spcAft>
              <a:tabLst>
                <a:tab pos="180340" algn="l"/>
              </a:tabLst>
            </a:pPr>
            <a:r>
              <a:rPr lang="es-ES" b="1" i="1" dirty="0" smtClean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Nos pide relación entre </a:t>
            </a:r>
            <a:r>
              <a:rPr lang="es-ES" b="1" i="1" dirty="0" smtClean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Composición (naturaleza), estructura y función</a:t>
            </a:r>
            <a:endParaRPr lang="es-ES" b="1" i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08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30" grpId="0" animBg="1"/>
      <p:bldP spid="31" grpId="0" animBg="1"/>
      <p:bldP spid="3072" grpId="0" animBg="1"/>
      <p:bldP spid="3090" grpId="0" animBg="1"/>
      <p:bldP spid="3093" grpId="0" animBg="1"/>
      <p:bldP spid="3094" grpId="0" animBg="1"/>
      <p:bldP spid="3096" grpId="0" animBg="1"/>
      <p:bldP spid="3097" grpId="0" animBg="1"/>
      <p:bldP spid="3099" grpId="0" animBg="1"/>
      <p:bldP spid="3101" grpId="0" animBg="1"/>
      <p:bldP spid="3102" grpId="0" animBg="1"/>
      <p:bldP spid="3103" grpId="0" animBg="1"/>
      <p:bldP spid="3206" grpId="0" animBg="1"/>
      <p:bldP spid="3217" grpId="0" animBg="1"/>
      <p:bldP spid="3219" grpId="0" animBg="1"/>
      <p:bldP spid="3222" grpId="0" animBg="1"/>
      <p:bldP spid="3224" grpId="0" animBg="1"/>
      <p:bldP spid="3225" grpId="0" animBg="1"/>
      <p:bldP spid="3229" grpId="0" animBg="1"/>
      <p:bldP spid="3230" grpId="0" animBg="1"/>
      <p:bldP spid="3231" grpId="0" animBg="1"/>
      <p:bldP spid="3136" grpId="0" animBg="1"/>
      <p:bldP spid="3137" grpId="0" animBg="1"/>
      <p:bldP spid="3138" grpId="0" animBg="1"/>
      <p:bldP spid="3139" grpId="0" animBg="1"/>
      <p:bldP spid="3140" grpId="0" animBg="1"/>
      <p:bldP spid="3141" grpId="0" animBg="1"/>
      <p:bldP spid="3142" grpId="0" animBg="1"/>
      <p:bldP spid="3143" grpId="0" animBg="1"/>
      <p:bldP spid="3144" grpId="0" animBg="1"/>
      <p:bldP spid="3145" grpId="0" animBg="1"/>
      <p:bldP spid="3146" grpId="0" animBg="1"/>
      <p:bldP spid="3147" grpId="0" animBg="1"/>
      <p:bldP spid="3148" grpId="0" animBg="1"/>
      <p:bldP spid="3149" grpId="0" animBg="1"/>
      <p:bldP spid="3150" grpId="0" animBg="1"/>
      <p:bldP spid="3151" grpId="0" animBg="1"/>
      <p:bldP spid="3152" grpId="0" animBg="1"/>
      <p:bldP spid="3153" grpId="0" animBg="1"/>
      <p:bldP spid="3154" grpId="0" animBg="1"/>
      <p:bldP spid="3155" grpId="0" animBg="1"/>
      <p:bldP spid="3156" grpId="0" animBg="1"/>
      <p:bldP spid="3157" grpId="0" animBg="1"/>
      <p:bldP spid="3158" grpId="0" animBg="1"/>
      <p:bldP spid="3159" grpId="0" animBg="1"/>
      <p:bldP spid="3160" grpId="0" animBg="1"/>
      <p:bldP spid="3161" grpId="0" animBg="1"/>
      <p:bldP spid="3162" grpId="0" animBg="1"/>
      <p:bldP spid="3163" grpId="0" animBg="1"/>
      <p:bldP spid="3164" grpId="0" animBg="1"/>
      <p:bldP spid="3165" grpId="0" animBg="1"/>
      <p:bldP spid="3166" grpId="0" animBg="1"/>
      <p:bldP spid="3232" grpId="0" animBg="1"/>
      <p:bldP spid="3233" grpId="0" animBg="1"/>
      <p:bldP spid="3234" grpId="0" animBg="1"/>
      <p:bldP spid="3235" grpId="0" animBg="1"/>
      <p:bldP spid="3236" grpId="0" animBg="1"/>
      <p:bldP spid="3237" grpId="0" animBg="1"/>
      <p:bldP spid="3238" grpId="0" animBg="1"/>
      <p:bldP spid="3239" grpId="0" animBg="1"/>
      <p:bldP spid="3240" grpId="0" animBg="1"/>
      <p:bldP spid="3241" grpId="0" animBg="1"/>
      <p:bldP spid="3242" grpId="0" animBg="1"/>
      <p:bldP spid="3243" grpId="0" animBg="1"/>
      <p:bldP spid="3244" grpId="0" animBg="1"/>
      <p:bldP spid="3245" grpId="0" animBg="1"/>
      <p:bldP spid="3246" grpId="0" animBg="1"/>
      <p:bldP spid="3247" grpId="0" animBg="1"/>
      <p:bldP spid="3248" grpId="0" animBg="1"/>
      <p:bldP spid="3249" grpId="0" animBg="1"/>
      <p:bldP spid="3250" grpId="0" animBg="1"/>
      <p:bldP spid="3251" grpId="0" animBg="1"/>
      <p:bldP spid="3252" grpId="0" animBg="1"/>
      <p:bldP spid="3253" grpId="0" animBg="1"/>
      <p:bldP spid="3254" grpId="0" animBg="1"/>
      <p:bldP spid="3255" grpId="0" animBg="1"/>
      <p:bldP spid="3256" grpId="0" animBg="1"/>
      <p:bldP spid="3257" grpId="0" animBg="1"/>
      <p:bldP spid="3258" grpId="0" animBg="1"/>
      <p:bldP spid="3259" grpId="0" animBg="1"/>
      <p:bldP spid="3260" grpId="0" animBg="1"/>
      <p:bldP spid="3261" grpId="0" animBg="1"/>
      <p:bldP spid="3262" grpId="0" animBg="1"/>
      <p:bldP spid="3270" grpId="0" animBg="1"/>
      <p:bldP spid="3274" grpId="0" animBg="1"/>
      <p:bldP spid="1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2" descr="enlacesterciaria2"/>
          <p:cNvPicPr>
            <a:picLocks noChangeAspect="1" noChangeArrowheads="1"/>
          </p:cNvPicPr>
          <p:nvPr/>
        </p:nvPicPr>
        <p:blipFill rotWithShape="1">
          <a:blip r:embed="rId2" cstate="print"/>
          <a:srcRect l="681" r="982" b="2376"/>
          <a:stretch/>
        </p:blipFill>
        <p:spPr bwMode="auto">
          <a:xfrm>
            <a:off x="838200" y="2826329"/>
            <a:ext cx="10986655" cy="36298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Imagen 1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18" y="154441"/>
            <a:ext cx="6303819" cy="254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7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94"/>
          <a:stretch>
            <a:fillRect/>
          </a:stretch>
        </p:blipFill>
        <p:spPr bwMode="auto">
          <a:xfrm>
            <a:off x="4341462" y="905669"/>
            <a:ext cx="1793875" cy="454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Imagen 1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287" y="950119"/>
            <a:ext cx="1630363" cy="65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68"/>
          <p:cNvSpPr>
            <a:spLocks noChangeShapeType="1"/>
          </p:cNvSpPr>
          <p:nvPr/>
        </p:nvSpPr>
        <p:spPr bwMode="auto">
          <a:xfrm>
            <a:off x="4665312" y="2074069"/>
            <a:ext cx="0" cy="11699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167"/>
          <p:cNvSpPr>
            <a:spLocks noChangeShapeType="1"/>
          </p:cNvSpPr>
          <p:nvPr/>
        </p:nvSpPr>
        <p:spPr bwMode="auto">
          <a:xfrm flipV="1">
            <a:off x="9040462" y="4936332"/>
            <a:ext cx="958850" cy="12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Text Box 166"/>
          <p:cNvSpPr txBox="1">
            <a:spLocks noChangeArrowheads="1"/>
          </p:cNvSpPr>
          <p:nvPr/>
        </p:nvSpPr>
        <p:spPr bwMode="auto">
          <a:xfrm>
            <a:off x="5200299" y="-7938"/>
            <a:ext cx="1008063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Prótidos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165"/>
          <p:cNvSpPr>
            <a:spLocks noChangeShapeType="1"/>
          </p:cNvSpPr>
          <p:nvPr/>
        </p:nvSpPr>
        <p:spPr bwMode="auto">
          <a:xfrm flipH="1">
            <a:off x="5658611" y="273050"/>
            <a:ext cx="45719" cy="37068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" name="AutoShape 164"/>
          <p:cNvSpPr>
            <a:spLocks noChangeShapeType="1"/>
          </p:cNvSpPr>
          <p:nvPr/>
        </p:nvSpPr>
        <p:spPr bwMode="auto">
          <a:xfrm>
            <a:off x="3685919" y="653256"/>
            <a:ext cx="4454525" cy="1746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Text Box 163"/>
          <p:cNvSpPr txBox="1">
            <a:spLocks noChangeArrowheads="1"/>
          </p:cNvSpPr>
          <p:nvPr/>
        </p:nvSpPr>
        <p:spPr bwMode="auto">
          <a:xfrm>
            <a:off x="5108224" y="310356"/>
            <a:ext cx="1192212" cy="271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clasifican en</a:t>
            </a: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162"/>
          <p:cNvSpPr>
            <a:spLocks noChangeShapeType="1"/>
          </p:cNvSpPr>
          <p:nvPr/>
        </p:nvSpPr>
        <p:spPr bwMode="auto">
          <a:xfrm flipH="1">
            <a:off x="3633438" y="672307"/>
            <a:ext cx="46356" cy="20002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AutoShape 161"/>
          <p:cNvSpPr>
            <a:spLocks noChangeShapeType="1"/>
          </p:cNvSpPr>
          <p:nvPr/>
        </p:nvSpPr>
        <p:spPr bwMode="auto">
          <a:xfrm>
            <a:off x="6702393" y="656432"/>
            <a:ext cx="45719" cy="1746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AutoShape 160"/>
          <p:cNvSpPr>
            <a:spLocks noChangeShapeType="1"/>
          </p:cNvSpPr>
          <p:nvPr/>
        </p:nvSpPr>
        <p:spPr bwMode="auto">
          <a:xfrm>
            <a:off x="7776812" y="1204119"/>
            <a:ext cx="0" cy="41878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3" name="AutoShape 159"/>
          <p:cNvSpPr>
            <a:spLocks noChangeShapeType="1"/>
          </p:cNvSpPr>
          <p:nvPr/>
        </p:nvSpPr>
        <p:spPr bwMode="auto">
          <a:xfrm>
            <a:off x="8126379" y="669132"/>
            <a:ext cx="45719" cy="2413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" name="Text Box 158"/>
          <p:cNvSpPr txBox="1">
            <a:spLocks noChangeArrowheads="1"/>
          </p:cNvSpPr>
          <p:nvPr/>
        </p:nvSpPr>
        <p:spPr bwMode="auto">
          <a:xfrm>
            <a:off x="3127025" y="889794"/>
            <a:ext cx="1008062" cy="4651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Aminoácidos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(monómeros)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57"/>
          <p:cNvSpPr txBox="1">
            <a:spLocks noChangeArrowheads="1"/>
          </p:cNvSpPr>
          <p:nvPr/>
        </p:nvSpPr>
        <p:spPr bwMode="auto">
          <a:xfrm>
            <a:off x="7664100" y="910432"/>
            <a:ext cx="1008062" cy="465137"/>
          </a:xfrm>
          <a:prstGeom prst="rect">
            <a:avLst/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Proteínas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(polímeros)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156"/>
          <p:cNvSpPr txBox="1">
            <a:spLocks noChangeArrowheads="1"/>
          </p:cNvSpPr>
          <p:nvPr/>
        </p:nvSpPr>
        <p:spPr bwMode="auto">
          <a:xfrm>
            <a:off x="6249637" y="831057"/>
            <a:ext cx="1008063" cy="284162"/>
          </a:xfrm>
          <a:prstGeom prst="rect">
            <a:avLst/>
          </a:prstGeom>
          <a:gradFill rotWithShape="0">
            <a:gsLst>
              <a:gs pos="0">
                <a:srgbClr val="FABF8F"/>
              </a:gs>
              <a:gs pos="50000">
                <a:srgbClr val="FDE9D9"/>
              </a:gs>
              <a:gs pos="100000">
                <a:srgbClr val="FABF8F"/>
              </a:gs>
            </a:gsLst>
            <a:lin ang="18900000" scaled="1"/>
          </a:gradFill>
          <a:ln w="12700">
            <a:solidFill>
              <a:srgbClr val="FABF8F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Péptidos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AutoShape 155"/>
          <p:cNvSpPr>
            <a:spLocks noChangeShapeType="1"/>
          </p:cNvSpPr>
          <p:nvPr/>
        </p:nvSpPr>
        <p:spPr bwMode="auto">
          <a:xfrm>
            <a:off x="3273075" y="1343819"/>
            <a:ext cx="0" cy="1809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8" name="AutoShape 154"/>
          <p:cNvSpPr>
            <a:spLocks noChangeShapeType="1"/>
          </p:cNvSpPr>
          <p:nvPr/>
        </p:nvSpPr>
        <p:spPr bwMode="auto">
          <a:xfrm>
            <a:off x="2280887" y="3966369"/>
            <a:ext cx="5588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9" name="AutoShape 153"/>
          <p:cNvSpPr>
            <a:spLocks noChangeShapeType="1"/>
          </p:cNvSpPr>
          <p:nvPr/>
        </p:nvSpPr>
        <p:spPr bwMode="auto">
          <a:xfrm>
            <a:off x="2288825" y="3529807"/>
            <a:ext cx="5651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" name="AutoShape 152"/>
          <p:cNvSpPr>
            <a:spLocks noChangeShapeType="1"/>
          </p:cNvSpPr>
          <p:nvPr/>
        </p:nvSpPr>
        <p:spPr bwMode="auto">
          <a:xfrm>
            <a:off x="2098325" y="3044032"/>
            <a:ext cx="7493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1" name="AutoShape 151"/>
          <p:cNvSpPr>
            <a:spLocks noChangeShapeType="1"/>
          </p:cNvSpPr>
          <p:nvPr/>
        </p:nvSpPr>
        <p:spPr bwMode="auto">
          <a:xfrm flipV="1">
            <a:off x="1658587" y="1520032"/>
            <a:ext cx="3074988" cy="476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2" name="Text Box 150"/>
          <p:cNvSpPr txBox="1">
            <a:spLocks noChangeArrowheads="1"/>
          </p:cNvSpPr>
          <p:nvPr/>
        </p:nvSpPr>
        <p:spPr bwMode="auto">
          <a:xfrm>
            <a:off x="8172100" y="1826419"/>
            <a:ext cx="1008062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Primaria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(secuencia de aa)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149"/>
          <p:cNvSpPr txBox="1">
            <a:spLocks noChangeArrowheads="1"/>
          </p:cNvSpPr>
          <p:nvPr/>
        </p:nvSpPr>
        <p:spPr bwMode="auto">
          <a:xfrm>
            <a:off x="4824062" y="3151982"/>
            <a:ext cx="992188" cy="280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Cargados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148"/>
          <p:cNvSpPr txBox="1">
            <a:spLocks noChangeArrowheads="1"/>
          </p:cNvSpPr>
          <p:nvPr/>
        </p:nvSpPr>
        <p:spPr bwMode="auto">
          <a:xfrm>
            <a:off x="1207737" y="2326482"/>
            <a:ext cx="1198563" cy="290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aminoácidos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" name="Text Box 147"/>
          <p:cNvSpPr txBox="1">
            <a:spLocks noChangeArrowheads="1"/>
          </p:cNvSpPr>
          <p:nvPr/>
        </p:nvSpPr>
        <p:spPr bwMode="auto">
          <a:xfrm>
            <a:off x="4328762" y="1813719"/>
            <a:ext cx="1008063" cy="284163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Clasificación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 Box 146"/>
          <p:cNvSpPr txBox="1">
            <a:spLocks noChangeArrowheads="1"/>
          </p:cNvSpPr>
          <p:nvPr/>
        </p:nvSpPr>
        <p:spPr bwMode="auto">
          <a:xfrm>
            <a:off x="3206400" y="1813719"/>
            <a:ext cx="1008062" cy="284163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Función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145"/>
          <p:cNvSpPr txBox="1">
            <a:spLocks noChangeArrowheads="1"/>
          </p:cNvSpPr>
          <p:nvPr/>
        </p:nvSpPr>
        <p:spPr bwMode="auto">
          <a:xfrm>
            <a:off x="2125312" y="1820069"/>
            <a:ext cx="1008063" cy="284163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Propiedades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1033112" y="1815307"/>
            <a:ext cx="1008063" cy="284162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AutoShape 143"/>
          <p:cNvSpPr>
            <a:spLocks noChangeShapeType="1"/>
          </p:cNvSpPr>
          <p:nvPr/>
        </p:nvSpPr>
        <p:spPr bwMode="auto">
          <a:xfrm>
            <a:off x="2839687" y="2089944"/>
            <a:ext cx="0" cy="2701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" name="AutoShape 142"/>
          <p:cNvSpPr>
            <a:spLocks noChangeShapeType="1"/>
          </p:cNvSpPr>
          <p:nvPr/>
        </p:nvSpPr>
        <p:spPr bwMode="auto">
          <a:xfrm>
            <a:off x="8459437" y="4055269"/>
            <a:ext cx="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" name="AutoShape 141"/>
          <p:cNvSpPr>
            <a:spLocks noChangeShapeType="1"/>
          </p:cNvSpPr>
          <p:nvPr/>
        </p:nvSpPr>
        <p:spPr bwMode="auto">
          <a:xfrm>
            <a:off x="7335487" y="4482307"/>
            <a:ext cx="17463" cy="1973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72" name="AutoShape 140"/>
          <p:cNvSpPr>
            <a:spLocks noChangeShapeType="1"/>
          </p:cNvSpPr>
          <p:nvPr/>
        </p:nvSpPr>
        <p:spPr bwMode="auto">
          <a:xfrm>
            <a:off x="8035575" y="1734344"/>
            <a:ext cx="0" cy="3124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77" name="AutoShape 139"/>
          <p:cNvSpPr>
            <a:spLocks noChangeShapeType="1"/>
          </p:cNvSpPr>
          <p:nvPr/>
        </p:nvSpPr>
        <p:spPr bwMode="auto">
          <a:xfrm>
            <a:off x="5957537" y="1981994"/>
            <a:ext cx="0" cy="14605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78" name="AutoShape 138"/>
          <p:cNvSpPr>
            <a:spLocks noChangeShapeType="1"/>
          </p:cNvSpPr>
          <p:nvPr/>
        </p:nvSpPr>
        <p:spPr bwMode="auto">
          <a:xfrm>
            <a:off x="4941537" y="3429794"/>
            <a:ext cx="1588" cy="536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79" name="AutoShape 137"/>
          <p:cNvSpPr>
            <a:spLocks noChangeShapeType="1"/>
          </p:cNvSpPr>
          <p:nvPr/>
        </p:nvSpPr>
        <p:spPr bwMode="auto">
          <a:xfrm>
            <a:off x="3315937" y="2078832"/>
            <a:ext cx="0" cy="1025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80" name="AutoShape 136"/>
          <p:cNvSpPr>
            <a:spLocks noChangeShapeType="1"/>
          </p:cNvSpPr>
          <p:nvPr/>
        </p:nvSpPr>
        <p:spPr bwMode="auto">
          <a:xfrm>
            <a:off x="1352199" y="2105819"/>
            <a:ext cx="0" cy="225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207" name="Imagen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74" y="432594"/>
            <a:ext cx="1762126" cy="1254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Text Box 134"/>
          <p:cNvSpPr txBox="1">
            <a:spLocks noChangeArrowheads="1"/>
          </p:cNvSpPr>
          <p:nvPr/>
        </p:nvSpPr>
        <p:spPr bwMode="auto">
          <a:xfrm>
            <a:off x="5092350" y="2520157"/>
            <a:ext cx="730250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Apolares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2" name="Text Box 133"/>
          <p:cNvSpPr txBox="1">
            <a:spLocks noChangeArrowheads="1"/>
          </p:cNvSpPr>
          <p:nvPr/>
        </p:nvSpPr>
        <p:spPr bwMode="auto">
          <a:xfrm>
            <a:off x="4811362" y="2178844"/>
            <a:ext cx="1008063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Neutros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3" name="Text Box 132"/>
          <p:cNvSpPr txBox="1">
            <a:spLocks noChangeArrowheads="1"/>
          </p:cNvSpPr>
          <p:nvPr/>
        </p:nvSpPr>
        <p:spPr bwMode="auto">
          <a:xfrm>
            <a:off x="1214087" y="3788569"/>
            <a:ext cx="119697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Actividad óptica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4" name="Text Box 131"/>
          <p:cNvSpPr txBox="1">
            <a:spLocks noChangeArrowheads="1"/>
          </p:cNvSpPr>
          <p:nvPr/>
        </p:nvSpPr>
        <p:spPr bwMode="auto">
          <a:xfrm>
            <a:off x="1398237" y="2867819"/>
            <a:ext cx="1008063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Solubles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5" name="Text Box 130"/>
          <p:cNvSpPr txBox="1">
            <a:spLocks noChangeArrowheads="1"/>
          </p:cNvSpPr>
          <p:nvPr/>
        </p:nvSpPr>
        <p:spPr bwMode="auto">
          <a:xfrm>
            <a:off x="1209324" y="3378994"/>
            <a:ext cx="1196976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Estereoisomería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6" name="Text Box 129"/>
          <p:cNvSpPr txBox="1">
            <a:spLocks noChangeArrowheads="1"/>
          </p:cNvSpPr>
          <p:nvPr/>
        </p:nvSpPr>
        <p:spPr bwMode="auto">
          <a:xfrm>
            <a:off x="1096612" y="4202907"/>
            <a:ext cx="140970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Carácter anfótero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7" name="Text Box 128"/>
          <p:cNvSpPr txBox="1">
            <a:spLocks noChangeArrowheads="1"/>
          </p:cNvSpPr>
          <p:nvPr/>
        </p:nvSpPr>
        <p:spPr bwMode="auto">
          <a:xfrm>
            <a:off x="1096612" y="4660107"/>
            <a:ext cx="140970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Punto isoeléctrico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88" name="AutoShape 127"/>
          <p:cNvSpPr>
            <a:spLocks noChangeShapeType="1"/>
          </p:cNvSpPr>
          <p:nvPr/>
        </p:nvSpPr>
        <p:spPr bwMode="auto">
          <a:xfrm>
            <a:off x="2498375" y="4780757"/>
            <a:ext cx="3429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89" name="AutoShape 126"/>
          <p:cNvSpPr>
            <a:spLocks noChangeShapeType="1"/>
          </p:cNvSpPr>
          <p:nvPr/>
        </p:nvSpPr>
        <p:spPr bwMode="auto">
          <a:xfrm>
            <a:off x="2506312" y="4352132"/>
            <a:ext cx="3476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90" name="AutoShape 125"/>
          <p:cNvSpPr>
            <a:spLocks noChangeShapeType="1"/>
          </p:cNvSpPr>
          <p:nvPr/>
        </p:nvSpPr>
        <p:spPr bwMode="auto">
          <a:xfrm>
            <a:off x="5371750" y="4604544"/>
            <a:ext cx="203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91" name="AutoShape 124"/>
          <p:cNvSpPr>
            <a:spLocks noChangeShapeType="1"/>
          </p:cNvSpPr>
          <p:nvPr/>
        </p:nvSpPr>
        <p:spPr bwMode="auto">
          <a:xfrm>
            <a:off x="5957537" y="2232819"/>
            <a:ext cx="1460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92" name="AutoShape 123"/>
          <p:cNvSpPr>
            <a:spLocks noChangeShapeType="1"/>
          </p:cNvSpPr>
          <p:nvPr/>
        </p:nvSpPr>
        <p:spPr bwMode="auto">
          <a:xfrm>
            <a:off x="1658587" y="1542257"/>
            <a:ext cx="0" cy="2730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93" name="AutoShape 122"/>
          <p:cNvSpPr>
            <a:spLocks noChangeShapeType="1"/>
          </p:cNvSpPr>
          <p:nvPr/>
        </p:nvSpPr>
        <p:spPr bwMode="auto">
          <a:xfrm flipV="1">
            <a:off x="8468962" y="4463257"/>
            <a:ext cx="757238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94" name="AutoShape 121"/>
          <p:cNvSpPr>
            <a:spLocks noChangeShapeType="1"/>
          </p:cNvSpPr>
          <p:nvPr/>
        </p:nvSpPr>
        <p:spPr bwMode="auto">
          <a:xfrm flipH="1">
            <a:off x="5176487" y="4374357"/>
            <a:ext cx="1968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95" name="AutoShape 120"/>
          <p:cNvSpPr>
            <a:spLocks noChangeShapeType="1"/>
          </p:cNvSpPr>
          <p:nvPr/>
        </p:nvSpPr>
        <p:spPr bwMode="auto">
          <a:xfrm>
            <a:off x="6535387" y="2940844"/>
            <a:ext cx="1952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96" name="AutoShape 119"/>
          <p:cNvSpPr>
            <a:spLocks noChangeShapeType="1"/>
          </p:cNvSpPr>
          <p:nvPr/>
        </p:nvSpPr>
        <p:spPr bwMode="auto">
          <a:xfrm>
            <a:off x="8440387" y="2867819"/>
            <a:ext cx="592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97" name="AutoShape 118"/>
          <p:cNvSpPr>
            <a:spLocks noChangeShapeType="1"/>
          </p:cNvSpPr>
          <p:nvPr/>
        </p:nvSpPr>
        <p:spPr bwMode="auto">
          <a:xfrm>
            <a:off x="8468962" y="4206082"/>
            <a:ext cx="7699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98" name="AutoShape 117"/>
          <p:cNvSpPr>
            <a:spLocks noChangeShapeType="1"/>
          </p:cNvSpPr>
          <p:nvPr/>
        </p:nvSpPr>
        <p:spPr bwMode="auto">
          <a:xfrm>
            <a:off x="3328637" y="2531269"/>
            <a:ext cx="1746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99" name="AutoShape 116"/>
          <p:cNvSpPr>
            <a:spLocks noChangeShapeType="1"/>
          </p:cNvSpPr>
          <p:nvPr/>
        </p:nvSpPr>
        <p:spPr bwMode="auto">
          <a:xfrm flipH="1">
            <a:off x="6832250" y="4645819"/>
            <a:ext cx="49371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00" name="AutoShape 115"/>
          <p:cNvSpPr>
            <a:spLocks noChangeShapeType="1"/>
          </p:cNvSpPr>
          <p:nvPr/>
        </p:nvSpPr>
        <p:spPr bwMode="auto">
          <a:xfrm flipH="1">
            <a:off x="7548212" y="4329907"/>
            <a:ext cx="22860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01" name="AutoShape 114"/>
          <p:cNvSpPr>
            <a:spLocks noChangeShapeType="1"/>
          </p:cNvSpPr>
          <p:nvPr/>
        </p:nvSpPr>
        <p:spPr bwMode="auto">
          <a:xfrm flipH="1">
            <a:off x="6848125" y="5117307"/>
            <a:ext cx="504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02" name="AutoShape 113"/>
          <p:cNvSpPr>
            <a:spLocks noChangeShapeType="1"/>
          </p:cNvSpPr>
          <p:nvPr/>
        </p:nvSpPr>
        <p:spPr bwMode="auto">
          <a:xfrm flipH="1">
            <a:off x="6873525" y="5749132"/>
            <a:ext cx="4524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03" name="Text Box 112"/>
          <p:cNvSpPr txBox="1">
            <a:spLocks noChangeArrowheads="1"/>
          </p:cNvSpPr>
          <p:nvPr/>
        </p:nvSpPr>
        <p:spPr bwMode="auto">
          <a:xfrm>
            <a:off x="6535387" y="4206082"/>
            <a:ext cx="1008063" cy="2841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6E3BC"/>
              </a:gs>
            </a:gsLst>
            <a:lin ang="5400000" scaled="1"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Propiedades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00" name="Text Box 111"/>
          <p:cNvSpPr txBox="1">
            <a:spLocks noChangeArrowheads="1"/>
          </p:cNvSpPr>
          <p:nvPr/>
        </p:nvSpPr>
        <p:spPr bwMode="auto">
          <a:xfrm>
            <a:off x="3490562" y="2226469"/>
            <a:ext cx="1008063" cy="549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Variadas: Neurotrnasmisores, etc.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01" name="Text Box 110"/>
          <p:cNvSpPr txBox="1">
            <a:spLocks noChangeArrowheads="1"/>
          </p:cNvSpPr>
          <p:nvPr/>
        </p:nvSpPr>
        <p:spPr bwMode="auto">
          <a:xfrm>
            <a:off x="3501675" y="2859882"/>
            <a:ext cx="1008062" cy="561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488" algn="l"/>
              </a:tabLst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 de: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0488" algn="l"/>
              </a:tabLst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Péptidos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0488" algn="l"/>
              </a:tabLst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Proteínas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02" name="AutoShape 109"/>
          <p:cNvSpPr>
            <a:spLocks noChangeShapeType="1"/>
          </p:cNvSpPr>
          <p:nvPr/>
        </p:nvSpPr>
        <p:spPr bwMode="auto">
          <a:xfrm>
            <a:off x="3328637" y="3105944"/>
            <a:ext cx="1746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03" name="AutoShape 108"/>
          <p:cNvSpPr>
            <a:spLocks noChangeShapeType="1"/>
          </p:cNvSpPr>
          <p:nvPr/>
        </p:nvSpPr>
        <p:spPr bwMode="auto">
          <a:xfrm>
            <a:off x="4890737" y="2669382"/>
            <a:ext cx="1968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04" name="AutoShape 107"/>
          <p:cNvSpPr>
            <a:spLocks noChangeShapeType="1"/>
          </p:cNvSpPr>
          <p:nvPr/>
        </p:nvSpPr>
        <p:spPr bwMode="auto">
          <a:xfrm>
            <a:off x="4941537" y="3966369"/>
            <a:ext cx="1460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05" name="AutoShape 106"/>
          <p:cNvSpPr>
            <a:spLocks noChangeShapeType="1"/>
          </p:cNvSpPr>
          <p:nvPr/>
        </p:nvSpPr>
        <p:spPr bwMode="auto">
          <a:xfrm>
            <a:off x="4670075" y="3245644"/>
            <a:ext cx="1460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06" name="AutoShape 105"/>
          <p:cNvSpPr>
            <a:spLocks noChangeShapeType="1"/>
          </p:cNvSpPr>
          <p:nvPr/>
        </p:nvSpPr>
        <p:spPr bwMode="auto">
          <a:xfrm>
            <a:off x="7776812" y="5391944"/>
            <a:ext cx="14605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08" name="Text Box 104"/>
          <p:cNvSpPr txBox="1">
            <a:spLocks noChangeArrowheads="1"/>
          </p:cNvSpPr>
          <p:nvPr/>
        </p:nvSpPr>
        <p:spPr bwMode="auto">
          <a:xfrm>
            <a:off x="5087587" y="3498057"/>
            <a:ext cx="728663" cy="280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Ácidos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09" name="Text Box 103"/>
          <p:cNvSpPr txBox="1">
            <a:spLocks noChangeArrowheads="1"/>
          </p:cNvSpPr>
          <p:nvPr/>
        </p:nvSpPr>
        <p:spPr bwMode="auto">
          <a:xfrm>
            <a:off x="5087587" y="3812382"/>
            <a:ext cx="728663" cy="280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10" name="AutoShape 102"/>
          <p:cNvSpPr>
            <a:spLocks noChangeShapeType="1"/>
          </p:cNvSpPr>
          <p:nvPr/>
        </p:nvSpPr>
        <p:spPr bwMode="auto">
          <a:xfrm>
            <a:off x="4941537" y="3620294"/>
            <a:ext cx="1460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1" name="Text Box 101"/>
          <p:cNvSpPr txBox="1">
            <a:spLocks noChangeArrowheads="1"/>
          </p:cNvSpPr>
          <p:nvPr/>
        </p:nvSpPr>
        <p:spPr bwMode="auto">
          <a:xfrm>
            <a:off x="5101875" y="2815432"/>
            <a:ext cx="722312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Polares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12" name="AutoShape 100"/>
          <p:cNvSpPr>
            <a:spLocks noChangeShapeType="1"/>
          </p:cNvSpPr>
          <p:nvPr/>
        </p:nvSpPr>
        <p:spPr bwMode="auto">
          <a:xfrm>
            <a:off x="4890737" y="2966244"/>
            <a:ext cx="1968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3" name="AutoShape 99"/>
          <p:cNvSpPr>
            <a:spLocks noChangeShapeType="1"/>
          </p:cNvSpPr>
          <p:nvPr/>
        </p:nvSpPr>
        <p:spPr bwMode="auto">
          <a:xfrm>
            <a:off x="4890737" y="2464594"/>
            <a:ext cx="0" cy="5016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4" name="AutoShape 98"/>
          <p:cNvSpPr>
            <a:spLocks noChangeShapeType="1"/>
          </p:cNvSpPr>
          <p:nvPr/>
        </p:nvSpPr>
        <p:spPr bwMode="auto">
          <a:xfrm>
            <a:off x="2630137" y="1524794"/>
            <a:ext cx="0" cy="2921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5" name="AutoShape 97"/>
          <p:cNvSpPr>
            <a:spLocks noChangeShapeType="1"/>
          </p:cNvSpPr>
          <p:nvPr/>
        </p:nvSpPr>
        <p:spPr bwMode="auto">
          <a:xfrm>
            <a:off x="3633437" y="1520032"/>
            <a:ext cx="0" cy="2952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16" name="AutoShape 96"/>
          <p:cNvSpPr>
            <a:spLocks noChangeShapeType="1"/>
          </p:cNvSpPr>
          <p:nvPr/>
        </p:nvSpPr>
        <p:spPr bwMode="auto">
          <a:xfrm>
            <a:off x="4733575" y="1524794"/>
            <a:ext cx="0" cy="2921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167" name="Imagen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24" y="5106194"/>
            <a:ext cx="2641601" cy="930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17" name="Text Box 94"/>
          <p:cNvSpPr txBox="1">
            <a:spLocks noChangeArrowheads="1"/>
          </p:cNvSpPr>
          <p:nvPr/>
        </p:nvSpPr>
        <p:spPr bwMode="auto">
          <a:xfrm>
            <a:off x="7965725" y="1447007"/>
            <a:ext cx="1008062" cy="2841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6E3BC"/>
              </a:gs>
            </a:gsLst>
            <a:lin ang="5400000" scaled="1"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Estructura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18" name="Text Box 93"/>
          <p:cNvSpPr txBox="1">
            <a:spLocks noChangeArrowheads="1"/>
          </p:cNvSpPr>
          <p:nvPr/>
        </p:nvSpPr>
        <p:spPr bwMode="auto">
          <a:xfrm>
            <a:off x="6382987" y="2418557"/>
            <a:ext cx="1008063" cy="2809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Resonancia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19" name="Text Box 92"/>
          <p:cNvSpPr txBox="1">
            <a:spLocks noChangeArrowheads="1"/>
          </p:cNvSpPr>
          <p:nvPr/>
        </p:nvSpPr>
        <p:spPr bwMode="auto">
          <a:xfrm>
            <a:off x="5735287" y="1548607"/>
            <a:ext cx="1257300" cy="4619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Enlaces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Peptídicos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20" name="Text Box 91"/>
          <p:cNvSpPr txBox="1">
            <a:spLocks noChangeArrowheads="1"/>
          </p:cNvSpPr>
          <p:nvPr/>
        </p:nvSpPr>
        <p:spPr bwMode="auto">
          <a:xfrm>
            <a:off x="6097237" y="2093119"/>
            <a:ext cx="1008063" cy="2841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BD4B4"/>
              </a:gs>
            </a:gsLst>
            <a:lin ang="5400000" scaled="1"/>
          </a:gradFill>
          <a:ln w="12700">
            <a:solidFill>
              <a:srgbClr val="FABF8F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Propiedades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21" name="Text Box 90"/>
          <p:cNvSpPr txBox="1">
            <a:spLocks noChangeArrowheads="1"/>
          </p:cNvSpPr>
          <p:nvPr/>
        </p:nvSpPr>
        <p:spPr bwMode="auto">
          <a:xfrm>
            <a:off x="6725887" y="2788444"/>
            <a:ext cx="669925" cy="476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Rígido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Plano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22" name="Text Box 89"/>
          <p:cNvSpPr txBox="1">
            <a:spLocks noChangeArrowheads="1"/>
          </p:cNvSpPr>
          <p:nvPr/>
        </p:nvSpPr>
        <p:spPr bwMode="auto">
          <a:xfrm>
            <a:off x="7922862" y="5249069"/>
            <a:ext cx="1008063" cy="2841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6E3BC"/>
              </a:gs>
            </a:gsLst>
            <a:lin ang="5400000" scaled="1"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Función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23" name="AutoShape 88"/>
          <p:cNvSpPr>
            <a:spLocks noChangeShapeType="1"/>
          </p:cNvSpPr>
          <p:nvPr/>
        </p:nvSpPr>
        <p:spPr bwMode="auto">
          <a:xfrm>
            <a:off x="6248050" y="2582069"/>
            <a:ext cx="1460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4" name="AutoShape 87"/>
          <p:cNvSpPr>
            <a:spLocks noChangeShapeType="1"/>
          </p:cNvSpPr>
          <p:nvPr/>
        </p:nvSpPr>
        <p:spPr bwMode="auto">
          <a:xfrm>
            <a:off x="8024462" y="2528094"/>
            <a:ext cx="168275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5" name="AutoShape 86"/>
          <p:cNvSpPr>
            <a:spLocks noChangeShapeType="1"/>
          </p:cNvSpPr>
          <p:nvPr/>
        </p:nvSpPr>
        <p:spPr bwMode="auto">
          <a:xfrm>
            <a:off x="8024462" y="1994694"/>
            <a:ext cx="1460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6" name="AutoShape 85"/>
          <p:cNvSpPr>
            <a:spLocks noChangeShapeType="1"/>
          </p:cNvSpPr>
          <p:nvPr/>
        </p:nvSpPr>
        <p:spPr bwMode="auto">
          <a:xfrm>
            <a:off x="7776812" y="1547019"/>
            <a:ext cx="19367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7" name="AutoShape 84"/>
          <p:cNvSpPr>
            <a:spLocks noChangeShapeType="1"/>
          </p:cNvSpPr>
          <p:nvPr/>
        </p:nvSpPr>
        <p:spPr bwMode="auto">
          <a:xfrm>
            <a:off x="6230587" y="2370932"/>
            <a:ext cx="0" cy="2111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8" name="AutoShape 83"/>
          <p:cNvSpPr>
            <a:spLocks noChangeShapeType="1"/>
          </p:cNvSpPr>
          <p:nvPr/>
        </p:nvSpPr>
        <p:spPr bwMode="auto">
          <a:xfrm>
            <a:off x="6535387" y="2691607"/>
            <a:ext cx="0" cy="250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29" name="AutoShape 82"/>
          <p:cNvSpPr>
            <a:spLocks noChangeShapeType="1"/>
          </p:cNvSpPr>
          <p:nvPr/>
        </p:nvSpPr>
        <p:spPr bwMode="auto">
          <a:xfrm>
            <a:off x="8448325" y="2594769"/>
            <a:ext cx="0" cy="723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0" name="Text Box 81"/>
          <p:cNvSpPr txBox="1">
            <a:spLocks noChangeArrowheads="1"/>
          </p:cNvSpPr>
          <p:nvPr/>
        </p:nvSpPr>
        <p:spPr bwMode="auto">
          <a:xfrm>
            <a:off x="8186387" y="2267744"/>
            <a:ext cx="796925" cy="48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Secundaria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(plegamiento de ECC)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31" name="Text Box 80"/>
          <p:cNvSpPr txBox="1">
            <a:spLocks noChangeArrowheads="1"/>
          </p:cNvSpPr>
          <p:nvPr/>
        </p:nvSpPr>
        <p:spPr bwMode="auto">
          <a:xfrm>
            <a:off x="8183212" y="3540919"/>
            <a:ext cx="839788" cy="549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Terciaria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(definitiva y funcional)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36" name="Text Box 79"/>
          <p:cNvSpPr txBox="1">
            <a:spLocks noChangeArrowheads="1"/>
          </p:cNvSpPr>
          <p:nvPr/>
        </p:nvSpPr>
        <p:spPr bwMode="auto">
          <a:xfrm>
            <a:off x="5567012" y="4539457"/>
            <a:ext cx="1254125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Solubilidad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37" name="AutoShape 78"/>
          <p:cNvSpPr>
            <a:spLocks noChangeShapeType="1"/>
          </p:cNvSpPr>
          <p:nvPr/>
        </p:nvSpPr>
        <p:spPr bwMode="auto">
          <a:xfrm>
            <a:off x="8448325" y="3105944"/>
            <a:ext cx="5921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38" name="AutoShape 77"/>
          <p:cNvSpPr>
            <a:spLocks noChangeShapeType="1"/>
          </p:cNvSpPr>
          <p:nvPr/>
        </p:nvSpPr>
        <p:spPr bwMode="auto">
          <a:xfrm>
            <a:off x="8459437" y="3318669"/>
            <a:ext cx="592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39" name="AutoShape 76"/>
          <p:cNvSpPr>
            <a:spLocks noChangeShapeType="1"/>
          </p:cNvSpPr>
          <p:nvPr/>
        </p:nvSpPr>
        <p:spPr bwMode="auto">
          <a:xfrm flipV="1">
            <a:off x="9000775" y="2432844"/>
            <a:ext cx="1084262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40" name="Text Box 75"/>
          <p:cNvSpPr txBox="1">
            <a:spLocks noChangeArrowheads="1"/>
          </p:cNvSpPr>
          <p:nvPr/>
        </p:nvSpPr>
        <p:spPr bwMode="auto">
          <a:xfrm>
            <a:off x="9153175" y="2267744"/>
            <a:ext cx="676275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mantenida por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41" name="Text Box 74"/>
          <p:cNvSpPr txBox="1">
            <a:spLocks noChangeArrowheads="1"/>
          </p:cNvSpPr>
          <p:nvPr/>
        </p:nvSpPr>
        <p:spPr bwMode="auto">
          <a:xfrm>
            <a:off x="10085037" y="2232819"/>
            <a:ext cx="758825" cy="400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P.H. entre 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 y NH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42" name="Text Box 73"/>
          <p:cNvSpPr txBox="1">
            <a:spLocks noChangeArrowheads="1"/>
          </p:cNvSpPr>
          <p:nvPr/>
        </p:nvSpPr>
        <p:spPr bwMode="auto">
          <a:xfrm>
            <a:off x="5581300" y="5009357"/>
            <a:ext cx="1254125" cy="231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Desnaturalización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43" name="Text Box 72"/>
          <p:cNvSpPr txBox="1">
            <a:spLocks noChangeArrowheads="1"/>
          </p:cNvSpPr>
          <p:nvPr/>
        </p:nvSpPr>
        <p:spPr bwMode="auto">
          <a:xfrm>
            <a:off x="8213375" y="4577557"/>
            <a:ext cx="852487" cy="5889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Cuaternaria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(oligómero y protómeros funcionales)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44" name="Text Box 71"/>
          <p:cNvSpPr txBox="1">
            <a:spLocks noChangeArrowheads="1"/>
          </p:cNvSpPr>
          <p:nvPr/>
        </p:nvSpPr>
        <p:spPr bwMode="auto">
          <a:xfrm>
            <a:off x="9056337" y="2691607"/>
            <a:ext cx="649288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-hélice</a:t>
            </a:r>
            <a:endParaRPr kumimoji="0" lang="es-ES" altLang="es-E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145" name="Text Box 70"/>
          <p:cNvSpPr txBox="1">
            <a:spLocks noChangeArrowheads="1"/>
          </p:cNvSpPr>
          <p:nvPr/>
        </p:nvSpPr>
        <p:spPr bwMode="auto">
          <a:xfrm>
            <a:off x="9049987" y="2966244"/>
            <a:ext cx="644525" cy="257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-laminar</a:t>
            </a:r>
            <a:endParaRPr kumimoji="0" lang="es-ES" altLang="es-E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146" name="Text Box 69"/>
          <p:cNvSpPr txBox="1">
            <a:spLocks noChangeArrowheads="1"/>
          </p:cNvSpPr>
          <p:nvPr/>
        </p:nvSpPr>
        <p:spPr bwMode="auto">
          <a:xfrm>
            <a:off x="9061100" y="3245644"/>
            <a:ext cx="644525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Irregular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47" name="AutoShape 68"/>
          <p:cNvSpPr>
            <a:spLocks noChangeShapeType="1"/>
          </p:cNvSpPr>
          <p:nvPr/>
        </p:nvSpPr>
        <p:spPr bwMode="auto">
          <a:xfrm>
            <a:off x="8046687" y="3820319"/>
            <a:ext cx="168275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48" name="AutoShape 67"/>
          <p:cNvSpPr>
            <a:spLocks noChangeShapeType="1"/>
          </p:cNvSpPr>
          <p:nvPr/>
        </p:nvSpPr>
        <p:spPr bwMode="auto">
          <a:xfrm>
            <a:off x="9027762" y="3731419"/>
            <a:ext cx="8715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49" name="Text Box 66"/>
          <p:cNvSpPr txBox="1">
            <a:spLocks noChangeArrowheads="1"/>
          </p:cNvSpPr>
          <p:nvPr/>
        </p:nvSpPr>
        <p:spPr bwMode="auto">
          <a:xfrm>
            <a:off x="9072212" y="3599657"/>
            <a:ext cx="6667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mantenida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50" name="Text Box 65"/>
          <p:cNvSpPr txBox="1">
            <a:spLocks noChangeArrowheads="1"/>
          </p:cNvSpPr>
          <p:nvPr/>
        </p:nvSpPr>
        <p:spPr bwMode="auto">
          <a:xfrm>
            <a:off x="9872312" y="2885282"/>
            <a:ext cx="1008063" cy="1009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Enlaces entre R: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Covalentes S-S</a:t>
            </a:r>
            <a:endParaRPr kumimoji="0" lang="en-U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Iónicos</a:t>
            </a:r>
            <a:endParaRPr kumimoji="0" lang="en-U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P.H.</a:t>
            </a:r>
            <a:endParaRPr kumimoji="0" lang="en-U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Hidrofóbicos</a:t>
            </a:r>
            <a:endParaRPr kumimoji="0" lang="en-U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F. de V.der Vall</a:t>
            </a:r>
            <a:endParaRPr kumimoji="0" lang="en-U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51" name="AutoShape 64"/>
          <p:cNvSpPr>
            <a:spLocks noChangeShapeType="1"/>
          </p:cNvSpPr>
          <p:nvPr/>
        </p:nvSpPr>
        <p:spPr bwMode="auto">
          <a:xfrm>
            <a:off x="9186512" y="1947069"/>
            <a:ext cx="8985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52" name="Text Box 63"/>
          <p:cNvSpPr txBox="1">
            <a:spLocks noChangeArrowheads="1"/>
          </p:cNvSpPr>
          <p:nvPr/>
        </p:nvSpPr>
        <p:spPr bwMode="auto">
          <a:xfrm>
            <a:off x="9245250" y="1820069"/>
            <a:ext cx="6667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mantenida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53" name="Text Box 62"/>
          <p:cNvSpPr txBox="1">
            <a:spLocks noChangeArrowheads="1"/>
          </p:cNvSpPr>
          <p:nvPr/>
        </p:nvSpPr>
        <p:spPr bwMode="auto">
          <a:xfrm>
            <a:off x="10085037" y="1756569"/>
            <a:ext cx="763588" cy="368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Enlace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Peptídico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54" name="AutoShape 61"/>
          <p:cNvSpPr>
            <a:spLocks noChangeShapeType="1"/>
          </p:cNvSpPr>
          <p:nvPr/>
        </p:nvSpPr>
        <p:spPr bwMode="auto">
          <a:xfrm>
            <a:off x="9707212" y="5982494"/>
            <a:ext cx="168275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55" name="Text Box 60"/>
          <p:cNvSpPr txBox="1">
            <a:spLocks noChangeArrowheads="1"/>
          </p:cNvSpPr>
          <p:nvPr/>
        </p:nvSpPr>
        <p:spPr bwMode="auto">
          <a:xfrm>
            <a:off x="9176987" y="4801394"/>
            <a:ext cx="654050" cy="349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mantenida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56" name="Text Box 59"/>
          <p:cNvSpPr txBox="1">
            <a:spLocks noChangeArrowheads="1"/>
          </p:cNvSpPr>
          <p:nvPr/>
        </p:nvSpPr>
        <p:spPr bwMode="auto">
          <a:xfrm>
            <a:off x="9261125" y="4055269"/>
            <a:ext cx="644525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Globular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57" name="Text Box 58"/>
          <p:cNvSpPr txBox="1">
            <a:spLocks noChangeArrowheads="1"/>
          </p:cNvSpPr>
          <p:nvPr/>
        </p:nvSpPr>
        <p:spPr bwMode="auto">
          <a:xfrm>
            <a:off x="9261125" y="4369594"/>
            <a:ext cx="644525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Fibrosa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58" name="Text Box 57"/>
          <p:cNvSpPr txBox="1">
            <a:spLocks noChangeArrowheads="1"/>
          </p:cNvSpPr>
          <p:nvPr/>
        </p:nvSpPr>
        <p:spPr bwMode="auto">
          <a:xfrm>
            <a:off x="9999312" y="4495007"/>
            <a:ext cx="881063" cy="7048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Enlaces entre Radicales: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normalmente débiles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59" name="Text Box 56"/>
          <p:cNvSpPr txBox="1">
            <a:spLocks noChangeArrowheads="1"/>
          </p:cNvSpPr>
          <p:nvPr/>
        </p:nvSpPr>
        <p:spPr bwMode="auto">
          <a:xfrm>
            <a:off x="5635275" y="5636419"/>
            <a:ext cx="1200150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Especificidad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60" name="Text Box 55"/>
          <p:cNvSpPr txBox="1">
            <a:spLocks noChangeArrowheads="1"/>
          </p:cNvSpPr>
          <p:nvPr/>
        </p:nvSpPr>
        <p:spPr bwMode="auto">
          <a:xfrm>
            <a:off x="5662262" y="5982494"/>
            <a:ext cx="1200150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Plasticidad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61" name="AutoShape 54"/>
          <p:cNvSpPr>
            <a:spLocks noChangeShapeType="1"/>
          </p:cNvSpPr>
          <p:nvPr/>
        </p:nvSpPr>
        <p:spPr bwMode="auto">
          <a:xfrm flipH="1">
            <a:off x="6881462" y="6455569"/>
            <a:ext cx="4794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62" name="Text Box 53"/>
          <p:cNvSpPr txBox="1">
            <a:spLocks noChangeArrowheads="1"/>
          </p:cNvSpPr>
          <p:nvPr/>
        </p:nvSpPr>
        <p:spPr bwMode="auto">
          <a:xfrm>
            <a:off x="5635275" y="6299994"/>
            <a:ext cx="1212850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Punto isoeléctrico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63" name="AutoShape 52"/>
          <p:cNvSpPr>
            <a:spLocks noChangeShapeType="1"/>
          </p:cNvSpPr>
          <p:nvPr/>
        </p:nvSpPr>
        <p:spPr bwMode="auto">
          <a:xfrm flipH="1">
            <a:off x="6848125" y="6085682"/>
            <a:ext cx="4968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64" name="AutoShape 51"/>
          <p:cNvSpPr>
            <a:spLocks noChangeShapeType="1"/>
          </p:cNvSpPr>
          <p:nvPr/>
        </p:nvSpPr>
        <p:spPr bwMode="auto">
          <a:xfrm>
            <a:off x="8087962" y="5703094"/>
            <a:ext cx="7937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65" name="AutoShape 50"/>
          <p:cNvSpPr>
            <a:spLocks noChangeShapeType="1"/>
          </p:cNvSpPr>
          <p:nvPr/>
        </p:nvSpPr>
        <p:spPr bwMode="auto">
          <a:xfrm>
            <a:off x="5373337" y="4374357"/>
            <a:ext cx="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166" name="AutoShape 49"/>
          <p:cNvSpPr>
            <a:spLocks noChangeShapeType="1"/>
          </p:cNvSpPr>
          <p:nvPr/>
        </p:nvSpPr>
        <p:spPr bwMode="auto">
          <a:xfrm flipH="1" flipV="1">
            <a:off x="5157437" y="4682332"/>
            <a:ext cx="214313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2" name="Text Box 48"/>
          <p:cNvSpPr txBox="1">
            <a:spLocks noChangeArrowheads="1"/>
          </p:cNvSpPr>
          <p:nvPr/>
        </p:nvSpPr>
        <p:spPr bwMode="auto">
          <a:xfrm>
            <a:off x="3814412" y="4253707"/>
            <a:ext cx="1347788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Globulares: Si, coloides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33" name="Text Box 47"/>
          <p:cNvSpPr txBox="1">
            <a:spLocks noChangeArrowheads="1"/>
          </p:cNvSpPr>
          <p:nvPr/>
        </p:nvSpPr>
        <p:spPr bwMode="auto">
          <a:xfrm>
            <a:off x="3822350" y="4556919"/>
            <a:ext cx="1335087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Fibrosas: No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34" name="AutoShape 46"/>
          <p:cNvSpPr>
            <a:spLocks noChangeShapeType="1"/>
          </p:cNvSpPr>
          <p:nvPr/>
        </p:nvSpPr>
        <p:spPr bwMode="auto">
          <a:xfrm>
            <a:off x="5336825" y="5117307"/>
            <a:ext cx="255587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5" name="AutoShape 45"/>
          <p:cNvSpPr>
            <a:spLocks noChangeShapeType="1"/>
          </p:cNvSpPr>
          <p:nvPr/>
        </p:nvSpPr>
        <p:spPr bwMode="auto">
          <a:xfrm>
            <a:off x="5343175" y="4949032"/>
            <a:ext cx="0" cy="292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6" name="AutoShape 44"/>
          <p:cNvSpPr>
            <a:spLocks noChangeShapeType="1"/>
          </p:cNvSpPr>
          <p:nvPr/>
        </p:nvSpPr>
        <p:spPr bwMode="auto">
          <a:xfrm flipH="1">
            <a:off x="5147912" y="5249069"/>
            <a:ext cx="1968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7" name="AutoShape 43"/>
          <p:cNvSpPr>
            <a:spLocks noChangeShapeType="1"/>
          </p:cNvSpPr>
          <p:nvPr/>
        </p:nvSpPr>
        <p:spPr bwMode="auto">
          <a:xfrm flipH="1">
            <a:off x="5147912" y="4949032"/>
            <a:ext cx="1968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38" name="Text Box 42"/>
          <p:cNvSpPr txBox="1">
            <a:spLocks noChangeArrowheads="1"/>
          </p:cNvSpPr>
          <p:nvPr/>
        </p:nvSpPr>
        <p:spPr bwMode="auto">
          <a:xfrm>
            <a:off x="3892200" y="4845844"/>
            <a:ext cx="1254125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 Físico: Tª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39" name="Text Box 41"/>
          <p:cNvSpPr txBox="1">
            <a:spLocks noChangeArrowheads="1"/>
          </p:cNvSpPr>
          <p:nvPr/>
        </p:nvSpPr>
        <p:spPr bwMode="auto">
          <a:xfrm>
            <a:off x="3892200" y="5152232"/>
            <a:ext cx="1254125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 químico: pH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40" name="AutoShape 40"/>
          <p:cNvSpPr>
            <a:spLocks noChangeShapeType="1"/>
          </p:cNvSpPr>
          <p:nvPr/>
        </p:nvSpPr>
        <p:spPr bwMode="auto">
          <a:xfrm>
            <a:off x="5343175" y="5626894"/>
            <a:ext cx="0" cy="307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41" name="AutoShape 39"/>
          <p:cNvSpPr>
            <a:spLocks noChangeShapeType="1"/>
          </p:cNvSpPr>
          <p:nvPr/>
        </p:nvSpPr>
        <p:spPr bwMode="auto">
          <a:xfrm flipH="1">
            <a:off x="5182837" y="5934869"/>
            <a:ext cx="155575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42" name="AutoShape 38"/>
          <p:cNvSpPr>
            <a:spLocks noChangeShapeType="1"/>
          </p:cNvSpPr>
          <p:nvPr/>
        </p:nvSpPr>
        <p:spPr bwMode="auto">
          <a:xfrm flipH="1">
            <a:off x="5157437" y="6236494"/>
            <a:ext cx="1968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43" name="AutoShape 37"/>
          <p:cNvSpPr>
            <a:spLocks noChangeShapeType="1"/>
          </p:cNvSpPr>
          <p:nvPr/>
        </p:nvSpPr>
        <p:spPr bwMode="auto">
          <a:xfrm flipH="1">
            <a:off x="5176487" y="6527007"/>
            <a:ext cx="1619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44" name="AutoShape 36"/>
          <p:cNvSpPr>
            <a:spLocks noChangeShapeType="1"/>
          </p:cNvSpPr>
          <p:nvPr/>
        </p:nvSpPr>
        <p:spPr bwMode="auto">
          <a:xfrm flipH="1">
            <a:off x="5184425" y="5636419"/>
            <a:ext cx="1619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45" name="Text Box 35"/>
          <p:cNvSpPr txBox="1">
            <a:spLocks noChangeArrowheads="1"/>
          </p:cNvSpPr>
          <p:nvPr/>
        </p:nvSpPr>
        <p:spPr bwMode="auto">
          <a:xfrm>
            <a:off x="4141437" y="5509419"/>
            <a:ext cx="1038225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Composicional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46" name="Text Box 34"/>
          <p:cNvSpPr txBox="1">
            <a:spLocks noChangeArrowheads="1"/>
          </p:cNvSpPr>
          <p:nvPr/>
        </p:nvSpPr>
        <p:spPr bwMode="auto">
          <a:xfrm>
            <a:off x="4146200" y="5820569"/>
            <a:ext cx="1044575" cy="266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Funcional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47" name="AutoShape 33"/>
          <p:cNvSpPr>
            <a:spLocks noChangeShapeType="1"/>
          </p:cNvSpPr>
          <p:nvPr/>
        </p:nvSpPr>
        <p:spPr bwMode="auto">
          <a:xfrm>
            <a:off x="5366987" y="5774532"/>
            <a:ext cx="29051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48" name="AutoShape 32"/>
          <p:cNvSpPr>
            <a:spLocks noChangeShapeType="1"/>
          </p:cNvSpPr>
          <p:nvPr/>
        </p:nvSpPr>
        <p:spPr bwMode="auto">
          <a:xfrm>
            <a:off x="5344762" y="6380957"/>
            <a:ext cx="29051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49" name="AutoShape 31"/>
          <p:cNvSpPr>
            <a:spLocks noChangeShapeType="1"/>
          </p:cNvSpPr>
          <p:nvPr/>
        </p:nvSpPr>
        <p:spPr bwMode="auto">
          <a:xfrm>
            <a:off x="5344762" y="6236494"/>
            <a:ext cx="0" cy="292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50" name="AutoShape 30"/>
          <p:cNvSpPr>
            <a:spLocks noChangeShapeType="1"/>
          </p:cNvSpPr>
          <p:nvPr/>
        </p:nvSpPr>
        <p:spPr bwMode="auto">
          <a:xfrm flipH="1">
            <a:off x="4135087" y="6528594"/>
            <a:ext cx="1968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51" name="Text Box 29"/>
          <p:cNvSpPr txBox="1">
            <a:spLocks noChangeArrowheads="1"/>
          </p:cNvSpPr>
          <p:nvPr/>
        </p:nvSpPr>
        <p:spPr bwMode="auto">
          <a:xfrm>
            <a:off x="3700112" y="6120607"/>
            <a:ext cx="1474788" cy="260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 alto: Proteínas básicas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52" name="Text Box 28"/>
          <p:cNvSpPr txBox="1">
            <a:spLocks noChangeArrowheads="1"/>
          </p:cNvSpPr>
          <p:nvPr/>
        </p:nvSpPr>
        <p:spPr bwMode="auto">
          <a:xfrm>
            <a:off x="3700112" y="6452394"/>
            <a:ext cx="1474788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 bajo: Proteínas ácidas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53" name="AutoShape 27"/>
          <p:cNvSpPr>
            <a:spLocks noChangeShapeType="1"/>
          </p:cNvSpPr>
          <p:nvPr/>
        </p:nvSpPr>
        <p:spPr bwMode="auto">
          <a:xfrm>
            <a:off x="8095900" y="5541169"/>
            <a:ext cx="0" cy="985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54" name="AutoShape 26"/>
          <p:cNvSpPr>
            <a:spLocks noChangeShapeType="1"/>
          </p:cNvSpPr>
          <p:nvPr/>
        </p:nvSpPr>
        <p:spPr bwMode="auto">
          <a:xfrm>
            <a:off x="8087962" y="5985669"/>
            <a:ext cx="3429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55" name="AutoShape 25"/>
          <p:cNvSpPr>
            <a:spLocks noChangeShapeType="1"/>
          </p:cNvSpPr>
          <p:nvPr/>
        </p:nvSpPr>
        <p:spPr bwMode="auto">
          <a:xfrm>
            <a:off x="8095900" y="6234907"/>
            <a:ext cx="334962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56" name="AutoShape 24"/>
          <p:cNvSpPr>
            <a:spLocks noChangeShapeType="1"/>
          </p:cNvSpPr>
          <p:nvPr/>
        </p:nvSpPr>
        <p:spPr bwMode="auto">
          <a:xfrm>
            <a:off x="8095900" y="6530182"/>
            <a:ext cx="3349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57" name="Text Box 23"/>
          <p:cNvSpPr txBox="1">
            <a:spLocks noChangeArrowheads="1"/>
          </p:cNvSpPr>
          <p:nvPr/>
        </p:nvSpPr>
        <p:spPr bwMode="auto">
          <a:xfrm>
            <a:off x="8430862" y="5865019"/>
            <a:ext cx="1254125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Fisiológicas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58" name="Text Box 22"/>
          <p:cNvSpPr txBox="1">
            <a:spLocks noChangeArrowheads="1"/>
          </p:cNvSpPr>
          <p:nvPr/>
        </p:nvSpPr>
        <p:spPr bwMode="auto">
          <a:xfrm>
            <a:off x="8881712" y="5591969"/>
            <a:ext cx="1946275" cy="234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Estáticas: Reserva aa , ESTRUCTURAL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59" name="Text Box 21"/>
          <p:cNvSpPr txBox="1">
            <a:spLocks noChangeArrowheads="1"/>
          </p:cNvSpPr>
          <p:nvPr/>
        </p:nvSpPr>
        <p:spPr bwMode="auto">
          <a:xfrm>
            <a:off x="8430862" y="6141244"/>
            <a:ext cx="1254125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Catalizadora: ENZIMAS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60" name="Text Box 20"/>
          <p:cNvSpPr txBox="1">
            <a:spLocks noChangeArrowheads="1"/>
          </p:cNvSpPr>
          <p:nvPr/>
        </p:nvSpPr>
        <p:spPr bwMode="auto">
          <a:xfrm>
            <a:off x="8430862" y="6444457"/>
            <a:ext cx="1254125" cy="250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INMUNOLÓGICA (Ac)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61" name="Text Box 19"/>
          <p:cNvSpPr txBox="1">
            <a:spLocks noChangeArrowheads="1"/>
          </p:cNvSpPr>
          <p:nvPr/>
        </p:nvSpPr>
        <p:spPr bwMode="auto">
          <a:xfrm>
            <a:off x="9873900" y="5879306"/>
            <a:ext cx="1708500" cy="8159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Homeostática</a:t>
            </a:r>
            <a:endParaRPr kumimoji="0" lang="en-US" alt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Tramnsport</a:t>
            </a:r>
            <a:r>
              <a:rPr kumimoji="0" lang="en-US" altLang="es-E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Hormonal</a:t>
            </a:r>
            <a:endParaRPr kumimoji="0" lang="en-US" alt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S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Contráctil</a:t>
            </a:r>
            <a:endParaRPr kumimoji="0" lang="en-US" altLang="es-E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s-ES" sz="9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Facor</a:t>
            </a:r>
            <a:r>
              <a:rPr lang="en-US" altLang="es-ES" sz="9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altLang="es-ES" sz="900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transcripción</a:t>
            </a:r>
            <a:endParaRPr kumimoji="0" lang="en-US" altLang="es-E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62" name="AutoShape 18"/>
          <p:cNvSpPr>
            <a:spLocks noChangeShapeType="1"/>
          </p:cNvSpPr>
          <p:nvPr/>
        </p:nvSpPr>
        <p:spPr bwMode="auto">
          <a:xfrm>
            <a:off x="8035575" y="4858544"/>
            <a:ext cx="168275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63" name="Text Box 17"/>
          <p:cNvSpPr txBox="1">
            <a:spLocks noChangeArrowheads="1"/>
          </p:cNvSpPr>
          <p:nvPr/>
        </p:nvSpPr>
        <p:spPr bwMode="auto">
          <a:xfrm>
            <a:off x="6144862" y="3318669"/>
            <a:ext cx="1008063" cy="2841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BD4B4"/>
              </a:gs>
            </a:gsLst>
            <a:lin ang="5400000" scaled="1"/>
          </a:gradFill>
          <a:ln w="12700">
            <a:solidFill>
              <a:srgbClr val="FABF8F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Función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64" name="AutoShape 16"/>
          <p:cNvSpPr>
            <a:spLocks noChangeShapeType="1"/>
          </p:cNvSpPr>
          <p:nvPr/>
        </p:nvSpPr>
        <p:spPr bwMode="auto">
          <a:xfrm>
            <a:off x="5957537" y="3442494"/>
            <a:ext cx="193675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65" name="AutoShape 15"/>
          <p:cNvSpPr>
            <a:spLocks noChangeShapeType="1"/>
          </p:cNvSpPr>
          <p:nvPr/>
        </p:nvSpPr>
        <p:spPr bwMode="auto">
          <a:xfrm>
            <a:off x="6230587" y="3620294"/>
            <a:ext cx="0" cy="296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66" name="AutoShape 14"/>
          <p:cNvSpPr>
            <a:spLocks noChangeShapeType="1"/>
          </p:cNvSpPr>
          <p:nvPr/>
        </p:nvSpPr>
        <p:spPr bwMode="auto">
          <a:xfrm>
            <a:off x="6230587" y="3925094"/>
            <a:ext cx="1952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67" name="Text Box 13"/>
          <p:cNvSpPr txBox="1">
            <a:spLocks noChangeArrowheads="1"/>
          </p:cNvSpPr>
          <p:nvPr/>
        </p:nvSpPr>
        <p:spPr bwMode="auto">
          <a:xfrm>
            <a:off x="6394100" y="3731419"/>
            <a:ext cx="1241425" cy="3603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Reguladora</a:t>
            </a:r>
            <a:endParaRPr kumimoji="0" lang="es-ES" altLang="es-E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(metabolitos variados)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68" name="AutoShape 12"/>
          <p:cNvSpPr>
            <a:spLocks noChangeShapeType="1"/>
          </p:cNvSpPr>
          <p:nvPr/>
        </p:nvSpPr>
        <p:spPr bwMode="auto">
          <a:xfrm>
            <a:off x="4665312" y="2331244"/>
            <a:ext cx="1460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69" name="AutoShape 11"/>
          <p:cNvSpPr>
            <a:spLocks noChangeShapeType="1"/>
          </p:cNvSpPr>
          <p:nvPr/>
        </p:nvSpPr>
        <p:spPr bwMode="auto">
          <a:xfrm>
            <a:off x="6644925" y="1112044"/>
            <a:ext cx="0" cy="43656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70" name="Text Box 10"/>
          <p:cNvSpPr txBox="1">
            <a:spLocks noChangeArrowheads="1"/>
          </p:cNvSpPr>
          <p:nvPr/>
        </p:nvSpPr>
        <p:spPr bwMode="auto">
          <a:xfrm>
            <a:off x="6230587" y="1204119"/>
            <a:ext cx="1192213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formados a partir de 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71" name="AutoShape 9"/>
          <p:cNvSpPr>
            <a:spLocks noChangeShapeType="1"/>
          </p:cNvSpPr>
          <p:nvPr/>
        </p:nvSpPr>
        <p:spPr bwMode="auto">
          <a:xfrm flipV="1">
            <a:off x="1352199" y="1339057"/>
            <a:ext cx="0" cy="48101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72" name="AutoShape 8"/>
          <p:cNvSpPr>
            <a:spLocks noChangeShapeType="1"/>
          </p:cNvSpPr>
          <p:nvPr/>
        </p:nvSpPr>
        <p:spPr bwMode="auto">
          <a:xfrm>
            <a:off x="1766537" y="4482307"/>
            <a:ext cx="0" cy="1730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73" name="AutoShape 7"/>
          <p:cNvSpPr>
            <a:spLocks noChangeShapeType="1"/>
          </p:cNvSpPr>
          <p:nvPr/>
        </p:nvSpPr>
        <p:spPr bwMode="auto">
          <a:xfrm flipH="1" flipV="1">
            <a:off x="5982937" y="1366043"/>
            <a:ext cx="126999" cy="1905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74" name="AutoShape 6"/>
          <p:cNvSpPr>
            <a:spLocks noChangeShapeType="1"/>
          </p:cNvSpPr>
          <p:nvPr/>
        </p:nvSpPr>
        <p:spPr bwMode="auto">
          <a:xfrm flipV="1">
            <a:off x="8881712" y="1339057"/>
            <a:ext cx="168275" cy="1206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75" name="AutoShape 5"/>
          <p:cNvSpPr>
            <a:spLocks noChangeShapeType="1"/>
          </p:cNvSpPr>
          <p:nvPr/>
        </p:nvSpPr>
        <p:spPr bwMode="auto">
          <a:xfrm flipH="1" flipV="1">
            <a:off x="2506312" y="4501357"/>
            <a:ext cx="347663" cy="61595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276" name="Rectangle 169"/>
          <p:cNvSpPr>
            <a:spLocks noChangeArrowheads="1"/>
          </p:cNvSpPr>
          <p:nvPr/>
        </p:nvSpPr>
        <p:spPr bwMode="auto">
          <a:xfrm>
            <a:off x="1353787" y="-246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8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1"/>
          <p:cNvSpPr>
            <a:spLocks noChangeArrowheads="1"/>
          </p:cNvSpPr>
          <p:nvPr/>
        </p:nvSpPr>
        <p:spPr bwMode="auto">
          <a:xfrm>
            <a:off x="292895" y="101668"/>
            <a:ext cx="9577387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s-ES" sz="2800" dirty="0" smtClean="0">
                <a:solidFill>
                  <a:prstClr val="black"/>
                </a:solidFill>
                <a:latin typeface="Arial" charset="0"/>
                <a:cs typeface="Times New Roman" pitchFamily="18" charset="0"/>
              </a:rPr>
              <a:t>El </a:t>
            </a:r>
            <a:r>
              <a:rPr lang="es-ES" sz="2800" dirty="0">
                <a:solidFill>
                  <a:prstClr val="black"/>
                </a:solidFill>
                <a:latin typeface="Arial" charset="0"/>
                <a:cs typeface="Times New Roman" pitchFamily="18" charset="0"/>
              </a:rPr>
              <a:t>enlace peptídico presenta unas características peculiares derivadas de una propiedad conocida como resonancia. Representa dichas formas resonantes y comenta cuales son esas características.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s-ES" sz="2800" i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Es rígido y </a:t>
            </a:r>
            <a:r>
              <a:rPr lang="es-ES" sz="2800" i="1" dirty="0" smtClean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plano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s-ES" sz="2800" i="1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s-ES" sz="2800" i="1" dirty="0" smtClean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s-ES" sz="2800" i="1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s-ES" sz="2800" i="1" dirty="0" smtClean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s-ES" sz="2800" i="1" dirty="0" smtClean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s-ES" sz="2800" i="1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s-ES" sz="2800" i="1" dirty="0" smtClean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endParaRPr lang="es-ES" sz="2800" i="1" dirty="0">
              <a:solidFill>
                <a:srgbClr val="FF0000"/>
              </a:solidFill>
              <a:latin typeface="Arial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s-ES" sz="2800" i="1" dirty="0">
                <a:solidFill>
                  <a:srgbClr val="FF0000"/>
                </a:solidFill>
                <a:latin typeface="Arial" charset="0"/>
                <a:cs typeface="Arial" charset="0"/>
              </a:rPr>
              <a:t>Formas resonantes:</a:t>
            </a:r>
            <a:endParaRPr lang="es-ES_tradnl" sz="28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52 Grupo"/>
          <p:cNvGrpSpPr>
            <a:grpSpLocks/>
          </p:cNvGrpSpPr>
          <p:nvPr/>
        </p:nvGrpSpPr>
        <p:grpSpPr bwMode="auto">
          <a:xfrm>
            <a:off x="5767388" y="4920815"/>
            <a:ext cx="4175125" cy="1449388"/>
            <a:chOff x="2699792" y="4931876"/>
            <a:chExt cx="4176464" cy="1449452"/>
          </a:xfrm>
        </p:grpSpPr>
        <p:grpSp>
          <p:nvGrpSpPr>
            <p:cNvPr id="3" name="47 Grupo"/>
            <p:cNvGrpSpPr>
              <a:grpSpLocks/>
            </p:cNvGrpSpPr>
            <p:nvPr/>
          </p:nvGrpSpPr>
          <p:grpSpPr bwMode="auto">
            <a:xfrm>
              <a:off x="2699792" y="5012842"/>
              <a:ext cx="1224355" cy="1368486"/>
              <a:chOff x="2699792" y="5012842"/>
              <a:chExt cx="1224355" cy="1368486"/>
            </a:xfrm>
          </p:grpSpPr>
          <p:sp>
            <p:nvSpPr>
              <p:cNvPr id="17" name="16 CuadroTexto"/>
              <p:cNvSpPr txBox="1"/>
              <p:nvPr/>
            </p:nvSpPr>
            <p:spPr>
              <a:xfrm>
                <a:off x="2915761" y="5517690"/>
                <a:ext cx="323954" cy="3683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s-ES" b="1" dirty="0">
                    <a:solidFill>
                      <a:prstClr val="black"/>
                    </a:solidFill>
                    <a:latin typeface="Tw Cen MT"/>
                    <a:cs typeface="Arial" charset="0"/>
                  </a:rPr>
                  <a:t>C</a:t>
                </a:r>
              </a:p>
            </p:txBody>
          </p:sp>
          <p:sp>
            <p:nvSpPr>
              <p:cNvPr id="18" name="17 CuadroTexto"/>
              <p:cNvSpPr txBox="1"/>
              <p:nvPr/>
            </p:nvSpPr>
            <p:spPr>
              <a:xfrm>
                <a:off x="3369932" y="5525627"/>
                <a:ext cx="343010" cy="3699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s-ES" b="1" dirty="0">
                    <a:solidFill>
                      <a:prstClr val="black"/>
                    </a:solidFill>
                    <a:latin typeface="Tw Cen MT"/>
                    <a:cs typeface="Arial" charset="0"/>
                  </a:rPr>
                  <a:t>N</a:t>
                </a:r>
              </a:p>
            </p:txBody>
          </p:sp>
          <p:sp>
            <p:nvSpPr>
              <p:cNvPr id="19" name="18 CuadroTexto"/>
              <p:cNvSpPr txBox="1"/>
              <p:nvPr/>
            </p:nvSpPr>
            <p:spPr>
              <a:xfrm>
                <a:off x="3384225" y="6011424"/>
                <a:ext cx="330306" cy="3699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s-ES" b="1" dirty="0">
                    <a:solidFill>
                      <a:prstClr val="black"/>
                    </a:solidFill>
                    <a:latin typeface="Tw Cen MT"/>
                    <a:cs typeface="Arial" charset="0"/>
                  </a:rPr>
                  <a:t>H</a:t>
                </a:r>
              </a:p>
            </p:txBody>
          </p:sp>
          <p:sp>
            <p:nvSpPr>
              <p:cNvPr id="20" name="11 CuadroTexto"/>
              <p:cNvSpPr txBox="1"/>
              <p:nvPr/>
            </p:nvSpPr>
            <p:spPr>
              <a:xfrm>
                <a:off x="2915761" y="5012843"/>
                <a:ext cx="362066" cy="36990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s-ES" b="1" dirty="0">
                    <a:solidFill>
                      <a:prstClr val="black"/>
                    </a:solidFill>
                    <a:latin typeface="Tw Cen MT"/>
                    <a:cs typeface="Arial" charset="0"/>
                  </a:rPr>
                  <a:t>O</a:t>
                </a:r>
              </a:p>
            </p:txBody>
          </p:sp>
          <p:cxnSp>
            <p:nvCxnSpPr>
              <p:cNvPr id="21" name="20 Conector recto"/>
              <p:cNvCxnSpPr/>
              <p:nvPr/>
            </p:nvCxnSpPr>
            <p:spPr>
              <a:xfrm>
                <a:off x="2699792" y="5733600"/>
                <a:ext cx="21596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21 Conector recto"/>
              <p:cNvCxnSpPr/>
              <p:nvPr/>
            </p:nvCxnSpPr>
            <p:spPr>
              <a:xfrm>
                <a:off x="3203192" y="5733600"/>
                <a:ext cx="21755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22 Conector recto"/>
              <p:cNvCxnSpPr/>
              <p:nvPr/>
            </p:nvCxnSpPr>
            <p:spPr>
              <a:xfrm>
                <a:off x="3708179" y="5733600"/>
                <a:ext cx="21596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23 Conector recto"/>
              <p:cNvCxnSpPr/>
              <p:nvPr/>
            </p:nvCxnSpPr>
            <p:spPr>
              <a:xfrm rot="5400000">
                <a:off x="3454921" y="5985230"/>
                <a:ext cx="21749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" name="37 Grupo"/>
              <p:cNvGrpSpPr>
                <a:grpSpLocks/>
              </p:cNvGrpSpPr>
              <p:nvPr/>
            </p:nvGrpSpPr>
            <p:grpSpPr bwMode="auto">
              <a:xfrm>
                <a:off x="3060270" y="5373221"/>
                <a:ext cx="71460" cy="215910"/>
                <a:chOff x="3708342" y="6021293"/>
                <a:chExt cx="71460" cy="215910"/>
              </a:xfrm>
            </p:grpSpPr>
            <p:cxnSp>
              <p:nvCxnSpPr>
                <p:cNvPr id="26" name="25 Conector recto"/>
                <p:cNvCxnSpPr/>
                <p:nvPr/>
              </p:nvCxnSpPr>
              <p:spPr>
                <a:xfrm rot="5400000">
                  <a:off x="3600389" y="6129247"/>
                  <a:ext cx="215909" cy="0"/>
                </a:xfrm>
                <a:prstGeom prst="line">
                  <a:avLst/>
                </a:prstGeom>
                <a:ln>
                  <a:solidFill>
                    <a:srgbClr val="CC009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26 Conector recto"/>
                <p:cNvCxnSpPr/>
                <p:nvPr/>
              </p:nvCxnSpPr>
              <p:spPr>
                <a:xfrm rot="5400000">
                  <a:off x="3671849" y="6129247"/>
                  <a:ext cx="215909" cy="0"/>
                </a:xfrm>
                <a:prstGeom prst="line">
                  <a:avLst/>
                </a:prstGeom>
                <a:ln>
                  <a:solidFill>
                    <a:srgbClr val="CC009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46 Grupo"/>
            <p:cNvGrpSpPr>
              <a:grpSpLocks/>
            </p:cNvGrpSpPr>
            <p:nvPr/>
          </p:nvGrpSpPr>
          <p:grpSpPr bwMode="auto">
            <a:xfrm>
              <a:off x="5651902" y="4931876"/>
              <a:ext cx="1224354" cy="963655"/>
              <a:chOff x="5651902" y="4931876"/>
              <a:chExt cx="1224354" cy="963655"/>
            </a:xfrm>
          </p:grpSpPr>
          <p:sp>
            <p:nvSpPr>
              <p:cNvPr id="8" name="7 CuadroTexto"/>
              <p:cNvSpPr txBox="1"/>
              <p:nvPr/>
            </p:nvSpPr>
            <p:spPr>
              <a:xfrm>
                <a:off x="5796409" y="4931876"/>
                <a:ext cx="501811" cy="36990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s-ES" b="1" dirty="0">
                    <a:solidFill>
                      <a:prstClr val="black"/>
                    </a:solidFill>
                    <a:latin typeface="Tw Cen MT"/>
                    <a:cs typeface="Arial" charset="0"/>
                  </a:rPr>
                  <a:t>OH</a:t>
                </a:r>
              </a:p>
            </p:txBody>
          </p:sp>
          <p:sp>
            <p:nvSpPr>
              <p:cNvPr id="9" name="8 CuadroTexto"/>
              <p:cNvSpPr txBox="1"/>
              <p:nvPr/>
            </p:nvSpPr>
            <p:spPr>
              <a:xfrm>
                <a:off x="5867870" y="5517690"/>
                <a:ext cx="323954" cy="3683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s-ES" b="1" dirty="0">
                    <a:solidFill>
                      <a:prstClr val="black"/>
                    </a:solidFill>
                    <a:latin typeface="Tw Cen MT"/>
                    <a:cs typeface="Arial" charset="0"/>
                  </a:rPr>
                  <a:t>C</a:t>
                </a:r>
              </a:p>
            </p:txBody>
          </p:sp>
          <p:sp>
            <p:nvSpPr>
              <p:cNvPr id="10" name="9 CuadroTexto"/>
              <p:cNvSpPr txBox="1"/>
              <p:nvPr/>
            </p:nvSpPr>
            <p:spPr>
              <a:xfrm>
                <a:off x="6322041" y="5525627"/>
                <a:ext cx="343010" cy="36990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s-ES" b="1" dirty="0">
                    <a:solidFill>
                      <a:prstClr val="black"/>
                    </a:solidFill>
                    <a:latin typeface="Tw Cen MT"/>
                    <a:cs typeface="Arial" charset="0"/>
                  </a:rPr>
                  <a:t>N</a:t>
                </a:r>
              </a:p>
            </p:txBody>
          </p:sp>
          <p:cxnSp>
            <p:nvCxnSpPr>
              <p:cNvPr id="11" name="10 Conector recto"/>
              <p:cNvCxnSpPr/>
              <p:nvPr/>
            </p:nvCxnSpPr>
            <p:spPr>
              <a:xfrm>
                <a:off x="5651901" y="5733600"/>
                <a:ext cx="21596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11 Conector recto"/>
              <p:cNvCxnSpPr/>
              <p:nvPr/>
            </p:nvCxnSpPr>
            <p:spPr>
              <a:xfrm>
                <a:off x="6660287" y="5733600"/>
                <a:ext cx="21596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12 Conector recto"/>
              <p:cNvCxnSpPr/>
              <p:nvPr/>
            </p:nvCxnSpPr>
            <p:spPr>
              <a:xfrm rot="5400000">
                <a:off x="5904424" y="5409735"/>
                <a:ext cx="21591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" name="45 Grupo"/>
              <p:cNvGrpSpPr>
                <a:grpSpLocks/>
              </p:cNvGrpSpPr>
              <p:nvPr/>
            </p:nvGrpSpPr>
            <p:grpSpPr bwMode="auto">
              <a:xfrm>
                <a:off x="6114012" y="5660571"/>
                <a:ext cx="258846" cy="73028"/>
                <a:chOff x="6114012" y="5732579"/>
                <a:chExt cx="258846" cy="73028"/>
              </a:xfrm>
            </p:grpSpPr>
            <p:cxnSp>
              <p:nvCxnSpPr>
                <p:cNvPr id="15" name="14 Conector recto"/>
                <p:cNvCxnSpPr/>
                <p:nvPr/>
              </p:nvCxnSpPr>
              <p:spPr>
                <a:xfrm>
                  <a:off x="6114011" y="5732580"/>
                  <a:ext cx="258846" cy="0"/>
                </a:xfrm>
                <a:prstGeom prst="line">
                  <a:avLst/>
                </a:prstGeom>
                <a:ln>
                  <a:solidFill>
                    <a:srgbClr val="CC009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15 Conector recto"/>
                <p:cNvCxnSpPr/>
                <p:nvPr/>
              </p:nvCxnSpPr>
              <p:spPr>
                <a:xfrm>
                  <a:off x="6114011" y="5805608"/>
                  <a:ext cx="258846" cy="0"/>
                </a:xfrm>
                <a:prstGeom prst="line">
                  <a:avLst/>
                </a:prstGeom>
                <a:ln>
                  <a:solidFill>
                    <a:srgbClr val="CC0099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6 Conector recto de flecha"/>
            <p:cNvCxnSpPr/>
            <p:nvPr/>
          </p:nvCxnSpPr>
          <p:spPr>
            <a:xfrm>
              <a:off x="4140117" y="5733599"/>
              <a:ext cx="1224355" cy="1587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94"/>
          <a:stretch>
            <a:fillRect/>
          </a:stretch>
        </p:blipFill>
        <p:spPr bwMode="auto">
          <a:xfrm>
            <a:off x="3874307" y="2537990"/>
            <a:ext cx="7961288" cy="195148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73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1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14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rmedio">
  <a:themeElements>
    <a:clrScheme name="Personalizado 10">
      <a:dk1>
        <a:sysClr val="windowText" lastClr="000000"/>
      </a:dk1>
      <a:lt1>
        <a:sysClr val="window" lastClr="FFFFFF"/>
      </a:lt1>
      <a:dk2>
        <a:srgbClr val="000000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ersonalizado 10">
    <a:dk1>
      <a:sysClr val="windowText" lastClr="000000"/>
    </a:dk1>
    <a:lt1>
      <a:sysClr val="window" lastClr="FFFFFF"/>
    </a:lt1>
    <a:dk2>
      <a:srgbClr val="000000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1868</Words>
  <Application>Microsoft Office PowerPoint</Application>
  <PresentationFormat>Panorámica</PresentationFormat>
  <Paragraphs>329</Paragraphs>
  <Slides>17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Comic Sans MS</vt:lpstr>
      <vt:lpstr>Symbol</vt:lpstr>
      <vt:lpstr>Times New Roman</vt:lpstr>
      <vt:lpstr>Tw Cen MT</vt:lpstr>
      <vt:lpstr>Wingdings</vt:lpstr>
      <vt:lpstr>Wingdings 2</vt:lpstr>
      <vt:lpstr>Tema de Office</vt:lpstr>
      <vt:lpstr>Intermedio</vt:lpstr>
      <vt:lpstr>TEMA 4 Las Proteínas</vt:lpstr>
      <vt:lpstr>a) Naturaleza y propiedades generales de los aminoácidos. b) Papel biológico de los mismos; c) ¿de qué forma se relaciona la composición en aminoácidos de una proteína con la función de ésta? Razona la respuesta. </vt:lpstr>
      <vt:lpstr>Presentación de PowerPoint</vt:lpstr>
      <vt:lpstr>Carácter anfótero</vt:lpstr>
      <vt:lpstr> ¿Qué propiedades físico – químicas de las proteínas justifican su papel biológico?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Sobremesa</dc:creator>
  <cp:lastModifiedBy>Sobremesa</cp:lastModifiedBy>
  <cp:revision>48</cp:revision>
  <dcterms:created xsi:type="dcterms:W3CDTF">2020-06-03T07:07:12Z</dcterms:created>
  <dcterms:modified xsi:type="dcterms:W3CDTF">2020-11-08T14:21:35Z</dcterms:modified>
</cp:coreProperties>
</file>