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7" r:id="rId3"/>
    <p:sldId id="272" r:id="rId4"/>
    <p:sldId id="280" r:id="rId5"/>
    <p:sldId id="281" r:id="rId6"/>
    <p:sldId id="282" r:id="rId7"/>
    <p:sldId id="283" r:id="rId8"/>
    <p:sldId id="284" r:id="rId9"/>
    <p:sldId id="285" r:id="rId10"/>
    <p:sldId id="286" r:id="rId11"/>
    <p:sldId id="258" r:id="rId12"/>
    <p:sldId id="259" r:id="rId13"/>
    <p:sldId id="260" r:id="rId14"/>
    <p:sldId id="261" r:id="rId15"/>
    <p:sldId id="263" r:id="rId16"/>
    <p:sldId id="273" r:id="rId17"/>
    <p:sldId id="264" r:id="rId18"/>
    <p:sldId id="265" r:id="rId19"/>
    <p:sldId id="266" r:id="rId20"/>
    <p:sldId id="267" r:id="rId21"/>
    <p:sldId id="274" r:id="rId22"/>
    <p:sldId id="268" r:id="rId23"/>
    <p:sldId id="269" r:id="rId24"/>
    <p:sldId id="275" r:id="rId25"/>
    <p:sldId id="270" r:id="rId26"/>
    <p:sldId id="276" r:id="rId27"/>
    <p:sldId id="278" r:id="rId28"/>
    <p:sldId id="277" r:id="rId29"/>
    <p:sldId id="271" r:id="rId30"/>
    <p:sldId id="279" r:id="rId31"/>
    <p:sldId id="287" r:id="rId32"/>
    <p:sldId id="288" r:id="rId33"/>
    <p:sldId id="290" r:id="rId34"/>
    <p:sldId id="289"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90"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12F9C-8EA5-4C3E-AE86-D6BD9678F446}" type="datetimeFigureOut">
              <a:rPr lang="es-ES" smtClean="0"/>
              <a:t>29/06/2020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64969-C8C9-49CE-85B2-9D66B6089AC5}" type="slidenum">
              <a:rPr lang="es-ES" smtClean="0"/>
              <a:t>‹Nº›</a:t>
            </a:fld>
            <a:endParaRPr lang="es-ES"/>
          </a:p>
        </p:txBody>
      </p:sp>
    </p:spTree>
    <p:extLst>
      <p:ext uri="{BB962C8B-B14F-4D97-AF65-F5344CB8AC3E}">
        <p14:creationId xmlns:p14="http://schemas.microsoft.com/office/powerpoint/2010/main" val="359926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44387" name="2 Marcador de notas"/>
          <p:cNvSpPr>
            <a:spLocks noGrp="1"/>
          </p:cNvSpPr>
          <p:nvPr>
            <p:ph type="body" idx="1"/>
          </p:nvPr>
        </p:nvSpPr>
        <p:spPr bwMode="auto">
          <a:noFill/>
        </p:spPr>
        <p:txBody>
          <a:bodyPr/>
          <a:lstStyle/>
          <a:p>
            <a:pPr eaLnBrk="1" hangingPunct="1">
              <a:spcBef>
                <a:spcPct val="0"/>
              </a:spcBef>
            </a:pPr>
            <a:endParaRPr lang="es-ES_tradnl" smtClean="0"/>
          </a:p>
        </p:txBody>
      </p:sp>
      <p:sp>
        <p:nvSpPr>
          <p:cNvPr id="144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AB65C92-143F-4EC0-8A3A-C941EB0E8A52}" type="slidenum">
              <a:rPr kumimoji="0" lang="es-ES" sz="13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s-ES" sz="13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184325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45411" name="2 Marcador de notas"/>
          <p:cNvSpPr>
            <a:spLocks noGrp="1"/>
          </p:cNvSpPr>
          <p:nvPr>
            <p:ph type="body" idx="1"/>
          </p:nvPr>
        </p:nvSpPr>
        <p:spPr bwMode="auto">
          <a:noFill/>
        </p:spPr>
        <p:txBody>
          <a:bodyPr/>
          <a:lstStyle/>
          <a:p>
            <a:endParaRPr lang="en-US" smtClean="0"/>
          </a:p>
        </p:txBody>
      </p:sp>
      <p:sp>
        <p:nvSpPr>
          <p:cNvPr id="14541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73C0385-C53B-4971-83D5-A0576E58EA0B}" type="slidenum">
              <a:rPr kumimoji="0" lang="es-ES" sz="13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s-ES" sz="13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44845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8D283A55-BE74-4662-A864-E930BA585423}" type="datetimeFigureOut">
              <a:rPr lang="es-ES" smtClean="0"/>
              <a:t>29/06/2020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415402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D283A55-BE74-4662-A864-E930BA585423}" type="datetimeFigureOut">
              <a:rPr lang="es-ES" smtClean="0"/>
              <a:t>29/06/2020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222931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D283A55-BE74-4662-A864-E930BA585423}" type="datetimeFigureOut">
              <a:rPr lang="es-ES" smtClean="0"/>
              <a:t>29/06/2020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250713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16864" y="228600"/>
            <a:ext cx="10871200" cy="990600"/>
          </a:xfrm>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816864" y="1600200"/>
            <a:ext cx="10871200" cy="4495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FA806573-4724-4E5D-B980-1E5C9D0D492F}" type="slidenum">
              <a:rPr lang="es-ES"/>
              <a:pPr>
                <a:defRPr/>
              </a:pPr>
              <a:t>‹Nº›</a:t>
            </a:fld>
            <a:endParaRPr lang="es-ES"/>
          </a:p>
        </p:txBody>
      </p:sp>
    </p:spTree>
    <p:extLst>
      <p:ext uri="{BB962C8B-B14F-4D97-AF65-F5344CB8AC3E}">
        <p14:creationId xmlns:p14="http://schemas.microsoft.com/office/powerpoint/2010/main" val="398340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4" name="3 Rectángulo"/>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4 Rectángulo"/>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5 Rectángulo"/>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2 Marcador de texto"/>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 name="1 Título"/>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s-ES" smtClean="0"/>
              <a:t>Haga clic para modificar el estilo de título del patrón</a:t>
            </a:r>
            <a:endParaRPr lang="en-US"/>
          </a:p>
        </p:txBody>
      </p:sp>
      <p:sp>
        <p:nvSpPr>
          <p:cNvPr id="7" name="11 Marcador de fecha"/>
          <p:cNvSpPr>
            <a:spLocks noGrp="1"/>
          </p:cNvSpPr>
          <p:nvPr>
            <p:ph type="dt" sz="half" idx="10"/>
          </p:nvPr>
        </p:nvSpPr>
        <p:spPr/>
        <p:txBody>
          <a:bodyPr/>
          <a:lstStyle>
            <a:lvl1pPr>
              <a:defRPr/>
            </a:lvl1pPr>
          </a:lstStyle>
          <a:p>
            <a:pPr>
              <a:defRPr/>
            </a:pPr>
            <a:endParaRPr lang="es-ES"/>
          </a:p>
        </p:txBody>
      </p:sp>
      <p:sp>
        <p:nvSpPr>
          <p:cNvPr id="8" name="12 Marcador de número de diapositiva"/>
          <p:cNvSpPr>
            <a:spLocks noGrp="1"/>
          </p:cNvSpPr>
          <p:nvPr>
            <p:ph type="sldNum" sz="quarter" idx="11"/>
          </p:nvPr>
        </p:nvSpPr>
        <p:spPr>
          <a:xfrm>
            <a:off x="0" y="1752601"/>
            <a:ext cx="1727200" cy="701675"/>
          </a:xfrm>
        </p:spPr>
        <p:txBody>
          <a:bodyPr>
            <a:noAutofit/>
          </a:bodyPr>
          <a:lstStyle>
            <a:lvl1pPr>
              <a:defRPr sz="2400">
                <a:solidFill>
                  <a:srgbClr val="FFFFFF"/>
                </a:solidFill>
              </a:defRPr>
            </a:lvl1pPr>
          </a:lstStyle>
          <a:p>
            <a:pPr>
              <a:defRPr/>
            </a:pPr>
            <a:fld id="{F85ADFC8-A226-40C3-9A23-E4EA9E2755D3}" type="slidenum">
              <a:rPr lang="es-ES"/>
              <a:pPr>
                <a:defRPr/>
              </a:pPr>
              <a:t>‹Nº›</a:t>
            </a:fld>
            <a:endParaRPr lang="es-ES"/>
          </a:p>
        </p:txBody>
      </p:sp>
      <p:sp>
        <p:nvSpPr>
          <p:cNvPr id="9" name="13 Marcador de pie de página"/>
          <p:cNvSpPr>
            <a:spLocks noGrp="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251483639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812800"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6459868"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7 Marcador de fecha"/>
          <p:cNvSpPr>
            <a:spLocks noGrp="1"/>
          </p:cNvSpPr>
          <p:nvPr>
            <p:ph type="dt" sz="half" idx="10"/>
          </p:nvPr>
        </p:nvSpPr>
        <p:spPr/>
        <p:txBody>
          <a:bodyPr rtlCol="0"/>
          <a:lstStyle>
            <a:lvl1pPr>
              <a:defRPr/>
            </a:lvl1pPr>
          </a:lstStyle>
          <a:p>
            <a:pPr>
              <a:defRPr/>
            </a:pPr>
            <a:endParaRPr lang="es-ES"/>
          </a:p>
        </p:txBody>
      </p:sp>
      <p:sp>
        <p:nvSpPr>
          <p:cNvPr id="6" name="9 Marcador de número de diapositiva"/>
          <p:cNvSpPr>
            <a:spLocks noGrp="1"/>
          </p:cNvSpPr>
          <p:nvPr>
            <p:ph type="sldNum" sz="quarter" idx="11"/>
          </p:nvPr>
        </p:nvSpPr>
        <p:spPr/>
        <p:txBody>
          <a:bodyPr rtlCol="0"/>
          <a:lstStyle>
            <a:lvl1pPr>
              <a:defRPr/>
            </a:lvl1pPr>
          </a:lstStyle>
          <a:p>
            <a:pPr>
              <a:defRPr/>
            </a:pPr>
            <a:fld id="{6705C3FA-EE26-481F-BD04-B3F2118FFE31}" type="slidenum">
              <a:rPr lang="es-ES"/>
              <a:pPr>
                <a:defRPr/>
              </a:pPr>
              <a:t>‹Nº›</a:t>
            </a:fld>
            <a:endParaRPr lang="es-ES"/>
          </a:p>
        </p:txBody>
      </p:sp>
      <p:sp>
        <p:nvSpPr>
          <p:cNvPr id="7" name="11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23941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711200" y="273050"/>
            <a:ext cx="10871200" cy="86995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812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6400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6" name="15 Marcador de texto"/>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15" name="14 Marcador de texto"/>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9 Marcador de fecha"/>
          <p:cNvSpPr>
            <a:spLocks noGrp="1"/>
          </p:cNvSpPr>
          <p:nvPr>
            <p:ph type="dt" sz="half" idx="10"/>
          </p:nvPr>
        </p:nvSpPr>
        <p:spPr/>
        <p:txBody>
          <a:bodyPr rtlCol="0"/>
          <a:lstStyle>
            <a:lvl1pPr>
              <a:defRPr/>
            </a:lvl1pPr>
          </a:lstStyle>
          <a:p>
            <a:pPr>
              <a:defRPr/>
            </a:pPr>
            <a:endParaRPr lang="es-ES"/>
          </a:p>
        </p:txBody>
      </p:sp>
      <p:sp>
        <p:nvSpPr>
          <p:cNvPr id="8" name="11 Marcador de número de diapositiva"/>
          <p:cNvSpPr>
            <a:spLocks noGrp="1"/>
          </p:cNvSpPr>
          <p:nvPr>
            <p:ph type="sldNum" sz="quarter" idx="11"/>
          </p:nvPr>
        </p:nvSpPr>
        <p:spPr/>
        <p:txBody>
          <a:bodyPr rtlCol="0"/>
          <a:lstStyle>
            <a:lvl1pPr>
              <a:defRPr/>
            </a:lvl1pPr>
          </a:lstStyle>
          <a:p>
            <a:pPr>
              <a:defRPr/>
            </a:pPr>
            <a:fld id="{0615C50D-6FCE-44D1-AF51-53149CCBE178}" type="slidenum">
              <a:rPr lang="es-ES"/>
              <a:pPr>
                <a:defRPr/>
              </a:pPr>
              <a:t>‹Nº›</a:t>
            </a:fld>
            <a:endParaRPr lang="es-ES"/>
          </a:p>
        </p:txBody>
      </p:sp>
      <p:sp>
        <p:nvSpPr>
          <p:cNvPr id="9" name="13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2668850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pPr>
              <a:defRPr/>
            </a:pPr>
            <a:endParaRPr lang="es-ES"/>
          </a:p>
        </p:txBody>
      </p:sp>
      <p:sp>
        <p:nvSpPr>
          <p:cNvPr id="4" name="2 Marcador de pie de página"/>
          <p:cNvSpPr>
            <a:spLocks noGrp="1"/>
          </p:cNvSpPr>
          <p:nvPr>
            <p:ph type="ftr" sz="quarter" idx="11"/>
          </p:nvPr>
        </p:nvSpPr>
        <p:spPr/>
        <p:txBody>
          <a:bodyPr/>
          <a:lstStyle>
            <a:lvl1pPr>
              <a:defRPr/>
            </a:lvl1pPr>
          </a:lstStyle>
          <a:p>
            <a:pPr>
              <a:defRPr/>
            </a:pPr>
            <a:endParaRPr lang="es-ES"/>
          </a:p>
        </p:txBody>
      </p:sp>
      <p:sp>
        <p:nvSpPr>
          <p:cNvPr id="5" name="22 Marcador de número de diapositiva"/>
          <p:cNvSpPr>
            <a:spLocks noGrp="1"/>
          </p:cNvSpPr>
          <p:nvPr>
            <p:ph type="sldNum" sz="quarter" idx="12"/>
          </p:nvPr>
        </p:nvSpPr>
        <p:spPr/>
        <p:txBody>
          <a:bodyPr/>
          <a:lstStyle>
            <a:lvl1pPr>
              <a:defRPr/>
            </a:lvl1pPr>
          </a:lstStyle>
          <a:p>
            <a:pPr>
              <a:defRPr/>
            </a:pPr>
            <a:fld id="{31575139-8C36-4F84-AAE1-15FC38D7B759}" type="slidenum">
              <a:rPr lang="es-ES"/>
              <a:pPr>
                <a:defRPr/>
              </a:pPr>
              <a:t>‹Nº›</a:t>
            </a:fld>
            <a:endParaRPr lang="es-ES"/>
          </a:p>
        </p:txBody>
      </p:sp>
    </p:spTree>
    <p:extLst>
      <p:ext uri="{BB962C8B-B14F-4D97-AF65-F5344CB8AC3E}">
        <p14:creationId xmlns:p14="http://schemas.microsoft.com/office/powerpoint/2010/main" val="1946390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3AB52DFC-DACD-431B-A066-23BB647F4071}" type="slidenum">
              <a:rPr lang="es-ES"/>
              <a:pPr>
                <a:defRPr/>
              </a:pPr>
              <a:t>‹Nº›</a:t>
            </a:fld>
            <a:endParaRPr lang="es-ES"/>
          </a:p>
        </p:txBody>
      </p:sp>
    </p:spTree>
    <p:extLst>
      <p:ext uri="{BB962C8B-B14F-4D97-AF65-F5344CB8AC3E}">
        <p14:creationId xmlns:p14="http://schemas.microsoft.com/office/powerpoint/2010/main" val="2286958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12800" y="273050"/>
            <a:ext cx="10769600" cy="869950"/>
          </a:xfrm>
        </p:spPr>
        <p:txBody>
          <a:bodyPr/>
          <a:lstStyle>
            <a:lvl1pPr algn="l">
              <a:buNone/>
              <a:defRPr sz="4400" b="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9" name="8 Marcador de contenido"/>
          <p:cNvSpPr>
            <a:spLocks noGrp="1"/>
          </p:cNvSpPr>
          <p:nvPr>
            <p:ph sz="quarter" idx="1"/>
          </p:nvPr>
        </p:nvSpPr>
        <p:spPr>
          <a:xfrm>
            <a:off x="3149600" y="1752600"/>
            <a:ext cx="85344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EBD05F43-5892-4F5D-99E3-D1FB01BE0AAF}" type="slidenum">
              <a:rPr lang="es-ES"/>
              <a:pPr>
                <a:defRPr/>
              </a:pPr>
              <a:t>‹Nº›</a:t>
            </a:fld>
            <a:endParaRPr lang="es-ES"/>
          </a:p>
        </p:txBody>
      </p:sp>
    </p:spTree>
    <p:extLst>
      <p:ext uri="{BB962C8B-B14F-4D97-AF65-F5344CB8AC3E}">
        <p14:creationId xmlns:p14="http://schemas.microsoft.com/office/powerpoint/2010/main" val="3363307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5" name="4 Rectángulo"/>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5 Rectángulo"/>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6 Rectángulo"/>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7 Rectángulo"/>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3 Marcador de texto"/>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2" name="1 Título"/>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9" name="11 Marcador de fecha"/>
          <p:cNvSpPr>
            <a:spLocks noGrp="1"/>
          </p:cNvSpPr>
          <p:nvPr>
            <p:ph type="dt" sz="half" idx="10"/>
          </p:nvPr>
        </p:nvSpPr>
        <p:spPr>
          <a:xfrm>
            <a:off x="8331200" y="6248401"/>
            <a:ext cx="3556000" cy="365125"/>
          </a:xfrm>
        </p:spPr>
        <p:txBody>
          <a:bodyPr rtlCol="0"/>
          <a:lstStyle>
            <a:lvl1pPr>
              <a:defRPr/>
            </a:lvl1pPr>
          </a:lstStyle>
          <a:p>
            <a:pPr>
              <a:defRPr/>
            </a:pPr>
            <a:endParaRPr lang="es-ES"/>
          </a:p>
        </p:txBody>
      </p:sp>
      <p:sp>
        <p:nvSpPr>
          <p:cNvPr id="10" name="12 Marcador de número de diapositiva"/>
          <p:cNvSpPr>
            <a:spLocks noGrp="1"/>
          </p:cNvSpPr>
          <p:nvPr>
            <p:ph type="sldNum" sz="quarter" idx="11"/>
          </p:nvPr>
        </p:nvSpPr>
        <p:spPr>
          <a:xfrm>
            <a:off x="0" y="4667251"/>
            <a:ext cx="1930400" cy="663575"/>
          </a:xfrm>
        </p:spPr>
        <p:txBody>
          <a:bodyPr rtlCol="0"/>
          <a:lstStyle>
            <a:lvl1pPr>
              <a:defRPr sz="2800"/>
            </a:lvl1pPr>
          </a:lstStyle>
          <a:p>
            <a:pPr>
              <a:defRPr/>
            </a:pPr>
            <a:fld id="{2D02F7FB-8F2C-49DA-A471-3467CB3C82AB}" type="slidenum">
              <a:rPr lang="es-ES"/>
              <a:pPr>
                <a:defRPr/>
              </a:pPr>
              <a:t>‹Nº›</a:t>
            </a:fld>
            <a:endParaRPr lang="es-ES"/>
          </a:p>
        </p:txBody>
      </p:sp>
      <p:sp>
        <p:nvSpPr>
          <p:cNvPr id="11" name="13 Marcador de pie de página"/>
          <p:cNvSpPr>
            <a:spLocks noGrp="1"/>
          </p:cNvSpPr>
          <p:nvPr>
            <p:ph type="ftr" sz="quarter" idx="12"/>
          </p:nvPr>
        </p:nvSpPr>
        <p:spPr>
          <a:xfrm>
            <a:off x="2133600" y="6248401"/>
            <a:ext cx="6096000" cy="365125"/>
          </a:xfrm>
        </p:spPr>
        <p:txBody>
          <a:bodyPr rtlCol="0"/>
          <a:lstStyle>
            <a:lvl1pPr>
              <a:defRPr/>
            </a:lvl1pPr>
          </a:lstStyle>
          <a:p>
            <a:pPr>
              <a:defRPr/>
            </a:pPr>
            <a:endParaRPr lang="es-ES"/>
          </a:p>
        </p:txBody>
      </p:sp>
    </p:spTree>
    <p:extLst>
      <p:ext uri="{BB962C8B-B14F-4D97-AF65-F5344CB8AC3E}">
        <p14:creationId xmlns:p14="http://schemas.microsoft.com/office/powerpoint/2010/main" val="16629133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D283A55-BE74-4662-A864-E930BA585423}" type="datetimeFigureOut">
              <a:rPr lang="es-ES" smtClean="0"/>
              <a:t>29/06/2020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2764845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7A4A9905-A60C-461A-9404-BEF4AB5AAFB5}" type="slidenum">
              <a:rPr lang="es-ES"/>
              <a:pPr>
                <a:defRPr/>
              </a:pPr>
              <a:t>‹Nº›</a:t>
            </a:fld>
            <a:endParaRPr lang="es-ES"/>
          </a:p>
        </p:txBody>
      </p:sp>
    </p:spTree>
    <p:extLst>
      <p:ext uri="{BB962C8B-B14F-4D97-AF65-F5344CB8AC3E}">
        <p14:creationId xmlns:p14="http://schemas.microsoft.com/office/powerpoint/2010/main" val="919119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Rectángulo"/>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4 Rectángulo"/>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5 Rectángulo"/>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1 Título vertical"/>
          <p:cNvSpPr>
            <a:spLocks noGrp="1"/>
          </p:cNvSpPr>
          <p:nvPr>
            <p:ph type="title" orient="vert"/>
          </p:nvPr>
        </p:nvSpPr>
        <p:spPr>
          <a:xfrm>
            <a:off x="8737600" y="609601"/>
            <a:ext cx="2743200" cy="55165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609600" y="609600"/>
            <a:ext cx="7416800" cy="551656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a:xfrm>
            <a:off x="8737600" y="6248401"/>
            <a:ext cx="2946400" cy="365125"/>
          </a:xfrm>
        </p:spPr>
        <p:txBody>
          <a:bodyPr/>
          <a:lstStyle>
            <a:lvl1pPr>
              <a:defRPr/>
            </a:lvl1pPr>
          </a:lstStyle>
          <a:p>
            <a:pPr>
              <a:defRPr/>
            </a:pPr>
            <a:endParaRPr lang="es-ES"/>
          </a:p>
        </p:txBody>
      </p:sp>
      <p:sp>
        <p:nvSpPr>
          <p:cNvPr id="8" name="4 Marcador de pie de página"/>
          <p:cNvSpPr>
            <a:spLocks noGrp="1"/>
          </p:cNvSpPr>
          <p:nvPr>
            <p:ph type="ftr" sz="quarter" idx="11"/>
          </p:nvPr>
        </p:nvSpPr>
        <p:spPr>
          <a:xfrm>
            <a:off x="609601" y="6248401"/>
            <a:ext cx="7431617" cy="365125"/>
          </a:xfrm>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a:xfrm rot="5400000">
            <a:off x="8075084" y="103717"/>
            <a:ext cx="533400" cy="325967"/>
          </a:xfrm>
        </p:spPr>
        <p:txBody>
          <a:bodyPr/>
          <a:lstStyle>
            <a:lvl1pPr>
              <a:defRPr/>
            </a:lvl1pPr>
          </a:lstStyle>
          <a:p>
            <a:pPr>
              <a:defRPr/>
            </a:pPr>
            <a:fld id="{8B3647D4-A571-4F8A-9597-B2B5DCA8ADDE}" type="slidenum">
              <a:rPr lang="es-ES"/>
              <a:pPr>
                <a:defRPr/>
              </a:pPr>
              <a:t>‹Nº›</a:t>
            </a:fld>
            <a:endParaRPr lang="es-ES"/>
          </a:p>
        </p:txBody>
      </p:sp>
    </p:spTree>
    <p:extLst>
      <p:ext uri="{BB962C8B-B14F-4D97-AF65-F5344CB8AC3E}">
        <p14:creationId xmlns:p14="http://schemas.microsoft.com/office/powerpoint/2010/main" val="73508548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D283A55-BE74-4662-A864-E930BA585423}" type="datetimeFigureOut">
              <a:rPr lang="es-ES" smtClean="0"/>
              <a:t>29/06/2020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65382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D283A55-BE74-4662-A864-E930BA585423}" type="datetimeFigureOut">
              <a:rPr lang="es-ES" smtClean="0"/>
              <a:t>29/06/2020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398562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8D283A55-BE74-4662-A864-E930BA585423}" type="datetimeFigureOut">
              <a:rPr lang="es-ES" smtClean="0"/>
              <a:t>29/06/2020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420155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D283A55-BE74-4662-A864-E930BA585423}" type="datetimeFigureOut">
              <a:rPr lang="es-ES" smtClean="0"/>
              <a:t>29/06/2020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173165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D283A55-BE74-4662-A864-E930BA585423}" type="datetimeFigureOut">
              <a:rPr lang="es-ES" smtClean="0"/>
              <a:t>29/06/2020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31602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D283A55-BE74-4662-A864-E930BA585423}" type="datetimeFigureOut">
              <a:rPr lang="es-ES" smtClean="0"/>
              <a:t>29/06/2020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224845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D283A55-BE74-4662-A864-E930BA585423}" type="datetimeFigureOut">
              <a:rPr lang="es-ES" smtClean="0"/>
              <a:t>29/06/2020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7DB38DE-2E06-4BB6-810A-A0559FF5557B}" type="slidenum">
              <a:rPr lang="es-ES" smtClean="0"/>
              <a:t>‹Nº›</a:t>
            </a:fld>
            <a:endParaRPr lang="es-ES"/>
          </a:p>
        </p:txBody>
      </p:sp>
    </p:spTree>
    <p:extLst>
      <p:ext uri="{BB962C8B-B14F-4D97-AF65-F5344CB8AC3E}">
        <p14:creationId xmlns:p14="http://schemas.microsoft.com/office/powerpoint/2010/main" val="97546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83A55-BE74-4662-A864-E930BA585423}" type="datetimeFigureOut">
              <a:rPr lang="es-ES" smtClean="0"/>
              <a:t>29/06/2020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B38DE-2E06-4BB6-810A-A0559FF5557B}" type="slidenum">
              <a:rPr lang="es-ES" smtClean="0"/>
              <a:t>‹Nº›</a:t>
            </a:fld>
            <a:endParaRPr lang="es-ES"/>
          </a:p>
        </p:txBody>
      </p:sp>
    </p:spTree>
    <p:extLst>
      <p:ext uri="{BB962C8B-B14F-4D97-AF65-F5344CB8AC3E}">
        <p14:creationId xmlns:p14="http://schemas.microsoft.com/office/powerpoint/2010/main" val="313921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21 Marcador de título"/>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099" name="12 Marcador de texto"/>
          <p:cNvSpPr>
            <a:spLocks noGrp="1"/>
          </p:cNvSpPr>
          <p:nvPr>
            <p:ph type="body" idx="1"/>
          </p:nvPr>
        </p:nvSpPr>
        <p:spPr bwMode="auto">
          <a:xfrm>
            <a:off x="817033" y="1600201"/>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endParaRPr lang="es-ES"/>
          </a:p>
        </p:txBody>
      </p:sp>
      <p:sp>
        <p:nvSpPr>
          <p:cNvPr id="3" name="2 Marcador de pie de página"/>
          <p:cNvSpPr>
            <a:spLocks noGrp="1"/>
          </p:cNvSpPr>
          <p:nvPr>
            <p:ph type="ftr" sz="quarter" idx="3"/>
          </p:nvPr>
        </p:nvSpPr>
        <p:spPr>
          <a:xfrm>
            <a:off x="812801" y="6248401"/>
            <a:ext cx="72284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s-ES"/>
          </a:p>
        </p:txBody>
      </p:sp>
      <p:sp>
        <p:nvSpPr>
          <p:cNvPr id="7" name="6 Rectángulo"/>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7 Rectángulo"/>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8 Rectángulo"/>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3" name="22 Marcador de número de diapositiva"/>
          <p:cNvSpPr>
            <a:spLocks noGrp="1"/>
          </p:cNvSpPr>
          <p:nvPr>
            <p:ph type="sldNum" sz="quarter" idx="4"/>
          </p:nvPr>
        </p:nvSpPr>
        <p:spPr>
          <a:xfrm>
            <a:off x="0" y="1271589"/>
            <a:ext cx="7112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1EB805DF-A476-47A4-925A-D058A29AA8F4}" type="slidenum">
              <a:rPr lang="es-ES"/>
              <a:pPr>
                <a:defRPr/>
              </a:pPr>
              <a:t>‹Nº›</a:t>
            </a:fld>
            <a:endParaRPr lang="es-ES"/>
          </a:p>
        </p:txBody>
      </p:sp>
    </p:spTree>
    <p:extLst>
      <p:ext uri="{BB962C8B-B14F-4D97-AF65-F5344CB8AC3E}">
        <p14:creationId xmlns:p14="http://schemas.microsoft.com/office/powerpoint/2010/main" val="1563421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9.jpeg"/><Relationship Id="rId4" Type="http://schemas.openxmlformats.org/officeDocument/2006/relationships/image" Target="http://t1.gstatic.com/images?q=tbn:ANd9GcRt7Kbi1dKTJiKFx8nNNtQ5uX3kFsnjMINLzfP0AhN73htB7mKoswagUW5cGw"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hyperlink" Target="http://https/www.youtube.com/watch?v=391qn9bMO0s"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1.jpeg"/><Relationship Id="rId2" Type="http://schemas.openxmlformats.org/officeDocument/2006/relationships/hyperlink" Target="http://es.wikipedia.org/wiki/Archivo:Michaelis-Menten.png" TargetMode="Externa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http://t1.gstatic.com/images?q=tbn:ANd9GcRt7Kbi1dKTJiKFx8nNNtQ5uX3kFsnjMINLzfP0AhN73htB7mKoswagUW5cGw" TargetMode="External"/><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http://upload.wikimedia.org/wikipedia/commons/8/87/Michaelis-Menten.png" TargetMode="External"/><Relationship Id="rId9" Type="http://schemas.openxmlformats.org/officeDocument/2006/relationships/image" Target="../media/image9.jpe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jpe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s.wikipedia.org/wiki/Archivo:Michaelis-Menten.png" TargetMode="Externa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http://upload.wikimedia.org/wikipedia/commons/8/87/Michaelis-Menten.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http://t1.gstatic.com/images?q=tbn:ANd9GcRt7Kbi1dKTJiKFx8nNNtQ5uX3kFsnjMINLzfP0AhN73htB7mKoswagUW5cGw" TargetMode="External"/><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eg"/><Relationship Id="rId3" Type="http://schemas.openxmlformats.org/officeDocument/2006/relationships/image" Target="../media/image4.png"/><Relationship Id="rId7" Type="http://schemas.openxmlformats.org/officeDocument/2006/relationships/image" Target="../media/image6.jpeg"/><Relationship Id="rId12" Type="http://schemas.openxmlformats.org/officeDocument/2006/relationships/image" Target="http://t1.gstatic.com/images?q=tbn:ANd9GcRt7Kbi1dKTJiKFx8nNNtQ5uX3kFsnjMINLzfP0AhN73htB7mKoswagUW5cGw" TargetMode="External"/><Relationship Id="rId2" Type="http://schemas.openxmlformats.org/officeDocument/2006/relationships/hyperlink" Target="http://es.wikipedia.org/wiki/Archivo:Michaelis-Menten.png" TargetMode="Externa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0.png"/><Relationship Id="rId5" Type="http://schemas.openxmlformats.org/officeDocument/2006/relationships/image" Target="../media/image5.jpeg"/><Relationship Id="rId10" Type="http://schemas.openxmlformats.org/officeDocument/2006/relationships/image" Target="../media/image9.jpeg"/><Relationship Id="rId4" Type="http://schemas.openxmlformats.org/officeDocument/2006/relationships/image" Target="http://upload.wikimedia.org/wikipedia/commons/8/87/Michaelis-Menten.png" TargetMode="External"/><Relationship Id="rId9" Type="http://schemas.openxmlformats.org/officeDocument/2006/relationships/image" Target="../media/image8.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texto"/>
          <p:cNvSpPr>
            <a:spLocks noGrp="1"/>
          </p:cNvSpPr>
          <p:nvPr>
            <p:ph type="body" idx="1"/>
          </p:nvPr>
        </p:nvSpPr>
        <p:spPr>
          <a:xfrm>
            <a:off x="318655" y="2590800"/>
            <a:ext cx="11670145" cy="4267200"/>
          </a:xfrm>
        </p:spPr>
        <p:txBody>
          <a:bodyPr/>
          <a:lstStyle/>
          <a:p>
            <a:pPr marL="457200" indent="-457200">
              <a:buFont typeface="Arial" panose="020B0604020202020204" pitchFamily="34" charset="0"/>
              <a:buChar char="•"/>
            </a:pPr>
            <a:r>
              <a:rPr lang="es-ES" dirty="0" smtClean="0"/>
              <a:t>Una vez resueltas y comprendidas las cuestiones numeradas del 1 al 10 y la nº 57 (vitaminas, cayo el curso pasado) , el resto son similares con diferentes enunciados. Importantes todas las gráficas.</a:t>
            </a:r>
          </a:p>
          <a:p>
            <a:pPr marL="457200" indent="-457200">
              <a:buFont typeface="Arial" panose="020B0604020202020204" pitchFamily="34" charset="0"/>
              <a:buChar char="•"/>
            </a:pPr>
            <a:r>
              <a:rPr lang="es-ES" dirty="0" smtClean="0"/>
              <a:t>El desarrollo del esquema da respuesta a la mayoría de las cuestiones.</a:t>
            </a:r>
          </a:p>
          <a:p>
            <a:pPr marL="457200" indent="-457200">
              <a:buFont typeface="Arial" panose="020B0604020202020204" pitchFamily="34" charset="0"/>
              <a:buChar char="•"/>
            </a:pPr>
            <a:r>
              <a:rPr lang="es-ES" dirty="0" smtClean="0"/>
              <a:t>Las preguntas más frecuentes se refieren a la Regulación  (Con Inhibidores) y dentro de ellas , </a:t>
            </a:r>
            <a:r>
              <a:rPr lang="es-ES" dirty="0" err="1" smtClean="0"/>
              <a:t>superfrecuente</a:t>
            </a:r>
            <a:r>
              <a:rPr lang="es-ES" dirty="0" smtClean="0"/>
              <a:t> y repetida la </a:t>
            </a:r>
            <a:r>
              <a:rPr lang="es-ES" b="1" dirty="0" smtClean="0">
                <a:solidFill>
                  <a:srgbClr val="7030A0"/>
                </a:solidFill>
              </a:rPr>
              <a:t>Inhibición reversible o competitiva. </a:t>
            </a:r>
          </a:p>
          <a:p>
            <a:pPr marL="457200" indent="-457200">
              <a:buFont typeface="Arial" panose="020B0604020202020204" pitchFamily="34" charset="0"/>
              <a:buChar char="•"/>
            </a:pPr>
            <a:r>
              <a:rPr lang="es-ES" dirty="0" smtClean="0"/>
              <a:t>Se incluyen , no obstante aquellas que, intuyo, tienen mayor dificultad (sobre todo a nivel de comprensión de los enunciados.</a:t>
            </a:r>
          </a:p>
        </p:txBody>
      </p:sp>
      <p:sp>
        <p:nvSpPr>
          <p:cNvPr id="72707" name="2 Título"/>
          <p:cNvSpPr>
            <a:spLocks noGrp="1"/>
          </p:cNvSpPr>
          <p:nvPr>
            <p:ph type="title"/>
          </p:nvPr>
        </p:nvSpPr>
        <p:spPr/>
        <p:txBody>
          <a:bodyPr/>
          <a:lstStyle/>
          <a:p>
            <a:pPr algn="ctr"/>
            <a:r>
              <a:rPr lang="es-ES" dirty="0" smtClean="0"/>
              <a:t>TEMA 6: ENZIMAS. Repaso EBAU</a:t>
            </a:r>
          </a:p>
        </p:txBody>
      </p:sp>
      <p:pic>
        <p:nvPicPr>
          <p:cNvPr id="4" name="Picture 2" descr="http://www.ebrisa.com/portalc/media/media-S/images/00020838.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64182" y="92568"/>
            <a:ext cx="2697018" cy="133528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126621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Rectángulo"/>
          <p:cNvSpPr>
            <a:spLocks noChangeArrowheads="1"/>
          </p:cNvSpPr>
          <p:nvPr/>
        </p:nvSpPr>
        <p:spPr bwMode="auto">
          <a:xfrm>
            <a:off x="185666" y="3079271"/>
            <a:ext cx="11690781" cy="923330"/>
          </a:xfrm>
          <a:prstGeom prst="rect">
            <a:avLst/>
          </a:prstGeom>
          <a:noFill/>
          <a:ln w="9525">
            <a:noFill/>
            <a:miter lim="800000"/>
            <a:headEnd/>
            <a:tailEnd/>
          </a:ln>
        </p:spPr>
        <p:txBody>
          <a:bodyPr wrap="square">
            <a:spAutoFit/>
          </a:bodyPr>
          <a:lstStyle/>
          <a:p>
            <a:pPr fontAlgn="base">
              <a:spcBef>
                <a:spcPct val="0"/>
              </a:spcBef>
              <a:spcAft>
                <a:spcPct val="0"/>
              </a:spcAft>
            </a:pPr>
            <a:r>
              <a:rPr lang="es-ES" dirty="0">
                <a:solidFill>
                  <a:prstClr val="black"/>
                </a:solidFill>
                <a:latin typeface="Arial" charset="0"/>
                <a:cs typeface="Arial" charset="0"/>
              </a:rPr>
              <a:t>Esta gráfica representa la variación de la velocidad de reacción frente a la concentración del sustrato; ¿A</a:t>
            </a:r>
          </a:p>
          <a:p>
            <a:pPr fontAlgn="base">
              <a:spcBef>
                <a:spcPct val="0"/>
              </a:spcBef>
              <a:spcAft>
                <a:spcPct val="0"/>
              </a:spcAft>
            </a:pPr>
            <a:r>
              <a:rPr lang="es-ES" dirty="0">
                <a:solidFill>
                  <a:prstClr val="black"/>
                </a:solidFill>
                <a:latin typeface="Arial" charset="0"/>
                <a:cs typeface="Arial" charset="0"/>
              </a:rPr>
              <a:t>qué se debe que la curva alcance una meseta y la velocidad no </a:t>
            </a:r>
            <a:r>
              <a:rPr lang="es-ES" dirty="0" smtClean="0">
                <a:solidFill>
                  <a:prstClr val="black"/>
                </a:solidFill>
                <a:latin typeface="Arial" charset="0"/>
                <a:cs typeface="Arial" charset="0"/>
              </a:rPr>
              <a:t>siga </a:t>
            </a:r>
            <a:r>
              <a:rPr lang="es-ES" dirty="0">
                <a:solidFill>
                  <a:prstClr val="black"/>
                </a:solidFill>
                <a:latin typeface="Arial" charset="0"/>
                <a:cs typeface="Arial" charset="0"/>
              </a:rPr>
              <a:t>aumentando para mayores</a:t>
            </a:r>
          </a:p>
          <a:p>
            <a:pPr fontAlgn="base">
              <a:spcBef>
                <a:spcPct val="0"/>
              </a:spcBef>
              <a:spcAft>
                <a:spcPct val="0"/>
              </a:spcAft>
            </a:pPr>
            <a:r>
              <a:rPr lang="es-ES" dirty="0">
                <a:solidFill>
                  <a:prstClr val="black"/>
                </a:solidFill>
                <a:latin typeface="Arial" charset="0"/>
                <a:cs typeface="Arial" charset="0"/>
              </a:rPr>
              <a:t>concentraciones de </a:t>
            </a:r>
            <a:r>
              <a:rPr lang="es-ES" dirty="0" smtClean="0">
                <a:solidFill>
                  <a:prstClr val="black"/>
                </a:solidFill>
                <a:latin typeface="Arial" charset="0"/>
                <a:cs typeface="Arial" charset="0"/>
              </a:rPr>
              <a:t>sustrato?</a:t>
            </a:r>
            <a:endParaRPr lang="es-ES" dirty="0">
              <a:solidFill>
                <a:prstClr val="black"/>
              </a:solidFill>
              <a:latin typeface="Arial" charset="0"/>
              <a:cs typeface="Arial" charset="0"/>
            </a:endParaRPr>
          </a:p>
        </p:txBody>
      </p:sp>
      <p:pic>
        <p:nvPicPr>
          <p:cNvPr id="73731" name="Picture 2"/>
          <p:cNvPicPr>
            <a:picLocks noChangeAspect="1" noChangeArrowheads="1"/>
          </p:cNvPicPr>
          <p:nvPr/>
        </p:nvPicPr>
        <p:blipFill>
          <a:blip r:embed="rId2" cstate="print"/>
          <a:srcRect/>
          <a:stretch>
            <a:fillRect/>
          </a:stretch>
        </p:blipFill>
        <p:spPr bwMode="auto">
          <a:xfrm>
            <a:off x="3075709" y="4064039"/>
            <a:ext cx="3163166" cy="2476672"/>
          </a:xfrm>
          <a:prstGeom prst="rect">
            <a:avLst/>
          </a:prstGeom>
          <a:noFill/>
          <a:ln w="9525">
            <a:noFill/>
            <a:miter lim="800000"/>
            <a:headEnd/>
            <a:tailEnd/>
          </a:ln>
        </p:spPr>
      </p:pic>
      <p:sp>
        <p:nvSpPr>
          <p:cNvPr id="4" name="3 CuadroTexto"/>
          <p:cNvSpPr txBox="1">
            <a:spLocks noChangeArrowheads="1"/>
          </p:cNvSpPr>
          <p:nvPr/>
        </p:nvSpPr>
        <p:spPr bwMode="auto">
          <a:xfrm>
            <a:off x="6676143" y="4701165"/>
            <a:ext cx="3143250" cy="1477962"/>
          </a:xfrm>
          <a:prstGeom prst="rect">
            <a:avLst/>
          </a:prstGeom>
          <a:noFill/>
          <a:ln w="9525">
            <a:solidFill>
              <a:srgbClr val="00B0F0"/>
            </a:solidFill>
            <a:miter lim="800000"/>
            <a:headEnd/>
            <a:tailEnd/>
          </a:ln>
        </p:spPr>
        <p:txBody>
          <a:bodyPr>
            <a:spAutoFit/>
          </a:bodyPr>
          <a:lstStyle/>
          <a:p>
            <a:pPr fontAlgn="base">
              <a:spcBef>
                <a:spcPct val="0"/>
              </a:spcBef>
              <a:spcAft>
                <a:spcPct val="0"/>
              </a:spcAft>
            </a:pPr>
            <a:r>
              <a:rPr lang="es-ES_tradnl">
                <a:solidFill>
                  <a:srgbClr val="FF0000"/>
                </a:solidFill>
                <a:latin typeface="Arial" charset="0"/>
                <a:cs typeface="Arial" charset="0"/>
              </a:rPr>
              <a:t>Se alcanza la concentración </a:t>
            </a:r>
            <a:r>
              <a:rPr lang="es-ES_tradnl" b="1">
                <a:solidFill>
                  <a:srgbClr val="FF0000"/>
                </a:solidFill>
                <a:latin typeface="Arial" charset="0"/>
                <a:cs typeface="Arial" charset="0"/>
              </a:rPr>
              <a:t>saturante de sustrato </a:t>
            </a:r>
            <a:r>
              <a:rPr lang="es-ES_tradnl">
                <a:solidFill>
                  <a:srgbClr val="FF0000"/>
                </a:solidFill>
                <a:latin typeface="Arial" charset="0"/>
                <a:cs typeface="Arial" charset="0"/>
              </a:rPr>
              <a:t>donde todas las enzimas están formando </a:t>
            </a:r>
            <a:r>
              <a:rPr lang="es-ES_tradnl" b="1">
                <a:solidFill>
                  <a:srgbClr val="FF0000"/>
                </a:solidFill>
                <a:latin typeface="Arial" charset="0"/>
                <a:cs typeface="Arial" charset="0"/>
              </a:rPr>
              <a:t>complejos ES</a:t>
            </a:r>
          </a:p>
        </p:txBody>
      </p:sp>
      <p:cxnSp>
        <p:nvCxnSpPr>
          <p:cNvPr id="6" name="5 Conector recto de flecha"/>
          <p:cNvCxnSpPr/>
          <p:nvPr/>
        </p:nvCxnSpPr>
        <p:spPr>
          <a:xfrm flipH="1">
            <a:off x="6012873" y="4364185"/>
            <a:ext cx="13854" cy="181494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 name="Rectángulo 1"/>
          <p:cNvSpPr/>
          <p:nvPr/>
        </p:nvSpPr>
        <p:spPr>
          <a:xfrm>
            <a:off x="185666" y="199506"/>
            <a:ext cx="11679499" cy="3170099"/>
          </a:xfrm>
          <a:prstGeom prst="rect">
            <a:avLst/>
          </a:prstGeom>
        </p:spPr>
        <p:txBody>
          <a:bodyPr wrap="square">
            <a:spAutoFit/>
          </a:bodyPr>
          <a:lstStyle/>
          <a:p>
            <a:pPr algn="just">
              <a:spcAft>
                <a:spcPts val="0"/>
              </a:spcAft>
            </a:pPr>
            <a:r>
              <a:rPr lang="es-ES" dirty="0">
                <a:latin typeface="Calibri" panose="020F0502020204030204" pitchFamily="34" charset="0"/>
                <a:ea typeface="Times New Roman" panose="02020603050405020304" pitchFamily="18" charset="0"/>
              </a:rPr>
              <a:t>Define el concepto  de enzima, indicando la naturaleza de las mismas y su función biológica. ¿Qué parte de una enzima es la encargada de interaccionar con el sustrato</a:t>
            </a:r>
            <a:r>
              <a:rPr lang="es-ES" dirty="0" smtClean="0">
                <a:latin typeface="Calibri" panose="020F0502020204030204" pitchFamily="34" charset="0"/>
                <a:ea typeface="Times New Roman" panose="02020603050405020304" pitchFamily="18" charset="0"/>
              </a:rPr>
              <a:t>? Indica</a:t>
            </a:r>
            <a:r>
              <a:rPr lang="es-ES" dirty="0" smtClean="0"/>
              <a:t> </a:t>
            </a:r>
            <a:r>
              <a:rPr lang="es-ES" dirty="0"/>
              <a:t>un ejemplo de una enzima concreta con su correspondiente función. </a:t>
            </a:r>
            <a:endParaRPr lang="es-ES" sz="2000" dirty="0" smtClean="0">
              <a:effectLst/>
              <a:latin typeface="Times New Roman" panose="02020603050405020304" pitchFamily="18" charset="0"/>
              <a:ea typeface="Times New Roman" panose="02020603050405020304" pitchFamily="18" charset="0"/>
            </a:endParaRPr>
          </a:p>
          <a:p>
            <a:pPr marL="342900" indent="-342900" algn="just">
              <a:spcAft>
                <a:spcPts val="0"/>
              </a:spcAft>
              <a:buAutoNum type="alphaLcParenR"/>
            </a:pPr>
            <a:r>
              <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Proteína </a:t>
            </a:r>
            <a:r>
              <a:rPr lang="es-ES"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globular con función biocatalizadora </a:t>
            </a:r>
            <a:r>
              <a:rPr lang="es-ES" i="1"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disminuye la E. de activación necesaria por lo que aumenta </a:t>
            </a:r>
            <a:r>
              <a:rPr lang="es-ES"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la V. de las reacciones metabólicas, </a:t>
            </a:r>
            <a:r>
              <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sin necesidad de aumentar la </a:t>
            </a:r>
            <a:r>
              <a:rPr lang="es-ES" i="1" dirty="0" err="1"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Tª</a:t>
            </a:r>
            <a:r>
              <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 recuperándose </a:t>
            </a:r>
            <a:r>
              <a:rPr lang="es-ES"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íntegramente  y no alterando el equilibrio de la reacción. </a:t>
            </a:r>
            <a:endPar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342900" indent="-342900" algn="just">
              <a:spcAft>
                <a:spcPts val="0"/>
              </a:spcAft>
              <a:buAutoNum type="alphaLcParenR"/>
            </a:pPr>
            <a:endPar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342900" indent="-342900" algn="just">
              <a:spcAft>
                <a:spcPts val="0"/>
              </a:spcAft>
              <a:buAutoNum type="alphaLcParenR"/>
            </a:pPr>
            <a:r>
              <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B</a:t>
            </a:r>
            <a:r>
              <a:rPr lang="es-ES"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El centro activo</a:t>
            </a:r>
            <a:r>
              <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 Normalmente completado por cofactores o grupo prostético.</a:t>
            </a:r>
          </a:p>
          <a:p>
            <a:pPr marL="342900" indent="-342900" algn="just">
              <a:spcAft>
                <a:spcPts val="0"/>
              </a:spcAft>
              <a:buAutoNum type="alphaLcParenR"/>
            </a:pPr>
            <a:endParaRPr lang="es-ES"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Tx/>
              <a:buAutoNum type="alphaLcParenR"/>
            </a:pPr>
            <a:r>
              <a:rPr lang="es-ES" i="1" dirty="0" err="1">
                <a:solidFill>
                  <a:srgbClr val="FF0000"/>
                </a:solidFill>
                <a:latin typeface="Calibri" panose="020F0502020204030204" pitchFamily="34" charset="0"/>
                <a:cs typeface="Calibri" panose="020F0502020204030204" pitchFamily="34" charset="0"/>
              </a:rPr>
              <a:t>Piruvato</a:t>
            </a:r>
            <a:r>
              <a:rPr lang="es-ES" i="1" dirty="0">
                <a:solidFill>
                  <a:srgbClr val="FF0000"/>
                </a:solidFill>
                <a:latin typeface="Calibri" panose="020F0502020204030204" pitchFamily="34" charset="0"/>
                <a:cs typeface="Calibri" panose="020F0502020204030204" pitchFamily="34" charset="0"/>
              </a:rPr>
              <a:t> deshidrogenasa-</a:t>
            </a:r>
            <a:r>
              <a:rPr lang="es-ES" i="1" dirty="0" err="1">
                <a:solidFill>
                  <a:srgbClr val="FF0000"/>
                </a:solidFill>
                <a:latin typeface="Calibri" panose="020F0502020204030204" pitchFamily="34" charset="0"/>
                <a:cs typeface="Calibri" panose="020F0502020204030204" pitchFamily="34" charset="0"/>
              </a:rPr>
              <a:t>descarboxilasa</a:t>
            </a:r>
            <a:r>
              <a:rPr lang="es-ES" i="1" dirty="0">
                <a:solidFill>
                  <a:srgbClr val="FF0000"/>
                </a:solidFill>
                <a:latin typeface="Calibri" panose="020F0502020204030204" pitchFamily="34" charset="0"/>
                <a:cs typeface="Calibri" panose="020F0502020204030204" pitchFamily="34" charset="0"/>
              </a:rPr>
              <a:t> (</a:t>
            </a:r>
            <a:r>
              <a:rPr lang="es-ES" i="1" dirty="0" err="1">
                <a:solidFill>
                  <a:srgbClr val="FF0000"/>
                </a:solidFill>
                <a:latin typeface="Calibri" panose="020F0502020204030204" pitchFamily="34" charset="0"/>
                <a:cs typeface="Calibri" panose="020F0502020204030204" pitchFamily="34" charset="0"/>
              </a:rPr>
              <a:t>descarboxilación</a:t>
            </a:r>
            <a:r>
              <a:rPr lang="es-ES" i="1" dirty="0">
                <a:solidFill>
                  <a:srgbClr val="FF0000"/>
                </a:solidFill>
                <a:latin typeface="Calibri" panose="020F0502020204030204" pitchFamily="34" charset="0"/>
                <a:cs typeface="Calibri" panose="020F0502020204030204" pitchFamily="34" charset="0"/>
              </a:rPr>
              <a:t> y </a:t>
            </a:r>
            <a:r>
              <a:rPr lang="es-ES" i="1" dirty="0" err="1">
                <a:solidFill>
                  <a:srgbClr val="FF0000"/>
                </a:solidFill>
                <a:latin typeface="Calibri" panose="020F0502020204030204" pitchFamily="34" charset="0"/>
                <a:cs typeface="Calibri" panose="020F0502020204030204" pitchFamily="34" charset="0"/>
              </a:rPr>
              <a:t>deshidrogenación</a:t>
            </a:r>
            <a:r>
              <a:rPr lang="es-ES" i="1" dirty="0">
                <a:solidFill>
                  <a:srgbClr val="FF0000"/>
                </a:solidFill>
                <a:latin typeface="Calibri" panose="020F0502020204030204" pitchFamily="34" charset="0"/>
                <a:cs typeface="Calibri" panose="020F0502020204030204" pitchFamily="34" charset="0"/>
              </a:rPr>
              <a:t> del </a:t>
            </a:r>
            <a:r>
              <a:rPr lang="es-ES" i="1" dirty="0" err="1">
                <a:solidFill>
                  <a:srgbClr val="FF0000"/>
                </a:solidFill>
                <a:latin typeface="Calibri" panose="020F0502020204030204" pitchFamily="34" charset="0"/>
                <a:cs typeface="Calibri" panose="020F0502020204030204" pitchFamily="34" charset="0"/>
              </a:rPr>
              <a:t>piruvato</a:t>
            </a:r>
            <a:r>
              <a:rPr lang="es-ES" i="1" dirty="0">
                <a:solidFill>
                  <a:srgbClr val="FF0000"/>
                </a:solidFill>
                <a:latin typeface="Calibri" panose="020F0502020204030204" pitchFamily="34" charset="0"/>
                <a:cs typeface="Calibri" panose="020F0502020204030204" pitchFamily="34" charset="0"/>
              </a:rPr>
              <a:t> para dar Acido acético (acetil Co A) </a:t>
            </a:r>
            <a:r>
              <a:rPr lang="es-ES" i="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s-ES" i="1" dirty="0">
                <a:solidFill>
                  <a:srgbClr val="FF0000"/>
                </a:solidFill>
                <a:latin typeface="Calibri" panose="020F0502020204030204" pitchFamily="34" charset="0"/>
                <a:cs typeface="Calibri" panose="020F0502020204030204" pitchFamily="34" charset="0"/>
              </a:rPr>
              <a:t> ejemplo </a:t>
            </a:r>
            <a:r>
              <a:rPr lang="es-ES" i="1" dirty="0" smtClean="0">
                <a:solidFill>
                  <a:srgbClr val="FF0000"/>
                </a:solidFill>
                <a:latin typeface="Calibri" panose="020F0502020204030204" pitchFamily="34" charset="0"/>
                <a:cs typeface="Calibri" panose="020F0502020204030204" pitchFamily="34" charset="0"/>
              </a:rPr>
              <a:t>especificidad absoluta, </a:t>
            </a:r>
            <a:r>
              <a:rPr lang="es-ES" i="1" dirty="0">
                <a:solidFill>
                  <a:srgbClr val="FF0000"/>
                </a:solidFill>
                <a:latin typeface="Calibri" panose="020F0502020204030204" pitchFamily="34" charset="0"/>
                <a:cs typeface="Calibri" panose="020F0502020204030204" pitchFamily="34" charset="0"/>
              </a:rPr>
              <a:t>de acción (reacciones catalizadas) y de Sustrato: actúa sobre el </a:t>
            </a:r>
            <a:r>
              <a:rPr lang="es-ES" i="1" dirty="0" err="1">
                <a:solidFill>
                  <a:srgbClr val="FF0000"/>
                </a:solidFill>
                <a:latin typeface="Calibri" panose="020F0502020204030204" pitchFamily="34" charset="0"/>
                <a:cs typeface="Calibri" panose="020F0502020204030204" pitchFamily="34" charset="0"/>
              </a:rPr>
              <a:t>piruvato</a:t>
            </a:r>
            <a:endParaRPr lang="es-ES" dirty="0">
              <a:solidFill>
                <a:srgbClr val="FF0000"/>
              </a:solidFill>
              <a:latin typeface="Calibri" panose="020F0502020204030204" pitchFamily="34" charset="0"/>
              <a:cs typeface="Calibri" panose="020F0502020204030204" pitchFamily="34" charset="0"/>
            </a:endParaRPr>
          </a:p>
          <a:p>
            <a:pPr marL="342900" indent="-342900" algn="just">
              <a:spcAft>
                <a:spcPts val="0"/>
              </a:spcAft>
              <a:buAutoNum type="alphaLcParenR"/>
            </a:pPr>
            <a:endParaRPr lang="es-E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23575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gtEl>
                                      </p:cBhvr>
                                    </p:animEffect>
                                  </p:childTnLst>
                                </p:cTn>
                              </p:par>
                            </p:childTnLst>
                          </p:cTn>
                        </p:par>
                        <p:par>
                          <p:cTn id="27" fill="hold">
                            <p:stCondLst>
                              <p:cond delay="1000"/>
                            </p:stCondLst>
                            <p:childTnLst>
                              <p:par>
                                <p:cTn id="28" presetID="25"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33" dur="1000" fill="hold"/>
                                        <p:tgtEl>
                                          <p:spTgt spid="4"/>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Rectángulo"/>
          <p:cNvSpPr>
            <a:spLocks noChangeArrowheads="1"/>
          </p:cNvSpPr>
          <p:nvPr/>
        </p:nvSpPr>
        <p:spPr bwMode="auto">
          <a:xfrm>
            <a:off x="318917" y="221079"/>
            <a:ext cx="11215744" cy="1754326"/>
          </a:xfrm>
          <a:prstGeom prst="rect">
            <a:avLst/>
          </a:prstGeom>
          <a:noFill/>
          <a:ln w="9525">
            <a:noFill/>
            <a:miter lim="800000"/>
            <a:headEnd/>
            <a:tailEnd/>
          </a:ln>
        </p:spPr>
        <p:txBody>
          <a:bodyPr wrap="square">
            <a:spAutoFit/>
          </a:bodyPr>
          <a:lstStyle/>
          <a:p>
            <a:pPr fontAlgn="base">
              <a:spcBef>
                <a:spcPct val="0"/>
              </a:spcBef>
              <a:spcAft>
                <a:spcPct val="0"/>
              </a:spcAft>
            </a:pPr>
            <a:endParaRPr lang="es-ES" dirty="0">
              <a:solidFill>
                <a:prstClr val="black"/>
              </a:solidFill>
              <a:latin typeface="Arial" charset="0"/>
              <a:cs typeface="Arial" charset="0"/>
            </a:endParaRPr>
          </a:p>
          <a:p>
            <a:pPr fontAlgn="base">
              <a:spcBef>
                <a:spcPct val="0"/>
              </a:spcBef>
              <a:spcAft>
                <a:spcPct val="0"/>
              </a:spcAft>
            </a:pPr>
            <a:r>
              <a:rPr lang="es-ES" dirty="0">
                <a:solidFill>
                  <a:prstClr val="black"/>
                </a:solidFill>
                <a:latin typeface="Arial" charset="0"/>
                <a:cs typeface="Arial" charset="0"/>
              </a:rPr>
              <a:t>A) Explica como calcularías el valor de Km para una enzima frente a un sustrato, si conoces la velocidad de reacción para distintas concentraciones de sustrato.  </a:t>
            </a:r>
          </a:p>
          <a:p>
            <a:pPr fontAlgn="base">
              <a:spcBef>
                <a:spcPct val="0"/>
              </a:spcBef>
              <a:spcAft>
                <a:spcPct val="0"/>
              </a:spcAft>
            </a:pPr>
            <a:r>
              <a:rPr lang="es-ES" dirty="0">
                <a:solidFill>
                  <a:prstClr val="black"/>
                </a:solidFill>
                <a:latin typeface="Arial" charset="0"/>
                <a:cs typeface="Arial" charset="0"/>
              </a:rPr>
              <a:t>B) ¿Qué efecto tendría sobre la Km la presencia de un inhibidor enzimático reversible? Razona la </a:t>
            </a:r>
            <a:r>
              <a:rPr lang="es-ES" dirty="0" smtClean="0">
                <a:solidFill>
                  <a:prstClr val="black"/>
                </a:solidFill>
                <a:latin typeface="Arial" charset="0"/>
                <a:cs typeface="Arial" charset="0"/>
              </a:rPr>
              <a:t>respuesta</a:t>
            </a:r>
          </a:p>
          <a:p>
            <a:pPr fontAlgn="base">
              <a:spcBef>
                <a:spcPct val="0"/>
              </a:spcBef>
              <a:spcAft>
                <a:spcPct val="0"/>
              </a:spcAft>
            </a:pPr>
            <a:r>
              <a:rPr lang="es-ES" dirty="0">
                <a:solidFill>
                  <a:prstClr val="black"/>
                </a:solidFill>
                <a:latin typeface="Arial" charset="0"/>
                <a:cs typeface="Arial" charset="0"/>
              </a:rPr>
              <a:t>C</a:t>
            </a:r>
            <a:r>
              <a:rPr lang="es-ES" dirty="0" smtClean="0">
                <a:solidFill>
                  <a:prstClr val="black"/>
                </a:solidFill>
                <a:latin typeface="Arial" charset="0"/>
                <a:cs typeface="Arial" charset="0"/>
              </a:rPr>
              <a:t>) ¿Cómo </a:t>
            </a:r>
            <a:r>
              <a:rPr lang="es-ES" dirty="0">
                <a:solidFill>
                  <a:prstClr val="black"/>
                </a:solidFill>
                <a:latin typeface="Arial" charset="0"/>
                <a:cs typeface="Arial" charset="0"/>
              </a:rPr>
              <a:t>solucionarías el </a:t>
            </a:r>
            <a:r>
              <a:rPr lang="es-ES" dirty="0" smtClean="0">
                <a:solidFill>
                  <a:prstClr val="black"/>
                </a:solidFill>
                <a:latin typeface="Arial" charset="0"/>
                <a:cs typeface="Arial" charset="0"/>
              </a:rPr>
              <a:t>“problema”?. </a:t>
            </a:r>
            <a:r>
              <a:rPr lang="es-ES" dirty="0">
                <a:solidFill>
                  <a:prstClr val="black"/>
                </a:solidFill>
                <a:latin typeface="Arial" charset="0"/>
                <a:cs typeface="Arial" charset="0"/>
              </a:rPr>
              <a:t>Razona tu respuesta. </a:t>
            </a:r>
          </a:p>
          <a:p>
            <a:pPr fontAlgn="base">
              <a:spcBef>
                <a:spcPct val="0"/>
              </a:spcBef>
              <a:spcAft>
                <a:spcPct val="0"/>
              </a:spcAft>
            </a:pPr>
            <a:endParaRPr lang="es-ES" dirty="0">
              <a:solidFill>
                <a:prstClr val="black"/>
              </a:solidFill>
              <a:latin typeface="Arial" charset="0"/>
              <a:cs typeface="Arial" charset="0"/>
            </a:endParaRPr>
          </a:p>
        </p:txBody>
      </p:sp>
      <p:sp>
        <p:nvSpPr>
          <p:cNvPr id="7" name="6 CuadroTexto"/>
          <p:cNvSpPr txBox="1">
            <a:spLocks noChangeArrowheads="1"/>
          </p:cNvSpPr>
          <p:nvPr/>
        </p:nvSpPr>
        <p:spPr bwMode="auto">
          <a:xfrm>
            <a:off x="590576" y="2238673"/>
            <a:ext cx="3724225" cy="923330"/>
          </a:xfrm>
          <a:prstGeom prst="rect">
            <a:avLst/>
          </a:prstGeom>
          <a:noFill/>
          <a:ln w="9525">
            <a:noFill/>
            <a:miter lim="800000"/>
            <a:headEnd/>
            <a:tailEnd/>
          </a:ln>
        </p:spPr>
        <p:txBody>
          <a:bodyPr wrap="none">
            <a:spAutoFit/>
          </a:bodyPr>
          <a:lstStyle/>
          <a:p>
            <a:pPr marL="342900" indent="-342900" fontAlgn="base">
              <a:spcBef>
                <a:spcPct val="0"/>
              </a:spcBef>
              <a:spcAft>
                <a:spcPct val="0"/>
              </a:spcAft>
            </a:pPr>
            <a:r>
              <a:rPr lang="es-ES_tradnl" b="1" dirty="0">
                <a:latin typeface="Arial" charset="0"/>
                <a:cs typeface="Arial" charset="0"/>
              </a:rPr>
              <a:t>A1) </a:t>
            </a:r>
            <a:r>
              <a:rPr lang="es-ES_tradnl" dirty="0">
                <a:solidFill>
                  <a:srgbClr val="FF0000"/>
                </a:solidFill>
                <a:latin typeface="Arial" charset="0"/>
                <a:cs typeface="Arial" charset="0"/>
              </a:rPr>
              <a:t>Gráficamente</a:t>
            </a:r>
          </a:p>
          <a:p>
            <a:pPr marL="342900" indent="-342900" fontAlgn="base">
              <a:spcBef>
                <a:spcPct val="0"/>
              </a:spcBef>
              <a:spcAft>
                <a:spcPct val="0"/>
              </a:spcAft>
            </a:pPr>
            <a:r>
              <a:rPr lang="es-ES_tradnl" b="1" dirty="0">
                <a:latin typeface="Arial" charset="0"/>
                <a:cs typeface="Arial" charset="0"/>
              </a:rPr>
              <a:t>A2) </a:t>
            </a:r>
            <a:r>
              <a:rPr lang="es-ES_tradnl" dirty="0">
                <a:solidFill>
                  <a:srgbClr val="FF0000"/>
                </a:solidFill>
                <a:latin typeface="Arial" charset="0"/>
                <a:cs typeface="Arial" charset="0"/>
              </a:rPr>
              <a:t>A partir de la ecuación de M-M</a:t>
            </a:r>
          </a:p>
          <a:p>
            <a:pPr marL="342900" indent="-342900" fontAlgn="base">
              <a:spcBef>
                <a:spcPct val="0"/>
              </a:spcBef>
              <a:spcAft>
                <a:spcPct val="0"/>
              </a:spcAft>
              <a:buFontTx/>
              <a:buAutoNum type="alphaUcParenR"/>
            </a:pPr>
            <a:endParaRPr lang="es-ES_tradnl" dirty="0">
              <a:solidFill>
                <a:srgbClr val="FF0000"/>
              </a:solidFill>
              <a:latin typeface="Arial" charset="0"/>
              <a:cs typeface="Arial" charset="0"/>
            </a:endParaRPr>
          </a:p>
        </p:txBody>
      </p:sp>
      <p:sp>
        <p:nvSpPr>
          <p:cNvPr id="8" name="7 CuadroTexto"/>
          <p:cNvSpPr txBox="1">
            <a:spLocks noChangeArrowheads="1"/>
          </p:cNvSpPr>
          <p:nvPr/>
        </p:nvSpPr>
        <p:spPr bwMode="auto">
          <a:xfrm>
            <a:off x="6238877" y="2428874"/>
            <a:ext cx="5295784" cy="923330"/>
          </a:xfrm>
          <a:prstGeom prst="rect">
            <a:avLst/>
          </a:prstGeom>
          <a:noFill/>
          <a:ln w="9525">
            <a:noFill/>
            <a:miter lim="800000"/>
            <a:headEnd/>
            <a:tailEnd/>
          </a:ln>
        </p:spPr>
        <p:txBody>
          <a:bodyPr wrap="square">
            <a:spAutoFit/>
          </a:bodyPr>
          <a:lstStyle/>
          <a:p>
            <a:pPr fontAlgn="base">
              <a:spcBef>
                <a:spcPct val="0"/>
              </a:spcBef>
              <a:spcAft>
                <a:spcPct val="0"/>
              </a:spcAft>
            </a:pPr>
            <a:r>
              <a:rPr lang="es-ES_tradnl" dirty="0">
                <a:solidFill>
                  <a:prstClr val="black"/>
                </a:solidFill>
                <a:latin typeface="Arial" charset="0"/>
                <a:cs typeface="Arial" charset="0"/>
              </a:rPr>
              <a:t>B)  </a:t>
            </a:r>
            <a:r>
              <a:rPr lang="es-ES_tradnl" dirty="0">
                <a:solidFill>
                  <a:srgbClr val="FF0000"/>
                </a:solidFill>
                <a:latin typeface="Arial" charset="0"/>
                <a:cs typeface="Arial" charset="0"/>
              </a:rPr>
              <a:t>I. </a:t>
            </a:r>
            <a:r>
              <a:rPr lang="es-ES_tradnl" dirty="0" smtClean="0">
                <a:solidFill>
                  <a:srgbClr val="FF0000"/>
                </a:solidFill>
                <a:latin typeface="Arial" charset="0"/>
                <a:cs typeface="Arial" charset="0"/>
              </a:rPr>
              <a:t>competitiva: La V </a:t>
            </a:r>
            <a:r>
              <a:rPr lang="es-ES_tradnl" dirty="0" err="1" smtClean="0">
                <a:solidFill>
                  <a:srgbClr val="FF0000"/>
                </a:solidFill>
                <a:latin typeface="Arial" charset="0"/>
                <a:cs typeface="Arial" charset="0"/>
              </a:rPr>
              <a:t>max</a:t>
            </a:r>
            <a:r>
              <a:rPr lang="es-ES_tradnl" dirty="0" smtClean="0">
                <a:solidFill>
                  <a:srgbClr val="FF0000"/>
                </a:solidFill>
                <a:latin typeface="Arial" charset="0"/>
                <a:cs typeface="Arial" charset="0"/>
              </a:rPr>
              <a:t> permanecerá constante , mientras que la Km aumenta, luego disminuye la afinidad por el sustrato.</a:t>
            </a:r>
            <a:endParaRPr lang="es-ES_tradnl" dirty="0">
              <a:solidFill>
                <a:srgbClr val="FF0000"/>
              </a:solidFill>
              <a:latin typeface="Arial" charset="0"/>
              <a:cs typeface="Arial" charset="0"/>
            </a:endParaRPr>
          </a:p>
        </p:txBody>
      </p:sp>
      <p:pic>
        <p:nvPicPr>
          <p:cNvPr id="10" name="Picture 2"/>
          <p:cNvPicPr>
            <a:picLocks noChangeAspect="1" noChangeArrowheads="1"/>
          </p:cNvPicPr>
          <p:nvPr/>
        </p:nvPicPr>
        <p:blipFill>
          <a:blip r:embed="rId2" cstate="print"/>
          <a:srcRect/>
          <a:stretch>
            <a:fillRect/>
          </a:stretch>
        </p:blipFill>
        <p:spPr bwMode="auto">
          <a:xfrm>
            <a:off x="1952625" y="3286126"/>
            <a:ext cx="3557588" cy="2786063"/>
          </a:xfrm>
          <a:prstGeom prst="rect">
            <a:avLst/>
          </a:prstGeom>
          <a:noFill/>
          <a:ln w="9525">
            <a:noFill/>
            <a:miter lim="800000"/>
            <a:headEnd/>
            <a:tailEnd/>
          </a:ln>
        </p:spPr>
      </p:pic>
      <p:cxnSp>
        <p:nvCxnSpPr>
          <p:cNvPr id="12" name="11 Conector recto"/>
          <p:cNvCxnSpPr/>
          <p:nvPr/>
        </p:nvCxnSpPr>
        <p:spPr>
          <a:xfrm>
            <a:off x="2452689" y="4572000"/>
            <a:ext cx="35718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13 Conector recto de flecha"/>
          <p:cNvCxnSpPr/>
          <p:nvPr/>
        </p:nvCxnSpPr>
        <p:spPr>
          <a:xfrm rot="5400000">
            <a:off x="2274888" y="5106988"/>
            <a:ext cx="1071563"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14 Conector recto de flecha"/>
          <p:cNvCxnSpPr/>
          <p:nvPr/>
        </p:nvCxnSpPr>
        <p:spPr>
          <a:xfrm rot="5400000" flipH="1" flipV="1">
            <a:off x="2488407" y="5750720"/>
            <a:ext cx="428625" cy="21431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8" name="17 CuadroTexto"/>
          <p:cNvSpPr txBox="1">
            <a:spLocks noChangeArrowheads="1"/>
          </p:cNvSpPr>
          <p:nvPr/>
        </p:nvSpPr>
        <p:spPr bwMode="auto">
          <a:xfrm>
            <a:off x="2309813" y="6072189"/>
            <a:ext cx="620712" cy="369887"/>
          </a:xfrm>
          <a:prstGeom prst="rect">
            <a:avLst/>
          </a:prstGeom>
          <a:noFill/>
          <a:ln w="9525">
            <a:noFill/>
            <a:miter lim="800000"/>
            <a:headEnd/>
            <a:tailEnd/>
          </a:ln>
        </p:spPr>
        <p:txBody>
          <a:bodyPr wrap="none">
            <a:spAutoFit/>
          </a:bodyPr>
          <a:lstStyle/>
          <a:p>
            <a:pPr fontAlgn="base">
              <a:spcBef>
                <a:spcPct val="0"/>
              </a:spcBef>
              <a:spcAft>
                <a:spcPct val="0"/>
              </a:spcAft>
            </a:pPr>
            <a:r>
              <a:rPr lang="es-ES_tradnl" b="1">
                <a:solidFill>
                  <a:prstClr val="black"/>
                </a:solidFill>
                <a:latin typeface="Arial" charset="0"/>
                <a:cs typeface="Arial" charset="0"/>
              </a:rPr>
              <a:t>Km </a:t>
            </a:r>
          </a:p>
        </p:txBody>
      </p:sp>
      <p:pic>
        <p:nvPicPr>
          <p:cNvPr id="157698" name="Picture 2" descr="ANd9GcRt7Kbi1dKTJiKFx8nNNtQ5uX3kFsnjMINLzfP0AhN73htB7mKoswagUW5cGw"/>
          <p:cNvPicPr>
            <a:picLocks noChangeAspect="1" noChangeArrowheads="1"/>
          </p:cNvPicPr>
          <p:nvPr/>
        </p:nvPicPr>
        <p:blipFill>
          <a:blip r:embed="rId3" cstate="print"/>
          <a:srcRect/>
          <a:stretch>
            <a:fillRect/>
          </a:stretch>
        </p:blipFill>
        <p:spPr bwMode="auto">
          <a:xfrm>
            <a:off x="6384927" y="3571876"/>
            <a:ext cx="1745830" cy="1429615"/>
          </a:xfrm>
          <a:prstGeom prst="rect">
            <a:avLst/>
          </a:prstGeom>
          <a:noFill/>
          <a:ln w="9525">
            <a:noFill/>
            <a:miter lim="800000"/>
            <a:headEnd/>
            <a:tailEnd/>
          </a:ln>
        </p:spPr>
      </p:pic>
      <p:sp>
        <p:nvSpPr>
          <p:cNvPr id="23" name="22 Forma libre"/>
          <p:cNvSpPr/>
          <p:nvPr/>
        </p:nvSpPr>
        <p:spPr>
          <a:xfrm>
            <a:off x="2571750" y="3681413"/>
            <a:ext cx="3170238" cy="1966912"/>
          </a:xfrm>
          <a:custGeom>
            <a:avLst/>
            <a:gdLst>
              <a:gd name="connsiteX0" fmla="*/ 0 w 3170904"/>
              <a:gd name="connsiteY0" fmla="*/ 1966451 h 1966451"/>
              <a:gd name="connsiteX1" fmla="*/ 737420 w 3170904"/>
              <a:gd name="connsiteY1" fmla="*/ 934064 h 1966451"/>
              <a:gd name="connsiteX2" fmla="*/ 1415846 w 3170904"/>
              <a:gd name="connsiteY2" fmla="*/ 462116 h 1966451"/>
              <a:gd name="connsiteX3" fmla="*/ 2197510 w 3170904"/>
              <a:gd name="connsiteY3" fmla="*/ 137651 h 1966451"/>
              <a:gd name="connsiteX4" fmla="*/ 2728452 w 3170904"/>
              <a:gd name="connsiteY4" fmla="*/ 19664 h 1966451"/>
              <a:gd name="connsiteX5" fmla="*/ 2743200 w 3170904"/>
              <a:gd name="connsiteY5" fmla="*/ 19664 h 1966451"/>
              <a:gd name="connsiteX6" fmla="*/ 3170904 w 3170904"/>
              <a:gd name="connsiteY6" fmla="*/ 4916 h 1966451"/>
              <a:gd name="connsiteX7" fmla="*/ 3170904 w 3170904"/>
              <a:gd name="connsiteY7" fmla="*/ 4916 h 196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0904" h="1966451">
                <a:moveTo>
                  <a:pt x="0" y="1966451"/>
                </a:moveTo>
                <a:cubicBezTo>
                  <a:pt x="250723" y="1575618"/>
                  <a:pt x="501446" y="1184786"/>
                  <a:pt x="737420" y="934064"/>
                </a:cubicBezTo>
                <a:cubicBezTo>
                  <a:pt x="973394" y="683342"/>
                  <a:pt x="1172498" y="594851"/>
                  <a:pt x="1415846" y="462116"/>
                </a:cubicBezTo>
                <a:cubicBezTo>
                  <a:pt x="1659194" y="329381"/>
                  <a:pt x="1978742" y="211393"/>
                  <a:pt x="2197510" y="137651"/>
                </a:cubicBezTo>
                <a:cubicBezTo>
                  <a:pt x="2416278" y="63909"/>
                  <a:pt x="2637504" y="39328"/>
                  <a:pt x="2728452" y="19664"/>
                </a:cubicBezTo>
                <a:cubicBezTo>
                  <a:pt x="2819400" y="0"/>
                  <a:pt x="2743200" y="19664"/>
                  <a:pt x="2743200" y="19664"/>
                </a:cubicBezTo>
                <a:lnTo>
                  <a:pt x="3170904" y="4916"/>
                </a:lnTo>
                <a:lnTo>
                  <a:pt x="3170904" y="4916"/>
                </a:lnTo>
              </a:path>
            </a:pathLst>
          </a:custGeom>
          <a:ln w="38100"/>
        </p:spPr>
        <p:style>
          <a:lnRef idx="1">
            <a:schemeClr val="accent2"/>
          </a:lnRef>
          <a:fillRef idx="0">
            <a:schemeClr val="accent2"/>
          </a:fillRef>
          <a:effectRef idx="0">
            <a:schemeClr val="accent2"/>
          </a:effectRef>
          <a:fontRef idx="minor">
            <a:schemeClr val="tx1"/>
          </a:fontRef>
        </p:style>
        <p:txBody>
          <a:bodyPr anchor="ctr"/>
          <a:lstStyle/>
          <a:p>
            <a:pPr algn="ctr" fontAlgn="base">
              <a:spcBef>
                <a:spcPct val="0"/>
              </a:spcBef>
              <a:spcAft>
                <a:spcPct val="0"/>
              </a:spcAft>
              <a:defRPr/>
            </a:pPr>
            <a:endParaRPr lang="es-ES_tradnl">
              <a:ln>
                <a:solidFill>
                  <a:srgbClr val="FF0000"/>
                </a:solidFill>
              </a:ln>
              <a:solidFill>
                <a:prstClr val="black"/>
              </a:solidFill>
              <a:latin typeface="Tw Cen MT"/>
            </a:endParaRPr>
          </a:p>
        </p:txBody>
      </p:sp>
      <p:cxnSp>
        <p:nvCxnSpPr>
          <p:cNvPr id="28" name="27 Conector recto"/>
          <p:cNvCxnSpPr/>
          <p:nvPr/>
        </p:nvCxnSpPr>
        <p:spPr>
          <a:xfrm>
            <a:off x="2452689" y="4572000"/>
            <a:ext cx="928687"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30" name="29 Conector recto de flecha"/>
          <p:cNvCxnSpPr/>
          <p:nvPr/>
        </p:nvCxnSpPr>
        <p:spPr>
          <a:xfrm rot="5400000">
            <a:off x="2846388" y="5106988"/>
            <a:ext cx="1071563" cy="1588"/>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1" name="30 CuadroTexto"/>
          <p:cNvSpPr txBox="1">
            <a:spLocks noChangeArrowheads="1"/>
          </p:cNvSpPr>
          <p:nvPr/>
        </p:nvSpPr>
        <p:spPr bwMode="auto">
          <a:xfrm>
            <a:off x="3309938" y="6072189"/>
            <a:ext cx="633412" cy="369887"/>
          </a:xfrm>
          <a:prstGeom prst="rect">
            <a:avLst/>
          </a:prstGeom>
          <a:noFill/>
          <a:ln w="9525">
            <a:noFill/>
            <a:miter lim="800000"/>
            <a:headEnd/>
            <a:tailEnd/>
          </a:ln>
        </p:spPr>
        <p:txBody>
          <a:bodyPr wrap="none">
            <a:spAutoFit/>
          </a:bodyPr>
          <a:lstStyle/>
          <a:p>
            <a:pPr fontAlgn="base">
              <a:spcBef>
                <a:spcPct val="0"/>
              </a:spcBef>
              <a:spcAft>
                <a:spcPct val="0"/>
              </a:spcAft>
            </a:pPr>
            <a:r>
              <a:rPr lang="es-ES_tradnl" b="1">
                <a:solidFill>
                  <a:srgbClr val="FF0000"/>
                </a:solidFill>
                <a:latin typeface="Arial" charset="0"/>
                <a:cs typeface="Arial" charset="0"/>
              </a:rPr>
              <a:t>Km´</a:t>
            </a:r>
          </a:p>
        </p:txBody>
      </p:sp>
      <p:cxnSp>
        <p:nvCxnSpPr>
          <p:cNvPr id="32" name="31 Conector recto de flecha"/>
          <p:cNvCxnSpPr/>
          <p:nvPr/>
        </p:nvCxnSpPr>
        <p:spPr>
          <a:xfrm rot="16200000" flipV="1">
            <a:off x="3202782" y="5822157"/>
            <a:ext cx="500062" cy="142875"/>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 name="Rectángulo 1"/>
          <p:cNvSpPr/>
          <p:nvPr/>
        </p:nvSpPr>
        <p:spPr>
          <a:xfrm>
            <a:off x="6338635" y="5444384"/>
            <a:ext cx="5493812" cy="369332"/>
          </a:xfrm>
          <a:prstGeom prst="rect">
            <a:avLst/>
          </a:prstGeom>
        </p:spPr>
        <p:txBody>
          <a:bodyPr wrap="none">
            <a:spAutoFit/>
          </a:bodyPr>
          <a:lstStyle/>
          <a:p>
            <a:pPr fontAlgn="base">
              <a:spcBef>
                <a:spcPct val="0"/>
              </a:spcBef>
              <a:spcAft>
                <a:spcPct val="0"/>
              </a:spcAft>
            </a:pPr>
            <a:r>
              <a:rPr lang="es-ES" b="1" i="1" dirty="0" smtClean="0">
                <a:solidFill>
                  <a:srgbClr val="7030A0"/>
                </a:solidFill>
                <a:latin typeface="Arial" charset="0"/>
                <a:cs typeface="Arial" charset="0"/>
              </a:rPr>
              <a:t>Podemos revertir el proceso añadiendo sustrato</a:t>
            </a:r>
            <a:endParaRPr lang="es-ES" b="1" i="1" dirty="0">
              <a:solidFill>
                <a:srgbClr val="7030A0"/>
              </a:solidFill>
              <a:latin typeface="Arial" charset="0"/>
              <a:cs typeface="Arial" charset="0"/>
            </a:endParaRPr>
          </a:p>
        </p:txBody>
      </p:sp>
      <p:sp>
        <p:nvSpPr>
          <p:cNvPr id="3" name="Rectángulo 2"/>
          <p:cNvSpPr/>
          <p:nvPr/>
        </p:nvSpPr>
        <p:spPr>
          <a:xfrm>
            <a:off x="5996304" y="5444384"/>
            <a:ext cx="492443" cy="369332"/>
          </a:xfrm>
          <a:prstGeom prst="rect">
            <a:avLst/>
          </a:prstGeom>
        </p:spPr>
        <p:txBody>
          <a:bodyPr wrap="none">
            <a:spAutoFit/>
          </a:bodyPr>
          <a:lstStyle/>
          <a:p>
            <a:r>
              <a:rPr lang="es-ES" dirty="0">
                <a:solidFill>
                  <a:prstClr val="black"/>
                </a:solidFill>
                <a:latin typeface="Arial" charset="0"/>
                <a:cs typeface="Arial" charset="0"/>
              </a:rPr>
              <a:t>C) </a:t>
            </a:r>
            <a:endParaRPr lang="es-ES" dirty="0"/>
          </a:p>
        </p:txBody>
      </p:sp>
      <p:cxnSp>
        <p:nvCxnSpPr>
          <p:cNvPr id="5" name="Conector recto de flecha 4"/>
          <p:cNvCxnSpPr>
            <a:stCxn id="23" idx="4"/>
          </p:cNvCxnSpPr>
          <p:nvPr/>
        </p:nvCxnSpPr>
        <p:spPr>
          <a:xfrm flipH="1">
            <a:off x="5292436" y="3701082"/>
            <a:ext cx="7193" cy="194248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91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childTnLst>
                          </p:cTn>
                        </p:par>
                        <p:par>
                          <p:cTn id="22" fill="hold">
                            <p:stCondLst>
                              <p:cond delay="1000"/>
                            </p:stCondLst>
                            <p:childTnLst>
                              <p:par>
                                <p:cTn id="23" presetID="4" presetClass="entr" presetSubtype="16"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ox(i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in)">
                                      <p:cBhvr>
                                        <p:cTn id="30" dur="500"/>
                                        <p:tgtEl>
                                          <p:spTgt spid="15"/>
                                        </p:tgtEl>
                                      </p:cBhvr>
                                    </p:animEffect>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5"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43" dur="1000" fill="hold"/>
                                        <p:tgtEl>
                                          <p:spTgt spid="8"/>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57698"/>
                                        </p:tgtEl>
                                        <p:attrNameLst>
                                          <p:attrName>style.visibility</p:attrName>
                                        </p:attrNameLst>
                                      </p:cBhvr>
                                      <p:to>
                                        <p:strVal val="visible"/>
                                      </p:to>
                                    </p:set>
                                    <p:animEffect transition="in" filter="box(in)">
                                      <p:cBhvr>
                                        <p:cTn id="52" dur="500"/>
                                        <p:tgtEl>
                                          <p:spTgt spid="15769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ox(in)">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ox(in)">
                                      <p:cBhvr>
                                        <p:cTn id="62" dur="500"/>
                                        <p:tgtEl>
                                          <p:spTgt spid="28"/>
                                        </p:tgtEl>
                                      </p:cBhvr>
                                    </p:animEffect>
                                  </p:childTnLst>
                                </p:cTn>
                              </p:par>
                            </p:childTnLst>
                          </p:cTn>
                        </p:par>
                        <p:par>
                          <p:cTn id="63" fill="hold">
                            <p:stCondLst>
                              <p:cond delay="500"/>
                            </p:stCondLst>
                            <p:childTnLst>
                              <p:par>
                                <p:cTn id="64" presetID="4" presetClass="entr" presetSubtype="16"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ox(in)">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ox(in)">
                                      <p:cBhvr>
                                        <p:cTn id="71" dur="500"/>
                                        <p:tgtEl>
                                          <p:spTgt spid="32"/>
                                        </p:tgtEl>
                                      </p:cBhvr>
                                    </p:animEffect>
                                  </p:childTnLst>
                                </p:cTn>
                              </p:par>
                            </p:childTnLst>
                          </p:cTn>
                        </p:par>
                        <p:par>
                          <p:cTn id="72" fill="hold">
                            <p:stCondLst>
                              <p:cond delay="500"/>
                            </p:stCondLst>
                            <p:childTnLst>
                              <p:par>
                                <p:cTn id="73" presetID="25"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p:cTn id="75"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76"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77"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78" dur="1000" fill="hold"/>
                                        <p:tgtEl>
                                          <p:spTgt spid="31"/>
                                        </p:tgtEl>
                                        <p:attrNameLst>
                                          <p:attrName>ppt_h</p:attrName>
                                        </p:attrNameLst>
                                      </p:cBhvr>
                                      <p:tavLst>
                                        <p:tav tm="0">
                                          <p:val>
                                            <p:strVal val="#ppt_h"/>
                                          </p:val>
                                        </p:tav>
                                        <p:tav tm="100000">
                                          <p:val>
                                            <p:strVal val="#ppt_h"/>
                                          </p:val>
                                        </p:tav>
                                      </p:tavLst>
                                    </p:anim>
                                    <p:anim calcmode="lin" valueType="num">
                                      <p:cBhvr>
                                        <p:cTn id="79"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0"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81"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82" dur="1000" decel="50000">
                                          <p:stCondLst>
                                            <p:cond delay="0"/>
                                          </p:stCondLst>
                                        </p:cTn>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3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94912" y="214313"/>
            <a:ext cx="9573028" cy="2862322"/>
          </a:xfrm>
          <a:prstGeom prst="rect">
            <a:avLst/>
          </a:prstGeom>
          <a:noFill/>
        </p:spPr>
        <p:txBody>
          <a:bodyPr wrap="square">
            <a:spAutoFit/>
          </a:bodyPr>
          <a:lstStyle/>
          <a:p>
            <a:pPr fontAlgn="base">
              <a:spcBef>
                <a:spcPct val="0"/>
              </a:spcBef>
              <a:spcAft>
                <a:spcPct val="0"/>
              </a:spcAft>
              <a:defRPr/>
            </a:pPr>
            <a:r>
              <a:rPr lang="es-ES" b="1" dirty="0">
                <a:solidFill>
                  <a:prstClr val="black"/>
                </a:solidFill>
                <a:latin typeface="Arial" charset="0"/>
                <a:cs typeface="Arial" charset="0"/>
              </a:rPr>
              <a:t>Dibuja la estructura terciaria de una enzima unida a su sustrato, sobre este dibujo indica lo siguiente:</a:t>
            </a:r>
            <a:endParaRPr lang="es-ES_tradnl" b="1" dirty="0">
              <a:solidFill>
                <a:prstClr val="black"/>
              </a:solidFill>
              <a:latin typeface="Arial" charset="0"/>
              <a:cs typeface="Arial" charset="0"/>
            </a:endParaRPr>
          </a:p>
          <a:p>
            <a:pPr marL="342900" indent="-342900" fontAlgn="base">
              <a:spcBef>
                <a:spcPct val="0"/>
              </a:spcBef>
              <a:spcAft>
                <a:spcPct val="0"/>
              </a:spcAft>
              <a:buFont typeface="+mj-lt"/>
              <a:buAutoNum type="alphaLcPeriod"/>
              <a:defRPr/>
            </a:pPr>
            <a:r>
              <a:rPr lang="es-ES" dirty="0">
                <a:solidFill>
                  <a:prstClr val="black"/>
                </a:solidFill>
                <a:latin typeface="Arial" charset="0"/>
                <a:cs typeface="Arial" charset="0"/>
              </a:rPr>
              <a:t>¿Dónde actuaría un inhibidor competitivo?</a:t>
            </a:r>
            <a:endParaRPr lang="es-ES_tradnl" dirty="0">
              <a:solidFill>
                <a:prstClr val="black"/>
              </a:solidFill>
              <a:latin typeface="Arial" charset="0"/>
              <a:cs typeface="Arial" charset="0"/>
            </a:endParaRPr>
          </a:p>
          <a:p>
            <a:pPr fontAlgn="base">
              <a:spcBef>
                <a:spcPct val="0"/>
              </a:spcBef>
              <a:spcAft>
                <a:spcPct val="0"/>
              </a:spcAft>
              <a:defRPr/>
            </a:pPr>
            <a:r>
              <a:rPr lang="es-ES" b="1" i="1" dirty="0" smtClean="0">
                <a:solidFill>
                  <a:srgbClr val="FF0000"/>
                </a:solidFill>
                <a:latin typeface="Arial" charset="0"/>
                <a:cs typeface="Arial" charset="0"/>
              </a:rPr>
              <a:t>	En </a:t>
            </a:r>
            <a:r>
              <a:rPr lang="es-ES" b="1" i="1" dirty="0">
                <a:solidFill>
                  <a:srgbClr val="FF0000"/>
                </a:solidFill>
                <a:latin typeface="Arial" charset="0"/>
                <a:cs typeface="Arial" charset="0"/>
              </a:rPr>
              <a:t>el centro activo, es un análogo metabólico</a:t>
            </a:r>
            <a:r>
              <a:rPr lang="es-ES" i="1" dirty="0">
                <a:solidFill>
                  <a:prstClr val="black"/>
                </a:solidFill>
                <a:latin typeface="Arial" charset="0"/>
                <a:cs typeface="Arial" charset="0"/>
              </a:rPr>
              <a:t>				</a:t>
            </a:r>
            <a:endParaRPr lang="es-ES_tradnl" dirty="0">
              <a:solidFill>
                <a:prstClr val="black"/>
              </a:solidFill>
              <a:latin typeface="Arial" charset="0"/>
              <a:cs typeface="Arial" charset="0"/>
            </a:endParaRPr>
          </a:p>
          <a:p>
            <a:pPr fontAlgn="base">
              <a:spcBef>
                <a:spcPct val="0"/>
              </a:spcBef>
              <a:spcAft>
                <a:spcPct val="0"/>
              </a:spcAft>
              <a:defRPr/>
            </a:pPr>
            <a:r>
              <a:rPr lang="es-ES" dirty="0" smtClean="0">
                <a:solidFill>
                  <a:prstClr val="black"/>
                </a:solidFill>
                <a:latin typeface="Arial" charset="0"/>
                <a:cs typeface="Arial" charset="0"/>
              </a:rPr>
              <a:t>b. ¿Dónde </a:t>
            </a:r>
            <a:r>
              <a:rPr lang="es-ES" dirty="0">
                <a:solidFill>
                  <a:prstClr val="black"/>
                </a:solidFill>
                <a:latin typeface="Arial" charset="0"/>
                <a:cs typeface="Arial" charset="0"/>
              </a:rPr>
              <a:t>actuaría un inhibidor no competitivo?               </a:t>
            </a:r>
            <a:endParaRPr lang="es-ES_tradnl" dirty="0">
              <a:solidFill>
                <a:prstClr val="black"/>
              </a:solidFill>
              <a:latin typeface="Arial" charset="0"/>
              <a:cs typeface="Arial" charset="0"/>
            </a:endParaRPr>
          </a:p>
          <a:p>
            <a:pPr fontAlgn="base">
              <a:spcBef>
                <a:spcPct val="0"/>
              </a:spcBef>
              <a:spcAft>
                <a:spcPct val="0"/>
              </a:spcAft>
              <a:defRPr/>
            </a:pPr>
            <a:r>
              <a:rPr lang="es-ES" b="1" i="1" dirty="0" smtClean="0">
                <a:solidFill>
                  <a:srgbClr val="FF0000"/>
                </a:solidFill>
                <a:latin typeface="Arial" charset="0"/>
                <a:cs typeface="Arial" charset="0"/>
              </a:rPr>
              <a:t>	En </a:t>
            </a:r>
            <a:r>
              <a:rPr lang="es-ES" b="1" i="1" dirty="0">
                <a:solidFill>
                  <a:srgbClr val="FF0000"/>
                </a:solidFill>
                <a:latin typeface="Arial" charset="0"/>
                <a:cs typeface="Arial" charset="0"/>
              </a:rPr>
              <a:t>región diferente al c. activo</a:t>
            </a:r>
            <a:endParaRPr lang="es-ES_tradnl" dirty="0">
              <a:solidFill>
                <a:srgbClr val="FF0000"/>
              </a:solidFill>
              <a:latin typeface="Arial" charset="0"/>
              <a:cs typeface="Arial" charset="0"/>
            </a:endParaRPr>
          </a:p>
          <a:p>
            <a:pPr fontAlgn="base">
              <a:spcBef>
                <a:spcPct val="0"/>
              </a:spcBef>
              <a:spcAft>
                <a:spcPct val="0"/>
              </a:spcAft>
              <a:defRPr/>
            </a:pPr>
            <a:r>
              <a:rPr lang="es-ES" dirty="0" smtClean="0">
                <a:solidFill>
                  <a:prstClr val="black"/>
                </a:solidFill>
                <a:latin typeface="Arial" charset="0"/>
                <a:cs typeface="Arial" charset="0"/>
              </a:rPr>
              <a:t>c. ¿Cuál </a:t>
            </a:r>
            <a:r>
              <a:rPr lang="es-ES" dirty="0">
                <a:solidFill>
                  <a:prstClr val="black"/>
                </a:solidFill>
                <a:latin typeface="Arial" charset="0"/>
                <a:cs typeface="Arial" charset="0"/>
              </a:rPr>
              <a:t>de los dos tiene un efecto reversible? </a:t>
            </a:r>
            <a:endParaRPr lang="es-ES_tradnl" dirty="0">
              <a:solidFill>
                <a:prstClr val="black"/>
              </a:solidFill>
              <a:latin typeface="Arial" charset="0"/>
              <a:cs typeface="Arial" charset="0"/>
            </a:endParaRPr>
          </a:p>
          <a:p>
            <a:pPr fontAlgn="base">
              <a:spcBef>
                <a:spcPct val="0"/>
              </a:spcBef>
              <a:spcAft>
                <a:spcPct val="0"/>
              </a:spcAft>
              <a:defRPr/>
            </a:pPr>
            <a:r>
              <a:rPr lang="es-ES" b="1" i="1" dirty="0" smtClean="0">
                <a:solidFill>
                  <a:srgbClr val="FF0000"/>
                </a:solidFill>
                <a:latin typeface="Arial" charset="0"/>
                <a:cs typeface="Arial" charset="0"/>
              </a:rPr>
              <a:t>	El  </a:t>
            </a:r>
            <a:r>
              <a:rPr lang="es-ES" b="1" i="1" dirty="0">
                <a:solidFill>
                  <a:srgbClr val="FF0000"/>
                </a:solidFill>
                <a:latin typeface="Arial" charset="0"/>
                <a:cs typeface="Arial" charset="0"/>
              </a:rPr>
              <a:t>I. </a:t>
            </a:r>
            <a:r>
              <a:rPr lang="es-ES" b="1" i="1" dirty="0" smtClean="0">
                <a:solidFill>
                  <a:srgbClr val="FF0000"/>
                </a:solidFill>
                <a:latin typeface="Arial" charset="0"/>
                <a:cs typeface="Arial" charset="0"/>
              </a:rPr>
              <a:t>competitivo</a:t>
            </a:r>
            <a:endParaRPr lang="es-ES_tradnl" dirty="0">
              <a:solidFill>
                <a:srgbClr val="FF0000"/>
              </a:solidFill>
              <a:latin typeface="Arial" charset="0"/>
              <a:cs typeface="Arial" charset="0"/>
            </a:endParaRPr>
          </a:p>
          <a:p>
            <a:pPr fontAlgn="base">
              <a:spcBef>
                <a:spcPct val="0"/>
              </a:spcBef>
              <a:spcAft>
                <a:spcPct val="0"/>
              </a:spcAft>
              <a:defRPr/>
            </a:pPr>
            <a:r>
              <a:rPr lang="es-ES_tradnl" dirty="0" smtClean="0">
                <a:latin typeface="Arial" charset="0"/>
                <a:cs typeface="Arial" charset="0"/>
              </a:rPr>
              <a:t>d. </a:t>
            </a:r>
            <a:r>
              <a:rPr lang="es-ES" dirty="0" smtClean="0">
                <a:solidFill>
                  <a:prstClr val="black"/>
                </a:solidFill>
                <a:latin typeface="Arial" charset="0"/>
                <a:cs typeface="Arial" charset="0"/>
              </a:rPr>
              <a:t>¿cómo </a:t>
            </a:r>
            <a:r>
              <a:rPr lang="es-ES" dirty="0">
                <a:solidFill>
                  <a:prstClr val="black"/>
                </a:solidFill>
                <a:latin typeface="Arial" charset="0"/>
                <a:cs typeface="Arial" charset="0"/>
              </a:rPr>
              <a:t>conseguirías revertir el proceso inhibitorio? Razona las respuestas. </a:t>
            </a:r>
            <a:endParaRPr lang="es-ES_tradnl" dirty="0">
              <a:solidFill>
                <a:prstClr val="black"/>
              </a:solidFill>
              <a:latin typeface="Arial" charset="0"/>
              <a:cs typeface="Arial" charset="0"/>
            </a:endParaRPr>
          </a:p>
          <a:p>
            <a:pPr marL="342900" indent="-342900" fontAlgn="base">
              <a:spcBef>
                <a:spcPct val="0"/>
              </a:spcBef>
              <a:spcAft>
                <a:spcPct val="0"/>
              </a:spcAft>
              <a:defRPr/>
            </a:pPr>
            <a:r>
              <a:rPr lang="es-ES" b="1" i="1" dirty="0" smtClean="0">
                <a:solidFill>
                  <a:srgbClr val="FF0000"/>
                </a:solidFill>
                <a:latin typeface="Arial" charset="0"/>
                <a:cs typeface="Arial" charset="0"/>
              </a:rPr>
              <a:t>		Añadiendo </a:t>
            </a:r>
            <a:r>
              <a:rPr lang="es-ES" b="1" i="1" dirty="0">
                <a:solidFill>
                  <a:srgbClr val="FF0000"/>
                </a:solidFill>
                <a:latin typeface="Arial" charset="0"/>
                <a:cs typeface="Arial" charset="0"/>
              </a:rPr>
              <a:t>más sustrato, hasta  alcanzar la V </a:t>
            </a:r>
            <a:r>
              <a:rPr lang="es-ES" b="1" i="1" dirty="0" err="1">
                <a:solidFill>
                  <a:srgbClr val="FF0000"/>
                </a:solidFill>
                <a:latin typeface="Arial" charset="0"/>
                <a:cs typeface="Arial" charset="0"/>
              </a:rPr>
              <a:t>max</a:t>
            </a:r>
            <a:r>
              <a:rPr lang="es-ES" b="1" i="1" dirty="0">
                <a:solidFill>
                  <a:srgbClr val="FF0000"/>
                </a:solidFill>
                <a:latin typeface="Arial" charset="0"/>
                <a:cs typeface="Arial" charset="0"/>
              </a:rPr>
              <a:t>. (saturación). </a:t>
            </a:r>
            <a:endParaRPr lang="es-ES_tradnl" dirty="0">
              <a:solidFill>
                <a:srgbClr val="FF0000"/>
              </a:solidFill>
              <a:latin typeface="Arial" charset="0"/>
              <a:cs typeface="Arial" charset="0"/>
            </a:endParaRPr>
          </a:p>
        </p:txBody>
      </p:sp>
      <p:sp>
        <p:nvSpPr>
          <p:cNvPr id="9" name="8 Elipse"/>
          <p:cNvSpPr/>
          <p:nvPr/>
        </p:nvSpPr>
        <p:spPr>
          <a:xfrm>
            <a:off x="1952625" y="4500564"/>
            <a:ext cx="2286000" cy="1571625"/>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s-ES_tradnl" sz="6600" dirty="0">
                <a:solidFill>
                  <a:srgbClr val="002060"/>
                </a:solidFill>
                <a:latin typeface="Tw Cen MT"/>
              </a:rPr>
              <a:t>E</a:t>
            </a:r>
          </a:p>
        </p:txBody>
      </p:sp>
      <p:sp>
        <p:nvSpPr>
          <p:cNvPr id="12" name="11 Forma libre"/>
          <p:cNvSpPr/>
          <p:nvPr/>
        </p:nvSpPr>
        <p:spPr>
          <a:xfrm>
            <a:off x="3238501" y="4500563"/>
            <a:ext cx="1031875" cy="811212"/>
          </a:xfrm>
          <a:custGeom>
            <a:avLst/>
            <a:gdLst>
              <a:gd name="connsiteX0" fmla="*/ 73741 w 1032387"/>
              <a:gd name="connsiteY0" fmla="*/ 0 h 811161"/>
              <a:gd name="connsiteX1" fmla="*/ 412954 w 1032387"/>
              <a:gd name="connsiteY1" fmla="*/ 103239 h 811161"/>
              <a:gd name="connsiteX2" fmla="*/ 634180 w 1032387"/>
              <a:gd name="connsiteY2" fmla="*/ 206477 h 811161"/>
              <a:gd name="connsiteX3" fmla="*/ 811161 w 1032387"/>
              <a:gd name="connsiteY3" fmla="*/ 324465 h 811161"/>
              <a:gd name="connsiteX4" fmla="*/ 958645 w 1032387"/>
              <a:gd name="connsiteY4" fmla="*/ 501445 h 811161"/>
              <a:gd name="connsiteX5" fmla="*/ 1032387 w 1032387"/>
              <a:gd name="connsiteY5" fmla="*/ 796413 h 811161"/>
              <a:gd name="connsiteX6" fmla="*/ 324464 w 1032387"/>
              <a:gd name="connsiteY6" fmla="*/ 811161 h 811161"/>
              <a:gd name="connsiteX7" fmla="*/ 0 w 1032387"/>
              <a:gd name="connsiteY7" fmla="*/ 530942 h 811161"/>
              <a:gd name="connsiteX8" fmla="*/ 73741 w 1032387"/>
              <a:gd name="connsiteY8" fmla="*/ 0 h 81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387" h="811161">
                <a:moveTo>
                  <a:pt x="73741" y="0"/>
                </a:moveTo>
                <a:lnTo>
                  <a:pt x="412954" y="103239"/>
                </a:lnTo>
                <a:lnTo>
                  <a:pt x="634180" y="206477"/>
                </a:lnTo>
                <a:lnTo>
                  <a:pt x="811161" y="324465"/>
                </a:lnTo>
                <a:lnTo>
                  <a:pt x="958645" y="501445"/>
                </a:lnTo>
                <a:lnTo>
                  <a:pt x="1032387" y="796413"/>
                </a:lnTo>
                <a:lnTo>
                  <a:pt x="324464" y="811161"/>
                </a:lnTo>
                <a:lnTo>
                  <a:pt x="0" y="530942"/>
                </a:lnTo>
                <a:lnTo>
                  <a:pt x="73741" y="0"/>
                </a:lnTo>
                <a:close/>
              </a:path>
            </a:pathLst>
          </a:cu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fontAlgn="base">
              <a:spcBef>
                <a:spcPct val="0"/>
              </a:spcBef>
              <a:spcAft>
                <a:spcPct val="0"/>
              </a:spcAft>
              <a:defRPr/>
            </a:pPr>
            <a:r>
              <a:rPr lang="es-ES_tradnl" sz="4000" dirty="0">
                <a:solidFill>
                  <a:srgbClr val="FF0000"/>
                </a:solidFill>
                <a:latin typeface="Tw Cen MT"/>
              </a:rPr>
              <a:t>S</a:t>
            </a:r>
          </a:p>
        </p:txBody>
      </p:sp>
      <p:sp>
        <p:nvSpPr>
          <p:cNvPr id="13" name="12 Forma libre"/>
          <p:cNvSpPr/>
          <p:nvPr/>
        </p:nvSpPr>
        <p:spPr>
          <a:xfrm>
            <a:off x="4738689" y="3786188"/>
            <a:ext cx="1214437" cy="1096962"/>
          </a:xfrm>
          <a:custGeom>
            <a:avLst/>
            <a:gdLst>
              <a:gd name="connsiteX0" fmla="*/ 73741 w 1032387"/>
              <a:gd name="connsiteY0" fmla="*/ 0 h 811161"/>
              <a:gd name="connsiteX1" fmla="*/ 412954 w 1032387"/>
              <a:gd name="connsiteY1" fmla="*/ 103239 h 811161"/>
              <a:gd name="connsiteX2" fmla="*/ 634180 w 1032387"/>
              <a:gd name="connsiteY2" fmla="*/ 206477 h 811161"/>
              <a:gd name="connsiteX3" fmla="*/ 811161 w 1032387"/>
              <a:gd name="connsiteY3" fmla="*/ 324465 h 811161"/>
              <a:gd name="connsiteX4" fmla="*/ 958645 w 1032387"/>
              <a:gd name="connsiteY4" fmla="*/ 501445 h 811161"/>
              <a:gd name="connsiteX5" fmla="*/ 1032387 w 1032387"/>
              <a:gd name="connsiteY5" fmla="*/ 796413 h 811161"/>
              <a:gd name="connsiteX6" fmla="*/ 324464 w 1032387"/>
              <a:gd name="connsiteY6" fmla="*/ 811161 h 811161"/>
              <a:gd name="connsiteX7" fmla="*/ 0 w 1032387"/>
              <a:gd name="connsiteY7" fmla="*/ 530942 h 811161"/>
              <a:gd name="connsiteX8" fmla="*/ 73741 w 1032387"/>
              <a:gd name="connsiteY8" fmla="*/ 0 h 811161"/>
              <a:gd name="connsiteX0" fmla="*/ 73741 w 1032387"/>
              <a:gd name="connsiteY0" fmla="*/ 71438 h 882599"/>
              <a:gd name="connsiteX1" fmla="*/ 714380 w 1032387"/>
              <a:gd name="connsiteY1" fmla="*/ 0 h 882599"/>
              <a:gd name="connsiteX2" fmla="*/ 634180 w 1032387"/>
              <a:gd name="connsiteY2" fmla="*/ 277915 h 882599"/>
              <a:gd name="connsiteX3" fmla="*/ 811161 w 1032387"/>
              <a:gd name="connsiteY3" fmla="*/ 395903 h 882599"/>
              <a:gd name="connsiteX4" fmla="*/ 958645 w 1032387"/>
              <a:gd name="connsiteY4" fmla="*/ 572883 h 882599"/>
              <a:gd name="connsiteX5" fmla="*/ 1032387 w 1032387"/>
              <a:gd name="connsiteY5" fmla="*/ 867851 h 882599"/>
              <a:gd name="connsiteX6" fmla="*/ 324464 w 1032387"/>
              <a:gd name="connsiteY6" fmla="*/ 882599 h 882599"/>
              <a:gd name="connsiteX7" fmla="*/ 0 w 1032387"/>
              <a:gd name="connsiteY7" fmla="*/ 602380 h 882599"/>
              <a:gd name="connsiteX8" fmla="*/ 73741 w 1032387"/>
              <a:gd name="connsiteY8" fmla="*/ 71438 h 882599"/>
              <a:gd name="connsiteX0" fmla="*/ 73741 w 1032387"/>
              <a:gd name="connsiteY0" fmla="*/ 71438 h 882599"/>
              <a:gd name="connsiteX1" fmla="*/ 714380 w 1032387"/>
              <a:gd name="connsiteY1" fmla="*/ 0 h 882599"/>
              <a:gd name="connsiteX2" fmla="*/ 1000132 w 1032387"/>
              <a:gd name="connsiteY2" fmla="*/ 142876 h 882599"/>
              <a:gd name="connsiteX3" fmla="*/ 811161 w 1032387"/>
              <a:gd name="connsiteY3" fmla="*/ 395903 h 882599"/>
              <a:gd name="connsiteX4" fmla="*/ 958645 w 1032387"/>
              <a:gd name="connsiteY4" fmla="*/ 572883 h 882599"/>
              <a:gd name="connsiteX5" fmla="*/ 1032387 w 1032387"/>
              <a:gd name="connsiteY5" fmla="*/ 867851 h 882599"/>
              <a:gd name="connsiteX6" fmla="*/ 324464 w 1032387"/>
              <a:gd name="connsiteY6" fmla="*/ 882599 h 882599"/>
              <a:gd name="connsiteX7" fmla="*/ 0 w 1032387"/>
              <a:gd name="connsiteY7" fmla="*/ 602380 h 882599"/>
              <a:gd name="connsiteX8" fmla="*/ 73741 w 1032387"/>
              <a:gd name="connsiteY8" fmla="*/ 71438 h 882599"/>
              <a:gd name="connsiteX0" fmla="*/ 73741 w 1143008"/>
              <a:gd name="connsiteY0" fmla="*/ 71438 h 882599"/>
              <a:gd name="connsiteX1" fmla="*/ 714380 w 1143008"/>
              <a:gd name="connsiteY1" fmla="*/ 0 h 882599"/>
              <a:gd name="connsiteX2" fmla="*/ 1000132 w 1143008"/>
              <a:gd name="connsiteY2" fmla="*/ 142876 h 882599"/>
              <a:gd name="connsiteX3" fmla="*/ 1143008 w 1143008"/>
              <a:gd name="connsiteY3" fmla="*/ 285752 h 882599"/>
              <a:gd name="connsiteX4" fmla="*/ 958645 w 1143008"/>
              <a:gd name="connsiteY4" fmla="*/ 572883 h 882599"/>
              <a:gd name="connsiteX5" fmla="*/ 1032387 w 1143008"/>
              <a:gd name="connsiteY5" fmla="*/ 867851 h 882599"/>
              <a:gd name="connsiteX6" fmla="*/ 324464 w 1143008"/>
              <a:gd name="connsiteY6" fmla="*/ 882599 h 882599"/>
              <a:gd name="connsiteX7" fmla="*/ 0 w 1143008"/>
              <a:gd name="connsiteY7" fmla="*/ 602380 h 882599"/>
              <a:gd name="connsiteX8" fmla="*/ 73741 w 1143008"/>
              <a:gd name="connsiteY8" fmla="*/ 71438 h 882599"/>
              <a:gd name="connsiteX0" fmla="*/ 73741 w 1214445"/>
              <a:gd name="connsiteY0" fmla="*/ 71438 h 882599"/>
              <a:gd name="connsiteX1" fmla="*/ 714380 w 1214445"/>
              <a:gd name="connsiteY1" fmla="*/ 0 h 882599"/>
              <a:gd name="connsiteX2" fmla="*/ 1000132 w 1214445"/>
              <a:gd name="connsiteY2" fmla="*/ 142876 h 882599"/>
              <a:gd name="connsiteX3" fmla="*/ 1143008 w 1214445"/>
              <a:gd name="connsiteY3" fmla="*/ 285752 h 882599"/>
              <a:gd name="connsiteX4" fmla="*/ 1214445 w 1214445"/>
              <a:gd name="connsiteY4" fmla="*/ 500066 h 882599"/>
              <a:gd name="connsiteX5" fmla="*/ 1032387 w 1214445"/>
              <a:gd name="connsiteY5" fmla="*/ 867851 h 882599"/>
              <a:gd name="connsiteX6" fmla="*/ 324464 w 1214445"/>
              <a:gd name="connsiteY6" fmla="*/ 882599 h 882599"/>
              <a:gd name="connsiteX7" fmla="*/ 0 w 1214445"/>
              <a:gd name="connsiteY7" fmla="*/ 602380 h 882599"/>
              <a:gd name="connsiteX8" fmla="*/ 73741 w 1214445"/>
              <a:gd name="connsiteY8" fmla="*/ 71438 h 882599"/>
              <a:gd name="connsiteX0" fmla="*/ 73741 w 1214445"/>
              <a:gd name="connsiteY0" fmla="*/ 285752 h 1096913"/>
              <a:gd name="connsiteX1" fmla="*/ 714379 w 1214445"/>
              <a:gd name="connsiteY1" fmla="*/ 0 h 1096913"/>
              <a:gd name="connsiteX2" fmla="*/ 1000132 w 1214445"/>
              <a:gd name="connsiteY2" fmla="*/ 357190 h 1096913"/>
              <a:gd name="connsiteX3" fmla="*/ 1143008 w 1214445"/>
              <a:gd name="connsiteY3" fmla="*/ 500066 h 1096913"/>
              <a:gd name="connsiteX4" fmla="*/ 1214445 w 1214445"/>
              <a:gd name="connsiteY4" fmla="*/ 714380 h 1096913"/>
              <a:gd name="connsiteX5" fmla="*/ 1032387 w 1214445"/>
              <a:gd name="connsiteY5" fmla="*/ 1082165 h 1096913"/>
              <a:gd name="connsiteX6" fmla="*/ 324464 w 1214445"/>
              <a:gd name="connsiteY6" fmla="*/ 1096913 h 1096913"/>
              <a:gd name="connsiteX7" fmla="*/ 0 w 1214445"/>
              <a:gd name="connsiteY7" fmla="*/ 816694 h 1096913"/>
              <a:gd name="connsiteX8" fmla="*/ 73741 w 1214445"/>
              <a:gd name="connsiteY8" fmla="*/ 285752 h 1096913"/>
              <a:gd name="connsiteX0" fmla="*/ 71438 w 1214445"/>
              <a:gd name="connsiteY0" fmla="*/ 214314 h 1096913"/>
              <a:gd name="connsiteX1" fmla="*/ 714379 w 1214445"/>
              <a:gd name="connsiteY1" fmla="*/ 0 h 1096913"/>
              <a:gd name="connsiteX2" fmla="*/ 1000132 w 1214445"/>
              <a:gd name="connsiteY2" fmla="*/ 357190 h 1096913"/>
              <a:gd name="connsiteX3" fmla="*/ 1143008 w 1214445"/>
              <a:gd name="connsiteY3" fmla="*/ 500066 h 1096913"/>
              <a:gd name="connsiteX4" fmla="*/ 1214445 w 1214445"/>
              <a:gd name="connsiteY4" fmla="*/ 714380 h 1096913"/>
              <a:gd name="connsiteX5" fmla="*/ 1032387 w 1214445"/>
              <a:gd name="connsiteY5" fmla="*/ 1082165 h 1096913"/>
              <a:gd name="connsiteX6" fmla="*/ 324464 w 1214445"/>
              <a:gd name="connsiteY6" fmla="*/ 1096913 h 1096913"/>
              <a:gd name="connsiteX7" fmla="*/ 0 w 1214445"/>
              <a:gd name="connsiteY7" fmla="*/ 816694 h 1096913"/>
              <a:gd name="connsiteX8" fmla="*/ 71438 w 1214445"/>
              <a:gd name="connsiteY8" fmla="*/ 214314 h 109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4445" h="1096913">
                <a:moveTo>
                  <a:pt x="71438" y="214314"/>
                </a:moveTo>
                <a:lnTo>
                  <a:pt x="714379" y="0"/>
                </a:lnTo>
                <a:lnTo>
                  <a:pt x="1000132" y="357190"/>
                </a:lnTo>
                <a:lnTo>
                  <a:pt x="1143008" y="500066"/>
                </a:lnTo>
                <a:lnTo>
                  <a:pt x="1214445" y="714380"/>
                </a:lnTo>
                <a:lnTo>
                  <a:pt x="1032387" y="1082165"/>
                </a:lnTo>
                <a:lnTo>
                  <a:pt x="324464" y="1096913"/>
                </a:lnTo>
                <a:lnTo>
                  <a:pt x="0" y="816694"/>
                </a:lnTo>
                <a:lnTo>
                  <a:pt x="71438" y="214314"/>
                </a:lnTo>
                <a:close/>
              </a:path>
            </a:pathLst>
          </a:cu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fontAlgn="base">
              <a:spcBef>
                <a:spcPct val="0"/>
              </a:spcBef>
              <a:spcAft>
                <a:spcPct val="0"/>
              </a:spcAft>
              <a:defRPr/>
            </a:pPr>
            <a:r>
              <a:rPr lang="es-ES_tradnl" sz="4000" dirty="0" err="1">
                <a:solidFill>
                  <a:srgbClr val="FF0000"/>
                </a:solidFill>
                <a:latin typeface="Tw Cen MT"/>
              </a:rPr>
              <a:t>Ic</a:t>
            </a:r>
            <a:endParaRPr lang="es-ES_tradnl" sz="4000" dirty="0">
              <a:solidFill>
                <a:srgbClr val="FF0000"/>
              </a:solidFill>
              <a:latin typeface="Tw Cen MT"/>
            </a:endParaRPr>
          </a:p>
        </p:txBody>
      </p:sp>
      <p:sp>
        <p:nvSpPr>
          <p:cNvPr id="14" name="13 Forma libre"/>
          <p:cNvSpPr/>
          <p:nvPr/>
        </p:nvSpPr>
        <p:spPr>
          <a:xfrm>
            <a:off x="4953001" y="5500689"/>
            <a:ext cx="841375" cy="574675"/>
          </a:xfrm>
          <a:custGeom>
            <a:avLst/>
            <a:gdLst>
              <a:gd name="connsiteX0" fmla="*/ 0 w 840658"/>
              <a:gd name="connsiteY0" fmla="*/ 516193 h 575187"/>
              <a:gd name="connsiteX1" fmla="*/ 280219 w 840658"/>
              <a:gd name="connsiteY1" fmla="*/ 575187 h 575187"/>
              <a:gd name="connsiteX2" fmla="*/ 501445 w 840658"/>
              <a:gd name="connsiteY2" fmla="*/ 575187 h 575187"/>
              <a:gd name="connsiteX3" fmla="*/ 707922 w 840658"/>
              <a:gd name="connsiteY3" fmla="*/ 545690 h 575187"/>
              <a:gd name="connsiteX4" fmla="*/ 840658 w 840658"/>
              <a:gd name="connsiteY4" fmla="*/ 501445 h 575187"/>
              <a:gd name="connsiteX5" fmla="*/ 398206 w 840658"/>
              <a:gd name="connsiteY5" fmla="*/ 117987 h 575187"/>
              <a:gd name="connsiteX6" fmla="*/ 250722 w 840658"/>
              <a:gd name="connsiteY6" fmla="*/ 0 h 575187"/>
              <a:gd name="connsiteX7" fmla="*/ 0 w 840658"/>
              <a:gd name="connsiteY7" fmla="*/ 516193 h 57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0658" h="575187">
                <a:moveTo>
                  <a:pt x="0" y="516193"/>
                </a:moveTo>
                <a:lnTo>
                  <a:pt x="280219" y="575187"/>
                </a:lnTo>
                <a:lnTo>
                  <a:pt x="501445" y="575187"/>
                </a:lnTo>
                <a:lnTo>
                  <a:pt x="707922" y="545690"/>
                </a:lnTo>
                <a:lnTo>
                  <a:pt x="840658" y="501445"/>
                </a:lnTo>
                <a:lnTo>
                  <a:pt x="398206" y="117987"/>
                </a:lnTo>
                <a:lnTo>
                  <a:pt x="250722" y="0"/>
                </a:lnTo>
                <a:lnTo>
                  <a:pt x="0" y="516193"/>
                </a:lnTo>
                <a:close/>
              </a:path>
            </a:pathLst>
          </a:cu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s-ES_tradnl" sz="2800" b="1" dirty="0" err="1">
                <a:solidFill>
                  <a:srgbClr val="CC0099"/>
                </a:solidFill>
                <a:latin typeface="Tw Cen MT"/>
              </a:rPr>
              <a:t>Inc</a:t>
            </a:r>
            <a:endParaRPr lang="es-ES_tradnl" sz="2800" b="1" dirty="0">
              <a:solidFill>
                <a:srgbClr val="CC0099"/>
              </a:solidFill>
              <a:latin typeface="Tw Cen MT"/>
            </a:endParaRPr>
          </a:p>
        </p:txBody>
      </p:sp>
      <p:cxnSp>
        <p:nvCxnSpPr>
          <p:cNvPr id="18" name="17 Conector recto de flecha"/>
          <p:cNvCxnSpPr/>
          <p:nvPr/>
        </p:nvCxnSpPr>
        <p:spPr>
          <a:xfrm flipV="1">
            <a:off x="2166938" y="5143500"/>
            <a:ext cx="1143000" cy="9286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75784" name="21 CuadroTexto"/>
          <p:cNvSpPr txBox="1">
            <a:spLocks noChangeArrowheads="1"/>
          </p:cNvSpPr>
          <p:nvPr/>
        </p:nvSpPr>
        <p:spPr bwMode="auto">
          <a:xfrm>
            <a:off x="1738314" y="6072188"/>
            <a:ext cx="941387" cy="646112"/>
          </a:xfrm>
          <a:prstGeom prst="rect">
            <a:avLst/>
          </a:prstGeom>
          <a:noFill/>
          <a:ln w="9525">
            <a:solidFill>
              <a:schemeClr val="tx1"/>
            </a:solidFill>
            <a:miter lim="800000"/>
            <a:headEnd/>
            <a:tailEnd/>
          </a:ln>
        </p:spPr>
        <p:txBody>
          <a:bodyPr wrap="none">
            <a:spAutoFit/>
          </a:bodyPr>
          <a:lstStyle/>
          <a:p>
            <a:pPr fontAlgn="base">
              <a:spcBef>
                <a:spcPct val="0"/>
              </a:spcBef>
              <a:spcAft>
                <a:spcPct val="0"/>
              </a:spcAft>
            </a:pPr>
            <a:r>
              <a:rPr lang="es-ES_tradnl">
                <a:solidFill>
                  <a:prstClr val="black"/>
                </a:solidFill>
                <a:latin typeface="Arial" charset="0"/>
                <a:cs typeface="Arial" charset="0"/>
              </a:rPr>
              <a:t>Centro </a:t>
            </a:r>
          </a:p>
          <a:p>
            <a:pPr fontAlgn="base">
              <a:spcBef>
                <a:spcPct val="0"/>
              </a:spcBef>
              <a:spcAft>
                <a:spcPct val="0"/>
              </a:spcAft>
            </a:pPr>
            <a:r>
              <a:rPr lang="es-ES_tradnl">
                <a:solidFill>
                  <a:prstClr val="black"/>
                </a:solidFill>
                <a:latin typeface="Arial" charset="0"/>
                <a:cs typeface="Arial" charset="0"/>
              </a:rPr>
              <a:t>activo</a:t>
            </a:r>
          </a:p>
        </p:txBody>
      </p:sp>
    </p:spTree>
    <p:extLst>
      <p:ext uri="{BB962C8B-B14F-4D97-AF65-F5344CB8AC3E}">
        <p14:creationId xmlns:p14="http://schemas.microsoft.com/office/powerpoint/2010/main" val="216521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p:cTn id="7"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2" end="2"/>
                                            </p:txEl>
                                          </p:spTgt>
                                        </p:tgtEl>
                                      </p:cBhvr>
                                    </p:animEffect>
                                  </p:childTnLst>
                                </p:cTn>
                              </p:par>
                            </p:childTnLst>
                          </p:cTn>
                        </p:par>
                        <p:par>
                          <p:cTn id="15" fill="hold">
                            <p:stCondLst>
                              <p:cond delay="1000"/>
                            </p:stCondLst>
                            <p:childTnLst>
                              <p:par>
                                <p:cTn id="16" presetID="25" presetClass="entr"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21" dur="1000" fill="hold"/>
                                        <p:tgtEl>
                                          <p:spTgt spid="13"/>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13"/>
                                        </p:tgtEl>
                                      </p:cBhvr>
                                    </p:animEffect>
                                  </p:childTnLst>
                                </p:cTn>
                              </p:par>
                            </p:childTnLst>
                          </p:cTn>
                        </p:par>
                        <p:par>
                          <p:cTn id="26" fill="hold">
                            <p:stCondLst>
                              <p:cond delay="2000"/>
                            </p:stCondLst>
                            <p:childTnLst>
                              <p:par>
                                <p:cTn id="27" presetID="0" presetClass="path" presetSubtype="0" accel="50000" decel="50000" fill="hold" grpId="0" nodeType="afterEffect">
                                  <p:stCondLst>
                                    <p:cond delay="0"/>
                                  </p:stCondLst>
                                  <p:childTnLst>
                                    <p:animMotion origin="layout" path="M -1.45833E-6 -4.44444E-6 L -0.122 0.05973 " pathEditMode="relative" rAng="0" ptsTypes="AA">
                                      <p:cBhvr>
                                        <p:cTn id="28" dur="2000" fill="hold"/>
                                        <p:tgtEl>
                                          <p:spTgt spid="13"/>
                                        </p:tgtEl>
                                        <p:attrNameLst>
                                          <p:attrName>ppt_x</p:attrName>
                                          <p:attrName>ppt_y</p:attrName>
                                        </p:attrNameLst>
                                      </p:cBhvr>
                                      <p:rCtr x="-6107" y="2986"/>
                                    </p:animMotion>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 calcmode="lin" valueType="num">
                                      <p:cBhvr>
                                        <p:cTn id="33"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36"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8">
                                            <p:txEl>
                                              <p:pRg st="4" end="4"/>
                                            </p:txEl>
                                          </p:spTgt>
                                        </p:tgtEl>
                                      </p:cBhvr>
                                    </p:animEffect>
                                  </p:childTnLst>
                                </p:cTn>
                              </p:par>
                            </p:childTnLst>
                          </p:cTn>
                        </p:par>
                        <p:par>
                          <p:cTn id="41" fill="hold">
                            <p:stCondLst>
                              <p:cond delay="1000"/>
                            </p:stCondLst>
                            <p:childTnLst>
                              <p:par>
                                <p:cTn id="42" presetID="25"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47" dur="1000" fill="hold"/>
                                        <p:tgtEl>
                                          <p:spTgt spid="14"/>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14"/>
                                        </p:tgtEl>
                                      </p:cBhvr>
                                    </p:animEffect>
                                  </p:childTnLst>
                                </p:cTn>
                              </p:par>
                            </p:childTnLst>
                          </p:cTn>
                        </p:par>
                        <p:par>
                          <p:cTn id="52" fill="hold">
                            <p:stCondLst>
                              <p:cond delay="2000"/>
                            </p:stCondLst>
                            <p:childTnLst>
                              <p:par>
                                <p:cTn id="53" presetID="0" presetClass="path" presetSubtype="0" accel="50000" decel="50000" fill="hold" grpId="1" nodeType="afterEffect">
                                  <p:stCondLst>
                                    <p:cond delay="0"/>
                                  </p:stCondLst>
                                  <p:childTnLst>
                                    <p:animMotion origin="layout" path="M 3.05556E-6 -1.48148E-6 L -0.24393 0.00255 " pathEditMode="relative" rAng="0" ptsTypes="AA">
                                      <p:cBhvr>
                                        <p:cTn id="54" dur="2000" fill="hold"/>
                                        <p:tgtEl>
                                          <p:spTgt spid="14"/>
                                        </p:tgtEl>
                                        <p:attrNameLst>
                                          <p:attrName>ppt_x</p:attrName>
                                          <p:attrName>ppt_y</p:attrName>
                                        </p:attrNameLst>
                                      </p:cBhvr>
                                      <p:rCtr x="-12200" y="100"/>
                                    </p:animMotion>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Effect transition="in" filter="box(in)">
                                      <p:cBhvr>
                                        <p:cTn id="59" dur="500"/>
                                        <p:tgtEl>
                                          <p:spTgt spid="8">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8">
                                            <p:txEl>
                                              <p:pRg st="8" end="8"/>
                                            </p:txEl>
                                          </p:spTgt>
                                        </p:tgtEl>
                                        <p:attrNameLst>
                                          <p:attrName>style.visibility</p:attrName>
                                        </p:attrNameLst>
                                      </p:cBhvr>
                                      <p:to>
                                        <p:strVal val="visible"/>
                                      </p:to>
                                    </p:set>
                                    <p:animEffect transition="in" filter="box(in)">
                                      <p:cBhvr>
                                        <p:cTn id="6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1819" y="153700"/>
            <a:ext cx="11578107" cy="6186309"/>
          </a:xfrm>
          <a:prstGeom prst="rect">
            <a:avLst/>
          </a:prstGeom>
          <a:noFill/>
        </p:spPr>
        <p:txBody>
          <a:bodyPr wrap="square">
            <a:spAutoFit/>
          </a:bodyPr>
          <a:lstStyle/>
          <a:p>
            <a:pPr fontAlgn="base">
              <a:spcBef>
                <a:spcPct val="0"/>
              </a:spcBef>
              <a:spcAft>
                <a:spcPct val="0"/>
              </a:spcAft>
              <a:defRPr/>
            </a:pPr>
            <a:r>
              <a:rPr lang="es-ES" b="1" dirty="0">
                <a:solidFill>
                  <a:prstClr val="black"/>
                </a:solidFill>
                <a:latin typeface="Arial" charset="0"/>
                <a:cs typeface="Arial" charset="0"/>
              </a:rPr>
              <a:t>Define el concepto de cofactor enzimático</a:t>
            </a:r>
            <a:endParaRPr lang="es-ES" b="1" i="1" dirty="0">
              <a:solidFill>
                <a:prstClr val="black"/>
              </a:solidFill>
              <a:latin typeface="Arial" charset="0"/>
              <a:cs typeface="Arial" charset="0"/>
            </a:endParaRPr>
          </a:p>
          <a:p>
            <a:pPr fontAlgn="base">
              <a:spcBef>
                <a:spcPct val="0"/>
              </a:spcBef>
              <a:spcAft>
                <a:spcPct val="0"/>
              </a:spcAft>
              <a:defRPr/>
            </a:pPr>
            <a:r>
              <a:rPr lang="es-ES" i="1" dirty="0">
                <a:solidFill>
                  <a:srgbClr val="FF0000"/>
                </a:solidFill>
                <a:latin typeface="Arial" charset="0"/>
                <a:cs typeface="Arial" charset="0"/>
              </a:rPr>
              <a:t>Sustancias de diferente naturaleza (no proteica) que complementa y completa al enzima ( a nivel del c. activo</a:t>
            </a:r>
            <a:r>
              <a:rPr lang="es-ES" i="1" dirty="0" smtClean="0">
                <a:solidFill>
                  <a:srgbClr val="FF0000"/>
                </a:solidFill>
                <a:latin typeface="Arial" charset="0"/>
                <a:cs typeface="Arial" charset="0"/>
              </a:rPr>
              <a:t>) y se une a el de forma reversible.</a:t>
            </a:r>
            <a:endParaRPr lang="es-ES_tradnl" dirty="0">
              <a:solidFill>
                <a:srgbClr val="FF0000"/>
              </a:solidFill>
              <a:latin typeface="Arial" charset="0"/>
              <a:cs typeface="Arial" charset="0"/>
            </a:endParaRPr>
          </a:p>
          <a:p>
            <a:pPr fontAlgn="base">
              <a:spcBef>
                <a:spcPct val="0"/>
              </a:spcBef>
              <a:spcAft>
                <a:spcPct val="0"/>
              </a:spcAft>
              <a:defRPr/>
            </a:pPr>
            <a:r>
              <a:rPr lang="es-ES" dirty="0">
                <a:solidFill>
                  <a:srgbClr val="FF0000"/>
                </a:solidFill>
                <a:latin typeface="Arial" charset="0"/>
                <a:cs typeface="Arial" charset="0"/>
              </a:rPr>
              <a:t> </a:t>
            </a:r>
          </a:p>
          <a:p>
            <a:pPr fontAlgn="base">
              <a:spcBef>
                <a:spcPct val="0"/>
              </a:spcBef>
              <a:spcAft>
                <a:spcPct val="0"/>
              </a:spcAft>
              <a:defRPr/>
            </a:pPr>
            <a:r>
              <a:rPr lang="es-ES" b="1" dirty="0">
                <a:solidFill>
                  <a:prstClr val="black"/>
                </a:solidFill>
                <a:latin typeface="Arial" charset="0"/>
                <a:cs typeface="Arial" charset="0"/>
              </a:rPr>
              <a:t>¿Qué papel  juega el cofactor en el proceso catalítico?  </a:t>
            </a:r>
          </a:p>
          <a:p>
            <a:pPr fontAlgn="base">
              <a:spcBef>
                <a:spcPct val="0"/>
              </a:spcBef>
              <a:spcAft>
                <a:spcPct val="0"/>
              </a:spcAft>
              <a:defRPr/>
            </a:pPr>
            <a:r>
              <a:rPr lang="es-ES" i="1" dirty="0">
                <a:solidFill>
                  <a:prstClr val="black"/>
                </a:solidFill>
                <a:latin typeface="Arial" charset="0"/>
                <a:cs typeface="Arial" charset="0"/>
              </a:rPr>
              <a:t>	</a:t>
            </a:r>
            <a:r>
              <a:rPr lang="es-ES" i="1" dirty="0">
                <a:solidFill>
                  <a:srgbClr val="FF0000"/>
                </a:solidFill>
                <a:latin typeface="Arial" charset="0"/>
                <a:cs typeface="Arial" charset="0"/>
              </a:rPr>
              <a:t>Aporta g. funcionales al c. activo: </a:t>
            </a:r>
          </a:p>
          <a:p>
            <a:pPr marL="633413" fontAlgn="base">
              <a:spcBef>
                <a:spcPct val="0"/>
              </a:spcBef>
              <a:spcAft>
                <a:spcPct val="0"/>
              </a:spcAft>
              <a:buFont typeface="Wingdings" pitchFamily="2" charset="2"/>
              <a:buChar char="q"/>
              <a:defRPr/>
            </a:pPr>
            <a:r>
              <a:rPr lang="es-ES" i="1" dirty="0">
                <a:solidFill>
                  <a:srgbClr val="FF0000"/>
                </a:solidFill>
                <a:latin typeface="Arial" charset="0"/>
                <a:cs typeface="Arial" charset="0"/>
              </a:rPr>
              <a:t>	Interviene directamente en la catálisis </a:t>
            </a:r>
          </a:p>
          <a:p>
            <a:pPr marL="633413" fontAlgn="base">
              <a:spcBef>
                <a:spcPct val="0"/>
              </a:spcBef>
              <a:spcAft>
                <a:spcPct val="0"/>
              </a:spcAft>
              <a:buFont typeface="Wingdings" pitchFamily="2" charset="2"/>
              <a:buChar char="q"/>
              <a:defRPr/>
            </a:pPr>
            <a:r>
              <a:rPr lang="es-ES" i="1" dirty="0">
                <a:solidFill>
                  <a:srgbClr val="FF0000"/>
                </a:solidFill>
                <a:latin typeface="Arial" charset="0"/>
                <a:cs typeface="Arial" charset="0"/>
              </a:rPr>
              <a:t>	Une ES (actúa como puente de unión entre el E y el S)</a:t>
            </a:r>
          </a:p>
          <a:p>
            <a:pPr marL="633413" fontAlgn="base">
              <a:spcBef>
                <a:spcPct val="0"/>
              </a:spcBef>
              <a:spcAft>
                <a:spcPct val="0"/>
              </a:spcAft>
              <a:buFont typeface="Wingdings" pitchFamily="2" charset="2"/>
              <a:buChar char="q"/>
              <a:defRPr/>
            </a:pPr>
            <a:r>
              <a:rPr lang="es-ES" i="1" dirty="0">
                <a:solidFill>
                  <a:srgbClr val="FF0000"/>
                </a:solidFill>
                <a:latin typeface="Arial" charset="0"/>
                <a:cs typeface="Arial" charset="0"/>
              </a:rPr>
              <a:t>	Moldea definitivamente el E.U, originando la forma de la enzima activa</a:t>
            </a:r>
            <a:endParaRPr lang="es-ES_tradnl" dirty="0">
              <a:solidFill>
                <a:srgbClr val="FF0000"/>
              </a:solidFill>
              <a:latin typeface="Arial" charset="0"/>
              <a:cs typeface="Arial" charset="0"/>
            </a:endParaRPr>
          </a:p>
          <a:p>
            <a:pPr fontAlgn="base">
              <a:spcBef>
                <a:spcPct val="0"/>
              </a:spcBef>
              <a:spcAft>
                <a:spcPct val="0"/>
              </a:spcAft>
              <a:defRPr/>
            </a:pPr>
            <a:endParaRPr lang="es-ES" b="1" dirty="0">
              <a:solidFill>
                <a:prstClr val="black"/>
              </a:solidFill>
              <a:latin typeface="Arial" charset="0"/>
              <a:cs typeface="Arial" charset="0"/>
            </a:endParaRPr>
          </a:p>
          <a:p>
            <a:pPr fontAlgn="base">
              <a:spcBef>
                <a:spcPct val="0"/>
              </a:spcBef>
              <a:spcAft>
                <a:spcPct val="0"/>
              </a:spcAft>
              <a:defRPr/>
            </a:pPr>
            <a:r>
              <a:rPr lang="es-ES" b="1" dirty="0">
                <a:solidFill>
                  <a:prstClr val="black"/>
                </a:solidFill>
                <a:latin typeface="Arial" charset="0"/>
                <a:cs typeface="Arial" charset="0"/>
              </a:rPr>
              <a:t>Cita algún ejemplo de cofactor enzimático</a:t>
            </a:r>
            <a:r>
              <a:rPr lang="es-ES" dirty="0">
                <a:solidFill>
                  <a:prstClr val="black"/>
                </a:solidFill>
                <a:latin typeface="Arial" charset="0"/>
                <a:cs typeface="Arial" charset="0"/>
              </a:rPr>
              <a:t>: </a:t>
            </a:r>
          </a:p>
          <a:p>
            <a:pPr marL="633413" fontAlgn="base">
              <a:spcBef>
                <a:spcPct val="0"/>
              </a:spcBef>
              <a:spcAft>
                <a:spcPct val="0"/>
              </a:spcAft>
              <a:buFont typeface="Wingdings" pitchFamily="2" charset="2"/>
              <a:buChar char="q"/>
              <a:defRPr/>
            </a:pPr>
            <a:r>
              <a:rPr lang="es-ES" i="1" dirty="0">
                <a:solidFill>
                  <a:prstClr val="black"/>
                </a:solidFill>
                <a:latin typeface="Arial" charset="0"/>
                <a:cs typeface="Arial" charset="0"/>
              </a:rPr>
              <a:t> </a:t>
            </a:r>
            <a:r>
              <a:rPr lang="es-ES" i="1" dirty="0">
                <a:solidFill>
                  <a:srgbClr val="FF0000"/>
                </a:solidFill>
                <a:latin typeface="Arial" charset="0"/>
                <a:cs typeface="Arial" charset="0"/>
              </a:rPr>
              <a:t>FAD, NAD</a:t>
            </a:r>
            <a:r>
              <a:rPr lang="es-ES" i="1" baseline="30000" dirty="0">
                <a:solidFill>
                  <a:srgbClr val="FF0000"/>
                </a:solidFill>
                <a:latin typeface="Arial" charset="0"/>
                <a:cs typeface="Arial" charset="0"/>
              </a:rPr>
              <a:t>+</a:t>
            </a:r>
            <a:r>
              <a:rPr lang="es-ES" i="1" dirty="0">
                <a:solidFill>
                  <a:srgbClr val="FF0000"/>
                </a:solidFill>
                <a:latin typeface="Arial" charset="0"/>
                <a:cs typeface="Arial" charset="0"/>
              </a:rPr>
              <a:t>, cationes de Fe, Cu, Mg</a:t>
            </a:r>
            <a:r>
              <a:rPr lang="es-ES" i="1" dirty="0" smtClean="0">
                <a:solidFill>
                  <a:srgbClr val="FF0000"/>
                </a:solidFill>
                <a:latin typeface="Arial" charset="0"/>
                <a:cs typeface="Arial" charset="0"/>
              </a:rPr>
              <a:t>,..</a:t>
            </a:r>
            <a:r>
              <a:rPr lang="es-ES" i="1" dirty="0" err="1" smtClean="0">
                <a:solidFill>
                  <a:srgbClr val="FF0000"/>
                </a:solidFill>
                <a:latin typeface="Arial" charset="0"/>
                <a:cs typeface="Arial" charset="0"/>
              </a:rPr>
              <a:t>etc</a:t>
            </a:r>
            <a:r>
              <a:rPr lang="es-ES" i="1" dirty="0">
                <a:solidFill>
                  <a:srgbClr val="FF0000"/>
                </a:solidFill>
                <a:latin typeface="Arial" charset="0"/>
                <a:cs typeface="Arial" charset="0"/>
              </a:rPr>
              <a:t>.</a:t>
            </a:r>
          </a:p>
          <a:p>
            <a:pPr marL="633413" fontAlgn="base">
              <a:spcBef>
                <a:spcPct val="0"/>
              </a:spcBef>
              <a:spcAft>
                <a:spcPct val="0"/>
              </a:spcAft>
              <a:defRPr/>
            </a:pPr>
            <a:endParaRPr lang="es-ES" i="1" dirty="0">
              <a:solidFill>
                <a:prstClr val="black"/>
              </a:solidFill>
              <a:latin typeface="Arial" charset="0"/>
              <a:cs typeface="Arial" charset="0"/>
            </a:endParaRPr>
          </a:p>
          <a:p>
            <a:pPr fontAlgn="base">
              <a:spcBef>
                <a:spcPct val="0"/>
              </a:spcBef>
              <a:spcAft>
                <a:spcPct val="0"/>
              </a:spcAft>
              <a:defRPr/>
            </a:pPr>
            <a:r>
              <a:rPr lang="es-ES" b="1" dirty="0">
                <a:solidFill>
                  <a:prstClr val="black"/>
                </a:solidFill>
                <a:latin typeface="Arial" charset="0"/>
                <a:cs typeface="Arial" charset="0"/>
              </a:rPr>
              <a:t>Define los siguientes conceptos referidos a enzimas: </a:t>
            </a:r>
            <a:endParaRPr lang="es-ES_tradnl" b="1" dirty="0">
              <a:solidFill>
                <a:prstClr val="black"/>
              </a:solidFill>
              <a:latin typeface="Arial" charset="0"/>
              <a:cs typeface="Arial" charset="0"/>
            </a:endParaRPr>
          </a:p>
          <a:p>
            <a:pPr fontAlgn="base">
              <a:spcBef>
                <a:spcPct val="0"/>
              </a:spcBef>
              <a:spcAft>
                <a:spcPct val="0"/>
              </a:spcAft>
              <a:defRPr/>
            </a:pPr>
            <a:r>
              <a:rPr lang="es-ES" b="1" i="1" dirty="0">
                <a:solidFill>
                  <a:prstClr val="black"/>
                </a:solidFill>
                <a:latin typeface="Arial" charset="0"/>
                <a:cs typeface="Arial" charset="0"/>
              </a:rPr>
              <a:t>Km:</a:t>
            </a:r>
            <a:r>
              <a:rPr lang="es-ES" i="1" dirty="0">
                <a:solidFill>
                  <a:prstClr val="black"/>
                </a:solidFill>
                <a:latin typeface="Arial" charset="0"/>
                <a:cs typeface="Arial" charset="0"/>
              </a:rPr>
              <a:t>  </a:t>
            </a:r>
          </a:p>
          <a:p>
            <a:pPr fontAlgn="base">
              <a:spcBef>
                <a:spcPct val="0"/>
              </a:spcBef>
              <a:spcAft>
                <a:spcPct val="0"/>
              </a:spcAft>
              <a:defRPr/>
            </a:pPr>
            <a:r>
              <a:rPr lang="es-ES" i="1" dirty="0">
                <a:solidFill>
                  <a:srgbClr val="FF0000"/>
                </a:solidFill>
                <a:latin typeface="Arial" charset="0"/>
                <a:cs typeface="Arial" charset="0"/>
              </a:rPr>
              <a:t>Concentración de sustrato necesaria para alcanzar la mitad de la velocidad máxima de un proceso enzimático.</a:t>
            </a:r>
          </a:p>
          <a:p>
            <a:pPr fontAlgn="base">
              <a:spcBef>
                <a:spcPct val="0"/>
              </a:spcBef>
              <a:spcAft>
                <a:spcPct val="0"/>
              </a:spcAft>
              <a:defRPr/>
            </a:pPr>
            <a:r>
              <a:rPr lang="es-ES" b="1" i="1" dirty="0">
                <a:solidFill>
                  <a:prstClr val="black"/>
                </a:solidFill>
                <a:latin typeface="Arial" charset="0"/>
                <a:cs typeface="Arial" charset="0"/>
              </a:rPr>
              <a:t>Catálisis: </a:t>
            </a:r>
          </a:p>
          <a:p>
            <a:pPr fontAlgn="base">
              <a:spcBef>
                <a:spcPct val="0"/>
              </a:spcBef>
              <a:spcAft>
                <a:spcPct val="0"/>
              </a:spcAft>
              <a:defRPr/>
            </a:pPr>
            <a:r>
              <a:rPr lang="es-ES" i="1" dirty="0">
                <a:solidFill>
                  <a:srgbClr val="FF0000"/>
                </a:solidFill>
                <a:latin typeface="Arial" charset="0"/>
                <a:cs typeface="Arial" charset="0"/>
              </a:rPr>
              <a:t>Disminución de la energía de activación por la acción de un catalizador (3 etapas) con el fin de aumentar la velocidad de </a:t>
            </a:r>
            <a:r>
              <a:rPr lang="es-ES" i="1" dirty="0" smtClean="0">
                <a:solidFill>
                  <a:srgbClr val="FF0000"/>
                </a:solidFill>
                <a:latin typeface="Arial" charset="0"/>
                <a:cs typeface="Arial" charset="0"/>
              </a:rPr>
              <a:t>reacción sin necesidad de aumentar la </a:t>
            </a:r>
            <a:r>
              <a:rPr lang="es-ES" i="1" dirty="0" err="1" smtClean="0">
                <a:solidFill>
                  <a:srgbClr val="FF0000"/>
                </a:solidFill>
                <a:latin typeface="Arial" charset="0"/>
                <a:cs typeface="Arial" charset="0"/>
              </a:rPr>
              <a:t>Tª</a:t>
            </a:r>
            <a:r>
              <a:rPr lang="es-ES" i="1" dirty="0" smtClean="0">
                <a:solidFill>
                  <a:srgbClr val="FF0000"/>
                </a:solidFill>
                <a:latin typeface="Arial" charset="0"/>
                <a:cs typeface="Arial" charset="0"/>
              </a:rPr>
              <a:t>..</a:t>
            </a:r>
            <a:endParaRPr lang="es-ES_tradnl" dirty="0">
              <a:solidFill>
                <a:srgbClr val="FF0000"/>
              </a:solidFill>
              <a:latin typeface="Arial" charset="0"/>
              <a:cs typeface="Arial" charset="0"/>
            </a:endParaRPr>
          </a:p>
          <a:p>
            <a:pPr fontAlgn="base">
              <a:spcBef>
                <a:spcPct val="0"/>
              </a:spcBef>
              <a:spcAft>
                <a:spcPct val="0"/>
              </a:spcAft>
              <a:defRPr/>
            </a:pPr>
            <a:r>
              <a:rPr lang="es-ES" b="1" i="1" dirty="0">
                <a:solidFill>
                  <a:prstClr val="black"/>
                </a:solidFill>
                <a:latin typeface="Arial" charset="0"/>
                <a:cs typeface="Arial" charset="0"/>
              </a:rPr>
              <a:t>Velocidad del proceso enzimático: </a:t>
            </a:r>
            <a:endParaRPr lang="es-ES" b="1" i="1" dirty="0" smtClean="0">
              <a:solidFill>
                <a:prstClr val="black"/>
              </a:solidFill>
              <a:latin typeface="Arial" charset="0"/>
              <a:cs typeface="Arial" charset="0"/>
            </a:endParaRPr>
          </a:p>
          <a:p>
            <a:pPr fontAlgn="base">
              <a:spcBef>
                <a:spcPct val="0"/>
              </a:spcBef>
              <a:spcAft>
                <a:spcPct val="0"/>
              </a:spcAft>
              <a:defRPr/>
            </a:pPr>
            <a:r>
              <a:rPr lang="es-ES" i="1" dirty="0">
                <a:solidFill>
                  <a:srgbClr val="FF0000"/>
                </a:solidFill>
                <a:latin typeface="Arial" panose="020B0604020202020204" pitchFamily="34" charset="0"/>
                <a:cs typeface="Arial" panose="020B0604020202020204" pitchFamily="34" charset="0"/>
              </a:rPr>
              <a:t>La velocidad V indica el número de moléculas del sustrato que se convierten en producto por segundo. </a:t>
            </a:r>
            <a:endParaRPr lang="es-ES" b="1" i="1" dirty="0">
              <a:solidFill>
                <a:srgbClr val="FF0000"/>
              </a:solidFill>
              <a:latin typeface="Arial" panose="020B0604020202020204" pitchFamily="34" charset="0"/>
              <a:cs typeface="Arial" panose="020B0604020202020204" pitchFamily="34" charset="0"/>
            </a:endParaRPr>
          </a:p>
          <a:p>
            <a:pPr fontAlgn="base">
              <a:spcBef>
                <a:spcPct val="0"/>
              </a:spcBef>
              <a:spcAft>
                <a:spcPct val="0"/>
              </a:spcAft>
              <a:defRPr/>
            </a:pPr>
            <a:r>
              <a:rPr lang="es-ES" i="1" dirty="0">
                <a:solidFill>
                  <a:srgbClr val="FF0000"/>
                </a:solidFill>
                <a:latin typeface="Arial" charset="0"/>
                <a:cs typeface="Arial" charset="0"/>
              </a:rPr>
              <a:t>V = [ P ] / </a:t>
            </a:r>
            <a:r>
              <a:rPr lang="es-ES" i="1" dirty="0" smtClean="0">
                <a:solidFill>
                  <a:srgbClr val="FF0000"/>
                </a:solidFill>
                <a:latin typeface="Arial" charset="0"/>
                <a:cs typeface="Arial" charset="0"/>
              </a:rPr>
              <a:t>tiempo</a:t>
            </a:r>
            <a:endParaRPr lang="es-ES_tradnl" dirty="0">
              <a:solidFill>
                <a:srgbClr val="FF0000"/>
              </a:solidFill>
              <a:latin typeface="Arial" charset="0"/>
              <a:cs typeface="Arial" charset="0"/>
            </a:endParaRPr>
          </a:p>
        </p:txBody>
      </p:sp>
    </p:spTree>
    <p:extLst>
      <p:ext uri="{BB962C8B-B14F-4D97-AF65-F5344CB8AC3E}">
        <p14:creationId xmlns:p14="http://schemas.microsoft.com/office/powerpoint/2010/main" val="81575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additive="base">
                                        <p:cTn id="1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additive="base">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 calcmode="lin" valueType="num">
                                      <p:cBhvr additive="base">
                                        <p:cTn id="3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anim calcmode="lin" valueType="num">
                                      <p:cBhvr additive="base">
                                        <p:cTn id="37"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 calcmode="lin" valueType="num">
                                      <p:cBhvr additive="base">
                                        <p:cTn id="41"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anim calcmode="lin" valueType="num">
                                      <p:cBhvr additive="base">
                                        <p:cTn id="47"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xEl>
                                              <p:pRg st="19" end="19"/>
                                            </p:txEl>
                                          </p:spTgt>
                                        </p:tgtEl>
                                        <p:attrNameLst>
                                          <p:attrName>style.visibility</p:attrName>
                                        </p:attrNameLst>
                                      </p:cBhvr>
                                      <p:to>
                                        <p:strVal val="visible"/>
                                      </p:to>
                                    </p:set>
                                    <p:anim calcmode="lin" valueType="num">
                                      <p:cBhvr additive="base">
                                        <p:cTn id="53" dur="500" fill="hold"/>
                                        <p:tgtEl>
                                          <p:spTgt spid="2">
                                            <p:txEl>
                                              <p:pRg st="19" end="1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952626" y="285750"/>
            <a:ext cx="8429625" cy="5909310"/>
          </a:xfrm>
          <a:prstGeom prst="rect">
            <a:avLst/>
          </a:prstGeom>
          <a:noFill/>
        </p:spPr>
        <p:txBody>
          <a:bodyPr>
            <a:spAutoFit/>
          </a:bodyPr>
          <a:lstStyle/>
          <a:p>
            <a:pPr fontAlgn="base">
              <a:spcBef>
                <a:spcPct val="0"/>
              </a:spcBef>
              <a:spcAft>
                <a:spcPct val="0"/>
              </a:spcAft>
              <a:defRPr/>
            </a:pPr>
            <a:r>
              <a:rPr lang="es-ES" b="1" dirty="0">
                <a:solidFill>
                  <a:prstClr val="black"/>
                </a:solidFill>
                <a:latin typeface="Arial" charset="0"/>
                <a:cs typeface="Arial" charset="0"/>
              </a:rPr>
              <a:t>Una determinada concentración de enzima cataliza la conversión de un sustrato S en un producto P a una velocidad máxima de 3 </a:t>
            </a:r>
            <a:r>
              <a:rPr lang="es-ES_tradnl" b="1" dirty="0">
                <a:solidFill>
                  <a:prstClr val="black"/>
                </a:solidFill>
                <a:latin typeface="Arial" charset="0"/>
                <a:cs typeface="Arial" charset="0"/>
              </a:rPr>
              <a:t>µ </a:t>
            </a:r>
            <a:r>
              <a:rPr lang="es-ES" b="1" dirty="0">
                <a:solidFill>
                  <a:prstClr val="black"/>
                </a:solidFill>
                <a:latin typeface="Arial" charset="0"/>
                <a:cs typeface="Arial" charset="0"/>
              </a:rPr>
              <a:t>M/min, en estas condiciones de ensayo ¿qué incremento de valor tendrá la </a:t>
            </a:r>
            <a:r>
              <a:rPr lang="es-ES" b="1" dirty="0" err="1">
                <a:solidFill>
                  <a:prstClr val="black"/>
                </a:solidFill>
                <a:latin typeface="Arial" charset="0"/>
                <a:cs typeface="Arial" charset="0"/>
              </a:rPr>
              <a:t>Vmax</a:t>
            </a:r>
            <a:r>
              <a:rPr lang="es-ES" b="1" dirty="0">
                <a:solidFill>
                  <a:prstClr val="black"/>
                </a:solidFill>
                <a:latin typeface="Arial" charset="0"/>
                <a:cs typeface="Arial" charset="0"/>
              </a:rPr>
              <a:t> del proceso si duplicamos la concentración del sustrato? Razona la respuesta.   </a:t>
            </a:r>
          </a:p>
          <a:p>
            <a:pPr fontAlgn="base">
              <a:spcBef>
                <a:spcPct val="0"/>
              </a:spcBef>
              <a:spcAft>
                <a:spcPct val="0"/>
              </a:spcAft>
              <a:defRPr/>
            </a:pPr>
            <a:endParaRPr lang="es-ES" dirty="0">
              <a:solidFill>
                <a:prstClr val="black"/>
              </a:solidFill>
              <a:latin typeface="Arial" charset="0"/>
              <a:cs typeface="Arial" charset="0"/>
            </a:endParaRPr>
          </a:p>
          <a:p>
            <a:pPr fontAlgn="base">
              <a:spcBef>
                <a:spcPct val="0"/>
              </a:spcBef>
              <a:spcAft>
                <a:spcPct val="0"/>
              </a:spcAft>
              <a:defRPr/>
            </a:pPr>
            <a:r>
              <a:rPr lang="es-ES" i="1" dirty="0">
                <a:solidFill>
                  <a:srgbClr val="FF0000"/>
                </a:solidFill>
                <a:latin typeface="Arial" charset="0"/>
                <a:cs typeface="Arial" charset="0"/>
              </a:rPr>
              <a:t>Ninguno ya que todo el enzima estará formando  complejos ES (saturación) y se habrá alcanzado la V </a:t>
            </a:r>
            <a:r>
              <a:rPr lang="es-ES" i="1" dirty="0" err="1">
                <a:solidFill>
                  <a:srgbClr val="FF0000"/>
                </a:solidFill>
                <a:latin typeface="Arial" charset="0"/>
                <a:cs typeface="Arial" charset="0"/>
              </a:rPr>
              <a:t>max</a:t>
            </a:r>
            <a:r>
              <a:rPr lang="es-ES" i="1" dirty="0">
                <a:solidFill>
                  <a:srgbClr val="FF0000"/>
                </a:solidFill>
                <a:latin typeface="Arial" charset="0"/>
                <a:cs typeface="Arial" charset="0"/>
              </a:rPr>
              <a:t>.</a:t>
            </a:r>
          </a:p>
          <a:p>
            <a:pPr fontAlgn="base">
              <a:spcBef>
                <a:spcPct val="0"/>
              </a:spcBef>
              <a:spcAft>
                <a:spcPct val="0"/>
              </a:spcAft>
              <a:defRPr/>
            </a:pPr>
            <a:endParaRPr lang="es-ES" i="1" dirty="0" smtClean="0">
              <a:solidFill>
                <a:prstClr val="black"/>
              </a:solidFill>
              <a:latin typeface="Arial" charset="0"/>
              <a:cs typeface="Arial" charset="0"/>
            </a:endParaRPr>
          </a:p>
          <a:p>
            <a:pPr fontAlgn="base">
              <a:spcBef>
                <a:spcPct val="0"/>
              </a:spcBef>
              <a:spcAft>
                <a:spcPct val="0"/>
              </a:spcAft>
              <a:defRPr/>
            </a:pPr>
            <a:r>
              <a:rPr lang="es-ES" b="1" dirty="0" smtClean="0">
                <a:solidFill>
                  <a:prstClr val="black"/>
                </a:solidFill>
                <a:latin typeface="Arial" charset="0"/>
                <a:cs typeface="Arial" charset="0"/>
              </a:rPr>
              <a:t>A un pH 7.5 una determinada enzima transforma, con rendimiento óptimo, una determinada concentración de sustrato “S” en un producto “P”. Si modificamos el pH hasta un valor de 6.4 ¿qué le ocurriría a la velocidad del proceso? ¿qué le ocurriría al centro activo  en estas condiciones de reacción? Razona la respuesta: </a:t>
            </a:r>
          </a:p>
          <a:p>
            <a:pPr fontAlgn="base">
              <a:spcBef>
                <a:spcPct val="0"/>
              </a:spcBef>
              <a:spcAft>
                <a:spcPct val="0"/>
              </a:spcAft>
              <a:defRPr/>
            </a:pPr>
            <a:endParaRPr lang="es-ES_tradnl" b="1" dirty="0">
              <a:solidFill>
                <a:prstClr val="black"/>
              </a:solidFill>
              <a:latin typeface="Arial" charset="0"/>
              <a:cs typeface="Arial" charset="0"/>
            </a:endParaRPr>
          </a:p>
          <a:p>
            <a:pPr marL="342900" indent="-342900" fontAlgn="base">
              <a:spcBef>
                <a:spcPct val="0"/>
              </a:spcBef>
              <a:spcAft>
                <a:spcPct val="0"/>
              </a:spcAft>
              <a:buFontTx/>
              <a:buAutoNum type="alphaLcParenR"/>
              <a:defRPr/>
            </a:pPr>
            <a:r>
              <a:rPr lang="es-ES" i="1" dirty="0">
                <a:solidFill>
                  <a:srgbClr val="FF0000"/>
                </a:solidFill>
                <a:latin typeface="Arial" charset="0"/>
                <a:cs typeface="Arial" charset="0"/>
              </a:rPr>
              <a:t>la V disminuye. </a:t>
            </a:r>
          </a:p>
          <a:p>
            <a:pPr marL="342900" indent="-342900" fontAlgn="base">
              <a:spcBef>
                <a:spcPct val="0"/>
              </a:spcBef>
              <a:spcAft>
                <a:spcPct val="0"/>
              </a:spcAft>
              <a:buFontTx/>
              <a:buAutoNum type="alphaLcParenR"/>
              <a:defRPr/>
            </a:pPr>
            <a:r>
              <a:rPr lang="es-ES" i="1" dirty="0">
                <a:solidFill>
                  <a:srgbClr val="FF0000"/>
                </a:solidFill>
                <a:latin typeface="Arial" charset="0"/>
                <a:cs typeface="Arial" charset="0"/>
              </a:rPr>
              <a:t>la geometría del c. activo </a:t>
            </a:r>
            <a:r>
              <a:rPr lang="es-ES" i="1" dirty="0" smtClean="0">
                <a:solidFill>
                  <a:srgbClr val="FF0000"/>
                </a:solidFill>
                <a:latin typeface="Arial" charset="0"/>
                <a:cs typeface="Arial" charset="0"/>
              </a:rPr>
              <a:t>puede variar ya que se dan cambios en la carga eléctrica de ciertos radicales de </a:t>
            </a:r>
            <a:r>
              <a:rPr lang="es-ES" i="1" dirty="0" err="1" smtClean="0">
                <a:solidFill>
                  <a:srgbClr val="FF0000"/>
                </a:solidFill>
                <a:latin typeface="Arial" charset="0"/>
                <a:cs typeface="Arial" charset="0"/>
              </a:rPr>
              <a:t>aa</a:t>
            </a:r>
            <a:r>
              <a:rPr lang="es-ES" i="1" dirty="0" smtClean="0">
                <a:solidFill>
                  <a:srgbClr val="FF0000"/>
                </a:solidFill>
                <a:latin typeface="Arial" charset="0"/>
                <a:cs typeface="Arial" charset="0"/>
              </a:rPr>
              <a:t> del C. activo o del S </a:t>
            </a:r>
            <a:r>
              <a:rPr lang="es-ES" i="1" dirty="0">
                <a:solidFill>
                  <a:srgbClr val="FF0000"/>
                </a:solidFill>
                <a:latin typeface="Arial" charset="0"/>
                <a:cs typeface="Arial" charset="0"/>
                <a:sym typeface="Symbol"/>
              </a:rPr>
              <a:t></a:t>
            </a:r>
            <a:r>
              <a:rPr lang="es-ES" i="1" dirty="0">
                <a:solidFill>
                  <a:srgbClr val="FF0000"/>
                </a:solidFill>
                <a:latin typeface="Arial" charset="0"/>
                <a:cs typeface="Arial" charset="0"/>
              </a:rPr>
              <a:t> se dificulta la interacción </a:t>
            </a:r>
            <a:r>
              <a:rPr lang="es-ES" i="1" dirty="0" smtClean="0">
                <a:solidFill>
                  <a:srgbClr val="FF0000"/>
                </a:solidFill>
                <a:latin typeface="Arial" charset="0"/>
                <a:cs typeface="Arial" charset="0"/>
              </a:rPr>
              <a:t>específica y en consecuencia , la formación del complejo ES</a:t>
            </a:r>
            <a:r>
              <a:rPr lang="es-ES" i="1" dirty="0">
                <a:solidFill>
                  <a:srgbClr val="FF0000"/>
                </a:solidFill>
                <a:latin typeface="Arial" charset="0"/>
                <a:cs typeface="Arial" charset="0"/>
              </a:rPr>
              <a:t>. Si el cambio de pH fuera MAYOR </a:t>
            </a:r>
            <a:r>
              <a:rPr lang="es-ES" i="1" dirty="0">
                <a:solidFill>
                  <a:srgbClr val="FF0000"/>
                </a:solidFill>
                <a:latin typeface="Arial" charset="0"/>
                <a:cs typeface="Arial" charset="0"/>
                <a:sym typeface="Symbol"/>
              </a:rPr>
              <a:t></a:t>
            </a:r>
            <a:r>
              <a:rPr lang="es-ES" i="1" dirty="0">
                <a:solidFill>
                  <a:srgbClr val="FF0000"/>
                </a:solidFill>
                <a:latin typeface="Arial" charset="0"/>
                <a:cs typeface="Arial" charset="0"/>
              </a:rPr>
              <a:t> desnaturalización del enzima </a:t>
            </a:r>
            <a:r>
              <a:rPr lang="es-ES" i="1" dirty="0">
                <a:solidFill>
                  <a:srgbClr val="FF0000"/>
                </a:solidFill>
                <a:latin typeface="Arial" charset="0"/>
                <a:cs typeface="Arial" charset="0"/>
                <a:sym typeface="Symbol"/>
              </a:rPr>
              <a:t></a:t>
            </a:r>
            <a:r>
              <a:rPr lang="es-ES" i="1" dirty="0">
                <a:solidFill>
                  <a:srgbClr val="FF0000"/>
                </a:solidFill>
                <a:latin typeface="Arial" charset="0"/>
                <a:cs typeface="Arial" charset="0"/>
              </a:rPr>
              <a:t> V = 0 ( </a:t>
            </a:r>
            <a:r>
              <a:rPr lang="es-ES" i="1" dirty="0" err="1">
                <a:solidFill>
                  <a:srgbClr val="FF0000"/>
                </a:solidFill>
                <a:latin typeface="Arial" charset="0"/>
                <a:cs typeface="Arial" charset="0"/>
              </a:rPr>
              <a:t>enz</a:t>
            </a:r>
            <a:r>
              <a:rPr lang="es-ES" i="1" dirty="0">
                <a:solidFill>
                  <a:srgbClr val="FF0000"/>
                </a:solidFill>
                <a:latin typeface="Arial" charset="0"/>
                <a:cs typeface="Arial" charset="0"/>
              </a:rPr>
              <a:t>. No funcional)</a:t>
            </a:r>
            <a:endParaRPr lang="es-ES_tradnl" dirty="0">
              <a:solidFill>
                <a:srgbClr val="FF0000"/>
              </a:solidFill>
              <a:latin typeface="Arial" charset="0"/>
              <a:cs typeface="Arial" charset="0"/>
            </a:endParaRPr>
          </a:p>
          <a:p>
            <a:pPr fontAlgn="base">
              <a:spcBef>
                <a:spcPct val="0"/>
              </a:spcBef>
              <a:spcAft>
                <a:spcPct val="0"/>
              </a:spcAft>
              <a:defRPr/>
            </a:pPr>
            <a:endParaRPr lang="es-ES_tradnl" dirty="0">
              <a:solidFill>
                <a:prstClr val="black"/>
              </a:solidFill>
              <a:latin typeface="Arial" charset="0"/>
              <a:cs typeface="Arial" charset="0"/>
            </a:endParaRPr>
          </a:p>
        </p:txBody>
      </p:sp>
    </p:spTree>
    <p:extLst>
      <p:ext uri="{BB962C8B-B14F-4D97-AF65-F5344CB8AC3E}">
        <p14:creationId xmlns:p14="http://schemas.microsoft.com/office/powerpoint/2010/main" val="45791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decel="50000" fill="hold">
                                          <p:stCondLst>
                                            <p:cond delay="0"/>
                                          </p:stCondLst>
                                        </p:cTn>
                                        <p:tgtEl>
                                          <p:spTgt spid="2">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p:cTn id="19" dur="500" decel="50000" fill="hold">
                                          <p:stCondLst>
                                            <p:cond delay="0"/>
                                          </p:stCondLst>
                                        </p:cTn>
                                        <p:tgtEl>
                                          <p:spTgt spid="2">
                                            <p:txEl>
                                              <p:pRg st="6" end="6"/>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2">
                                            <p:txEl>
                                              <p:pRg st="6" end="6"/>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2">
                                            <p:txEl>
                                              <p:pRg st="6" end="6"/>
                                            </p:txEl>
                                          </p:spTgt>
                                        </p:tgtEl>
                                        <p:attrNameLst>
                                          <p:attrName>ppt_w</p:attrName>
                                        </p:attrNameLst>
                                      </p:cBhvr>
                                      <p:tavLst>
                                        <p:tav tm="0">
                                          <p:val>
                                            <p:strVal val="#ppt_w*.05"/>
                                          </p:val>
                                        </p:tav>
                                        <p:tav tm="100000">
                                          <p:val>
                                            <p:strVal val="#ppt_w"/>
                                          </p:val>
                                        </p:tav>
                                      </p:tavLst>
                                    </p:anim>
                                    <p:anim calcmode="lin" valueType="num">
                                      <p:cBhvr>
                                        <p:cTn id="22" dur="10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2">
                                            <p:txEl>
                                              <p:pRg st="6" end="6"/>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2">
                                            <p:txEl>
                                              <p:pRg st="6" end="6"/>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2">
                                            <p:txEl>
                                              <p:pRg st="6" end="6"/>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p:cTn id="31" dur="500" decel="50000" fill="hold">
                                          <p:stCondLst>
                                            <p:cond delay="0"/>
                                          </p:stCondLst>
                                        </p:cTn>
                                        <p:tgtEl>
                                          <p:spTgt spid="2">
                                            <p:txEl>
                                              <p:pRg st="7" end="7"/>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2">
                                            <p:txEl>
                                              <p:pRg st="7" end="7"/>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2">
                                            <p:txEl>
                                              <p:pRg st="7" end="7"/>
                                            </p:txEl>
                                          </p:spTgt>
                                        </p:tgtEl>
                                        <p:attrNameLst>
                                          <p:attrName>ppt_w</p:attrName>
                                        </p:attrNameLst>
                                      </p:cBhvr>
                                      <p:tavLst>
                                        <p:tav tm="0">
                                          <p:val>
                                            <p:strVal val="#ppt_w*.05"/>
                                          </p:val>
                                        </p:tav>
                                        <p:tav tm="100000">
                                          <p:val>
                                            <p:strVal val="#ppt_w"/>
                                          </p:val>
                                        </p:tav>
                                      </p:tavLst>
                                    </p:anim>
                                    <p:anim calcmode="lin" valueType="num">
                                      <p:cBhvr>
                                        <p:cTn id="34" dur="10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2">
                                            <p:txEl>
                                              <p:pRg st="7" end="7"/>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2">
                                            <p:txEl>
                                              <p:pRg st="7" end="7"/>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2">
                                            <p:txEl>
                                              <p:pRg st="7" end="7"/>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xit" presetSubtype="16" fill="hold" nodeType="clickEffect">
                                  <p:stCondLst>
                                    <p:cond delay="0"/>
                                  </p:stCondLst>
                                  <p:childTnLst>
                                    <p:animEffect transition="out" filter="diamond(in)">
                                      <p:cBhvr>
                                        <p:cTn id="42" dur="2000"/>
                                        <p:tgtEl>
                                          <p:spTgt spid="2">
                                            <p:txEl>
                                              <p:pRg st="6" end="6"/>
                                            </p:txEl>
                                          </p:spTgt>
                                        </p:tgtEl>
                                      </p:cBhvr>
                                    </p:animEffect>
                                    <p:set>
                                      <p:cBhvr>
                                        <p:cTn id="43" dur="1" fill="hold">
                                          <p:stCondLst>
                                            <p:cond delay="1999"/>
                                          </p:stCondLst>
                                        </p:cTn>
                                        <p:tgtEl>
                                          <p:spTgt spid="2">
                                            <p:txEl>
                                              <p:pRg st="6" end="6"/>
                                            </p:txEl>
                                          </p:spTgt>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500"/>
                                        <p:tgtEl>
                                          <p:spTgt spid="2">
                                            <p:txEl>
                                              <p:pRg st="7" end="7"/>
                                            </p:txEl>
                                          </p:spTgt>
                                        </p:tgtEl>
                                      </p:cBhvr>
                                    </p:animEffect>
                                    <p:set>
                                      <p:cBhvr>
                                        <p:cTn id="46" dur="1" fill="hold">
                                          <p:stCondLst>
                                            <p:cond delay="499"/>
                                          </p:stCondLst>
                                        </p:cTn>
                                        <p:tgtEl>
                                          <p:spTgt spid="2">
                                            <p:txEl>
                                              <p:pRg st="7" end="7"/>
                                            </p:txEl>
                                          </p:spTgt>
                                        </p:tgtEl>
                                        <p:attrNameLst>
                                          <p:attrName>style.visibility</p:attrName>
                                        </p:attrNameLst>
                                      </p:cBhvr>
                                      <p:to>
                                        <p:strVal val="hidden"/>
                                      </p:to>
                                    </p:set>
                                  </p:childTnLst>
                                </p:cTn>
                              </p:par>
                              <p:par>
                                <p:cTn id="47" presetID="4" presetClass="exit" presetSubtype="16" fill="hold" nodeType="withEffect">
                                  <p:stCondLst>
                                    <p:cond delay="0"/>
                                  </p:stCondLst>
                                  <p:childTnLst>
                                    <p:animEffect transition="out" filter="box(in)">
                                      <p:cBhvr>
                                        <p:cTn id="48" dur="500"/>
                                        <p:tgtEl>
                                          <p:spTgt spid="2">
                                            <p:txEl>
                                              <p:pRg st="4" end="4"/>
                                            </p:txEl>
                                          </p:spTgt>
                                        </p:tgtEl>
                                      </p:cBhvr>
                                    </p:animEffect>
                                    <p:set>
                                      <p:cBhvr>
                                        <p:cTn id="49" dur="1" fill="hold">
                                          <p:stCondLst>
                                            <p:cond delay="499"/>
                                          </p:stCondLst>
                                        </p:cTn>
                                        <p:tgtEl>
                                          <p:spTgt spid="2">
                                            <p:txEl>
                                              <p:pRg st="4" end="4"/>
                                            </p:txEl>
                                          </p:spTgt>
                                        </p:tgtEl>
                                        <p:attrNameLst>
                                          <p:attrName>style.visibility</p:attrName>
                                        </p:attrNameLst>
                                      </p:cBhvr>
                                      <p:to>
                                        <p:strVal val="hidden"/>
                                      </p:to>
                                    </p:set>
                                  </p:childTnLst>
                                </p:cTn>
                              </p:par>
                              <p:par>
                                <p:cTn id="50" presetID="4" presetClass="exit" presetSubtype="16" fill="hold" nodeType="withEffect">
                                  <p:stCondLst>
                                    <p:cond delay="0"/>
                                  </p:stCondLst>
                                  <p:childTnLst>
                                    <p:animEffect transition="out" filter="box(in)">
                                      <p:cBhvr>
                                        <p:cTn id="51" dur="500"/>
                                        <p:tgtEl>
                                          <p:spTgt spid="2">
                                            <p:txEl>
                                              <p:pRg st="0" end="0"/>
                                            </p:txEl>
                                          </p:spTgt>
                                        </p:tgtEl>
                                      </p:cBhvr>
                                    </p:animEffect>
                                    <p:set>
                                      <p:cBhvr>
                                        <p:cTn id="52" dur="1" fill="hold">
                                          <p:stCondLst>
                                            <p:cond delay="499"/>
                                          </p:stCondLst>
                                        </p:cTn>
                                        <p:tgtEl>
                                          <p:spTgt spid="2">
                                            <p:txEl>
                                              <p:pRg st="0" end="0"/>
                                            </p:txEl>
                                          </p:spTgt>
                                        </p:tgtEl>
                                        <p:attrNameLst>
                                          <p:attrName>style.visibility</p:attrName>
                                        </p:attrNameLst>
                                      </p:cBhvr>
                                      <p:to>
                                        <p:strVal val="hidden"/>
                                      </p:to>
                                    </p:set>
                                  </p:childTnLst>
                                </p:cTn>
                              </p:par>
                              <p:par>
                                <p:cTn id="53" presetID="4" presetClass="exit" presetSubtype="16" fill="hold" nodeType="withEffect">
                                  <p:stCondLst>
                                    <p:cond delay="0"/>
                                  </p:stCondLst>
                                  <p:childTnLst>
                                    <p:animEffect transition="out" filter="box(in)">
                                      <p:cBhvr>
                                        <p:cTn id="54" dur="500"/>
                                        <p:tgtEl>
                                          <p:spTgt spid="2">
                                            <p:txEl>
                                              <p:pRg st="2" end="2"/>
                                            </p:txEl>
                                          </p:spTgt>
                                        </p:tgtEl>
                                      </p:cBhvr>
                                    </p:animEffect>
                                    <p:set>
                                      <p:cBhvr>
                                        <p:cTn id="55"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2257189" y="452004"/>
            <a:ext cx="7183187" cy="5967415"/>
          </a:xfrm>
          <a:prstGeom prst="rect">
            <a:avLst/>
          </a:prstGeom>
          <a:noFill/>
          <a:ln w="9525">
            <a:noFill/>
            <a:miter lim="800000"/>
            <a:headEnd/>
            <a:tailEnd/>
          </a:ln>
          <a:effectLst/>
        </p:spPr>
      </p:pic>
    </p:spTree>
    <p:extLst>
      <p:ext uri="{BB962C8B-B14F-4D97-AF65-F5344CB8AC3E}">
        <p14:creationId xmlns:p14="http://schemas.microsoft.com/office/powerpoint/2010/main" val="187359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a:spLocks noChangeArrowheads="1"/>
          </p:cNvSpPr>
          <p:nvPr/>
        </p:nvSpPr>
        <p:spPr bwMode="auto">
          <a:xfrm>
            <a:off x="526473" y="285751"/>
            <a:ext cx="10820400" cy="4247317"/>
          </a:xfrm>
          <a:prstGeom prst="rect">
            <a:avLst/>
          </a:prstGeom>
          <a:noFill/>
          <a:ln w="9525">
            <a:noFill/>
            <a:miter lim="800000"/>
            <a:headEnd/>
            <a:tailEnd/>
          </a:ln>
        </p:spPr>
        <p:txBody>
          <a:bodyPr wrap="square">
            <a:spAutoFit/>
          </a:bodyPr>
          <a:lstStyle/>
          <a:p>
            <a:pPr fontAlgn="base">
              <a:spcBef>
                <a:spcPct val="0"/>
              </a:spcBef>
              <a:spcAft>
                <a:spcPct val="0"/>
              </a:spcAft>
            </a:pPr>
            <a:r>
              <a:rPr lang="es-ES" b="1" dirty="0">
                <a:solidFill>
                  <a:prstClr val="black"/>
                </a:solidFill>
                <a:latin typeface="Arial" charset="0"/>
                <a:cs typeface="Arial" charset="0"/>
              </a:rPr>
              <a:t>Cuando se representa la cinética de catálisis enzimática de una enzima frente a un sustrato, en diferentes condiciones de pH y la misma Tª de reacción, se obtiene el resultado de la figura . Comenta el resultado obtenido y razona el comportamiento de la enzima en el ensayo teniendo en cuenta los </a:t>
            </a:r>
            <a:r>
              <a:rPr lang="es-ES" b="1" dirty="0">
                <a:solidFill>
                  <a:srgbClr val="7030A0"/>
                </a:solidFill>
                <a:latin typeface="Arial" charset="0"/>
                <a:cs typeface="Arial" charset="0"/>
              </a:rPr>
              <a:t>criterios estructurales</a:t>
            </a:r>
            <a:r>
              <a:rPr lang="es-ES" b="1" dirty="0" smtClean="0">
                <a:solidFill>
                  <a:prstClr val="black"/>
                </a:solidFill>
                <a:latin typeface="Arial" charset="0"/>
                <a:cs typeface="Arial" charset="0"/>
              </a:rPr>
              <a:t>. “</a:t>
            </a:r>
            <a:r>
              <a:rPr lang="es-ES" b="1" dirty="0" smtClean="0">
                <a:solidFill>
                  <a:srgbClr val="7030A0"/>
                </a:solidFill>
                <a:latin typeface="Arial" charset="0"/>
                <a:cs typeface="Arial" charset="0"/>
              </a:rPr>
              <a:t>Nº 27, la 40 es, </a:t>
            </a:r>
            <a:r>
              <a:rPr lang="es-ES" b="1" dirty="0" err="1" smtClean="0">
                <a:solidFill>
                  <a:srgbClr val="7030A0"/>
                </a:solidFill>
                <a:latin typeface="Arial" charset="0"/>
                <a:cs typeface="Arial" charset="0"/>
              </a:rPr>
              <a:t>practicamente</a:t>
            </a:r>
            <a:r>
              <a:rPr lang="es-ES" b="1" dirty="0" smtClean="0">
                <a:solidFill>
                  <a:srgbClr val="7030A0"/>
                </a:solidFill>
                <a:latin typeface="Arial" charset="0"/>
                <a:cs typeface="Arial" charset="0"/>
              </a:rPr>
              <a:t> igual”</a:t>
            </a:r>
            <a:endParaRPr lang="es-ES" b="1" dirty="0">
              <a:solidFill>
                <a:srgbClr val="7030A0"/>
              </a:solidFill>
              <a:latin typeface="Arial" charset="0"/>
              <a:cs typeface="Arial" charset="0"/>
            </a:endParaRPr>
          </a:p>
          <a:p>
            <a:pPr fontAlgn="base">
              <a:spcBef>
                <a:spcPct val="0"/>
              </a:spcBef>
              <a:spcAft>
                <a:spcPct val="0"/>
              </a:spcAft>
            </a:pPr>
            <a:endParaRPr lang="es-ES_tradnl" b="1" dirty="0">
              <a:solidFill>
                <a:srgbClr val="7030A0"/>
              </a:solidFill>
              <a:latin typeface="Arial" charset="0"/>
              <a:cs typeface="Arial" charset="0"/>
            </a:endParaRPr>
          </a:p>
          <a:p>
            <a:pPr fontAlgn="base">
              <a:spcBef>
                <a:spcPct val="0"/>
              </a:spcBef>
              <a:spcAft>
                <a:spcPct val="0"/>
              </a:spcAft>
            </a:pPr>
            <a:r>
              <a:rPr lang="es-ES" dirty="0">
                <a:solidFill>
                  <a:srgbClr val="FF0000"/>
                </a:solidFill>
                <a:latin typeface="Arial" charset="0"/>
                <a:cs typeface="Arial" charset="0"/>
              </a:rPr>
              <a:t>pH 7,3 </a:t>
            </a:r>
            <a:r>
              <a:rPr lang="es-ES" i="1" dirty="0">
                <a:solidFill>
                  <a:srgbClr val="FF0000"/>
                </a:solidFill>
                <a:latin typeface="Arial" charset="0"/>
                <a:cs typeface="Arial" charset="0"/>
                <a:sym typeface="Symbol" pitchFamily="18" charset="2"/>
              </a:rPr>
              <a:t></a:t>
            </a:r>
            <a:r>
              <a:rPr lang="es-ES" i="1" dirty="0">
                <a:solidFill>
                  <a:srgbClr val="FF0000"/>
                </a:solidFill>
                <a:latin typeface="Arial" charset="0"/>
                <a:cs typeface="Arial" charset="0"/>
              </a:rPr>
              <a:t> máxima V (probablemente pH óptimo), </a:t>
            </a:r>
          </a:p>
          <a:p>
            <a:pPr fontAlgn="base">
              <a:spcBef>
                <a:spcPct val="0"/>
              </a:spcBef>
              <a:spcAft>
                <a:spcPct val="0"/>
              </a:spcAft>
            </a:pPr>
            <a:r>
              <a:rPr lang="es-ES" i="1" dirty="0">
                <a:solidFill>
                  <a:srgbClr val="FF0000"/>
                </a:solidFill>
                <a:latin typeface="Arial" charset="0"/>
                <a:cs typeface="Arial" charset="0"/>
              </a:rPr>
              <a:t>pH  6 </a:t>
            </a:r>
            <a:r>
              <a:rPr lang="es-ES" i="1" dirty="0">
                <a:solidFill>
                  <a:srgbClr val="FF0000"/>
                </a:solidFill>
                <a:latin typeface="Arial" charset="0"/>
                <a:cs typeface="Arial" charset="0"/>
                <a:sym typeface="Symbol" pitchFamily="18" charset="2"/>
              </a:rPr>
              <a:t></a:t>
            </a:r>
            <a:r>
              <a:rPr lang="es-ES" i="1" dirty="0">
                <a:solidFill>
                  <a:srgbClr val="FF0000"/>
                </a:solidFill>
                <a:latin typeface="Arial" charset="0"/>
                <a:cs typeface="Arial" charset="0"/>
              </a:rPr>
              <a:t> menor V,</a:t>
            </a:r>
          </a:p>
          <a:p>
            <a:pPr fontAlgn="base">
              <a:spcBef>
                <a:spcPct val="0"/>
              </a:spcBef>
              <a:spcAft>
                <a:spcPct val="0"/>
              </a:spcAft>
            </a:pPr>
            <a:r>
              <a:rPr lang="es-ES" i="1" dirty="0">
                <a:solidFill>
                  <a:srgbClr val="FF0000"/>
                </a:solidFill>
                <a:latin typeface="Arial" charset="0"/>
                <a:cs typeface="Arial" charset="0"/>
              </a:rPr>
              <a:t> pH 5:  V mínima, comienza la desnaturalización. </a:t>
            </a:r>
          </a:p>
          <a:p>
            <a:pPr fontAlgn="base">
              <a:spcBef>
                <a:spcPct val="0"/>
              </a:spcBef>
              <a:spcAft>
                <a:spcPct val="0"/>
              </a:spcAft>
            </a:pPr>
            <a:r>
              <a:rPr lang="es-ES" i="1" dirty="0">
                <a:solidFill>
                  <a:srgbClr val="FF0000"/>
                </a:solidFill>
                <a:latin typeface="Arial" charset="0"/>
                <a:cs typeface="Arial" charset="0"/>
              </a:rPr>
              <a:t>A medida que disminuye el pH el enzima sufre cambios </a:t>
            </a:r>
            <a:r>
              <a:rPr lang="es-ES" i="1" dirty="0" err="1">
                <a:solidFill>
                  <a:srgbClr val="FF0000"/>
                </a:solidFill>
                <a:latin typeface="Arial" charset="0"/>
                <a:cs typeface="Arial" charset="0"/>
              </a:rPr>
              <a:t>conformacionales</a:t>
            </a:r>
            <a:r>
              <a:rPr lang="es-ES" i="1" dirty="0">
                <a:solidFill>
                  <a:srgbClr val="FF0000"/>
                </a:solidFill>
                <a:latin typeface="Arial" charset="0"/>
                <a:cs typeface="Arial" charset="0"/>
              </a:rPr>
              <a:t> que afectan al c. activo disminuyendo la V . </a:t>
            </a:r>
            <a:r>
              <a:rPr lang="es-ES" i="1" dirty="0" smtClean="0">
                <a:solidFill>
                  <a:srgbClr val="FF0000"/>
                </a:solidFill>
                <a:latin typeface="Arial" charset="0"/>
                <a:cs typeface="Arial" charset="0"/>
              </a:rPr>
              <a:t>En este caso, se trata de cambios en la carga eléctrica de ciertos radicales de </a:t>
            </a:r>
            <a:r>
              <a:rPr lang="es-ES" i="1" dirty="0" err="1" smtClean="0">
                <a:solidFill>
                  <a:srgbClr val="FF0000"/>
                </a:solidFill>
                <a:latin typeface="Arial" charset="0"/>
                <a:cs typeface="Arial" charset="0"/>
              </a:rPr>
              <a:t>aa</a:t>
            </a:r>
            <a:r>
              <a:rPr lang="es-ES" i="1" dirty="0" smtClean="0">
                <a:solidFill>
                  <a:srgbClr val="FF0000"/>
                </a:solidFill>
                <a:latin typeface="Arial" charset="0"/>
                <a:cs typeface="Arial" charset="0"/>
              </a:rPr>
              <a:t> del C. activo o del S </a:t>
            </a:r>
            <a:r>
              <a:rPr lang="es-ES" i="1" dirty="0" smtClean="0">
                <a:solidFill>
                  <a:srgbClr val="FF0000"/>
                </a:solidFill>
                <a:latin typeface="Arial" charset="0"/>
                <a:cs typeface="Arial" charset="0"/>
                <a:sym typeface="Symbol"/>
              </a:rPr>
              <a:t></a:t>
            </a:r>
            <a:r>
              <a:rPr lang="es-ES" i="1" dirty="0" smtClean="0">
                <a:solidFill>
                  <a:srgbClr val="FF0000"/>
                </a:solidFill>
                <a:latin typeface="Arial" charset="0"/>
                <a:cs typeface="Arial" charset="0"/>
              </a:rPr>
              <a:t> se dificulta la interacción específica a nivel de encaje espacial (geométrico)  y en consecuencia , se dificulta  también la formación del complejo ES. Si </a:t>
            </a:r>
            <a:r>
              <a:rPr lang="es-ES" i="1" dirty="0">
                <a:solidFill>
                  <a:srgbClr val="FF0000"/>
                </a:solidFill>
                <a:latin typeface="Arial" charset="0"/>
                <a:cs typeface="Arial" charset="0"/>
              </a:rPr>
              <a:t>el cambio es extremo </a:t>
            </a:r>
            <a:r>
              <a:rPr lang="es-ES" i="1" dirty="0">
                <a:solidFill>
                  <a:srgbClr val="FF0000"/>
                </a:solidFill>
                <a:latin typeface="Arial" charset="0"/>
                <a:cs typeface="Arial" charset="0"/>
                <a:sym typeface="Symbol" pitchFamily="18" charset="2"/>
              </a:rPr>
              <a:t></a:t>
            </a:r>
            <a:r>
              <a:rPr lang="es-ES" i="1" dirty="0">
                <a:solidFill>
                  <a:srgbClr val="FF0000"/>
                </a:solidFill>
                <a:latin typeface="Arial" charset="0"/>
                <a:cs typeface="Arial" charset="0"/>
              </a:rPr>
              <a:t> </a:t>
            </a:r>
            <a:r>
              <a:rPr lang="es-ES" i="1" dirty="0" smtClean="0">
                <a:solidFill>
                  <a:srgbClr val="FF0000"/>
                </a:solidFill>
                <a:latin typeface="Arial" charset="0"/>
                <a:cs typeface="Arial" charset="0"/>
              </a:rPr>
              <a:t>desnaturalización total de la proteína, que llevaría a la desaparición del centro activo como tal y a una </a:t>
            </a:r>
            <a:r>
              <a:rPr lang="es-ES" i="1" dirty="0">
                <a:solidFill>
                  <a:srgbClr val="FF0000"/>
                </a:solidFill>
                <a:latin typeface="Arial" charset="0"/>
                <a:cs typeface="Arial" charset="0"/>
              </a:rPr>
              <a:t>V= </a:t>
            </a:r>
            <a:r>
              <a:rPr lang="es-ES" i="1" dirty="0" smtClean="0">
                <a:solidFill>
                  <a:srgbClr val="FF0000"/>
                </a:solidFill>
                <a:latin typeface="Arial" charset="0"/>
                <a:cs typeface="Arial" charset="0"/>
              </a:rPr>
              <a:t>0, </a:t>
            </a:r>
            <a:r>
              <a:rPr lang="es-ES" i="1" dirty="0">
                <a:solidFill>
                  <a:srgbClr val="FF0000"/>
                </a:solidFill>
                <a:latin typeface="Arial" charset="0"/>
                <a:cs typeface="Arial" charset="0"/>
              </a:rPr>
              <a:t>ya que el enzima será </a:t>
            </a:r>
            <a:r>
              <a:rPr lang="es-ES" i="1" dirty="0" smtClean="0">
                <a:solidFill>
                  <a:srgbClr val="FF0000"/>
                </a:solidFill>
                <a:latin typeface="Arial" charset="0"/>
                <a:cs typeface="Arial" charset="0"/>
              </a:rPr>
              <a:t>inactivo.</a:t>
            </a:r>
            <a:endParaRPr lang="es-ES_tradnl" dirty="0">
              <a:solidFill>
                <a:srgbClr val="FF0000"/>
              </a:solidFill>
              <a:latin typeface="Arial" charset="0"/>
              <a:cs typeface="Arial" charset="0"/>
            </a:endParaRPr>
          </a:p>
          <a:p>
            <a:pPr fontAlgn="base">
              <a:spcBef>
                <a:spcPct val="0"/>
              </a:spcBef>
              <a:spcAft>
                <a:spcPct val="0"/>
              </a:spcAft>
            </a:pPr>
            <a:endParaRPr lang="es-ES_tradnl" dirty="0">
              <a:solidFill>
                <a:prstClr val="black"/>
              </a:solidFill>
              <a:latin typeface="Arial" charset="0"/>
              <a:cs typeface="Arial" charset="0"/>
            </a:endParaRPr>
          </a:p>
        </p:txBody>
      </p:sp>
      <p:pic>
        <p:nvPicPr>
          <p:cNvPr id="78851" name="Picture 2" descr="C:\Documents and Settings\Administrador\Mis documentos\Mis documentos\Mis documentos 7\MATERIAS\2º BIOLOGÍA\Alumnos 2º\Modificaciones1112\5 Enzimas\Imágenes\Enzimas\factorespH3.jpg"/>
          <p:cNvPicPr>
            <a:picLocks noChangeAspect="1" noChangeArrowheads="1"/>
          </p:cNvPicPr>
          <p:nvPr/>
        </p:nvPicPr>
        <p:blipFill>
          <a:blip r:embed="rId2" cstate="print"/>
          <a:srcRect/>
          <a:stretch>
            <a:fillRect/>
          </a:stretch>
        </p:blipFill>
        <p:spPr bwMode="auto">
          <a:xfrm>
            <a:off x="6577878" y="4097482"/>
            <a:ext cx="3441700" cy="2571750"/>
          </a:xfrm>
          <a:prstGeom prst="rect">
            <a:avLst/>
          </a:prstGeom>
          <a:noFill/>
          <a:ln w="9525">
            <a:noFill/>
            <a:miter lim="800000"/>
            <a:headEnd/>
            <a:tailEnd/>
          </a:ln>
        </p:spPr>
      </p:pic>
    </p:spTree>
    <p:extLst>
      <p:ext uri="{BB962C8B-B14F-4D97-AF65-F5344CB8AC3E}">
        <p14:creationId xmlns:p14="http://schemas.microsoft.com/office/powerpoint/2010/main" val="31782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ox(in)">
                                      <p:cBhvr>
                                        <p:cTn id="7" dur="500"/>
                                        <p:tgtEl>
                                          <p:spTgt spid="2">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ox(in)">
                                      <p:cBhvr>
                                        <p:cTn id="10" dur="500"/>
                                        <p:tgtEl>
                                          <p:spTgt spid="2">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ox(in)">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box(in)">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nvSpPr>
        <p:spPr bwMode="auto">
          <a:xfrm>
            <a:off x="2024064" y="428625"/>
            <a:ext cx="8072437" cy="1938338"/>
          </a:xfrm>
          <a:prstGeom prst="rect">
            <a:avLst/>
          </a:prstGeom>
          <a:noFill/>
          <a:ln w="9525">
            <a:noFill/>
            <a:miter lim="800000"/>
            <a:headEnd/>
            <a:tailEnd/>
          </a:ln>
        </p:spPr>
        <p:txBody>
          <a:bodyPr anchor="ctr">
            <a:spAutoFit/>
          </a:bodyPr>
          <a:lstStyle/>
          <a:p>
            <a:pPr algn="just" eaLnBrk="0" fontAlgn="base" hangingPunct="0">
              <a:spcBef>
                <a:spcPct val="0"/>
              </a:spcBef>
              <a:spcAft>
                <a:spcPct val="0"/>
              </a:spcAft>
            </a:pPr>
            <a:r>
              <a:rPr lang="es-ES" sz="2400" dirty="0">
                <a:solidFill>
                  <a:prstClr val="black"/>
                </a:solidFill>
                <a:latin typeface="Arial" charset="0"/>
                <a:cs typeface="Times New Roman" pitchFamily="18" charset="0"/>
              </a:rPr>
              <a:t>En la figura se representa la cinética de determinado proceso enzimático. Si en un ensayo aparte se reproduce el mismo ensayo pero introduciendo a) un IC  b) un INC c) Un I A. ¿Cómo sería e cada caso la gráfica. Representa la gráfica indicando en cada caso la </a:t>
            </a:r>
            <a:r>
              <a:rPr lang="es-ES" sz="2400" dirty="0" err="1">
                <a:solidFill>
                  <a:prstClr val="black"/>
                </a:solidFill>
                <a:latin typeface="Arial" charset="0"/>
                <a:cs typeface="Times New Roman" pitchFamily="18" charset="0"/>
              </a:rPr>
              <a:t>Vmax</a:t>
            </a:r>
            <a:r>
              <a:rPr lang="es-ES" sz="2400" dirty="0">
                <a:solidFill>
                  <a:prstClr val="black"/>
                </a:solidFill>
                <a:latin typeface="Arial" charset="0"/>
                <a:cs typeface="Times New Roman" pitchFamily="18" charset="0"/>
              </a:rPr>
              <a:t> del ensayo</a:t>
            </a:r>
            <a:endParaRPr lang="es-ES" sz="2400" dirty="0">
              <a:solidFill>
                <a:prstClr val="black"/>
              </a:solidFill>
              <a:latin typeface="Arial" charset="0"/>
              <a:cs typeface="Arial" charset="0"/>
            </a:endParaRPr>
          </a:p>
        </p:txBody>
      </p:sp>
      <p:pic>
        <p:nvPicPr>
          <p:cNvPr id="161794" name="Picture 2" descr="http://t1.gstatic.com/images?q=tbn:ANd9GcRt7Kbi1dKTJiKFx8nNNtQ5uX3kFsnjMINLzfP0AhN73htB7mKoswagUW5cGw"/>
          <p:cNvPicPr>
            <a:picLocks noChangeAspect="1" noChangeArrowheads="1"/>
          </p:cNvPicPr>
          <p:nvPr/>
        </p:nvPicPr>
        <p:blipFill>
          <a:blip r:embed="rId3" r:link="rId4" cstate="print"/>
          <a:srcRect/>
          <a:stretch>
            <a:fillRect/>
          </a:stretch>
        </p:blipFill>
        <p:spPr bwMode="auto">
          <a:xfrm>
            <a:off x="1738313" y="3429000"/>
            <a:ext cx="2493962" cy="1714500"/>
          </a:xfrm>
          <a:prstGeom prst="rect">
            <a:avLst/>
          </a:prstGeom>
          <a:noFill/>
          <a:ln w="9525">
            <a:noFill/>
            <a:miter lim="800000"/>
            <a:headEnd/>
            <a:tailEnd/>
          </a:ln>
        </p:spPr>
      </p:pic>
      <p:pic>
        <p:nvPicPr>
          <p:cNvPr id="161795" name="Picture 3" descr="InhibiciónNC3"/>
          <p:cNvPicPr>
            <a:picLocks noChangeAspect="1" noChangeArrowheads="1"/>
          </p:cNvPicPr>
          <p:nvPr/>
        </p:nvPicPr>
        <p:blipFill>
          <a:blip r:embed="rId5" cstate="print"/>
          <a:srcRect/>
          <a:stretch>
            <a:fillRect/>
          </a:stretch>
        </p:blipFill>
        <p:spPr bwMode="auto">
          <a:xfrm>
            <a:off x="4881563" y="3286125"/>
            <a:ext cx="2260600" cy="1714500"/>
          </a:xfrm>
          <a:prstGeom prst="rect">
            <a:avLst/>
          </a:prstGeom>
          <a:noFill/>
          <a:ln w="9525">
            <a:noFill/>
            <a:miter lim="800000"/>
            <a:headEnd/>
            <a:tailEnd/>
          </a:ln>
        </p:spPr>
      </p:pic>
      <p:sp>
        <p:nvSpPr>
          <p:cNvPr id="79877" name="Rectangle 5"/>
          <p:cNvSpPr>
            <a:spLocks noChangeArrowheads="1"/>
          </p:cNvSpPr>
          <p:nvPr/>
        </p:nvSpPr>
        <p:spPr bwMode="auto">
          <a:xfrm>
            <a:off x="6003635" y="43934"/>
            <a:ext cx="184731" cy="369332"/>
          </a:xfrm>
          <a:prstGeom prst="rect">
            <a:avLst/>
          </a:prstGeom>
          <a:noFill/>
          <a:ln w="9525">
            <a:noFill/>
            <a:miter lim="800000"/>
            <a:headEnd/>
            <a:tailEnd/>
          </a:ln>
        </p:spPr>
        <p:txBody>
          <a:bodyPr wrap="none" anchor="ctr">
            <a:spAutoFit/>
          </a:bodyPr>
          <a:lstStyle/>
          <a:p>
            <a:pPr algn="just" eaLnBrk="0" fontAlgn="base" hangingPunct="0">
              <a:spcBef>
                <a:spcPct val="0"/>
              </a:spcBef>
              <a:spcAft>
                <a:spcPct val="0"/>
              </a:spcAft>
            </a:pPr>
            <a:endParaRPr lang="es-ES_tradnl">
              <a:solidFill>
                <a:prstClr val="black"/>
              </a:solidFill>
              <a:latin typeface="Arial" charset="0"/>
              <a:cs typeface="Arial" charset="0"/>
            </a:endParaRPr>
          </a:p>
        </p:txBody>
      </p:sp>
      <p:sp>
        <p:nvSpPr>
          <p:cNvPr id="79878" name="Rectangle 6"/>
          <p:cNvSpPr>
            <a:spLocks noChangeArrowheads="1"/>
          </p:cNvSpPr>
          <p:nvPr/>
        </p:nvSpPr>
        <p:spPr bwMode="auto">
          <a:xfrm>
            <a:off x="1738313" y="2786063"/>
            <a:ext cx="5719762" cy="400050"/>
          </a:xfrm>
          <a:prstGeom prst="rect">
            <a:avLst/>
          </a:prstGeom>
          <a:noFill/>
          <a:ln w="9525">
            <a:noFill/>
            <a:miter lim="800000"/>
            <a:headEnd/>
            <a:tailEnd/>
          </a:ln>
        </p:spPr>
        <p:txBody>
          <a:bodyPr wrap="square" anchor="ctr">
            <a:spAutoFit/>
          </a:bodyPr>
          <a:lstStyle/>
          <a:p>
            <a:pPr algn="just" eaLnBrk="0" fontAlgn="base" hangingPunct="0">
              <a:spcBef>
                <a:spcPct val="0"/>
              </a:spcBef>
              <a:spcAft>
                <a:spcPct val="0"/>
              </a:spcAft>
            </a:pPr>
            <a:r>
              <a:rPr lang="es-ES" sz="2000" dirty="0">
                <a:solidFill>
                  <a:prstClr val="black"/>
                </a:solidFill>
                <a:latin typeface="Comic Sans MS" pitchFamily="66" charset="0"/>
                <a:cs typeface="Times New Roman" pitchFamily="18" charset="0"/>
              </a:rPr>
              <a:t>a) </a:t>
            </a:r>
            <a:r>
              <a:rPr lang="es-ES" sz="2000" dirty="0" err="1">
                <a:solidFill>
                  <a:prstClr val="black"/>
                </a:solidFill>
                <a:latin typeface="Comic Sans MS" pitchFamily="66" charset="0"/>
                <a:cs typeface="Times New Roman" pitchFamily="18" charset="0"/>
              </a:rPr>
              <a:t>ICompetitiva</a:t>
            </a:r>
            <a:r>
              <a:rPr lang="es-ES" sz="2000" dirty="0">
                <a:solidFill>
                  <a:prstClr val="black"/>
                </a:solidFill>
                <a:latin typeface="Comic Sans MS" pitchFamily="66" charset="0"/>
                <a:cs typeface="Times New Roman" pitchFamily="18" charset="0"/>
              </a:rPr>
              <a:t>	   b) I no </a:t>
            </a:r>
            <a:r>
              <a:rPr lang="es-ES" sz="2000" dirty="0" smtClean="0">
                <a:solidFill>
                  <a:prstClr val="black"/>
                </a:solidFill>
                <a:latin typeface="Comic Sans MS" pitchFamily="66" charset="0"/>
                <a:cs typeface="Times New Roman" pitchFamily="18" charset="0"/>
              </a:rPr>
              <a:t>Competitiva</a:t>
            </a:r>
            <a:endParaRPr lang="es-ES" sz="2000" dirty="0">
              <a:solidFill>
                <a:prstClr val="black"/>
              </a:solidFill>
              <a:latin typeface="Arial" charset="0"/>
              <a:cs typeface="Arial" charset="0"/>
            </a:endParaRPr>
          </a:p>
        </p:txBody>
      </p:sp>
      <p:sp>
        <p:nvSpPr>
          <p:cNvPr id="8" name="9 CuadroTexto"/>
          <p:cNvSpPr txBox="1">
            <a:spLocks noChangeArrowheads="1"/>
          </p:cNvSpPr>
          <p:nvPr/>
        </p:nvSpPr>
        <p:spPr bwMode="auto">
          <a:xfrm>
            <a:off x="2381251" y="5357813"/>
            <a:ext cx="1431925" cy="1046162"/>
          </a:xfrm>
          <a:prstGeom prst="rect">
            <a:avLst/>
          </a:prstGeom>
          <a:noFill/>
          <a:ln w="9525">
            <a:solidFill>
              <a:schemeClr val="tx1"/>
            </a:solidFill>
            <a:miter lim="800000"/>
            <a:headEnd/>
            <a:tailEnd/>
          </a:ln>
        </p:spPr>
        <p:txBody>
          <a:bodyPr>
            <a:spAutoFit/>
          </a:bodyPr>
          <a:lstStyle/>
          <a:p>
            <a:pPr algn="ctr" fontAlgn="base">
              <a:spcBef>
                <a:spcPct val="0"/>
              </a:spcBef>
              <a:spcAft>
                <a:spcPct val="0"/>
              </a:spcAft>
            </a:pPr>
            <a:r>
              <a:rPr lang="es-ES_tradnl" sz="2000" b="1">
                <a:solidFill>
                  <a:prstClr val="black"/>
                </a:solidFill>
                <a:latin typeface="Arial" charset="0"/>
                <a:cs typeface="Arial" charset="0"/>
              </a:rPr>
              <a:t>IC: </a:t>
            </a:r>
          </a:p>
          <a:p>
            <a:pPr algn="ctr" fontAlgn="base">
              <a:spcBef>
                <a:spcPct val="0"/>
              </a:spcBef>
              <a:spcAft>
                <a:spcPct val="0"/>
              </a:spcAft>
            </a:pPr>
            <a:r>
              <a:rPr lang="es-ES_tradnl" sz="2000" b="1">
                <a:solidFill>
                  <a:prstClr val="black"/>
                </a:solidFill>
                <a:latin typeface="Arial" charset="0"/>
                <a:cs typeface="Arial" charset="0"/>
              </a:rPr>
              <a:t>Vmax cte</a:t>
            </a:r>
          </a:p>
          <a:p>
            <a:pPr marL="0" lvl="4" algn="ctr" fontAlgn="base">
              <a:spcBef>
                <a:spcPct val="0"/>
              </a:spcBef>
              <a:spcAft>
                <a:spcPct val="0"/>
              </a:spcAft>
            </a:pPr>
            <a:r>
              <a:rPr lang="es-ES" sz="2000" b="1">
                <a:solidFill>
                  <a:prstClr val="black"/>
                </a:solidFill>
                <a:latin typeface="Arial" charset="0"/>
                <a:cs typeface="Arial" charset="0"/>
                <a:sym typeface="Symbol" pitchFamily="18" charset="2"/>
              </a:rPr>
              <a:t></a:t>
            </a:r>
            <a:r>
              <a:rPr lang="es-ES" sz="2000" b="1">
                <a:solidFill>
                  <a:prstClr val="black"/>
                </a:solidFill>
                <a:latin typeface="Arial" charset="0"/>
                <a:cs typeface="Arial" charset="0"/>
              </a:rPr>
              <a:t> Km</a:t>
            </a:r>
            <a:endParaRPr lang="es-ES_tradnl" sz="2000" b="1">
              <a:solidFill>
                <a:prstClr val="black"/>
              </a:solidFill>
              <a:latin typeface="Arial" charset="0"/>
              <a:cs typeface="Arial" charset="0"/>
            </a:endParaRPr>
          </a:p>
        </p:txBody>
      </p:sp>
      <p:sp>
        <p:nvSpPr>
          <p:cNvPr id="9" name="10 CuadroTexto"/>
          <p:cNvSpPr txBox="1">
            <a:spLocks noChangeArrowheads="1"/>
          </p:cNvSpPr>
          <p:nvPr/>
        </p:nvSpPr>
        <p:spPr bwMode="auto">
          <a:xfrm>
            <a:off x="5381626" y="5357813"/>
            <a:ext cx="1431925" cy="1016000"/>
          </a:xfrm>
          <a:prstGeom prst="rect">
            <a:avLst/>
          </a:prstGeom>
          <a:noFill/>
          <a:ln w="9525">
            <a:solidFill>
              <a:schemeClr val="tx1"/>
            </a:solidFill>
            <a:miter lim="800000"/>
            <a:headEnd/>
            <a:tailEnd/>
          </a:ln>
        </p:spPr>
        <p:txBody>
          <a:bodyPr>
            <a:spAutoFit/>
          </a:bodyPr>
          <a:lstStyle/>
          <a:p>
            <a:pPr algn="ctr" fontAlgn="base">
              <a:spcBef>
                <a:spcPct val="0"/>
              </a:spcBef>
              <a:spcAft>
                <a:spcPct val="0"/>
              </a:spcAft>
            </a:pPr>
            <a:r>
              <a:rPr lang="es-ES_tradnl" sz="2000" b="1">
                <a:solidFill>
                  <a:prstClr val="black"/>
                </a:solidFill>
                <a:latin typeface="Arial" charset="0"/>
                <a:cs typeface="Arial" charset="0"/>
              </a:rPr>
              <a:t>INC: </a:t>
            </a:r>
          </a:p>
          <a:p>
            <a:pPr algn="ctr" fontAlgn="base">
              <a:spcBef>
                <a:spcPct val="0"/>
              </a:spcBef>
              <a:spcAft>
                <a:spcPct val="0"/>
              </a:spcAft>
            </a:pPr>
            <a:r>
              <a:rPr lang="es-ES" sz="2000" b="1">
                <a:solidFill>
                  <a:prstClr val="black"/>
                </a:solidFill>
                <a:latin typeface="Arial" charset="0"/>
                <a:cs typeface="Arial" charset="0"/>
                <a:sym typeface="Symbol" pitchFamily="18" charset="2"/>
              </a:rPr>
              <a:t></a:t>
            </a:r>
            <a:r>
              <a:rPr lang="es-ES" sz="2000" b="1">
                <a:solidFill>
                  <a:prstClr val="black"/>
                </a:solidFill>
                <a:latin typeface="Arial" charset="0"/>
                <a:cs typeface="Arial" charset="0"/>
              </a:rPr>
              <a:t>Vmax</a:t>
            </a:r>
            <a:r>
              <a:rPr lang="es-ES_tradnl" sz="2000" b="1">
                <a:solidFill>
                  <a:prstClr val="black"/>
                </a:solidFill>
                <a:latin typeface="Arial" charset="0"/>
                <a:cs typeface="Arial" charset="0"/>
              </a:rPr>
              <a:t> </a:t>
            </a:r>
          </a:p>
          <a:p>
            <a:pPr marL="0" lvl="4" algn="ctr" fontAlgn="base">
              <a:spcBef>
                <a:spcPct val="0"/>
              </a:spcBef>
              <a:spcAft>
                <a:spcPct val="0"/>
              </a:spcAft>
            </a:pPr>
            <a:r>
              <a:rPr lang="es-ES" sz="2000" b="1">
                <a:solidFill>
                  <a:prstClr val="black"/>
                </a:solidFill>
                <a:latin typeface="Arial" charset="0"/>
                <a:cs typeface="Arial" charset="0"/>
              </a:rPr>
              <a:t>Km cte</a:t>
            </a:r>
            <a:endParaRPr lang="es-ES_tradnl" sz="2000" b="1">
              <a:solidFill>
                <a:prstClr val="black"/>
              </a:solidFill>
              <a:latin typeface="Arial" charset="0"/>
              <a:cs typeface="Arial" charset="0"/>
            </a:endParaRPr>
          </a:p>
        </p:txBody>
      </p:sp>
    </p:spTree>
    <p:extLst>
      <p:ext uri="{BB962C8B-B14F-4D97-AF65-F5344CB8AC3E}">
        <p14:creationId xmlns:p14="http://schemas.microsoft.com/office/powerpoint/2010/main" val="66102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checkerboard(across)">
                                      <p:cBhvr>
                                        <p:cTn id="7" dur="500"/>
                                        <p:tgtEl>
                                          <p:spTgt spid="161794"/>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61795"/>
                                        </p:tgtEl>
                                        <p:attrNameLst>
                                          <p:attrName>style.visibility</p:attrName>
                                        </p:attrNameLst>
                                      </p:cBhvr>
                                      <p:to>
                                        <p:strVal val="visible"/>
                                      </p:to>
                                    </p:set>
                                    <p:animEffect transition="in" filter="box(in)">
                                      <p:cBhvr>
                                        <p:cTn id="24" dur="500"/>
                                        <p:tgtEl>
                                          <p:spTgt spid="16179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i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881188" y="285750"/>
            <a:ext cx="8350250" cy="1785938"/>
          </a:xfrm>
          <a:prstGeom prst="rect">
            <a:avLst/>
          </a:prstGeom>
          <a:solidFill>
            <a:srgbClr val="FFFFFF"/>
          </a:solidFill>
          <a:ln w="9525">
            <a:solidFill>
              <a:srgbClr val="000000"/>
            </a:solidFill>
            <a:miter lim="800000"/>
            <a:headEnd/>
            <a:tailEnd/>
          </a:ln>
        </p:spPr>
        <p:txBody>
          <a:bodyPr/>
          <a:lstStyle/>
          <a:p>
            <a:pPr fontAlgn="base">
              <a:spcBef>
                <a:spcPct val="0"/>
              </a:spcBef>
              <a:spcAft>
                <a:spcPts val="1000"/>
              </a:spcAft>
            </a:pPr>
            <a:r>
              <a:rPr lang="es-ES_tradnl" sz="2800" dirty="0">
                <a:solidFill>
                  <a:prstClr val="black"/>
                </a:solidFill>
                <a:latin typeface="Calibri" pitchFamily="34" charset="0"/>
                <a:cs typeface="Arial" charset="0"/>
              </a:rPr>
              <a:t>El sustrato S es transformado por tres enzimas diferentes en un mismo producto P. Indica en cada caso: el tipo de enzima, la Km y la </a:t>
            </a:r>
            <a:r>
              <a:rPr lang="es-ES_tradnl" sz="2800" dirty="0" err="1">
                <a:solidFill>
                  <a:prstClr val="black"/>
                </a:solidFill>
                <a:latin typeface="Calibri" pitchFamily="34" charset="0"/>
                <a:cs typeface="Arial" charset="0"/>
              </a:rPr>
              <a:t>Vmax</a:t>
            </a:r>
            <a:r>
              <a:rPr lang="es-ES_tradnl" sz="2800" dirty="0">
                <a:solidFill>
                  <a:prstClr val="black"/>
                </a:solidFill>
                <a:latin typeface="Calibri" pitchFamily="34" charset="0"/>
                <a:cs typeface="Arial" charset="0"/>
              </a:rPr>
              <a:t>. Indica además que enzima tiene mayor afinidad por el sustrato.</a:t>
            </a:r>
            <a:endParaRPr lang="es-ES_tradnl" dirty="0">
              <a:solidFill>
                <a:prstClr val="black"/>
              </a:solidFill>
              <a:latin typeface="Arial" charset="0"/>
              <a:cs typeface="Arial" charset="0"/>
            </a:endParaRPr>
          </a:p>
        </p:txBody>
      </p:sp>
      <p:pic>
        <p:nvPicPr>
          <p:cNvPr id="80899" name="Picture 3"/>
          <p:cNvPicPr>
            <a:picLocks noChangeAspect="1" noChangeArrowheads="1"/>
          </p:cNvPicPr>
          <p:nvPr/>
        </p:nvPicPr>
        <p:blipFill>
          <a:blip r:embed="rId2" cstate="print"/>
          <a:srcRect/>
          <a:stretch>
            <a:fillRect/>
          </a:stretch>
        </p:blipFill>
        <p:spPr bwMode="auto">
          <a:xfrm>
            <a:off x="1809751" y="2286001"/>
            <a:ext cx="6143625" cy="4187825"/>
          </a:xfrm>
          <a:prstGeom prst="rect">
            <a:avLst/>
          </a:prstGeom>
          <a:noFill/>
          <a:ln w="9525">
            <a:noFill/>
            <a:miter lim="800000"/>
            <a:headEnd/>
            <a:tailEnd/>
          </a:ln>
        </p:spPr>
      </p:pic>
      <p:sp>
        <p:nvSpPr>
          <p:cNvPr id="4" name="3 CuadroTexto"/>
          <p:cNvSpPr txBox="1"/>
          <p:nvPr/>
        </p:nvSpPr>
        <p:spPr>
          <a:xfrm>
            <a:off x="8524875" y="2214563"/>
            <a:ext cx="1431802"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fontAlgn="base">
              <a:spcBef>
                <a:spcPct val="0"/>
              </a:spcBef>
              <a:spcAft>
                <a:spcPct val="0"/>
              </a:spcAft>
              <a:defRPr/>
            </a:pPr>
            <a:r>
              <a:rPr lang="es-ES_tradnl" dirty="0">
                <a:solidFill>
                  <a:prstClr val="black"/>
                </a:solidFill>
                <a:latin typeface="Tw Cen MT"/>
              </a:rPr>
              <a:t>E1: normal</a:t>
            </a:r>
          </a:p>
          <a:p>
            <a:pPr fontAlgn="base">
              <a:spcBef>
                <a:spcPct val="0"/>
              </a:spcBef>
              <a:spcAft>
                <a:spcPct val="0"/>
              </a:spcAft>
              <a:defRPr/>
            </a:pPr>
            <a:r>
              <a:rPr lang="es-ES_tradnl" dirty="0">
                <a:solidFill>
                  <a:prstClr val="black"/>
                </a:solidFill>
                <a:latin typeface="Tw Cen MT"/>
              </a:rPr>
              <a:t>E2: </a:t>
            </a:r>
            <a:r>
              <a:rPr lang="es-ES_tradnl" dirty="0" err="1">
                <a:solidFill>
                  <a:prstClr val="black"/>
                </a:solidFill>
                <a:latin typeface="Tw Cen MT"/>
              </a:rPr>
              <a:t>Alostérica</a:t>
            </a:r>
            <a:endParaRPr lang="es-ES_tradnl" dirty="0">
              <a:solidFill>
                <a:prstClr val="black"/>
              </a:solidFill>
              <a:latin typeface="Tw Cen MT"/>
            </a:endParaRPr>
          </a:p>
          <a:p>
            <a:pPr fontAlgn="base">
              <a:spcBef>
                <a:spcPct val="0"/>
              </a:spcBef>
              <a:spcAft>
                <a:spcPct val="0"/>
              </a:spcAft>
              <a:defRPr/>
            </a:pPr>
            <a:r>
              <a:rPr lang="es-ES_tradnl" dirty="0">
                <a:solidFill>
                  <a:prstClr val="black"/>
                </a:solidFill>
                <a:latin typeface="Tw Cen MT"/>
              </a:rPr>
              <a:t>E3: </a:t>
            </a:r>
            <a:r>
              <a:rPr lang="es-ES_tradnl" dirty="0" err="1">
                <a:solidFill>
                  <a:prstClr val="black"/>
                </a:solidFill>
                <a:latin typeface="Tw Cen MT"/>
              </a:rPr>
              <a:t>Alostérica</a:t>
            </a:r>
            <a:endParaRPr lang="es-ES_tradnl" dirty="0">
              <a:solidFill>
                <a:prstClr val="black"/>
              </a:solidFill>
              <a:latin typeface="Tw Cen MT"/>
            </a:endParaRPr>
          </a:p>
        </p:txBody>
      </p:sp>
      <p:sp>
        <p:nvSpPr>
          <p:cNvPr id="5" name="4 CuadroTexto"/>
          <p:cNvSpPr txBox="1"/>
          <p:nvPr/>
        </p:nvSpPr>
        <p:spPr>
          <a:xfrm>
            <a:off x="8524876" y="3286126"/>
            <a:ext cx="1431925" cy="9239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fontAlgn="base">
              <a:spcBef>
                <a:spcPct val="0"/>
              </a:spcBef>
              <a:spcAft>
                <a:spcPct val="0"/>
              </a:spcAft>
              <a:defRPr/>
            </a:pPr>
            <a:r>
              <a:rPr lang="es-ES_tradnl" dirty="0">
                <a:solidFill>
                  <a:prstClr val="black"/>
                </a:solidFill>
                <a:latin typeface="Tw Cen MT"/>
              </a:rPr>
              <a:t>E1: </a:t>
            </a:r>
            <a:r>
              <a:rPr lang="es-ES_tradnl" dirty="0" err="1">
                <a:solidFill>
                  <a:prstClr val="black"/>
                </a:solidFill>
                <a:latin typeface="Tw Cen MT"/>
              </a:rPr>
              <a:t>Vmax</a:t>
            </a:r>
            <a:r>
              <a:rPr lang="es-ES_tradnl" dirty="0">
                <a:solidFill>
                  <a:prstClr val="black"/>
                </a:solidFill>
                <a:latin typeface="Tw Cen MT"/>
              </a:rPr>
              <a:t> 10</a:t>
            </a:r>
          </a:p>
          <a:p>
            <a:pPr fontAlgn="base">
              <a:spcBef>
                <a:spcPct val="0"/>
              </a:spcBef>
              <a:spcAft>
                <a:spcPct val="0"/>
              </a:spcAft>
              <a:defRPr/>
            </a:pPr>
            <a:r>
              <a:rPr lang="es-ES_tradnl" dirty="0">
                <a:solidFill>
                  <a:prstClr val="black"/>
                </a:solidFill>
                <a:latin typeface="Tw Cen MT"/>
              </a:rPr>
              <a:t>E2: </a:t>
            </a:r>
            <a:r>
              <a:rPr lang="es-ES_tradnl" dirty="0" err="1">
                <a:solidFill>
                  <a:prstClr val="black"/>
                </a:solidFill>
                <a:latin typeface="Tw Cen MT"/>
              </a:rPr>
              <a:t>Vmax</a:t>
            </a:r>
            <a:r>
              <a:rPr lang="es-ES_tradnl" dirty="0">
                <a:solidFill>
                  <a:prstClr val="black"/>
                </a:solidFill>
                <a:latin typeface="Tw Cen MT"/>
              </a:rPr>
              <a:t> 10</a:t>
            </a:r>
          </a:p>
          <a:p>
            <a:pPr fontAlgn="base">
              <a:spcBef>
                <a:spcPct val="0"/>
              </a:spcBef>
              <a:spcAft>
                <a:spcPct val="0"/>
              </a:spcAft>
              <a:defRPr/>
            </a:pPr>
            <a:r>
              <a:rPr lang="es-ES_tradnl" dirty="0">
                <a:solidFill>
                  <a:prstClr val="black"/>
                </a:solidFill>
                <a:latin typeface="Tw Cen MT"/>
              </a:rPr>
              <a:t>E3: </a:t>
            </a:r>
            <a:r>
              <a:rPr lang="es-ES_tradnl" dirty="0" err="1">
                <a:solidFill>
                  <a:prstClr val="black"/>
                </a:solidFill>
                <a:latin typeface="Tw Cen MT"/>
              </a:rPr>
              <a:t>Vmaz</a:t>
            </a:r>
            <a:r>
              <a:rPr lang="es-ES_tradnl" dirty="0">
                <a:solidFill>
                  <a:prstClr val="black"/>
                </a:solidFill>
                <a:latin typeface="Tw Cen MT"/>
              </a:rPr>
              <a:t> 2</a:t>
            </a:r>
          </a:p>
        </p:txBody>
      </p:sp>
      <p:sp>
        <p:nvSpPr>
          <p:cNvPr id="6" name="5 CuadroTexto"/>
          <p:cNvSpPr txBox="1"/>
          <p:nvPr/>
        </p:nvSpPr>
        <p:spPr>
          <a:xfrm>
            <a:off x="8524875" y="4357689"/>
            <a:ext cx="1176338" cy="9239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fontAlgn="base">
              <a:spcBef>
                <a:spcPct val="0"/>
              </a:spcBef>
              <a:spcAft>
                <a:spcPct val="0"/>
              </a:spcAft>
              <a:defRPr/>
            </a:pPr>
            <a:r>
              <a:rPr lang="es-ES_tradnl" dirty="0">
                <a:solidFill>
                  <a:prstClr val="black"/>
                </a:solidFill>
                <a:latin typeface="Tw Cen MT"/>
              </a:rPr>
              <a:t>E1: Km 1,4</a:t>
            </a:r>
          </a:p>
          <a:p>
            <a:pPr fontAlgn="base">
              <a:spcBef>
                <a:spcPct val="0"/>
              </a:spcBef>
              <a:spcAft>
                <a:spcPct val="0"/>
              </a:spcAft>
              <a:defRPr/>
            </a:pPr>
            <a:r>
              <a:rPr lang="es-ES_tradnl" dirty="0">
                <a:solidFill>
                  <a:prstClr val="black"/>
                </a:solidFill>
                <a:latin typeface="Tw Cen MT"/>
              </a:rPr>
              <a:t>E2: Km 3</a:t>
            </a:r>
          </a:p>
          <a:p>
            <a:pPr fontAlgn="base">
              <a:spcBef>
                <a:spcPct val="0"/>
              </a:spcBef>
              <a:spcAft>
                <a:spcPct val="0"/>
              </a:spcAft>
              <a:defRPr/>
            </a:pPr>
            <a:r>
              <a:rPr lang="es-ES_tradnl" dirty="0">
                <a:solidFill>
                  <a:prstClr val="black"/>
                </a:solidFill>
                <a:latin typeface="Tw Cen MT"/>
              </a:rPr>
              <a:t>E3: Km 1,4</a:t>
            </a:r>
          </a:p>
        </p:txBody>
      </p:sp>
      <p:sp>
        <p:nvSpPr>
          <p:cNvPr id="7" name="6 CuadroTexto"/>
          <p:cNvSpPr txBox="1"/>
          <p:nvPr/>
        </p:nvSpPr>
        <p:spPr>
          <a:xfrm>
            <a:off x="8524876" y="5429251"/>
            <a:ext cx="1408113" cy="64611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fontAlgn="base">
              <a:spcBef>
                <a:spcPct val="0"/>
              </a:spcBef>
              <a:spcAft>
                <a:spcPct val="0"/>
              </a:spcAft>
              <a:defRPr/>
            </a:pPr>
            <a:r>
              <a:rPr lang="es-ES_tradnl" dirty="0">
                <a:solidFill>
                  <a:prstClr val="black"/>
                </a:solidFill>
                <a:latin typeface="Tw Cen MT"/>
              </a:rPr>
              <a:t>E1 = E3 </a:t>
            </a:r>
            <a:r>
              <a:rPr lang="es-ES_tradnl" dirty="0">
                <a:solidFill>
                  <a:prstClr val="black"/>
                </a:solidFill>
                <a:latin typeface="Times New Roman"/>
                <a:cs typeface="Times New Roman"/>
              </a:rPr>
              <a:t>&gt;</a:t>
            </a:r>
            <a:r>
              <a:rPr lang="es-ES_tradnl" dirty="0">
                <a:solidFill>
                  <a:prstClr val="black"/>
                </a:solidFill>
                <a:latin typeface="Tw Cen MT"/>
              </a:rPr>
              <a:t> E2</a:t>
            </a:r>
          </a:p>
          <a:p>
            <a:pPr fontAlgn="base">
              <a:spcBef>
                <a:spcPct val="0"/>
              </a:spcBef>
              <a:spcAft>
                <a:spcPct val="0"/>
              </a:spcAft>
              <a:defRPr/>
            </a:pPr>
            <a:r>
              <a:rPr lang="es-ES_tradnl" dirty="0">
                <a:solidFill>
                  <a:prstClr val="black"/>
                </a:solidFill>
                <a:latin typeface="Tw Cen MT"/>
              </a:rPr>
              <a:t>Afinidad</a:t>
            </a:r>
          </a:p>
        </p:txBody>
      </p:sp>
      <p:cxnSp>
        <p:nvCxnSpPr>
          <p:cNvPr id="14" name="13 Conector recto"/>
          <p:cNvCxnSpPr/>
          <p:nvPr/>
        </p:nvCxnSpPr>
        <p:spPr>
          <a:xfrm>
            <a:off x="2238375" y="4143375"/>
            <a:ext cx="9286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rot="5400000">
            <a:off x="3346451" y="4964114"/>
            <a:ext cx="1643063" cy="158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rot="5400000">
            <a:off x="2987676" y="5608638"/>
            <a:ext cx="3571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rot="5400000">
            <a:off x="2346326" y="4964114"/>
            <a:ext cx="1643063" cy="1587"/>
          </a:xfrm>
          <a:prstGeom prst="straightConnector1">
            <a:avLst/>
          </a:prstGeom>
          <a:ln w="571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rot="10800000">
            <a:off x="2238376" y="5143500"/>
            <a:ext cx="1285875"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rot="10800000">
            <a:off x="2238375" y="2571750"/>
            <a:ext cx="3429000"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flipV="1">
            <a:off x="2238376" y="4143376"/>
            <a:ext cx="1928813" cy="952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2238375" y="5429250"/>
            <a:ext cx="9286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rot="5400000">
            <a:off x="2987676" y="5608638"/>
            <a:ext cx="35877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44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decel="50000" fill="hold">
                                          <p:stCondLst>
                                            <p:cond delay="0"/>
                                          </p:stCondLst>
                                        </p:cTn>
                                        <p:tgtEl>
                                          <p:spTgt spid="3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8"/>
                                        </p:tgtEl>
                                        <p:attrNameLst>
                                          <p:attrName>ppt_w</p:attrName>
                                        </p:attrNameLst>
                                      </p:cBhvr>
                                      <p:tavLst>
                                        <p:tav tm="0">
                                          <p:val>
                                            <p:strVal val="#ppt_w*.05"/>
                                          </p:val>
                                        </p:tav>
                                        <p:tav tm="100000">
                                          <p:val>
                                            <p:strVal val="#ppt_w"/>
                                          </p:val>
                                        </p:tav>
                                      </p:tavLst>
                                    </p:anim>
                                    <p:anim calcmode="lin" valueType="num">
                                      <p:cBhvr>
                                        <p:cTn id="22" dur="1000" fill="hold"/>
                                        <p:tgtEl>
                                          <p:spTgt spid="3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8"/>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in)">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5"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50" dur="1000" fill="hold"/>
                                        <p:tgtEl>
                                          <p:spTgt spid="6"/>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ox(in)">
                                      <p:cBhvr>
                                        <p:cTn id="59" dur="500"/>
                                        <p:tgtEl>
                                          <p:spTgt spid="14"/>
                                        </p:tgtEl>
                                      </p:cBhvr>
                                    </p:animEffect>
                                  </p:childTnLst>
                                </p:cTn>
                              </p:par>
                              <p:par>
                                <p:cTn id="60" presetID="4" presetClass="entr" presetSubtype="16"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box(in)">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ox(in)">
                                      <p:cBhvr>
                                        <p:cTn id="67" dur="500"/>
                                        <p:tgtEl>
                                          <p:spTgt spid="16"/>
                                        </p:tgtEl>
                                      </p:cBhvr>
                                    </p:animEffect>
                                  </p:childTnLst>
                                </p:cTn>
                              </p:par>
                              <p:par>
                                <p:cTn id="68" presetID="4" presetClass="entr" presetSubtype="16"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ox(in)">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ox(in)">
                                      <p:cBhvr>
                                        <p:cTn id="75" dur="500"/>
                                        <p:tgtEl>
                                          <p:spTgt spid="26"/>
                                        </p:tgtEl>
                                      </p:cBhvr>
                                    </p:animEffect>
                                  </p:childTnLst>
                                </p:cTn>
                              </p:par>
                              <p:par>
                                <p:cTn id="76" presetID="4" presetClass="entr" presetSubtype="16"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box(in)">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box(in)">
                                      <p:cBhvr>
                                        <p:cTn id="8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738314" y="428626"/>
            <a:ext cx="8715375" cy="6463308"/>
          </a:xfrm>
          <a:prstGeom prst="rect">
            <a:avLst/>
          </a:prstGeom>
        </p:spPr>
        <p:txBody>
          <a:bodyPr>
            <a:spAutoFit/>
          </a:bodyPr>
          <a:lstStyle/>
          <a:p>
            <a:pPr fontAlgn="base">
              <a:spcBef>
                <a:spcPct val="0"/>
              </a:spcBef>
              <a:spcAft>
                <a:spcPct val="0"/>
              </a:spcAft>
              <a:defRPr/>
            </a:pPr>
            <a:r>
              <a:rPr lang="es-ES_tradnl" b="1" dirty="0">
                <a:solidFill>
                  <a:prstClr val="black"/>
                </a:solidFill>
                <a:latin typeface="Arial" charset="0"/>
                <a:cs typeface="Arial" charset="0"/>
              </a:rPr>
              <a:t>En un cultivo de bacterias, la velocidad de reacción de un enzima E fue de </a:t>
            </a:r>
          </a:p>
          <a:p>
            <a:pPr fontAlgn="base">
              <a:spcBef>
                <a:spcPct val="0"/>
              </a:spcBef>
              <a:spcAft>
                <a:spcPct val="0"/>
              </a:spcAft>
              <a:defRPr/>
            </a:pPr>
            <a:r>
              <a:rPr lang="es-ES_tradnl" b="1" dirty="0">
                <a:solidFill>
                  <a:prstClr val="black"/>
                </a:solidFill>
                <a:latin typeface="Arial" charset="0"/>
                <a:cs typeface="Arial" charset="0"/>
              </a:rPr>
              <a:t>20 µg/min para una concentración de sustrato de 3 </a:t>
            </a:r>
            <a:r>
              <a:rPr lang="es-ES_tradnl" b="1" dirty="0" err="1">
                <a:solidFill>
                  <a:prstClr val="black"/>
                </a:solidFill>
                <a:latin typeface="Arial" charset="0"/>
                <a:cs typeface="Arial" charset="0"/>
              </a:rPr>
              <a:t>mM.</a:t>
            </a:r>
            <a:r>
              <a:rPr lang="es-ES_tradnl" b="1" dirty="0">
                <a:solidFill>
                  <a:prstClr val="black"/>
                </a:solidFill>
                <a:latin typeface="Arial" charset="0"/>
                <a:cs typeface="Arial" charset="0"/>
              </a:rPr>
              <a:t> Si la concentración de </a:t>
            </a:r>
          </a:p>
          <a:p>
            <a:pPr fontAlgn="base">
              <a:spcBef>
                <a:spcPct val="0"/>
              </a:spcBef>
              <a:spcAft>
                <a:spcPct val="0"/>
              </a:spcAft>
              <a:defRPr/>
            </a:pPr>
            <a:r>
              <a:rPr lang="es-ES_tradnl" b="1" dirty="0">
                <a:solidFill>
                  <a:prstClr val="black"/>
                </a:solidFill>
                <a:latin typeface="Arial" charset="0"/>
                <a:cs typeface="Arial" charset="0"/>
              </a:rPr>
              <a:t>sustrato es igual o superior a 7 </a:t>
            </a:r>
            <a:r>
              <a:rPr lang="es-ES_tradnl" b="1" dirty="0" err="1">
                <a:solidFill>
                  <a:prstClr val="black"/>
                </a:solidFill>
                <a:latin typeface="Arial" charset="0"/>
                <a:cs typeface="Arial" charset="0"/>
              </a:rPr>
              <a:t>mM</a:t>
            </a:r>
            <a:r>
              <a:rPr lang="es-ES_tradnl" b="1" dirty="0">
                <a:solidFill>
                  <a:prstClr val="black"/>
                </a:solidFill>
                <a:latin typeface="Arial" charset="0"/>
                <a:cs typeface="Arial" charset="0"/>
              </a:rPr>
              <a:t>, la velocidad no supera los 40 </a:t>
            </a:r>
            <a:r>
              <a:rPr lang="es-ES_tradnl" b="1" dirty="0" smtClean="0">
                <a:solidFill>
                  <a:prstClr val="black"/>
                </a:solidFill>
                <a:latin typeface="Arial" charset="0"/>
                <a:cs typeface="Arial" charset="0"/>
              </a:rPr>
              <a:t>µg/min</a:t>
            </a:r>
            <a:r>
              <a:rPr lang="es-ES_tradnl" b="1" dirty="0">
                <a:solidFill>
                  <a:prstClr val="black"/>
                </a:solidFill>
                <a:latin typeface="Arial" charset="0"/>
                <a:cs typeface="Arial" charset="0"/>
              </a:rPr>
              <a:t>. Al </a:t>
            </a:r>
          </a:p>
          <a:p>
            <a:pPr fontAlgn="base">
              <a:spcBef>
                <a:spcPct val="0"/>
              </a:spcBef>
              <a:spcAft>
                <a:spcPct val="0"/>
              </a:spcAft>
              <a:defRPr/>
            </a:pPr>
            <a:r>
              <a:rPr lang="es-ES_tradnl" b="1" dirty="0">
                <a:solidFill>
                  <a:prstClr val="black"/>
                </a:solidFill>
                <a:latin typeface="Arial" charset="0"/>
                <a:cs typeface="Arial" charset="0"/>
              </a:rPr>
              <a:t>añadir una cierta cantidad de inhibidor competitivo, la  velocidad de la reacción fue de 20  </a:t>
            </a:r>
            <a:r>
              <a:rPr lang="es-ES_tradnl" b="1" dirty="0" smtClean="0">
                <a:solidFill>
                  <a:prstClr val="black"/>
                </a:solidFill>
                <a:latin typeface="Arial" charset="0"/>
                <a:cs typeface="Arial" charset="0"/>
              </a:rPr>
              <a:t>µg/min </a:t>
            </a:r>
            <a:r>
              <a:rPr lang="es-ES_tradnl" b="1" dirty="0">
                <a:solidFill>
                  <a:prstClr val="black"/>
                </a:solidFill>
                <a:latin typeface="Arial" charset="0"/>
                <a:cs typeface="Arial" charset="0"/>
              </a:rPr>
              <a:t>para una concentración de sustrato de 8 </a:t>
            </a:r>
            <a:r>
              <a:rPr lang="es-ES_tradnl" b="1" dirty="0" err="1">
                <a:solidFill>
                  <a:prstClr val="black"/>
                </a:solidFill>
                <a:latin typeface="Arial" charset="0"/>
                <a:cs typeface="Arial" charset="0"/>
              </a:rPr>
              <a:t>mM.</a:t>
            </a:r>
            <a:r>
              <a:rPr lang="es-ES_tradnl" b="1" dirty="0">
                <a:solidFill>
                  <a:prstClr val="black"/>
                </a:solidFill>
                <a:latin typeface="Arial" charset="0"/>
                <a:cs typeface="Arial" charset="0"/>
              </a:rPr>
              <a:t>  Calcúlese la Km, la </a:t>
            </a:r>
            <a:r>
              <a:rPr lang="es-ES_tradnl" b="1" dirty="0" err="1">
                <a:solidFill>
                  <a:prstClr val="black"/>
                </a:solidFill>
                <a:latin typeface="Arial" charset="0"/>
                <a:cs typeface="Arial" charset="0"/>
              </a:rPr>
              <a:t>Vmax</a:t>
            </a:r>
            <a:r>
              <a:rPr lang="es-ES_tradnl" b="1" dirty="0">
                <a:solidFill>
                  <a:prstClr val="black"/>
                </a:solidFill>
                <a:latin typeface="Arial" charset="0"/>
                <a:cs typeface="Arial" charset="0"/>
              </a:rPr>
              <a:t> y la Km´. </a:t>
            </a:r>
            <a:r>
              <a:rPr lang="es-ES_tradnl" b="1" dirty="0" smtClean="0">
                <a:solidFill>
                  <a:prstClr val="black"/>
                </a:solidFill>
                <a:latin typeface="Arial" charset="0"/>
                <a:cs typeface="Arial" charset="0"/>
              </a:rPr>
              <a:t>Represéntese el proceso gráficamente</a:t>
            </a:r>
            <a:endParaRPr lang="es-ES_tradnl" b="1" dirty="0">
              <a:solidFill>
                <a:prstClr val="black"/>
              </a:solidFill>
              <a:latin typeface="Arial" charset="0"/>
              <a:cs typeface="Arial" charset="0"/>
            </a:endParaRPr>
          </a:p>
          <a:p>
            <a:pPr fontAlgn="base">
              <a:spcBef>
                <a:spcPct val="0"/>
              </a:spcBef>
              <a:spcAft>
                <a:spcPct val="0"/>
              </a:spcAft>
              <a:defRPr/>
            </a:pPr>
            <a:endParaRPr lang="es-ES_tradnl" b="1" dirty="0">
              <a:solidFill>
                <a:prstClr val="black"/>
              </a:solidFill>
              <a:latin typeface="Arial" charset="0"/>
              <a:cs typeface="Arial" charset="0"/>
            </a:endParaRPr>
          </a:p>
          <a:p>
            <a:pPr algn="ctr" fontAlgn="base">
              <a:spcBef>
                <a:spcPct val="0"/>
              </a:spcBef>
              <a:spcAft>
                <a:spcPct val="0"/>
              </a:spcAft>
              <a:defRPr/>
            </a:pPr>
            <a:r>
              <a:rPr lang="es-ES_tradnl" b="1" dirty="0" smtClean="0">
                <a:solidFill>
                  <a:prstClr val="black"/>
                </a:solidFill>
                <a:latin typeface="Arial" charset="0"/>
                <a:cs typeface="Arial" charset="0"/>
              </a:rPr>
              <a:t>1 </a:t>
            </a:r>
            <a:r>
              <a:rPr lang="es-ES_tradnl" b="1" dirty="0" err="1" smtClean="0">
                <a:solidFill>
                  <a:prstClr val="black"/>
                </a:solidFill>
                <a:latin typeface="Arial" charset="0"/>
                <a:cs typeface="Arial" charset="0"/>
              </a:rPr>
              <a:t>mM</a:t>
            </a:r>
            <a:r>
              <a:rPr lang="es-ES_tradnl" b="1" dirty="0" smtClean="0">
                <a:solidFill>
                  <a:prstClr val="black"/>
                </a:solidFill>
                <a:latin typeface="Arial" charset="0"/>
                <a:cs typeface="Arial" charset="0"/>
              </a:rPr>
              <a:t> =  1 </a:t>
            </a:r>
            <a:r>
              <a:rPr lang="es-ES_tradnl" b="1" dirty="0" err="1" smtClean="0">
                <a:solidFill>
                  <a:prstClr val="black"/>
                </a:solidFill>
                <a:latin typeface="Arial" charset="0"/>
                <a:cs typeface="Arial" charset="0"/>
              </a:rPr>
              <a:t>milimolar</a:t>
            </a:r>
            <a:r>
              <a:rPr lang="es-ES_tradnl" b="1" dirty="0" smtClean="0">
                <a:solidFill>
                  <a:prstClr val="black"/>
                </a:solidFill>
                <a:latin typeface="Arial" charset="0"/>
                <a:cs typeface="Arial" charset="0"/>
              </a:rPr>
              <a:t> = 1mol/m</a:t>
            </a:r>
            <a:r>
              <a:rPr lang="es-ES_tradnl" b="1" baseline="30000" dirty="0" smtClean="0">
                <a:solidFill>
                  <a:prstClr val="black"/>
                </a:solidFill>
                <a:latin typeface="Arial" charset="0"/>
                <a:cs typeface="Arial" charset="0"/>
              </a:rPr>
              <a:t>3 </a:t>
            </a:r>
            <a:r>
              <a:rPr lang="es-ES_tradnl" b="1" dirty="0" smtClean="0">
                <a:solidFill>
                  <a:prstClr val="black"/>
                </a:solidFill>
                <a:latin typeface="Arial" charset="0"/>
                <a:cs typeface="Arial" charset="0"/>
              </a:rPr>
              <a:t>(SI) = 10</a:t>
            </a:r>
            <a:r>
              <a:rPr lang="es-ES_tradnl" b="1" baseline="30000" dirty="0" smtClean="0">
                <a:solidFill>
                  <a:prstClr val="black"/>
                </a:solidFill>
                <a:latin typeface="Arial" charset="0"/>
                <a:cs typeface="Arial" charset="0"/>
              </a:rPr>
              <a:t>-3 </a:t>
            </a:r>
            <a:r>
              <a:rPr lang="es-ES_tradnl" b="1" dirty="0" smtClean="0">
                <a:solidFill>
                  <a:prstClr val="black"/>
                </a:solidFill>
                <a:latin typeface="Arial" charset="0"/>
                <a:cs typeface="Arial" charset="0"/>
              </a:rPr>
              <a:t>moles/L o dm3</a:t>
            </a:r>
          </a:p>
          <a:p>
            <a:pPr algn="ctr" fontAlgn="base">
              <a:spcBef>
                <a:spcPct val="0"/>
              </a:spcBef>
              <a:spcAft>
                <a:spcPct val="0"/>
              </a:spcAft>
              <a:defRPr/>
            </a:pPr>
            <a:endParaRPr lang="es-ES_tradnl" b="1" dirty="0">
              <a:solidFill>
                <a:prstClr val="black"/>
              </a:solidFill>
              <a:latin typeface="Arial" charset="0"/>
              <a:cs typeface="Arial" charset="0"/>
            </a:endParaRPr>
          </a:p>
          <a:p>
            <a:pPr marL="342900" indent="-342900" fontAlgn="base">
              <a:spcBef>
                <a:spcPct val="0"/>
              </a:spcBef>
              <a:spcAft>
                <a:spcPct val="0"/>
              </a:spcAft>
              <a:buFontTx/>
              <a:buAutoNum type="alphaLcParenR"/>
              <a:defRPr/>
            </a:pPr>
            <a:r>
              <a:rPr lang="es-ES_tradnl" dirty="0" err="1">
                <a:solidFill>
                  <a:srgbClr val="FF0000"/>
                </a:solidFill>
                <a:latin typeface="Arial" charset="0"/>
                <a:cs typeface="Arial" charset="0"/>
              </a:rPr>
              <a:t>Vmax</a:t>
            </a:r>
            <a:r>
              <a:rPr lang="es-ES_tradnl" dirty="0">
                <a:solidFill>
                  <a:srgbClr val="FF0000"/>
                </a:solidFill>
                <a:latin typeface="Arial" charset="0"/>
                <a:cs typeface="Arial" charset="0"/>
              </a:rPr>
              <a:t>: Si para una [S] ≥ 7 </a:t>
            </a:r>
            <a:r>
              <a:rPr lang="es-ES_tradnl" dirty="0" err="1">
                <a:solidFill>
                  <a:srgbClr val="FF0000"/>
                </a:solidFill>
                <a:latin typeface="Arial" charset="0"/>
                <a:cs typeface="Arial" charset="0"/>
              </a:rPr>
              <a:t>mM</a:t>
            </a:r>
            <a:r>
              <a:rPr lang="es-ES_tradnl" dirty="0">
                <a:solidFill>
                  <a:srgbClr val="FF0000"/>
                </a:solidFill>
                <a:latin typeface="Arial" charset="0"/>
                <a:cs typeface="Arial" charset="0"/>
              </a:rPr>
              <a:t> la velocidad es 40 µg/min, </a:t>
            </a:r>
            <a:r>
              <a:rPr lang="es-ES_tradnl" b="1" dirty="0">
                <a:solidFill>
                  <a:srgbClr val="FF0000"/>
                </a:solidFill>
                <a:latin typeface="Arial" charset="0"/>
                <a:cs typeface="Arial" charset="0"/>
              </a:rPr>
              <a:t>la </a:t>
            </a:r>
            <a:r>
              <a:rPr lang="es-ES_tradnl" b="1" dirty="0" err="1">
                <a:solidFill>
                  <a:srgbClr val="FF0000"/>
                </a:solidFill>
                <a:latin typeface="Arial" charset="0"/>
                <a:cs typeface="Arial" charset="0"/>
              </a:rPr>
              <a:t>Vmax</a:t>
            </a:r>
            <a:r>
              <a:rPr lang="es-ES_tradnl" b="1" dirty="0" smtClean="0">
                <a:solidFill>
                  <a:srgbClr val="FF0000"/>
                </a:solidFill>
                <a:latin typeface="Arial" charset="0"/>
                <a:cs typeface="Arial" charset="0"/>
              </a:rPr>
              <a:t>= 40 µmol/min </a:t>
            </a:r>
            <a:endParaRPr lang="es-ES_tradnl" b="1" dirty="0">
              <a:solidFill>
                <a:prstClr val="black"/>
              </a:solidFill>
              <a:latin typeface="Arial" charset="0"/>
              <a:cs typeface="Arial" charset="0"/>
            </a:endParaRPr>
          </a:p>
          <a:p>
            <a:pPr fontAlgn="base">
              <a:spcBef>
                <a:spcPct val="0"/>
              </a:spcBef>
              <a:spcAft>
                <a:spcPct val="0"/>
              </a:spcAft>
              <a:defRPr/>
            </a:pPr>
            <a:r>
              <a:rPr lang="es-ES_tradnl" dirty="0">
                <a:solidFill>
                  <a:prstClr val="black"/>
                </a:solidFill>
                <a:latin typeface="Arial" charset="0"/>
                <a:cs typeface="Arial" charset="0"/>
              </a:rPr>
              <a:t>b</a:t>
            </a:r>
            <a:r>
              <a:rPr lang="es-ES_tradnl" dirty="0">
                <a:solidFill>
                  <a:srgbClr val="FF0000"/>
                </a:solidFill>
                <a:latin typeface="Arial" charset="0"/>
                <a:cs typeface="Arial" charset="0"/>
              </a:rPr>
              <a:t>) Km: ½ </a:t>
            </a:r>
            <a:r>
              <a:rPr lang="es-ES_tradnl" dirty="0" err="1">
                <a:solidFill>
                  <a:srgbClr val="FF0000"/>
                </a:solidFill>
                <a:latin typeface="Arial" charset="0"/>
                <a:cs typeface="Arial" charset="0"/>
              </a:rPr>
              <a:t>Vmax</a:t>
            </a:r>
            <a:r>
              <a:rPr lang="es-ES_tradnl" dirty="0">
                <a:solidFill>
                  <a:srgbClr val="FF0000"/>
                </a:solidFill>
                <a:latin typeface="Arial" charset="0"/>
                <a:cs typeface="Arial" charset="0"/>
              </a:rPr>
              <a:t> será 20 µg/min, como esta velocidad se consigue con una [S] </a:t>
            </a:r>
          </a:p>
          <a:p>
            <a:pPr fontAlgn="base">
              <a:spcBef>
                <a:spcPct val="0"/>
              </a:spcBef>
              <a:spcAft>
                <a:spcPct val="0"/>
              </a:spcAft>
              <a:defRPr/>
            </a:pPr>
            <a:r>
              <a:rPr lang="es-ES_tradnl" dirty="0">
                <a:solidFill>
                  <a:srgbClr val="FF0000"/>
                </a:solidFill>
                <a:latin typeface="Arial" charset="0"/>
                <a:cs typeface="Arial" charset="0"/>
              </a:rPr>
              <a:t>= 3 </a:t>
            </a:r>
            <a:r>
              <a:rPr lang="es-ES_tradnl" dirty="0" err="1" smtClean="0">
                <a:solidFill>
                  <a:srgbClr val="FF0000"/>
                </a:solidFill>
                <a:latin typeface="Arial" charset="0"/>
                <a:cs typeface="Arial" charset="0"/>
              </a:rPr>
              <a:t>mM</a:t>
            </a:r>
            <a:r>
              <a:rPr lang="es-ES_tradnl" dirty="0" smtClean="0">
                <a:solidFill>
                  <a:srgbClr val="FF0000"/>
                </a:solidFill>
                <a:latin typeface="Arial" charset="0"/>
                <a:cs typeface="Arial" charset="0"/>
              </a:rPr>
              <a:t>/</a:t>
            </a:r>
            <a:r>
              <a:rPr lang="es-ES_tradnl" b="1" dirty="0" smtClean="0">
                <a:solidFill>
                  <a:srgbClr val="FF0000"/>
                </a:solidFill>
                <a:latin typeface="Arial" charset="0"/>
                <a:cs typeface="Arial" charset="0"/>
              </a:rPr>
              <a:t>m</a:t>
            </a:r>
            <a:r>
              <a:rPr lang="es-ES_tradnl" b="1" baseline="30000" dirty="0" smtClean="0">
                <a:solidFill>
                  <a:srgbClr val="FF0000"/>
                </a:solidFill>
                <a:latin typeface="Arial" charset="0"/>
                <a:cs typeface="Arial" charset="0"/>
              </a:rPr>
              <a:t>3</a:t>
            </a:r>
            <a:r>
              <a:rPr lang="es-ES_tradnl" dirty="0" smtClean="0">
                <a:solidFill>
                  <a:srgbClr val="FF0000"/>
                </a:solidFill>
                <a:latin typeface="Arial" charset="0"/>
                <a:cs typeface="Arial" charset="0"/>
              </a:rPr>
              <a:t>, </a:t>
            </a:r>
            <a:r>
              <a:rPr lang="es-ES_tradnl" dirty="0">
                <a:solidFill>
                  <a:srgbClr val="FF0000"/>
                </a:solidFill>
                <a:latin typeface="Arial" charset="0"/>
                <a:cs typeface="Arial" charset="0"/>
              </a:rPr>
              <a:t>la Km = </a:t>
            </a:r>
            <a:r>
              <a:rPr lang="es-ES_tradnl" b="1" dirty="0">
                <a:solidFill>
                  <a:srgbClr val="FF0000"/>
                </a:solidFill>
                <a:latin typeface="Arial" charset="0"/>
                <a:cs typeface="Arial" charset="0"/>
              </a:rPr>
              <a:t>3 </a:t>
            </a:r>
            <a:r>
              <a:rPr lang="es-ES_tradnl" b="1" dirty="0" err="1" smtClean="0">
                <a:solidFill>
                  <a:srgbClr val="FF0000"/>
                </a:solidFill>
                <a:latin typeface="Arial" charset="0"/>
                <a:cs typeface="Arial" charset="0"/>
              </a:rPr>
              <a:t>mM</a:t>
            </a:r>
            <a:r>
              <a:rPr lang="es-ES_tradnl" b="1" dirty="0" smtClean="0">
                <a:solidFill>
                  <a:srgbClr val="FF0000"/>
                </a:solidFill>
                <a:latin typeface="Arial" charset="0"/>
                <a:cs typeface="Arial" charset="0"/>
              </a:rPr>
              <a:t>/m</a:t>
            </a:r>
            <a:r>
              <a:rPr lang="es-ES_tradnl" b="1" baseline="30000" dirty="0" smtClean="0">
                <a:solidFill>
                  <a:srgbClr val="FF0000"/>
                </a:solidFill>
                <a:latin typeface="Arial" charset="0"/>
                <a:cs typeface="Arial" charset="0"/>
              </a:rPr>
              <a:t>3</a:t>
            </a:r>
            <a:endParaRPr lang="es-ES_tradnl" b="1" dirty="0">
              <a:solidFill>
                <a:srgbClr val="FF0000"/>
              </a:solidFill>
              <a:latin typeface="Arial" charset="0"/>
              <a:cs typeface="Arial" charset="0"/>
            </a:endParaRPr>
          </a:p>
          <a:p>
            <a:pPr fontAlgn="base">
              <a:spcBef>
                <a:spcPct val="0"/>
              </a:spcBef>
              <a:spcAft>
                <a:spcPct val="0"/>
              </a:spcAft>
              <a:defRPr/>
            </a:pPr>
            <a:endParaRPr lang="es-ES_tradnl" dirty="0">
              <a:solidFill>
                <a:prstClr val="black"/>
              </a:solidFill>
              <a:latin typeface="Arial" charset="0"/>
              <a:cs typeface="Arial" charset="0"/>
            </a:endParaRPr>
          </a:p>
          <a:p>
            <a:pPr fontAlgn="base">
              <a:spcBef>
                <a:spcPct val="0"/>
              </a:spcBef>
              <a:spcAft>
                <a:spcPct val="0"/>
              </a:spcAft>
              <a:defRPr/>
            </a:pPr>
            <a:r>
              <a:rPr lang="es-ES_tradnl" dirty="0">
                <a:solidFill>
                  <a:prstClr val="black"/>
                </a:solidFill>
                <a:latin typeface="Arial" charset="0"/>
                <a:cs typeface="Arial" charset="0"/>
              </a:rPr>
              <a:t>Otra forma es utilizando la ecuación de </a:t>
            </a:r>
            <a:r>
              <a:rPr lang="es-ES_tradnl" dirty="0" err="1">
                <a:solidFill>
                  <a:prstClr val="black"/>
                </a:solidFill>
                <a:latin typeface="Arial" charset="0"/>
                <a:cs typeface="Arial" charset="0"/>
              </a:rPr>
              <a:t>Michaelis</a:t>
            </a:r>
            <a:r>
              <a:rPr lang="es-ES_tradnl" dirty="0">
                <a:solidFill>
                  <a:prstClr val="black"/>
                </a:solidFill>
                <a:latin typeface="Arial" charset="0"/>
                <a:cs typeface="Arial" charset="0"/>
              </a:rPr>
              <a:t>: </a:t>
            </a:r>
          </a:p>
          <a:p>
            <a:pPr fontAlgn="base">
              <a:spcBef>
                <a:spcPct val="0"/>
              </a:spcBef>
              <a:spcAft>
                <a:spcPct val="0"/>
              </a:spcAft>
              <a:defRPr/>
            </a:pPr>
            <a:endParaRPr lang="es-ES_tradnl" dirty="0">
              <a:solidFill>
                <a:prstClr val="black"/>
              </a:solidFill>
              <a:latin typeface="Arial" charset="0"/>
              <a:cs typeface="Arial" charset="0"/>
            </a:endParaRPr>
          </a:p>
          <a:p>
            <a:pPr fontAlgn="base">
              <a:spcBef>
                <a:spcPct val="0"/>
              </a:spcBef>
              <a:spcAft>
                <a:spcPct val="0"/>
              </a:spcAft>
              <a:defRPr/>
            </a:pPr>
            <a:r>
              <a:rPr lang="es-ES_tradnl" dirty="0">
                <a:solidFill>
                  <a:prstClr val="black"/>
                </a:solidFill>
                <a:latin typeface="Arial" charset="0"/>
                <a:cs typeface="Arial" charset="0"/>
              </a:rPr>
              <a:t>               </a:t>
            </a:r>
          </a:p>
          <a:p>
            <a:pPr fontAlgn="base">
              <a:spcBef>
                <a:spcPct val="0"/>
              </a:spcBef>
              <a:spcAft>
                <a:spcPct val="0"/>
              </a:spcAft>
              <a:defRPr/>
            </a:pPr>
            <a:r>
              <a:rPr lang="es-ES_tradnl" dirty="0">
                <a:solidFill>
                  <a:srgbClr val="FF0000"/>
                </a:solidFill>
                <a:latin typeface="Arial" charset="0"/>
                <a:cs typeface="Arial" charset="0"/>
              </a:rPr>
              <a:t>	Km  +3 = 120 / 20                 Km = 6 – 3 = </a:t>
            </a:r>
            <a:r>
              <a:rPr lang="es-ES_tradnl" b="1" dirty="0">
                <a:solidFill>
                  <a:srgbClr val="FF0000"/>
                </a:solidFill>
                <a:latin typeface="Arial" charset="0"/>
                <a:cs typeface="Arial" charset="0"/>
              </a:rPr>
              <a:t>3 </a:t>
            </a:r>
            <a:r>
              <a:rPr lang="es-ES_tradnl" b="1" dirty="0" err="1">
                <a:solidFill>
                  <a:srgbClr val="FF0000"/>
                </a:solidFill>
                <a:latin typeface="Arial" charset="0"/>
                <a:cs typeface="Arial" charset="0"/>
              </a:rPr>
              <a:t>mM</a:t>
            </a:r>
            <a:r>
              <a:rPr lang="es-ES_tradnl" b="1" dirty="0">
                <a:solidFill>
                  <a:srgbClr val="FF0000"/>
                </a:solidFill>
                <a:latin typeface="Arial" charset="0"/>
                <a:cs typeface="Arial" charset="0"/>
              </a:rPr>
              <a:t>/m</a:t>
            </a:r>
            <a:r>
              <a:rPr lang="es-ES_tradnl" b="1" baseline="30000" dirty="0">
                <a:solidFill>
                  <a:srgbClr val="FF0000"/>
                </a:solidFill>
                <a:latin typeface="Arial" charset="0"/>
                <a:cs typeface="Arial" charset="0"/>
              </a:rPr>
              <a:t>3</a:t>
            </a:r>
            <a:endParaRPr lang="es-ES_tradnl" b="1" dirty="0">
              <a:solidFill>
                <a:srgbClr val="FF0000"/>
              </a:solidFill>
              <a:latin typeface="Arial" charset="0"/>
              <a:cs typeface="Arial" charset="0"/>
            </a:endParaRPr>
          </a:p>
          <a:p>
            <a:pPr fontAlgn="base">
              <a:spcBef>
                <a:spcPct val="0"/>
              </a:spcBef>
              <a:spcAft>
                <a:spcPct val="0"/>
              </a:spcAft>
              <a:defRPr/>
            </a:pPr>
            <a:endParaRPr lang="es-ES_tradnl" dirty="0">
              <a:solidFill>
                <a:prstClr val="black"/>
              </a:solidFill>
              <a:latin typeface="Arial" charset="0"/>
              <a:cs typeface="Arial" charset="0"/>
            </a:endParaRPr>
          </a:p>
          <a:p>
            <a:pPr fontAlgn="base">
              <a:spcBef>
                <a:spcPct val="0"/>
              </a:spcBef>
              <a:spcAft>
                <a:spcPct val="0"/>
              </a:spcAft>
              <a:defRPr/>
            </a:pPr>
            <a:r>
              <a:rPr lang="es-ES_tradnl" dirty="0">
                <a:solidFill>
                  <a:prstClr val="black"/>
                </a:solidFill>
                <a:latin typeface="Arial" charset="0"/>
                <a:cs typeface="Arial" charset="0"/>
              </a:rPr>
              <a:t>c) </a:t>
            </a:r>
            <a:r>
              <a:rPr lang="es-ES_tradnl" dirty="0">
                <a:solidFill>
                  <a:srgbClr val="FF0000"/>
                </a:solidFill>
                <a:latin typeface="Arial" charset="0"/>
                <a:cs typeface="Arial" charset="0"/>
              </a:rPr>
              <a:t>Como es un inhibidor competitivo </a:t>
            </a:r>
            <a:r>
              <a:rPr lang="es-ES_tradnl" dirty="0" err="1">
                <a:solidFill>
                  <a:srgbClr val="FF0000"/>
                </a:solidFill>
                <a:latin typeface="Arial" charset="0"/>
                <a:cs typeface="Arial" charset="0"/>
              </a:rPr>
              <a:t>Vmax</a:t>
            </a:r>
            <a:r>
              <a:rPr lang="es-ES_tradnl" dirty="0">
                <a:solidFill>
                  <a:srgbClr val="FF0000"/>
                </a:solidFill>
                <a:latin typeface="Arial" charset="0"/>
                <a:cs typeface="Arial" charset="0"/>
              </a:rPr>
              <a:t> = </a:t>
            </a:r>
            <a:r>
              <a:rPr lang="es-ES_tradnl" dirty="0" err="1">
                <a:solidFill>
                  <a:srgbClr val="FF0000"/>
                </a:solidFill>
                <a:latin typeface="Arial" charset="0"/>
                <a:cs typeface="Arial" charset="0"/>
              </a:rPr>
              <a:t>Vmax</a:t>
            </a:r>
            <a:r>
              <a:rPr lang="es-ES_tradnl" dirty="0">
                <a:solidFill>
                  <a:srgbClr val="FF0000"/>
                </a:solidFill>
                <a:latin typeface="Arial" charset="0"/>
                <a:cs typeface="Arial" charset="0"/>
              </a:rPr>
              <a:t>´= 40 </a:t>
            </a:r>
            <a:r>
              <a:rPr lang="es-ES_tradnl" dirty="0" smtClean="0">
                <a:solidFill>
                  <a:srgbClr val="FF0000"/>
                </a:solidFill>
                <a:latin typeface="Arial" charset="0"/>
                <a:cs typeface="Arial" charset="0"/>
              </a:rPr>
              <a:t>µg/min </a:t>
            </a:r>
            <a:r>
              <a:rPr lang="es-ES_tradnl" dirty="0">
                <a:solidFill>
                  <a:srgbClr val="FF0000"/>
                </a:solidFill>
                <a:latin typeface="Arial" charset="0"/>
                <a:cs typeface="Arial" charset="0"/>
              </a:rPr>
              <a:t>y ½ </a:t>
            </a:r>
            <a:r>
              <a:rPr lang="es-ES_tradnl" dirty="0" err="1">
                <a:solidFill>
                  <a:srgbClr val="FF0000"/>
                </a:solidFill>
                <a:latin typeface="Arial" charset="0"/>
                <a:cs typeface="Arial" charset="0"/>
              </a:rPr>
              <a:t>Vmax</a:t>
            </a:r>
            <a:r>
              <a:rPr lang="es-ES_tradnl" dirty="0">
                <a:solidFill>
                  <a:srgbClr val="FF0000"/>
                </a:solidFill>
                <a:latin typeface="Arial" charset="0"/>
                <a:cs typeface="Arial" charset="0"/>
              </a:rPr>
              <a:t>´= 20 </a:t>
            </a:r>
          </a:p>
          <a:p>
            <a:pPr fontAlgn="base">
              <a:spcBef>
                <a:spcPct val="0"/>
              </a:spcBef>
              <a:spcAft>
                <a:spcPct val="0"/>
              </a:spcAft>
              <a:defRPr/>
            </a:pPr>
            <a:r>
              <a:rPr lang="es-ES_tradnl" dirty="0" smtClean="0">
                <a:solidFill>
                  <a:srgbClr val="FF0000"/>
                </a:solidFill>
                <a:latin typeface="Arial" charset="0"/>
                <a:cs typeface="Arial" charset="0"/>
              </a:rPr>
              <a:t>µg/min</a:t>
            </a:r>
            <a:r>
              <a:rPr lang="es-ES_tradnl" dirty="0">
                <a:solidFill>
                  <a:srgbClr val="FF0000"/>
                </a:solidFill>
                <a:latin typeface="Arial" charset="0"/>
                <a:cs typeface="Arial" charset="0"/>
              </a:rPr>
              <a:t>. Esta velocidad se alcanza con una [S] de 8 </a:t>
            </a:r>
            <a:r>
              <a:rPr lang="es-ES_tradnl" dirty="0" err="1">
                <a:solidFill>
                  <a:srgbClr val="FF0000"/>
                </a:solidFill>
                <a:latin typeface="Arial" charset="0"/>
                <a:cs typeface="Arial" charset="0"/>
              </a:rPr>
              <a:t>mM</a:t>
            </a:r>
            <a:r>
              <a:rPr lang="es-ES_tradnl" dirty="0">
                <a:solidFill>
                  <a:srgbClr val="FF0000"/>
                </a:solidFill>
                <a:latin typeface="Arial" charset="0"/>
                <a:cs typeface="Arial" charset="0"/>
              </a:rPr>
              <a:t> en presencia de </a:t>
            </a:r>
          </a:p>
          <a:p>
            <a:pPr fontAlgn="base">
              <a:spcBef>
                <a:spcPct val="0"/>
              </a:spcBef>
              <a:spcAft>
                <a:spcPct val="0"/>
              </a:spcAft>
              <a:defRPr/>
            </a:pPr>
            <a:r>
              <a:rPr lang="es-ES_tradnl" dirty="0">
                <a:solidFill>
                  <a:srgbClr val="FF0000"/>
                </a:solidFill>
                <a:latin typeface="Arial" charset="0"/>
                <a:cs typeface="Arial" charset="0"/>
              </a:rPr>
              <a:t>inhibidor, por lo tanto </a:t>
            </a:r>
            <a:r>
              <a:rPr lang="es-ES_tradnl" b="1" dirty="0">
                <a:solidFill>
                  <a:srgbClr val="FF0000"/>
                </a:solidFill>
                <a:latin typeface="Arial" charset="0"/>
                <a:cs typeface="Arial" charset="0"/>
              </a:rPr>
              <a:t>Km´= 8 </a:t>
            </a:r>
            <a:r>
              <a:rPr lang="es-ES_tradnl" b="1" dirty="0" err="1" smtClean="0">
                <a:solidFill>
                  <a:srgbClr val="FF0000"/>
                </a:solidFill>
                <a:latin typeface="Arial" charset="0"/>
                <a:cs typeface="Arial" charset="0"/>
              </a:rPr>
              <a:t>mM</a:t>
            </a:r>
            <a:r>
              <a:rPr lang="es-ES_tradnl" dirty="0" smtClean="0">
                <a:solidFill>
                  <a:srgbClr val="FF0000"/>
                </a:solidFill>
                <a:latin typeface="Arial" charset="0"/>
                <a:cs typeface="Arial" charset="0"/>
              </a:rPr>
              <a:t>/</a:t>
            </a:r>
            <a:r>
              <a:rPr lang="es-ES_tradnl" b="1" dirty="0">
                <a:solidFill>
                  <a:srgbClr val="FF0000"/>
                </a:solidFill>
                <a:latin typeface="Arial" charset="0"/>
                <a:cs typeface="Arial" charset="0"/>
              </a:rPr>
              <a:t>m</a:t>
            </a:r>
            <a:r>
              <a:rPr lang="es-ES_tradnl" b="1" baseline="30000" dirty="0">
                <a:solidFill>
                  <a:srgbClr val="FF0000"/>
                </a:solidFill>
                <a:latin typeface="Arial" charset="0"/>
                <a:cs typeface="Arial" charset="0"/>
              </a:rPr>
              <a:t>3</a:t>
            </a:r>
            <a:endParaRPr lang="es-ES_tradnl" b="1" dirty="0">
              <a:solidFill>
                <a:srgbClr val="FF0000"/>
              </a:solidFill>
              <a:latin typeface="Arial" charset="0"/>
              <a:cs typeface="Arial" charset="0"/>
            </a:endParaRPr>
          </a:p>
          <a:p>
            <a:pPr fontAlgn="base">
              <a:spcBef>
                <a:spcPct val="0"/>
              </a:spcBef>
              <a:spcAft>
                <a:spcPct val="0"/>
              </a:spcAft>
              <a:defRPr/>
            </a:pPr>
            <a:endParaRPr lang="es-ES_tradnl" dirty="0">
              <a:solidFill>
                <a:srgbClr val="FF0000"/>
              </a:solidFill>
              <a:latin typeface="Arial" charset="0"/>
              <a:cs typeface="Arial" charset="0"/>
            </a:endParaRPr>
          </a:p>
        </p:txBody>
      </p:sp>
      <p:sp>
        <p:nvSpPr>
          <p:cNvPr id="4" name="3 Rectángulo"/>
          <p:cNvSpPr>
            <a:spLocks noChangeArrowheads="1"/>
          </p:cNvSpPr>
          <p:nvPr/>
        </p:nvSpPr>
        <p:spPr bwMode="auto">
          <a:xfrm>
            <a:off x="2595564" y="4625093"/>
            <a:ext cx="7572375" cy="646112"/>
          </a:xfrm>
          <a:prstGeom prst="rect">
            <a:avLst/>
          </a:prstGeom>
          <a:noFill/>
          <a:ln w="9525">
            <a:noFill/>
            <a:miter lim="800000"/>
            <a:headEnd/>
            <a:tailEnd/>
          </a:ln>
        </p:spPr>
        <p:txBody>
          <a:bodyPr>
            <a:spAutoFit/>
          </a:bodyPr>
          <a:lstStyle/>
          <a:p>
            <a:pPr fontAlgn="base">
              <a:spcBef>
                <a:spcPct val="0"/>
              </a:spcBef>
              <a:spcAft>
                <a:spcPct val="0"/>
              </a:spcAft>
            </a:pPr>
            <a:r>
              <a:rPr lang="es-ES_tradnl" dirty="0" err="1">
                <a:solidFill>
                  <a:srgbClr val="FF0000"/>
                </a:solidFill>
                <a:latin typeface="Arial" charset="0"/>
                <a:cs typeface="Arial" charset="0"/>
              </a:rPr>
              <a:t>Vo</a:t>
            </a:r>
            <a:r>
              <a:rPr lang="es-ES_tradnl" dirty="0">
                <a:solidFill>
                  <a:srgbClr val="FF0000"/>
                </a:solidFill>
                <a:latin typeface="Arial" charset="0"/>
                <a:cs typeface="Arial" charset="0"/>
              </a:rPr>
              <a:t> = </a:t>
            </a:r>
            <a:r>
              <a:rPr lang="es-ES_tradnl" dirty="0" err="1">
                <a:solidFill>
                  <a:srgbClr val="FF0000"/>
                </a:solidFill>
                <a:latin typeface="Arial" charset="0"/>
                <a:cs typeface="Arial" charset="0"/>
              </a:rPr>
              <a:t>Vmax</a:t>
            </a:r>
            <a:r>
              <a:rPr lang="es-ES_tradnl" dirty="0">
                <a:solidFill>
                  <a:srgbClr val="FF0000"/>
                </a:solidFill>
                <a:latin typeface="Arial" charset="0"/>
                <a:cs typeface="Arial" charset="0"/>
              </a:rPr>
              <a:t> [S] / Km + [S]                 20 = 40 x 3 / Km + 3</a:t>
            </a:r>
          </a:p>
          <a:p>
            <a:pPr fontAlgn="base">
              <a:spcBef>
                <a:spcPct val="0"/>
              </a:spcBef>
              <a:spcAft>
                <a:spcPct val="0"/>
              </a:spcAft>
            </a:pPr>
            <a:endParaRPr lang="es-ES_tradnl" dirty="0">
              <a:solidFill>
                <a:srgbClr val="FF0000"/>
              </a:solidFill>
              <a:latin typeface="Arial" charset="0"/>
              <a:cs typeface="Arial" charset="0"/>
            </a:endParaRPr>
          </a:p>
        </p:txBody>
      </p:sp>
      <p:cxnSp>
        <p:nvCxnSpPr>
          <p:cNvPr id="6" name="5 Conector recto de flecha"/>
          <p:cNvCxnSpPr/>
          <p:nvPr/>
        </p:nvCxnSpPr>
        <p:spPr>
          <a:xfrm>
            <a:off x="5595939" y="4946561"/>
            <a:ext cx="500062"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 name="6 Conector recto de flecha"/>
          <p:cNvCxnSpPr/>
          <p:nvPr/>
        </p:nvCxnSpPr>
        <p:spPr>
          <a:xfrm>
            <a:off x="4914363" y="5269617"/>
            <a:ext cx="500063"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 name="Botón de acción: Hacia delante o Siguiente 1">
            <a:hlinkClick r:id="rId2" highlightClick="1"/>
          </p:cNvPr>
          <p:cNvSpPr/>
          <p:nvPr/>
        </p:nvSpPr>
        <p:spPr>
          <a:xfrm>
            <a:off x="437882" y="4726546"/>
            <a:ext cx="631064" cy="643944"/>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8275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ox(in)">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 calcmode="lin" valueType="num">
                                      <p:cBhvr>
                                        <p:cTn id="12"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15"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3">
                                            <p:txEl>
                                              <p:pRg st="8" end="8"/>
                                            </p:txEl>
                                          </p:spTgt>
                                        </p:tgtEl>
                                      </p:cBhvr>
                                    </p:animEffect>
                                  </p:childTnLst>
                                </p:cTn>
                              </p:par>
                              <p:par>
                                <p:cTn id="20" presetID="25"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 calcmode="lin" valueType="num">
                                      <p:cBhvr>
                                        <p:cTn id="22"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 calcmode="lin" valueType="num">
                                      <p:cBhvr>
                                        <p:cTn id="34" dur="500" decel="50000" fill="hold">
                                          <p:stCondLst>
                                            <p:cond delay="0"/>
                                          </p:stCondLst>
                                        </p:cTn>
                                        <p:tgtEl>
                                          <p:spTgt spid="3">
                                            <p:txEl>
                                              <p:pRg st="11" end="11"/>
                                            </p:txEl>
                                          </p:spTgt>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3">
                                            <p:txEl>
                                              <p:pRg st="11" end="11"/>
                                            </p:txEl>
                                          </p:spTgt>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3">
                                            <p:txEl>
                                              <p:pRg st="11" end="11"/>
                                            </p:txEl>
                                          </p:spTgt>
                                        </p:tgtEl>
                                        <p:attrNameLst>
                                          <p:attrName>ppt_w</p:attrName>
                                        </p:attrNameLst>
                                      </p:cBhvr>
                                      <p:tavLst>
                                        <p:tav tm="0">
                                          <p:val>
                                            <p:strVal val="#ppt_w*.05"/>
                                          </p:val>
                                        </p:tav>
                                        <p:tav tm="100000">
                                          <p:val>
                                            <p:strVal val="#ppt_w"/>
                                          </p:val>
                                        </p:tav>
                                      </p:tavLst>
                                    </p:anim>
                                    <p:anim calcmode="lin" valueType="num">
                                      <p:cBhvr>
                                        <p:cTn id="37" dur="1000" fill="hold"/>
                                        <p:tgtEl>
                                          <p:spTgt spid="3">
                                            <p:txEl>
                                              <p:pRg st="11" end="11"/>
                                            </p:txEl>
                                          </p:spTgt>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3">
                                            <p:txEl>
                                              <p:pRg st="11" end="11"/>
                                            </p:txEl>
                                          </p:spTgt>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3">
                                            <p:txEl>
                                              <p:pRg st="11" end="11"/>
                                            </p:txEl>
                                          </p:spTgt>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3">
                                            <p:txEl>
                                              <p:pRg st="11" end="11"/>
                                            </p:txEl>
                                          </p:spTgt>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3">
                                            <p:txEl>
                                              <p:pRg st="11" end="11"/>
                                            </p:txEl>
                                          </p:spTgt>
                                        </p:tgtEl>
                                      </p:cBhvr>
                                    </p:animEffect>
                                  </p:childTnLst>
                                </p:cTn>
                              </p:par>
                              <p:par>
                                <p:cTn id="42" presetID="25"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 calcmode="lin" valueType="num">
                                      <p:cBhvr>
                                        <p:cTn id="44" dur="500" decel="50000" fill="hold">
                                          <p:stCondLst>
                                            <p:cond delay="0"/>
                                          </p:stCondLst>
                                        </p:cTn>
                                        <p:tgtEl>
                                          <p:spTgt spid="3">
                                            <p:txEl>
                                              <p:pRg st="13" end="13"/>
                                            </p:txEl>
                                          </p:spTgt>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3">
                                            <p:txEl>
                                              <p:pRg st="13" end="13"/>
                                            </p:txEl>
                                          </p:spTgt>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3">
                                            <p:txEl>
                                              <p:pRg st="13" end="13"/>
                                            </p:txEl>
                                          </p:spTgt>
                                        </p:tgtEl>
                                        <p:attrNameLst>
                                          <p:attrName>ppt_w</p:attrName>
                                        </p:attrNameLst>
                                      </p:cBhvr>
                                      <p:tavLst>
                                        <p:tav tm="0">
                                          <p:val>
                                            <p:strVal val="#ppt_w*.05"/>
                                          </p:val>
                                        </p:tav>
                                        <p:tav tm="100000">
                                          <p:val>
                                            <p:strVal val="#ppt_w"/>
                                          </p:val>
                                        </p:tav>
                                      </p:tavLst>
                                    </p:anim>
                                    <p:anim calcmode="lin" valueType="num">
                                      <p:cBhvr>
                                        <p:cTn id="47" dur="1000" fill="hold"/>
                                        <p:tgtEl>
                                          <p:spTgt spid="3">
                                            <p:txEl>
                                              <p:pRg st="13" end="13"/>
                                            </p:txEl>
                                          </p:spTgt>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3">
                                            <p:txEl>
                                              <p:pRg st="13" end="13"/>
                                            </p:txEl>
                                          </p:spTgt>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3">
                                            <p:txEl>
                                              <p:pRg st="13" end="13"/>
                                            </p:txEl>
                                          </p:spTgt>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3">
                                            <p:txEl>
                                              <p:pRg st="13" end="13"/>
                                            </p:txEl>
                                          </p:spTgt>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3">
                                            <p:txEl>
                                              <p:pRg st="13" end="13"/>
                                            </p:txEl>
                                          </p:spTgt>
                                        </p:tgtEl>
                                      </p:cBhvr>
                                    </p:animEffect>
                                  </p:childTnLst>
                                </p:cTn>
                              </p:par>
                              <p:par>
                                <p:cTn id="52" presetID="25" presetClass="entr" presetSubtype="0"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 calcmode="lin" valueType="num">
                                      <p:cBhvr>
                                        <p:cTn id="54" dur="500" decel="50000" fill="hold">
                                          <p:stCondLst>
                                            <p:cond delay="0"/>
                                          </p:stCondLst>
                                        </p:cTn>
                                        <p:tgtEl>
                                          <p:spTgt spid="3">
                                            <p:txEl>
                                              <p:pRg st="14" end="14"/>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3">
                                            <p:txEl>
                                              <p:pRg st="14" end="14"/>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3">
                                            <p:txEl>
                                              <p:pRg st="14" end="14"/>
                                            </p:txEl>
                                          </p:spTgt>
                                        </p:tgtEl>
                                        <p:attrNameLst>
                                          <p:attrName>ppt_w</p:attrName>
                                        </p:attrNameLst>
                                      </p:cBhvr>
                                      <p:tavLst>
                                        <p:tav tm="0">
                                          <p:val>
                                            <p:strVal val="#ppt_w*.05"/>
                                          </p:val>
                                        </p:tav>
                                        <p:tav tm="100000">
                                          <p:val>
                                            <p:strVal val="#ppt_w"/>
                                          </p:val>
                                        </p:tav>
                                      </p:tavLst>
                                    </p:anim>
                                    <p:anim calcmode="lin" valueType="num">
                                      <p:cBhvr>
                                        <p:cTn id="57" dur="1000" fill="hold"/>
                                        <p:tgtEl>
                                          <p:spTgt spid="3">
                                            <p:txEl>
                                              <p:pRg st="14" end="14"/>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3">
                                            <p:txEl>
                                              <p:pRg st="14" end="14"/>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3">
                                            <p:txEl>
                                              <p:pRg st="14" end="14"/>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3">
                                            <p:txEl>
                                              <p:pRg st="14" end="14"/>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3">
                                            <p:txEl>
                                              <p:pRg st="14" end="14"/>
                                            </p:txEl>
                                          </p:spTgt>
                                        </p:tgtEl>
                                      </p:cBhvr>
                                    </p:animEffect>
                                  </p:childTnLst>
                                </p:cTn>
                              </p:par>
                              <p:par>
                                <p:cTn id="62" presetID="25" presetClass="entr" presetSubtype="0"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67" dur="1000" fill="hold"/>
                                        <p:tgtEl>
                                          <p:spTgt spid="6"/>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6"/>
                                        </p:tgtEl>
                                      </p:cBhvr>
                                    </p:animEffect>
                                  </p:childTnLst>
                                </p:cTn>
                              </p:par>
                              <p:par>
                                <p:cTn id="72" presetID="25" presetClass="entr" presetSubtype="0" fill="hold" nodeType="withEffect">
                                  <p:stCondLst>
                                    <p:cond delay="0"/>
                                  </p:stCondLst>
                                  <p:childTnLst>
                                    <p:set>
                                      <p:cBhvr>
                                        <p:cTn id="73" dur="1" fill="hold">
                                          <p:stCondLst>
                                            <p:cond delay="0"/>
                                          </p:stCondLst>
                                        </p:cTn>
                                        <p:tgtEl>
                                          <p:spTgt spid="7"/>
                                        </p:tgtEl>
                                        <p:attrNameLst>
                                          <p:attrName>style.visibility</p:attrName>
                                        </p:attrNameLst>
                                      </p:cBhvr>
                                      <p:to>
                                        <p:strVal val="visible"/>
                                      </p:to>
                                    </p:set>
                                    <p:anim calcmode="lin" valueType="num">
                                      <p:cBhvr>
                                        <p:cTn id="74"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77" dur="1000" fill="hold"/>
                                        <p:tgtEl>
                                          <p:spTgt spid="7"/>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7"/>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4"/>
                                        </p:tgtEl>
                                        <p:attrNameLst>
                                          <p:attrName>style.visibility</p:attrName>
                                        </p:attrNameLst>
                                      </p:cBhvr>
                                      <p:to>
                                        <p:strVal val="visible"/>
                                      </p:to>
                                    </p:set>
                                    <p:anim calcmode="lin" valueType="num">
                                      <p:cBhvr>
                                        <p:cTn id="8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87" dur="1000" fill="hold"/>
                                        <p:tgtEl>
                                          <p:spTgt spid="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4"/>
                                        </p:tgtEl>
                                      </p:cBhvr>
                                    </p:animEffect>
                                  </p:childTnLst>
                                </p:cTn>
                              </p:par>
                            </p:childTnLst>
                          </p:cTn>
                        </p:par>
                      </p:childTnLst>
                    </p:cTn>
                  </p:par>
                  <p:par>
                    <p:cTn id="92" fill="hold">
                      <p:stCondLst>
                        <p:cond delay="indefinite"/>
                      </p:stCondLst>
                      <p:childTnLst>
                        <p:par>
                          <p:cTn id="93" fill="hold">
                            <p:stCondLst>
                              <p:cond delay="0"/>
                            </p:stCondLst>
                            <p:childTnLst>
                              <p:par>
                                <p:cTn id="94" presetID="25" presetClass="entr" presetSubtype="0" fill="hold" nodeType="clickEffect">
                                  <p:stCondLst>
                                    <p:cond delay="0"/>
                                  </p:stCondLst>
                                  <p:childTnLst>
                                    <p:set>
                                      <p:cBhvr>
                                        <p:cTn id="95" dur="1" fill="hold">
                                          <p:stCondLst>
                                            <p:cond delay="0"/>
                                          </p:stCondLst>
                                        </p:cTn>
                                        <p:tgtEl>
                                          <p:spTgt spid="3">
                                            <p:txEl>
                                              <p:pRg st="16" end="16"/>
                                            </p:txEl>
                                          </p:spTgt>
                                        </p:tgtEl>
                                        <p:attrNameLst>
                                          <p:attrName>style.visibility</p:attrName>
                                        </p:attrNameLst>
                                      </p:cBhvr>
                                      <p:to>
                                        <p:strVal val="visible"/>
                                      </p:to>
                                    </p:set>
                                    <p:anim calcmode="lin" valueType="num">
                                      <p:cBhvr>
                                        <p:cTn id="96" dur="500" decel="50000" fill="hold">
                                          <p:stCondLst>
                                            <p:cond delay="0"/>
                                          </p:stCondLst>
                                        </p:cTn>
                                        <p:tgtEl>
                                          <p:spTgt spid="3">
                                            <p:txEl>
                                              <p:pRg st="16" end="16"/>
                                            </p:txEl>
                                          </p:spTgt>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3">
                                            <p:txEl>
                                              <p:pRg st="16" end="16"/>
                                            </p:txEl>
                                          </p:spTgt>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3">
                                            <p:txEl>
                                              <p:pRg st="16" end="16"/>
                                            </p:txEl>
                                          </p:spTgt>
                                        </p:tgtEl>
                                        <p:attrNameLst>
                                          <p:attrName>ppt_w</p:attrName>
                                        </p:attrNameLst>
                                      </p:cBhvr>
                                      <p:tavLst>
                                        <p:tav tm="0">
                                          <p:val>
                                            <p:strVal val="#ppt_w*.05"/>
                                          </p:val>
                                        </p:tav>
                                        <p:tav tm="100000">
                                          <p:val>
                                            <p:strVal val="#ppt_w"/>
                                          </p:val>
                                        </p:tav>
                                      </p:tavLst>
                                    </p:anim>
                                    <p:anim calcmode="lin" valueType="num">
                                      <p:cBhvr>
                                        <p:cTn id="99" dur="1000" fill="hold"/>
                                        <p:tgtEl>
                                          <p:spTgt spid="3">
                                            <p:txEl>
                                              <p:pRg st="16" end="16"/>
                                            </p:txEl>
                                          </p:spTgt>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3">
                                            <p:txEl>
                                              <p:pRg st="16" end="16"/>
                                            </p:txEl>
                                          </p:spTgt>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3">
                                            <p:txEl>
                                              <p:pRg st="16" end="16"/>
                                            </p:txEl>
                                          </p:spTgt>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3">
                                            <p:txEl>
                                              <p:pRg st="16" end="16"/>
                                            </p:txEl>
                                          </p:spTgt>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3">
                                            <p:txEl>
                                              <p:pRg st="16" end="16"/>
                                            </p:txEl>
                                          </p:spTgt>
                                        </p:tgtEl>
                                      </p:cBhvr>
                                    </p:animEffect>
                                  </p:childTnLst>
                                </p:cTn>
                              </p:par>
                              <p:par>
                                <p:cTn id="104" presetID="25" presetClass="entr" presetSubtype="0" fill="hold" nodeType="withEffect">
                                  <p:stCondLst>
                                    <p:cond delay="0"/>
                                  </p:stCondLst>
                                  <p:childTnLst>
                                    <p:set>
                                      <p:cBhvr>
                                        <p:cTn id="105" dur="1" fill="hold">
                                          <p:stCondLst>
                                            <p:cond delay="0"/>
                                          </p:stCondLst>
                                        </p:cTn>
                                        <p:tgtEl>
                                          <p:spTgt spid="3">
                                            <p:txEl>
                                              <p:pRg st="17" end="17"/>
                                            </p:txEl>
                                          </p:spTgt>
                                        </p:tgtEl>
                                        <p:attrNameLst>
                                          <p:attrName>style.visibility</p:attrName>
                                        </p:attrNameLst>
                                      </p:cBhvr>
                                      <p:to>
                                        <p:strVal val="visible"/>
                                      </p:to>
                                    </p:set>
                                    <p:anim calcmode="lin" valueType="num">
                                      <p:cBhvr>
                                        <p:cTn id="106" dur="500" decel="50000" fill="hold">
                                          <p:stCondLst>
                                            <p:cond delay="0"/>
                                          </p:stCondLst>
                                        </p:cTn>
                                        <p:tgtEl>
                                          <p:spTgt spid="3">
                                            <p:txEl>
                                              <p:pRg st="17" end="17"/>
                                            </p:txEl>
                                          </p:spTgt>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3">
                                            <p:txEl>
                                              <p:pRg st="17" end="17"/>
                                            </p:txEl>
                                          </p:spTgt>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3">
                                            <p:txEl>
                                              <p:pRg st="17" end="17"/>
                                            </p:txEl>
                                          </p:spTgt>
                                        </p:tgtEl>
                                        <p:attrNameLst>
                                          <p:attrName>ppt_w</p:attrName>
                                        </p:attrNameLst>
                                      </p:cBhvr>
                                      <p:tavLst>
                                        <p:tav tm="0">
                                          <p:val>
                                            <p:strVal val="#ppt_w*.05"/>
                                          </p:val>
                                        </p:tav>
                                        <p:tav tm="100000">
                                          <p:val>
                                            <p:strVal val="#ppt_w"/>
                                          </p:val>
                                        </p:tav>
                                      </p:tavLst>
                                    </p:anim>
                                    <p:anim calcmode="lin" valueType="num">
                                      <p:cBhvr>
                                        <p:cTn id="109" dur="1000" fill="hold"/>
                                        <p:tgtEl>
                                          <p:spTgt spid="3">
                                            <p:txEl>
                                              <p:pRg st="17" end="17"/>
                                            </p:txEl>
                                          </p:spTgt>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3">
                                            <p:txEl>
                                              <p:pRg st="17" end="17"/>
                                            </p:txEl>
                                          </p:spTgt>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3">
                                            <p:txEl>
                                              <p:pRg st="17" end="17"/>
                                            </p:txEl>
                                          </p:spTgt>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3">
                                            <p:txEl>
                                              <p:pRg st="17" end="17"/>
                                            </p:txEl>
                                          </p:spTgt>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3">
                                            <p:txEl>
                                              <p:pRg st="17" end="17"/>
                                            </p:txEl>
                                          </p:spTgt>
                                        </p:tgtEl>
                                      </p:cBhvr>
                                    </p:animEffect>
                                  </p:childTnLst>
                                </p:cTn>
                              </p:par>
                              <p:par>
                                <p:cTn id="114" presetID="25" presetClass="entr" presetSubtype="0" fill="hold" nodeType="withEffect">
                                  <p:stCondLst>
                                    <p:cond delay="0"/>
                                  </p:stCondLst>
                                  <p:childTnLst>
                                    <p:set>
                                      <p:cBhvr>
                                        <p:cTn id="115" dur="1" fill="hold">
                                          <p:stCondLst>
                                            <p:cond delay="0"/>
                                          </p:stCondLst>
                                        </p:cTn>
                                        <p:tgtEl>
                                          <p:spTgt spid="3">
                                            <p:txEl>
                                              <p:pRg st="18" end="18"/>
                                            </p:txEl>
                                          </p:spTgt>
                                        </p:tgtEl>
                                        <p:attrNameLst>
                                          <p:attrName>style.visibility</p:attrName>
                                        </p:attrNameLst>
                                      </p:cBhvr>
                                      <p:to>
                                        <p:strVal val="visible"/>
                                      </p:to>
                                    </p:set>
                                    <p:anim calcmode="lin" valueType="num">
                                      <p:cBhvr>
                                        <p:cTn id="116" dur="500" decel="50000" fill="hold">
                                          <p:stCondLst>
                                            <p:cond delay="0"/>
                                          </p:stCondLst>
                                        </p:cTn>
                                        <p:tgtEl>
                                          <p:spTgt spid="3">
                                            <p:txEl>
                                              <p:pRg st="18" end="18"/>
                                            </p:txEl>
                                          </p:spTgt>
                                        </p:tgtEl>
                                        <p:attrNameLst>
                                          <p:attrName>style.rotation</p:attrName>
                                        </p:attrNameLst>
                                      </p:cBhvr>
                                      <p:tavLst>
                                        <p:tav tm="0">
                                          <p:val>
                                            <p:fltVal val="-90"/>
                                          </p:val>
                                        </p:tav>
                                        <p:tav tm="100000">
                                          <p:val>
                                            <p:fltVal val="0"/>
                                          </p:val>
                                        </p:tav>
                                      </p:tavLst>
                                    </p:anim>
                                    <p:anim calcmode="lin" valueType="num">
                                      <p:cBhvr>
                                        <p:cTn id="117" dur="500" decel="50000" fill="hold">
                                          <p:stCondLst>
                                            <p:cond delay="0"/>
                                          </p:stCondLst>
                                        </p:cTn>
                                        <p:tgtEl>
                                          <p:spTgt spid="3">
                                            <p:txEl>
                                              <p:pRg st="18" end="18"/>
                                            </p:txEl>
                                          </p:spTgt>
                                        </p:tgtEl>
                                        <p:attrNameLst>
                                          <p:attrName>ppt_w</p:attrName>
                                        </p:attrNameLst>
                                      </p:cBhvr>
                                      <p:tavLst>
                                        <p:tav tm="0">
                                          <p:val>
                                            <p:strVal val="#ppt_w"/>
                                          </p:val>
                                        </p:tav>
                                        <p:tav tm="100000">
                                          <p:val>
                                            <p:strVal val="#ppt_w*.05"/>
                                          </p:val>
                                        </p:tav>
                                      </p:tavLst>
                                    </p:anim>
                                    <p:anim calcmode="lin" valueType="num">
                                      <p:cBhvr>
                                        <p:cTn id="118" dur="500" accel="50000" fill="hold">
                                          <p:stCondLst>
                                            <p:cond delay="500"/>
                                          </p:stCondLst>
                                        </p:cTn>
                                        <p:tgtEl>
                                          <p:spTgt spid="3">
                                            <p:txEl>
                                              <p:pRg st="18" end="18"/>
                                            </p:txEl>
                                          </p:spTgt>
                                        </p:tgtEl>
                                        <p:attrNameLst>
                                          <p:attrName>ppt_w</p:attrName>
                                        </p:attrNameLst>
                                      </p:cBhvr>
                                      <p:tavLst>
                                        <p:tav tm="0">
                                          <p:val>
                                            <p:strVal val="#ppt_w*.05"/>
                                          </p:val>
                                        </p:tav>
                                        <p:tav tm="100000">
                                          <p:val>
                                            <p:strVal val="#ppt_w"/>
                                          </p:val>
                                        </p:tav>
                                      </p:tavLst>
                                    </p:anim>
                                    <p:anim calcmode="lin" valueType="num">
                                      <p:cBhvr>
                                        <p:cTn id="119" dur="1000" fill="hold"/>
                                        <p:tgtEl>
                                          <p:spTgt spid="3">
                                            <p:txEl>
                                              <p:pRg st="18" end="18"/>
                                            </p:txEl>
                                          </p:spTgt>
                                        </p:tgtEl>
                                        <p:attrNameLst>
                                          <p:attrName>ppt_h</p:attrName>
                                        </p:attrNameLst>
                                      </p:cBhvr>
                                      <p:tavLst>
                                        <p:tav tm="0">
                                          <p:val>
                                            <p:strVal val="#ppt_h"/>
                                          </p:val>
                                        </p:tav>
                                        <p:tav tm="100000">
                                          <p:val>
                                            <p:strVal val="#ppt_h"/>
                                          </p:val>
                                        </p:tav>
                                      </p:tavLst>
                                    </p:anim>
                                    <p:anim calcmode="lin" valueType="num">
                                      <p:cBhvr>
                                        <p:cTn id="120" dur="500" decel="50000" fill="hold">
                                          <p:stCondLst>
                                            <p:cond delay="0"/>
                                          </p:stCondLst>
                                        </p:cTn>
                                        <p:tgtEl>
                                          <p:spTgt spid="3">
                                            <p:txEl>
                                              <p:pRg st="18" end="18"/>
                                            </p:txEl>
                                          </p:spTgt>
                                        </p:tgtEl>
                                        <p:attrNameLst>
                                          <p:attrName>ppt_x</p:attrName>
                                        </p:attrNameLst>
                                      </p:cBhvr>
                                      <p:tavLst>
                                        <p:tav tm="0">
                                          <p:val>
                                            <p:strVal val="#ppt_x+.4"/>
                                          </p:val>
                                        </p:tav>
                                        <p:tav tm="100000">
                                          <p:val>
                                            <p:strVal val="#ppt_x"/>
                                          </p:val>
                                        </p:tav>
                                      </p:tavLst>
                                    </p:anim>
                                    <p:anim calcmode="lin" valueType="num">
                                      <p:cBhvr>
                                        <p:cTn id="121" dur="500" decel="50000" fill="hold">
                                          <p:stCondLst>
                                            <p:cond delay="0"/>
                                          </p:stCondLst>
                                        </p:cTn>
                                        <p:tgtEl>
                                          <p:spTgt spid="3">
                                            <p:txEl>
                                              <p:pRg st="18" end="18"/>
                                            </p:txEl>
                                          </p:spTgt>
                                        </p:tgtEl>
                                        <p:attrNameLst>
                                          <p:attrName>ppt_y</p:attrName>
                                        </p:attrNameLst>
                                      </p:cBhvr>
                                      <p:tavLst>
                                        <p:tav tm="0">
                                          <p:val>
                                            <p:strVal val="#ppt_y-.2"/>
                                          </p:val>
                                        </p:tav>
                                        <p:tav tm="100000">
                                          <p:val>
                                            <p:strVal val="#ppt_y+.1"/>
                                          </p:val>
                                        </p:tav>
                                      </p:tavLst>
                                    </p:anim>
                                    <p:anim calcmode="lin" valueType="num">
                                      <p:cBhvr>
                                        <p:cTn id="122" dur="500" accel="50000" fill="hold">
                                          <p:stCondLst>
                                            <p:cond delay="500"/>
                                          </p:stCondLst>
                                        </p:cTn>
                                        <p:tgtEl>
                                          <p:spTgt spid="3">
                                            <p:txEl>
                                              <p:pRg st="18" end="18"/>
                                            </p:txEl>
                                          </p:spTgt>
                                        </p:tgtEl>
                                        <p:attrNameLst>
                                          <p:attrName>ppt_y</p:attrName>
                                        </p:attrNameLst>
                                      </p:cBhvr>
                                      <p:tavLst>
                                        <p:tav tm="0">
                                          <p:val>
                                            <p:strVal val="#ppt_y+.1"/>
                                          </p:val>
                                        </p:tav>
                                        <p:tav tm="100000">
                                          <p:val>
                                            <p:strVal val="#ppt_y"/>
                                          </p:val>
                                        </p:tav>
                                      </p:tavLst>
                                    </p:anim>
                                    <p:animEffect transition="in" filter="fade">
                                      <p:cBhvr>
                                        <p:cTn id="123" dur="1000" decel="50000">
                                          <p:stCondLst>
                                            <p:cond delay="0"/>
                                          </p:stCondLst>
                                        </p:cTn>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 name="Picture 4" descr="Archivo:Michaelis-Menten.png">
            <a:hlinkClick r:id="rId2" tooltip="Archivo:Michaelis-Menten.png"/>
          </p:cNvPr>
          <p:cNvPicPr>
            <a:picLocks noChangeAspect="1" noChangeArrowheads="1"/>
          </p:cNvPicPr>
          <p:nvPr/>
        </p:nvPicPr>
        <p:blipFill>
          <a:blip r:embed="rId3" r:link="rId4" cstate="print"/>
          <a:srcRect/>
          <a:stretch>
            <a:fillRect/>
          </a:stretch>
        </p:blipFill>
        <p:spPr bwMode="auto">
          <a:xfrm>
            <a:off x="6298140" y="4502667"/>
            <a:ext cx="1627111" cy="1319866"/>
          </a:xfrm>
          <a:prstGeom prst="rect">
            <a:avLst/>
          </a:prstGeom>
          <a:noFill/>
          <a:ln w="9525">
            <a:solidFill>
              <a:schemeClr val="tx1"/>
            </a:solidFill>
            <a:miter lim="800000"/>
            <a:headEnd/>
            <a:tailEnd/>
          </a:ln>
        </p:spPr>
      </p:pic>
      <p:cxnSp>
        <p:nvCxnSpPr>
          <p:cNvPr id="560" name="Conector recto 559"/>
          <p:cNvCxnSpPr/>
          <p:nvPr/>
        </p:nvCxnSpPr>
        <p:spPr>
          <a:xfrm>
            <a:off x="11335463" y="3478886"/>
            <a:ext cx="14965" cy="1132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Conector recto de flecha 416"/>
          <p:cNvCxnSpPr/>
          <p:nvPr/>
        </p:nvCxnSpPr>
        <p:spPr>
          <a:xfrm>
            <a:off x="10517113" y="3480565"/>
            <a:ext cx="2974" cy="503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Conector recto de flecha 415"/>
          <p:cNvCxnSpPr/>
          <p:nvPr/>
        </p:nvCxnSpPr>
        <p:spPr>
          <a:xfrm>
            <a:off x="5028731" y="3356283"/>
            <a:ext cx="11848" cy="4859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Conector recto 364"/>
          <p:cNvCxnSpPr/>
          <p:nvPr/>
        </p:nvCxnSpPr>
        <p:spPr>
          <a:xfrm>
            <a:off x="4272796" y="1870857"/>
            <a:ext cx="26603" cy="2358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Conector recto 3"/>
          <p:cNvCxnSpPr/>
          <p:nvPr/>
        </p:nvCxnSpPr>
        <p:spPr>
          <a:xfrm>
            <a:off x="5624386" y="256735"/>
            <a:ext cx="1" cy="3873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AutoShape 164"/>
          <p:cNvSpPr>
            <a:spLocks noChangeShapeType="1"/>
          </p:cNvSpPr>
          <p:nvPr/>
        </p:nvSpPr>
        <p:spPr bwMode="auto">
          <a:xfrm>
            <a:off x="1948624" y="624999"/>
            <a:ext cx="7667816" cy="457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2" name="Text Box 158"/>
          <p:cNvSpPr txBox="1">
            <a:spLocks noChangeArrowheads="1"/>
          </p:cNvSpPr>
          <p:nvPr/>
        </p:nvSpPr>
        <p:spPr bwMode="auto">
          <a:xfrm>
            <a:off x="717104" y="870744"/>
            <a:ext cx="1553464" cy="26161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Concepto de Enzima</a:t>
            </a:r>
          </a:p>
        </p:txBody>
      </p:sp>
      <p:sp>
        <p:nvSpPr>
          <p:cNvPr id="13" name="Text Box 157"/>
          <p:cNvSpPr txBox="1">
            <a:spLocks noChangeArrowheads="1"/>
          </p:cNvSpPr>
          <p:nvPr/>
        </p:nvSpPr>
        <p:spPr bwMode="auto">
          <a:xfrm>
            <a:off x="9320052" y="937683"/>
            <a:ext cx="1008062" cy="26161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Función</a:t>
            </a:r>
            <a:endParaRPr kumimoji="0" lang="es-ES" altLang="es-ES" sz="1100" b="0" i="0" u="none" strike="noStrike" cap="none" normalizeH="0" baseline="0" dirty="0" smtClean="0">
              <a:ln>
                <a:noFill/>
              </a:ln>
              <a:solidFill>
                <a:schemeClr val="tx1"/>
              </a:solidFill>
              <a:effectLst/>
            </a:endParaRPr>
          </a:p>
        </p:txBody>
      </p:sp>
      <p:sp>
        <p:nvSpPr>
          <p:cNvPr id="14" name="Text Box 156"/>
          <p:cNvSpPr txBox="1">
            <a:spLocks noChangeArrowheads="1"/>
          </p:cNvSpPr>
          <p:nvPr/>
        </p:nvSpPr>
        <p:spPr bwMode="auto">
          <a:xfrm>
            <a:off x="2359999" y="877284"/>
            <a:ext cx="1008063" cy="261610"/>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Naturaleza</a:t>
            </a:r>
          </a:p>
        </p:txBody>
      </p:sp>
      <p:sp>
        <p:nvSpPr>
          <p:cNvPr id="22" name="Text Box 148"/>
          <p:cNvSpPr txBox="1">
            <a:spLocks noChangeArrowheads="1"/>
          </p:cNvSpPr>
          <p:nvPr/>
        </p:nvSpPr>
        <p:spPr bwMode="auto">
          <a:xfrm>
            <a:off x="330292" y="1424784"/>
            <a:ext cx="1198563" cy="7413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lang="es-ES" sz="1100" i="1" dirty="0" smtClean="0">
                <a:latin typeface="Calibri" panose="020F0502020204030204" pitchFamily="34" charset="0"/>
                <a:ea typeface="Times New Roman" panose="02020603050405020304" pitchFamily="18" charset="0"/>
              </a:rPr>
              <a:t>Metabolito orgánico</a:t>
            </a:r>
            <a:r>
              <a:rPr lang="es-ES" sz="1100" i="1" dirty="0" smtClean="0">
                <a:effectLst/>
                <a:latin typeface="Calibri" panose="020F0502020204030204" pitchFamily="34" charset="0"/>
                <a:ea typeface="Times New Roman" panose="02020603050405020304" pitchFamily="18" charset="0"/>
              </a:rPr>
              <a:t> con función biocatalizadora</a:t>
            </a:r>
            <a:endParaRPr kumimoji="0" lang="es-ES" altLang="es-E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endParaRPr>
          </a:p>
        </p:txBody>
      </p:sp>
      <p:sp>
        <p:nvSpPr>
          <p:cNvPr id="35" name="Text Box 134"/>
          <p:cNvSpPr txBox="1">
            <a:spLocks noChangeArrowheads="1"/>
          </p:cNvSpPr>
          <p:nvPr/>
        </p:nvSpPr>
        <p:spPr bwMode="auto">
          <a:xfrm>
            <a:off x="306794" y="4324013"/>
            <a:ext cx="929082"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Inorgánicos</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t>(cationes)</a:t>
            </a:r>
            <a:endParaRPr kumimoji="0" lang="es-ES" altLang="es-ES" sz="1100" b="0" i="0" u="none" strike="noStrike" cap="none" normalizeH="0" baseline="0" dirty="0" smtClean="0">
              <a:ln>
                <a:noFill/>
              </a:ln>
              <a:solidFill>
                <a:schemeClr val="tx1"/>
              </a:solidFill>
              <a:effectLst/>
            </a:endParaRPr>
          </a:p>
        </p:txBody>
      </p:sp>
      <p:sp>
        <p:nvSpPr>
          <p:cNvPr id="36" name="Text Box 133"/>
          <p:cNvSpPr txBox="1">
            <a:spLocks noChangeArrowheads="1"/>
          </p:cNvSpPr>
          <p:nvPr/>
        </p:nvSpPr>
        <p:spPr bwMode="auto">
          <a:xfrm>
            <a:off x="4135087" y="1465450"/>
            <a:ext cx="899568"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Factor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No proteico</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8" name="Text Box 131"/>
          <p:cNvSpPr txBox="1">
            <a:spLocks noChangeArrowheads="1"/>
          </p:cNvSpPr>
          <p:nvPr/>
        </p:nvSpPr>
        <p:spPr bwMode="auto">
          <a:xfrm>
            <a:off x="1691926" y="1449061"/>
            <a:ext cx="1181225" cy="769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algn="ctr" eaLnBrk="0" fontAlgn="base" hangingPunct="0">
              <a:spcBef>
                <a:spcPct val="0"/>
              </a:spcBef>
              <a:spcAft>
                <a:spcPct val="0"/>
              </a:spcAft>
            </a:pPr>
            <a:r>
              <a:rPr lang="es-ES" altLang="es-ES" sz="1100" dirty="0" smtClean="0">
                <a:latin typeface="Calibri" panose="020F0502020204030204" pitchFamily="34" charset="0"/>
                <a:cs typeface="Times New Roman" panose="02020603050405020304" pitchFamily="18" charset="0"/>
              </a:rPr>
              <a:t>El </a:t>
            </a:r>
            <a:r>
              <a:rPr lang="es-ES" altLang="es-ES" sz="1100" dirty="0" err="1" smtClean="0">
                <a:latin typeface="Calibri" panose="020F0502020204030204" pitchFamily="34" charset="0"/>
                <a:cs typeface="Times New Roman" panose="02020603050405020304" pitchFamily="18" charset="0"/>
              </a:rPr>
              <a:t>Apoenzima</a:t>
            </a:r>
            <a:r>
              <a:rPr lang="es-ES" altLang="es-ES" sz="1100" dirty="0" smtClean="0">
                <a:latin typeface="Calibri" panose="020F0502020204030204" pitchFamily="34"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Proteínas globulares:</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(normalmente)</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46" name="AutoShape 123"/>
          <p:cNvSpPr>
            <a:spLocks noChangeShapeType="1"/>
          </p:cNvSpPr>
          <p:nvPr/>
        </p:nvSpPr>
        <p:spPr bwMode="auto">
          <a:xfrm>
            <a:off x="1386774" y="1172042"/>
            <a:ext cx="0" cy="27305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5" name="Text Box 104"/>
          <p:cNvSpPr txBox="1">
            <a:spLocks noChangeArrowheads="1"/>
          </p:cNvSpPr>
          <p:nvPr/>
        </p:nvSpPr>
        <p:spPr bwMode="auto">
          <a:xfrm>
            <a:off x="321832" y="3468433"/>
            <a:ext cx="914049"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Orgánicos</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66" name="Text Box 103"/>
          <p:cNvSpPr txBox="1">
            <a:spLocks noChangeArrowheads="1"/>
          </p:cNvSpPr>
          <p:nvPr/>
        </p:nvSpPr>
        <p:spPr bwMode="auto">
          <a:xfrm>
            <a:off x="1676953" y="3695888"/>
            <a:ext cx="1207424" cy="6001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Coenzimas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Unión reversible.</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(ej. NAD</a:t>
            </a:r>
            <a:r>
              <a:rPr lang="es-ES" altLang="es-ES" sz="1100" baseline="30000" dirty="0" smtClean="0">
                <a:latin typeface="Calibri" panose="020F0502020204030204" pitchFamily="34" charset="0"/>
                <a:cs typeface="Times New Roman" panose="02020603050405020304" pitchFamily="18" charset="0"/>
              </a:rPr>
              <a:t>+</a:t>
            </a:r>
            <a:r>
              <a:rPr lang="es-ES" altLang="es-ES" sz="1100" dirty="0" smtClean="0">
                <a:latin typeface="Calibri" panose="020F0502020204030204" pitchFamily="34" charset="0"/>
                <a:cs typeface="Times New Roman" panose="02020603050405020304" pitchFamily="18" charset="0"/>
              </a:rPr>
              <a:t>)</a:t>
            </a:r>
            <a:endParaRPr kumimoji="0" lang="es-ES" altLang="es-ES" sz="1800" b="0" i="0" u="none" strike="noStrike" cap="none" normalizeH="0" dirty="0" smtClean="0">
              <a:ln>
                <a:noFill/>
              </a:ln>
              <a:solidFill>
                <a:schemeClr val="tx1"/>
              </a:solidFill>
              <a:effectLst/>
              <a:latin typeface="Arial" panose="020B0604020202020204" pitchFamily="34" charset="0"/>
            </a:endParaRPr>
          </a:p>
        </p:txBody>
      </p:sp>
      <p:sp>
        <p:nvSpPr>
          <p:cNvPr id="90" name="Text Box 79"/>
          <p:cNvSpPr txBox="1">
            <a:spLocks noChangeArrowheads="1"/>
          </p:cNvSpPr>
          <p:nvPr/>
        </p:nvSpPr>
        <p:spPr bwMode="auto">
          <a:xfrm>
            <a:off x="4451217" y="3837390"/>
            <a:ext cx="1287812" cy="8463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ES" sz="1100" b="1" dirty="0" smtClean="0">
                <a:latin typeface="Calibri" panose="020F0502020204030204" pitchFamily="34" charset="0"/>
                <a:ea typeface="Calibri" panose="020F0502020204030204" pitchFamily="34" charset="0"/>
                <a:cs typeface="Times New Roman" panose="02020603050405020304" pitchFamily="18" charset="0"/>
              </a:rPr>
              <a:t>Ll</a:t>
            </a: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a:t>
            </a:r>
            <a:r>
              <a:rPr kumimoji="0" lang="es-ES" altLang="es-ES" sz="11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acabo la catálisis</a:t>
            </a:r>
          </a:p>
          <a:p>
            <a:pPr marL="171450" lvl="0" indent="-171450" eaLnBrk="0" fontAlgn="base" hangingPunct="0">
              <a:spcBef>
                <a:spcPct val="0"/>
              </a:spcBef>
              <a:spcAft>
                <a:spcPct val="0"/>
              </a:spcAft>
              <a:buFont typeface="Arial" panose="020B0604020202020204" pitchFamily="34" charset="0"/>
              <a:buChar char="•"/>
            </a:pPr>
            <a:r>
              <a:rPr kumimoji="0" lang="es-ES" altLang="es-ES" sz="9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Puente de unión ES</a:t>
            </a:r>
          </a:p>
          <a:p>
            <a:pPr marL="171450" lvl="0" indent="-171450" eaLnBrk="0" fontAlgn="base" hangingPunct="0">
              <a:spcBef>
                <a:spcPct val="0"/>
              </a:spcBef>
              <a:spcAft>
                <a:spcPct val="0"/>
              </a:spcAft>
              <a:buFont typeface="Arial" panose="020B0604020202020204" pitchFamily="34" charset="0"/>
              <a:buChar char="•"/>
            </a:pPr>
            <a:r>
              <a:rPr kumimoji="0" lang="es-ES" altLang="es-ES" sz="9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Moldea el E: Forma activa</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21" name="Text Box 48"/>
          <p:cNvSpPr txBox="1">
            <a:spLocks noChangeArrowheads="1"/>
          </p:cNvSpPr>
          <p:nvPr/>
        </p:nvSpPr>
        <p:spPr bwMode="auto">
          <a:xfrm>
            <a:off x="1683516" y="2999074"/>
            <a:ext cx="1347788" cy="6001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Grupo</a:t>
            </a:r>
            <a:r>
              <a:rPr kumimoji="0" lang="es-ES" altLang="es-ES" sz="1100" b="1" i="0" u="none" strike="noStrike" cap="none" normalizeH="0" dirty="0" smtClean="0">
                <a:ln>
                  <a:noFill/>
                </a:ln>
                <a:solidFill>
                  <a:schemeClr val="tx1"/>
                </a:solidFill>
                <a:effectLst/>
              </a:rPr>
              <a:t> prostético.</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err="1" smtClean="0"/>
              <a:t>Uníon</a:t>
            </a:r>
            <a:r>
              <a:rPr lang="es-ES" altLang="es-ES" sz="1100" dirty="0" smtClean="0"/>
              <a:t> permanente.</a:t>
            </a:r>
            <a:endParaRPr kumimoji="0" lang="es-ES" altLang="es-ES" sz="1100" b="0" i="0" u="none" strike="noStrike" cap="none" normalizeH="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aseline="0" dirty="0" smtClean="0"/>
              <a:t>(ej. Grupo </a:t>
            </a:r>
            <a:r>
              <a:rPr lang="es-ES" altLang="es-ES" sz="1100" baseline="0" dirty="0" err="1" smtClean="0"/>
              <a:t>Hemo</a:t>
            </a:r>
            <a:r>
              <a:rPr lang="es-ES" altLang="es-ES" sz="1100" baseline="0" dirty="0" smtClean="0"/>
              <a:t>)</a:t>
            </a:r>
            <a:endParaRPr kumimoji="0" lang="es-ES" altLang="es-ES" sz="1100" b="0" i="0" u="none" strike="noStrike" cap="none" normalizeH="0" baseline="0" dirty="0" smtClean="0">
              <a:ln>
                <a:noFill/>
              </a:ln>
              <a:solidFill>
                <a:schemeClr val="tx1"/>
              </a:solidFill>
              <a:effectLst/>
            </a:endParaRPr>
          </a:p>
        </p:txBody>
      </p:sp>
      <p:sp>
        <p:nvSpPr>
          <p:cNvPr id="122" name="Text Box 47"/>
          <p:cNvSpPr txBox="1">
            <a:spLocks noChangeArrowheads="1"/>
          </p:cNvSpPr>
          <p:nvPr/>
        </p:nvSpPr>
        <p:spPr bwMode="auto">
          <a:xfrm>
            <a:off x="4564005" y="2393617"/>
            <a:ext cx="977900" cy="9387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Completa</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 y </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complementa </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el </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C. Activo</a:t>
            </a:r>
          </a:p>
        </p:txBody>
      </p:sp>
      <p:sp>
        <p:nvSpPr>
          <p:cNvPr id="127" name="Text Box 42"/>
          <p:cNvSpPr txBox="1">
            <a:spLocks noChangeArrowheads="1"/>
          </p:cNvSpPr>
          <p:nvPr/>
        </p:nvSpPr>
        <p:spPr bwMode="auto">
          <a:xfrm>
            <a:off x="6524333" y="1291252"/>
            <a:ext cx="1126566" cy="5078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Proteicas: </a:t>
            </a:r>
            <a:r>
              <a:rPr lang="es-ES" altLang="es-ES" sz="900" dirty="0" smtClean="0">
                <a:latin typeface="Calibri" panose="020F0502020204030204" pitchFamily="34" charset="0"/>
                <a:cs typeface="Times New Roman" panose="02020603050405020304" pitchFamily="18" charset="0"/>
              </a:rPr>
              <a:t>Solubilidad, desnaturalización,…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28" name="Text Box 41"/>
          <p:cNvSpPr txBox="1">
            <a:spLocks noChangeArrowheads="1"/>
          </p:cNvSpPr>
          <p:nvPr/>
        </p:nvSpPr>
        <p:spPr bwMode="auto">
          <a:xfrm>
            <a:off x="6539564" y="1899411"/>
            <a:ext cx="811196" cy="2308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Especificidad</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134" name="Text Box 35"/>
          <p:cNvSpPr txBox="1">
            <a:spLocks noChangeArrowheads="1"/>
          </p:cNvSpPr>
          <p:nvPr/>
        </p:nvSpPr>
        <p:spPr bwMode="auto">
          <a:xfrm>
            <a:off x="6798954" y="2481568"/>
            <a:ext cx="763895" cy="2308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9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 Sustrato</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135" name="Text Box 34"/>
          <p:cNvSpPr txBox="1">
            <a:spLocks noChangeArrowheads="1"/>
          </p:cNvSpPr>
          <p:nvPr/>
        </p:nvSpPr>
        <p:spPr bwMode="auto">
          <a:xfrm>
            <a:off x="6798954" y="2186623"/>
            <a:ext cx="767069" cy="2462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000" b="1" dirty="0" smtClean="0">
                <a:latin typeface="Calibri" panose="020F0502020204030204" pitchFamily="34" charset="0"/>
                <a:cs typeface="Times New Roman" panose="02020603050405020304" pitchFamily="18" charset="0"/>
              </a:rPr>
              <a:t>De Acción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40" name="Text Box 29"/>
          <p:cNvSpPr txBox="1">
            <a:spLocks noChangeArrowheads="1"/>
          </p:cNvSpPr>
          <p:nvPr/>
        </p:nvSpPr>
        <p:spPr bwMode="auto">
          <a:xfrm>
            <a:off x="6557727" y="2861483"/>
            <a:ext cx="913697"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Reversibilidad</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326" name="Text Box 166"/>
          <p:cNvSpPr txBox="1">
            <a:spLocks noChangeArrowheads="1"/>
          </p:cNvSpPr>
          <p:nvPr/>
        </p:nvSpPr>
        <p:spPr bwMode="auto">
          <a:xfrm>
            <a:off x="4595938" y="1450"/>
            <a:ext cx="2037080" cy="5232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a:t>
            </a:r>
            <a:r>
              <a:rPr lang="es-ES" altLang="es-ES" sz="1400" b="1" dirty="0" smtClean="0">
                <a:latin typeface="Calibri" panose="020F0502020204030204" pitchFamily="34" charset="0"/>
                <a:ea typeface="Calibri" panose="020F0502020204030204" pitchFamily="34" charset="0"/>
                <a:cs typeface="Times New Roman" panose="02020603050405020304" pitchFamily="18" charset="0"/>
              </a:rPr>
              <a:t>Biocatalizadores (ENZIMAS)</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p:txBody>
      </p:sp>
      <p:cxnSp>
        <p:nvCxnSpPr>
          <p:cNvPr id="329" name="Conector recto 328"/>
          <p:cNvCxnSpPr>
            <a:endCxn id="14" idx="0"/>
          </p:cNvCxnSpPr>
          <p:nvPr/>
        </p:nvCxnSpPr>
        <p:spPr>
          <a:xfrm>
            <a:off x="2864029" y="629632"/>
            <a:ext cx="2" cy="247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1" name="Text Box 156"/>
          <p:cNvSpPr txBox="1">
            <a:spLocks noChangeArrowheads="1"/>
          </p:cNvSpPr>
          <p:nvPr/>
        </p:nvSpPr>
        <p:spPr bwMode="auto">
          <a:xfrm>
            <a:off x="3628698" y="885438"/>
            <a:ext cx="1562077" cy="261610"/>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Estructura: </a:t>
            </a:r>
            <a:r>
              <a:rPr kumimoji="0" lang="es-ES" altLang="es-ES" sz="1100" b="1" i="0" u="none" strike="noStrike" cap="none" normalizeH="0" baseline="0" dirty="0" err="1" smtClean="0">
                <a:ln>
                  <a:noFill/>
                </a:ln>
                <a:solidFill>
                  <a:schemeClr val="tx1"/>
                </a:solidFill>
                <a:effectLst/>
                <a:latin typeface="Calibri" panose="020F0502020204030204" pitchFamily="34" charset="0"/>
                <a:cs typeface="Times New Roman" panose="02020603050405020304" pitchFamily="18" charset="0"/>
              </a:rPr>
              <a:t>Holoenzima</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32" name="Text Box 156"/>
          <p:cNvSpPr txBox="1">
            <a:spLocks noChangeArrowheads="1"/>
          </p:cNvSpPr>
          <p:nvPr/>
        </p:nvSpPr>
        <p:spPr bwMode="auto">
          <a:xfrm>
            <a:off x="5841387" y="937683"/>
            <a:ext cx="1008063" cy="261610"/>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Propiedades</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333" name="Conector recto 332"/>
          <p:cNvCxnSpPr/>
          <p:nvPr/>
        </p:nvCxnSpPr>
        <p:spPr>
          <a:xfrm>
            <a:off x="6351980" y="655356"/>
            <a:ext cx="2" cy="247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Conector recto 333"/>
          <p:cNvCxnSpPr/>
          <p:nvPr/>
        </p:nvCxnSpPr>
        <p:spPr>
          <a:xfrm>
            <a:off x="4173054" y="1139029"/>
            <a:ext cx="3308" cy="1695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Conector recto 334"/>
          <p:cNvCxnSpPr/>
          <p:nvPr/>
        </p:nvCxnSpPr>
        <p:spPr>
          <a:xfrm flipH="1" flipV="1">
            <a:off x="3955475" y="1303158"/>
            <a:ext cx="457199" cy="31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Conector recto 335"/>
          <p:cNvCxnSpPr/>
          <p:nvPr/>
        </p:nvCxnSpPr>
        <p:spPr>
          <a:xfrm>
            <a:off x="4194272" y="639939"/>
            <a:ext cx="2" cy="247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AutoShape 98"/>
          <p:cNvSpPr>
            <a:spLocks noChangeShapeType="1"/>
          </p:cNvSpPr>
          <p:nvPr/>
        </p:nvSpPr>
        <p:spPr bwMode="auto">
          <a:xfrm flipH="1">
            <a:off x="3892198" y="1304130"/>
            <a:ext cx="55565" cy="16001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40" name="Text Box 111"/>
          <p:cNvSpPr txBox="1">
            <a:spLocks noChangeArrowheads="1"/>
          </p:cNvSpPr>
          <p:nvPr/>
        </p:nvSpPr>
        <p:spPr bwMode="auto">
          <a:xfrm>
            <a:off x="2996277" y="1454704"/>
            <a:ext cx="1008063"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smtClean="0">
                <a:ln>
                  <a:noFill/>
                </a:ln>
                <a:solidFill>
                  <a:schemeClr val="tx1"/>
                </a:solidFill>
                <a:effectLst/>
              </a:rPr>
              <a:t>Apoenzima</a:t>
            </a:r>
            <a:endParaRPr kumimoji="0" lang="es-ES" altLang="es-E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t>(proteica)</a:t>
            </a:r>
            <a:endParaRPr kumimoji="0" lang="es-ES" altLang="es-ES" sz="1100" b="0" i="0" u="none" strike="noStrike" cap="none" normalizeH="0" baseline="0" dirty="0" smtClean="0">
              <a:ln>
                <a:noFill/>
              </a:ln>
              <a:solidFill>
                <a:schemeClr val="tx1"/>
              </a:solidFill>
              <a:effectLst/>
            </a:endParaRPr>
          </a:p>
        </p:txBody>
      </p:sp>
      <p:sp>
        <p:nvSpPr>
          <p:cNvPr id="341" name="AutoShape 98"/>
          <p:cNvSpPr>
            <a:spLocks noChangeShapeType="1"/>
          </p:cNvSpPr>
          <p:nvPr/>
        </p:nvSpPr>
        <p:spPr bwMode="auto">
          <a:xfrm>
            <a:off x="4396005" y="1304306"/>
            <a:ext cx="55523" cy="167923"/>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cxnSp>
        <p:nvCxnSpPr>
          <p:cNvPr id="343" name="Conector recto 342"/>
          <p:cNvCxnSpPr/>
          <p:nvPr/>
        </p:nvCxnSpPr>
        <p:spPr>
          <a:xfrm flipV="1">
            <a:off x="1437144" y="3291636"/>
            <a:ext cx="228843" cy="496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Conector recto de flecha 346"/>
          <p:cNvCxnSpPr/>
          <p:nvPr/>
        </p:nvCxnSpPr>
        <p:spPr>
          <a:xfrm flipH="1">
            <a:off x="2847584" y="3989684"/>
            <a:ext cx="239896" cy="8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Conector recto de flecha 353"/>
          <p:cNvCxnSpPr/>
          <p:nvPr/>
        </p:nvCxnSpPr>
        <p:spPr>
          <a:xfrm flipH="1" flipV="1">
            <a:off x="3031304" y="3308657"/>
            <a:ext cx="1258077" cy="15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Conector recto de flecha 354"/>
          <p:cNvCxnSpPr/>
          <p:nvPr/>
        </p:nvCxnSpPr>
        <p:spPr>
          <a:xfrm flipH="1">
            <a:off x="1222595" y="3599238"/>
            <a:ext cx="242129" cy="1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4" name="Text Box 10"/>
          <p:cNvSpPr txBox="1">
            <a:spLocks noChangeArrowheads="1"/>
          </p:cNvSpPr>
          <p:nvPr/>
        </p:nvSpPr>
        <p:spPr bwMode="auto">
          <a:xfrm>
            <a:off x="10083891" y="3601621"/>
            <a:ext cx="738379" cy="2308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Concepto</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368" name="Conector recto de flecha 367"/>
          <p:cNvCxnSpPr/>
          <p:nvPr/>
        </p:nvCxnSpPr>
        <p:spPr>
          <a:xfrm>
            <a:off x="4923929" y="1887606"/>
            <a:ext cx="11848" cy="4859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ector recto de flecha 368"/>
          <p:cNvCxnSpPr/>
          <p:nvPr/>
        </p:nvCxnSpPr>
        <p:spPr>
          <a:xfrm flipH="1" flipV="1">
            <a:off x="1281083" y="4537386"/>
            <a:ext cx="1806397" cy="21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Conector recto 375"/>
          <p:cNvCxnSpPr/>
          <p:nvPr/>
        </p:nvCxnSpPr>
        <p:spPr>
          <a:xfrm>
            <a:off x="1444832" y="3332336"/>
            <a:ext cx="6106" cy="510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Conector recto 379"/>
          <p:cNvCxnSpPr/>
          <p:nvPr/>
        </p:nvCxnSpPr>
        <p:spPr>
          <a:xfrm>
            <a:off x="1445810" y="3841941"/>
            <a:ext cx="233517" cy="60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Conector recto 381"/>
          <p:cNvCxnSpPr/>
          <p:nvPr/>
        </p:nvCxnSpPr>
        <p:spPr>
          <a:xfrm flipH="1" flipV="1">
            <a:off x="8748778" y="1304851"/>
            <a:ext cx="2380135" cy="92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Conector recto 387"/>
          <p:cNvCxnSpPr/>
          <p:nvPr/>
        </p:nvCxnSpPr>
        <p:spPr>
          <a:xfrm flipH="1">
            <a:off x="3087480" y="3989684"/>
            <a:ext cx="2633" cy="55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9" name="Text Box 10"/>
          <p:cNvSpPr txBox="1">
            <a:spLocks noChangeArrowheads="1"/>
          </p:cNvSpPr>
          <p:nvPr/>
        </p:nvSpPr>
        <p:spPr bwMode="auto">
          <a:xfrm>
            <a:off x="4642294" y="1979607"/>
            <a:ext cx="674688"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ea typeface="Calibri" panose="020F0502020204030204" pitchFamily="34" charset="0"/>
                <a:cs typeface="Times New Roman" panose="02020603050405020304" pitchFamily="18" charset="0"/>
              </a:rPr>
              <a:t>Función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92" name="Text Box 10"/>
          <p:cNvSpPr txBox="1">
            <a:spLocks noChangeArrowheads="1"/>
          </p:cNvSpPr>
          <p:nvPr/>
        </p:nvSpPr>
        <p:spPr bwMode="auto">
          <a:xfrm>
            <a:off x="3980471" y="2874003"/>
            <a:ext cx="548162"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Tipos</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393" name="Conector recto de flecha 392"/>
          <p:cNvCxnSpPr/>
          <p:nvPr/>
        </p:nvCxnSpPr>
        <p:spPr>
          <a:xfrm>
            <a:off x="3628698" y="1904864"/>
            <a:ext cx="2974" cy="503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5" name="Text Box 10"/>
          <p:cNvSpPr txBox="1">
            <a:spLocks noChangeArrowheads="1"/>
          </p:cNvSpPr>
          <p:nvPr/>
        </p:nvSpPr>
        <p:spPr bwMode="auto">
          <a:xfrm>
            <a:off x="3278604" y="1995395"/>
            <a:ext cx="674688"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ea typeface="Calibri" panose="020F0502020204030204" pitchFamily="34" charset="0"/>
                <a:cs typeface="Times New Roman" panose="02020603050405020304" pitchFamily="18" charset="0"/>
              </a:rPr>
              <a:t>Función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96" name="Text Box 47"/>
          <p:cNvSpPr txBox="1">
            <a:spLocks noChangeArrowheads="1"/>
          </p:cNvSpPr>
          <p:nvPr/>
        </p:nvSpPr>
        <p:spPr bwMode="auto">
          <a:xfrm>
            <a:off x="3246168" y="2404415"/>
            <a:ext cx="803431"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rPr>
              <a:t>Soporte </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t>(Unión ES)</a:t>
            </a:r>
            <a:endParaRPr kumimoji="0" lang="es-ES" altLang="es-ES" sz="1100" b="0" i="0" u="none" strike="noStrike" cap="none" normalizeH="0" baseline="0" dirty="0" smtClean="0">
              <a:ln>
                <a:noFill/>
              </a:ln>
              <a:solidFill>
                <a:schemeClr val="tx1"/>
              </a:solidFill>
              <a:effectLst/>
            </a:endParaRPr>
          </a:p>
        </p:txBody>
      </p:sp>
      <p:sp>
        <p:nvSpPr>
          <p:cNvPr id="407" name="AutoShape 123"/>
          <p:cNvSpPr>
            <a:spLocks noChangeShapeType="1"/>
          </p:cNvSpPr>
          <p:nvPr/>
        </p:nvSpPr>
        <p:spPr bwMode="auto">
          <a:xfrm>
            <a:off x="2720274" y="1179800"/>
            <a:ext cx="0" cy="27305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15" name="Text Box 10"/>
          <p:cNvSpPr txBox="1">
            <a:spLocks noChangeArrowheads="1"/>
          </p:cNvSpPr>
          <p:nvPr/>
        </p:nvSpPr>
        <p:spPr bwMode="auto">
          <a:xfrm>
            <a:off x="4368323" y="3449975"/>
            <a:ext cx="1418209"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ea typeface="Calibri" panose="020F0502020204030204" pitchFamily="34" charset="0"/>
                <a:cs typeface="Times New Roman" panose="02020603050405020304" pitchFamily="18" charset="0"/>
              </a:rPr>
              <a:t>Modo de acción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418" name="Conector recto de flecha 417"/>
          <p:cNvCxnSpPr/>
          <p:nvPr/>
        </p:nvCxnSpPr>
        <p:spPr>
          <a:xfrm flipV="1">
            <a:off x="6168500" y="1606943"/>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Conector recto 418"/>
          <p:cNvCxnSpPr/>
          <p:nvPr/>
        </p:nvCxnSpPr>
        <p:spPr>
          <a:xfrm>
            <a:off x="6169143" y="1196890"/>
            <a:ext cx="5281" cy="2959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Conector recto de flecha 420"/>
          <p:cNvCxnSpPr/>
          <p:nvPr/>
        </p:nvCxnSpPr>
        <p:spPr>
          <a:xfrm>
            <a:off x="7572465" y="4929640"/>
            <a:ext cx="0" cy="787001"/>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Conector recto de flecha 427"/>
          <p:cNvCxnSpPr/>
          <p:nvPr/>
        </p:nvCxnSpPr>
        <p:spPr>
          <a:xfrm flipV="1">
            <a:off x="6187278" y="1980794"/>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9" name="Conector recto de flecha 428"/>
          <p:cNvCxnSpPr/>
          <p:nvPr/>
        </p:nvCxnSpPr>
        <p:spPr>
          <a:xfrm>
            <a:off x="6609349" y="2302911"/>
            <a:ext cx="189605" cy="85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Conector recto de flecha 429"/>
          <p:cNvCxnSpPr/>
          <p:nvPr/>
        </p:nvCxnSpPr>
        <p:spPr>
          <a:xfrm>
            <a:off x="6576684" y="2583941"/>
            <a:ext cx="2222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Conector recto de flecha 430"/>
          <p:cNvCxnSpPr/>
          <p:nvPr/>
        </p:nvCxnSpPr>
        <p:spPr>
          <a:xfrm flipV="1">
            <a:off x="6181802" y="2986612"/>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Conector recto de flecha 431"/>
          <p:cNvCxnSpPr/>
          <p:nvPr/>
        </p:nvCxnSpPr>
        <p:spPr>
          <a:xfrm flipV="1">
            <a:off x="6189158" y="3382846"/>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Conector recto 433"/>
          <p:cNvCxnSpPr/>
          <p:nvPr/>
        </p:nvCxnSpPr>
        <p:spPr>
          <a:xfrm>
            <a:off x="6594690" y="2138792"/>
            <a:ext cx="444" cy="45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Text Box 29"/>
          <p:cNvSpPr txBox="1">
            <a:spLocks noChangeArrowheads="1"/>
          </p:cNvSpPr>
          <p:nvPr/>
        </p:nvSpPr>
        <p:spPr bwMode="auto">
          <a:xfrm>
            <a:off x="6557727" y="3228761"/>
            <a:ext cx="84735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cs typeface="Times New Roman" panose="02020603050405020304" pitchFamily="18" charset="0"/>
              </a:rPr>
              <a:t>Eficacia: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437" name="Text Box 29"/>
          <p:cNvSpPr txBox="1">
            <a:spLocks noChangeArrowheads="1"/>
          </p:cNvSpPr>
          <p:nvPr/>
        </p:nvSpPr>
        <p:spPr bwMode="auto">
          <a:xfrm>
            <a:off x="6542993" y="3572103"/>
            <a:ext cx="84735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cs typeface="Times New Roman" panose="02020603050405020304" pitchFamily="18" charset="0"/>
              </a:rPr>
              <a:t>Localización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438" name="Text Box 29"/>
          <p:cNvSpPr txBox="1">
            <a:spLocks noChangeArrowheads="1"/>
          </p:cNvSpPr>
          <p:nvPr/>
        </p:nvSpPr>
        <p:spPr bwMode="auto">
          <a:xfrm>
            <a:off x="6542993" y="3998624"/>
            <a:ext cx="84735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cs typeface="Times New Roman" panose="02020603050405020304" pitchFamily="18" charset="0"/>
              </a:rPr>
              <a:t>Recuperación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439" name="Conector recto de flecha 438"/>
          <p:cNvCxnSpPr/>
          <p:nvPr/>
        </p:nvCxnSpPr>
        <p:spPr>
          <a:xfrm flipV="1">
            <a:off x="6161765" y="4136903"/>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0" name="Conector recto de flecha 439"/>
          <p:cNvCxnSpPr/>
          <p:nvPr/>
        </p:nvCxnSpPr>
        <p:spPr>
          <a:xfrm flipV="1">
            <a:off x="6175062" y="3670119"/>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Conector recto de flecha 444"/>
          <p:cNvCxnSpPr>
            <a:endCxn id="454" idx="0"/>
          </p:cNvCxnSpPr>
          <p:nvPr/>
        </p:nvCxnSpPr>
        <p:spPr>
          <a:xfrm flipH="1">
            <a:off x="8748777" y="1291918"/>
            <a:ext cx="7908" cy="327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8" name="Rectángulo 447"/>
          <p:cNvSpPr/>
          <p:nvPr/>
        </p:nvSpPr>
        <p:spPr>
          <a:xfrm>
            <a:off x="6975424" y="3244334"/>
            <a:ext cx="458780" cy="261610"/>
          </a:xfrm>
          <a:prstGeom prst="rect">
            <a:avLst/>
          </a:prstGeom>
        </p:spPr>
        <p:txBody>
          <a:bodyPr wrap="none">
            <a:spAutoFit/>
          </a:bodyPr>
          <a:lstStyle/>
          <a:p>
            <a:r>
              <a:rPr lang="es-ES" sz="1100" dirty="0">
                <a:latin typeface="Calibri" panose="020F0502020204030204" pitchFamily="34" charset="0"/>
                <a:cs typeface="Calibri" panose="020F0502020204030204" pitchFamily="34" charset="0"/>
                <a:sym typeface="Symbol" pitchFamily="18" charset="2"/>
              </a:rPr>
              <a:t></a:t>
            </a:r>
            <a:r>
              <a:rPr lang="es-ES" sz="1100" dirty="0">
                <a:latin typeface="Calibri" panose="020F0502020204030204" pitchFamily="34" charset="0"/>
                <a:cs typeface="Calibri" panose="020F0502020204030204" pitchFamily="34" charset="0"/>
              </a:rPr>
              <a:t>   </a:t>
            </a:r>
            <a:r>
              <a:rPr lang="es-ES" sz="1100" dirty="0">
                <a:latin typeface="Calibri" panose="020F0502020204030204" pitchFamily="34" charset="0"/>
                <a:cs typeface="Calibri" panose="020F0502020204030204" pitchFamily="34" charset="0"/>
                <a:sym typeface="Symbol" pitchFamily="18" charset="2"/>
              </a:rPr>
              <a:t></a:t>
            </a:r>
            <a:endParaRPr lang="es-ES" sz="1100" dirty="0">
              <a:latin typeface="Calibri" panose="020F0502020204030204" pitchFamily="34" charset="0"/>
              <a:cs typeface="Calibri" panose="020F0502020204030204" pitchFamily="34" charset="0"/>
            </a:endParaRPr>
          </a:p>
        </p:txBody>
      </p:sp>
      <p:sp>
        <p:nvSpPr>
          <p:cNvPr id="454" name="Text Box 79"/>
          <p:cNvSpPr txBox="1">
            <a:spLocks noChangeArrowheads="1"/>
          </p:cNvSpPr>
          <p:nvPr/>
        </p:nvSpPr>
        <p:spPr bwMode="auto">
          <a:xfrm>
            <a:off x="8104871" y="1619782"/>
            <a:ext cx="1287812" cy="11079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1100" b="1" i="0" u="none" strike="noStrike" cap="none" normalizeH="0" baseline="0" dirty="0" smtClean="0">
                <a:ln>
                  <a:noFill/>
                </a:ln>
                <a:solidFill>
                  <a:schemeClr val="tx1"/>
                </a:solidFill>
                <a:effectLst/>
              </a:rPr>
              <a:t>CATALITICA:</a:t>
            </a:r>
          </a:p>
          <a:p>
            <a:pPr marR="0" lvl="0" defTabSz="914400" rtl="0" eaLnBrk="0" fontAlgn="base" latinLnBrk="0" hangingPunct="0">
              <a:lnSpc>
                <a:spcPct val="100000"/>
              </a:lnSpc>
              <a:spcBef>
                <a:spcPct val="0"/>
              </a:spcBef>
              <a:spcAft>
                <a:spcPct val="0"/>
              </a:spcAft>
              <a:buClrTx/>
              <a:buSzTx/>
              <a:tabLst/>
            </a:pPr>
            <a:r>
              <a:rPr lang="es-ES" altLang="es-ES" sz="1100" b="1" dirty="0" smtClean="0"/>
              <a:t>Disminuye la E. de activación, aumentando la V de reacción sin aumentar la </a:t>
            </a:r>
            <a:r>
              <a:rPr lang="es-ES" altLang="es-ES" sz="1100" b="1" dirty="0" err="1" smtClean="0"/>
              <a:t>Tª</a:t>
            </a:r>
            <a:endParaRPr kumimoji="0" lang="es-ES" altLang="es-ES" sz="1100" b="1" i="0" u="none" strike="noStrike" cap="none" normalizeH="0" baseline="0" dirty="0" smtClean="0">
              <a:ln>
                <a:noFill/>
              </a:ln>
              <a:solidFill>
                <a:schemeClr val="tx1"/>
              </a:solidFill>
              <a:effectLst/>
            </a:endParaRPr>
          </a:p>
        </p:txBody>
      </p:sp>
      <p:pic>
        <p:nvPicPr>
          <p:cNvPr id="455" name="Picture 2" descr="cofactores"/>
          <p:cNvPicPr>
            <a:picLocks noChangeAspect="1" noChangeArrowheads="1"/>
          </p:cNvPicPr>
          <p:nvPr/>
        </p:nvPicPr>
        <p:blipFill>
          <a:blip r:embed="rId5" cstate="print"/>
          <a:srcRect/>
          <a:stretch>
            <a:fillRect/>
          </a:stretch>
        </p:blipFill>
        <p:spPr bwMode="auto">
          <a:xfrm>
            <a:off x="1407841" y="4663987"/>
            <a:ext cx="1674304" cy="1243499"/>
          </a:xfrm>
          <a:prstGeom prst="rect">
            <a:avLst/>
          </a:prstGeom>
          <a:noFill/>
          <a:ln w="9525">
            <a:solidFill>
              <a:schemeClr val="tx1"/>
            </a:solidFill>
            <a:miter lim="800000"/>
            <a:headEnd/>
            <a:tailEnd/>
          </a:ln>
        </p:spPr>
      </p:pic>
      <p:cxnSp>
        <p:nvCxnSpPr>
          <p:cNvPr id="460" name="Conector recto 459"/>
          <p:cNvCxnSpPr/>
          <p:nvPr/>
        </p:nvCxnSpPr>
        <p:spPr>
          <a:xfrm flipH="1">
            <a:off x="3114364" y="4229805"/>
            <a:ext cx="11907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2" name="Text Box 104"/>
          <p:cNvSpPr txBox="1">
            <a:spLocks noChangeArrowheads="1"/>
          </p:cNvSpPr>
          <p:nvPr/>
        </p:nvSpPr>
        <p:spPr bwMode="auto">
          <a:xfrm>
            <a:off x="3371146" y="4113923"/>
            <a:ext cx="679684"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Cofactor</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pic>
        <p:nvPicPr>
          <p:cNvPr id="473" name="Picture 2" descr="catálisis3"/>
          <p:cNvPicPr>
            <a:picLocks noChangeAspect="1" noChangeArrowheads="1"/>
          </p:cNvPicPr>
          <p:nvPr/>
        </p:nvPicPr>
        <p:blipFill>
          <a:blip r:embed="rId6" cstate="print"/>
          <a:srcRect/>
          <a:stretch>
            <a:fillRect/>
          </a:stretch>
        </p:blipFill>
        <p:spPr bwMode="auto">
          <a:xfrm>
            <a:off x="7582647" y="2976863"/>
            <a:ext cx="2195004" cy="1358812"/>
          </a:xfrm>
          <a:prstGeom prst="rect">
            <a:avLst/>
          </a:prstGeom>
          <a:noFill/>
          <a:ln w="9525">
            <a:solidFill>
              <a:schemeClr val="tx1"/>
            </a:solidFill>
            <a:miter lim="800000"/>
            <a:headEnd/>
            <a:tailEnd/>
          </a:ln>
        </p:spPr>
      </p:pic>
      <p:cxnSp>
        <p:nvCxnSpPr>
          <p:cNvPr id="475" name="Conector recto de flecha 474"/>
          <p:cNvCxnSpPr/>
          <p:nvPr/>
        </p:nvCxnSpPr>
        <p:spPr>
          <a:xfrm>
            <a:off x="8670623" y="2727778"/>
            <a:ext cx="9526" cy="2490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Conector recto 478"/>
          <p:cNvCxnSpPr/>
          <p:nvPr/>
        </p:nvCxnSpPr>
        <p:spPr>
          <a:xfrm>
            <a:off x="9858443" y="1203505"/>
            <a:ext cx="21672" cy="19356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0" name="Text Box 156"/>
          <p:cNvSpPr txBox="1">
            <a:spLocks noChangeArrowheads="1"/>
          </p:cNvSpPr>
          <p:nvPr/>
        </p:nvSpPr>
        <p:spPr bwMode="auto">
          <a:xfrm>
            <a:off x="9539643" y="1485436"/>
            <a:ext cx="1008063" cy="430887"/>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Factores cinéticos</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481" name="Conector recto de flecha 480"/>
          <p:cNvCxnSpPr/>
          <p:nvPr/>
        </p:nvCxnSpPr>
        <p:spPr>
          <a:xfrm flipV="1">
            <a:off x="9886474" y="2143776"/>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Conector recto de flecha 484"/>
          <p:cNvCxnSpPr/>
          <p:nvPr/>
        </p:nvCxnSpPr>
        <p:spPr>
          <a:xfrm flipH="1">
            <a:off x="9767747" y="5102949"/>
            <a:ext cx="3761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Conector recto de flecha 486"/>
          <p:cNvCxnSpPr/>
          <p:nvPr/>
        </p:nvCxnSpPr>
        <p:spPr>
          <a:xfrm flipV="1">
            <a:off x="9866166" y="2429421"/>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Conector recto de flecha 487"/>
          <p:cNvCxnSpPr/>
          <p:nvPr/>
        </p:nvCxnSpPr>
        <p:spPr>
          <a:xfrm flipV="1">
            <a:off x="9874532" y="2792041"/>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Conector recto de flecha 488"/>
          <p:cNvCxnSpPr/>
          <p:nvPr/>
        </p:nvCxnSpPr>
        <p:spPr>
          <a:xfrm flipV="1">
            <a:off x="9897061" y="3121682"/>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1" name="Text Box 29"/>
          <p:cNvSpPr txBox="1">
            <a:spLocks noChangeArrowheads="1"/>
          </p:cNvSpPr>
          <p:nvPr/>
        </p:nvSpPr>
        <p:spPr bwMode="auto">
          <a:xfrm>
            <a:off x="10155365" y="2660520"/>
            <a:ext cx="437142"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400" b="1" dirty="0" err="1" smtClean="0">
                <a:latin typeface="Calibri" panose="020F0502020204030204" pitchFamily="34" charset="0"/>
                <a:cs typeface="Times New Roman" panose="02020603050405020304" pitchFamily="18" charset="0"/>
              </a:rPr>
              <a:t>Tª</a:t>
            </a:r>
            <a:endParaRPr kumimoji="0" lang="es-ES" altLang="es-ES" sz="1400" b="1" i="0" u="none" strike="noStrike" cap="none" normalizeH="0" baseline="0" dirty="0" smtClean="0">
              <a:ln>
                <a:noFill/>
              </a:ln>
              <a:solidFill>
                <a:schemeClr val="tx1"/>
              </a:solidFill>
              <a:effectLst/>
              <a:latin typeface="Arial" panose="020B0604020202020204" pitchFamily="34" charset="0"/>
            </a:endParaRPr>
          </a:p>
        </p:txBody>
      </p:sp>
      <p:sp>
        <p:nvSpPr>
          <p:cNvPr id="493" name="Rectángulo 492"/>
          <p:cNvSpPr/>
          <p:nvPr/>
        </p:nvSpPr>
        <p:spPr>
          <a:xfrm>
            <a:off x="10167391" y="2326662"/>
            <a:ext cx="767956" cy="261610"/>
          </a:xfrm>
          <a:prstGeom prst="rect">
            <a:avLst/>
          </a:prstGeom>
          <a:ln>
            <a:solidFill>
              <a:schemeClr val="tx1"/>
            </a:solidFill>
          </a:ln>
        </p:spPr>
        <p:txBody>
          <a:bodyPr wrap="square">
            <a:spAutoFit/>
          </a:bodyPr>
          <a:lstStyle/>
          <a:p>
            <a:r>
              <a:rPr lang="es-ES" sz="1100" b="1" dirty="0" smtClean="0">
                <a:latin typeface="Calibri" panose="020F0502020204030204" pitchFamily="34" charset="0"/>
                <a:cs typeface="Calibri" panose="020F0502020204030204" pitchFamily="34" charset="0"/>
                <a:sym typeface="Symbol" pitchFamily="18" charset="2"/>
              </a:rPr>
              <a:t>Sustrato</a:t>
            </a:r>
            <a:endParaRPr lang="es-ES" sz="1100" b="1" dirty="0">
              <a:latin typeface="Calibri" panose="020F0502020204030204" pitchFamily="34" charset="0"/>
              <a:cs typeface="Calibri" panose="020F0502020204030204" pitchFamily="34" charset="0"/>
            </a:endParaRPr>
          </a:p>
        </p:txBody>
      </p:sp>
      <p:sp>
        <p:nvSpPr>
          <p:cNvPr id="494" name="Rectángulo 493"/>
          <p:cNvSpPr/>
          <p:nvPr/>
        </p:nvSpPr>
        <p:spPr>
          <a:xfrm>
            <a:off x="10160979" y="2043397"/>
            <a:ext cx="731685" cy="261610"/>
          </a:xfrm>
          <a:prstGeom prst="rect">
            <a:avLst/>
          </a:prstGeom>
          <a:ln>
            <a:solidFill>
              <a:schemeClr val="tx1"/>
            </a:solidFill>
          </a:ln>
        </p:spPr>
        <p:txBody>
          <a:bodyPr wrap="square">
            <a:spAutoFit/>
          </a:bodyPr>
          <a:lstStyle/>
          <a:p>
            <a:r>
              <a:rPr lang="es-ES" sz="1100" b="1" dirty="0" smtClean="0">
                <a:latin typeface="Calibri" panose="020F0502020204030204" pitchFamily="34" charset="0"/>
                <a:cs typeface="Calibri" panose="020F0502020204030204" pitchFamily="34" charset="0"/>
                <a:sym typeface="Symbol" pitchFamily="18" charset="2"/>
              </a:rPr>
              <a:t>Enzima</a:t>
            </a:r>
            <a:endParaRPr lang="es-ES" sz="1100" b="1" dirty="0">
              <a:latin typeface="Calibri" panose="020F0502020204030204" pitchFamily="34" charset="0"/>
              <a:cs typeface="Calibri" panose="020F0502020204030204" pitchFamily="34" charset="0"/>
            </a:endParaRPr>
          </a:p>
        </p:txBody>
      </p:sp>
      <p:sp>
        <p:nvSpPr>
          <p:cNvPr id="495" name="Text Box 29"/>
          <p:cNvSpPr txBox="1">
            <a:spLocks noChangeArrowheads="1"/>
          </p:cNvSpPr>
          <p:nvPr/>
        </p:nvSpPr>
        <p:spPr bwMode="auto">
          <a:xfrm>
            <a:off x="10164838" y="3004808"/>
            <a:ext cx="43789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400" b="1" dirty="0" smtClean="0">
                <a:latin typeface="Calibri" panose="020F0502020204030204" pitchFamily="34" charset="0"/>
                <a:cs typeface="Times New Roman" panose="02020603050405020304" pitchFamily="18" charset="0"/>
              </a:rPr>
              <a:t>pH</a:t>
            </a:r>
            <a:endParaRPr kumimoji="0" lang="es-ES" altLang="es-ES" sz="1400" b="1" i="0" u="none" strike="noStrike" cap="none" normalizeH="0" baseline="0" dirty="0" smtClean="0">
              <a:ln>
                <a:noFill/>
              </a:ln>
              <a:solidFill>
                <a:schemeClr val="tx1"/>
              </a:solidFill>
              <a:effectLst/>
              <a:latin typeface="Arial" panose="020B0604020202020204" pitchFamily="34" charset="0"/>
            </a:endParaRPr>
          </a:p>
        </p:txBody>
      </p:sp>
      <p:cxnSp>
        <p:nvCxnSpPr>
          <p:cNvPr id="498" name="Conector recto de flecha 497"/>
          <p:cNvCxnSpPr/>
          <p:nvPr/>
        </p:nvCxnSpPr>
        <p:spPr>
          <a:xfrm>
            <a:off x="11128913" y="1326845"/>
            <a:ext cx="0" cy="180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Conector recto 498"/>
          <p:cNvCxnSpPr/>
          <p:nvPr/>
        </p:nvCxnSpPr>
        <p:spPr>
          <a:xfrm>
            <a:off x="11042250" y="1896337"/>
            <a:ext cx="12380" cy="1584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Conector recto 499"/>
          <p:cNvCxnSpPr/>
          <p:nvPr/>
        </p:nvCxnSpPr>
        <p:spPr>
          <a:xfrm flipH="1" flipV="1">
            <a:off x="10507686" y="3464793"/>
            <a:ext cx="825833" cy="14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5" name="Text Box 79"/>
          <p:cNvSpPr txBox="1">
            <a:spLocks noChangeArrowheads="1"/>
          </p:cNvSpPr>
          <p:nvPr/>
        </p:nvSpPr>
        <p:spPr bwMode="auto">
          <a:xfrm>
            <a:off x="9888592" y="3966587"/>
            <a:ext cx="912158"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s-ES" altLang="es-ES" sz="1100" b="1" i="0" u="none" strike="noStrike" cap="none" normalizeH="0" baseline="0" dirty="0" smtClean="0">
                <a:ln>
                  <a:noFill/>
                </a:ln>
                <a:solidFill>
                  <a:schemeClr val="tx1"/>
                </a:solidFill>
                <a:effectLst/>
              </a:rPr>
              <a:t>Velocidad de</a:t>
            </a:r>
            <a:r>
              <a:rPr kumimoji="0" lang="es-ES" altLang="es-ES" sz="1100" b="1" i="0" u="none" strike="noStrike" cap="none" normalizeH="0" dirty="0" smtClean="0">
                <a:ln>
                  <a:noFill/>
                </a:ln>
                <a:solidFill>
                  <a:schemeClr val="tx1"/>
                </a:solidFill>
                <a:effectLst/>
              </a:rPr>
              <a:t> reacción</a:t>
            </a:r>
            <a:endParaRPr kumimoji="0" lang="es-ES" altLang="es-ES" sz="1100" b="1" i="0" u="none" strike="noStrike" cap="none" normalizeH="0" baseline="0" dirty="0" smtClean="0">
              <a:ln>
                <a:noFill/>
              </a:ln>
              <a:solidFill>
                <a:schemeClr val="tx1"/>
              </a:solidFill>
              <a:effectLst/>
            </a:endParaRPr>
          </a:p>
        </p:txBody>
      </p:sp>
      <p:cxnSp>
        <p:nvCxnSpPr>
          <p:cNvPr id="506" name="Conector recto 505"/>
          <p:cNvCxnSpPr/>
          <p:nvPr/>
        </p:nvCxnSpPr>
        <p:spPr>
          <a:xfrm>
            <a:off x="10137175" y="4397474"/>
            <a:ext cx="9665" cy="1411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8" name="Text Box 10"/>
          <p:cNvSpPr txBox="1">
            <a:spLocks noChangeArrowheads="1"/>
          </p:cNvSpPr>
          <p:nvPr/>
        </p:nvSpPr>
        <p:spPr bwMode="auto">
          <a:xfrm>
            <a:off x="9777651" y="4533947"/>
            <a:ext cx="803383" cy="5078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Parámetros </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de la cinética enzimática</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509" name="Conector recto 508"/>
          <p:cNvCxnSpPr/>
          <p:nvPr/>
        </p:nvCxnSpPr>
        <p:spPr>
          <a:xfrm flipH="1" flipV="1">
            <a:off x="10660440" y="4598847"/>
            <a:ext cx="1078860" cy="7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 name="Conector recto de flecha 512"/>
          <p:cNvCxnSpPr/>
          <p:nvPr/>
        </p:nvCxnSpPr>
        <p:spPr>
          <a:xfrm flipH="1">
            <a:off x="9767747" y="5442763"/>
            <a:ext cx="3761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Conector recto de flecha 513"/>
          <p:cNvCxnSpPr/>
          <p:nvPr/>
        </p:nvCxnSpPr>
        <p:spPr>
          <a:xfrm flipH="1">
            <a:off x="9782886" y="5809052"/>
            <a:ext cx="3761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5" name="Text Box 29"/>
          <p:cNvSpPr txBox="1">
            <a:spLocks noChangeArrowheads="1"/>
          </p:cNvSpPr>
          <p:nvPr/>
        </p:nvSpPr>
        <p:spPr bwMode="auto">
          <a:xfrm>
            <a:off x="8003872" y="4558060"/>
            <a:ext cx="1757601" cy="7005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Velocidad enzimática</a:t>
            </a:r>
          </a:p>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900" b="1"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V = </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516" name="Text Box 29"/>
          <p:cNvSpPr txBox="1">
            <a:spLocks noChangeArrowheads="1"/>
          </p:cNvSpPr>
          <p:nvPr/>
        </p:nvSpPr>
        <p:spPr bwMode="auto">
          <a:xfrm>
            <a:off x="8020050" y="5329645"/>
            <a:ext cx="1762836"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Velocidad  máxima</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517" name="Text Box 29"/>
          <p:cNvSpPr txBox="1">
            <a:spLocks noChangeArrowheads="1"/>
          </p:cNvSpPr>
          <p:nvPr/>
        </p:nvSpPr>
        <p:spPr bwMode="auto">
          <a:xfrm>
            <a:off x="8019135" y="5619770"/>
            <a:ext cx="1763751"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err="1" smtClean="0">
                <a:latin typeface="Calibri" panose="020F0502020204030204" pitchFamily="34" charset="0"/>
                <a:cs typeface="Times New Roman" panose="02020603050405020304" pitchFamily="18" charset="0"/>
              </a:rPr>
              <a:t>Konstante</a:t>
            </a:r>
            <a:r>
              <a:rPr lang="es-ES" altLang="es-ES" sz="900" b="1" dirty="0" smtClean="0">
                <a:latin typeface="Calibri" panose="020F0502020204030204" pitchFamily="34" charset="0"/>
                <a:cs typeface="Times New Roman" panose="02020603050405020304" pitchFamily="18" charset="0"/>
              </a:rPr>
              <a:t> de </a:t>
            </a:r>
            <a:r>
              <a:rPr lang="es-ES" altLang="es-ES" sz="900" b="1" dirty="0" err="1" smtClean="0">
                <a:latin typeface="Calibri" panose="020F0502020204030204" pitchFamily="34" charset="0"/>
                <a:cs typeface="Times New Roman" panose="02020603050405020304" pitchFamily="18" charset="0"/>
              </a:rPr>
              <a:t>Michaelis-Menten</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cxnSp>
        <p:nvCxnSpPr>
          <p:cNvPr id="519" name="Conector recto de flecha 518"/>
          <p:cNvCxnSpPr/>
          <p:nvPr/>
        </p:nvCxnSpPr>
        <p:spPr>
          <a:xfrm>
            <a:off x="10668060" y="4598680"/>
            <a:ext cx="1" cy="5836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0" name="Text Box 10"/>
          <p:cNvSpPr txBox="1">
            <a:spLocks noChangeArrowheads="1"/>
          </p:cNvSpPr>
          <p:nvPr/>
        </p:nvSpPr>
        <p:spPr bwMode="auto">
          <a:xfrm>
            <a:off x="10920602" y="3596169"/>
            <a:ext cx="738379" cy="2308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Regulación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524" name="Rectángulo 523"/>
          <p:cNvSpPr/>
          <p:nvPr/>
        </p:nvSpPr>
        <p:spPr>
          <a:xfrm>
            <a:off x="8215859" y="4705823"/>
            <a:ext cx="1149674" cy="369332"/>
          </a:xfrm>
          <a:prstGeom prst="rect">
            <a:avLst/>
          </a:prstGeom>
        </p:spPr>
        <p:txBody>
          <a:bodyPr wrap="none">
            <a:spAutoFit/>
          </a:bodyPr>
          <a:lstStyle/>
          <a:p>
            <a:r>
              <a:rPr lang="es-ES" sz="900" b="1" dirty="0" smtClean="0">
                <a:latin typeface="Calibri" panose="020F0502020204030204" pitchFamily="34" charset="0"/>
                <a:cs typeface="Calibri" panose="020F0502020204030204" pitchFamily="34" charset="0"/>
                <a:sym typeface="Symbol" pitchFamily="18" charset="2"/>
              </a:rPr>
              <a:t>Producto / tiempo</a:t>
            </a:r>
          </a:p>
          <a:p>
            <a:r>
              <a:rPr lang="es-ES" sz="900" b="1" dirty="0">
                <a:latin typeface="Calibri" panose="020F0502020204030204" pitchFamily="34" charset="0"/>
                <a:cs typeface="Calibri" panose="020F0502020204030204" pitchFamily="34" charset="0"/>
                <a:sym typeface="Symbol" pitchFamily="18" charset="2"/>
              </a:rPr>
              <a:t> </a:t>
            </a:r>
            <a:r>
              <a:rPr lang="es-ES" sz="900" b="1" dirty="0" smtClean="0">
                <a:latin typeface="Calibri" panose="020F0502020204030204" pitchFamily="34" charset="0"/>
                <a:cs typeface="Calibri" panose="020F0502020204030204" pitchFamily="34" charset="0"/>
                <a:sym typeface="Symbol" pitchFamily="18" charset="2"/>
              </a:rPr>
              <a:t> </a:t>
            </a:r>
            <a:endParaRPr lang="es-ES" sz="900" b="1" dirty="0">
              <a:latin typeface="Calibri" panose="020F0502020204030204" pitchFamily="34" charset="0"/>
              <a:cs typeface="Calibri" panose="020F0502020204030204" pitchFamily="34" charset="0"/>
              <a:sym typeface="Symbol" pitchFamily="18" charset="2"/>
            </a:endParaRPr>
          </a:p>
        </p:txBody>
      </p:sp>
      <p:pic>
        <p:nvPicPr>
          <p:cNvPr id="525" name="Imagen 524"/>
          <p:cNvPicPr>
            <a:picLocks noChangeAspect="1"/>
          </p:cNvPicPr>
          <p:nvPr/>
        </p:nvPicPr>
        <p:blipFill>
          <a:blip r:embed="rId7"/>
          <a:stretch>
            <a:fillRect/>
          </a:stretch>
        </p:blipFill>
        <p:spPr>
          <a:xfrm>
            <a:off x="8065919" y="4939566"/>
            <a:ext cx="598185" cy="294758"/>
          </a:xfrm>
          <a:prstGeom prst="rect">
            <a:avLst/>
          </a:prstGeom>
        </p:spPr>
      </p:pic>
      <p:sp>
        <p:nvSpPr>
          <p:cNvPr id="532" name="Text Box 29"/>
          <p:cNvSpPr txBox="1">
            <a:spLocks noChangeArrowheads="1"/>
          </p:cNvSpPr>
          <p:nvPr/>
        </p:nvSpPr>
        <p:spPr bwMode="auto">
          <a:xfrm>
            <a:off x="10221285" y="5149870"/>
            <a:ext cx="907628"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Activadores</a:t>
            </a:r>
          </a:p>
        </p:txBody>
      </p:sp>
      <p:cxnSp>
        <p:nvCxnSpPr>
          <p:cNvPr id="533" name="Conector recto de flecha 532"/>
          <p:cNvCxnSpPr/>
          <p:nvPr/>
        </p:nvCxnSpPr>
        <p:spPr>
          <a:xfrm>
            <a:off x="11605372" y="5668027"/>
            <a:ext cx="2974" cy="29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4" name="Conector recto de flecha 533"/>
          <p:cNvCxnSpPr/>
          <p:nvPr/>
        </p:nvCxnSpPr>
        <p:spPr>
          <a:xfrm flipH="1">
            <a:off x="10507686" y="5668026"/>
            <a:ext cx="431" cy="2966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5" name="Conector recto 534"/>
          <p:cNvCxnSpPr/>
          <p:nvPr/>
        </p:nvCxnSpPr>
        <p:spPr>
          <a:xfrm>
            <a:off x="11244592" y="5410220"/>
            <a:ext cx="3005" cy="249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Conector recto 536"/>
          <p:cNvCxnSpPr/>
          <p:nvPr/>
        </p:nvCxnSpPr>
        <p:spPr>
          <a:xfrm flipH="1" flipV="1">
            <a:off x="10504634" y="5659845"/>
            <a:ext cx="1103712" cy="1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8" name="Text Box 29"/>
          <p:cNvSpPr txBox="1">
            <a:spLocks noChangeArrowheads="1"/>
          </p:cNvSpPr>
          <p:nvPr/>
        </p:nvSpPr>
        <p:spPr bwMode="auto">
          <a:xfrm>
            <a:off x="11177678" y="5153824"/>
            <a:ext cx="913697" cy="260350"/>
          </a:xfrm>
          <a:prstGeom prst="rect">
            <a:avLst/>
          </a:prstGeom>
          <a:solidFill>
            <a:schemeClr val="accent6">
              <a:lumMod val="60000"/>
              <a:lumOff val="40000"/>
            </a:schemeClr>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100" b="1" dirty="0" smtClean="0"/>
              <a:t>Inhibidores</a:t>
            </a:r>
            <a:endParaRPr kumimoji="0" lang="es-ES" altLang="es-ES" sz="1100" b="1" i="0" u="none" strike="noStrike" cap="none" normalizeH="0" baseline="0" dirty="0" smtClean="0">
              <a:ln>
                <a:noFill/>
              </a:ln>
              <a:solidFill>
                <a:schemeClr val="tx1"/>
              </a:solidFill>
              <a:effectLst/>
            </a:endParaRPr>
          </a:p>
        </p:txBody>
      </p:sp>
      <p:sp>
        <p:nvSpPr>
          <p:cNvPr id="542" name="Text Box 29"/>
          <p:cNvSpPr txBox="1">
            <a:spLocks noChangeArrowheads="1"/>
          </p:cNvSpPr>
          <p:nvPr/>
        </p:nvSpPr>
        <p:spPr bwMode="auto">
          <a:xfrm>
            <a:off x="10820757" y="4732842"/>
            <a:ext cx="769909" cy="33425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900" b="1" i="0" u="none" strike="noStrike" cap="none" normalizeH="0" baseline="0" dirty="0" err="1" smtClean="0">
                <a:ln>
                  <a:noFill/>
                </a:ln>
                <a:solidFill>
                  <a:schemeClr val="tx1"/>
                </a:solidFill>
                <a:effectLst/>
              </a:rPr>
              <a:t>Alosterismo</a:t>
            </a:r>
            <a:endParaRPr kumimoji="0" lang="es-ES" altLang="es-ES" sz="900" b="1"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smtClean="0"/>
              <a:t>(ambos)</a:t>
            </a:r>
            <a:endParaRPr kumimoji="0" lang="es-ES" altLang="es-ES" sz="900" b="1" i="0" u="none" strike="noStrike" cap="none" normalizeH="0" baseline="0" dirty="0" smtClean="0">
              <a:ln>
                <a:noFill/>
              </a:ln>
              <a:solidFill>
                <a:schemeClr val="tx1"/>
              </a:solidFill>
              <a:effectLst/>
            </a:endParaRPr>
          </a:p>
        </p:txBody>
      </p:sp>
      <p:sp>
        <p:nvSpPr>
          <p:cNvPr id="543" name="Text Box 29"/>
          <p:cNvSpPr txBox="1">
            <a:spLocks noChangeArrowheads="1"/>
          </p:cNvSpPr>
          <p:nvPr/>
        </p:nvSpPr>
        <p:spPr bwMode="auto">
          <a:xfrm>
            <a:off x="9503346" y="5964705"/>
            <a:ext cx="1205867" cy="611276"/>
          </a:xfrm>
          <a:prstGeom prst="rect">
            <a:avLst/>
          </a:prstGeom>
          <a:solidFill>
            <a:schemeClr val="accent6">
              <a:lumMod val="20000"/>
              <a:lumOff val="80000"/>
            </a:schemeClr>
          </a:solidFill>
          <a:ln w="38100">
            <a:solidFill>
              <a:srgbClr val="7030A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t>Inhibición</a:t>
            </a:r>
            <a:endParaRPr lang="es-ES" altLang="es-ES" sz="1100" b="1"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Reversible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 (I. Competitiva)</a:t>
            </a:r>
          </a:p>
        </p:txBody>
      </p:sp>
      <p:sp>
        <p:nvSpPr>
          <p:cNvPr id="544" name="Text Box 29"/>
          <p:cNvSpPr txBox="1">
            <a:spLocks noChangeArrowheads="1"/>
          </p:cNvSpPr>
          <p:nvPr/>
        </p:nvSpPr>
        <p:spPr bwMode="auto">
          <a:xfrm>
            <a:off x="10810130" y="5967265"/>
            <a:ext cx="1293107" cy="601753"/>
          </a:xfrm>
          <a:prstGeom prst="rect">
            <a:avLst/>
          </a:prstGeom>
          <a:solidFill>
            <a:srgbClr val="FFFFFF"/>
          </a:solidFill>
          <a:ln w="28575">
            <a:solidFill>
              <a:srgbClr val="7030A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t>Inhibición</a:t>
            </a:r>
            <a:endParaRPr lang="es-ES" altLang="es-ES" sz="1100" b="1"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Irreversible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(I. No</a:t>
            </a:r>
            <a:r>
              <a:rPr kumimoji="0" lang="es-ES" altLang="es-ES" sz="1100" b="1" i="0" u="none" strike="noStrike" cap="none" normalizeH="0" dirty="0" smtClean="0">
                <a:ln>
                  <a:noFill/>
                </a:ln>
                <a:solidFill>
                  <a:schemeClr val="tx1"/>
                </a:solidFill>
                <a:effectLst/>
              </a:rPr>
              <a:t> </a:t>
            </a:r>
            <a:r>
              <a:rPr kumimoji="0" lang="es-ES" altLang="es-ES" sz="1100" b="1" i="0" u="none" strike="noStrike" cap="none" normalizeH="0" baseline="0" dirty="0" smtClean="0">
                <a:ln>
                  <a:noFill/>
                </a:ln>
                <a:solidFill>
                  <a:schemeClr val="tx1"/>
                </a:solidFill>
                <a:effectLst/>
              </a:rPr>
              <a:t>Competitiva)</a:t>
            </a:r>
          </a:p>
        </p:txBody>
      </p:sp>
      <p:cxnSp>
        <p:nvCxnSpPr>
          <p:cNvPr id="546" name="Conector recto de flecha 545"/>
          <p:cNvCxnSpPr/>
          <p:nvPr/>
        </p:nvCxnSpPr>
        <p:spPr>
          <a:xfrm>
            <a:off x="11736326" y="4600300"/>
            <a:ext cx="10595" cy="5628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7" name="Conector recto de flecha 546"/>
          <p:cNvCxnSpPr/>
          <p:nvPr/>
        </p:nvCxnSpPr>
        <p:spPr>
          <a:xfrm>
            <a:off x="11132380" y="4598847"/>
            <a:ext cx="0" cy="1628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1" name="Conector recto de flecha 570"/>
          <p:cNvCxnSpPr/>
          <p:nvPr/>
        </p:nvCxnSpPr>
        <p:spPr>
          <a:xfrm>
            <a:off x="6879000" y="5323140"/>
            <a:ext cx="0" cy="39350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73" name="Conector recto de flecha 572"/>
          <p:cNvCxnSpPr/>
          <p:nvPr/>
        </p:nvCxnSpPr>
        <p:spPr>
          <a:xfrm flipH="1">
            <a:off x="6583733" y="4922488"/>
            <a:ext cx="988732" cy="715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97" name="Text Box 156"/>
          <p:cNvSpPr txBox="1">
            <a:spLocks noChangeArrowheads="1"/>
          </p:cNvSpPr>
          <p:nvPr/>
        </p:nvSpPr>
        <p:spPr bwMode="auto">
          <a:xfrm>
            <a:off x="10713353" y="1495945"/>
            <a:ext cx="1011556" cy="430887"/>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Cinética enzimática</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Imagen 309" descr="InhibiciónNC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1815" y="5960855"/>
            <a:ext cx="847451" cy="69434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310" descr="InhibiciónC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9860" y="5974415"/>
            <a:ext cx="555266" cy="678659"/>
          </a:xfrm>
          <a:prstGeom prst="rect">
            <a:avLst/>
          </a:prstGeom>
          <a:noFill/>
          <a:extLst>
            <a:ext uri="{909E8E84-426E-40DD-AFC4-6F175D3DCCD1}">
              <a14:hiddenFill xmlns:a14="http://schemas.microsoft.com/office/drawing/2010/main">
                <a:solidFill>
                  <a:srgbClr val="FFFFFF"/>
                </a:solidFill>
              </a14:hiddenFill>
            </a:ext>
          </a:extLst>
        </p:spPr>
      </p:pic>
      <p:sp>
        <p:nvSpPr>
          <p:cNvPr id="588" name="10 CuadroTexto"/>
          <p:cNvSpPr txBox="1">
            <a:spLocks noChangeArrowheads="1"/>
          </p:cNvSpPr>
          <p:nvPr/>
        </p:nvSpPr>
        <p:spPr bwMode="auto">
          <a:xfrm>
            <a:off x="7498691" y="6013707"/>
            <a:ext cx="683391" cy="600164"/>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s-ES_tradnl" sz="1100" b="1" dirty="0">
                <a:solidFill>
                  <a:srgbClr val="7030A0"/>
                </a:solidFill>
              </a:rPr>
              <a:t>INC: </a:t>
            </a:r>
          </a:p>
          <a:p>
            <a:pPr algn="ctr"/>
            <a:r>
              <a:rPr lang="es-ES" sz="1100" b="1" dirty="0">
                <a:solidFill>
                  <a:srgbClr val="7030A0"/>
                </a:solidFill>
                <a:sym typeface="Symbol" pitchFamily="18" charset="2"/>
              </a:rPr>
              <a:t></a:t>
            </a:r>
            <a:r>
              <a:rPr lang="es-ES" sz="1100" b="1" dirty="0" err="1">
                <a:solidFill>
                  <a:srgbClr val="7030A0"/>
                </a:solidFill>
              </a:rPr>
              <a:t>Vmax</a:t>
            </a:r>
            <a:r>
              <a:rPr lang="es-ES_tradnl" sz="1100" b="1" dirty="0">
                <a:solidFill>
                  <a:srgbClr val="7030A0"/>
                </a:solidFill>
              </a:rPr>
              <a:t> </a:t>
            </a:r>
          </a:p>
          <a:p>
            <a:pPr marL="0" lvl="4" algn="ctr"/>
            <a:r>
              <a:rPr lang="es-ES" sz="1100" b="1" dirty="0">
                <a:solidFill>
                  <a:srgbClr val="7030A0"/>
                </a:solidFill>
              </a:rPr>
              <a:t>Km </a:t>
            </a:r>
            <a:r>
              <a:rPr lang="es-ES" sz="1100" b="1" dirty="0" err="1">
                <a:solidFill>
                  <a:srgbClr val="7030A0"/>
                </a:solidFill>
              </a:rPr>
              <a:t>cte</a:t>
            </a:r>
            <a:endParaRPr lang="es-ES_tradnl" sz="1100" b="1" dirty="0">
              <a:solidFill>
                <a:srgbClr val="7030A0"/>
              </a:solidFill>
            </a:endParaRPr>
          </a:p>
        </p:txBody>
      </p:sp>
      <p:sp>
        <p:nvSpPr>
          <p:cNvPr id="589" name="9 CuadroTexto"/>
          <p:cNvSpPr txBox="1">
            <a:spLocks noChangeArrowheads="1"/>
          </p:cNvSpPr>
          <p:nvPr/>
        </p:nvSpPr>
        <p:spPr bwMode="auto">
          <a:xfrm>
            <a:off x="4372152" y="6017728"/>
            <a:ext cx="853659" cy="600164"/>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s-ES_tradnl" sz="1100" b="1" dirty="0">
                <a:solidFill>
                  <a:srgbClr val="7030A0"/>
                </a:solidFill>
              </a:rPr>
              <a:t>IC: </a:t>
            </a:r>
          </a:p>
          <a:p>
            <a:pPr algn="ctr"/>
            <a:r>
              <a:rPr lang="es-ES_tradnl" sz="1100" b="1" dirty="0" err="1">
                <a:solidFill>
                  <a:srgbClr val="7030A0"/>
                </a:solidFill>
              </a:rPr>
              <a:t>Vmax</a:t>
            </a:r>
            <a:r>
              <a:rPr lang="es-ES_tradnl" sz="1100" b="1" dirty="0">
                <a:solidFill>
                  <a:srgbClr val="7030A0"/>
                </a:solidFill>
              </a:rPr>
              <a:t> </a:t>
            </a:r>
            <a:r>
              <a:rPr lang="es-ES_tradnl" sz="1100" b="1" dirty="0" err="1">
                <a:solidFill>
                  <a:srgbClr val="7030A0"/>
                </a:solidFill>
              </a:rPr>
              <a:t>cte</a:t>
            </a:r>
            <a:endParaRPr lang="es-ES_tradnl" sz="1100" b="1" dirty="0">
              <a:solidFill>
                <a:srgbClr val="7030A0"/>
              </a:solidFill>
            </a:endParaRPr>
          </a:p>
          <a:p>
            <a:pPr marL="0" lvl="4" algn="ctr"/>
            <a:r>
              <a:rPr lang="es-ES" sz="1100" b="1" dirty="0">
                <a:solidFill>
                  <a:srgbClr val="7030A0"/>
                </a:solidFill>
                <a:sym typeface="Symbol" pitchFamily="18" charset="2"/>
              </a:rPr>
              <a:t></a:t>
            </a:r>
            <a:r>
              <a:rPr lang="es-ES" sz="1100" b="1" dirty="0">
                <a:solidFill>
                  <a:srgbClr val="7030A0"/>
                </a:solidFill>
              </a:rPr>
              <a:t> Km</a:t>
            </a:r>
            <a:endParaRPr lang="es-ES_tradnl" sz="1100" b="1" dirty="0">
              <a:solidFill>
                <a:srgbClr val="7030A0"/>
              </a:solidFill>
            </a:endParaRPr>
          </a:p>
        </p:txBody>
      </p:sp>
      <p:pic>
        <p:nvPicPr>
          <p:cNvPr id="2053" name="Imagen 324" descr="http://t1.gstatic.com/images?q=tbn:ANd9GcRt7Kbi1dKTJiKFx8nNNtQ5uX3kFsnjMINLzfP0AhN73htB7mKoswagUW5cGw"/>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5343466" y="6046034"/>
            <a:ext cx="952500" cy="600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25" descr="InhibiciónNC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1186" y="6022237"/>
            <a:ext cx="866775" cy="601662"/>
          </a:xfrm>
          <a:prstGeom prst="rect">
            <a:avLst/>
          </a:prstGeom>
          <a:noFill/>
          <a:extLst>
            <a:ext uri="{909E8E84-426E-40DD-AFC4-6F175D3DCCD1}">
              <a14:hiddenFill xmlns:a14="http://schemas.microsoft.com/office/drawing/2010/main">
                <a:solidFill>
                  <a:srgbClr val="FFFFFF"/>
                </a:solidFill>
              </a14:hiddenFill>
            </a:ext>
          </a:extLst>
        </p:spPr>
      </p:pic>
      <p:sp>
        <p:nvSpPr>
          <p:cNvPr id="587" name="Rectangle 10"/>
          <p:cNvSpPr>
            <a:spLocks noChangeArrowheads="1"/>
          </p:cNvSpPr>
          <p:nvPr/>
        </p:nvSpPr>
        <p:spPr bwMode="auto">
          <a:xfrm>
            <a:off x="1046579" y="5682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91" name="Rectángulo 590"/>
          <p:cNvSpPr/>
          <p:nvPr/>
        </p:nvSpPr>
        <p:spPr>
          <a:xfrm>
            <a:off x="3633403" y="5959274"/>
            <a:ext cx="2750127" cy="71663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6" name="Rectángulo 595"/>
          <p:cNvSpPr/>
          <p:nvPr/>
        </p:nvSpPr>
        <p:spPr>
          <a:xfrm>
            <a:off x="6483475" y="5938565"/>
            <a:ext cx="2750127" cy="71663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92" name="Imagen 591"/>
          <p:cNvPicPr>
            <a:picLocks noChangeAspect="1"/>
          </p:cNvPicPr>
          <p:nvPr/>
        </p:nvPicPr>
        <p:blipFill>
          <a:blip r:embed="rId13"/>
          <a:stretch>
            <a:fillRect/>
          </a:stretch>
        </p:blipFill>
        <p:spPr>
          <a:xfrm>
            <a:off x="10531042" y="61315"/>
            <a:ext cx="1376178" cy="1092977"/>
          </a:xfrm>
          <a:prstGeom prst="rect">
            <a:avLst/>
          </a:prstGeom>
          <a:ln w="28575">
            <a:solidFill>
              <a:srgbClr val="7030A0"/>
            </a:solidFill>
          </a:ln>
        </p:spPr>
      </p:pic>
      <p:cxnSp>
        <p:nvCxnSpPr>
          <p:cNvPr id="598" name="Conector recto de flecha 597"/>
          <p:cNvCxnSpPr/>
          <p:nvPr/>
        </p:nvCxnSpPr>
        <p:spPr>
          <a:xfrm flipV="1">
            <a:off x="10554352" y="1147049"/>
            <a:ext cx="246398" cy="3251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7" name="Conector recto 596"/>
          <p:cNvCxnSpPr/>
          <p:nvPr/>
        </p:nvCxnSpPr>
        <p:spPr>
          <a:xfrm>
            <a:off x="9616440" y="670718"/>
            <a:ext cx="0" cy="266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Conector recto 603"/>
          <p:cNvCxnSpPr/>
          <p:nvPr/>
        </p:nvCxnSpPr>
        <p:spPr>
          <a:xfrm>
            <a:off x="1948624" y="630282"/>
            <a:ext cx="0" cy="240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14"/>
          <a:stretch>
            <a:fillRect/>
          </a:stretch>
        </p:blipFill>
        <p:spPr>
          <a:xfrm>
            <a:off x="3868834" y="4713934"/>
            <a:ext cx="2390775" cy="1200150"/>
          </a:xfrm>
          <a:prstGeom prst="rect">
            <a:avLst/>
          </a:prstGeom>
        </p:spPr>
      </p:pic>
      <p:cxnSp>
        <p:nvCxnSpPr>
          <p:cNvPr id="9" name="Conector recto 8"/>
          <p:cNvCxnSpPr/>
          <p:nvPr/>
        </p:nvCxnSpPr>
        <p:spPr>
          <a:xfrm>
            <a:off x="9858443" y="1208187"/>
            <a:ext cx="0" cy="118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8756685" y="1304130"/>
            <a:ext cx="1109481" cy="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97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7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8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8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1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1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3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1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2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3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3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3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3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3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38"/>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3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4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4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41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44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54"/>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475"/>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47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47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80"/>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48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48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488"/>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48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49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49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49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598"/>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59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49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8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498"/>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497"/>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499"/>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417"/>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6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50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50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50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506"/>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485"/>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513"/>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51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515"/>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51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517"/>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518"/>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525"/>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524"/>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573"/>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421"/>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7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560"/>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520"/>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509"/>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51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538"/>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542"/>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546"/>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547"/>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532"/>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nodeType="clickEffect">
                                  <p:stCondLst>
                                    <p:cond delay="0"/>
                                  </p:stCondLst>
                                  <p:childTnLst>
                                    <p:set>
                                      <p:cBhvr>
                                        <p:cTn id="268" dur="1" fill="hold">
                                          <p:stCondLst>
                                            <p:cond delay="0"/>
                                          </p:stCondLst>
                                        </p:cTn>
                                        <p:tgtEl>
                                          <p:spTgt spid="535"/>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5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534"/>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533"/>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54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596"/>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2056"/>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588"/>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2050"/>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0" nodeType="clickEffect">
                                  <p:stCondLst>
                                    <p:cond delay="0"/>
                                  </p:stCondLst>
                                  <p:childTnLst>
                                    <p:set>
                                      <p:cBhvr>
                                        <p:cTn id="290" dur="1" fill="hold">
                                          <p:stCondLst>
                                            <p:cond delay="0"/>
                                          </p:stCondLst>
                                        </p:cTn>
                                        <p:tgtEl>
                                          <p:spTgt spid="543"/>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591"/>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2049"/>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589"/>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22" grpId="0" animBg="1"/>
      <p:bldP spid="35" grpId="0" animBg="1"/>
      <p:bldP spid="36" grpId="0" animBg="1"/>
      <p:bldP spid="38" grpId="0" animBg="1"/>
      <p:bldP spid="46" grpId="0" animBg="1"/>
      <p:bldP spid="65" grpId="0" animBg="1"/>
      <p:bldP spid="66" grpId="0" animBg="1"/>
      <p:bldP spid="90" grpId="0" animBg="1"/>
      <p:bldP spid="121" grpId="0" animBg="1"/>
      <p:bldP spid="122" grpId="0" animBg="1"/>
      <p:bldP spid="127" grpId="0" animBg="1"/>
      <p:bldP spid="128" grpId="0" animBg="1"/>
      <p:bldP spid="134" grpId="0" animBg="1"/>
      <p:bldP spid="135" grpId="0" animBg="1"/>
      <p:bldP spid="140" grpId="0" animBg="1"/>
      <p:bldP spid="326" grpId="0" animBg="1"/>
      <p:bldP spid="331" grpId="0" animBg="1"/>
      <p:bldP spid="332" grpId="0" animBg="1"/>
      <p:bldP spid="337" grpId="0" animBg="1"/>
      <p:bldP spid="340" grpId="0" animBg="1"/>
      <p:bldP spid="341" grpId="0" animBg="1"/>
      <p:bldP spid="364" grpId="0" animBg="1"/>
      <p:bldP spid="389" grpId="0" animBg="1"/>
      <p:bldP spid="392" grpId="0" animBg="1"/>
      <p:bldP spid="395" grpId="0" animBg="1"/>
      <p:bldP spid="396" grpId="0" animBg="1"/>
      <p:bldP spid="407" grpId="0" animBg="1"/>
      <p:bldP spid="415" grpId="0" animBg="1"/>
      <p:bldP spid="436" grpId="0" animBg="1"/>
      <p:bldP spid="437" grpId="0" animBg="1"/>
      <p:bldP spid="438" grpId="0" animBg="1"/>
      <p:bldP spid="448" grpId="0"/>
      <p:bldP spid="454" grpId="0" animBg="1"/>
      <p:bldP spid="462" grpId="0" animBg="1"/>
      <p:bldP spid="480" grpId="0" animBg="1"/>
      <p:bldP spid="491" grpId="0" animBg="1"/>
      <p:bldP spid="493" grpId="0" animBg="1"/>
      <p:bldP spid="494" grpId="0" animBg="1"/>
      <p:bldP spid="495" grpId="0" animBg="1"/>
      <p:bldP spid="505" grpId="0" animBg="1"/>
      <p:bldP spid="508" grpId="0" animBg="1"/>
      <p:bldP spid="515" grpId="0" animBg="1"/>
      <p:bldP spid="516" grpId="0" animBg="1"/>
      <p:bldP spid="517" grpId="0" animBg="1"/>
      <p:bldP spid="520" grpId="0" animBg="1"/>
      <p:bldP spid="524" grpId="0"/>
      <p:bldP spid="532" grpId="0" animBg="1"/>
      <p:bldP spid="538" grpId="0" animBg="1"/>
      <p:bldP spid="542" grpId="0" animBg="1"/>
      <p:bldP spid="543" grpId="0" animBg="1"/>
      <p:bldP spid="544" grpId="0" animBg="1"/>
      <p:bldP spid="497" grpId="0" animBg="1"/>
      <p:bldP spid="588" grpId="0" animBg="1"/>
      <p:bldP spid="589" grpId="0" animBg="1"/>
      <p:bldP spid="591" grpId="0" animBg="1"/>
      <p:bldP spid="59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Rectángulo"/>
          <p:cNvSpPr/>
          <p:nvPr/>
        </p:nvSpPr>
        <p:spPr>
          <a:xfrm>
            <a:off x="1738314" y="428626"/>
            <a:ext cx="8715375" cy="2031325"/>
          </a:xfrm>
          <a:prstGeom prst="rect">
            <a:avLst/>
          </a:prstGeom>
        </p:spPr>
        <p:txBody>
          <a:bodyPr>
            <a:spAutoFit/>
          </a:bodyPr>
          <a:lstStyle/>
          <a:p>
            <a:pPr fontAlgn="base">
              <a:spcBef>
                <a:spcPct val="0"/>
              </a:spcBef>
              <a:spcAft>
                <a:spcPct val="0"/>
              </a:spcAft>
              <a:defRPr/>
            </a:pPr>
            <a:r>
              <a:rPr lang="es-ES_tradnl" b="1" dirty="0">
                <a:solidFill>
                  <a:prstClr val="black"/>
                </a:solidFill>
                <a:latin typeface="Arial" charset="0"/>
                <a:cs typeface="Arial" charset="0"/>
              </a:rPr>
              <a:t>En un cultivo de bacterias, la velocidad de reacción de un enzima E fue de </a:t>
            </a:r>
          </a:p>
          <a:p>
            <a:pPr fontAlgn="base">
              <a:spcBef>
                <a:spcPct val="0"/>
              </a:spcBef>
              <a:spcAft>
                <a:spcPct val="0"/>
              </a:spcAft>
              <a:defRPr/>
            </a:pPr>
            <a:r>
              <a:rPr lang="es-ES_tradnl" b="1" dirty="0">
                <a:solidFill>
                  <a:prstClr val="black"/>
                </a:solidFill>
                <a:latin typeface="Arial" charset="0"/>
                <a:cs typeface="Arial" charset="0"/>
              </a:rPr>
              <a:t>20 µg/min para una concentración de sustrato de 3 </a:t>
            </a:r>
            <a:r>
              <a:rPr lang="es-ES_tradnl" b="1" dirty="0" err="1">
                <a:solidFill>
                  <a:prstClr val="black"/>
                </a:solidFill>
                <a:latin typeface="Arial" charset="0"/>
                <a:cs typeface="Arial" charset="0"/>
              </a:rPr>
              <a:t>mM.</a:t>
            </a:r>
            <a:r>
              <a:rPr lang="es-ES_tradnl" b="1" dirty="0">
                <a:solidFill>
                  <a:prstClr val="black"/>
                </a:solidFill>
                <a:latin typeface="Arial" charset="0"/>
                <a:cs typeface="Arial" charset="0"/>
              </a:rPr>
              <a:t> Si la concentración de </a:t>
            </a:r>
          </a:p>
          <a:p>
            <a:pPr fontAlgn="base">
              <a:spcBef>
                <a:spcPct val="0"/>
              </a:spcBef>
              <a:spcAft>
                <a:spcPct val="0"/>
              </a:spcAft>
              <a:defRPr/>
            </a:pPr>
            <a:r>
              <a:rPr lang="es-ES_tradnl" b="1" dirty="0">
                <a:solidFill>
                  <a:prstClr val="black"/>
                </a:solidFill>
                <a:latin typeface="Arial" charset="0"/>
                <a:cs typeface="Arial" charset="0"/>
              </a:rPr>
              <a:t>sustrato es igual o superior a 7 </a:t>
            </a:r>
            <a:r>
              <a:rPr lang="es-ES_tradnl" b="1" dirty="0" err="1">
                <a:solidFill>
                  <a:prstClr val="black"/>
                </a:solidFill>
                <a:latin typeface="Arial" charset="0"/>
                <a:cs typeface="Arial" charset="0"/>
              </a:rPr>
              <a:t>mM</a:t>
            </a:r>
            <a:r>
              <a:rPr lang="es-ES_tradnl" b="1" dirty="0">
                <a:solidFill>
                  <a:prstClr val="black"/>
                </a:solidFill>
                <a:latin typeface="Arial" charset="0"/>
                <a:cs typeface="Arial" charset="0"/>
              </a:rPr>
              <a:t>, la velocidad no supera los 40 µg/min. Al </a:t>
            </a:r>
          </a:p>
          <a:p>
            <a:pPr fontAlgn="base">
              <a:spcBef>
                <a:spcPct val="0"/>
              </a:spcBef>
              <a:spcAft>
                <a:spcPct val="0"/>
              </a:spcAft>
              <a:defRPr/>
            </a:pPr>
            <a:r>
              <a:rPr lang="es-ES_tradnl" b="1" dirty="0">
                <a:solidFill>
                  <a:prstClr val="black"/>
                </a:solidFill>
                <a:latin typeface="Arial" charset="0"/>
                <a:cs typeface="Arial" charset="0"/>
              </a:rPr>
              <a:t>añadir una cierta cantidad de inhibidor competitivo, la  velocidad de la reacción fue de 20  µg/min para una concentración de sustrato de 8 </a:t>
            </a:r>
            <a:r>
              <a:rPr lang="es-ES_tradnl" b="1" dirty="0" err="1">
                <a:solidFill>
                  <a:prstClr val="black"/>
                </a:solidFill>
                <a:latin typeface="Arial" charset="0"/>
                <a:cs typeface="Arial" charset="0"/>
              </a:rPr>
              <a:t>mM.</a:t>
            </a:r>
            <a:r>
              <a:rPr lang="es-ES_tradnl" b="1" dirty="0">
                <a:solidFill>
                  <a:prstClr val="black"/>
                </a:solidFill>
                <a:latin typeface="Arial" charset="0"/>
                <a:cs typeface="Arial" charset="0"/>
              </a:rPr>
              <a:t>  Calcúlese la Km, la </a:t>
            </a:r>
            <a:r>
              <a:rPr lang="es-ES_tradnl" b="1" dirty="0" err="1">
                <a:solidFill>
                  <a:prstClr val="black"/>
                </a:solidFill>
                <a:latin typeface="Arial" charset="0"/>
                <a:cs typeface="Arial" charset="0"/>
              </a:rPr>
              <a:t>Vmax</a:t>
            </a:r>
            <a:r>
              <a:rPr lang="es-ES_tradnl" b="1" dirty="0">
                <a:solidFill>
                  <a:prstClr val="black"/>
                </a:solidFill>
                <a:latin typeface="Arial" charset="0"/>
                <a:cs typeface="Arial" charset="0"/>
              </a:rPr>
              <a:t> y la Km´. </a:t>
            </a:r>
            <a:r>
              <a:rPr lang="es-ES_tradnl" b="1" dirty="0" smtClean="0">
                <a:solidFill>
                  <a:prstClr val="black"/>
                </a:solidFill>
                <a:latin typeface="Arial" charset="0"/>
                <a:cs typeface="Arial" charset="0"/>
              </a:rPr>
              <a:t>Represéntese el proceso gráficamente</a:t>
            </a:r>
            <a:endParaRPr lang="es-ES_tradnl" b="1" dirty="0">
              <a:solidFill>
                <a:prstClr val="black"/>
              </a:solidFill>
              <a:latin typeface="Arial" charset="0"/>
              <a:cs typeface="Arial" charset="0"/>
            </a:endParaRPr>
          </a:p>
          <a:p>
            <a:pPr fontAlgn="base">
              <a:spcBef>
                <a:spcPct val="0"/>
              </a:spcBef>
              <a:spcAft>
                <a:spcPct val="0"/>
              </a:spcAft>
              <a:defRPr/>
            </a:pPr>
            <a:endParaRPr lang="es-ES_tradnl" b="1" dirty="0">
              <a:solidFill>
                <a:prstClr val="black"/>
              </a:solidFill>
              <a:latin typeface="Arial" charset="0"/>
              <a:cs typeface="Arial" charset="0"/>
            </a:endParaRPr>
          </a:p>
        </p:txBody>
      </p:sp>
      <p:pic>
        <p:nvPicPr>
          <p:cNvPr id="9" name="Imagen 8"/>
          <p:cNvPicPr>
            <a:picLocks noChangeAspect="1"/>
          </p:cNvPicPr>
          <p:nvPr/>
        </p:nvPicPr>
        <p:blipFill>
          <a:blip r:embed="rId2"/>
          <a:stretch>
            <a:fillRect/>
          </a:stretch>
        </p:blipFill>
        <p:spPr>
          <a:xfrm>
            <a:off x="1635213" y="2576659"/>
            <a:ext cx="7908542" cy="3954272"/>
          </a:xfrm>
          <a:prstGeom prst="rect">
            <a:avLst/>
          </a:prstGeom>
        </p:spPr>
      </p:pic>
      <p:sp>
        <p:nvSpPr>
          <p:cNvPr id="4" name="Rectángulo 3"/>
          <p:cNvSpPr/>
          <p:nvPr/>
        </p:nvSpPr>
        <p:spPr>
          <a:xfrm>
            <a:off x="1482706" y="2761624"/>
            <a:ext cx="933269" cy="369332"/>
          </a:xfrm>
          <a:prstGeom prst="rect">
            <a:avLst/>
          </a:prstGeom>
        </p:spPr>
        <p:txBody>
          <a:bodyPr wrap="none">
            <a:spAutoFit/>
          </a:bodyPr>
          <a:lstStyle/>
          <a:p>
            <a:r>
              <a:rPr lang="es-ES_tradnl" b="1" dirty="0">
                <a:solidFill>
                  <a:prstClr val="black"/>
                </a:solidFill>
                <a:latin typeface="Arial" charset="0"/>
                <a:cs typeface="Arial" charset="0"/>
              </a:rPr>
              <a:t>µg/min</a:t>
            </a:r>
            <a:endParaRPr lang="es-ES" dirty="0"/>
          </a:p>
        </p:txBody>
      </p:sp>
      <p:sp>
        <p:nvSpPr>
          <p:cNvPr id="5" name="Rectángulo 4"/>
          <p:cNvSpPr/>
          <p:nvPr/>
        </p:nvSpPr>
        <p:spPr>
          <a:xfrm>
            <a:off x="9405156" y="5775837"/>
            <a:ext cx="582211" cy="369332"/>
          </a:xfrm>
          <a:prstGeom prst="rect">
            <a:avLst/>
          </a:prstGeom>
        </p:spPr>
        <p:txBody>
          <a:bodyPr wrap="none">
            <a:spAutoFit/>
          </a:bodyPr>
          <a:lstStyle/>
          <a:p>
            <a:r>
              <a:rPr lang="es-ES_tradnl" b="1" dirty="0" err="1">
                <a:solidFill>
                  <a:prstClr val="black"/>
                </a:solidFill>
                <a:latin typeface="Arial" charset="0"/>
                <a:cs typeface="Arial" charset="0"/>
              </a:rPr>
              <a:t>mM</a:t>
            </a:r>
            <a:endParaRPr lang="es-ES" dirty="0"/>
          </a:p>
        </p:txBody>
      </p:sp>
    </p:spTree>
    <p:extLst>
      <p:ext uri="{BB962C8B-B14F-4D97-AF65-F5344CB8AC3E}">
        <p14:creationId xmlns:p14="http://schemas.microsoft.com/office/powerpoint/2010/main" val="411636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881188" y="285751"/>
            <a:ext cx="8350250" cy="2855913"/>
          </a:xfrm>
          <a:prstGeom prst="rect">
            <a:avLst/>
          </a:prstGeom>
          <a:solidFill>
            <a:srgbClr val="FFFFFF"/>
          </a:solidFill>
          <a:ln w="9525">
            <a:solidFill>
              <a:srgbClr val="000000"/>
            </a:solidFill>
            <a:miter lim="800000"/>
            <a:headEnd/>
            <a:tailEnd/>
          </a:ln>
        </p:spPr>
        <p:txBody>
          <a:bodyPr/>
          <a:lstStyle/>
          <a:p>
            <a:pPr fontAlgn="base">
              <a:spcBef>
                <a:spcPct val="0"/>
              </a:spcBef>
              <a:spcAft>
                <a:spcPts val="1000"/>
              </a:spcAft>
            </a:pPr>
            <a:r>
              <a:rPr lang="es-ES" dirty="0">
                <a:solidFill>
                  <a:prstClr val="black"/>
                </a:solidFill>
                <a:latin typeface="Arial" charset="0"/>
                <a:cs typeface="Arial" charset="0"/>
              </a:rPr>
              <a:t>En un determinado proceso enzimático, una concentración fija de enzima "E" transforma un sustrato "S" en un producto "P" a una velocidad máxima de 35 </a:t>
            </a:r>
            <a:r>
              <a:rPr lang="es-ES" dirty="0" err="1">
                <a:solidFill>
                  <a:prstClr val="black"/>
                </a:solidFill>
                <a:latin typeface="Arial" charset="0"/>
                <a:cs typeface="Arial" charset="0"/>
              </a:rPr>
              <a:t>mMol</a:t>
            </a:r>
            <a:r>
              <a:rPr lang="es-ES" dirty="0">
                <a:solidFill>
                  <a:prstClr val="black"/>
                </a:solidFill>
                <a:latin typeface="Arial" charset="0"/>
                <a:cs typeface="Arial" charset="0"/>
              </a:rPr>
              <a:t> / min. </a:t>
            </a:r>
            <a:r>
              <a:rPr lang="es-ES" b="1" dirty="0">
                <a:solidFill>
                  <a:srgbClr val="7030A0"/>
                </a:solidFill>
                <a:latin typeface="Arial" charset="0"/>
                <a:cs typeface="Arial" charset="0"/>
              </a:rPr>
              <a:t>Si en esta etapa del proceso </a:t>
            </a:r>
            <a:r>
              <a:rPr lang="es-ES" dirty="0">
                <a:solidFill>
                  <a:prstClr val="black"/>
                </a:solidFill>
                <a:latin typeface="Arial" charset="0"/>
                <a:cs typeface="Arial" charset="0"/>
              </a:rPr>
              <a:t>añadimos cierta cantidad de sustancia "X" -de estructura similar a la de "S"- reconocida también por el centro activo de "E", pero no transformable en producto, se observa que la V. del proceso desciende un 50%. Representa gráficamente el fenómeno (velocidad frente a concentración de sustrato) e indica porqué la adición de "X" ha reducido la velocidad máxima. ¿Cómo harías en este caso para recuperar nuevamente el valor de </a:t>
            </a:r>
            <a:r>
              <a:rPr lang="es-ES" dirty="0" err="1">
                <a:solidFill>
                  <a:prstClr val="black"/>
                </a:solidFill>
                <a:latin typeface="Arial" charset="0"/>
                <a:cs typeface="Arial" charset="0"/>
              </a:rPr>
              <a:t>Vmax</a:t>
            </a:r>
            <a:r>
              <a:rPr lang="es-ES" dirty="0">
                <a:solidFill>
                  <a:prstClr val="black"/>
                </a:solidFill>
                <a:latin typeface="Arial" charset="0"/>
                <a:cs typeface="Arial" charset="0"/>
              </a:rPr>
              <a:t>. sin retirar "X" del medio? ¿Qué le ocurriría a la Km de la enzima en cada uno de estos supuestos? Razona las respuestas. </a:t>
            </a:r>
            <a:endParaRPr lang="es-ES_tradnl" dirty="0">
              <a:solidFill>
                <a:prstClr val="black"/>
              </a:solidFill>
              <a:latin typeface="Arial" charset="0"/>
              <a:cs typeface="Arial" charset="0"/>
            </a:endParaRPr>
          </a:p>
        </p:txBody>
      </p:sp>
      <p:pic>
        <p:nvPicPr>
          <p:cNvPr id="155651" name="Objeto 1"/>
          <p:cNvPicPr>
            <a:picLocks noChangeArrowheads="1"/>
          </p:cNvPicPr>
          <p:nvPr/>
        </p:nvPicPr>
        <p:blipFill>
          <a:blip r:embed="rId2" cstate="print"/>
          <a:srcRect l="-1927" t="-27698" r="-2567" b="-19785"/>
          <a:stretch>
            <a:fillRect/>
          </a:stretch>
        </p:blipFill>
        <p:spPr bwMode="auto">
          <a:xfrm>
            <a:off x="1992314" y="5949951"/>
            <a:ext cx="5610225" cy="523875"/>
          </a:xfrm>
          <a:prstGeom prst="rect">
            <a:avLst/>
          </a:prstGeom>
          <a:noFill/>
          <a:ln w="9525">
            <a:noFill/>
            <a:miter lim="800000"/>
            <a:headEnd/>
            <a:tailEnd/>
          </a:ln>
        </p:spPr>
      </p:pic>
      <p:pic>
        <p:nvPicPr>
          <p:cNvPr id="241666" name="Picture 2"/>
          <p:cNvPicPr>
            <a:picLocks noChangeAspect="1" noChangeArrowheads="1"/>
          </p:cNvPicPr>
          <p:nvPr/>
        </p:nvPicPr>
        <p:blipFill>
          <a:blip r:embed="rId3" cstate="print"/>
          <a:srcRect/>
          <a:stretch>
            <a:fillRect/>
          </a:stretch>
        </p:blipFill>
        <p:spPr bwMode="auto">
          <a:xfrm>
            <a:off x="2166910" y="3214687"/>
            <a:ext cx="7372350" cy="2600325"/>
          </a:xfrm>
          <a:prstGeom prst="rect">
            <a:avLst/>
          </a:prstGeom>
          <a:noFill/>
          <a:ln w="9525">
            <a:noFill/>
            <a:miter lim="800000"/>
            <a:headEnd/>
            <a:tailEnd/>
          </a:ln>
          <a:effectLst/>
        </p:spPr>
      </p:pic>
      <p:cxnSp>
        <p:nvCxnSpPr>
          <p:cNvPr id="6" name="5 Conector recto de flecha"/>
          <p:cNvCxnSpPr/>
          <p:nvPr/>
        </p:nvCxnSpPr>
        <p:spPr>
          <a:xfrm rot="10800000">
            <a:off x="8024826" y="3857628"/>
            <a:ext cx="500066" cy="428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8596330" y="4071943"/>
            <a:ext cx="1571636" cy="646331"/>
          </a:xfrm>
          <a:prstGeom prst="rect">
            <a:avLst/>
          </a:prstGeom>
          <a:noFill/>
        </p:spPr>
        <p:txBody>
          <a:bodyPr wrap="square" rtlCol="0">
            <a:spAutoFit/>
          </a:bodyPr>
          <a:lstStyle/>
          <a:p>
            <a:pPr fontAlgn="base">
              <a:spcBef>
                <a:spcPct val="0"/>
              </a:spcBef>
              <a:spcAft>
                <a:spcPct val="0"/>
              </a:spcAft>
            </a:pPr>
            <a:r>
              <a:rPr lang="es-ES" sz="1200" dirty="0">
                <a:solidFill>
                  <a:prstClr val="black"/>
                </a:solidFill>
                <a:latin typeface="Arial" charset="0"/>
                <a:cs typeface="Arial" charset="0"/>
              </a:rPr>
              <a:t>Parece una línea recta pero es curva (hipérbole)</a:t>
            </a:r>
          </a:p>
        </p:txBody>
      </p:sp>
    </p:spTree>
    <p:extLst>
      <p:ext uri="{BB962C8B-B14F-4D97-AF65-F5344CB8AC3E}">
        <p14:creationId xmlns:p14="http://schemas.microsoft.com/office/powerpoint/2010/main" val="57292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box(in)">
                                      <p:cBhvr>
                                        <p:cTn id="7" dur="500"/>
                                        <p:tgtEl>
                                          <p:spTgt spid="1556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1666"/>
                                        </p:tgtEl>
                                        <p:attrNameLst>
                                          <p:attrName>style.visibility</p:attrName>
                                        </p:attrNameLst>
                                      </p:cBhvr>
                                      <p:to>
                                        <p:strVal val="visible"/>
                                      </p:to>
                                    </p:set>
                                    <p:animEffect transition="in" filter="box(in)">
                                      <p:cBhvr>
                                        <p:cTn id="12" dur="500"/>
                                        <p:tgtEl>
                                          <p:spTgt spid="24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881188" y="285751"/>
            <a:ext cx="8350250" cy="2855913"/>
          </a:xfrm>
          <a:prstGeom prst="rect">
            <a:avLst/>
          </a:prstGeom>
          <a:solidFill>
            <a:srgbClr val="FFFFFF"/>
          </a:solidFill>
          <a:ln w="9525">
            <a:solidFill>
              <a:srgbClr val="000000"/>
            </a:solidFill>
            <a:miter lim="800000"/>
            <a:headEnd/>
            <a:tailEnd/>
          </a:ln>
        </p:spPr>
        <p:txBody>
          <a:bodyPr/>
          <a:lstStyle/>
          <a:p>
            <a:pPr fontAlgn="base">
              <a:spcBef>
                <a:spcPct val="0"/>
              </a:spcBef>
              <a:spcAft>
                <a:spcPts val="1000"/>
              </a:spcAft>
            </a:pPr>
            <a:r>
              <a:rPr lang="es-ES" dirty="0">
                <a:solidFill>
                  <a:prstClr val="black"/>
                </a:solidFill>
                <a:latin typeface="Arial" charset="0"/>
                <a:cs typeface="Arial" charset="0"/>
              </a:rPr>
              <a:t>En un determinado proceso enzimático, una concentración fija de enzima "E" transforma un sustrato "S" en un producto "P" a una velocidad máxima de 35 </a:t>
            </a:r>
            <a:r>
              <a:rPr lang="es-ES" dirty="0" err="1">
                <a:solidFill>
                  <a:prstClr val="black"/>
                </a:solidFill>
                <a:latin typeface="Arial" charset="0"/>
                <a:cs typeface="Arial" charset="0"/>
              </a:rPr>
              <a:t>mMol</a:t>
            </a:r>
            <a:r>
              <a:rPr lang="es-ES" dirty="0">
                <a:solidFill>
                  <a:prstClr val="black"/>
                </a:solidFill>
                <a:latin typeface="Arial" charset="0"/>
                <a:cs typeface="Arial" charset="0"/>
              </a:rPr>
              <a:t> / min. Si en esta etapa del proceso añadimos cierta cantidad de sustancia "X" -de estructura similar a la de "S"- reconocida también por el centro activo de "E", pero no transformable en producto, se observa que la V. del proceso desciende un 50%. Representa gráficamente el fenómeno (velocidad frente a concentración de sustrato) e indica porqué la adición de "X" ha reducido la velocidad máxima. ¿Cómo harías en este caso para recuperar nuevamente el valor de </a:t>
            </a:r>
            <a:r>
              <a:rPr lang="es-ES" dirty="0" err="1">
                <a:solidFill>
                  <a:prstClr val="black"/>
                </a:solidFill>
                <a:latin typeface="Arial" charset="0"/>
                <a:cs typeface="Arial" charset="0"/>
              </a:rPr>
              <a:t>Vmax</a:t>
            </a:r>
            <a:r>
              <a:rPr lang="es-ES" dirty="0">
                <a:solidFill>
                  <a:prstClr val="black"/>
                </a:solidFill>
                <a:latin typeface="Arial" charset="0"/>
                <a:cs typeface="Arial" charset="0"/>
              </a:rPr>
              <a:t>. sin retirar "X" del medio? ¿Qué le ocurriría a la Km de la enzima en cada uno de estos supuestos? Razona las respuestas. </a:t>
            </a:r>
            <a:endParaRPr lang="es-ES_tradnl" dirty="0">
              <a:solidFill>
                <a:prstClr val="black"/>
              </a:solidFill>
              <a:latin typeface="Arial" charset="0"/>
              <a:cs typeface="Arial" charset="0"/>
            </a:endParaRPr>
          </a:p>
        </p:txBody>
      </p:sp>
      <p:pic>
        <p:nvPicPr>
          <p:cNvPr id="155651" name="Objeto 1"/>
          <p:cNvPicPr>
            <a:picLocks noChangeArrowheads="1"/>
          </p:cNvPicPr>
          <p:nvPr/>
        </p:nvPicPr>
        <p:blipFill>
          <a:blip r:embed="rId2" cstate="print"/>
          <a:srcRect l="-1927" t="-27698" r="-2567" b="-19785"/>
          <a:stretch>
            <a:fillRect/>
          </a:stretch>
        </p:blipFill>
        <p:spPr bwMode="auto">
          <a:xfrm>
            <a:off x="1992314" y="5949951"/>
            <a:ext cx="5610225" cy="523875"/>
          </a:xfrm>
          <a:prstGeom prst="rect">
            <a:avLst/>
          </a:prstGeom>
          <a:noFill/>
          <a:ln w="9525">
            <a:noFill/>
            <a:miter lim="800000"/>
            <a:headEnd/>
            <a:tailEnd/>
          </a:ln>
        </p:spPr>
      </p:pic>
      <p:sp>
        <p:nvSpPr>
          <p:cNvPr id="6" name="5 CuadroTexto"/>
          <p:cNvSpPr txBox="1"/>
          <p:nvPr/>
        </p:nvSpPr>
        <p:spPr>
          <a:xfrm>
            <a:off x="8953520" y="3571876"/>
            <a:ext cx="1571636" cy="2123658"/>
          </a:xfrm>
          <a:prstGeom prst="rect">
            <a:avLst/>
          </a:prstGeom>
          <a:noFill/>
        </p:spPr>
        <p:txBody>
          <a:bodyPr wrap="square" rtlCol="0">
            <a:spAutoFit/>
          </a:bodyPr>
          <a:lstStyle/>
          <a:p>
            <a:pPr fontAlgn="base">
              <a:spcBef>
                <a:spcPct val="0"/>
              </a:spcBef>
              <a:spcAft>
                <a:spcPct val="0"/>
              </a:spcAft>
            </a:pPr>
            <a:r>
              <a:rPr lang="es-ES" sz="1200" dirty="0">
                <a:solidFill>
                  <a:prstClr val="black"/>
                </a:solidFill>
                <a:latin typeface="Arial" charset="0"/>
                <a:cs typeface="Arial" charset="0"/>
              </a:rPr>
              <a:t>Para comprenderlo mejor, imaginemos que el inhibidor se hubiera añadido desde el comienzo del ensayo. En este caso, así sería la gráfica. </a:t>
            </a:r>
          </a:p>
          <a:p>
            <a:pPr fontAlgn="base">
              <a:spcBef>
                <a:spcPct val="0"/>
              </a:spcBef>
              <a:spcAft>
                <a:spcPct val="0"/>
              </a:spcAft>
            </a:pPr>
            <a:r>
              <a:rPr lang="es-ES" sz="1200" b="1" dirty="0">
                <a:solidFill>
                  <a:prstClr val="black"/>
                </a:solidFill>
                <a:latin typeface="Arial" charset="0"/>
                <a:cs typeface="Arial" charset="0"/>
              </a:rPr>
              <a:t>A</a:t>
            </a:r>
            <a:r>
              <a:rPr lang="es-ES" sz="1200" dirty="0">
                <a:solidFill>
                  <a:prstClr val="black"/>
                </a:solidFill>
                <a:latin typeface="Arial" charset="0"/>
                <a:cs typeface="Arial" charset="0"/>
              </a:rPr>
              <a:t>: Sin inhibidor.</a:t>
            </a:r>
          </a:p>
          <a:p>
            <a:pPr fontAlgn="base">
              <a:spcBef>
                <a:spcPct val="0"/>
              </a:spcBef>
              <a:spcAft>
                <a:spcPct val="0"/>
              </a:spcAft>
            </a:pPr>
            <a:r>
              <a:rPr lang="es-ES" sz="1200" b="1" dirty="0">
                <a:solidFill>
                  <a:srgbClr val="FF0000"/>
                </a:solidFill>
                <a:latin typeface="Arial" charset="0"/>
                <a:cs typeface="Arial" charset="0"/>
              </a:rPr>
              <a:t>B</a:t>
            </a:r>
            <a:r>
              <a:rPr lang="es-ES" sz="1200" dirty="0">
                <a:solidFill>
                  <a:srgbClr val="FF0000"/>
                </a:solidFill>
                <a:latin typeface="Arial" charset="0"/>
                <a:cs typeface="Arial" charset="0"/>
              </a:rPr>
              <a:t>: Con un inhibidor competitivo.</a:t>
            </a:r>
          </a:p>
        </p:txBody>
      </p:sp>
      <p:pic>
        <p:nvPicPr>
          <p:cNvPr id="366595" name="Picture 3"/>
          <p:cNvPicPr>
            <a:picLocks noChangeAspect="1" noChangeArrowheads="1"/>
          </p:cNvPicPr>
          <p:nvPr/>
        </p:nvPicPr>
        <p:blipFill>
          <a:blip r:embed="rId3" cstate="print"/>
          <a:srcRect/>
          <a:stretch>
            <a:fillRect/>
          </a:stretch>
        </p:blipFill>
        <p:spPr bwMode="auto">
          <a:xfrm>
            <a:off x="1738283" y="3357562"/>
            <a:ext cx="7210425" cy="2324100"/>
          </a:xfrm>
          <a:prstGeom prst="rect">
            <a:avLst/>
          </a:prstGeom>
          <a:noFill/>
          <a:ln w="9525">
            <a:noFill/>
            <a:miter lim="800000"/>
            <a:headEnd/>
            <a:tailEnd/>
          </a:ln>
          <a:effectLst/>
        </p:spPr>
      </p:pic>
    </p:spTree>
    <p:extLst>
      <p:ext uri="{BB962C8B-B14F-4D97-AF65-F5344CB8AC3E}">
        <p14:creationId xmlns:p14="http://schemas.microsoft.com/office/powerpoint/2010/main" val="254215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66595"/>
                                        </p:tgtEl>
                                        <p:attrNameLst>
                                          <p:attrName>style.visibility</p:attrName>
                                        </p:attrNameLst>
                                      </p:cBhvr>
                                      <p:to>
                                        <p:strVal val="visible"/>
                                      </p:to>
                                    </p:set>
                                    <p:animEffect transition="in" filter="box(in)">
                                      <p:cBhvr>
                                        <p:cTn id="12" dur="500"/>
                                        <p:tgtEl>
                                          <p:spTgt spid="366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1782" y="307999"/>
            <a:ext cx="11152909" cy="3631763"/>
          </a:xfrm>
          <a:prstGeom prst="rect">
            <a:avLst/>
          </a:prstGeom>
        </p:spPr>
        <p:txBody>
          <a:bodyPr wrap="square">
            <a:spAutoFit/>
          </a:bodyPr>
          <a:lstStyle/>
          <a:p>
            <a:pPr algn="just">
              <a:spcAft>
                <a:spcPts val="0"/>
              </a:spcAft>
            </a:pPr>
            <a:r>
              <a:rPr lang="es-ES" sz="2400" dirty="0">
                <a:latin typeface="Calibri" panose="020F0502020204030204" pitchFamily="34" charset="0"/>
                <a:ea typeface="Times New Roman" panose="02020603050405020304" pitchFamily="18" charset="0"/>
              </a:rPr>
              <a:t>Elabora un texto coherente de no más de 10 líneas en el que figuren las siguientes palabras: </a:t>
            </a:r>
            <a:r>
              <a:rPr lang="es-ES" sz="2400" b="1" dirty="0">
                <a:solidFill>
                  <a:srgbClr val="7030A0"/>
                </a:solidFill>
                <a:latin typeface="Calibri" panose="020F0502020204030204" pitchFamily="34" charset="0"/>
                <a:ea typeface="Times New Roman" panose="02020603050405020304" pitchFamily="18" charset="0"/>
              </a:rPr>
              <a:t>enzima, proteína, sustrato, centro activo, velocidad de reacción</a:t>
            </a:r>
            <a:r>
              <a:rPr lang="es-ES" sz="2400" dirty="0">
                <a:latin typeface="Calibri" panose="020F0502020204030204" pitchFamily="34" charset="0"/>
                <a:ea typeface="Times New Roman" panose="02020603050405020304" pitchFamily="18" charset="0"/>
              </a:rPr>
              <a:t>. </a:t>
            </a:r>
            <a:endParaRPr lang="es-ES" sz="2400" dirty="0" smtClean="0">
              <a:latin typeface="Calibri" panose="020F0502020204030204" pitchFamily="34" charset="0"/>
              <a:ea typeface="Times New Roman" panose="02020603050405020304" pitchFamily="18" charset="0"/>
            </a:endParaRPr>
          </a:p>
          <a:p>
            <a:pPr algn="just">
              <a:spcAft>
                <a:spcPts val="0"/>
              </a:spcAft>
            </a:pPr>
            <a:endParaRPr lang="es-ES" sz="2000" dirty="0" smtClean="0">
              <a:effectLst/>
              <a:latin typeface="Times New Roman" panose="02020603050405020304" pitchFamily="18" charset="0"/>
              <a:ea typeface="Times New Roman" panose="02020603050405020304" pitchFamily="18" charset="0"/>
            </a:endParaRPr>
          </a:p>
          <a:p>
            <a:pPr algn="just">
              <a:spcAft>
                <a:spcPts val="0"/>
              </a:spcAft>
            </a:pPr>
            <a:r>
              <a:rPr lang="es-ES" b="1" i="1" dirty="0">
                <a:solidFill>
                  <a:srgbClr val="FF0000"/>
                </a:solidFill>
                <a:latin typeface="Calibri" panose="020F0502020204030204" pitchFamily="34" charset="0"/>
                <a:ea typeface="Times New Roman" panose="02020603050405020304" pitchFamily="18" charset="0"/>
              </a:rPr>
              <a:t>Para un 7</a:t>
            </a:r>
            <a:r>
              <a:rPr lang="es-ES" i="1" dirty="0">
                <a:latin typeface="Calibri" panose="020F0502020204030204" pitchFamily="34" charset="0"/>
                <a:ea typeface="Times New Roman" panose="02020603050405020304" pitchFamily="18" charset="0"/>
              </a:rPr>
              <a:t>: Los </a:t>
            </a:r>
            <a:r>
              <a:rPr lang="es-ES" b="1" i="1" dirty="0">
                <a:solidFill>
                  <a:srgbClr val="7030A0"/>
                </a:solidFill>
                <a:latin typeface="Calibri" panose="020F0502020204030204" pitchFamily="34" charset="0"/>
                <a:ea typeface="Times New Roman" panose="02020603050405020304" pitchFamily="18" charset="0"/>
              </a:rPr>
              <a:t>enzimas</a:t>
            </a:r>
            <a:r>
              <a:rPr lang="es-ES" i="1" dirty="0">
                <a:latin typeface="Calibri" panose="020F0502020204030204" pitchFamily="34" charset="0"/>
                <a:ea typeface="Times New Roman" panose="02020603050405020304" pitchFamily="18" charset="0"/>
              </a:rPr>
              <a:t> son </a:t>
            </a:r>
            <a:r>
              <a:rPr lang="es-ES" b="1" i="1" dirty="0">
                <a:solidFill>
                  <a:srgbClr val="7030A0"/>
                </a:solidFill>
                <a:latin typeface="Calibri" panose="020F0502020204030204" pitchFamily="34" charset="0"/>
                <a:ea typeface="Times New Roman" panose="02020603050405020304" pitchFamily="18" charset="0"/>
              </a:rPr>
              <a:t>proteínas</a:t>
            </a:r>
            <a:r>
              <a:rPr lang="es-ES" i="1" dirty="0">
                <a:latin typeface="Calibri" panose="020F0502020204030204" pitchFamily="34" charset="0"/>
                <a:ea typeface="Times New Roman" panose="02020603050405020304" pitchFamily="18" charset="0"/>
              </a:rPr>
              <a:t> globulares que presentan una conformación espacial definitiva que les permite interaccionar específicamente con el </a:t>
            </a:r>
            <a:r>
              <a:rPr lang="es-ES" b="1" i="1" dirty="0">
                <a:solidFill>
                  <a:srgbClr val="7030A0"/>
                </a:solidFill>
                <a:latin typeface="Calibri" panose="020F0502020204030204" pitchFamily="34" charset="0"/>
                <a:ea typeface="Times New Roman" panose="02020603050405020304" pitchFamily="18" charset="0"/>
              </a:rPr>
              <a:t>sustrato</a:t>
            </a:r>
            <a:r>
              <a:rPr lang="es-ES" i="1" dirty="0">
                <a:latin typeface="Calibri" panose="020F0502020204030204" pitchFamily="34" charset="0"/>
                <a:ea typeface="Times New Roman" panose="02020603050405020304" pitchFamily="18" charset="0"/>
              </a:rPr>
              <a:t> a nivel del </a:t>
            </a:r>
            <a:r>
              <a:rPr lang="es-ES" b="1" i="1" dirty="0">
                <a:solidFill>
                  <a:srgbClr val="7030A0"/>
                </a:solidFill>
                <a:latin typeface="Calibri" panose="020F0502020204030204" pitchFamily="34" charset="0"/>
                <a:ea typeface="Times New Roman" panose="02020603050405020304" pitchFamily="18" charset="0"/>
              </a:rPr>
              <a:t>centro activo</a:t>
            </a:r>
            <a:r>
              <a:rPr lang="es-ES" i="1" dirty="0">
                <a:latin typeface="Calibri" panose="020F0502020204030204" pitchFamily="34" charset="0"/>
                <a:ea typeface="Times New Roman" panose="02020603050405020304" pitchFamily="18" charset="0"/>
              </a:rPr>
              <a:t>. En consecuencia disminuye la energía de activación necesaria lo que determina un aumento de la </a:t>
            </a:r>
            <a:r>
              <a:rPr lang="es-ES" b="1" i="1" dirty="0">
                <a:solidFill>
                  <a:srgbClr val="7030A0"/>
                </a:solidFill>
                <a:latin typeface="Calibri" panose="020F0502020204030204" pitchFamily="34" charset="0"/>
                <a:ea typeface="Times New Roman" panose="02020603050405020304" pitchFamily="18" charset="0"/>
              </a:rPr>
              <a:t>velocidad de reacción</a:t>
            </a:r>
            <a:r>
              <a:rPr lang="es-ES" i="1" dirty="0">
                <a:latin typeface="Calibri" panose="020F0502020204030204" pitchFamily="34" charset="0"/>
                <a:ea typeface="Times New Roman" panose="02020603050405020304" pitchFamily="18" charset="0"/>
              </a:rPr>
              <a:t>. </a:t>
            </a:r>
            <a:endParaRPr lang="es-ES" sz="2000" dirty="0" smtClean="0">
              <a:effectLst/>
              <a:latin typeface="Times New Roman" panose="02020603050405020304" pitchFamily="18" charset="0"/>
              <a:ea typeface="Times New Roman" panose="02020603050405020304" pitchFamily="18" charset="0"/>
            </a:endParaRPr>
          </a:p>
          <a:p>
            <a:pPr algn="just">
              <a:spcAft>
                <a:spcPts val="0"/>
              </a:spcAft>
            </a:pPr>
            <a:r>
              <a:rPr lang="es-ES" b="1" i="1" dirty="0">
                <a:solidFill>
                  <a:srgbClr val="FF0000"/>
                </a:solidFill>
                <a:latin typeface="Calibri" panose="020F0502020204030204" pitchFamily="34" charset="0"/>
                <a:ea typeface="Times New Roman" panose="02020603050405020304" pitchFamily="18" charset="0"/>
              </a:rPr>
              <a:t>Para un 9: </a:t>
            </a:r>
            <a:r>
              <a:rPr lang="es-ES" i="1" dirty="0">
                <a:latin typeface="Calibri" panose="020F0502020204030204" pitchFamily="34" charset="0"/>
                <a:ea typeface="Times New Roman" panose="02020603050405020304" pitchFamily="18" charset="0"/>
              </a:rPr>
              <a:t>Las </a:t>
            </a:r>
            <a:r>
              <a:rPr lang="es-ES" b="1" i="1" dirty="0">
                <a:solidFill>
                  <a:srgbClr val="7030A0"/>
                </a:solidFill>
                <a:latin typeface="Calibri" panose="020F0502020204030204" pitchFamily="34" charset="0"/>
                <a:ea typeface="Times New Roman" panose="02020603050405020304" pitchFamily="18" charset="0"/>
              </a:rPr>
              <a:t>enzimas</a:t>
            </a:r>
            <a:r>
              <a:rPr lang="es-ES" i="1" dirty="0">
                <a:latin typeface="Calibri" panose="020F0502020204030204" pitchFamily="34" charset="0"/>
                <a:ea typeface="Times New Roman" panose="02020603050405020304" pitchFamily="18" charset="0"/>
              </a:rPr>
              <a:t>, en su mayoría, son </a:t>
            </a:r>
            <a:r>
              <a:rPr lang="es-ES" b="1" i="1" dirty="0">
                <a:solidFill>
                  <a:srgbClr val="7030A0"/>
                </a:solidFill>
                <a:latin typeface="Calibri" panose="020F0502020204030204" pitchFamily="34" charset="0"/>
                <a:ea typeface="Times New Roman" panose="02020603050405020304" pitchFamily="18" charset="0"/>
              </a:rPr>
              <a:t>proteínas</a:t>
            </a:r>
            <a:r>
              <a:rPr lang="es-ES" i="1" dirty="0">
                <a:latin typeface="Calibri" panose="020F0502020204030204" pitchFamily="34" charset="0"/>
                <a:ea typeface="Times New Roman" panose="02020603050405020304" pitchFamily="18" charset="0"/>
              </a:rPr>
              <a:t> globulares que basan su funcionalidad en la interacción específica a nivel geométrico con otra sustancia llamada </a:t>
            </a:r>
            <a:r>
              <a:rPr lang="es-ES" b="1" i="1" dirty="0">
                <a:solidFill>
                  <a:srgbClr val="7030A0"/>
                </a:solidFill>
                <a:latin typeface="Calibri" panose="020F0502020204030204" pitchFamily="34" charset="0"/>
                <a:ea typeface="Times New Roman" panose="02020603050405020304" pitchFamily="18" charset="0"/>
              </a:rPr>
              <a:t>sustrato</a:t>
            </a:r>
            <a:r>
              <a:rPr lang="es-ES" i="1" dirty="0">
                <a:latin typeface="Calibri" panose="020F0502020204030204" pitchFamily="34" charset="0"/>
                <a:ea typeface="Times New Roman" panose="02020603050405020304" pitchFamily="18" charset="0"/>
              </a:rPr>
              <a:t>. Dicho </a:t>
            </a:r>
            <a:r>
              <a:rPr lang="es-ES" i="1" dirty="0" smtClean="0">
                <a:latin typeface="Calibri" panose="020F0502020204030204" pitchFamily="34" charset="0"/>
                <a:ea typeface="Times New Roman" panose="02020603050405020304" pitchFamily="18" charset="0"/>
              </a:rPr>
              <a:t>sustrato, </a:t>
            </a:r>
            <a:r>
              <a:rPr lang="es-ES" i="1" dirty="0">
                <a:latin typeface="Calibri" panose="020F0502020204030204" pitchFamily="34" charset="0"/>
                <a:ea typeface="Times New Roman" panose="02020603050405020304" pitchFamily="18" charset="0"/>
              </a:rPr>
              <a:t>o reactivos del proceso </a:t>
            </a:r>
            <a:r>
              <a:rPr lang="es-ES" i="1" dirty="0" smtClean="0">
                <a:latin typeface="Calibri" panose="020F0502020204030204" pitchFamily="34" charset="0"/>
                <a:ea typeface="Times New Roman" panose="02020603050405020304" pitchFamily="18" charset="0"/>
              </a:rPr>
              <a:t>químico, </a:t>
            </a:r>
            <a:r>
              <a:rPr lang="es-ES" i="1" dirty="0">
                <a:latin typeface="Calibri" panose="020F0502020204030204" pitchFamily="34" charset="0"/>
                <a:ea typeface="Times New Roman" panose="02020603050405020304" pitchFamily="18" charset="0"/>
              </a:rPr>
              <a:t>se unen específicamente a una región del enzima llamado </a:t>
            </a:r>
            <a:r>
              <a:rPr lang="es-ES" b="1" i="1" dirty="0">
                <a:solidFill>
                  <a:srgbClr val="7030A0"/>
                </a:solidFill>
                <a:latin typeface="Calibri" panose="020F0502020204030204" pitchFamily="34" charset="0"/>
                <a:ea typeface="Times New Roman" panose="02020603050405020304" pitchFamily="18" charset="0"/>
              </a:rPr>
              <a:t>centro activo</a:t>
            </a:r>
            <a:r>
              <a:rPr lang="es-ES" i="1" dirty="0">
                <a:latin typeface="Calibri" panose="020F0502020204030204" pitchFamily="34" charset="0"/>
                <a:ea typeface="Times New Roman" panose="02020603050405020304" pitchFamily="18" charset="0"/>
              </a:rPr>
              <a:t>. Esta interacción tiene como consecuencia la disminución de la energía de activación necesaria para el </a:t>
            </a:r>
            <a:r>
              <a:rPr lang="es-ES" i="1" dirty="0" smtClean="0">
                <a:latin typeface="Calibri" panose="020F0502020204030204" pitchFamily="34" charset="0"/>
                <a:ea typeface="Times New Roman" panose="02020603050405020304" pitchFamily="18" charset="0"/>
              </a:rPr>
              <a:t>proceso, </a:t>
            </a:r>
            <a:r>
              <a:rPr lang="es-ES" i="1" dirty="0">
                <a:latin typeface="Calibri" panose="020F0502020204030204" pitchFamily="34" charset="0"/>
                <a:ea typeface="Times New Roman" panose="02020603050405020304" pitchFamily="18" charset="0"/>
              </a:rPr>
              <a:t>lo que se traduce en un aumento de la </a:t>
            </a:r>
            <a:r>
              <a:rPr lang="es-ES" b="1" i="1" dirty="0">
                <a:solidFill>
                  <a:srgbClr val="7030A0"/>
                </a:solidFill>
                <a:latin typeface="Calibri" panose="020F0502020204030204" pitchFamily="34" charset="0"/>
                <a:ea typeface="Times New Roman" panose="02020603050405020304" pitchFamily="18" charset="0"/>
              </a:rPr>
              <a:t>velocidad de </a:t>
            </a:r>
            <a:r>
              <a:rPr lang="es-ES" b="1" i="1" dirty="0" smtClean="0">
                <a:solidFill>
                  <a:srgbClr val="7030A0"/>
                </a:solidFill>
                <a:latin typeface="Calibri" panose="020F0502020204030204" pitchFamily="34" charset="0"/>
                <a:ea typeface="Times New Roman" panose="02020603050405020304" pitchFamily="18" charset="0"/>
              </a:rPr>
              <a:t>reacción, </a:t>
            </a:r>
            <a:r>
              <a:rPr lang="es-ES" i="1" dirty="0">
                <a:latin typeface="Calibri" panose="020F0502020204030204" pitchFamily="34" charset="0"/>
                <a:ea typeface="Times New Roman" panose="02020603050405020304" pitchFamily="18" charset="0"/>
              </a:rPr>
              <a:t>sin necesidad de recurrir a un aumento de la </a:t>
            </a:r>
            <a:r>
              <a:rPr lang="es-ES" i="1" dirty="0" smtClean="0">
                <a:latin typeface="Calibri" panose="020F0502020204030204" pitchFamily="34" charset="0"/>
                <a:ea typeface="Times New Roman" panose="02020603050405020304" pitchFamily="18" charset="0"/>
              </a:rPr>
              <a:t>temperatura.</a:t>
            </a:r>
            <a:endParaRPr lang="es-ES" sz="2000" dirty="0" smtClean="0">
              <a:effectLst/>
              <a:latin typeface="Times New Roman" panose="02020603050405020304" pitchFamily="18" charset="0"/>
              <a:ea typeface="Times New Roman" panose="02020603050405020304" pitchFamily="18" charset="0"/>
            </a:endParaRPr>
          </a:p>
          <a:p>
            <a:pPr algn="just">
              <a:spcAft>
                <a:spcPts val="0"/>
              </a:spcAft>
            </a:pPr>
            <a:r>
              <a:rPr lang="es-ES" b="1" i="1" dirty="0">
                <a:solidFill>
                  <a:srgbClr val="FF0000"/>
                </a:solidFill>
                <a:latin typeface="Calibri" panose="020F0502020204030204" pitchFamily="34" charset="0"/>
                <a:ea typeface="Times New Roman" panose="02020603050405020304" pitchFamily="18" charset="0"/>
              </a:rPr>
              <a:t>Para un 10: ¿?</a:t>
            </a:r>
            <a:endParaRPr lang="es-E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2414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48336" y="107785"/>
            <a:ext cx="11042071" cy="1477328"/>
          </a:xfrm>
          <a:prstGeom prst="rect">
            <a:avLst/>
          </a:prstGeom>
          <a:noFill/>
        </p:spPr>
        <p:txBody>
          <a:bodyPr wrap="square" rtlCol="0">
            <a:spAutoFit/>
          </a:bodyPr>
          <a:lstStyle/>
          <a:p>
            <a:pPr fontAlgn="base">
              <a:spcBef>
                <a:spcPct val="0"/>
              </a:spcBef>
              <a:spcAft>
                <a:spcPct val="0"/>
              </a:spcAft>
            </a:pPr>
            <a:r>
              <a:rPr lang="es-ES" dirty="0">
                <a:solidFill>
                  <a:prstClr val="black"/>
                </a:solidFill>
                <a:latin typeface="Arial" charset="0"/>
                <a:cs typeface="Arial" charset="0"/>
              </a:rPr>
              <a:t>La desnaturalización parcial de una proteína enzimática produce una disminución de la V. </a:t>
            </a:r>
            <a:r>
              <a:rPr lang="es-ES" dirty="0" err="1">
                <a:solidFill>
                  <a:prstClr val="black"/>
                </a:solidFill>
                <a:latin typeface="Arial" charset="0"/>
                <a:cs typeface="Arial" charset="0"/>
              </a:rPr>
              <a:t>max</a:t>
            </a:r>
            <a:r>
              <a:rPr lang="es-ES" dirty="0">
                <a:solidFill>
                  <a:prstClr val="black"/>
                </a:solidFill>
                <a:latin typeface="Arial" charset="0"/>
                <a:cs typeface="Arial" charset="0"/>
              </a:rPr>
              <a:t> de la misma en una determinada reacción. ¿Cómo explicas este fenómeno? ¿Qué papel juega el centro activo en este cambio de actividad</a:t>
            </a:r>
            <a:r>
              <a:rPr lang="es-ES" dirty="0" smtClean="0">
                <a:solidFill>
                  <a:prstClr val="black"/>
                </a:solidFill>
                <a:latin typeface="Arial" charset="0"/>
                <a:cs typeface="Arial" charset="0"/>
              </a:rPr>
              <a:t>?</a:t>
            </a:r>
          </a:p>
          <a:p>
            <a:pPr fontAlgn="base">
              <a:spcBef>
                <a:spcPct val="0"/>
              </a:spcBef>
              <a:spcAft>
                <a:spcPct val="0"/>
              </a:spcAft>
            </a:pPr>
            <a:endParaRPr lang="es-ES" dirty="0">
              <a:solidFill>
                <a:prstClr val="black"/>
              </a:solidFill>
              <a:latin typeface="Arial" charset="0"/>
              <a:cs typeface="Arial" charset="0"/>
            </a:endParaRPr>
          </a:p>
          <a:p>
            <a:pPr fontAlgn="base">
              <a:spcBef>
                <a:spcPct val="0"/>
              </a:spcBef>
              <a:spcAft>
                <a:spcPct val="0"/>
              </a:spcAft>
            </a:pPr>
            <a:endParaRPr lang="es-ES" dirty="0">
              <a:solidFill>
                <a:prstClr val="black"/>
              </a:solidFill>
              <a:latin typeface="Arial" charset="0"/>
              <a:cs typeface="Arial" charset="0"/>
            </a:endParaRPr>
          </a:p>
        </p:txBody>
      </p:sp>
      <p:sp>
        <p:nvSpPr>
          <p:cNvPr id="6" name="5 CuadroTexto"/>
          <p:cNvSpPr txBox="1"/>
          <p:nvPr/>
        </p:nvSpPr>
        <p:spPr>
          <a:xfrm>
            <a:off x="437500" y="3728869"/>
            <a:ext cx="11263745" cy="1200329"/>
          </a:xfrm>
          <a:prstGeom prst="rect">
            <a:avLst/>
          </a:prstGeom>
          <a:noFill/>
        </p:spPr>
        <p:txBody>
          <a:bodyPr wrap="square" rtlCol="0">
            <a:spAutoFit/>
          </a:bodyPr>
          <a:lstStyle/>
          <a:p>
            <a:pPr fontAlgn="base">
              <a:spcBef>
                <a:spcPct val="0"/>
              </a:spcBef>
              <a:spcAft>
                <a:spcPct val="0"/>
              </a:spcAft>
            </a:pPr>
            <a:r>
              <a:rPr lang="es-ES" dirty="0">
                <a:solidFill>
                  <a:prstClr val="black"/>
                </a:solidFill>
                <a:latin typeface="Arial" charset="0"/>
                <a:cs typeface="Arial" charset="0"/>
              </a:rPr>
              <a:t>Un determinado gen "G" codifica para una proteína enzimática "E" que transforma un sustrato "S" en un producto "P" con una Km de valor "N". Tras una mutación puntual en el gen "G" se obtiene un </a:t>
            </a:r>
            <a:r>
              <a:rPr lang="es-ES" dirty="0">
                <a:solidFill>
                  <a:srgbClr val="FF0000"/>
                </a:solidFill>
                <a:latin typeface="Arial" charset="0"/>
                <a:cs typeface="Arial" charset="0"/>
              </a:rPr>
              <a:t>producto</a:t>
            </a:r>
            <a:r>
              <a:rPr lang="es-ES" dirty="0">
                <a:solidFill>
                  <a:prstClr val="black"/>
                </a:solidFill>
                <a:latin typeface="Arial" charset="0"/>
                <a:cs typeface="Arial" charset="0"/>
              </a:rPr>
              <a:t> "</a:t>
            </a:r>
            <a:r>
              <a:rPr lang="es-ES" dirty="0" err="1">
                <a:solidFill>
                  <a:prstClr val="black"/>
                </a:solidFill>
                <a:latin typeface="Arial" charset="0"/>
                <a:cs typeface="Arial" charset="0"/>
              </a:rPr>
              <a:t>Em</a:t>
            </a:r>
            <a:r>
              <a:rPr lang="es-ES" dirty="0">
                <a:solidFill>
                  <a:prstClr val="black"/>
                </a:solidFill>
                <a:latin typeface="Arial" charset="0"/>
                <a:cs typeface="Arial" charset="0"/>
              </a:rPr>
              <a:t>" similar al primero pero con un valor de Km mayor que el "N" sobre el mismo sustrato "</a:t>
            </a:r>
            <a:r>
              <a:rPr lang="es-ES" dirty="0" smtClean="0">
                <a:solidFill>
                  <a:prstClr val="black"/>
                </a:solidFill>
                <a:latin typeface="Arial" charset="0"/>
                <a:cs typeface="Arial" charset="0"/>
              </a:rPr>
              <a:t>S“ ¿Cómo </a:t>
            </a:r>
            <a:r>
              <a:rPr lang="es-ES" dirty="0">
                <a:solidFill>
                  <a:prstClr val="black"/>
                </a:solidFill>
                <a:latin typeface="Arial" charset="0"/>
                <a:cs typeface="Arial" charset="0"/>
              </a:rPr>
              <a:t>explicarías este fenómeno?</a:t>
            </a:r>
          </a:p>
        </p:txBody>
      </p:sp>
      <p:sp>
        <p:nvSpPr>
          <p:cNvPr id="7" name="6 CuadroTexto"/>
          <p:cNvSpPr txBox="1"/>
          <p:nvPr/>
        </p:nvSpPr>
        <p:spPr>
          <a:xfrm>
            <a:off x="437500" y="4929198"/>
            <a:ext cx="11053762" cy="2031325"/>
          </a:xfrm>
          <a:prstGeom prst="rect">
            <a:avLst/>
          </a:prstGeom>
          <a:noFill/>
        </p:spPr>
        <p:txBody>
          <a:bodyPr wrap="square" rtlCol="0">
            <a:spAutoFit/>
          </a:bodyPr>
          <a:lstStyle/>
          <a:p>
            <a:pPr fontAlgn="base">
              <a:spcBef>
                <a:spcPct val="0"/>
              </a:spcBef>
              <a:spcAft>
                <a:spcPct val="0"/>
              </a:spcAft>
            </a:pPr>
            <a:r>
              <a:rPr lang="es-ES" b="1" i="1" dirty="0">
                <a:solidFill>
                  <a:srgbClr val="FF0000"/>
                </a:solidFill>
                <a:latin typeface="Arial" charset="0"/>
                <a:cs typeface="Arial" charset="0"/>
              </a:rPr>
              <a:t>Ejercicio </a:t>
            </a:r>
            <a:r>
              <a:rPr lang="es-ES" b="1" i="1" dirty="0" smtClean="0">
                <a:solidFill>
                  <a:srgbClr val="FF0000"/>
                </a:solidFill>
                <a:latin typeface="Arial" charset="0"/>
                <a:cs typeface="Arial" charset="0"/>
              </a:rPr>
              <a:t>de redacción confusa, </a:t>
            </a:r>
            <a:r>
              <a:rPr lang="es-ES" b="1" i="1" dirty="0">
                <a:solidFill>
                  <a:srgbClr val="FF0000"/>
                </a:solidFill>
                <a:latin typeface="Arial" charset="0"/>
                <a:cs typeface="Arial" charset="0"/>
              </a:rPr>
              <a:t>ya que </a:t>
            </a:r>
            <a:r>
              <a:rPr lang="es-ES" b="1" i="1" dirty="0" err="1">
                <a:solidFill>
                  <a:srgbClr val="FF0000"/>
                </a:solidFill>
                <a:latin typeface="Arial" charset="0"/>
                <a:cs typeface="Arial" charset="0"/>
              </a:rPr>
              <a:t>Em</a:t>
            </a:r>
            <a:r>
              <a:rPr lang="es-ES" b="1" i="1" dirty="0">
                <a:solidFill>
                  <a:srgbClr val="FF0000"/>
                </a:solidFill>
                <a:latin typeface="Arial" charset="0"/>
                <a:cs typeface="Arial" charset="0"/>
              </a:rPr>
              <a:t> parece ser el producto de la reacción y en realidad se refiere a la enzima resultante del gen G mutado. El enzima resultante de la mutación es una variante del enzima original ya que actúa sobre el mismo sustrato catalizando la misma reacción, pero con una Km mayor por lo que presenta una menor afinidad por el sustrato. El centro activo habrá sufrido un ligero cambio conformacional que determina una mayor dificultad para formar complejos </a:t>
            </a:r>
            <a:r>
              <a:rPr lang="es-ES" b="1" i="1" dirty="0" smtClean="0">
                <a:solidFill>
                  <a:srgbClr val="FF0000"/>
                </a:solidFill>
                <a:latin typeface="Arial" charset="0"/>
                <a:cs typeface="Arial" charset="0"/>
              </a:rPr>
              <a:t>ES lo que determina velocidades menores a una misma concentración de S.</a:t>
            </a:r>
            <a:endParaRPr lang="es-ES" b="1" dirty="0">
              <a:solidFill>
                <a:srgbClr val="FF0000"/>
              </a:solidFill>
              <a:latin typeface="Arial" charset="0"/>
              <a:cs typeface="Arial" charset="0"/>
            </a:endParaRPr>
          </a:p>
          <a:p>
            <a:pPr fontAlgn="base">
              <a:spcBef>
                <a:spcPct val="0"/>
              </a:spcBef>
              <a:spcAft>
                <a:spcPct val="0"/>
              </a:spcAft>
            </a:pPr>
            <a:endParaRPr lang="es-ES" b="1" dirty="0">
              <a:solidFill>
                <a:srgbClr val="FF0000"/>
              </a:solidFill>
              <a:latin typeface="Arial" charset="0"/>
              <a:cs typeface="Arial" charset="0"/>
            </a:endParaRPr>
          </a:p>
        </p:txBody>
      </p:sp>
      <p:sp>
        <p:nvSpPr>
          <p:cNvPr id="2" name="Rectángulo 1"/>
          <p:cNvSpPr/>
          <p:nvPr/>
        </p:nvSpPr>
        <p:spPr>
          <a:xfrm>
            <a:off x="263236" y="1143546"/>
            <a:ext cx="11166762" cy="2585323"/>
          </a:xfrm>
          <a:prstGeom prst="rect">
            <a:avLst/>
          </a:prstGeom>
        </p:spPr>
        <p:txBody>
          <a:bodyPr wrap="square">
            <a:spAutoFit/>
          </a:bodyPr>
          <a:lstStyle/>
          <a:p>
            <a:pPr marL="318770" algn="just">
              <a:spcAft>
                <a:spcPts val="0"/>
              </a:spcAft>
            </a:pPr>
            <a:r>
              <a:rPr lang="es-ES" b="1" i="1" dirty="0">
                <a:latin typeface="Calibri" panose="020F0502020204030204" pitchFamily="34" charset="0"/>
                <a:ea typeface="Times New Roman" panose="02020603050405020304" pitchFamily="18" charset="0"/>
              </a:rPr>
              <a:t>Redacción rebuscada: a) Solo algunos enzimas se desnaturalizan b) El cambio estructural y en consecuencia funcional afecta al C. Activo, sin provocar la pérdida de la </a:t>
            </a:r>
            <a:r>
              <a:rPr lang="es-ES" b="1" i="1" dirty="0" smtClean="0">
                <a:latin typeface="Calibri" panose="020F0502020204030204" pitchFamily="34" charset="0"/>
                <a:ea typeface="Times New Roman" panose="02020603050405020304" pitchFamily="18" charset="0"/>
              </a:rPr>
              <a:t>estructura definitiva </a:t>
            </a:r>
            <a:r>
              <a:rPr lang="es-ES" b="1" i="1" dirty="0">
                <a:latin typeface="Calibri" panose="020F0502020204030204" pitchFamily="34" charset="0"/>
                <a:ea typeface="Times New Roman" panose="02020603050405020304" pitchFamily="18" charset="0"/>
              </a:rPr>
              <a:t>y </a:t>
            </a:r>
            <a:r>
              <a:rPr lang="es-ES" b="1" i="1" dirty="0" smtClean="0">
                <a:latin typeface="Calibri" panose="020F0502020204030204" pitchFamily="34" charset="0"/>
                <a:ea typeface="Times New Roman" panose="02020603050405020304" pitchFamily="18" charset="0"/>
              </a:rPr>
              <a:t>por tanto </a:t>
            </a:r>
            <a:r>
              <a:rPr lang="es-ES" b="1" i="1" dirty="0">
                <a:latin typeface="Calibri" panose="020F0502020204030204" pitchFamily="34" charset="0"/>
                <a:ea typeface="Times New Roman" panose="02020603050405020304" pitchFamily="18" charset="0"/>
              </a:rPr>
              <a:t>la pérdida de funcionalidad.</a:t>
            </a:r>
            <a:endParaRPr lang="es-ES" sz="2000" dirty="0" smtClean="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lphaLcParenR"/>
            </a:pPr>
            <a:r>
              <a:rPr lang="es-ES" b="1" i="1" dirty="0">
                <a:solidFill>
                  <a:srgbClr val="FF0000"/>
                </a:solidFill>
                <a:latin typeface="Calibri" panose="020F0502020204030204" pitchFamily="34" charset="0"/>
                <a:ea typeface="Times New Roman" panose="02020603050405020304" pitchFamily="18" charset="0"/>
              </a:rPr>
              <a:t>Algunas moléculas pierden la conformación definitiva lo que se traduce en una modificación a nivel geométrico del centro activo que impide la interacción específica con el sustrato.</a:t>
            </a:r>
            <a:endParaRPr lang="es-ES" sz="2000" dirty="0" smtClean="0">
              <a:solidFill>
                <a:srgbClr val="FF0000"/>
              </a:solidFill>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lphaLcParenR"/>
            </a:pPr>
            <a:r>
              <a:rPr lang="es-ES" b="1" i="1" dirty="0">
                <a:solidFill>
                  <a:srgbClr val="FF0000"/>
                </a:solidFill>
                <a:latin typeface="Calibri" panose="020F0502020204030204" pitchFamily="34" charset="0"/>
                <a:ea typeface="Times New Roman" panose="02020603050405020304" pitchFamily="18" charset="0"/>
              </a:rPr>
              <a:t> </a:t>
            </a:r>
            <a:r>
              <a:rPr lang="es-ES" b="1" i="1" dirty="0">
                <a:solidFill>
                  <a:srgbClr val="7030A0"/>
                </a:solidFill>
                <a:latin typeface="Calibri" panose="020F0502020204030204" pitchFamily="34" charset="0"/>
                <a:ea typeface="Times New Roman" panose="02020603050405020304" pitchFamily="18" charset="0"/>
              </a:rPr>
              <a:t>Por ahí van los tiros. </a:t>
            </a:r>
            <a:r>
              <a:rPr lang="es-ES" b="1" i="1" dirty="0" smtClean="0">
                <a:solidFill>
                  <a:srgbClr val="FF0000"/>
                </a:solidFill>
                <a:latin typeface="Calibri" panose="020F0502020204030204" pitchFamily="34" charset="0"/>
                <a:ea typeface="Times New Roman" panose="02020603050405020304" pitchFamily="18" charset="0"/>
              </a:rPr>
              <a:t>La </a:t>
            </a:r>
            <a:r>
              <a:rPr lang="es-ES" b="1" i="1" dirty="0">
                <a:solidFill>
                  <a:srgbClr val="FF0000"/>
                </a:solidFill>
                <a:latin typeface="Calibri" panose="020F0502020204030204" pitchFamily="34" charset="0"/>
                <a:ea typeface="Times New Roman" panose="02020603050405020304" pitchFamily="18" charset="0"/>
              </a:rPr>
              <a:t>geometría del c. activo puede variar ya que se dan cambios en la carga eléctrica de ciertos radicales de </a:t>
            </a:r>
            <a:r>
              <a:rPr lang="es-ES" b="1" i="1" dirty="0" err="1">
                <a:solidFill>
                  <a:srgbClr val="FF0000"/>
                </a:solidFill>
                <a:latin typeface="Calibri" panose="020F0502020204030204" pitchFamily="34" charset="0"/>
                <a:ea typeface="Times New Roman" panose="02020603050405020304" pitchFamily="18" charset="0"/>
              </a:rPr>
              <a:t>aa</a:t>
            </a:r>
            <a:r>
              <a:rPr lang="es-ES" b="1" i="1" dirty="0">
                <a:solidFill>
                  <a:srgbClr val="FF0000"/>
                </a:solidFill>
                <a:latin typeface="Calibri" panose="020F0502020204030204" pitchFamily="34" charset="0"/>
                <a:ea typeface="Times New Roman" panose="02020603050405020304" pitchFamily="18" charset="0"/>
              </a:rPr>
              <a:t> del C. activo o del </a:t>
            </a:r>
            <a:r>
              <a:rPr lang="es-ES" b="1" i="1" dirty="0" smtClean="0">
                <a:solidFill>
                  <a:srgbClr val="FF0000"/>
                </a:solidFill>
                <a:latin typeface="Calibri" panose="020F0502020204030204" pitchFamily="34" charset="0"/>
                <a:ea typeface="Times New Roman" panose="02020603050405020304" pitchFamily="18" charset="0"/>
              </a:rPr>
              <a:t>S o se rompen ciertos enlaces que mantiene su configuración </a:t>
            </a:r>
            <a:r>
              <a:rPr lang="es-ES" b="1" i="1"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b="1" i="1" dirty="0">
                <a:solidFill>
                  <a:srgbClr val="FF0000"/>
                </a:solidFill>
                <a:latin typeface="Calibri" panose="020F0502020204030204" pitchFamily="34" charset="0"/>
                <a:ea typeface="Times New Roman" panose="02020603050405020304" pitchFamily="18" charset="0"/>
              </a:rPr>
              <a:t> </a:t>
            </a:r>
            <a:r>
              <a:rPr lang="es-ES" b="1" i="1" dirty="0" smtClean="0">
                <a:solidFill>
                  <a:srgbClr val="FF0000"/>
                </a:solidFill>
                <a:latin typeface="Calibri" panose="020F0502020204030204" pitchFamily="34" charset="0"/>
                <a:ea typeface="Times New Roman" panose="02020603050405020304" pitchFamily="18" charset="0"/>
              </a:rPr>
              <a:t>Se </a:t>
            </a:r>
            <a:r>
              <a:rPr lang="es-ES" b="1" i="1" dirty="0">
                <a:solidFill>
                  <a:srgbClr val="FF0000"/>
                </a:solidFill>
                <a:latin typeface="Calibri" panose="020F0502020204030204" pitchFamily="34" charset="0"/>
                <a:ea typeface="Times New Roman" panose="02020603050405020304" pitchFamily="18" charset="0"/>
              </a:rPr>
              <a:t>dificulta la interacción específica y en consecuencia , la formación el complejo ES. Si el cambio de pH fuera MAYOR </a:t>
            </a:r>
            <a:r>
              <a:rPr lang="es-ES" b="1" i="1"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b="1" i="1" dirty="0">
                <a:solidFill>
                  <a:srgbClr val="FF0000"/>
                </a:solidFill>
                <a:latin typeface="Calibri" panose="020F0502020204030204" pitchFamily="34" charset="0"/>
                <a:ea typeface="Times New Roman" panose="02020603050405020304" pitchFamily="18" charset="0"/>
              </a:rPr>
              <a:t> desnaturalización del enzima </a:t>
            </a:r>
            <a:r>
              <a:rPr lang="es-ES" b="1" i="1"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b="1" i="1" dirty="0">
                <a:solidFill>
                  <a:srgbClr val="FF0000"/>
                </a:solidFill>
                <a:latin typeface="Calibri" panose="020F0502020204030204" pitchFamily="34" charset="0"/>
                <a:ea typeface="Times New Roman" panose="02020603050405020304" pitchFamily="18" charset="0"/>
              </a:rPr>
              <a:t> V = 0 ( E</a:t>
            </a:r>
            <a:r>
              <a:rPr lang="es-ES" b="1" i="1" dirty="0" smtClean="0">
                <a:solidFill>
                  <a:srgbClr val="FF0000"/>
                </a:solidFill>
                <a:latin typeface="Calibri" panose="020F0502020204030204" pitchFamily="34" charset="0"/>
                <a:ea typeface="Times New Roman" panose="02020603050405020304" pitchFamily="18" charset="0"/>
              </a:rPr>
              <a:t>nzima </a:t>
            </a:r>
            <a:r>
              <a:rPr lang="es-ES" b="1" i="1" dirty="0">
                <a:solidFill>
                  <a:srgbClr val="FF0000"/>
                </a:solidFill>
                <a:latin typeface="Calibri" panose="020F0502020204030204" pitchFamily="34" charset="0"/>
                <a:ea typeface="Times New Roman" panose="02020603050405020304" pitchFamily="18" charset="0"/>
              </a:rPr>
              <a:t>No funcional</a:t>
            </a:r>
            <a:r>
              <a:rPr lang="es-ES" b="1" i="1" dirty="0" smtClean="0">
                <a:solidFill>
                  <a:srgbClr val="FF0000"/>
                </a:solidFill>
                <a:latin typeface="Calibri" panose="020F0502020204030204" pitchFamily="34" charset="0"/>
                <a:ea typeface="Times New Roman" panose="02020603050405020304" pitchFamily="18" charset="0"/>
              </a:rPr>
              <a:t>).</a:t>
            </a:r>
            <a:endParaRPr lang="es-ES" sz="20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962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71054" y="307631"/>
            <a:ext cx="11111346" cy="1200329"/>
          </a:xfrm>
          <a:prstGeom prst="rect">
            <a:avLst/>
          </a:prstGeom>
        </p:spPr>
        <p:txBody>
          <a:bodyPr wrap="square">
            <a:spAutoFit/>
          </a:bodyPr>
          <a:lstStyle/>
          <a:p>
            <a:r>
              <a:rPr lang="es-ES" sz="2400" dirty="0" smtClean="0"/>
              <a:t>¿Cuál es la función biológica de la catalasa? ¿Cómo detectarías la presencia de catalasa en una muestra de tejido o células? Explique el fundamento de este ensayo. Cite dos tejidos o muestras biológicas donde esperarías encontrar actividad catalasa.</a:t>
            </a:r>
          </a:p>
        </p:txBody>
      </p:sp>
      <p:sp>
        <p:nvSpPr>
          <p:cNvPr id="6" name="Rectángulo 5"/>
          <p:cNvSpPr/>
          <p:nvPr/>
        </p:nvSpPr>
        <p:spPr>
          <a:xfrm>
            <a:off x="471053" y="1692855"/>
            <a:ext cx="10931237" cy="3785652"/>
          </a:xfrm>
          <a:prstGeom prst="rect">
            <a:avLst/>
          </a:prstGeom>
        </p:spPr>
        <p:txBody>
          <a:bodyPr wrap="square">
            <a:spAutoFit/>
          </a:bodyPr>
          <a:lstStyle/>
          <a:p>
            <a:r>
              <a:rPr lang="es-ES" sz="2400" dirty="0" smtClean="0">
                <a:solidFill>
                  <a:srgbClr val="FF0000"/>
                </a:solidFill>
              </a:rPr>
              <a:t>a) Eliminar  H</a:t>
            </a:r>
            <a:r>
              <a:rPr lang="es-ES" sz="2400" baseline="-25000" dirty="0" smtClean="0">
                <a:solidFill>
                  <a:srgbClr val="FF0000"/>
                </a:solidFill>
              </a:rPr>
              <a:t>2</a:t>
            </a:r>
            <a:r>
              <a:rPr lang="es-ES" sz="2400" dirty="0" smtClean="0">
                <a:solidFill>
                  <a:srgbClr val="FF0000"/>
                </a:solidFill>
              </a:rPr>
              <a:t>O</a:t>
            </a:r>
            <a:r>
              <a:rPr lang="es-ES" sz="2400" baseline="-25000" dirty="0" smtClean="0">
                <a:solidFill>
                  <a:srgbClr val="FF0000"/>
                </a:solidFill>
              </a:rPr>
              <a:t>2 </a:t>
            </a:r>
            <a:r>
              <a:rPr lang="es-ES" sz="2400" dirty="0" smtClean="0">
                <a:solidFill>
                  <a:srgbClr val="FF0000"/>
                </a:solidFill>
              </a:rPr>
              <a:t>, </a:t>
            </a:r>
            <a:r>
              <a:rPr lang="es-ES" sz="2400" dirty="0">
                <a:solidFill>
                  <a:srgbClr val="FF0000"/>
                </a:solidFill>
              </a:rPr>
              <a:t>subproducto del metabolismo aerobio (fuerte oxidante </a:t>
            </a:r>
            <a:r>
              <a:rPr lang="es-ES" i="1" dirty="0">
                <a:solidFill>
                  <a:srgbClr val="FF0000"/>
                </a:solidFill>
                <a:sym typeface="Symbol" panose="05050102010706020507" pitchFamily="18" charset="2"/>
              </a:rPr>
              <a:t></a:t>
            </a:r>
            <a:r>
              <a:rPr lang="es-ES" sz="2400" dirty="0" smtClean="0">
                <a:solidFill>
                  <a:srgbClr val="FF0000"/>
                </a:solidFill>
              </a:rPr>
              <a:t> </a:t>
            </a:r>
            <a:r>
              <a:rPr lang="es-ES" sz="2400" dirty="0">
                <a:solidFill>
                  <a:srgbClr val="FF0000"/>
                </a:solidFill>
              </a:rPr>
              <a:t>muy tóxico). </a:t>
            </a:r>
            <a:r>
              <a:rPr lang="es-ES" sz="2400" dirty="0" smtClean="0">
                <a:solidFill>
                  <a:srgbClr val="FF0000"/>
                </a:solidFill>
              </a:rPr>
              <a:t> </a:t>
            </a:r>
          </a:p>
          <a:p>
            <a:endParaRPr lang="es-ES" sz="2400" dirty="0"/>
          </a:p>
          <a:p>
            <a:r>
              <a:rPr lang="es-ES" sz="2400" dirty="0" smtClean="0">
                <a:solidFill>
                  <a:srgbClr val="FF0000"/>
                </a:solidFill>
              </a:rPr>
              <a:t>b) Se observan burbujas </a:t>
            </a:r>
            <a:r>
              <a:rPr lang="es-ES" sz="2400" dirty="0">
                <a:solidFill>
                  <a:srgbClr val="FF0000"/>
                </a:solidFill>
              </a:rPr>
              <a:t>al añadir peróxido de </a:t>
            </a:r>
            <a:r>
              <a:rPr lang="es-ES" sz="2400" dirty="0" smtClean="0">
                <a:solidFill>
                  <a:srgbClr val="FF0000"/>
                </a:solidFill>
              </a:rPr>
              <a:t>hidrógeno a un tejido (patata, hígado,…) que contenga peroxisomas con catalasa. </a:t>
            </a:r>
          </a:p>
          <a:p>
            <a:endParaRPr lang="es-ES" sz="2400" dirty="0" smtClean="0"/>
          </a:p>
          <a:p>
            <a:r>
              <a:rPr lang="es-ES" sz="2400" b="1" dirty="0" smtClean="0">
                <a:solidFill>
                  <a:srgbClr val="7030A0"/>
                </a:solidFill>
              </a:rPr>
              <a:t>Fundamento:     </a:t>
            </a:r>
            <a:r>
              <a:rPr lang="es-ES" sz="2400" b="1" dirty="0">
                <a:solidFill>
                  <a:srgbClr val="7030A0"/>
                </a:solidFill>
              </a:rPr>
              <a:t>2 </a:t>
            </a:r>
            <a:r>
              <a:rPr lang="es-ES" sz="2400" b="1" dirty="0" smtClean="0">
                <a:solidFill>
                  <a:srgbClr val="7030A0"/>
                </a:solidFill>
              </a:rPr>
              <a:t>H</a:t>
            </a:r>
            <a:r>
              <a:rPr lang="es-ES" sz="2400" b="1" baseline="-25000" dirty="0" smtClean="0">
                <a:solidFill>
                  <a:srgbClr val="7030A0"/>
                </a:solidFill>
              </a:rPr>
              <a:t>2</a:t>
            </a:r>
            <a:r>
              <a:rPr lang="es-ES" sz="2400" b="1" dirty="0" smtClean="0">
                <a:solidFill>
                  <a:srgbClr val="7030A0"/>
                </a:solidFill>
              </a:rPr>
              <a:t>O</a:t>
            </a:r>
            <a:r>
              <a:rPr lang="es-ES" sz="2400" b="1" baseline="-25000" dirty="0" smtClean="0">
                <a:solidFill>
                  <a:srgbClr val="7030A0"/>
                </a:solidFill>
              </a:rPr>
              <a:t>2</a:t>
            </a:r>
            <a:r>
              <a:rPr lang="es-ES" sz="2400" b="1" dirty="0" smtClean="0">
                <a:solidFill>
                  <a:srgbClr val="7030A0"/>
                </a:solidFill>
              </a:rPr>
              <a:t>                      2 </a:t>
            </a:r>
            <a:r>
              <a:rPr lang="es-ES" sz="2400" b="1" dirty="0">
                <a:solidFill>
                  <a:srgbClr val="7030A0"/>
                </a:solidFill>
              </a:rPr>
              <a:t>H</a:t>
            </a:r>
            <a:r>
              <a:rPr lang="es-ES" sz="2400" b="1" baseline="-25000" dirty="0">
                <a:solidFill>
                  <a:srgbClr val="7030A0"/>
                </a:solidFill>
              </a:rPr>
              <a:t>2</a:t>
            </a:r>
            <a:r>
              <a:rPr lang="es-ES" sz="2400" b="1" dirty="0">
                <a:solidFill>
                  <a:srgbClr val="7030A0"/>
                </a:solidFill>
              </a:rPr>
              <a:t>O + O</a:t>
            </a:r>
            <a:r>
              <a:rPr lang="es-ES" sz="2400" b="1" baseline="-25000" dirty="0">
                <a:solidFill>
                  <a:srgbClr val="7030A0"/>
                </a:solidFill>
              </a:rPr>
              <a:t>2</a:t>
            </a:r>
            <a:r>
              <a:rPr lang="es-ES" sz="2400" b="1" dirty="0">
                <a:solidFill>
                  <a:srgbClr val="7030A0"/>
                </a:solidFill>
              </a:rPr>
              <a:t> (burbujas). </a:t>
            </a:r>
          </a:p>
          <a:p>
            <a:r>
              <a:rPr lang="es-ES" sz="2400" dirty="0" smtClean="0"/>
              <a:t>			       </a:t>
            </a:r>
            <a:r>
              <a:rPr lang="es-ES" sz="2400" b="1" dirty="0" smtClean="0">
                <a:solidFill>
                  <a:srgbClr val="7030A0"/>
                </a:solidFill>
              </a:rPr>
              <a:t>Catalasa </a:t>
            </a:r>
          </a:p>
          <a:p>
            <a:r>
              <a:rPr lang="es-ES" sz="2400" dirty="0" smtClean="0"/>
              <a:t>c) </a:t>
            </a:r>
            <a:r>
              <a:rPr lang="es-ES" sz="2400" dirty="0" smtClean="0">
                <a:solidFill>
                  <a:srgbClr val="FF0000"/>
                </a:solidFill>
              </a:rPr>
              <a:t>En </a:t>
            </a:r>
            <a:r>
              <a:rPr lang="es-ES" sz="2400" dirty="0">
                <a:solidFill>
                  <a:srgbClr val="FF0000"/>
                </a:solidFill>
              </a:rPr>
              <a:t>la mayoría de células eucariotas en </a:t>
            </a:r>
            <a:r>
              <a:rPr lang="es-ES" sz="2400" dirty="0">
                <a:solidFill>
                  <a:srgbClr val="7030A0"/>
                </a:solidFill>
              </a:rPr>
              <a:t>peroxisomas. </a:t>
            </a:r>
            <a:endParaRPr lang="es-ES" sz="2400" dirty="0" smtClean="0">
              <a:solidFill>
                <a:srgbClr val="7030A0"/>
              </a:solidFill>
            </a:endParaRPr>
          </a:p>
          <a:p>
            <a:r>
              <a:rPr lang="es-ES" sz="2400" dirty="0">
                <a:solidFill>
                  <a:srgbClr val="7030A0"/>
                </a:solidFill>
              </a:rPr>
              <a:t>	</a:t>
            </a:r>
            <a:r>
              <a:rPr lang="es-ES" sz="2400" dirty="0" smtClean="0">
                <a:solidFill>
                  <a:srgbClr val="7030A0"/>
                </a:solidFill>
              </a:rPr>
              <a:t>Ejemplo: </a:t>
            </a:r>
            <a:r>
              <a:rPr lang="es-ES" sz="2400" dirty="0">
                <a:solidFill>
                  <a:srgbClr val="7030A0"/>
                </a:solidFill>
              </a:rPr>
              <a:t>para </a:t>
            </a:r>
            <a:r>
              <a:rPr lang="es-ES" sz="2400" dirty="0" smtClean="0">
                <a:solidFill>
                  <a:srgbClr val="7030A0"/>
                </a:solidFill>
              </a:rPr>
              <a:t>práctica, </a:t>
            </a:r>
            <a:r>
              <a:rPr lang="es-ES" sz="2400" dirty="0">
                <a:solidFill>
                  <a:srgbClr val="7030A0"/>
                </a:solidFill>
              </a:rPr>
              <a:t>patata o hígado.</a:t>
            </a:r>
            <a:r>
              <a:rPr lang="es-ES" sz="2400" dirty="0"/>
              <a:t>      </a:t>
            </a:r>
          </a:p>
        </p:txBody>
      </p:sp>
      <p:sp>
        <p:nvSpPr>
          <p:cNvPr id="7" name="Line 4"/>
          <p:cNvSpPr>
            <a:spLocks noChangeShapeType="1"/>
          </p:cNvSpPr>
          <p:nvPr/>
        </p:nvSpPr>
        <p:spPr bwMode="auto">
          <a:xfrm>
            <a:off x="3889375" y="4109544"/>
            <a:ext cx="838200" cy="0"/>
          </a:xfrm>
          <a:prstGeom prst="line">
            <a:avLst/>
          </a:prstGeom>
          <a:noFill/>
          <a:ln w="38100">
            <a:solidFill>
              <a:srgbClr val="7030A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Line 5"/>
          <p:cNvSpPr>
            <a:spLocks noChangeShapeType="1"/>
          </p:cNvSpPr>
          <p:nvPr/>
        </p:nvSpPr>
        <p:spPr bwMode="auto">
          <a:xfrm>
            <a:off x="3051175" y="652463"/>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9 CuadroTexto"/>
          <p:cNvSpPr txBox="1">
            <a:spLocks noChangeArrowheads="1"/>
          </p:cNvSpPr>
          <p:nvPr/>
        </p:nvSpPr>
        <p:spPr bwMode="auto">
          <a:xfrm>
            <a:off x="8176664" y="3846635"/>
            <a:ext cx="1227517" cy="523220"/>
          </a:xfrm>
          <a:prstGeom prst="rect">
            <a:avLst/>
          </a:prstGeom>
          <a:noFill/>
          <a:ln w="9525">
            <a:noFill/>
            <a:miter lim="800000"/>
            <a:headEnd/>
            <a:tailEnd/>
          </a:ln>
        </p:spPr>
        <p:txBody>
          <a:bodyPr wrap="none">
            <a:spAutoFit/>
          </a:bodyPr>
          <a:lstStyle/>
          <a:p>
            <a:pPr algn="ctr"/>
            <a:r>
              <a:rPr lang="es-ES" sz="1400" b="1" dirty="0" err="1">
                <a:solidFill>
                  <a:srgbClr val="FF0000"/>
                </a:solidFill>
              </a:rPr>
              <a:t>Ph</a:t>
            </a:r>
            <a:r>
              <a:rPr lang="es-ES" sz="1400" b="1" dirty="0">
                <a:solidFill>
                  <a:srgbClr val="FF0000"/>
                </a:solidFill>
              </a:rPr>
              <a:t> óptimo 7,6</a:t>
            </a:r>
          </a:p>
          <a:p>
            <a:pPr algn="ctr"/>
            <a:r>
              <a:rPr lang="es-ES" sz="1400" b="1" dirty="0">
                <a:solidFill>
                  <a:srgbClr val="FF0000"/>
                </a:solidFill>
              </a:rPr>
              <a:t>5-9</a:t>
            </a:r>
          </a:p>
        </p:txBody>
      </p:sp>
      <p:sp>
        <p:nvSpPr>
          <p:cNvPr id="10" name="10 CuadroTexto"/>
          <p:cNvSpPr txBox="1">
            <a:spLocks noChangeArrowheads="1"/>
          </p:cNvSpPr>
          <p:nvPr/>
        </p:nvSpPr>
        <p:spPr bwMode="auto">
          <a:xfrm>
            <a:off x="9561872" y="3847290"/>
            <a:ext cx="1500188" cy="523220"/>
          </a:xfrm>
          <a:prstGeom prst="rect">
            <a:avLst/>
          </a:prstGeom>
          <a:noFill/>
          <a:ln w="9525">
            <a:noFill/>
            <a:miter lim="800000"/>
            <a:headEnd/>
            <a:tailEnd/>
          </a:ln>
        </p:spPr>
        <p:txBody>
          <a:bodyPr>
            <a:spAutoFit/>
          </a:bodyPr>
          <a:lstStyle/>
          <a:p>
            <a:pPr algn="ctr"/>
            <a:r>
              <a:rPr lang="es-ES" sz="1400" b="1" dirty="0" err="1">
                <a:solidFill>
                  <a:srgbClr val="FF0000"/>
                </a:solidFill>
              </a:rPr>
              <a:t>Tª</a:t>
            </a:r>
            <a:r>
              <a:rPr lang="es-ES" sz="1400" b="1" dirty="0">
                <a:solidFill>
                  <a:srgbClr val="FF0000"/>
                </a:solidFill>
              </a:rPr>
              <a:t> </a:t>
            </a:r>
            <a:r>
              <a:rPr lang="es-ES" sz="1400" b="1" dirty="0" smtClean="0">
                <a:solidFill>
                  <a:srgbClr val="FF0000"/>
                </a:solidFill>
              </a:rPr>
              <a:t>óptima 40º C </a:t>
            </a:r>
          </a:p>
          <a:p>
            <a:pPr algn="ctr"/>
            <a:r>
              <a:rPr lang="es-ES" sz="1400" b="1" dirty="0" smtClean="0">
                <a:solidFill>
                  <a:srgbClr val="FF0000"/>
                </a:solidFill>
              </a:rPr>
              <a:t>36ºC - 40ºC </a:t>
            </a:r>
            <a:endParaRPr lang="es-ES" sz="1400" b="1" dirty="0">
              <a:solidFill>
                <a:srgbClr val="FF0000"/>
              </a:solidFill>
            </a:endParaRPr>
          </a:p>
        </p:txBody>
      </p:sp>
    </p:spTree>
    <p:extLst>
      <p:ext uri="{BB962C8B-B14F-4D97-AF65-F5344CB8AC3E}">
        <p14:creationId xmlns:p14="http://schemas.microsoft.com/office/powerpoint/2010/main" val="239423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7" name="Conector recto de flecha 166"/>
          <p:cNvCxnSpPr/>
          <p:nvPr/>
        </p:nvCxnSpPr>
        <p:spPr>
          <a:xfrm flipH="1">
            <a:off x="805077" y="4635794"/>
            <a:ext cx="688" cy="8859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ector recto de flecha 148"/>
          <p:cNvCxnSpPr/>
          <p:nvPr/>
        </p:nvCxnSpPr>
        <p:spPr>
          <a:xfrm flipH="1">
            <a:off x="1371510" y="4305971"/>
            <a:ext cx="1" cy="726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85"/>
          <p:cNvCxnSpPr/>
          <p:nvPr/>
        </p:nvCxnSpPr>
        <p:spPr>
          <a:xfrm flipV="1">
            <a:off x="5387452" y="4125231"/>
            <a:ext cx="6" cy="782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4611720" y="3841275"/>
            <a:ext cx="0" cy="2839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ector recto 92"/>
          <p:cNvCxnSpPr/>
          <p:nvPr/>
        </p:nvCxnSpPr>
        <p:spPr>
          <a:xfrm flipH="1">
            <a:off x="8439484" y="4070828"/>
            <a:ext cx="20195" cy="2477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flipH="1">
            <a:off x="3658490" y="4112668"/>
            <a:ext cx="24769" cy="21883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p:nvSpPr>
        <p:spPr>
          <a:xfrm>
            <a:off x="485456" y="202317"/>
            <a:ext cx="8838653" cy="1754326"/>
          </a:xfrm>
          <a:prstGeom prst="rect">
            <a:avLst/>
          </a:prstGeom>
          <a:noFill/>
        </p:spPr>
        <p:txBody>
          <a:bodyPr wrap="square" rtlCol="0">
            <a:spAutoFit/>
          </a:bodyPr>
          <a:lstStyle/>
          <a:p>
            <a:pPr fontAlgn="base">
              <a:spcBef>
                <a:spcPct val="0"/>
              </a:spcBef>
              <a:spcAft>
                <a:spcPct val="0"/>
              </a:spcAft>
            </a:pPr>
            <a:r>
              <a:rPr lang="es-ES" b="1" dirty="0" smtClean="0">
                <a:solidFill>
                  <a:prstClr val="black"/>
                </a:solidFill>
                <a:latin typeface="Arial" charset="0"/>
                <a:cs typeface="Arial" charset="0"/>
              </a:rPr>
              <a:t>¿</a:t>
            </a:r>
            <a:r>
              <a:rPr lang="es-ES" b="1" dirty="0">
                <a:solidFill>
                  <a:prstClr val="black"/>
                </a:solidFill>
                <a:latin typeface="Arial" charset="0"/>
                <a:cs typeface="Arial" charset="0"/>
              </a:rPr>
              <a:t>Qué son las vitaminas? Tipos y papel o papeles biológicos que llevan a cabo</a:t>
            </a:r>
            <a:r>
              <a:rPr lang="es-ES" b="1" dirty="0" smtClean="0">
                <a:solidFill>
                  <a:prstClr val="black"/>
                </a:solidFill>
                <a:latin typeface="Arial" charset="0"/>
                <a:cs typeface="Arial" charset="0"/>
              </a:rPr>
              <a:t>.</a:t>
            </a:r>
          </a:p>
          <a:p>
            <a:r>
              <a:rPr lang="es-ES" b="1" dirty="0"/>
              <a:t>58. Jul. 2019.</a:t>
            </a:r>
            <a:r>
              <a:rPr lang="es-ES" dirty="0"/>
              <a:t>  </a:t>
            </a:r>
            <a:endParaRPr lang="es-ES" dirty="0" smtClean="0"/>
          </a:p>
          <a:p>
            <a:r>
              <a:rPr lang="es-ES" sz="2400" dirty="0" smtClean="0"/>
              <a:t>Vitaminas</a:t>
            </a:r>
            <a:r>
              <a:rPr lang="es-ES" sz="2400" dirty="0"/>
              <a:t>. Concepto, función biológica, clasificación y ejemplos.</a:t>
            </a:r>
          </a:p>
          <a:p>
            <a:r>
              <a:rPr lang="es-ES" sz="2400" dirty="0"/>
              <a:t>Desglose puntos: Concepto	0,2. Función biológica	0,5. Clasificación 0,5.  Ejemplos 0,3.</a:t>
            </a:r>
            <a:endParaRPr lang="es-ES" sz="2400" b="1" dirty="0">
              <a:solidFill>
                <a:prstClr val="black"/>
              </a:solidFill>
              <a:latin typeface="Arial" charset="0"/>
              <a:cs typeface="Arial" charset="0"/>
            </a:endParaRPr>
          </a:p>
        </p:txBody>
      </p:sp>
      <p:sp>
        <p:nvSpPr>
          <p:cNvPr id="5" name="CuadroTexto 4"/>
          <p:cNvSpPr txBox="1"/>
          <p:nvPr/>
        </p:nvSpPr>
        <p:spPr>
          <a:xfrm>
            <a:off x="4416487" y="1617688"/>
            <a:ext cx="10743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Vitaminas</a:t>
            </a:r>
            <a:endParaRPr lang="es-ES" dirty="0"/>
          </a:p>
        </p:txBody>
      </p:sp>
      <p:cxnSp>
        <p:nvCxnSpPr>
          <p:cNvPr id="6" name="Conector recto 5"/>
          <p:cNvCxnSpPr/>
          <p:nvPr/>
        </p:nvCxnSpPr>
        <p:spPr>
          <a:xfrm>
            <a:off x="4953654" y="1977502"/>
            <a:ext cx="0" cy="3502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H="1" flipV="1">
            <a:off x="2951256" y="2316348"/>
            <a:ext cx="3320928" cy="14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951254" y="2305953"/>
            <a:ext cx="0" cy="293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6272184" y="2329278"/>
            <a:ext cx="0" cy="293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2315920" y="2568384"/>
            <a:ext cx="10486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Concepto</a:t>
            </a:r>
            <a:endParaRPr lang="es-ES" dirty="0"/>
          </a:p>
        </p:txBody>
      </p:sp>
      <p:sp>
        <p:nvSpPr>
          <p:cNvPr id="11" name="CuadroTexto 10"/>
          <p:cNvSpPr txBox="1"/>
          <p:nvPr/>
        </p:nvSpPr>
        <p:spPr>
          <a:xfrm>
            <a:off x="5979399" y="2606613"/>
            <a:ext cx="60465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sz="1600" dirty="0" smtClean="0"/>
              <a:t>Tipos</a:t>
            </a:r>
            <a:endParaRPr lang="es-ES" sz="1600" dirty="0"/>
          </a:p>
        </p:txBody>
      </p:sp>
      <p:cxnSp>
        <p:nvCxnSpPr>
          <p:cNvPr id="12" name="Conector recto de flecha 11"/>
          <p:cNvCxnSpPr/>
          <p:nvPr/>
        </p:nvCxnSpPr>
        <p:spPr>
          <a:xfrm>
            <a:off x="2520233" y="2937716"/>
            <a:ext cx="1294" cy="203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166633" y="3128079"/>
            <a:ext cx="3702698" cy="83099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s-ES" sz="1600" b="0"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Nutrientes orgánicos </a:t>
            </a:r>
            <a:r>
              <a:rPr lang="es-ES" sz="1600" b="1"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esenciales,</a:t>
            </a:r>
            <a:endParaRPr lang="es-ES" sz="1600" b="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algn="ctr"/>
            <a:r>
              <a:rPr lang="es-ES" sz="1600" b="0"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simples, muy activos a muy bajas concentraciones.   </a:t>
            </a:r>
            <a:endParaRPr lang="es-ES" sz="1600" b="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cxnSp>
        <p:nvCxnSpPr>
          <p:cNvPr id="14" name="Conector recto 13"/>
          <p:cNvCxnSpPr/>
          <p:nvPr/>
        </p:nvCxnSpPr>
        <p:spPr>
          <a:xfrm flipH="1">
            <a:off x="5371443" y="3143869"/>
            <a:ext cx="1801483" cy="11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a:endCxn id="11" idx="2"/>
          </p:cNvCxnSpPr>
          <p:nvPr/>
        </p:nvCxnSpPr>
        <p:spPr>
          <a:xfrm flipV="1">
            <a:off x="6281725" y="2945167"/>
            <a:ext cx="1" cy="197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11027451" y="4087937"/>
            <a:ext cx="9848" cy="7068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5371443" y="3141691"/>
            <a:ext cx="0" cy="319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4250052" y="3461753"/>
            <a:ext cx="133861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Liposolubles</a:t>
            </a:r>
            <a:endParaRPr lang="es-ES" dirty="0"/>
          </a:p>
        </p:txBody>
      </p:sp>
      <p:sp>
        <p:nvSpPr>
          <p:cNvPr id="19" name="CuadroTexto 18"/>
          <p:cNvSpPr txBox="1"/>
          <p:nvPr/>
        </p:nvSpPr>
        <p:spPr>
          <a:xfrm>
            <a:off x="6760102" y="3471943"/>
            <a:ext cx="18001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Hidrosolubles</a:t>
            </a:r>
            <a:endParaRPr lang="es-ES" dirty="0"/>
          </a:p>
        </p:txBody>
      </p:sp>
      <p:sp>
        <p:nvSpPr>
          <p:cNvPr id="24" name="CuadroTexto 23"/>
          <p:cNvSpPr txBox="1"/>
          <p:nvPr/>
        </p:nvSpPr>
        <p:spPr>
          <a:xfrm>
            <a:off x="8743267" y="5705256"/>
            <a:ext cx="112599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dirty="0" smtClean="0"/>
              <a:t>Coenzimas</a:t>
            </a:r>
            <a:endParaRPr lang="es-ES" sz="1600" dirty="0"/>
          </a:p>
        </p:txBody>
      </p:sp>
      <p:cxnSp>
        <p:nvCxnSpPr>
          <p:cNvPr id="27" name="Conector recto 26"/>
          <p:cNvCxnSpPr/>
          <p:nvPr/>
        </p:nvCxnSpPr>
        <p:spPr>
          <a:xfrm flipH="1" flipV="1">
            <a:off x="1219649" y="4125231"/>
            <a:ext cx="4167805" cy="8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flipH="1">
            <a:off x="7175062" y="3141691"/>
            <a:ext cx="2260" cy="3644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uadroTexto 50"/>
          <p:cNvSpPr txBox="1"/>
          <p:nvPr/>
        </p:nvSpPr>
        <p:spPr>
          <a:xfrm>
            <a:off x="3271549" y="4316725"/>
            <a:ext cx="9057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Función</a:t>
            </a:r>
            <a:endParaRPr lang="es-ES" dirty="0"/>
          </a:p>
        </p:txBody>
      </p:sp>
      <p:cxnSp>
        <p:nvCxnSpPr>
          <p:cNvPr id="52" name="Conector recto de flecha 51"/>
          <p:cNvCxnSpPr>
            <a:endCxn id="79" idx="0"/>
          </p:cNvCxnSpPr>
          <p:nvPr/>
        </p:nvCxnSpPr>
        <p:spPr>
          <a:xfrm>
            <a:off x="4504963" y="4935364"/>
            <a:ext cx="0" cy="471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uadroTexto 52"/>
          <p:cNvSpPr txBox="1"/>
          <p:nvPr/>
        </p:nvSpPr>
        <p:spPr>
          <a:xfrm>
            <a:off x="4623803" y="4323571"/>
            <a:ext cx="15139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Composición</a:t>
            </a:r>
            <a:endParaRPr lang="es-ES" dirty="0"/>
          </a:p>
        </p:txBody>
      </p:sp>
      <p:cxnSp>
        <p:nvCxnSpPr>
          <p:cNvPr id="54" name="Conector recto de flecha 53"/>
          <p:cNvCxnSpPr/>
          <p:nvPr/>
        </p:nvCxnSpPr>
        <p:spPr>
          <a:xfrm flipH="1">
            <a:off x="7386738" y="4088870"/>
            <a:ext cx="16236" cy="7748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a:xfrm flipH="1">
            <a:off x="7390006" y="4084679"/>
            <a:ext cx="3617928" cy="3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8293194" y="4285675"/>
            <a:ext cx="9057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Función</a:t>
            </a:r>
            <a:endParaRPr lang="es-ES" dirty="0"/>
          </a:p>
        </p:txBody>
      </p:sp>
      <p:sp>
        <p:nvSpPr>
          <p:cNvPr id="58" name="CuadroTexto 57"/>
          <p:cNvSpPr txBox="1"/>
          <p:nvPr/>
        </p:nvSpPr>
        <p:spPr>
          <a:xfrm>
            <a:off x="6746835" y="4286490"/>
            <a:ext cx="132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Composición</a:t>
            </a:r>
            <a:endParaRPr lang="es-ES" dirty="0"/>
          </a:p>
        </p:txBody>
      </p:sp>
      <p:cxnSp>
        <p:nvCxnSpPr>
          <p:cNvPr id="71" name="Conector recto 70"/>
          <p:cNvCxnSpPr/>
          <p:nvPr/>
        </p:nvCxnSpPr>
        <p:spPr>
          <a:xfrm flipV="1">
            <a:off x="8060585" y="3841275"/>
            <a:ext cx="5677" cy="229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CuadroTexto 78"/>
          <p:cNvSpPr txBox="1"/>
          <p:nvPr/>
        </p:nvSpPr>
        <p:spPr>
          <a:xfrm>
            <a:off x="3869331" y="5407316"/>
            <a:ext cx="127126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Terpenos: A, E, K</a:t>
            </a:r>
            <a:endParaRPr lang="es-ES" dirty="0"/>
          </a:p>
        </p:txBody>
      </p:sp>
      <p:cxnSp>
        <p:nvCxnSpPr>
          <p:cNvPr id="82" name="Conector recto de flecha 81"/>
          <p:cNvCxnSpPr/>
          <p:nvPr/>
        </p:nvCxnSpPr>
        <p:spPr>
          <a:xfrm>
            <a:off x="8474589" y="5025779"/>
            <a:ext cx="267009" cy="68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CuadroTexto 82"/>
          <p:cNvSpPr txBox="1"/>
          <p:nvPr/>
        </p:nvSpPr>
        <p:spPr>
          <a:xfrm>
            <a:off x="8743268" y="4762527"/>
            <a:ext cx="112599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dirty="0" smtClean="0"/>
              <a:t>Precursor de </a:t>
            </a:r>
          </a:p>
          <a:p>
            <a:pPr algn="ctr"/>
            <a:r>
              <a:rPr lang="es-ES" sz="1600" dirty="0" smtClean="0"/>
              <a:t>Coenzimas</a:t>
            </a:r>
            <a:endParaRPr lang="es-ES" sz="1600" dirty="0"/>
          </a:p>
        </p:txBody>
      </p:sp>
      <p:sp>
        <p:nvSpPr>
          <p:cNvPr id="85" name="CuadroTexto 84"/>
          <p:cNvSpPr txBox="1"/>
          <p:nvPr/>
        </p:nvSpPr>
        <p:spPr>
          <a:xfrm>
            <a:off x="5502158" y="5407316"/>
            <a:ext cx="127126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Esteroides:</a:t>
            </a:r>
          </a:p>
          <a:p>
            <a:pPr algn="ctr"/>
            <a:r>
              <a:rPr lang="es-ES" dirty="0" smtClean="0"/>
              <a:t>D (1,2,3,4)</a:t>
            </a:r>
            <a:endParaRPr lang="es-ES" dirty="0"/>
          </a:p>
        </p:txBody>
      </p:sp>
      <p:cxnSp>
        <p:nvCxnSpPr>
          <p:cNvPr id="87" name="Conector recto 86"/>
          <p:cNvCxnSpPr/>
          <p:nvPr/>
        </p:nvCxnSpPr>
        <p:spPr>
          <a:xfrm flipH="1">
            <a:off x="4504963" y="4902064"/>
            <a:ext cx="1801483" cy="11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ector recto de flecha 88"/>
          <p:cNvCxnSpPr/>
          <p:nvPr/>
        </p:nvCxnSpPr>
        <p:spPr>
          <a:xfrm>
            <a:off x="6306446" y="4904892"/>
            <a:ext cx="0" cy="471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CuadroTexto 89"/>
          <p:cNvSpPr txBox="1"/>
          <p:nvPr/>
        </p:nvSpPr>
        <p:spPr>
          <a:xfrm>
            <a:off x="6967935" y="4869253"/>
            <a:ext cx="130448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Peptídica : derivados de aa.</a:t>
            </a:r>
          </a:p>
          <a:p>
            <a:pPr algn="ctr"/>
            <a:r>
              <a:rPr lang="es-ES" dirty="0" smtClean="0"/>
              <a:t>Complejo B + </a:t>
            </a:r>
            <a:r>
              <a:rPr lang="es-ES" dirty="0" err="1" smtClean="0"/>
              <a:t>vit</a:t>
            </a:r>
            <a:r>
              <a:rPr lang="es-ES" dirty="0" smtClean="0"/>
              <a:t> C</a:t>
            </a:r>
            <a:endParaRPr lang="es-ES" dirty="0"/>
          </a:p>
        </p:txBody>
      </p:sp>
      <p:cxnSp>
        <p:nvCxnSpPr>
          <p:cNvPr id="96" name="Conector recto de flecha 95"/>
          <p:cNvCxnSpPr/>
          <p:nvPr/>
        </p:nvCxnSpPr>
        <p:spPr>
          <a:xfrm>
            <a:off x="8469369" y="5860318"/>
            <a:ext cx="267009" cy="68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CuadroTexto 97"/>
          <p:cNvSpPr txBox="1"/>
          <p:nvPr/>
        </p:nvSpPr>
        <p:spPr>
          <a:xfrm>
            <a:off x="4678335" y="4863713"/>
            <a:ext cx="15139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Lipídica</a:t>
            </a:r>
            <a:endParaRPr lang="es-ES" dirty="0"/>
          </a:p>
        </p:txBody>
      </p:sp>
      <p:sp>
        <p:nvSpPr>
          <p:cNvPr id="99" name="CuadroTexto 98"/>
          <p:cNvSpPr txBox="1"/>
          <p:nvPr/>
        </p:nvSpPr>
        <p:spPr>
          <a:xfrm>
            <a:off x="10870934" y="4247762"/>
            <a:ext cx="12034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Ejemplos</a:t>
            </a:r>
            <a:endParaRPr lang="es-ES" dirty="0"/>
          </a:p>
        </p:txBody>
      </p:sp>
      <p:cxnSp>
        <p:nvCxnSpPr>
          <p:cNvPr id="100" name="Conector recto de flecha 99"/>
          <p:cNvCxnSpPr/>
          <p:nvPr/>
        </p:nvCxnSpPr>
        <p:spPr>
          <a:xfrm>
            <a:off x="9878399" y="5025779"/>
            <a:ext cx="2736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CuadroTexto 101"/>
          <p:cNvSpPr txBox="1"/>
          <p:nvPr/>
        </p:nvSpPr>
        <p:spPr>
          <a:xfrm>
            <a:off x="10130310" y="5855655"/>
            <a:ext cx="176807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smtClean="0"/>
              <a:t>B1 de </a:t>
            </a:r>
            <a:r>
              <a:rPr lang="es-ES" sz="1200" dirty="0" err="1" smtClean="0"/>
              <a:t>descarboxilasas</a:t>
            </a:r>
            <a:endParaRPr lang="es-ES" sz="1200" dirty="0" smtClean="0"/>
          </a:p>
          <a:p>
            <a:r>
              <a:rPr lang="es-ES" sz="1600" dirty="0" smtClean="0"/>
              <a:t>B 7,8, B9, B12, y C</a:t>
            </a:r>
            <a:endParaRPr lang="es-ES" sz="1600" dirty="0"/>
          </a:p>
        </p:txBody>
      </p:sp>
      <p:sp>
        <p:nvSpPr>
          <p:cNvPr id="104" name="CuadroTexto 103"/>
          <p:cNvSpPr txBox="1"/>
          <p:nvPr/>
        </p:nvSpPr>
        <p:spPr>
          <a:xfrm>
            <a:off x="10147044" y="4785918"/>
            <a:ext cx="112994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400" dirty="0" smtClean="0"/>
              <a:t>B2 de FAD</a:t>
            </a:r>
          </a:p>
          <a:p>
            <a:r>
              <a:rPr lang="es-ES" sz="1400" dirty="0" smtClean="0"/>
              <a:t>B3 de NAD</a:t>
            </a:r>
            <a:r>
              <a:rPr lang="es-ES" sz="1400" baseline="30000" dirty="0" smtClean="0"/>
              <a:t>+</a:t>
            </a:r>
          </a:p>
          <a:p>
            <a:r>
              <a:rPr lang="es-ES" sz="1400" dirty="0" smtClean="0"/>
              <a:t>B5 de </a:t>
            </a:r>
            <a:r>
              <a:rPr lang="es-ES" sz="1400" dirty="0" err="1" smtClean="0"/>
              <a:t>CoA</a:t>
            </a:r>
            <a:endParaRPr lang="es-ES" sz="1400" dirty="0" smtClean="0"/>
          </a:p>
          <a:p>
            <a:r>
              <a:rPr lang="es-ES" sz="1400" dirty="0" smtClean="0"/>
              <a:t>B6 </a:t>
            </a:r>
            <a:endParaRPr lang="es-ES" sz="1400" baseline="30000" dirty="0"/>
          </a:p>
        </p:txBody>
      </p:sp>
      <p:cxnSp>
        <p:nvCxnSpPr>
          <p:cNvPr id="107" name="Conector recto de flecha 106"/>
          <p:cNvCxnSpPr/>
          <p:nvPr/>
        </p:nvCxnSpPr>
        <p:spPr>
          <a:xfrm>
            <a:off x="9869260" y="5952818"/>
            <a:ext cx="2736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p:cNvCxnSpPr/>
          <p:nvPr/>
        </p:nvCxnSpPr>
        <p:spPr>
          <a:xfrm flipH="1">
            <a:off x="3226784" y="5059478"/>
            <a:ext cx="4451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p:cNvCxnSpPr/>
          <p:nvPr/>
        </p:nvCxnSpPr>
        <p:spPr>
          <a:xfrm flipH="1" flipV="1">
            <a:off x="3239806" y="5747232"/>
            <a:ext cx="414594" cy="16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p:cNvCxnSpPr>
            <a:stCxn id="135" idx="1"/>
          </p:cNvCxnSpPr>
          <p:nvPr/>
        </p:nvCxnSpPr>
        <p:spPr>
          <a:xfrm flipH="1" flipV="1">
            <a:off x="1547996" y="5171340"/>
            <a:ext cx="201215" cy="2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CuadroTexto 132"/>
          <p:cNvSpPr txBox="1"/>
          <p:nvPr/>
        </p:nvSpPr>
        <p:spPr>
          <a:xfrm>
            <a:off x="1726710" y="5607917"/>
            <a:ext cx="15139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Cofactores</a:t>
            </a:r>
            <a:endParaRPr lang="es-ES" dirty="0"/>
          </a:p>
        </p:txBody>
      </p:sp>
      <p:sp>
        <p:nvSpPr>
          <p:cNvPr id="135" name="CuadroTexto 134"/>
          <p:cNvSpPr txBox="1"/>
          <p:nvPr/>
        </p:nvSpPr>
        <p:spPr>
          <a:xfrm>
            <a:off x="1749211" y="4851139"/>
            <a:ext cx="150661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Factores de transcripción</a:t>
            </a:r>
            <a:endParaRPr lang="es-ES" dirty="0"/>
          </a:p>
        </p:txBody>
      </p:sp>
      <p:sp>
        <p:nvSpPr>
          <p:cNvPr id="144" name="CuadroTexto 143"/>
          <p:cNvSpPr txBox="1"/>
          <p:nvPr/>
        </p:nvSpPr>
        <p:spPr>
          <a:xfrm>
            <a:off x="308370" y="4266462"/>
            <a:ext cx="12034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Ejemplos</a:t>
            </a:r>
            <a:endParaRPr lang="es-ES" dirty="0"/>
          </a:p>
        </p:txBody>
      </p:sp>
      <p:sp>
        <p:nvSpPr>
          <p:cNvPr id="155" name="CuadroTexto 154"/>
          <p:cNvSpPr txBox="1"/>
          <p:nvPr/>
        </p:nvSpPr>
        <p:spPr>
          <a:xfrm>
            <a:off x="888382" y="4977678"/>
            <a:ext cx="64871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smtClean="0"/>
              <a:t>A , D</a:t>
            </a:r>
            <a:endParaRPr lang="es-ES" sz="1600" dirty="0"/>
          </a:p>
        </p:txBody>
      </p:sp>
      <p:sp>
        <p:nvSpPr>
          <p:cNvPr id="156" name="CuadroTexto 155"/>
          <p:cNvSpPr txBox="1"/>
          <p:nvPr/>
        </p:nvSpPr>
        <p:spPr>
          <a:xfrm>
            <a:off x="565936" y="5525171"/>
            <a:ext cx="634178"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a:t>E</a:t>
            </a:r>
            <a:r>
              <a:rPr lang="es-ES" sz="1600" dirty="0" smtClean="0"/>
              <a:t> , K</a:t>
            </a:r>
            <a:endParaRPr lang="es-ES" sz="1600" dirty="0"/>
          </a:p>
        </p:txBody>
      </p:sp>
      <p:cxnSp>
        <p:nvCxnSpPr>
          <p:cNvPr id="164" name="Conector recto de flecha 163"/>
          <p:cNvCxnSpPr/>
          <p:nvPr/>
        </p:nvCxnSpPr>
        <p:spPr>
          <a:xfrm flipH="1" flipV="1">
            <a:off x="1202159" y="5729085"/>
            <a:ext cx="509860" cy="13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ector recto de flecha 184"/>
          <p:cNvCxnSpPr/>
          <p:nvPr/>
        </p:nvCxnSpPr>
        <p:spPr>
          <a:xfrm flipH="1">
            <a:off x="11473709" y="4613220"/>
            <a:ext cx="9019" cy="1250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ector recto 188"/>
          <p:cNvCxnSpPr/>
          <p:nvPr/>
        </p:nvCxnSpPr>
        <p:spPr>
          <a:xfrm flipV="1">
            <a:off x="1217005" y="4138674"/>
            <a:ext cx="0" cy="127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flipH="1" flipV="1">
            <a:off x="3239806" y="6301000"/>
            <a:ext cx="414594" cy="16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CuadroTexto 196"/>
          <p:cNvSpPr txBox="1"/>
          <p:nvPr/>
        </p:nvSpPr>
        <p:spPr>
          <a:xfrm>
            <a:off x="1712777" y="6084970"/>
            <a:ext cx="15139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Antioxidante</a:t>
            </a:r>
            <a:endParaRPr lang="es-ES" dirty="0"/>
          </a:p>
        </p:txBody>
      </p:sp>
      <p:sp>
        <p:nvSpPr>
          <p:cNvPr id="198" name="CuadroTexto 197"/>
          <p:cNvSpPr txBox="1"/>
          <p:nvPr/>
        </p:nvSpPr>
        <p:spPr>
          <a:xfrm>
            <a:off x="209163" y="5998523"/>
            <a:ext cx="73929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1600" dirty="0" smtClean="0"/>
              <a:t>A , E</a:t>
            </a:r>
            <a:endParaRPr lang="es-ES" sz="1600" dirty="0"/>
          </a:p>
        </p:txBody>
      </p:sp>
      <p:cxnSp>
        <p:nvCxnSpPr>
          <p:cNvPr id="201" name="Conector recto de flecha 200"/>
          <p:cNvCxnSpPr/>
          <p:nvPr/>
        </p:nvCxnSpPr>
        <p:spPr>
          <a:xfrm flipH="1">
            <a:off x="400355" y="4655007"/>
            <a:ext cx="688" cy="1352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ector recto de flecha 209"/>
          <p:cNvCxnSpPr/>
          <p:nvPr/>
        </p:nvCxnSpPr>
        <p:spPr>
          <a:xfrm>
            <a:off x="8434136" y="6542620"/>
            <a:ext cx="267009" cy="68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1" name="CuadroTexto 210"/>
          <p:cNvSpPr txBox="1"/>
          <p:nvPr/>
        </p:nvSpPr>
        <p:spPr>
          <a:xfrm>
            <a:off x="8701145" y="6410396"/>
            <a:ext cx="1241345"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dirty="0" smtClean="0"/>
              <a:t>Antioxidante</a:t>
            </a:r>
            <a:endParaRPr lang="es-ES" sz="1600" dirty="0"/>
          </a:p>
        </p:txBody>
      </p:sp>
      <p:cxnSp>
        <p:nvCxnSpPr>
          <p:cNvPr id="213" name="Conector recto de flecha 212"/>
          <p:cNvCxnSpPr/>
          <p:nvPr/>
        </p:nvCxnSpPr>
        <p:spPr>
          <a:xfrm>
            <a:off x="11995162" y="4624029"/>
            <a:ext cx="7948" cy="18484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CuadroTexto 214"/>
          <p:cNvSpPr txBox="1"/>
          <p:nvPr/>
        </p:nvSpPr>
        <p:spPr>
          <a:xfrm>
            <a:off x="11718241" y="6487874"/>
            <a:ext cx="36027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a:t>
            </a:r>
          </a:p>
        </p:txBody>
      </p:sp>
      <p:cxnSp>
        <p:nvCxnSpPr>
          <p:cNvPr id="217" name="Conector recto de flecha 216"/>
          <p:cNvCxnSpPr>
            <a:stCxn id="211" idx="3"/>
          </p:cNvCxnSpPr>
          <p:nvPr/>
        </p:nvCxnSpPr>
        <p:spPr>
          <a:xfrm>
            <a:off x="9942490" y="6579673"/>
            <a:ext cx="17757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4" name="Rectángulo 223"/>
          <p:cNvSpPr/>
          <p:nvPr/>
        </p:nvSpPr>
        <p:spPr>
          <a:xfrm>
            <a:off x="9310984" y="583431"/>
            <a:ext cx="2666717" cy="2462213"/>
          </a:xfrm>
          <a:prstGeom prst="rect">
            <a:avLst/>
          </a:prstGeom>
          <a:ln>
            <a:solidFill>
              <a:srgbClr val="7030A0"/>
            </a:solidFill>
          </a:ln>
        </p:spPr>
        <p:txBody>
          <a:bodyPr wrap="square">
            <a:spAutoFit/>
          </a:bodyPr>
          <a:lstStyle/>
          <a:p>
            <a:r>
              <a:rPr lang="es-ES" sz="1400" b="1" i="0" dirty="0" smtClean="0">
                <a:solidFill>
                  <a:srgbClr val="222222"/>
                </a:solidFill>
                <a:effectLst/>
                <a:latin typeface="Calibri" panose="020F0502020204030204" pitchFamily="34" charset="0"/>
                <a:cs typeface="Calibri" panose="020F0502020204030204" pitchFamily="34" charset="0"/>
              </a:rPr>
              <a:t>HIDROSOLUBLES:</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B1 (tiamina)</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B2 (</a:t>
            </a:r>
            <a:r>
              <a:rPr lang="es-ES" sz="1400" b="0" i="0" dirty="0" err="1" smtClean="0">
                <a:solidFill>
                  <a:srgbClr val="222222"/>
                </a:solidFill>
                <a:effectLst/>
                <a:latin typeface="Calibri" panose="020F0502020204030204" pitchFamily="34" charset="0"/>
                <a:cs typeface="Calibri" panose="020F0502020204030204" pitchFamily="34" charset="0"/>
              </a:rPr>
              <a:t>riboflavina</a:t>
            </a:r>
            <a:r>
              <a:rPr lang="es-ES" sz="1400" b="0" i="0" dirty="0" smtClean="0">
                <a:solidFill>
                  <a:srgbClr val="222222"/>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B3 (niacina)</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B5 (ácido pantoténico)</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B6 (</a:t>
            </a:r>
            <a:r>
              <a:rPr lang="es-ES" sz="1400" b="0" i="0" dirty="0" err="1" smtClean="0">
                <a:solidFill>
                  <a:srgbClr val="222222"/>
                </a:solidFill>
                <a:effectLst/>
                <a:latin typeface="Calibri" panose="020F0502020204030204" pitchFamily="34" charset="0"/>
                <a:cs typeface="Calibri" panose="020F0502020204030204" pitchFamily="34" charset="0"/>
              </a:rPr>
              <a:t>piridoxina</a:t>
            </a:r>
            <a:r>
              <a:rPr lang="es-ES" sz="1400" b="0" i="0" dirty="0" smtClean="0">
                <a:solidFill>
                  <a:srgbClr val="222222"/>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B7,8, H (biotina)</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B9 (ácido fólico)</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B12 (</a:t>
            </a:r>
            <a:r>
              <a:rPr lang="es-ES" sz="1400" b="0" i="0" dirty="0" err="1" smtClean="0">
                <a:solidFill>
                  <a:srgbClr val="222222"/>
                </a:solidFill>
                <a:effectLst/>
                <a:latin typeface="Calibri" panose="020F0502020204030204" pitchFamily="34" charset="0"/>
                <a:cs typeface="Calibri" panose="020F0502020204030204" pitchFamily="34" charset="0"/>
              </a:rPr>
              <a:t>cianocobalamina</a:t>
            </a:r>
            <a:r>
              <a:rPr lang="es-ES" sz="1400" b="0" i="0" dirty="0" smtClean="0">
                <a:solidFill>
                  <a:srgbClr val="222222"/>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endParaRPr lang="es-ES" sz="1400" dirty="0" smtClean="0">
              <a:solidFill>
                <a:srgbClr val="22222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s-ES" sz="1400" b="1" dirty="0" smtClean="0">
                <a:solidFill>
                  <a:srgbClr val="222222"/>
                </a:solidFill>
                <a:latin typeface="Calibri" panose="020F0502020204030204" pitchFamily="34" charset="0"/>
                <a:cs typeface="Calibri" panose="020F0502020204030204" pitchFamily="34" charset="0"/>
              </a:rPr>
              <a:t>Vitamina C </a:t>
            </a:r>
            <a:r>
              <a:rPr lang="es-ES" sz="1400" dirty="0" smtClean="0">
                <a:solidFill>
                  <a:srgbClr val="222222"/>
                </a:solidFill>
                <a:latin typeface="Calibri" panose="020F0502020204030204" pitchFamily="34" charset="0"/>
                <a:cs typeface="Calibri" panose="020F0502020204030204" pitchFamily="34" charset="0"/>
              </a:rPr>
              <a:t>(Ácido </a:t>
            </a:r>
            <a:r>
              <a:rPr lang="es-ES" sz="1400" dirty="0" err="1" smtClean="0">
                <a:solidFill>
                  <a:srgbClr val="222222"/>
                </a:solidFill>
                <a:latin typeface="Calibri" panose="020F0502020204030204" pitchFamily="34" charset="0"/>
                <a:cs typeface="Calibri" panose="020F0502020204030204" pitchFamily="34" charset="0"/>
              </a:rPr>
              <a:t>Ascorbico</a:t>
            </a:r>
            <a:r>
              <a:rPr lang="es-ES" sz="1400" dirty="0" smtClean="0">
                <a:solidFill>
                  <a:srgbClr val="222222"/>
                </a:solidFill>
                <a:latin typeface="Calibri" panose="020F0502020204030204" pitchFamily="34" charset="0"/>
                <a:cs typeface="Calibri" panose="020F0502020204030204" pitchFamily="34" charset="0"/>
              </a:rPr>
              <a:t>)</a:t>
            </a:r>
            <a:endParaRPr lang="es-ES" sz="1400" b="0" i="0" dirty="0">
              <a:solidFill>
                <a:srgbClr val="222222"/>
              </a:solidFill>
              <a:effectLst/>
              <a:latin typeface="Calibri" panose="020F0502020204030204" pitchFamily="34" charset="0"/>
              <a:cs typeface="Calibri" panose="020F0502020204030204" pitchFamily="34" charset="0"/>
            </a:endParaRPr>
          </a:p>
        </p:txBody>
      </p:sp>
      <p:sp>
        <p:nvSpPr>
          <p:cNvPr id="225" name="Rectángulo 224"/>
          <p:cNvSpPr/>
          <p:nvPr/>
        </p:nvSpPr>
        <p:spPr>
          <a:xfrm>
            <a:off x="7250428" y="1664506"/>
            <a:ext cx="2038990" cy="1384995"/>
          </a:xfrm>
          <a:prstGeom prst="rect">
            <a:avLst/>
          </a:prstGeom>
          <a:ln>
            <a:solidFill>
              <a:srgbClr val="7030A0"/>
            </a:solidFill>
          </a:ln>
        </p:spPr>
        <p:txBody>
          <a:bodyPr wrap="square">
            <a:spAutoFit/>
          </a:bodyPr>
          <a:lstStyle/>
          <a:p>
            <a:r>
              <a:rPr lang="es-ES" sz="1400" b="1" i="0" dirty="0" smtClean="0">
                <a:solidFill>
                  <a:srgbClr val="222222"/>
                </a:solidFill>
                <a:effectLst/>
                <a:latin typeface="Calibri" panose="020F0502020204030204" pitchFamily="34" charset="0"/>
                <a:cs typeface="Calibri" panose="020F0502020204030204" pitchFamily="34" charset="0"/>
              </a:rPr>
              <a:t>LIPOSOLUBLES:</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 (</a:t>
            </a:r>
            <a:r>
              <a:rPr lang="es-ES" sz="1400" b="1" i="0" dirty="0" err="1" smtClean="0">
                <a:solidFill>
                  <a:srgbClr val="222222"/>
                </a:solidFill>
                <a:effectLst/>
                <a:latin typeface="Calibri" panose="020F0502020204030204" pitchFamily="34" charset="0"/>
                <a:cs typeface="Calibri" panose="020F0502020204030204" pitchFamily="34" charset="0"/>
              </a:rPr>
              <a:t>Retinol</a:t>
            </a:r>
            <a:r>
              <a:rPr lang="es-ES" sz="1400" b="1" i="0" dirty="0" smtClean="0">
                <a:solidFill>
                  <a:srgbClr val="222222"/>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s-ES" sz="1400" b="1" dirty="0" smtClean="0">
                <a:solidFill>
                  <a:srgbClr val="222222"/>
                </a:solidFill>
                <a:latin typeface="Calibri" panose="020F0502020204030204" pitchFamily="34" charset="0"/>
                <a:cs typeface="Calibri" panose="020F0502020204030204" pitchFamily="34" charset="0"/>
              </a:rPr>
              <a:t>Vitamina E (</a:t>
            </a:r>
            <a:r>
              <a:rPr lang="es-ES_tradnl" sz="1400" i="1" dirty="0" smtClean="0">
                <a:latin typeface="Calibri" panose="020F0502020204030204" pitchFamily="34" charset="0"/>
                <a:cs typeface="Calibri" panose="020F0502020204030204" pitchFamily="34" charset="0"/>
              </a:rPr>
              <a:t>tocoferol)</a:t>
            </a:r>
            <a:endParaRPr lang="es-ES" sz="1400" b="1" dirty="0" smtClean="0">
              <a:solidFill>
                <a:srgbClr val="22222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s-ES" sz="1400" b="1" i="0" dirty="0">
                <a:solidFill>
                  <a:srgbClr val="222222"/>
                </a:solidFill>
                <a:effectLst/>
                <a:latin typeface="Calibri" panose="020F0502020204030204" pitchFamily="34" charset="0"/>
                <a:cs typeface="Calibri" panose="020F0502020204030204" pitchFamily="34" charset="0"/>
              </a:rPr>
              <a:t> </a:t>
            </a:r>
            <a:r>
              <a:rPr lang="es-ES" sz="1400" b="1" i="0" dirty="0" smtClean="0">
                <a:solidFill>
                  <a:srgbClr val="222222"/>
                </a:solidFill>
                <a:effectLst/>
                <a:latin typeface="Calibri" panose="020F0502020204030204" pitchFamily="34" charset="0"/>
                <a:cs typeface="Calibri" panose="020F0502020204030204" pitchFamily="34" charset="0"/>
              </a:rPr>
              <a:t>Vitamina K (</a:t>
            </a:r>
            <a:r>
              <a:rPr lang="es-ES_tradnl" sz="1400" i="1" dirty="0" err="1" smtClean="0">
                <a:latin typeface="Calibri" panose="020F0502020204030204" pitchFamily="34" charset="0"/>
                <a:cs typeface="Calibri" panose="020F0502020204030204" pitchFamily="34" charset="0"/>
              </a:rPr>
              <a:t>filoquinona</a:t>
            </a:r>
            <a:r>
              <a:rPr lang="es-ES_tradnl" sz="1400" i="1" dirty="0" smtClean="0">
                <a:latin typeface="Calibri" panose="020F0502020204030204" pitchFamily="34" charset="0"/>
                <a:cs typeface="Calibri" panose="020F0502020204030204" pitchFamily="34" charset="0"/>
              </a:rPr>
              <a:t>)</a:t>
            </a:r>
            <a:endParaRPr lang="es-ES" sz="1400" b="1" dirty="0">
              <a:solidFill>
                <a:srgbClr val="22222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 D  (</a:t>
            </a:r>
            <a:r>
              <a:rPr lang="es-ES_tradnl" sz="1400" i="1" dirty="0" smtClean="0">
                <a:latin typeface="Calibri" panose="020F0502020204030204" pitchFamily="34" charset="0"/>
                <a:cs typeface="Calibri" panose="020F0502020204030204" pitchFamily="34" charset="0"/>
              </a:rPr>
              <a:t>calciferol)</a:t>
            </a:r>
          </a:p>
        </p:txBody>
      </p:sp>
      <p:sp>
        <p:nvSpPr>
          <p:cNvPr id="226" name="CuadroTexto 225"/>
          <p:cNvSpPr txBox="1"/>
          <p:nvPr/>
        </p:nvSpPr>
        <p:spPr>
          <a:xfrm>
            <a:off x="8459679" y="583431"/>
            <a:ext cx="833883" cy="369332"/>
          </a:xfrm>
          <a:prstGeom prst="rect">
            <a:avLst/>
          </a:prstGeom>
          <a:noFill/>
          <a:ln w="38100">
            <a:solidFill>
              <a:schemeClr val="tx1"/>
            </a:solidFill>
          </a:ln>
        </p:spPr>
        <p:txBody>
          <a:bodyPr wrap="none" rtlCol="0">
            <a:spAutoFit/>
          </a:bodyPr>
          <a:lstStyle/>
          <a:p>
            <a:r>
              <a:rPr lang="es-ES" dirty="0" smtClean="0"/>
              <a:t>Son 13</a:t>
            </a:r>
            <a:endParaRPr lang="es-ES" dirty="0"/>
          </a:p>
        </p:txBody>
      </p:sp>
      <p:cxnSp>
        <p:nvCxnSpPr>
          <p:cNvPr id="76" name="Conector recto de flecha 75"/>
          <p:cNvCxnSpPr>
            <a:stCxn id="197" idx="1"/>
          </p:cNvCxnSpPr>
          <p:nvPr/>
        </p:nvCxnSpPr>
        <p:spPr>
          <a:xfrm flipH="1">
            <a:off x="948454" y="6269636"/>
            <a:ext cx="7643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ángulo 83"/>
          <p:cNvSpPr/>
          <p:nvPr/>
        </p:nvSpPr>
        <p:spPr>
          <a:xfrm>
            <a:off x="19148" y="1892298"/>
            <a:ext cx="2284262" cy="1015663"/>
          </a:xfrm>
          <a:prstGeom prst="rect">
            <a:avLst/>
          </a:prstGeom>
        </p:spPr>
        <p:txBody>
          <a:bodyPr wrap="square">
            <a:spAutoFit/>
          </a:bodyPr>
          <a:lstStyle/>
          <a:p>
            <a:pPr>
              <a:spcAft>
                <a:spcPts val="0"/>
              </a:spcAft>
            </a:pPr>
            <a:r>
              <a:rPr lang="es-ES" sz="1200" i="1" dirty="0" smtClean="0">
                <a:solidFill>
                  <a:srgbClr val="000000"/>
                </a:solidFill>
                <a:latin typeface="Calibri" panose="020F0502020204030204" pitchFamily="34" charset="0"/>
                <a:ea typeface="Calibri" panose="020F0502020204030204" pitchFamily="34" charset="0"/>
              </a:rPr>
              <a:t>Estándar de aprendizaje añadido:</a:t>
            </a:r>
          </a:p>
          <a:p>
            <a:pPr>
              <a:spcAft>
                <a:spcPts val="0"/>
              </a:spcAft>
            </a:pPr>
            <a:r>
              <a:rPr lang="es-ES" sz="1200" i="1" dirty="0" smtClean="0">
                <a:solidFill>
                  <a:srgbClr val="000000"/>
                </a:solidFill>
                <a:latin typeface="Calibri" panose="020F0502020204030204" pitchFamily="34" charset="0"/>
                <a:ea typeface="Calibri" panose="020F0502020204030204" pitchFamily="34" charset="0"/>
              </a:rPr>
              <a:t>– </a:t>
            </a:r>
            <a:r>
              <a:rPr lang="es-ES" sz="1200" i="1" dirty="0">
                <a:solidFill>
                  <a:srgbClr val="000000"/>
                </a:solidFill>
                <a:highlight>
                  <a:srgbClr val="FFFF00"/>
                </a:highlight>
                <a:latin typeface="Calibri" panose="020F0502020204030204" pitchFamily="34" charset="0"/>
                <a:ea typeface="Calibri" panose="020F0502020204030204" pitchFamily="34" charset="0"/>
              </a:rPr>
              <a:t>Identifica los tipos de vitaminas asociando su imprescindible función con las enfermedades que previenen. Pasa a ser prioritario.</a:t>
            </a:r>
            <a:endParaRPr lang="es-ES" sz="12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8426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6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8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8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9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0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1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1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1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1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1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3" grpId="0" animBg="1"/>
      <p:bldP spid="18" grpId="0" animBg="1"/>
      <p:bldP spid="19" grpId="0" animBg="1"/>
      <p:bldP spid="24" grpId="0" animBg="1"/>
      <p:bldP spid="51" grpId="0" animBg="1"/>
      <p:bldP spid="53" grpId="0" animBg="1"/>
      <p:bldP spid="56" grpId="0" animBg="1"/>
      <p:bldP spid="58" grpId="0" animBg="1"/>
      <p:bldP spid="79" grpId="0" animBg="1"/>
      <p:bldP spid="83" grpId="0" animBg="1"/>
      <p:bldP spid="85" grpId="0" animBg="1"/>
      <p:bldP spid="90" grpId="0" animBg="1"/>
      <p:bldP spid="98" grpId="0" animBg="1"/>
      <p:bldP spid="99" grpId="0" animBg="1"/>
      <p:bldP spid="102" grpId="0" animBg="1"/>
      <p:bldP spid="104" grpId="0" animBg="1"/>
      <p:bldP spid="133" grpId="0" animBg="1"/>
      <p:bldP spid="135" grpId="0" animBg="1"/>
      <p:bldP spid="144" grpId="0" animBg="1"/>
      <p:bldP spid="155" grpId="0" animBg="1"/>
      <p:bldP spid="156" grpId="0" animBg="1"/>
      <p:bldP spid="197" grpId="0" animBg="1"/>
      <p:bldP spid="198" grpId="0" animBg="1"/>
      <p:bldP spid="211" grpId="0" animBg="1"/>
      <p:bldP spid="2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85456" y="202317"/>
            <a:ext cx="11077071" cy="1384995"/>
          </a:xfrm>
          <a:prstGeom prst="rect">
            <a:avLst/>
          </a:prstGeom>
          <a:noFill/>
        </p:spPr>
        <p:txBody>
          <a:bodyPr wrap="none" rtlCol="0">
            <a:spAutoFit/>
          </a:bodyPr>
          <a:lstStyle/>
          <a:p>
            <a:pPr fontAlgn="base">
              <a:spcBef>
                <a:spcPct val="0"/>
              </a:spcBef>
              <a:spcAft>
                <a:spcPct val="0"/>
              </a:spcAft>
            </a:pPr>
            <a:r>
              <a:rPr lang="es-ES" b="1" dirty="0" smtClean="0">
                <a:solidFill>
                  <a:prstClr val="black"/>
                </a:solidFill>
                <a:latin typeface="Arial" charset="0"/>
                <a:cs typeface="Arial" charset="0"/>
              </a:rPr>
              <a:t>¿</a:t>
            </a:r>
            <a:r>
              <a:rPr lang="es-ES" b="1" dirty="0">
                <a:solidFill>
                  <a:prstClr val="black"/>
                </a:solidFill>
                <a:latin typeface="Arial" charset="0"/>
                <a:cs typeface="Arial" charset="0"/>
              </a:rPr>
              <a:t>Qué son las vitaminas? Tipos y papel o papeles biológicos que llevan a cabo</a:t>
            </a:r>
            <a:r>
              <a:rPr lang="es-ES" b="1" dirty="0" smtClean="0">
                <a:solidFill>
                  <a:prstClr val="black"/>
                </a:solidFill>
                <a:latin typeface="Arial" charset="0"/>
                <a:cs typeface="Arial" charset="0"/>
              </a:rPr>
              <a:t>.</a:t>
            </a:r>
          </a:p>
          <a:p>
            <a:r>
              <a:rPr lang="es-ES" b="1" dirty="0"/>
              <a:t>58. Jul. 2019.</a:t>
            </a:r>
            <a:r>
              <a:rPr lang="es-ES" dirty="0"/>
              <a:t>  </a:t>
            </a:r>
            <a:endParaRPr lang="es-ES" dirty="0" smtClean="0"/>
          </a:p>
          <a:p>
            <a:r>
              <a:rPr lang="es-ES" sz="2400" dirty="0" smtClean="0"/>
              <a:t>Vitaminas</a:t>
            </a:r>
            <a:r>
              <a:rPr lang="es-ES" sz="2400" dirty="0"/>
              <a:t>. Concepto, función biológica, clasificación y ejemplos.</a:t>
            </a:r>
          </a:p>
          <a:p>
            <a:r>
              <a:rPr lang="es-ES" sz="2400" dirty="0"/>
              <a:t>Desglose puntos: Concepto	0,2. Función biológica	0,5. Clasificación 0,5.  Ejemplos 0,3.</a:t>
            </a:r>
            <a:endParaRPr lang="es-ES" sz="2400" b="1" dirty="0">
              <a:solidFill>
                <a:prstClr val="black"/>
              </a:solidFill>
              <a:latin typeface="Arial" charset="0"/>
              <a:cs typeface="Arial" charset="0"/>
            </a:endParaRPr>
          </a:p>
        </p:txBody>
      </p:sp>
      <p:sp>
        <p:nvSpPr>
          <p:cNvPr id="4" name="Rectángulo 3"/>
          <p:cNvSpPr/>
          <p:nvPr/>
        </p:nvSpPr>
        <p:spPr>
          <a:xfrm>
            <a:off x="485456" y="1587312"/>
            <a:ext cx="11263199" cy="5170646"/>
          </a:xfrm>
          <a:prstGeom prst="rect">
            <a:avLst/>
          </a:prstGeom>
        </p:spPr>
        <p:txBody>
          <a:bodyPr wrap="square">
            <a:spAutoFit/>
          </a:bodyPr>
          <a:lstStyle/>
          <a:p>
            <a:pPr marL="442913" lvl="2" indent="-442913" algn="just">
              <a:lnSpc>
                <a:spcPct val="150000"/>
              </a:lnSpc>
              <a:spcAft>
                <a:spcPts val="0"/>
              </a:spcAft>
              <a:buFont typeface="Symbol" panose="05050102010706020507" pitchFamily="18" charset="2"/>
              <a:buChar char=""/>
            </a:pPr>
            <a:r>
              <a:rPr lang="es-ES"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Concepto</a:t>
            </a:r>
            <a:r>
              <a:rPr lang="es-ES" sz="2000" b="0"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a:t>
            </a:r>
            <a:endParaRPr lang="es-ES" sz="2000" b="1" dirty="0" smtClean="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spcAft>
                <a:spcPts val="0"/>
              </a:spcAft>
            </a:pPr>
            <a:r>
              <a:rPr lang="es-ES" sz="2000" b="0"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Nutrientes orgánicos simples, muy activos, </a:t>
            </a:r>
            <a:r>
              <a:rPr lang="es-ES_tradnl" sz="2000" b="0"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de composición variada</a:t>
            </a:r>
            <a:r>
              <a:rPr lang="es-ES" sz="2000" b="0"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s-ES" sz="2000" b="1"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esenciales</a:t>
            </a:r>
            <a:r>
              <a:rPr lang="es-ES" sz="2000" b="0"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y necesarios y activos a muy bajas concentraciones. </a:t>
            </a:r>
            <a:endParaRPr lang="es-ES" sz="2000" b="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442913" lvl="2" indent="-442913" algn="just">
              <a:lnSpc>
                <a:spcPct val="150000"/>
              </a:lnSpc>
              <a:spcAft>
                <a:spcPts val="0"/>
              </a:spcAft>
              <a:buFont typeface="Symbol" panose="05050102010706020507" pitchFamily="18" charset="2"/>
              <a:buChar char=""/>
            </a:pPr>
            <a:r>
              <a:rPr lang="es-ES"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Función</a:t>
            </a:r>
            <a:r>
              <a:rPr lang="es-ES" sz="2000" b="0"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a:t>
            </a:r>
            <a:endParaRPr lang="es-ES" sz="2000" b="1" dirty="0" smtClean="0">
              <a:effectLst/>
              <a:latin typeface="Calibri" panose="020F0502020204030204" pitchFamily="34" charset="0"/>
              <a:ea typeface="Times New Roman" panose="02020603050405020304" pitchFamily="18" charset="0"/>
              <a:cs typeface="Calibri" panose="020F0502020204030204" pitchFamily="34" charset="0"/>
            </a:endParaRPr>
          </a:p>
          <a:p>
            <a:pPr marL="539750" lvl="2" indent="-276225" algn="just">
              <a:lnSpc>
                <a:spcPct val="150000"/>
              </a:lnSpc>
              <a:spcAft>
                <a:spcPts val="0"/>
              </a:spcAft>
              <a:buFont typeface="Symbol" panose="05050102010706020507" pitchFamily="18" charset="2"/>
              <a:buChar char=""/>
            </a:pPr>
            <a:r>
              <a:rPr lang="es-ES" sz="2000" b="1"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Reguladora</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a:t>
            </a:r>
            <a:r>
              <a:rPr lang="es-ES" sz="2000" b="0" i="1" u="sng" dirty="0" smtClean="0">
                <a:effectLst/>
                <a:latin typeface="Calibri" panose="020F0502020204030204" pitchFamily="34" charset="0"/>
                <a:ea typeface="Times New Roman" panose="02020603050405020304" pitchFamily="18" charset="0"/>
                <a:cs typeface="Calibri" panose="020F0502020204030204" pitchFamily="34" charset="0"/>
              </a:rPr>
              <a:t>muchas</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son </a:t>
            </a:r>
            <a:r>
              <a:rPr lang="es-ES"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coenzimas o precursoras de coenzimas (hidrosolubles): </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E</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j. complejo B, (reacciones de oxidación-reducción)</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a:t>
            </a:r>
            <a:r>
              <a:rPr lang="es-ES" sz="2000" b="0" i="1" u="sng" dirty="0" smtClean="0">
                <a:effectLst/>
                <a:latin typeface="Calibri" panose="020F0502020204030204" pitchFamily="34" charset="0"/>
                <a:ea typeface="Times New Roman" panose="02020603050405020304" pitchFamily="18" charset="0"/>
                <a:cs typeface="Calibri" panose="020F0502020204030204" pitchFamily="34" charset="0"/>
              </a:rPr>
              <a:t>algunas</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actúan de forma similar a las </a:t>
            </a:r>
            <a:r>
              <a:rPr lang="es-ES"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hormonas (como mensajeros químicos o factores de transcripción) (</a:t>
            </a:r>
            <a:r>
              <a:rPr lang="es-ES" sz="2000" i="1" dirty="0" smtClean="0">
                <a:solidFill>
                  <a:srgbClr val="FF0000"/>
                </a:solidFill>
                <a:latin typeface="Arial" charset="0"/>
                <a:cs typeface="Arial" charset="0"/>
              </a:rPr>
              <a:t>A,D)</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en los procesos de regulación de la expresión genética</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y </a:t>
            </a:r>
            <a:r>
              <a:rPr lang="es-ES_tradnl" sz="2000" b="0" i="1" u="sng" dirty="0" smtClean="0">
                <a:effectLst/>
                <a:latin typeface="Calibri" panose="020F0502020204030204" pitchFamily="34" charset="0"/>
                <a:ea typeface="Times New Roman" panose="02020603050405020304" pitchFamily="18" charset="0"/>
                <a:cs typeface="Calibri" panose="020F0502020204030204" pitchFamily="34" charset="0"/>
              </a:rPr>
              <a:t>otras</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intervienen en </a:t>
            </a:r>
            <a:r>
              <a:rPr lang="es-ES_tradnl"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funciones especializadas variadas: “cofactores” (E, K)</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muy activas</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s-ES" sz="2000" b="1" dirty="0" smtClean="0">
              <a:effectLst/>
              <a:latin typeface="Calibri" panose="020F0502020204030204" pitchFamily="34" charset="0"/>
              <a:ea typeface="Times New Roman" panose="02020603050405020304" pitchFamily="18" charset="0"/>
              <a:cs typeface="Calibri" panose="020F0502020204030204" pitchFamily="34" charset="0"/>
            </a:endParaRPr>
          </a:p>
          <a:p>
            <a:pPr marL="539750" lvl="0" indent="-276225" algn="just">
              <a:lnSpc>
                <a:spcPct val="150000"/>
              </a:lnSpc>
              <a:spcAft>
                <a:spcPts val="0"/>
              </a:spcAft>
              <a:buFont typeface="Symbol" panose="05050102010706020507" pitchFamily="18" charset="2"/>
              <a:buChar char=""/>
            </a:pPr>
            <a:r>
              <a:rPr lang="es-ES" sz="2000" b="0"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s-ES" sz="2000" b="1"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A</a:t>
            </a:r>
            <a:r>
              <a:rPr lang="es-ES" sz="2000" b="1" i="1" dirty="0" smtClean="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ntioxidantes</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Algunas </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tienen propiedades antioxidantes </a:t>
            </a:r>
            <a:r>
              <a:rPr lang="es-ES"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(A,E,C):</a:t>
            </a:r>
            <a:endParaRPr lang="es-ES" sz="2000" b="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pPr marL="539750" algn="just">
              <a:lnSpc>
                <a:spcPct val="150000"/>
              </a:lnSpc>
              <a:spcAft>
                <a:spcPts val="0"/>
              </a:spcAft>
            </a:pP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Se unen a los radicales libres producidos en el metabolismo celular (</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OH</a:t>
            </a:r>
            <a:r>
              <a:rPr lang="es-ES" sz="2000" b="1" i="1" baseline="30000" dirty="0" smtClean="0">
                <a:effectLst/>
                <a:latin typeface="Calibri" panose="020F0502020204030204" pitchFamily="34" charset="0"/>
                <a:ea typeface="Times New Roman" panose="02020603050405020304" pitchFamily="18" charset="0"/>
                <a:cs typeface="Calibri" panose="020F0502020204030204" pitchFamily="34" charset="0"/>
              </a:rPr>
              <a:t>-</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O</a:t>
            </a:r>
            <a:r>
              <a:rPr lang="es-ES" sz="2000" b="1" i="1" baseline="30000" dirty="0" smtClean="0">
                <a:effectLst/>
                <a:latin typeface="Calibri" panose="020F0502020204030204" pitchFamily="34" charset="0"/>
                <a:ea typeface="Times New Roman" panose="02020603050405020304" pitchFamily="18" charset="0"/>
                <a:cs typeface="Calibri" panose="020F0502020204030204" pitchFamily="34" charset="0"/>
              </a:rPr>
              <a:t>-2</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H</a:t>
            </a:r>
            <a:r>
              <a:rPr lang="es-ES" sz="2000" b="0" i="1" baseline="-25000" dirty="0" smtClean="0">
                <a:effectLst/>
                <a:latin typeface="Calibri" panose="020F0502020204030204" pitchFamily="34" charset="0"/>
                <a:ea typeface="Times New Roman" panose="02020603050405020304" pitchFamily="18" charset="0"/>
                <a:cs typeface="Calibri" panose="020F0502020204030204" pitchFamily="34" charset="0"/>
              </a:rPr>
              <a:t>2</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O</a:t>
            </a:r>
            <a:r>
              <a:rPr lang="es-ES" sz="2000" b="0" i="1" baseline="-25000" dirty="0" smtClean="0">
                <a:effectLst/>
                <a:latin typeface="Calibri" panose="020F0502020204030204" pitchFamily="34" charset="0"/>
                <a:ea typeface="Times New Roman" panose="02020603050405020304" pitchFamily="18" charset="0"/>
                <a:cs typeface="Calibri" panose="020F0502020204030204" pitchFamily="34" charset="0"/>
              </a:rPr>
              <a:t>2</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evitando su acción oxidante sobre las moléculas orgánicas, especialmente el ADN o ácidos grasos.</a:t>
            </a:r>
            <a:endParaRPr lang="es-ES" sz="2000" b="1" dirty="0" smtClean="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117589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85456" y="202317"/>
            <a:ext cx="11374035" cy="1107996"/>
          </a:xfrm>
          <a:prstGeom prst="rect">
            <a:avLst/>
          </a:prstGeom>
          <a:noFill/>
        </p:spPr>
        <p:txBody>
          <a:bodyPr wrap="square" rtlCol="0">
            <a:spAutoFit/>
          </a:bodyPr>
          <a:lstStyle/>
          <a:p>
            <a:pPr fontAlgn="base">
              <a:spcBef>
                <a:spcPct val="0"/>
              </a:spcBef>
              <a:spcAft>
                <a:spcPct val="0"/>
              </a:spcAft>
            </a:pPr>
            <a:r>
              <a:rPr lang="es-ES" b="1" dirty="0" smtClean="0">
                <a:solidFill>
                  <a:prstClr val="black"/>
                </a:solidFill>
                <a:latin typeface="Arial" charset="0"/>
                <a:cs typeface="Arial" charset="0"/>
              </a:rPr>
              <a:t>¿</a:t>
            </a:r>
            <a:r>
              <a:rPr lang="es-ES" b="1" dirty="0">
                <a:solidFill>
                  <a:prstClr val="black"/>
                </a:solidFill>
                <a:latin typeface="Arial" charset="0"/>
                <a:cs typeface="Arial" charset="0"/>
              </a:rPr>
              <a:t>Qué son las vitaminas? Tipos y papel o papeles biológicos que llevan a cabo</a:t>
            </a:r>
            <a:r>
              <a:rPr lang="es-ES" b="1" dirty="0" smtClean="0">
                <a:solidFill>
                  <a:prstClr val="black"/>
                </a:solidFill>
                <a:latin typeface="Arial" charset="0"/>
                <a:cs typeface="Arial" charset="0"/>
              </a:rPr>
              <a:t>.</a:t>
            </a:r>
          </a:p>
          <a:p>
            <a:r>
              <a:rPr lang="es-ES" b="1" dirty="0"/>
              <a:t>58. Jul. 2019.</a:t>
            </a:r>
            <a:r>
              <a:rPr lang="es-ES" dirty="0"/>
              <a:t>  </a:t>
            </a:r>
            <a:r>
              <a:rPr lang="es-ES" sz="2400" dirty="0" smtClean="0"/>
              <a:t>Vitaminas</a:t>
            </a:r>
            <a:r>
              <a:rPr lang="es-ES" sz="2400" dirty="0"/>
              <a:t>. Concepto, función biológica, clasificación y ejemplos.</a:t>
            </a:r>
          </a:p>
          <a:p>
            <a:r>
              <a:rPr lang="es-ES" sz="2400" dirty="0"/>
              <a:t>Desglose puntos: Concepto	0,2. Función biológica	0,5. Clasificación 0,5.  Ejemplos 0,3.</a:t>
            </a:r>
            <a:endParaRPr lang="es-ES" sz="2400" b="1" dirty="0">
              <a:solidFill>
                <a:prstClr val="black"/>
              </a:solidFill>
              <a:latin typeface="Arial" charset="0"/>
              <a:cs typeface="Arial" charset="0"/>
            </a:endParaRPr>
          </a:p>
        </p:txBody>
      </p:sp>
      <p:sp>
        <p:nvSpPr>
          <p:cNvPr id="5" name="Rectángulo 4"/>
          <p:cNvSpPr/>
          <p:nvPr/>
        </p:nvSpPr>
        <p:spPr>
          <a:xfrm>
            <a:off x="485456" y="1310313"/>
            <a:ext cx="11174600" cy="5632311"/>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es-ES"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Clasificación y ejemplos: </a:t>
            </a:r>
            <a:endParaRPr lang="es-ES" sz="2000" b="1" dirty="0" smtClean="0">
              <a:effectLst/>
              <a:latin typeface="Calibri" panose="020F0502020204030204" pitchFamily="34" charset="0"/>
              <a:ea typeface="Times New Roman" panose="02020603050405020304" pitchFamily="18" charset="0"/>
              <a:cs typeface="Calibri" panose="020F0502020204030204" pitchFamily="34" charset="0"/>
            </a:endParaRPr>
          </a:p>
          <a:p>
            <a:pPr marL="180340" algn="just">
              <a:lnSpc>
                <a:spcPct val="150000"/>
              </a:lnSpc>
              <a:spcAft>
                <a:spcPts val="0"/>
              </a:spcAft>
            </a:pP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Atendiendo a su solubilidad se las divide en dos grupos:</a:t>
            </a:r>
            <a:endParaRPr lang="es-ES" sz="2000" b="1" dirty="0" smtClean="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50000"/>
              </a:lnSpc>
              <a:spcAft>
                <a:spcPts val="0"/>
              </a:spcAft>
              <a:buFont typeface="Courier New" panose="02070309020205020404" pitchFamily="49" charset="0"/>
              <a:buChar char="o"/>
              <a:tabLst>
                <a:tab pos="914400" algn="l"/>
              </a:tabLst>
            </a:pP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Liposolubles</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(“lipídicas”): Apolares y por tanto insolubles en agua. </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No actúan como coenzimas. Aquí se incluyen: el </a:t>
            </a:r>
            <a:r>
              <a:rPr lang="es-ES_tradnl" sz="2000" b="0" i="1" dirty="0" err="1" smtClean="0">
                <a:effectLst/>
                <a:latin typeface="Calibri" panose="020F0502020204030204" pitchFamily="34" charset="0"/>
                <a:ea typeface="Times New Roman" panose="02020603050405020304" pitchFamily="18" charset="0"/>
                <a:cs typeface="Calibri" panose="020F0502020204030204" pitchFamily="34" charset="0"/>
              </a:rPr>
              <a:t>retinol</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(A), el calciferol (D), la </a:t>
            </a:r>
            <a:r>
              <a:rPr lang="es-ES_tradnl" sz="2000" b="0" i="1" dirty="0" err="1" smtClean="0">
                <a:effectLst/>
                <a:latin typeface="Calibri" panose="020F0502020204030204" pitchFamily="34" charset="0"/>
                <a:ea typeface="Times New Roman" panose="02020603050405020304" pitchFamily="18" charset="0"/>
                <a:cs typeface="Calibri" panose="020F0502020204030204" pitchFamily="34" charset="0"/>
              </a:rPr>
              <a:t>filoquinona</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(K) y el 	tocoferol (E).</a:t>
            </a:r>
            <a:endParaRPr lang="es-ES" sz="2000" b="0" i="1" dirty="0" smtClean="0">
              <a:effectLst/>
              <a:latin typeface="Calibri" panose="020F0502020204030204" pitchFamily="34" charset="0"/>
              <a:ea typeface="Times New Roman" panose="02020603050405020304" pitchFamily="18" charset="0"/>
              <a:cs typeface="Calibri" panose="020F0502020204030204" pitchFamily="34" charset="0"/>
            </a:endParaRPr>
          </a:p>
          <a:p>
            <a:pPr marL="1200150" lvl="2" indent="-285750" algn="just">
              <a:lnSpc>
                <a:spcPct val="150000"/>
              </a:lnSpc>
              <a:buFont typeface="Courier New" panose="02070309020205020404" pitchFamily="49" charset="0"/>
              <a:buChar char="o"/>
              <a:tabLst>
                <a:tab pos="914400" algn="l"/>
              </a:tabLst>
            </a:pP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Terpenos : </a:t>
            </a:r>
            <a:r>
              <a:rPr lang="es-ES" sz="2000" b="1" i="1" dirty="0" err="1" smtClean="0">
                <a:effectLst/>
                <a:latin typeface="Calibri" panose="020F0502020204030204" pitchFamily="34" charset="0"/>
                <a:ea typeface="Times New Roman" panose="02020603050405020304" pitchFamily="18" charset="0"/>
                <a:cs typeface="Calibri" panose="020F0502020204030204" pitchFamily="34" charset="0"/>
              </a:rPr>
              <a:t>Vit</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A, E, K)</a:t>
            </a:r>
          </a:p>
          <a:p>
            <a:pPr marL="1200150" lvl="2" indent="-285750" algn="just">
              <a:lnSpc>
                <a:spcPct val="150000"/>
              </a:lnSpc>
              <a:buFont typeface="Courier New" panose="02070309020205020404" pitchFamily="49" charset="0"/>
              <a:buChar char="o"/>
              <a:tabLst>
                <a:tab pos="914400" algn="l"/>
              </a:tabLst>
            </a:pP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Esteroides: </a:t>
            </a:r>
            <a:r>
              <a:rPr lang="es-ES" sz="2000" b="1" i="1" dirty="0" err="1" smtClean="0">
                <a:effectLst/>
                <a:latin typeface="Calibri" panose="020F0502020204030204" pitchFamily="34" charset="0"/>
                <a:ea typeface="Times New Roman" panose="02020603050405020304" pitchFamily="18" charset="0"/>
                <a:cs typeface="Calibri" panose="020F0502020204030204" pitchFamily="34" charset="0"/>
              </a:rPr>
              <a:t>Vit</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D</a:t>
            </a:r>
            <a:endParaRPr lang="es-ES" sz="2000" b="1" dirty="0" smtClean="0">
              <a:effectLst/>
              <a:latin typeface="Calibri" panose="020F0502020204030204" pitchFamily="34" charset="0"/>
              <a:ea typeface="Times New Roman" panose="02020603050405020304" pitchFamily="18" charset="0"/>
              <a:cs typeface="Calibri" panose="020F0502020204030204" pitchFamily="34" charset="0"/>
            </a:endParaRPr>
          </a:p>
          <a:p>
            <a:pPr marL="720725" indent="-277813" algn="just">
              <a:lnSpc>
                <a:spcPct val="150000"/>
              </a:lnSpc>
              <a:spcAft>
                <a:spcPts val="0"/>
              </a:spcAft>
              <a:buFont typeface="Courier New" panose="02070309020205020404" pitchFamily="49" charset="0"/>
              <a:buChar char="o"/>
            </a:pP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Hidrosolubles</a:t>
            </a:r>
            <a:r>
              <a:rPr lang="es-ES" sz="2000" b="0" i="1" dirty="0" smtClean="0">
                <a:effectLst/>
                <a:latin typeface="Calibri" panose="020F0502020204030204" pitchFamily="34" charset="0"/>
                <a:ea typeface="Times New Roman" panose="02020603050405020304" pitchFamily="18" charset="0"/>
                <a:cs typeface="Calibri" panose="020F0502020204030204" pitchFamily="34" charset="0"/>
              </a:rPr>
              <a:t> (“peptídicas”): </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Son de naturaleza polar y por lo tanto solubles en agua, su exceso no resulta toxico ya que se eliminan por la orina. Actúan como </a:t>
            </a:r>
            <a:r>
              <a:rPr lang="es-ES_tradnl"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coenzimas </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(ej. B</a:t>
            </a:r>
            <a:r>
              <a:rPr lang="es-ES_tradnl" sz="2000" b="0" i="1" baseline="-25000" dirty="0" smtClean="0">
                <a:effectLst/>
                <a:latin typeface="Calibri" panose="020F0502020204030204" pitchFamily="34" charset="0"/>
                <a:ea typeface="Times New Roman" panose="02020603050405020304" pitchFamily="18" charset="0"/>
                <a:cs typeface="Calibri" panose="020F0502020204030204" pitchFamily="34" charset="0"/>
              </a:rPr>
              <a:t>1 </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coenzima de </a:t>
            </a:r>
            <a:r>
              <a:rPr lang="es-ES_tradnl" sz="2000" b="0" i="1" dirty="0" err="1" smtClean="0">
                <a:effectLst/>
                <a:latin typeface="Calibri" panose="020F0502020204030204" pitchFamily="34" charset="0"/>
                <a:ea typeface="Times New Roman" panose="02020603050405020304" pitchFamily="18" charset="0"/>
                <a:cs typeface="Calibri" panose="020F0502020204030204" pitchFamily="34" charset="0"/>
              </a:rPr>
              <a:t>descarboxilasas</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en beta-oxidación de </a:t>
            </a:r>
            <a:r>
              <a:rPr lang="es-ES_tradnl" sz="2000" b="0" i="1" dirty="0" err="1" smtClean="0">
                <a:effectLst/>
                <a:latin typeface="Calibri" panose="020F0502020204030204" pitchFamily="34" charset="0"/>
                <a:ea typeface="Times New Roman" panose="02020603050405020304" pitchFamily="18" charset="0"/>
                <a:cs typeface="Calibri" panose="020F0502020204030204" pitchFamily="34" charset="0"/>
              </a:rPr>
              <a:t>ac</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Grasos)  o </a:t>
            </a:r>
            <a:r>
              <a:rPr lang="es-ES_tradnl" sz="2000" b="1" i="1" dirty="0" err="1"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o</a:t>
            </a:r>
            <a:r>
              <a:rPr lang="es-ES_tradnl"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precursores de Coenzimas,</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forman </a:t>
            </a:r>
            <a:r>
              <a:rPr lang="es-ES_tradnl" sz="2000" b="1" i="1" dirty="0" smtClean="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parte de ellos</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(ej. la  B</a:t>
            </a:r>
            <a:r>
              <a:rPr lang="es-ES_tradnl" sz="2000" b="0" i="1" baseline="-25000" dirty="0" smtClean="0">
                <a:effectLst/>
                <a:latin typeface="Calibri" panose="020F0502020204030204" pitchFamily="34" charset="0"/>
                <a:ea typeface="Times New Roman" panose="02020603050405020304" pitchFamily="18" charset="0"/>
                <a:cs typeface="Calibri" panose="020F0502020204030204" pitchFamily="34" charset="0"/>
              </a:rPr>
              <a:t>3 </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de el coenzima NAD</a:t>
            </a:r>
            <a:r>
              <a:rPr lang="es-ES_tradnl" sz="2000" b="0" i="1" baseline="30000" dirty="0" smtClean="0">
                <a:effectLst/>
                <a:latin typeface="Calibri" panose="020F0502020204030204" pitchFamily="34" charset="0"/>
                <a:ea typeface="Times New Roman" panose="02020603050405020304" pitchFamily="18" charset="0"/>
                <a:cs typeface="Calibri" panose="020F0502020204030204" pitchFamily="34" charset="0"/>
              </a:rPr>
              <a:t>+</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o la B</a:t>
            </a:r>
            <a:r>
              <a:rPr lang="es-ES_tradnl" sz="2000" b="0" i="1" baseline="-25000" dirty="0" smtClean="0">
                <a:effectLst/>
                <a:latin typeface="Calibri" panose="020F0502020204030204" pitchFamily="34" charset="0"/>
                <a:ea typeface="Times New Roman" panose="02020603050405020304" pitchFamily="18" charset="0"/>
                <a:cs typeface="Calibri" panose="020F0502020204030204" pitchFamily="34" charset="0"/>
              </a:rPr>
              <a:t>2</a:t>
            </a:r>
            <a:r>
              <a:rPr lang="es-ES_tradnl" sz="2000" b="0" i="1" dirty="0" smtClean="0">
                <a:effectLst/>
                <a:latin typeface="Calibri" panose="020F0502020204030204" pitchFamily="34" charset="0"/>
                <a:ea typeface="Times New Roman" panose="02020603050405020304" pitchFamily="18" charset="0"/>
                <a:cs typeface="Calibri" panose="020F0502020204030204" pitchFamily="34" charset="0"/>
              </a:rPr>
              <a:t> del coenzima FAD, coenzimas de deshidrogenasas). </a:t>
            </a:r>
          </a:p>
          <a:p>
            <a:pPr marL="1260475" indent="-360363" algn="just">
              <a:lnSpc>
                <a:spcPct val="150000"/>
              </a:lnSpc>
              <a:spcAft>
                <a:spcPts val="0"/>
              </a:spcAft>
              <a:buFont typeface="Courier New" panose="02070309020205020404" pitchFamily="49" charset="0"/>
              <a:buChar char="o"/>
            </a:pP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Complejo B (</a:t>
            </a:r>
            <a:r>
              <a:rPr lang="es-ES" sz="2000" b="1" i="1" dirty="0" err="1" smtClean="0">
                <a:effectLst/>
                <a:latin typeface="Calibri" panose="020F0502020204030204" pitchFamily="34" charset="0"/>
                <a:ea typeface="Times New Roman" panose="02020603050405020304" pitchFamily="18" charset="0"/>
                <a:cs typeface="Calibri" panose="020F0502020204030204" pitchFamily="34" charset="0"/>
              </a:rPr>
              <a:t>Vit</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1</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2</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3</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4</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6</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8</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9</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,B</a:t>
            </a:r>
            <a:r>
              <a:rPr lang="es-ES" sz="2000" b="1" i="1" baseline="-25000" dirty="0" smtClean="0">
                <a:effectLst/>
                <a:latin typeface="Calibri" panose="020F0502020204030204" pitchFamily="34" charset="0"/>
                <a:ea typeface="Times New Roman" panose="02020603050405020304" pitchFamily="18" charset="0"/>
                <a:cs typeface="Calibri" panose="020F0502020204030204" pitchFamily="34" charset="0"/>
              </a:rPr>
              <a:t>12</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 </a:t>
            </a:r>
          </a:p>
          <a:p>
            <a:pPr marL="1260475" indent="-360363" algn="just">
              <a:lnSpc>
                <a:spcPct val="150000"/>
              </a:lnSpc>
              <a:spcAft>
                <a:spcPts val="0"/>
              </a:spcAft>
              <a:buFont typeface="Courier New" panose="02070309020205020404" pitchFamily="49" charset="0"/>
              <a:buChar char="o"/>
            </a:pPr>
            <a:r>
              <a:rPr lang="es-ES" sz="2000" b="1" i="1" spc="-15" dirty="0" smtClean="0">
                <a:solidFill>
                  <a:prstClr val="black"/>
                </a:solidFill>
                <a:latin typeface="Calibri" panose="020F0502020204030204" pitchFamily="34" charset="0"/>
                <a:ea typeface="Times New Roman" panose="02020603050405020304" pitchFamily="18" charset="0"/>
                <a:cs typeface="Calibri" panose="020F0502020204030204" pitchFamily="34" charset="0"/>
              </a:rPr>
              <a:t>V</a:t>
            </a:r>
            <a:r>
              <a:rPr lang="es-ES" sz="2000" b="1" i="1" dirty="0" smtClean="0">
                <a:effectLst/>
                <a:latin typeface="Calibri" panose="020F0502020204030204" pitchFamily="34" charset="0"/>
                <a:ea typeface="Times New Roman" panose="02020603050405020304" pitchFamily="18" charset="0"/>
                <a:cs typeface="Calibri" panose="020F0502020204030204" pitchFamily="34" charset="0"/>
              </a:rPr>
              <a:t>itamina C.</a:t>
            </a:r>
            <a:endParaRPr lang="es-ES" sz="20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470013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7719" y="81304"/>
            <a:ext cx="11485418" cy="646331"/>
          </a:xfrm>
          <a:prstGeom prst="rect">
            <a:avLst/>
          </a:prstGeom>
        </p:spPr>
        <p:txBody>
          <a:bodyPr wrap="square">
            <a:spAutoFit/>
          </a:bodyPr>
          <a:lstStyle/>
          <a:p>
            <a:pPr fontAlgn="base">
              <a:spcBef>
                <a:spcPct val="0"/>
              </a:spcBef>
              <a:spcAft>
                <a:spcPct val="0"/>
              </a:spcAft>
            </a:pPr>
            <a:r>
              <a:rPr lang="es-ES" b="1" dirty="0">
                <a:solidFill>
                  <a:prstClr val="black"/>
                </a:solidFill>
                <a:latin typeface="Arial" charset="0"/>
                <a:cs typeface="Arial" charset="0"/>
              </a:rPr>
              <a:t>¿Qué son las vitaminas? Tipos y papel o papeles biológicos que llevan a cabo</a:t>
            </a:r>
            <a:r>
              <a:rPr lang="es-ES" b="1" dirty="0" smtClean="0">
                <a:solidFill>
                  <a:prstClr val="black"/>
                </a:solidFill>
                <a:latin typeface="Arial" charset="0"/>
                <a:cs typeface="Arial" charset="0"/>
              </a:rPr>
              <a:t>. </a:t>
            </a:r>
            <a:r>
              <a:rPr lang="es-ES" b="1" dirty="0" smtClean="0">
                <a:solidFill>
                  <a:srgbClr val="7030A0"/>
                </a:solidFill>
                <a:latin typeface="Arial" charset="0"/>
                <a:cs typeface="Arial" charset="0"/>
              </a:rPr>
              <a:t>Cita las patologías más comunes asociadas a su carencia.</a:t>
            </a:r>
            <a:endParaRPr lang="es-ES" b="1" dirty="0">
              <a:solidFill>
                <a:srgbClr val="7030A0"/>
              </a:solidFill>
              <a:latin typeface="Arial" charset="0"/>
              <a:cs typeface="Arial" charset="0"/>
            </a:endParaRPr>
          </a:p>
        </p:txBody>
      </p:sp>
      <p:sp>
        <p:nvSpPr>
          <p:cNvPr id="3" name="Rectángulo 2"/>
          <p:cNvSpPr/>
          <p:nvPr/>
        </p:nvSpPr>
        <p:spPr>
          <a:xfrm>
            <a:off x="235527" y="2995575"/>
            <a:ext cx="11819097" cy="3785652"/>
          </a:xfrm>
          <a:prstGeom prst="rect">
            <a:avLst/>
          </a:prstGeom>
          <a:ln>
            <a:solidFill>
              <a:srgbClr val="7030A0"/>
            </a:solidFill>
          </a:ln>
        </p:spPr>
        <p:txBody>
          <a:bodyPr wrap="square">
            <a:spAutoFit/>
          </a:bodyPr>
          <a:lstStyle/>
          <a:p>
            <a:r>
              <a:rPr lang="es-ES" sz="2000" b="1" i="0" dirty="0" smtClean="0">
                <a:solidFill>
                  <a:srgbClr val="222222"/>
                </a:solidFill>
                <a:effectLst/>
                <a:latin typeface="Calibri" panose="020F0502020204030204" pitchFamily="34" charset="0"/>
                <a:cs typeface="Calibri" panose="020F0502020204030204" pitchFamily="34" charset="0"/>
              </a:rPr>
              <a:t>HIDROSOLUBLES:</a:t>
            </a: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B1</a:t>
            </a:r>
            <a:r>
              <a:rPr lang="es-ES" sz="2000" b="1" i="0" dirty="0" smtClean="0">
                <a:solidFill>
                  <a:srgbClr val="7030A0"/>
                </a:solidFill>
                <a:effectLst/>
                <a:latin typeface="Calibri" panose="020F0502020204030204" pitchFamily="34" charset="0"/>
                <a:cs typeface="Calibri" panose="020F0502020204030204" pitchFamily="34" charset="0"/>
              </a:rPr>
              <a:t>: Beriberi (nerviosa, ap. locomotor)  </a:t>
            </a:r>
            <a:r>
              <a:rPr lang="es-ES" sz="2000" b="1" i="0" dirty="0" smtClean="0">
                <a:effectLst/>
                <a:latin typeface="Calibri" panose="020F0502020204030204" pitchFamily="34" charset="0"/>
                <a:cs typeface="Calibri" panose="020F0502020204030204" pitchFamily="34" charset="0"/>
              </a:rPr>
              <a:t>(</a:t>
            </a:r>
            <a:r>
              <a:rPr lang="es-ES" sz="2000" b="1" i="0" dirty="0" err="1" smtClean="0">
                <a:effectLst/>
                <a:latin typeface="Calibri" panose="020F0502020204030204" pitchFamily="34" charset="0"/>
                <a:cs typeface="Calibri" panose="020F0502020204030204" pitchFamily="34" charset="0"/>
              </a:rPr>
              <a:t>CoEnz</a:t>
            </a:r>
            <a:r>
              <a:rPr lang="es-ES" sz="2000" b="1" i="0" dirty="0" smtClean="0">
                <a:effectLst/>
                <a:latin typeface="Calibri" panose="020F0502020204030204" pitchFamily="34" charset="0"/>
                <a:cs typeface="Calibri" panose="020F0502020204030204" pitchFamily="34" charset="0"/>
              </a:rPr>
              <a:t> de </a:t>
            </a:r>
            <a:r>
              <a:rPr lang="es-ES" sz="2000" b="1" i="0" dirty="0" err="1" smtClean="0">
                <a:effectLst/>
                <a:latin typeface="Calibri" panose="020F0502020204030204" pitchFamily="34" charset="0"/>
                <a:cs typeface="Calibri" panose="020F0502020204030204" pitchFamily="34" charset="0"/>
              </a:rPr>
              <a:t>descarboxilasas</a:t>
            </a:r>
            <a:r>
              <a:rPr lang="es-ES" sz="2000" b="1" dirty="0">
                <a:latin typeface="Calibri" panose="020F0502020204030204" pitchFamily="34" charset="0"/>
                <a:cs typeface="Calibri" panose="020F0502020204030204" pitchFamily="34" charset="0"/>
              </a:rPr>
              <a:t>)</a:t>
            </a:r>
            <a:endParaRPr lang="es-ES" sz="2000" b="1" i="0" dirty="0" smtClean="0">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B2</a:t>
            </a:r>
            <a:r>
              <a:rPr lang="es-ES" sz="2000" b="1" i="0" dirty="0" smtClean="0">
                <a:solidFill>
                  <a:srgbClr val="7030A0"/>
                </a:solidFill>
                <a:effectLst/>
                <a:latin typeface="Calibri" panose="020F0502020204030204" pitchFamily="34" charset="0"/>
                <a:cs typeface="Calibri" panose="020F0502020204030204" pitchFamily="34" charset="0"/>
              </a:rPr>
              <a:t>: </a:t>
            </a:r>
            <a:r>
              <a:rPr lang="es-ES" sz="2000" i="0" dirty="0" smtClean="0">
                <a:solidFill>
                  <a:srgbClr val="7030A0"/>
                </a:solidFill>
                <a:effectLst/>
                <a:latin typeface="Calibri" panose="020F0502020204030204" pitchFamily="34" charset="0"/>
                <a:cs typeface="Calibri" panose="020F0502020204030204" pitchFamily="34" charset="0"/>
              </a:rPr>
              <a:t>Dermatitis seborreica </a:t>
            </a:r>
            <a:r>
              <a:rPr lang="es-ES" sz="2000" b="1" dirty="0" smtClean="0">
                <a:latin typeface="Calibri" panose="020F0502020204030204" pitchFamily="34" charset="0"/>
                <a:cs typeface="Calibri" panose="020F0502020204030204" pitchFamily="34" charset="0"/>
              </a:rPr>
              <a:t>(Precursor de </a:t>
            </a:r>
            <a:r>
              <a:rPr lang="es-ES" sz="2000" b="1" dirty="0" err="1" smtClean="0">
                <a:latin typeface="Calibri" panose="020F0502020204030204" pitchFamily="34" charset="0"/>
                <a:cs typeface="Calibri" panose="020F0502020204030204" pitchFamily="34" charset="0"/>
              </a:rPr>
              <a:t>CoEnz</a:t>
            </a:r>
            <a:r>
              <a:rPr lang="es-ES" sz="2000" b="1" dirty="0" smtClean="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de </a:t>
            </a:r>
            <a:r>
              <a:rPr lang="es-ES" sz="2000" b="1" dirty="0" smtClean="0">
                <a:latin typeface="Calibri" panose="020F0502020204030204" pitchFamily="34" charset="0"/>
                <a:cs typeface="Calibri" panose="020F0502020204030204" pitchFamily="34" charset="0"/>
              </a:rPr>
              <a:t>FAD)</a:t>
            </a:r>
            <a:endParaRPr lang="es-ES" sz="2000" i="0" dirty="0" smtClean="0">
              <a:solidFill>
                <a:srgbClr val="7030A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B3</a:t>
            </a:r>
            <a:r>
              <a:rPr lang="es-ES" sz="2000" b="1" i="0" dirty="0" smtClean="0">
                <a:solidFill>
                  <a:srgbClr val="7030A0"/>
                </a:solidFill>
                <a:effectLst/>
                <a:latin typeface="Calibri" panose="020F0502020204030204" pitchFamily="34" charset="0"/>
                <a:cs typeface="Calibri" panose="020F0502020204030204" pitchFamily="34" charset="0"/>
              </a:rPr>
              <a:t>: Pelagra (3D: Dermatitis, Demencia, Diarrea) </a:t>
            </a:r>
            <a:r>
              <a:rPr lang="es-ES" sz="2000" b="1" dirty="0">
                <a:latin typeface="Calibri" panose="020F0502020204030204" pitchFamily="34" charset="0"/>
                <a:cs typeface="Calibri" panose="020F0502020204030204" pitchFamily="34" charset="0"/>
              </a:rPr>
              <a:t>(Precursor de </a:t>
            </a:r>
            <a:r>
              <a:rPr lang="es-ES" sz="2000" b="1" dirty="0" err="1" smtClean="0">
                <a:latin typeface="Calibri" panose="020F0502020204030204" pitchFamily="34" charset="0"/>
                <a:cs typeface="Calibri" panose="020F0502020204030204" pitchFamily="34" charset="0"/>
              </a:rPr>
              <a:t>CoEnz</a:t>
            </a:r>
            <a:r>
              <a:rPr lang="es-ES" sz="2000" b="1" dirty="0" smtClean="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de </a:t>
            </a:r>
            <a:r>
              <a:rPr lang="es-ES" sz="2000" b="1" dirty="0" smtClean="0">
                <a:latin typeface="Calibri" panose="020F0502020204030204" pitchFamily="34" charset="0"/>
                <a:cs typeface="Calibri" panose="020F0502020204030204" pitchFamily="34" charset="0"/>
              </a:rPr>
              <a:t>NAD, deshidrogenasas)</a:t>
            </a:r>
            <a:endParaRPr lang="es-ES" sz="2000" b="1" i="0" dirty="0" smtClean="0">
              <a:solidFill>
                <a:srgbClr val="7030A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B5</a:t>
            </a:r>
            <a:r>
              <a:rPr lang="es-ES" sz="2000" b="1" i="0" dirty="0" smtClean="0">
                <a:solidFill>
                  <a:srgbClr val="7030A0"/>
                </a:solidFill>
                <a:effectLst/>
                <a:latin typeface="Calibri" panose="020F0502020204030204" pitchFamily="34" charset="0"/>
                <a:cs typeface="Calibri" panose="020F0502020204030204" pitchFamily="34" charset="0"/>
              </a:rPr>
              <a:t>: </a:t>
            </a:r>
            <a:r>
              <a:rPr lang="es-ES" sz="2000" i="0" dirty="0" smtClean="0">
                <a:solidFill>
                  <a:srgbClr val="7030A0"/>
                </a:solidFill>
                <a:effectLst/>
                <a:latin typeface="Calibri" panose="020F0502020204030204" pitchFamily="34" charset="0"/>
                <a:cs typeface="Calibri" panose="020F0502020204030204" pitchFamily="34" charset="0"/>
              </a:rPr>
              <a:t>Raro. Daño nervioso periférico </a:t>
            </a:r>
            <a:r>
              <a:rPr lang="es-ES" sz="2000" b="1" dirty="0">
                <a:latin typeface="Calibri" panose="020F0502020204030204" pitchFamily="34" charset="0"/>
                <a:cs typeface="Calibri" panose="020F0502020204030204" pitchFamily="34" charset="0"/>
              </a:rPr>
              <a:t>(Precursor de </a:t>
            </a:r>
            <a:r>
              <a:rPr lang="es-ES" sz="2000" b="1" dirty="0" err="1" smtClean="0">
                <a:latin typeface="Calibri" panose="020F0502020204030204" pitchFamily="34" charset="0"/>
                <a:cs typeface="Calibri" panose="020F0502020204030204" pitchFamily="34" charset="0"/>
              </a:rPr>
              <a:t>CoA</a:t>
            </a:r>
            <a:r>
              <a:rPr lang="es-ES" sz="2000" b="1" dirty="0" smtClean="0">
                <a:latin typeface="Calibri" panose="020F0502020204030204" pitchFamily="34" charset="0"/>
                <a:cs typeface="Calibri" panose="020F0502020204030204" pitchFamily="34" charset="0"/>
              </a:rPr>
              <a:t>)</a:t>
            </a:r>
            <a:endParaRPr lang="es-ES" sz="2000" i="0" dirty="0" smtClean="0">
              <a:solidFill>
                <a:srgbClr val="7030A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B6</a:t>
            </a:r>
            <a:r>
              <a:rPr lang="es-ES" sz="2000" b="1" i="0" dirty="0" smtClean="0">
                <a:solidFill>
                  <a:srgbClr val="7030A0"/>
                </a:solidFill>
                <a:effectLst/>
                <a:latin typeface="Calibri" panose="020F0502020204030204" pitchFamily="34" charset="0"/>
                <a:cs typeface="Calibri" panose="020F0502020204030204" pitchFamily="34" charset="0"/>
              </a:rPr>
              <a:t>: </a:t>
            </a:r>
            <a:r>
              <a:rPr lang="es-ES" sz="2000" i="0" dirty="0" smtClean="0">
                <a:solidFill>
                  <a:srgbClr val="7030A0"/>
                </a:solidFill>
                <a:effectLst/>
                <a:latin typeface="Calibri" panose="020F0502020204030204" pitchFamily="34" charset="0"/>
                <a:cs typeface="Calibri" panose="020F0502020204030204" pitchFamily="34" charset="0"/>
              </a:rPr>
              <a:t>Anemia y </a:t>
            </a:r>
            <a:r>
              <a:rPr lang="es-ES" sz="2000" i="0" dirty="0" err="1" smtClean="0">
                <a:solidFill>
                  <a:srgbClr val="7030A0"/>
                </a:solidFill>
                <a:effectLst/>
                <a:latin typeface="Calibri" panose="020F0502020204030204" pitchFamily="34" charset="0"/>
                <a:cs typeface="Calibri" panose="020F0502020204030204" pitchFamily="34" charset="0"/>
              </a:rPr>
              <a:t>Transtornos</a:t>
            </a:r>
            <a:r>
              <a:rPr lang="es-ES" sz="2000" i="0" dirty="0" smtClean="0">
                <a:solidFill>
                  <a:srgbClr val="7030A0"/>
                </a:solidFill>
                <a:effectLst/>
                <a:latin typeface="Calibri" panose="020F0502020204030204" pitchFamily="34" charset="0"/>
                <a:cs typeface="Calibri" panose="020F0502020204030204" pitchFamily="34" charset="0"/>
              </a:rPr>
              <a:t> nerviosos </a:t>
            </a:r>
            <a:r>
              <a:rPr lang="es-ES" sz="2000" b="1" dirty="0">
                <a:latin typeface="Calibri" panose="020F0502020204030204" pitchFamily="34" charset="0"/>
                <a:cs typeface="Calibri" panose="020F0502020204030204" pitchFamily="34" charset="0"/>
              </a:rPr>
              <a:t>(Precursor de </a:t>
            </a:r>
            <a:r>
              <a:rPr lang="es-ES" sz="2000" b="1" dirty="0" err="1" smtClean="0">
                <a:latin typeface="Calibri" panose="020F0502020204030204" pitchFamily="34" charset="0"/>
                <a:cs typeface="Calibri" panose="020F0502020204030204" pitchFamily="34" charset="0"/>
              </a:rPr>
              <a:t>CoEnz</a:t>
            </a:r>
            <a:r>
              <a:rPr lang="es-ES" sz="2000" b="1" dirty="0" smtClean="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de </a:t>
            </a:r>
            <a:r>
              <a:rPr lang="es-ES" sz="2000" b="1" dirty="0" smtClean="0">
                <a:latin typeface="Calibri" panose="020F0502020204030204" pitchFamily="34" charset="0"/>
                <a:cs typeface="Calibri" panose="020F0502020204030204" pitchFamily="34" charset="0"/>
              </a:rPr>
              <a:t>Transaminasas)</a:t>
            </a:r>
            <a:endParaRPr lang="es-ES" sz="2000" i="0" dirty="0" smtClean="0">
              <a:solidFill>
                <a:srgbClr val="7030A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B7,8, H</a:t>
            </a:r>
            <a:r>
              <a:rPr lang="es-ES" sz="2000" b="1" i="0" dirty="0" smtClean="0">
                <a:solidFill>
                  <a:srgbClr val="7030A0"/>
                </a:solidFill>
                <a:effectLst/>
                <a:latin typeface="Calibri" panose="020F0502020204030204" pitchFamily="34" charset="0"/>
                <a:cs typeface="Calibri" panose="020F0502020204030204" pitchFamily="34" charset="0"/>
              </a:rPr>
              <a:t>: </a:t>
            </a:r>
            <a:r>
              <a:rPr lang="es-ES" sz="2000" i="0" dirty="0" smtClean="0">
                <a:solidFill>
                  <a:srgbClr val="7030A0"/>
                </a:solidFill>
                <a:effectLst/>
                <a:latin typeface="Calibri" panose="020F0502020204030204" pitchFamily="34" charset="0"/>
                <a:cs typeface="Calibri" panose="020F0502020204030204" pitchFamily="34" charset="0"/>
              </a:rPr>
              <a:t>Rara, dermatitis leve, metabólicas </a:t>
            </a:r>
            <a:r>
              <a:rPr lang="es-ES" sz="2000" b="1" dirty="0">
                <a:latin typeface="Calibri" panose="020F0502020204030204" pitchFamily="34" charset="0"/>
                <a:cs typeface="Calibri" panose="020F0502020204030204" pitchFamily="34" charset="0"/>
              </a:rPr>
              <a:t>(</a:t>
            </a:r>
            <a:r>
              <a:rPr lang="es-ES" sz="2000" b="1" dirty="0" err="1" smtClean="0">
                <a:latin typeface="Calibri" panose="020F0502020204030204" pitchFamily="34" charset="0"/>
                <a:cs typeface="Calibri" panose="020F0502020204030204" pitchFamily="34" charset="0"/>
              </a:rPr>
              <a:t>CoEnz</a:t>
            </a:r>
            <a:r>
              <a:rPr lang="es-ES" sz="2000" b="1" dirty="0" smtClean="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de </a:t>
            </a:r>
            <a:r>
              <a:rPr lang="es-ES" sz="2000" b="1" dirty="0" err="1">
                <a:latin typeface="Calibri" panose="020F0502020204030204" pitchFamily="34" charset="0"/>
                <a:cs typeface="Calibri" panose="020F0502020204030204" pitchFamily="34" charset="0"/>
              </a:rPr>
              <a:t>carboxilasas</a:t>
            </a:r>
            <a:r>
              <a:rPr lang="es-ES" sz="2000" b="1" dirty="0">
                <a:latin typeface="Calibri" panose="020F0502020204030204" pitchFamily="34" charset="0"/>
                <a:cs typeface="Calibri" panose="020F0502020204030204" pitchFamily="34" charset="0"/>
              </a:rPr>
              <a:t>, biosíntesis)</a:t>
            </a: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B9</a:t>
            </a:r>
            <a:r>
              <a:rPr lang="es-ES" sz="2000" b="1" i="0" dirty="0" smtClean="0">
                <a:solidFill>
                  <a:srgbClr val="7030A0"/>
                </a:solidFill>
                <a:effectLst/>
                <a:latin typeface="Calibri" panose="020F0502020204030204" pitchFamily="34" charset="0"/>
                <a:cs typeface="Calibri" panose="020F0502020204030204" pitchFamily="34" charset="0"/>
              </a:rPr>
              <a:t>: </a:t>
            </a:r>
            <a:r>
              <a:rPr lang="es-ES" sz="2000" i="0" dirty="0" smtClean="0">
                <a:solidFill>
                  <a:srgbClr val="7030A0"/>
                </a:solidFill>
                <a:effectLst/>
                <a:latin typeface="Calibri" panose="020F0502020204030204" pitchFamily="34" charset="0"/>
                <a:cs typeface="Calibri" panose="020F0502020204030204" pitchFamily="34" charset="0"/>
              </a:rPr>
              <a:t>Malformaciones fetales, crecimiento, anemia </a:t>
            </a:r>
            <a:r>
              <a:rPr lang="es-ES" sz="2000" b="1" dirty="0">
                <a:latin typeface="Calibri" panose="020F0502020204030204" pitchFamily="34" charset="0"/>
                <a:cs typeface="Calibri" panose="020F0502020204030204" pitchFamily="34" charset="0"/>
              </a:rPr>
              <a:t>(</a:t>
            </a:r>
            <a:r>
              <a:rPr lang="es-ES" sz="2000" b="1" dirty="0" err="1" smtClean="0">
                <a:latin typeface="Calibri" panose="020F0502020204030204" pitchFamily="34" charset="0"/>
                <a:cs typeface="Calibri" panose="020F0502020204030204" pitchFamily="34" charset="0"/>
              </a:rPr>
              <a:t>CoEnz</a:t>
            </a:r>
            <a:r>
              <a:rPr lang="es-ES" sz="2000" b="1" dirty="0" smtClean="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de </a:t>
            </a:r>
            <a:r>
              <a:rPr lang="es-ES" sz="2000" b="1" dirty="0" err="1" smtClean="0">
                <a:latin typeface="Calibri" panose="020F0502020204030204" pitchFamily="34" charset="0"/>
                <a:cs typeface="Calibri" panose="020F0502020204030204" pitchFamily="34" charset="0"/>
              </a:rPr>
              <a:t>transferasas</a:t>
            </a:r>
            <a:r>
              <a:rPr lang="es-ES" sz="2000" b="1" dirty="0">
                <a:latin typeface="Calibri" panose="020F0502020204030204" pitchFamily="34" charset="0"/>
                <a:cs typeface="Calibri" panose="020F0502020204030204" pitchFamily="34" charset="0"/>
              </a:rPr>
              <a:t> </a:t>
            </a:r>
            <a:r>
              <a:rPr lang="es-ES" sz="2000" b="1" dirty="0" smtClean="0">
                <a:latin typeface="Calibri" panose="020F0502020204030204" pitchFamily="34" charset="0"/>
                <a:cs typeface="Calibri" panose="020F0502020204030204" pitchFamily="34" charset="0"/>
              </a:rPr>
              <a:t>en gestación y crecimiento)</a:t>
            </a:r>
            <a:endParaRPr lang="es-ES" sz="2000" i="0" dirty="0" smtClean="0">
              <a:solidFill>
                <a:srgbClr val="7030A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B12</a:t>
            </a:r>
            <a:r>
              <a:rPr lang="es-ES" sz="2000" b="1" i="0" dirty="0" smtClean="0">
                <a:solidFill>
                  <a:srgbClr val="7030A0"/>
                </a:solidFill>
                <a:effectLst/>
                <a:latin typeface="Calibri" panose="020F0502020204030204" pitchFamily="34" charset="0"/>
                <a:cs typeface="Calibri" panose="020F0502020204030204" pitchFamily="34" charset="0"/>
              </a:rPr>
              <a:t>: Anemia perniciosa (grave) </a:t>
            </a:r>
            <a:r>
              <a:rPr lang="es-ES" sz="2000" b="1" dirty="0">
                <a:latin typeface="Calibri" panose="020F0502020204030204" pitchFamily="34" charset="0"/>
                <a:cs typeface="Calibri" panose="020F0502020204030204" pitchFamily="34" charset="0"/>
              </a:rPr>
              <a:t>(</a:t>
            </a:r>
            <a:r>
              <a:rPr lang="es-ES" sz="2000" b="1" dirty="0" err="1" smtClean="0">
                <a:latin typeface="Calibri" panose="020F0502020204030204" pitchFamily="34" charset="0"/>
                <a:cs typeface="Calibri" panose="020F0502020204030204" pitchFamily="34" charset="0"/>
              </a:rPr>
              <a:t>CoEnz</a:t>
            </a:r>
            <a:r>
              <a:rPr lang="es-ES" sz="2000" b="1" dirty="0" smtClean="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de </a:t>
            </a:r>
            <a:r>
              <a:rPr lang="es-ES" sz="2000" b="1" dirty="0" smtClean="0">
                <a:latin typeface="Calibri" panose="020F0502020204030204" pitchFamily="34" charset="0"/>
                <a:cs typeface="Calibri" panose="020F0502020204030204" pitchFamily="34" charset="0"/>
              </a:rPr>
              <a:t>metabolismo de B9)</a:t>
            </a:r>
            <a:endParaRPr lang="es-ES" sz="2000" b="1" i="0" dirty="0" smtClean="0">
              <a:solidFill>
                <a:srgbClr val="7030A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dirty="0" smtClean="0">
                <a:solidFill>
                  <a:srgbClr val="FF0000"/>
                </a:solidFill>
                <a:latin typeface="Calibri" panose="020F0502020204030204" pitchFamily="34" charset="0"/>
                <a:cs typeface="Calibri" panose="020F0502020204030204" pitchFamily="34" charset="0"/>
              </a:rPr>
              <a:t>Vitamina C</a:t>
            </a:r>
            <a:r>
              <a:rPr lang="es-ES" sz="2000" b="1" dirty="0" smtClean="0">
                <a:solidFill>
                  <a:srgbClr val="7030A0"/>
                </a:solidFill>
                <a:latin typeface="Calibri" panose="020F0502020204030204" pitchFamily="34" charset="0"/>
                <a:cs typeface="Calibri" panose="020F0502020204030204" pitchFamily="34" charset="0"/>
              </a:rPr>
              <a:t>:</a:t>
            </a:r>
            <a:r>
              <a:rPr lang="es-ES" sz="2000" b="1" dirty="0" smtClean="0">
                <a:solidFill>
                  <a:srgbClr val="FF0000"/>
                </a:solidFill>
                <a:latin typeface="Calibri" panose="020F0502020204030204" pitchFamily="34" charset="0"/>
                <a:cs typeface="Calibri" panose="020F0502020204030204" pitchFamily="34" charset="0"/>
              </a:rPr>
              <a:t> </a:t>
            </a:r>
            <a:r>
              <a:rPr lang="es-ES" sz="2000" b="1" dirty="0" smtClean="0">
                <a:solidFill>
                  <a:srgbClr val="7030A0"/>
                </a:solidFill>
                <a:latin typeface="Calibri" pitchFamily="34" charset="0"/>
                <a:ea typeface="Calibri"/>
                <a:cs typeface="Calibri" pitchFamily="34" charset="0"/>
              </a:rPr>
              <a:t>Escorbuto:  - hemorragias, encías sangrantes, caída de dientes, trastornos digestivos    </a:t>
            </a:r>
            <a:r>
              <a:rPr lang="es-ES" sz="2000" b="1" dirty="0" smtClean="0">
                <a:solidFill>
                  <a:srgbClr val="7030A0"/>
                </a:solidFill>
                <a:latin typeface="Calibri" pitchFamily="34" charset="0"/>
                <a:ea typeface="Calibri"/>
                <a:cs typeface="Calibri" pitchFamily="34" charset="0"/>
                <a:sym typeface="Symbol"/>
              </a:rPr>
              <a:t> </a:t>
            </a:r>
            <a:r>
              <a:rPr lang="es-ES" sz="2000" b="1" dirty="0" smtClean="0">
                <a:solidFill>
                  <a:srgbClr val="7030A0"/>
                </a:solidFill>
                <a:latin typeface="Calibri" pitchFamily="34" charset="0"/>
                <a:ea typeface="Calibri"/>
                <a:cs typeface="Calibri" pitchFamily="34" charset="0"/>
              </a:rPr>
              <a:t>Infecciones y en casos graves, incluso la muerte,  Infecciones respiratorias. </a:t>
            </a:r>
            <a:r>
              <a:rPr lang="es-ES" sz="2000" b="1" dirty="0">
                <a:latin typeface="Calibri" panose="020F0502020204030204" pitchFamily="34" charset="0"/>
                <a:cs typeface="Calibri" panose="020F0502020204030204" pitchFamily="34" charset="0"/>
              </a:rPr>
              <a:t>(</a:t>
            </a:r>
            <a:r>
              <a:rPr lang="es-ES" sz="2000" b="1" dirty="0" err="1" smtClean="0">
                <a:latin typeface="Calibri" panose="020F0502020204030204" pitchFamily="34" charset="0"/>
                <a:cs typeface="Calibri" panose="020F0502020204030204" pitchFamily="34" charset="0"/>
              </a:rPr>
              <a:t>CoEnz</a:t>
            </a:r>
            <a:r>
              <a:rPr lang="es-ES" sz="2000" b="1" dirty="0" smtClean="0">
                <a:latin typeface="Calibri" panose="020F0502020204030204" pitchFamily="34" charset="0"/>
                <a:cs typeface="Calibri" panose="020F0502020204030204" pitchFamily="34" charset="0"/>
              </a:rPr>
              <a:t> de biosíntesis de colágeno, Absorción de Fe no </a:t>
            </a:r>
            <a:r>
              <a:rPr lang="es-ES" sz="2000" b="1" dirty="0" err="1" smtClean="0">
                <a:latin typeface="Calibri" panose="020F0502020204030204" pitchFamily="34" charset="0"/>
                <a:cs typeface="Calibri" panose="020F0502020204030204" pitchFamily="34" charset="0"/>
              </a:rPr>
              <a:t>Hemo</a:t>
            </a:r>
            <a:r>
              <a:rPr lang="es-ES" sz="2000" b="1" dirty="0" smtClean="0">
                <a:latin typeface="Calibri" panose="020F0502020204030204" pitchFamily="34" charset="0"/>
                <a:cs typeface="Calibri" panose="020F0502020204030204" pitchFamily="34" charset="0"/>
              </a:rPr>
              <a:t>, Protección de mucosas, Antioxidante)</a:t>
            </a:r>
            <a:endParaRPr lang="es-ES" sz="2000" b="1" i="0" dirty="0">
              <a:solidFill>
                <a:srgbClr val="7030A0"/>
              </a:solidFill>
              <a:effectLst/>
              <a:latin typeface="Calibri" panose="020F0502020204030204" pitchFamily="34" charset="0"/>
              <a:cs typeface="Calibri" panose="020F0502020204030204" pitchFamily="34" charset="0"/>
            </a:endParaRPr>
          </a:p>
        </p:txBody>
      </p:sp>
      <p:sp>
        <p:nvSpPr>
          <p:cNvPr id="4" name="Rectángulo 3"/>
          <p:cNvSpPr/>
          <p:nvPr/>
        </p:nvSpPr>
        <p:spPr>
          <a:xfrm>
            <a:off x="235527" y="1056583"/>
            <a:ext cx="11819097" cy="1938992"/>
          </a:xfrm>
          <a:prstGeom prst="rect">
            <a:avLst/>
          </a:prstGeom>
          <a:ln>
            <a:solidFill>
              <a:srgbClr val="7030A0"/>
            </a:solidFill>
          </a:ln>
        </p:spPr>
        <p:txBody>
          <a:bodyPr wrap="square">
            <a:spAutoFit/>
          </a:bodyPr>
          <a:lstStyle/>
          <a:p>
            <a:r>
              <a:rPr lang="es-ES" sz="2000" b="1" i="0" dirty="0" smtClean="0">
                <a:solidFill>
                  <a:srgbClr val="222222"/>
                </a:solidFill>
                <a:effectLst/>
                <a:latin typeface="Calibri" panose="020F0502020204030204" pitchFamily="34" charset="0"/>
                <a:cs typeface="Calibri" panose="020F0502020204030204" pitchFamily="34" charset="0"/>
              </a:rPr>
              <a:t>LIPOSOLUBLES:</a:t>
            </a: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 Vitamina A</a:t>
            </a:r>
            <a:r>
              <a:rPr lang="es-ES" sz="2000" b="1" i="0" dirty="0" smtClean="0">
                <a:solidFill>
                  <a:srgbClr val="7030A0"/>
                </a:solidFill>
                <a:effectLst/>
                <a:latin typeface="Calibri" panose="020F0502020204030204" pitchFamily="34" charset="0"/>
                <a:cs typeface="Calibri" panose="020F0502020204030204" pitchFamily="34" charset="0"/>
              </a:rPr>
              <a:t>: </a:t>
            </a:r>
            <a:r>
              <a:rPr lang="es-ES" sz="2000" b="1" i="1" dirty="0" err="1" smtClean="0">
                <a:solidFill>
                  <a:srgbClr val="7030A0"/>
                </a:solidFill>
                <a:effectLst/>
                <a:latin typeface="Calibri" panose="020F0502020204030204" pitchFamily="34" charset="0"/>
                <a:cs typeface="Calibri" panose="020F0502020204030204" pitchFamily="34" charset="0"/>
              </a:rPr>
              <a:t>Xeroptalmía</a:t>
            </a:r>
            <a:r>
              <a:rPr lang="es-ES" sz="2000" b="1" i="1" dirty="0" smtClean="0">
                <a:solidFill>
                  <a:srgbClr val="7030A0"/>
                </a:solidFill>
                <a:effectLst/>
                <a:latin typeface="Calibri" panose="020F0502020204030204" pitchFamily="34" charset="0"/>
                <a:cs typeface="Calibri" panose="020F0502020204030204" pitchFamily="34" charset="0"/>
              </a:rPr>
              <a:t>, Dermatitis, cáncer   (</a:t>
            </a:r>
            <a:r>
              <a:rPr lang="es-ES" sz="2000" b="1" i="1" dirty="0" smtClean="0">
                <a:effectLst/>
                <a:latin typeface="Calibri" panose="020F0502020204030204" pitchFamily="34" charset="0"/>
                <a:cs typeface="Calibri" panose="020F0502020204030204" pitchFamily="34" charset="0"/>
              </a:rPr>
              <a:t>Formación de retina, </a:t>
            </a:r>
            <a:r>
              <a:rPr lang="es-ES" sz="2000" b="1" i="1" dirty="0" err="1" smtClean="0">
                <a:effectLst/>
                <a:latin typeface="Calibri" panose="020F0502020204030204" pitchFamily="34" charset="0"/>
                <a:cs typeface="Calibri" panose="020F0502020204030204" pitchFamily="34" charset="0"/>
              </a:rPr>
              <a:t>Antiox</a:t>
            </a:r>
            <a:r>
              <a:rPr lang="es-ES" sz="2000" b="1" i="1" dirty="0" smtClean="0">
                <a:effectLst/>
                <a:latin typeface="Calibri" panose="020F0502020204030204" pitchFamily="34" charset="0"/>
                <a:cs typeface="Calibri" panose="020F0502020204030204" pitchFamily="34" charset="0"/>
              </a:rPr>
              <a:t>.</a:t>
            </a:r>
            <a:r>
              <a:rPr lang="es-ES" sz="2000" b="1" i="1" dirty="0" smtClean="0">
                <a:solidFill>
                  <a:srgbClr val="7030A0"/>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s-ES" sz="2000" b="1" dirty="0" smtClean="0">
                <a:solidFill>
                  <a:srgbClr val="FF0000"/>
                </a:solidFill>
                <a:latin typeface="Calibri" panose="020F0502020204030204" pitchFamily="34" charset="0"/>
                <a:cs typeface="Calibri" panose="020F0502020204030204" pitchFamily="34" charset="0"/>
              </a:rPr>
              <a:t> Vitamina E</a:t>
            </a:r>
            <a:r>
              <a:rPr lang="es-ES" sz="2000" b="1" dirty="0" smtClean="0">
                <a:solidFill>
                  <a:srgbClr val="7030A0"/>
                </a:solidFill>
                <a:latin typeface="Calibri" panose="020F0502020204030204" pitchFamily="34" charset="0"/>
                <a:cs typeface="Calibri" panose="020F0502020204030204" pitchFamily="34" charset="0"/>
              </a:rPr>
              <a:t>: </a:t>
            </a:r>
            <a:r>
              <a:rPr lang="es-ES" sz="2000" i="1" dirty="0" err="1" smtClean="0">
                <a:solidFill>
                  <a:srgbClr val="7030A0"/>
                </a:solidFill>
                <a:latin typeface="Calibri" panose="020F0502020204030204" pitchFamily="34" charset="0"/>
                <a:cs typeface="Calibri" panose="020F0502020204030204" pitchFamily="34" charset="0"/>
              </a:rPr>
              <a:t>Deficit</a:t>
            </a:r>
            <a:r>
              <a:rPr lang="es-ES" sz="2000" i="1" dirty="0" smtClean="0">
                <a:solidFill>
                  <a:srgbClr val="7030A0"/>
                </a:solidFill>
                <a:latin typeface="Calibri" panose="020F0502020204030204" pitchFamily="34" charset="0"/>
                <a:cs typeface="Calibri" panose="020F0502020204030204" pitchFamily="34" charset="0"/>
              </a:rPr>
              <a:t> raro. </a:t>
            </a:r>
            <a:r>
              <a:rPr lang="es-ES" sz="2000" i="1" dirty="0" err="1" smtClean="0">
                <a:solidFill>
                  <a:srgbClr val="7030A0"/>
                </a:solidFill>
                <a:latin typeface="Calibri" panose="020F0502020204030204" pitchFamily="34" charset="0"/>
                <a:cs typeface="Calibri" panose="020F0502020204030204" pitchFamily="34" charset="0"/>
              </a:rPr>
              <a:t>Transtornos</a:t>
            </a:r>
            <a:r>
              <a:rPr lang="es-ES" sz="2000" i="1" dirty="0" smtClean="0">
                <a:solidFill>
                  <a:srgbClr val="7030A0"/>
                </a:solidFill>
                <a:latin typeface="Calibri" panose="020F0502020204030204" pitchFamily="34" charset="0"/>
                <a:cs typeface="Calibri" panose="020F0502020204030204" pitchFamily="34" charset="0"/>
              </a:rPr>
              <a:t> nerviosos (</a:t>
            </a:r>
            <a:r>
              <a:rPr lang="es-ES" sz="2000" b="1" i="1" dirty="0" err="1" smtClean="0">
                <a:latin typeface="Calibri" panose="020F0502020204030204" pitchFamily="34" charset="0"/>
                <a:cs typeface="Calibri" panose="020F0502020204030204" pitchFamily="34" charset="0"/>
              </a:rPr>
              <a:t>Antiox</a:t>
            </a:r>
            <a:r>
              <a:rPr lang="es-ES" sz="2000" b="1" i="1" dirty="0" smtClean="0">
                <a:latin typeface="Calibri" panose="020F0502020204030204" pitchFamily="34" charset="0"/>
                <a:cs typeface="Calibri" panose="020F0502020204030204" pitchFamily="34" charset="0"/>
              </a:rPr>
              <a:t>.</a:t>
            </a:r>
            <a:r>
              <a:rPr lang="es-ES" sz="2000" i="1" dirty="0" smtClean="0">
                <a:solidFill>
                  <a:srgbClr val="7030A0"/>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s-ES" sz="2000" b="1" i="0" dirty="0">
                <a:solidFill>
                  <a:srgbClr val="FF0000"/>
                </a:solidFill>
                <a:effectLst/>
                <a:latin typeface="Calibri" panose="020F0502020204030204" pitchFamily="34" charset="0"/>
                <a:cs typeface="Calibri" panose="020F0502020204030204" pitchFamily="34" charset="0"/>
              </a:rPr>
              <a:t> </a:t>
            </a:r>
            <a:r>
              <a:rPr lang="es-ES" sz="2000" b="1" i="0" dirty="0" smtClean="0">
                <a:solidFill>
                  <a:srgbClr val="FF0000"/>
                </a:solidFill>
                <a:effectLst/>
                <a:latin typeface="Calibri" panose="020F0502020204030204" pitchFamily="34" charset="0"/>
                <a:cs typeface="Calibri" panose="020F0502020204030204" pitchFamily="34" charset="0"/>
              </a:rPr>
              <a:t>Vitamina K</a:t>
            </a:r>
            <a:r>
              <a:rPr lang="es-ES_tradnl" sz="2000" dirty="0" smtClean="0">
                <a:solidFill>
                  <a:srgbClr val="7030A0"/>
                </a:solidFill>
                <a:latin typeface="Calibri" panose="020F0502020204030204" pitchFamily="34" charset="0"/>
                <a:cs typeface="Calibri" panose="020F0502020204030204" pitchFamily="34" charset="0"/>
              </a:rPr>
              <a:t>: </a:t>
            </a:r>
            <a:r>
              <a:rPr lang="es-ES_tradnl" sz="2000" b="1" i="1" dirty="0" smtClean="0">
                <a:solidFill>
                  <a:srgbClr val="7030A0"/>
                </a:solidFill>
                <a:latin typeface="Calibri" panose="020F0502020204030204" pitchFamily="34" charset="0"/>
                <a:cs typeface="Calibri" panose="020F0502020204030204" pitchFamily="34" charset="0"/>
              </a:rPr>
              <a:t>Hemorragias </a:t>
            </a:r>
            <a:r>
              <a:rPr lang="es-ES_tradnl" sz="2000" b="1" i="1" dirty="0" smtClean="0">
                <a:latin typeface="Calibri" panose="020F0502020204030204" pitchFamily="34" charset="0"/>
                <a:cs typeface="Calibri" panose="020F0502020204030204" pitchFamily="34" charset="0"/>
              </a:rPr>
              <a:t>(factor de coagulación</a:t>
            </a:r>
            <a:r>
              <a:rPr lang="es-ES_tradnl" sz="2000" b="1" i="1" dirty="0" smtClean="0">
                <a:solidFill>
                  <a:srgbClr val="7030A0"/>
                </a:solidFill>
                <a:latin typeface="Calibri" panose="020F0502020204030204" pitchFamily="34" charset="0"/>
                <a:cs typeface="Calibri" panose="020F0502020204030204" pitchFamily="34" charset="0"/>
              </a:rPr>
              <a:t>)</a:t>
            </a:r>
          </a:p>
          <a:p>
            <a:endParaRPr lang="es-ES" sz="2000" b="1" dirty="0">
              <a:solidFill>
                <a:srgbClr val="7030A0"/>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s-ES" sz="2000" b="1" i="0" dirty="0" smtClean="0">
                <a:solidFill>
                  <a:srgbClr val="FF0000"/>
                </a:solidFill>
                <a:effectLst/>
                <a:latin typeface="Calibri" panose="020F0502020204030204" pitchFamily="34" charset="0"/>
                <a:cs typeface="Calibri" panose="020F0502020204030204" pitchFamily="34" charset="0"/>
              </a:rPr>
              <a:t>Vitamina D:</a:t>
            </a:r>
            <a:r>
              <a:rPr lang="es-ES" sz="2000" b="1" i="0" dirty="0" smtClean="0">
                <a:solidFill>
                  <a:srgbClr val="7030A0"/>
                </a:solidFill>
                <a:effectLst/>
                <a:latin typeface="Calibri" panose="020F0502020204030204" pitchFamily="34" charset="0"/>
                <a:cs typeface="Calibri" panose="020F0502020204030204" pitchFamily="34" charset="0"/>
              </a:rPr>
              <a:t> </a:t>
            </a:r>
            <a:r>
              <a:rPr lang="es-ES" sz="2000" b="1" i="1" dirty="0" smtClean="0">
                <a:solidFill>
                  <a:srgbClr val="7030A0"/>
                </a:solidFill>
                <a:effectLst/>
                <a:latin typeface="Calibri" panose="020F0502020204030204" pitchFamily="34" charset="0"/>
                <a:cs typeface="Calibri" panose="020F0502020204030204" pitchFamily="34" charset="0"/>
              </a:rPr>
              <a:t>Raquitismo, Osteomalacia , Osteoporosis (</a:t>
            </a:r>
            <a:r>
              <a:rPr lang="es-ES" sz="2000" b="1" i="1" dirty="0" smtClean="0">
                <a:effectLst/>
                <a:latin typeface="Calibri" panose="020F0502020204030204" pitchFamily="34" charset="0"/>
                <a:cs typeface="Calibri" panose="020F0502020204030204" pitchFamily="34" charset="0"/>
              </a:rPr>
              <a:t>Fijación y absorción del Ca y P</a:t>
            </a:r>
            <a:r>
              <a:rPr lang="es-ES" sz="2000" b="1" i="1" dirty="0" smtClean="0">
                <a:solidFill>
                  <a:srgbClr val="7030A0"/>
                </a:solidFill>
                <a:effectLst/>
                <a:latin typeface="Calibri" panose="020F0502020204030204" pitchFamily="34" charset="0"/>
                <a:cs typeface="Calibri" panose="020F0502020204030204" pitchFamily="34" charset="0"/>
              </a:rPr>
              <a:t>)</a:t>
            </a:r>
            <a:endParaRPr lang="es-ES_tradnl" sz="2000" i="1" dirty="0" smtClean="0">
              <a:solidFill>
                <a:srgbClr val="7030A0"/>
              </a:solidFill>
              <a:latin typeface="Calibri" panose="020F0502020204030204" pitchFamily="34" charset="0"/>
              <a:cs typeface="Calibri" panose="020F0502020204030204" pitchFamily="34" charset="0"/>
            </a:endParaRPr>
          </a:p>
        </p:txBody>
      </p:sp>
      <p:sp>
        <p:nvSpPr>
          <p:cNvPr id="5" name="CuadroTexto 4"/>
          <p:cNvSpPr txBox="1"/>
          <p:nvPr/>
        </p:nvSpPr>
        <p:spPr>
          <a:xfrm>
            <a:off x="4441372" y="635301"/>
            <a:ext cx="7106392" cy="369332"/>
          </a:xfrm>
          <a:prstGeom prst="rect">
            <a:avLst/>
          </a:prstGeom>
          <a:noFill/>
          <a:ln w="38100">
            <a:solidFill>
              <a:schemeClr val="tx1"/>
            </a:solidFill>
          </a:ln>
        </p:spPr>
        <p:txBody>
          <a:bodyPr wrap="square" rtlCol="0">
            <a:spAutoFit/>
          </a:bodyPr>
          <a:lstStyle/>
          <a:p>
            <a:r>
              <a:rPr lang="es-ES" dirty="0" smtClean="0"/>
              <a:t>Son 13: La carenciales que no están en negrita, no son importantes</a:t>
            </a:r>
            <a:endParaRPr lang="es-ES" dirty="0"/>
          </a:p>
        </p:txBody>
      </p:sp>
      <p:sp>
        <p:nvSpPr>
          <p:cNvPr id="7" name="Rectángulo 6"/>
          <p:cNvSpPr/>
          <p:nvPr/>
        </p:nvSpPr>
        <p:spPr>
          <a:xfrm>
            <a:off x="8681357" y="1056583"/>
            <a:ext cx="3510643" cy="1477328"/>
          </a:xfrm>
          <a:prstGeom prst="rect">
            <a:avLst/>
          </a:prstGeom>
        </p:spPr>
        <p:txBody>
          <a:bodyPr wrap="square">
            <a:spAutoFit/>
          </a:bodyPr>
          <a:lstStyle/>
          <a:p>
            <a:pPr>
              <a:spcAft>
                <a:spcPts val="0"/>
              </a:spcAft>
            </a:pPr>
            <a:r>
              <a:rPr lang="es-ES" i="1" dirty="0" err="1" smtClean="0">
                <a:solidFill>
                  <a:srgbClr val="000000"/>
                </a:solidFill>
                <a:latin typeface="Calibri" panose="020F0502020204030204" pitchFamily="34" charset="0"/>
                <a:ea typeface="Calibri" panose="020F0502020204030204" pitchFamily="34" charset="0"/>
              </a:rPr>
              <a:t>Estandar</a:t>
            </a:r>
            <a:r>
              <a:rPr lang="es-ES" i="1" dirty="0" smtClean="0">
                <a:solidFill>
                  <a:srgbClr val="000000"/>
                </a:solidFill>
                <a:latin typeface="Calibri" panose="020F0502020204030204" pitchFamily="34" charset="0"/>
                <a:ea typeface="Calibri" panose="020F0502020204030204" pitchFamily="34" charset="0"/>
              </a:rPr>
              <a:t> de aprendizaje añadido:</a:t>
            </a:r>
          </a:p>
          <a:p>
            <a:pPr>
              <a:spcAft>
                <a:spcPts val="0"/>
              </a:spcAft>
            </a:pPr>
            <a:r>
              <a:rPr lang="es-ES" i="1" dirty="0" smtClean="0">
                <a:solidFill>
                  <a:srgbClr val="000000"/>
                </a:solidFill>
                <a:latin typeface="Calibri" panose="020F0502020204030204" pitchFamily="34" charset="0"/>
                <a:ea typeface="Calibri" panose="020F0502020204030204" pitchFamily="34" charset="0"/>
              </a:rPr>
              <a:t>– </a:t>
            </a:r>
            <a:r>
              <a:rPr lang="es-ES" i="1" dirty="0">
                <a:solidFill>
                  <a:srgbClr val="000000"/>
                </a:solidFill>
                <a:highlight>
                  <a:srgbClr val="FFFF00"/>
                </a:highlight>
                <a:latin typeface="Calibri" panose="020F0502020204030204" pitchFamily="34" charset="0"/>
                <a:ea typeface="Calibri" panose="020F0502020204030204" pitchFamily="34" charset="0"/>
              </a:rPr>
              <a:t>Identifica los tipos de vitaminas asociando su imprescindible función con las enfermedades que previenen. Pasa a ser prioritario.</a:t>
            </a:r>
            <a:endParaRPr lang="es-ES" sz="28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70751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Holoenzima</a:t>
            </a:r>
            <a:r>
              <a:rPr lang="es-ES" dirty="0" smtClean="0"/>
              <a:t> = </a:t>
            </a:r>
            <a:r>
              <a:rPr lang="es-ES" dirty="0" err="1" smtClean="0"/>
              <a:t>Apoenzima</a:t>
            </a:r>
            <a:r>
              <a:rPr lang="es-ES" dirty="0" smtClean="0"/>
              <a:t> +  “Cofactor”</a:t>
            </a:r>
            <a:endParaRPr lang="es-ES" dirty="0"/>
          </a:p>
        </p:txBody>
      </p:sp>
      <p:pic>
        <p:nvPicPr>
          <p:cNvPr id="4" name="Picture 2" descr="cofactores"/>
          <p:cNvPicPr>
            <a:picLocks noChangeAspect="1" noChangeArrowheads="1"/>
          </p:cNvPicPr>
          <p:nvPr/>
        </p:nvPicPr>
        <p:blipFill>
          <a:blip r:embed="rId2" cstate="print"/>
          <a:srcRect/>
          <a:stretch>
            <a:fillRect/>
          </a:stretch>
        </p:blipFill>
        <p:spPr bwMode="auto">
          <a:xfrm>
            <a:off x="2717657" y="1994877"/>
            <a:ext cx="5351305" cy="3974393"/>
          </a:xfrm>
          <a:prstGeom prst="rect">
            <a:avLst/>
          </a:prstGeom>
          <a:noFill/>
          <a:ln w="9525">
            <a:solidFill>
              <a:schemeClr val="tx1"/>
            </a:solidFill>
            <a:miter lim="800000"/>
            <a:headEnd/>
            <a:tailEnd/>
          </a:ln>
        </p:spPr>
      </p:pic>
      <p:sp>
        <p:nvSpPr>
          <p:cNvPr id="5" name="CuadroTexto 4"/>
          <p:cNvSpPr txBox="1"/>
          <p:nvPr/>
        </p:nvSpPr>
        <p:spPr>
          <a:xfrm>
            <a:off x="6808573" y="2360140"/>
            <a:ext cx="1104470" cy="646331"/>
          </a:xfrm>
          <a:prstGeom prst="rect">
            <a:avLst/>
          </a:prstGeom>
          <a:noFill/>
        </p:spPr>
        <p:txBody>
          <a:bodyPr wrap="none" rtlCol="0">
            <a:spAutoFit/>
          </a:bodyPr>
          <a:lstStyle/>
          <a:p>
            <a:r>
              <a:rPr lang="es-ES" dirty="0" smtClean="0"/>
              <a:t>(Cofactor </a:t>
            </a:r>
          </a:p>
          <a:p>
            <a:r>
              <a:rPr lang="es-ES" dirty="0" smtClean="0"/>
              <a:t>orgánico)</a:t>
            </a:r>
            <a:endParaRPr lang="es-ES" dirty="0"/>
          </a:p>
        </p:txBody>
      </p:sp>
    </p:spTree>
    <p:extLst>
      <p:ext uri="{BB962C8B-B14F-4D97-AF65-F5344CB8AC3E}">
        <p14:creationId xmlns:p14="http://schemas.microsoft.com/office/powerpoint/2010/main" val="39248444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85467" y="424584"/>
            <a:ext cx="2381250" cy="1381125"/>
          </a:xfrm>
          <a:prstGeom prst="rect">
            <a:avLst/>
          </a:prstGeom>
        </p:spPr>
      </p:pic>
      <p:pic>
        <p:nvPicPr>
          <p:cNvPr id="6" name="Imagen 5"/>
          <p:cNvPicPr>
            <a:picLocks noChangeAspect="1"/>
          </p:cNvPicPr>
          <p:nvPr/>
        </p:nvPicPr>
        <p:blipFill>
          <a:blip r:embed="rId3"/>
          <a:stretch>
            <a:fillRect/>
          </a:stretch>
        </p:blipFill>
        <p:spPr>
          <a:xfrm>
            <a:off x="3341380" y="166643"/>
            <a:ext cx="1971675" cy="2324100"/>
          </a:xfrm>
          <a:prstGeom prst="rect">
            <a:avLst/>
          </a:prstGeom>
        </p:spPr>
      </p:pic>
      <p:pic>
        <p:nvPicPr>
          <p:cNvPr id="1034" name="Picture 10" descr="Diferencias entre niacina y niacinamida (nicotinamida)"/>
          <p:cNvPicPr>
            <a:picLocks noChangeAspect="1" noChangeArrowheads="1"/>
          </p:cNvPicPr>
          <p:nvPr/>
        </p:nvPicPr>
        <p:blipFill rotWithShape="1">
          <a:blip r:embed="rId4">
            <a:extLst>
              <a:ext uri="{28A0092B-C50C-407E-A947-70E740481C1C}">
                <a14:useLocalDpi xmlns:a14="http://schemas.microsoft.com/office/drawing/2010/main" val="0"/>
              </a:ext>
            </a:extLst>
          </a:blip>
          <a:srcRect l="51875" b="8337"/>
          <a:stretch/>
        </p:blipFill>
        <p:spPr bwMode="auto">
          <a:xfrm>
            <a:off x="5606989" y="273964"/>
            <a:ext cx="1772336" cy="137289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5"/>
          <a:stretch>
            <a:fillRect/>
          </a:stretch>
        </p:blipFill>
        <p:spPr>
          <a:xfrm>
            <a:off x="7266211" y="1115147"/>
            <a:ext cx="2689270" cy="901044"/>
          </a:xfrm>
          <a:prstGeom prst="rect">
            <a:avLst/>
          </a:prstGeom>
        </p:spPr>
      </p:pic>
      <p:pic>
        <p:nvPicPr>
          <p:cNvPr id="1038" name="Picture 14" descr="Vitamina B6 - Wikiwa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0531" y="183391"/>
            <a:ext cx="1475995" cy="13561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iotina - Wikipedia, la enciclopedia lib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242" y="2391278"/>
            <a:ext cx="28670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p:cNvPicPr>
            <a:picLocks noChangeAspect="1"/>
          </p:cNvPicPr>
          <p:nvPr/>
        </p:nvPicPr>
        <p:blipFill>
          <a:blip r:embed="rId8"/>
          <a:stretch>
            <a:fillRect/>
          </a:stretch>
        </p:blipFill>
        <p:spPr>
          <a:xfrm>
            <a:off x="3505139" y="2708040"/>
            <a:ext cx="2552700" cy="1790700"/>
          </a:xfrm>
          <a:prstGeom prst="rect">
            <a:avLst/>
          </a:prstGeom>
        </p:spPr>
      </p:pic>
      <p:sp>
        <p:nvSpPr>
          <p:cNvPr id="19" name="Rectángulo 18"/>
          <p:cNvSpPr/>
          <p:nvPr/>
        </p:nvSpPr>
        <p:spPr>
          <a:xfrm>
            <a:off x="0" y="4395787"/>
            <a:ext cx="2666717" cy="2462213"/>
          </a:xfrm>
          <a:prstGeom prst="rect">
            <a:avLst/>
          </a:prstGeom>
          <a:ln>
            <a:solidFill>
              <a:srgbClr val="7030A0"/>
            </a:solidFill>
          </a:ln>
        </p:spPr>
        <p:txBody>
          <a:bodyPr wrap="square">
            <a:spAutoFit/>
          </a:bodyPr>
          <a:lstStyle/>
          <a:p>
            <a:r>
              <a:rPr lang="es-ES" sz="1400" b="1" i="0" dirty="0" smtClean="0">
                <a:solidFill>
                  <a:srgbClr val="222222"/>
                </a:solidFill>
                <a:effectLst/>
                <a:latin typeface="Calibri" panose="020F0502020204030204" pitchFamily="34" charset="0"/>
                <a:cs typeface="Calibri" panose="020F0502020204030204" pitchFamily="34" charset="0"/>
              </a:rPr>
              <a:t>HIDROSOLUBLES:</a:t>
            </a:r>
          </a:p>
          <a:p>
            <a:pPr>
              <a:buFont typeface="Arial" panose="020B0604020202020204" pitchFamily="34" charset="0"/>
              <a:buChar char="•"/>
            </a:pPr>
            <a:r>
              <a:rPr lang="es-ES" sz="1400" b="1" dirty="0">
                <a:solidFill>
                  <a:srgbClr val="222222"/>
                </a:solidFill>
                <a:latin typeface="Calibri" panose="020F0502020204030204" pitchFamily="34" charset="0"/>
                <a:cs typeface="Calibri" panose="020F0502020204030204" pitchFamily="34" charset="0"/>
              </a:rPr>
              <a:t>Vitamina B1 (tiamina)</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a:t>
            </a:r>
            <a:r>
              <a:rPr lang="es-ES" sz="1400" dirty="0">
                <a:solidFill>
                  <a:srgbClr val="222222"/>
                </a:solidFill>
                <a:latin typeface="Calibri" panose="020F0502020204030204" pitchFamily="34" charset="0"/>
                <a:cs typeface="Calibri" panose="020F0502020204030204" pitchFamily="34" charset="0"/>
              </a:rPr>
              <a:t> B2 (</a:t>
            </a:r>
            <a:r>
              <a:rPr lang="es-ES" sz="1400" dirty="0" err="1">
                <a:solidFill>
                  <a:srgbClr val="222222"/>
                </a:solidFill>
                <a:latin typeface="Calibri" panose="020F0502020204030204" pitchFamily="34" charset="0"/>
                <a:cs typeface="Calibri" panose="020F0502020204030204" pitchFamily="34" charset="0"/>
              </a:rPr>
              <a:t>riboflavina</a:t>
            </a:r>
            <a:r>
              <a:rPr lang="es-ES" sz="1400" dirty="0">
                <a:solidFill>
                  <a:srgbClr val="222222"/>
                </a:solidFill>
                <a:latin typeface="Calibri" panose="020F0502020204030204" pitchFamily="34" charset="0"/>
                <a:cs typeface="Calibri" panose="020F0502020204030204" pitchFamily="34" charset="0"/>
              </a:rPr>
              <a:t>)</a:t>
            </a:r>
            <a:endParaRPr lang="es-ES" sz="1400" b="0" i="0" dirty="0" smtClean="0">
              <a:solidFill>
                <a:srgbClr val="222222"/>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B3 (niacina)</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B5 (ácido pantoténico)</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B6 (</a:t>
            </a:r>
            <a:r>
              <a:rPr lang="es-ES" sz="1400" b="0" i="0" dirty="0" err="1" smtClean="0">
                <a:solidFill>
                  <a:srgbClr val="222222"/>
                </a:solidFill>
                <a:effectLst/>
                <a:latin typeface="Calibri" panose="020F0502020204030204" pitchFamily="34" charset="0"/>
                <a:cs typeface="Calibri" panose="020F0502020204030204" pitchFamily="34" charset="0"/>
              </a:rPr>
              <a:t>piridoxina</a:t>
            </a:r>
            <a:r>
              <a:rPr lang="es-ES" sz="1400" b="0" i="0" dirty="0" smtClean="0">
                <a:solidFill>
                  <a:srgbClr val="222222"/>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B7,8, H (biotina)</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B9 (ácido fólico)</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a:t>
            </a:r>
            <a:r>
              <a:rPr lang="es-ES" sz="1400" b="0" i="0" dirty="0" smtClean="0">
                <a:solidFill>
                  <a:srgbClr val="222222"/>
                </a:solidFill>
                <a:effectLst/>
                <a:latin typeface="Calibri" panose="020F0502020204030204" pitchFamily="34" charset="0"/>
                <a:cs typeface="Calibri" panose="020F0502020204030204" pitchFamily="34" charset="0"/>
              </a:rPr>
              <a:t> B12 (</a:t>
            </a:r>
            <a:r>
              <a:rPr lang="es-ES" sz="1400" b="0" i="0" dirty="0" err="1" smtClean="0">
                <a:solidFill>
                  <a:srgbClr val="222222"/>
                </a:solidFill>
                <a:effectLst/>
                <a:latin typeface="Calibri" panose="020F0502020204030204" pitchFamily="34" charset="0"/>
                <a:cs typeface="Calibri" panose="020F0502020204030204" pitchFamily="34" charset="0"/>
              </a:rPr>
              <a:t>cianocobalamina</a:t>
            </a:r>
            <a:r>
              <a:rPr lang="es-ES" sz="1400" b="0" i="0" dirty="0" smtClean="0">
                <a:solidFill>
                  <a:srgbClr val="222222"/>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endParaRPr lang="es-ES" sz="1400" dirty="0" smtClean="0">
              <a:solidFill>
                <a:srgbClr val="22222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s-ES" sz="1400" b="1" dirty="0" smtClean="0">
                <a:solidFill>
                  <a:srgbClr val="222222"/>
                </a:solidFill>
                <a:latin typeface="Calibri" panose="020F0502020204030204" pitchFamily="34" charset="0"/>
                <a:cs typeface="Calibri" panose="020F0502020204030204" pitchFamily="34" charset="0"/>
              </a:rPr>
              <a:t>Vitamina C </a:t>
            </a:r>
            <a:r>
              <a:rPr lang="es-ES" sz="1400" dirty="0" smtClean="0">
                <a:solidFill>
                  <a:srgbClr val="222222"/>
                </a:solidFill>
                <a:latin typeface="Calibri" panose="020F0502020204030204" pitchFamily="34" charset="0"/>
                <a:cs typeface="Calibri" panose="020F0502020204030204" pitchFamily="34" charset="0"/>
              </a:rPr>
              <a:t>(Ácido </a:t>
            </a:r>
            <a:r>
              <a:rPr lang="es-ES" sz="1400" dirty="0" err="1" smtClean="0">
                <a:solidFill>
                  <a:srgbClr val="222222"/>
                </a:solidFill>
                <a:latin typeface="Calibri" panose="020F0502020204030204" pitchFamily="34" charset="0"/>
                <a:cs typeface="Calibri" panose="020F0502020204030204" pitchFamily="34" charset="0"/>
              </a:rPr>
              <a:t>Ascorbico</a:t>
            </a:r>
            <a:r>
              <a:rPr lang="es-ES" sz="1400" dirty="0" smtClean="0">
                <a:solidFill>
                  <a:srgbClr val="222222"/>
                </a:solidFill>
                <a:latin typeface="Calibri" panose="020F0502020204030204" pitchFamily="34" charset="0"/>
                <a:cs typeface="Calibri" panose="020F0502020204030204" pitchFamily="34" charset="0"/>
              </a:rPr>
              <a:t>)</a:t>
            </a:r>
            <a:endParaRPr lang="es-ES" sz="1400" b="0" i="0" dirty="0">
              <a:solidFill>
                <a:srgbClr val="222222"/>
              </a:solidFill>
              <a:effectLst/>
              <a:latin typeface="Calibri" panose="020F0502020204030204" pitchFamily="34" charset="0"/>
              <a:cs typeface="Calibri" panose="020F0502020204030204" pitchFamily="34" charset="0"/>
            </a:endParaRPr>
          </a:p>
        </p:txBody>
      </p:sp>
      <p:pic>
        <p:nvPicPr>
          <p:cNvPr id="16" name="Imagen 15"/>
          <p:cNvPicPr>
            <a:picLocks noChangeAspect="1"/>
          </p:cNvPicPr>
          <p:nvPr/>
        </p:nvPicPr>
        <p:blipFill>
          <a:blip r:embed="rId9"/>
          <a:stretch>
            <a:fillRect/>
          </a:stretch>
        </p:blipFill>
        <p:spPr>
          <a:xfrm>
            <a:off x="6329711" y="2562466"/>
            <a:ext cx="2449093" cy="3666642"/>
          </a:xfrm>
          <a:prstGeom prst="rect">
            <a:avLst/>
          </a:prstGeom>
        </p:spPr>
      </p:pic>
      <p:pic>
        <p:nvPicPr>
          <p:cNvPr id="18" name="Imagen 17"/>
          <p:cNvPicPr>
            <a:picLocks noChangeAspect="1"/>
          </p:cNvPicPr>
          <p:nvPr/>
        </p:nvPicPr>
        <p:blipFill>
          <a:blip r:embed="rId10"/>
          <a:stretch>
            <a:fillRect/>
          </a:stretch>
        </p:blipFill>
        <p:spPr>
          <a:xfrm>
            <a:off x="9507365" y="3429386"/>
            <a:ext cx="2365151" cy="1401271"/>
          </a:xfrm>
          <a:prstGeom prst="rect">
            <a:avLst/>
          </a:prstGeom>
        </p:spPr>
      </p:pic>
      <p:sp>
        <p:nvSpPr>
          <p:cNvPr id="20" name="CuadroTexto 19"/>
          <p:cNvSpPr txBox="1"/>
          <p:nvPr/>
        </p:nvSpPr>
        <p:spPr>
          <a:xfrm>
            <a:off x="772733" y="1766131"/>
            <a:ext cx="1412566" cy="369332"/>
          </a:xfrm>
          <a:prstGeom prst="rect">
            <a:avLst/>
          </a:prstGeom>
          <a:noFill/>
        </p:spPr>
        <p:txBody>
          <a:bodyPr wrap="none" rtlCol="0">
            <a:spAutoFit/>
          </a:bodyPr>
          <a:lstStyle/>
          <a:p>
            <a:r>
              <a:rPr lang="es-ES" b="1" dirty="0">
                <a:solidFill>
                  <a:srgbClr val="222222"/>
                </a:solidFill>
                <a:latin typeface="Calibri" panose="020F0502020204030204" pitchFamily="34" charset="0"/>
                <a:cs typeface="Calibri" panose="020F0502020204030204" pitchFamily="34" charset="0"/>
              </a:rPr>
              <a:t> </a:t>
            </a:r>
            <a:r>
              <a:rPr lang="es-ES" dirty="0">
                <a:solidFill>
                  <a:srgbClr val="222222"/>
                </a:solidFill>
                <a:latin typeface="Calibri" panose="020F0502020204030204" pitchFamily="34" charset="0"/>
                <a:cs typeface="Calibri" panose="020F0502020204030204" pitchFamily="34" charset="0"/>
              </a:rPr>
              <a:t>B1 (tiamina)</a:t>
            </a:r>
            <a:endParaRPr lang="es-ES" dirty="0"/>
          </a:p>
        </p:txBody>
      </p:sp>
      <p:sp>
        <p:nvSpPr>
          <p:cNvPr id="21" name="Rectángulo 20"/>
          <p:cNvSpPr/>
          <p:nvPr/>
        </p:nvSpPr>
        <p:spPr>
          <a:xfrm>
            <a:off x="2696585" y="2135463"/>
            <a:ext cx="1617109" cy="369332"/>
          </a:xfrm>
          <a:prstGeom prst="rect">
            <a:avLst/>
          </a:prstGeom>
        </p:spPr>
        <p:txBody>
          <a:bodyPr wrap="none">
            <a:spAutoFit/>
          </a:bodyPr>
          <a:lstStyle/>
          <a:p>
            <a:r>
              <a:rPr lang="es-ES" dirty="0">
                <a:solidFill>
                  <a:srgbClr val="222222"/>
                </a:solidFill>
                <a:latin typeface="Calibri" panose="020F0502020204030204" pitchFamily="34" charset="0"/>
                <a:cs typeface="Calibri" panose="020F0502020204030204" pitchFamily="34" charset="0"/>
              </a:rPr>
              <a:t>B2 (</a:t>
            </a:r>
            <a:r>
              <a:rPr lang="es-ES" dirty="0" err="1">
                <a:solidFill>
                  <a:srgbClr val="222222"/>
                </a:solidFill>
                <a:latin typeface="Calibri" panose="020F0502020204030204" pitchFamily="34" charset="0"/>
                <a:cs typeface="Calibri" panose="020F0502020204030204" pitchFamily="34" charset="0"/>
              </a:rPr>
              <a:t>riboflavina</a:t>
            </a:r>
            <a:r>
              <a:rPr lang="es-ES" dirty="0">
                <a:solidFill>
                  <a:srgbClr val="222222"/>
                </a:solidFill>
                <a:latin typeface="Calibri" panose="020F0502020204030204" pitchFamily="34" charset="0"/>
                <a:cs typeface="Calibri" panose="020F0502020204030204" pitchFamily="34" charset="0"/>
              </a:rPr>
              <a:t>)</a:t>
            </a:r>
            <a:endParaRPr lang="es-ES" dirty="0"/>
          </a:p>
        </p:txBody>
      </p:sp>
      <p:sp>
        <p:nvSpPr>
          <p:cNvPr id="22" name="Rectángulo 21"/>
          <p:cNvSpPr/>
          <p:nvPr/>
        </p:nvSpPr>
        <p:spPr>
          <a:xfrm>
            <a:off x="5735415" y="1925474"/>
            <a:ext cx="1289135" cy="369332"/>
          </a:xfrm>
          <a:prstGeom prst="rect">
            <a:avLst/>
          </a:prstGeom>
        </p:spPr>
        <p:txBody>
          <a:bodyPr wrap="none">
            <a:spAutoFit/>
          </a:bodyPr>
          <a:lstStyle/>
          <a:p>
            <a:r>
              <a:rPr lang="es-ES" dirty="0">
                <a:solidFill>
                  <a:srgbClr val="222222"/>
                </a:solidFill>
                <a:latin typeface="Calibri" panose="020F0502020204030204" pitchFamily="34" charset="0"/>
                <a:cs typeface="Calibri" panose="020F0502020204030204" pitchFamily="34" charset="0"/>
              </a:rPr>
              <a:t>B3 (niacina)</a:t>
            </a:r>
          </a:p>
        </p:txBody>
      </p:sp>
      <p:sp>
        <p:nvSpPr>
          <p:cNvPr id="23" name="Rectángulo 22"/>
          <p:cNvSpPr/>
          <p:nvPr/>
        </p:nvSpPr>
        <p:spPr>
          <a:xfrm>
            <a:off x="7565852" y="2064128"/>
            <a:ext cx="2389629" cy="369332"/>
          </a:xfrm>
          <a:prstGeom prst="rect">
            <a:avLst/>
          </a:prstGeom>
        </p:spPr>
        <p:txBody>
          <a:bodyPr wrap="none">
            <a:spAutoFit/>
          </a:bodyPr>
          <a:lstStyle/>
          <a:p>
            <a:r>
              <a:rPr lang="es-ES" dirty="0">
                <a:solidFill>
                  <a:srgbClr val="222222"/>
                </a:solidFill>
                <a:latin typeface="Calibri" panose="020F0502020204030204" pitchFamily="34" charset="0"/>
                <a:cs typeface="Calibri" panose="020F0502020204030204" pitchFamily="34" charset="0"/>
              </a:rPr>
              <a:t>B5 (ácido pantoténico)</a:t>
            </a:r>
          </a:p>
        </p:txBody>
      </p:sp>
      <p:sp>
        <p:nvSpPr>
          <p:cNvPr id="24" name="Rectángulo 23"/>
          <p:cNvSpPr/>
          <p:nvPr/>
        </p:nvSpPr>
        <p:spPr>
          <a:xfrm>
            <a:off x="10062355" y="1512025"/>
            <a:ext cx="1552348" cy="369332"/>
          </a:xfrm>
          <a:prstGeom prst="rect">
            <a:avLst/>
          </a:prstGeom>
        </p:spPr>
        <p:txBody>
          <a:bodyPr wrap="none">
            <a:spAutoFit/>
          </a:bodyPr>
          <a:lstStyle/>
          <a:p>
            <a:r>
              <a:rPr lang="es-ES" dirty="0">
                <a:solidFill>
                  <a:srgbClr val="222222"/>
                </a:solidFill>
                <a:latin typeface="Calibri" panose="020F0502020204030204" pitchFamily="34" charset="0"/>
                <a:cs typeface="Calibri" panose="020F0502020204030204" pitchFamily="34" charset="0"/>
              </a:rPr>
              <a:t>B6 (</a:t>
            </a:r>
            <a:r>
              <a:rPr lang="es-ES" dirty="0" err="1">
                <a:solidFill>
                  <a:srgbClr val="222222"/>
                </a:solidFill>
                <a:latin typeface="Calibri" panose="020F0502020204030204" pitchFamily="34" charset="0"/>
                <a:cs typeface="Calibri" panose="020F0502020204030204" pitchFamily="34" charset="0"/>
              </a:rPr>
              <a:t>piridoxina</a:t>
            </a:r>
            <a:r>
              <a:rPr lang="es-ES" dirty="0">
                <a:solidFill>
                  <a:srgbClr val="222222"/>
                </a:solidFill>
                <a:latin typeface="Calibri" panose="020F0502020204030204" pitchFamily="34" charset="0"/>
                <a:cs typeface="Calibri" panose="020F0502020204030204" pitchFamily="34" charset="0"/>
              </a:rPr>
              <a:t>)</a:t>
            </a:r>
          </a:p>
        </p:txBody>
      </p:sp>
      <p:sp>
        <p:nvSpPr>
          <p:cNvPr id="25" name="Rectángulo 24"/>
          <p:cNvSpPr/>
          <p:nvPr/>
        </p:nvSpPr>
        <p:spPr>
          <a:xfrm>
            <a:off x="500683" y="3896075"/>
            <a:ext cx="1279517" cy="369332"/>
          </a:xfrm>
          <a:prstGeom prst="rect">
            <a:avLst/>
          </a:prstGeom>
        </p:spPr>
        <p:txBody>
          <a:bodyPr wrap="none">
            <a:spAutoFit/>
          </a:bodyPr>
          <a:lstStyle/>
          <a:p>
            <a:r>
              <a:rPr lang="es-ES" dirty="0" smtClean="0">
                <a:solidFill>
                  <a:srgbClr val="222222"/>
                </a:solidFill>
                <a:latin typeface="Calibri" panose="020F0502020204030204" pitchFamily="34" charset="0"/>
                <a:cs typeface="Calibri" panose="020F0502020204030204" pitchFamily="34" charset="0"/>
              </a:rPr>
              <a:t>B7 </a:t>
            </a:r>
            <a:r>
              <a:rPr lang="es-ES" dirty="0">
                <a:solidFill>
                  <a:srgbClr val="222222"/>
                </a:solidFill>
                <a:latin typeface="Calibri" panose="020F0502020204030204" pitchFamily="34" charset="0"/>
                <a:cs typeface="Calibri" panose="020F0502020204030204" pitchFamily="34" charset="0"/>
              </a:rPr>
              <a:t>(biotina)</a:t>
            </a:r>
          </a:p>
        </p:txBody>
      </p:sp>
      <p:sp>
        <p:nvSpPr>
          <p:cNvPr id="26" name="Rectángulo 25"/>
          <p:cNvSpPr/>
          <p:nvPr/>
        </p:nvSpPr>
        <p:spPr>
          <a:xfrm>
            <a:off x="3837061" y="4461325"/>
            <a:ext cx="1689501" cy="369332"/>
          </a:xfrm>
          <a:prstGeom prst="rect">
            <a:avLst/>
          </a:prstGeom>
        </p:spPr>
        <p:txBody>
          <a:bodyPr wrap="none">
            <a:spAutoFit/>
          </a:bodyPr>
          <a:lstStyle/>
          <a:p>
            <a:r>
              <a:rPr lang="es-ES" dirty="0">
                <a:solidFill>
                  <a:srgbClr val="222222"/>
                </a:solidFill>
                <a:latin typeface="Calibri" panose="020F0502020204030204" pitchFamily="34" charset="0"/>
                <a:cs typeface="Calibri" panose="020F0502020204030204" pitchFamily="34" charset="0"/>
              </a:rPr>
              <a:t>B9 (ácido fólico)</a:t>
            </a:r>
          </a:p>
        </p:txBody>
      </p:sp>
      <p:sp>
        <p:nvSpPr>
          <p:cNvPr id="27" name="Rectángulo 26"/>
          <p:cNvSpPr/>
          <p:nvPr/>
        </p:nvSpPr>
        <p:spPr>
          <a:xfrm>
            <a:off x="6204738" y="6229108"/>
            <a:ext cx="2406108" cy="369332"/>
          </a:xfrm>
          <a:prstGeom prst="rect">
            <a:avLst/>
          </a:prstGeom>
        </p:spPr>
        <p:txBody>
          <a:bodyPr wrap="none">
            <a:spAutoFit/>
          </a:bodyPr>
          <a:lstStyle/>
          <a:p>
            <a:r>
              <a:rPr lang="es-ES" dirty="0">
                <a:solidFill>
                  <a:srgbClr val="222222"/>
                </a:solidFill>
                <a:latin typeface="Calibri" panose="020F0502020204030204" pitchFamily="34" charset="0"/>
                <a:cs typeface="Calibri" panose="020F0502020204030204" pitchFamily="34" charset="0"/>
              </a:rPr>
              <a:t>B12 (</a:t>
            </a:r>
            <a:r>
              <a:rPr lang="es-ES" dirty="0" err="1">
                <a:solidFill>
                  <a:srgbClr val="222222"/>
                </a:solidFill>
                <a:latin typeface="Calibri" panose="020F0502020204030204" pitchFamily="34" charset="0"/>
                <a:cs typeface="Calibri" panose="020F0502020204030204" pitchFamily="34" charset="0"/>
              </a:rPr>
              <a:t>cianocobalamina</a:t>
            </a:r>
            <a:r>
              <a:rPr lang="es-ES" dirty="0">
                <a:solidFill>
                  <a:srgbClr val="222222"/>
                </a:solidFill>
                <a:latin typeface="Calibri" panose="020F0502020204030204" pitchFamily="34" charset="0"/>
                <a:cs typeface="Calibri" panose="020F0502020204030204" pitchFamily="34" charset="0"/>
              </a:rPr>
              <a:t>)</a:t>
            </a:r>
          </a:p>
        </p:txBody>
      </p:sp>
      <p:sp>
        <p:nvSpPr>
          <p:cNvPr id="28" name="Rectángulo 27"/>
          <p:cNvSpPr/>
          <p:nvPr/>
        </p:nvSpPr>
        <p:spPr>
          <a:xfrm>
            <a:off x="9955481" y="5137528"/>
            <a:ext cx="1993816" cy="369332"/>
          </a:xfrm>
          <a:prstGeom prst="rect">
            <a:avLst/>
          </a:prstGeom>
        </p:spPr>
        <p:txBody>
          <a:bodyPr wrap="none">
            <a:spAutoFit/>
          </a:bodyPr>
          <a:lstStyle/>
          <a:p>
            <a:r>
              <a:rPr lang="es-ES" b="1" dirty="0">
                <a:solidFill>
                  <a:srgbClr val="222222"/>
                </a:solidFill>
                <a:latin typeface="Calibri" panose="020F0502020204030204" pitchFamily="34" charset="0"/>
                <a:cs typeface="Calibri" panose="020F0502020204030204" pitchFamily="34" charset="0"/>
              </a:rPr>
              <a:t>C </a:t>
            </a:r>
            <a:r>
              <a:rPr lang="es-ES" dirty="0">
                <a:solidFill>
                  <a:srgbClr val="222222"/>
                </a:solidFill>
                <a:latin typeface="Calibri" panose="020F0502020204030204" pitchFamily="34" charset="0"/>
                <a:cs typeface="Calibri" panose="020F0502020204030204" pitchFamily="34" charset="0"/>
              </a:rPr>
              <a:t>(Ácido </a:t>
            </a:r>
            <a:r>
              <a:rPr lang="es-ES" dirty="0" err="1">
                <a:solidFill>
                  <a:srgbClr val="222222"/>
                </a:solidFill>
                <a:latin typeface="Calibri" panose="020F0502020204030204" pitchFamily="34" charset="0"/>
                <a:cs typeface="Calibri" panose="020F0502020204030204" pitchFamily="34" charset="0"/>
              </a:rPr>
              <a:t>Ascorbico</a:t>
            </a:r>
            <a:r>
              <a:rPr lang="es-ES" dirty="0">
                <a:solidFill>
                  <a:srgbClr val="222222"/>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69814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71514" y="458069"/>
            <a:ext cx="3667125" cy="1247775"/>
          </a:xfrm>
          <a:prstGeom prst="rect">
            <a:avLst/>
          </a:prstGeom>
        </p:spPr>
      </p:pic>
      <p:pic>
        <p:nvPicPr>
          <p:cNvPr id="5" name="Imagen 4"/>
          <p:cNvPicPr>
            <a:picLocks noChangeAspect="1"/>
          </p:cNvPicPr>
          <p:nvPr/>
        </p:nvPicPr>
        <p:blipFill rotWithShape="1">
          <a:blip r:embed="rId3"/>
          <a:srcRect l="935" t="5979" r="-935" b="11020"/>
          <a:stretch/>
        </p:blipFill>
        <p:spPr>
          <a:xfrm>
            <a:off x="200830" y="2097420"/>
            <a:ext cx="5509838" cy="1552055"/>
          </a:xfrm>
          <a:prstGeom prst="rect">
            <a:avLst/>
          </a:prstGeom>
        </p:spPr>
      </p:pic>
      <p:pic>
        <p:nvPicPr>
          <p:cNvPr id="7" name="Imagen 6"/>
          <p:cNvPicPr>
            <a:picLocks noChangeAspect="1"/>
          </p:cNvPicPr>
          <p:nvPr/>
        </p:nvPicPr>
        <p:blipFill rotWithShape="1">
          <a:blip r:embed="rId4"/>
          <a:srcRect t="17613"/>
          <a:stretch/>
        </p:blipFill>
        <p:spPr>
          <a:xfrm>
            <a:off x="458392" y="4091596"/>
            <a:ext cx="3266377" cy="1723829"/>
          </a:xfrm>
          <a:prstGeom prst="rect">
            <a:avLst/>
          </a:prstGeom>
        </p:spPr>
      </p:pic>
      <p:pic>
        <p:nvPicPr>
          <p:cNvPr id="9" name="Imagen 8"/>
          <p:cNvPicPr>
            <a:picLocks noChangeAspect="1"/>
          </p:cNvPicPr>
          <p:nvPr/>
        </p:nvPicPr>
        <p:blipFill rotWithShape="1">
          <a:blip r:embed="rId5"/>
          <a:srcRect b="19153"/>
          <a:stretch/>
        </p:blipFill>
        <p:spPr>
          <a:xfrm>
            <a:off x="6677276" y="1708427"/>
            <a:ext cx="4558736" cy="2585435"/>
          </a:xfrm>
          <a:prstGeom prst="rect">
            <a:avLst/>
          </a:prstGeom>
        </p:spPr>
      </p:pic>
      <p:sp>
        <p:nvSpPr>
          <p:cNvPr id="10" name="Rectángulo 9"/>
          <p:cNvSpPr/>
          <p:nvPr/>
        </p:nvSpPr>
        <p:spPr>
          <a:xfrm>
            <a:off x="9219518" y="5327308"/>
            <a:ext cx="2589031" cy="1169551"/>
          </a:xfrm>
          <a:prstGeom prst="rect">
            <a:avLst/>
          </a:prstGeom>
          <a:ln>
            <a:solidFill>
              <a:srgbClr val="7030A0"/>
            </a:solidFill>
          </a:ln>
        </p:spPr>
        <p:txBody>
          <a:bodyPr wrap="square">
            <a:spAutoFit/>
          </a:bodyPr>
          <a:lstStyle/>
          <a:p>
            <a:r>
              <a:rPr lang="es-ES" sz="1400" b="1" i="0" dirty="0" smtClean="0">
                <a:solidFill>
                  <a:srgbClr val="222222"/>
                </a:solidFill>
                <a:effectLst/>
                <a:latin typeface="Calibri" panose="020F0502020204030204" pitchFamily="34" charset="0"/>
                <a:cs typeface="Calibri" panose="020F0502020204030204" pitchFamily="34" charset="0"/>
              </a:rPr>
              <a:t>LIPOSOLUBLES:</a:t>
            </a: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 A (</a:t>
            </a:r>
            <a:r>
              <a:rPr lang="es-ES" sz="1400" b="1" i="0" dirty="0" err="1" smtClean="0">
                <a:solidFill>
                  <a:srgbClr val="222222"/>
                </a:solidFill>
                <a:effectLst/>
                <a:latin typeface="Calibri" panose="020F0502020204030204" pitchFamily="34" charset="0"/>
                <a:cs typeface="Calibri" panose="020F0502020204030204" pitchFamily="34" charset="0"/>
              </a:rPr>
              <a:t>Retinol</a:t>
            </a:r>
            <a:r>
              <a:rPr lang="es-ES" sz="1400" b="1" i="0" dirty="0" smtClean="0">
                <a:solidFill>
                  <a:srgbClr val="222222"/>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s-ES" sz="1400" b="1" dirty="0" smtClean="0">
                <a:solidFill>
                  <a:srgbClr val="222222"/>
                </a:solidFill>
                <a:latin typeface="Calibri" panose="020F0502020204030204" pitchFamily="34" charset="0"/>
                <a:cs typeface="Calibri" panose="020F0502020204030204" pitchFamily="34" charset="0"/>
              </a:rPr>
              <a:t>Vitamina E (</a:t>
            </a:r>
            <a:r>
              <a:rPr lang="es-ES_tradnl" sz="1400" i="1" dirty="0" smtClean="0">
                <a:latin typeface="Calibri" panose="020F0502020204030204" pitchFamily="34" charset="0"/>
                <a:cs typeface="Calibri" panose="020F0502020204030204" pitchFamily="34" charset="0"/>
              </a:rPr>
              <a:t>tocoferol)</a:t>
            </a:r>
            <a:endParaRPr lang="es-ES" sz="1400" b="1" dirty="0" smtClean="0">
              <a:solidFill>
                <a:srgbClr val="22222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s-ES" sz="1400" b="1" i="0" dirty="0">
                <a:solidFill>
                  <a:srgbClr val="222222"/>
                </a:solidFill>
                <a:effectLst/>
                <a:latin typeface="Calibri" panose="020F0502020204030204" pitchFamily="34" charset="0"/>
                <a:cs typeface="Calibri" panose="020F0502020204030204" pitchFamily="34" charset="0"/>
              </a:rPr>
              <a:t> </a:t>
            </a:r>
            <a:r>
              <a:rPr lang="es-ES" sz="1400" b="1" i="0" dirty="0" smtClean="0">
                <a:solidFill>
                  <a:srgbClr val="222222"/>
                </a:solidFill>
                <a:effectLst/>
                <a:latin typeface="Calibri" panose="020F0502020204030204" pitchFamily="34" charset="0"/>
                <a:cs typeface="Calibri" panose="020F0502020204030204" pitchFamily="34" charset="0"/>
              </a:rPr>
              <a:t>Vitamina K (</a:t>
            </a:r>
            <a:r>
              <a:rPr lang="es-ES_tradnl" sz="1400" i="1" dirty="0" err="1" smtClean="0">
                <a:latin typeface="Calibri" panose="020F0502020204030204" pitchFamily="34" charset="0"/>
                <a:cs typeface="Calibri" panose="020F0502020204030204" pitchFamily="34" charset="0"/>
              </a:rPr>
              <a:t>filoquinona</a:t>
            </a:r>
            <a:r>
              <a:rPr lang="es-ES_tradnl" sz="1400" i="1" dirty="0" smtClean="0">
                <a:latin typeface="Calibri" panose="020F0502020204030204" pitchFamily="34" charset="0"/>
                <a:cs typeface="Calibri" panose="020F0502020204030204" pitchFamily="34" charset="0"/>
              </a:rPr>
              <a:t>)</a:t>
            </a:r>
            <a:endParaRPr lang="es-ES" sz="1400" b="1" dirty="0">
              <a:solidFill>
                <a:srgbClr val="22222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s-ES" sz="1400" b="1" i="0" dirty="0" smtClean="0">
                <a:solidFill>
                  <a:srgbClr val="222222"/>
                </a:solidFill>
                <a:effectLst/>
                <a:latin typeface="Calibri" panose="020F0502020204030204" pitchFamily="34" charset="0"/>
                <a:cs typeface="Calibri" panose="020F0502020204030204" pitchFamily="34" charset="0"/>
              </a:rPr>
              <a:t>Vitamina D  (</a:t>
            </a:r>
            <a:r>
              <a:rPr lang="es-ES_tradnl" sz="1400" i="1" dirty="0" smtClean="0">
                <a:latin typeface="Calibri" panose="020F0502020204030204" pitchFamily="34" charset="0"/>
                <a:cs typeface="Calibri" panose="020F0502020204030204" pitchFamily="34" charset="0"/>
              </a:rPr>
              <a:t>calciferol)</a:t>
            </a:r>
          </a:p>
        </p:txBody>
      </p:sp>
      <p:sp>
        <p:nvSpPr>
          <p:cNvPr id="11" name="Rectángulo 10"/>
          <p:cNvSpPr/>
          <p:nvPr/>
        </p:nvSpPr>
        <p:spPr>
          <a:xfrm>
            <a:off x="1859211" y="1336512"/>
            <a:ext cx="1200778" cy="369332"/>
          </a:xfrm>
          <a:prstGeom prst="rect">
            <a:avLst/>
          </a:prstGeom>
        </p:spPr>
        <p:txBody>
          <a:bodyPr wrap="none">
            <a:spAutoFit/>
          </a:bodyPr>
          <a:lstStyle/>
          <a:p>
            <a:r>
              <a:rPr lang="es-ES" b="1" dirty="0">
                <a:solidFill>
                  <a:srgbClr val="222222"/>
                </a:solidFill>
                <a:latin typeface="Calibri" panose="020F0502020204030204" pitchFamily="34" charset="0"/>
                <a:cs typeface="Calibri" panose="020F0502020204030204" pitchFamily="34" charset="0"/>
              </a:rPr>
              <a:t>A (</a:t>
            </a:r>
            <a:r>
              <a:rPr lang="es-ES" b="1" dirty="0" err="1">
                <a:solidFill>
                  <a:srgbClr val="222222"/>
                </a:solidFill>
                <a:latin typeface="Calibri" panose="020F0502020204030204" pitchFamily="34" charset="0"/>
                <a:cs typeface="Calibri" panose="020F0502020204030204" pitchFamily="34" charset="0"/>
              </a:rPr>
              <a:t>Retinol</a:t>
            </a:r>
            <a:r>
              <a:rPr lang="es-ES" b="1" dirty="0">
                <a:solidFill>
                  <a:srgbClr val="222222"/>
                </a:solidFill>
                <a:latin typeface="Calibri" panose="020F0502020204030204" pitchFamily="34" charset="0"/>
                <a:cs typeface="Calibri" panose="020F0502020204030204" pitchFamily="34" charset="0"/>
              </a:rPr>
              <a:t>)</a:t>
            </a:r>
          </a:p>
        </p:txBody>
      </p:sp>
      <p:sp>
        <p:nvSpPr>
          <p:cNvPr id="12" name="Rectángulo 11"/>
          <p:cNvSpPr/>
          <p:nvPr/>
        </p:nvSpPr>
        <p:spPr>
          <a:xfrm>
            <a:off x="1939520" y="3674138"/>
            <a:ext cx="1325684" cy="369332"/>
          </a:xfrm>
          <a:prstGeom prst="rect">
            <a:avLst/>
          </a:prstGeom>
        </p:spPr>
        <p:txBody>
          <a:bodyPr wrap="none">
            <a:spAutoFit/>
          </a:bodyPr>
          <a:lstStyle/>
          <a:p>
            <a:r>
              <a:rPr lang="es-ES" b="1" dirty="0" smtClean="0">
                <a:solidFill>
                  <a:srgbClr val="222222"/>
                </a:solidFill>
                <a:latin typeface="Calibri" panose="020F0502020204030204" pitchFamily="34" charset="0"/>
                <a:cs typeface="Calibri" panose="020F0502020204030204" pitchFamily="34" charset="0"/>
              </a:rPr>
              <a:t>E </a:t>
            </a:r>
            <a:r>
              <a:rPr lang="es-ES" b="1" dirty="0">
                <a:solidFill>
                  <a:srgbClr val="222222"/>
                </a:solidFill>
                <a:latin typeface="Calibri" panose="020F0502020204030204" pitchFamily="34" charset="0"/>
                <a:cs typeface="Calibri" panose="020F0502020204030204" pitchFamily="34" charset="0"/>
              </a:rPr>
              <a:t>(</a:t>
            </a:r>
            <a:r>
              <a:rPr lang="es-ES_tradnl" i="1" dirty="0">
                <a:latin typeface="Calibri" panose="020F0502020204030204" pitchFamily="34" charset="0"/>
                <a:cs typeface="Calibri" panose="020F0502020204030204" pitchFamily="34" charset="0"/>
              </a:rPr>
              <a:t>tocoferol)</a:t>
            </a:r>
            <a:endParaRPr lang="es-ES" b="1" dirty="0">
              <a:solidFill>
                <a:srgbClr val="222222"/>
              </a:solidFill>
              <a:latin typeface="Calibri" panose="020F0502020204030204" pitchFamily="34" charset="0"/>
              <a:cs typeface="Calibri" panose="020F0502020204030204" pitchFamily="34" charset="0"/>
            </a:endParaRPr>
          </a:p>
        </p:txBody>
      </p:sp>
      <p:sp>
        <p:nvSpPr>
          <p:cNvPr id="13" name="Rectángulo 12"/>
          <p:cNvSpPr/>
          <p:nvPr/>
        </p:nvSpPr>
        <p:spPr>
          <a:xfrm>
            <a:off x="1939520" y="6072880"/>
            <a:ext cx="1566454" cy="369332"/>
          </a:xfrm>
          <a:prstGeom prst="rect">
            <a:avLst/>
          </a:prstGeom>
        </p:spPr>
        <p:txBody>
          <a:bodyPr wrap="none">
            <a:spAutoFit/>
          </a:bodyPr>
          <a:lstStyle/>
          <a:p>
            <a:r>
              <a:rPr lang="es-ES" b="1" dirty="0">
                <a:solidFill>
                  <a:srgbClr val="222222"/>
                </a:solidFill>
                <a:latin typeface="Calibri" panose="020F0502020204030204" pitchFamily="34" charset="0"/>
                <a:cs typeface="Calibri" panose="020F0502020204030204" pitchFamily="34" charset="0"/>
              </a:rPr>
              <a:t>K (</a:t>
            </a:r>
            <a:r>
              <a:rPr lang="es-ES_tradnl" i="1" dirty="0" err="1">
                <a:latin typeface="Calibri" panose="020F0502020204030204" pitchFamily="34" charset="0"/>
                <a:cs typeface="Calibri" panose="020F0502020204030204" pitchFamily="34" charset="0"/>
              </a:rPr>
              <a:t>filoquinona</a:t>
            </a:r>
            <a:r>
              <a:rPr lang="es-ES_tradnl" i="1" dirty="0">
                <a:latin typeface="Calibri" panose="020F0502020204030204" pitchFamily="34" charset="0"/>
                <a:cs typeface="Calibri" panose="020F0502020204030204" pitchFamily="34" charset="0"/>
              </a:rPr>
              <a:t>)</a:t>
            </a:r>
            <a:endParaRPr lang="es-ES" b="1" dirty="0">
              <a:solidFill>
                <a:srgbClr val="222222"/>
              </a:solidFill>
              <a:latin typeface="Calibri" panose="020F0502020204030204" pitchFamily="34" charset="0"/>
              <a:cs typeface="Calibri" panose="020F0502020204030204" pitchFamily="34" charset="0"/>
            </a:endParaRPr>
          </a:p>
        </p:txBody>
      </p:sp>
      <p:sp>
        <p:nvSpPr>
          <p:cNvPr id="14" name="Rectángulo 13"/>
          <p:cNvSpPr/>
          <p:nvPr/>
        </p:nvSpPr>
        <p:spPr>
          <a:xfrm>
            <a:off x="9092106" y="3858804"/>
            <a:ext cx="1421928" cy="369332"/>
          </a:xfrm>
          <a:prstGeom prst="rect">
            <a:avLst/>
          </a:prstGeom>
        </p:spPr>
        <p:txBody>
          <a:bodyPr wrap="none">
            <a:spAutoFit/>
          </a:bodyPr>
          <a:lstStyle/>
          <a:p>
            <a:r>
              <a:rPr lang="es-ES" b="1" dirty="0">
                <a:solidFill>
                  <a:srgbClr val="222222"/>
                </a:solidFill>
                <a:latin typeface="Calibri" panose="020F0502020204030204" pitchFamily="34" charset="0"/>
                <a:cs typeface="Calibri" panose="020F0502020204030204" pitchFamily="34" charset="0"/>
              </a:rPr>
              <a:t>D  (</a:t>
            </a:r>
            <a:r>
              <a:rPr lang="es-ES_tradnl" i="1" dirty="0">
                <a:latin typeface="Calibri" panose="020F0502020204030204" pitchFamily="34" charset="0"/>
                <a:cs typeface="Calibri" panose="020F0502020204030204" pitchFamily="34" charset="0"/>
              </a:rPr>
              <a:t>calciferol)</a:t>
            </a:r>
          </a:p>
        </p:txBody>
      </p:sp>
    </p:spTree>
    <p:extLst>
      <p:ext uri="{BB962C8B-B14F-4D97-AF65-F5344CB8AC3E}">
        <p14:creationId xmlns:p14="http://schemas.microsoft.com/office/powerpoint/2010/main" val="352543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1100" y="2086377"/>
            <a:ext cx="10687003" cy="2305319"/>
          </a:xfrm>
          <a:prstGeom prst="rect">
            <a:avLst/>
          </a:prstGeom>
        </p:spPr>
      </p:pic>
    </p:spTree>
    <p:extLst>
      <p:ext uri="{BB962C8B-B14F-4D97-AF65-F5344CB8AC3E}">
        <p14:creationId xmlns:p14="http://schemas.microsoft.com/office/powerpoint/2010/main" val="2576036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7677" y="95346"/>
            <a:ext cx="11376339" cy="646331"/>
          </a:xfrm>
          <a:prstGeom prst="rect">
            <a:avLst/>
          </a:prstGeom>
        </p:spPr>
        <p:txBody>
          <a:bodyPr wrap="square">
            <a:spAutoFit/>
          </a:bodyPr>
          <a:lstStyle/>
          <a:p>
            <a:pPr fontAlgn="base">
              <a:spcBef>
                <a:spcPct val="0"/>
              </a:spcBef>
              <a:spcAft>
                <a:spcPct val="0"/>
              </a:spcAft>
            </a:pPr>
            <a:r>
              <a:rPr lang="es-ES" b="1" dirty="0">
                <a:solidFill>
                  <a:prstClr val="black"/>
                </a:solidFill>
                <a:latin typeface="Arial" charset="0"/>
                <a:cs typeface="Arial" charset="0"/>
              </a:rPr>
              <a:t>¿Qué son </a:t>
            </a:r>
            <a:r>
              <a:rPr lang="es-ES" b="1" dirty="0" smtClean="0">
                <a:solidFill>
                  <a:prstClr val="black"/>
                </a:solidFill>
                <a:latin typeface="Arial" charset="0"/>
                <a:cs typeface="Arial" charset="0"/>
              </a:rPr>
              <a:t>los oligoelementos? </a:t>
            </a:r>
            <a:r>
              <a:rPr lang="es-ES" b="1" dirty="0">
                <a:solidFill>
                  <a:prstClr val="black"/>
                </a:solidFill>
                <a:latin typeface="Arial" charset="0"/>
                <a:cs typeface="Arial" charset="0"/>
              </a:rPr>
              <a:t>Tipos y papel o papeles biológicos que llevan a cabo. </a:t>
            </a:r>
            <a:r>
              <a:rPr lang="es-ES" b="1" dirty="0">
                <a:solidFill>
                  <a:srgbClr val="7030A0"/>
                </a:solidFill>
                <a:latin typeface="Arial" charset="0"/>
                <a:cs typeface="Arial" charset="0"/>
              </a:rPr>
              <a:t>Cita las patologías más comunes asociadas a su carencia.</a:t>
            </a:r>
          </a:p>
        </p:txBody>
      </p:sp>
      <p:sp>
        <p:nvSpPr>
          <p:cNvPr id="3" name="Rectángulo 2"/>
          <p:cNvSpPr/>
          <p:nvPr/>
        </p:nvSpPr>
        <p:spPr>
          <a:xfrm>
            <a:off x="317677" y="741677"/>
            <a:ext cx="11376339" cy="5909310"/>
          </a:xfrm>
          <a:prstGeom prst="rect">
            <a:avLst/>
          </a:prstGeom>
        </p:spPr>
        <p:txBody>
          <a:bodyPr wrap="square">
            <a:spAutoFit/>
          </a:bodyPr>
          <a:lstStyle/>
          <a:p>
            <a:pPr marL="342900" indent="-342900" algn="just" fontAlgn="base">
              <a:buFont typeface="+mj-lt"/>
              <a:buAutoNum type="alphaLcPeriod"/>
            </a:pPr>
            <a:r>
              <a:rPr lang="es-ES" i="1" dirty="0">
                <a:solidFill>
                  <a:srgbClr val="FF0000"/>
                </a:solidFill>
                <a:latin typeface="Calibri" panose="020F0502020204030204" pitchFamily="34" charset="0"/>
                <a:cs typeface="Calibri" panose="020F0502020204030204" pitchFamily="34" charset="0"/>
              </a:rPr>
              <a:t>Los oligoelementos son metales o metaloides que están en el cuerpo en </a:t>
            </a:r>
            <a:r>
              <a:rPr lang="es-ES" b="1" i="1" dirty="0">
                <a:solidFill>
                  <a:srgbClr val="7030A0"/>
                </a:solidFill>
                <a:latin typeface="Calibri" panose="020F0502020204030204" pitchFamily="34" charset="0"/>
                <a:cs typeface="Calibri" panose="020F0502020204030204" pitchFamily="34" charset="0"/>
              </a:rPr>
              <a:t>dosis </a:t>
            </a:r>
            <a:r>
              <a:rPr lang="es-ES" b="1" i="1" dirty="0" smtClean="0">
                <a:solidFill>
                  <a:srgbClr val="7030A0"/>
                </a:solidFill>
                <a:latin typeface="Calibri" panose="020F0502020204030204" pitchFamily="34" charset="0"/>
                <a:cs typeface="Calibri" panose="020F0502020204030204" pitchFamily="34" charset="0"/>
              </a:rPr>
              <a:t>infinitesimales </a:t>
            </a:r>
            <a:r>
              <a:rPr lang="es-ES" i="1" dirty="0" smtClean="0">
                <a:solidFill>
                  <a:srgbClr val="FF0000"/>
                </a:solidFill>
                <a:latin typeface="Calibri" panose="020F0502020204030204" pitchFamily="34" charset="0"/>
                <a:cs typeface="Calibri" panose="020F0502020204030204" pitchFamily="34" charset="0"/>
              </a:rPr>
              <a:t>(todos ellos juntos, no representan el </a:t>
            </a:r>
            <a:r>
              <a:rPr lang="es-ES" b="1" i="1" dirty="0" smtClean="0">
                <a:solidFill>
                  <a:srgbClr val="7030A0"/>
                </a:solidFill>
                <a:latin typeface="Calibri" panose="020F0502020204030204" pitchFamily="34" charset="0"/>
                <a:cs typeface="Calibri" panose="020F0502020204030204" pitchFamily="34" charset="0"/>
              </a:rPr>
              <a:t>1%</a:t>
            </a:r>
            <a:r>
              <a:rPr lang="es-ES" i="1" dirty="0" smtClean="0">
                <a:solidFill>
                  <a:srgbClr val="FF0000"/>
                </a:solidFill>
                <a:latin typeface="Calibri" panose="020F0502020204030204" pitchFamily="34" charset="0"/>
                <a:cs typeface="Calibri" panose="020F0502020204030204" pitchFamily="34" charset="0"/>
              </a:rPr>
              <a:t> de la composición de un ser vivo) </a:t>
            </a:r>
            <a:r>
              <a:rPr lang="es-ES" i="1" dirty="0">
                <a:solidFill>
                  <a:srgbClr val="FF0000"/>
                </a:solidFill>
                <a:latin typeface="Calibri" panose="020F0502020204030204" pitchFamily="34" charset="0"/>
                <a:cs typeface="Calibri" panose="020F0502020204030204" pitchFamily="34" charset="0"/>
              </a:rPr>
              <a:t>pero que son imprescindibles como </a:t>
            </a:r>
            <a:r>
              <a:rPr lang="es-ES" i="1" dirty="0" smtClean="0">
                <a:solidFill>
                  <a:srgbClr val="FF0000"/>
                </a:solidFill>
                <a:latin typeface="Calibri" panose="020F0502020204030204" pitchFamily="34" charset="0"/>
                <a:cs typeface="Calibri" panose="020F0502020204030204" pitchFamily="34" charset="0"/>
              </a:rPr>
              <a:t>catalizadores </a:t>
            </a:r>
            <a:r>
              <a:rPr lang="es-ES" i="1" dirty="0">
                <a:solidFill>
                  <a:srgbClr val="FF0000"/>
                </a:solidFill>
                <a:latin typeface="Calibri" panose="020F0502020204030204" pitchFamily="34" charset="0"/>
                <a:cs typeface="Calibri" panose="020F0502020204030204" pitchFamily="34" charset="0"/>
              </a:rPr>
              <a:t>de las reacciones bioquímicas del </a:t>
            </a:r>
            <a:r>
              <a:rPr lang="es-ES" i="1" dirty="0" smtClean="0">
                <a:solidFill>
                  <a:srgbClr val="FF0000"/>
                </a:solidFill>
                <a:latin typeface="Calibri" panose="020F0502020204030204" pitchFamily="34" charset="0"/>
                <a:cs typeface="Calibri" panose="020F0502020204030204" pitchFamily="34" charset="0"/>
              </a:rPr>
              <a:t>organismo. A nivel nutricional todos, al igual que las vitaminas, son </a:t>
            </a:r>
            <a:r>
              <a:rPr lang="es-ES" b="1" i="1" dirty="0" smtClean="0">
                <a:solidFill>
                  <a:srgbClr val="7030A0"/>
                </a:solidFill>
                <a:latin typeface="Calibri" panose="020F0502020204030204" pitchFamily="34" charset="0"/>
                <a:cs typeface="Calibri" panose="020F0502020204030204" pitchFamily="34" charset="0"/>
              </a:rPr>
              <a:t>esenciales</a:t>
            </a:r>
            <a:r>
              <a:rPr lang="es-ES" i="1" dirty="0" smtClean="0">
                <a:solidFill>
                  <a:srgbClr val="FF0000"/>
                </a:solidFill>
                <a:latin typeface="Calibri" panose="020F0502020204030204" pitchFamily="34" charset="0"/>
                <a:cs typeface="Calibri" panose="020F0502020204030204" pitchFamily="34" charset="0"/>
              </a:rPr>
              <a:t>.</a:t>
            </a:r>
          </a:p>
          <a:p>
            <a:pPr marL="342900" indent="-342900" algn="just" fontAlgn="base">
              <a:buFont typeface="+mj-lt"/>
              <a:buAutoNum type="alphaLcPeriod"/>
            </a:pPr>
            <a:r>
              <a:rPr lang="es-ES" i="1" dirty="0" smtClean="0">
                <a:solidFill>
                  <a:srgbClr val="FF0000"/>
                </a:solidFill>
                <a:latin typeface="Calibri" panose="020F0502020204030204" pitchFamily="34" charset="0"/>
                <a:cs typeface="Calibri" panose="020F0502020204030204" pitchFamily="34" charset="0"/>
              </a:rPr>
              <a:t>Actúan, normalmente, como </a:t>
            </a:r>
            <a:r>
              <a:rPr lang="es-ES" b="1" i="1" dirty="0" smtClean="0">
                <a:solidFill>
                  <a:srgbClr val="7030A0"/>
                </a:solidFill>
                <a:latin typeface="Calibri" panose="020F0502020204030204" pitchFamily="34" charset="0"/>
                <a:cs typeface="Calibri" panose="020F0502020204030204" pitchFamily="34" charset="0"/>
              </a:rPr>
              <a:t>cofactores inorgánicos</a:t>
            </a:r>
            <a:r>
              <a:rPr lang="es-ES" i="1" dirty="0" smtClean="0">
                <a:solidFill>
                  <a:srgbClr val="FF0000"/>
                </a:solidFill>
                <a:latin typeface="Calibri" panose="020F0502020204030204" pitchFamily="34" charset="0"/>
                <a:cs typeface="Calibri" panose="020F0502020204030204" pitchFamily="34" charset="0"/>
              </a:rPr>
              <a:t>, esto es, </a:t>
            </a:r>
            <a:r>
              <a:rPr lang="es-ES" b="1" i="1" dirty="0" smtClean="0">
                <a:solidFill>
                  <a:srgbClr val="7030A0"/>
                </a:solidFill>
                <a:latin typeface="Calibri" panose="020F0502020204030204" pitchFamily="34" charset="0"/>
                <a:cs typeface="Calibri" panose="020F0502020204030204" pitchFamily="34" charset="0"/>
              </a:rPr>
              <a:t>iones metálicos </a:t>
            </a:r>
            <a:r>
              <a:rPr lang="es-ES" i="1" dirty="0" smtClean="0">
                <a:solidFill>
                  <a:srgbClr val="FF0000"/>
                </a:solidFill>
                <a:latin typeface="Calibri" panose="020F0502020204030204" pitchFamily="34" charset="0"/>
                <a:cs typeface="Calibri" panose="020F0502020204030204" pitchFamily="34" charset="0"/>
              </a:rPr>
              <a:t>o como </a:t>
            </a:r>
            <a:r>
              <a:rPr lang="es-ES" b="1" i="1" dirty="0" smtClean="0">
                <a:solidFill>
                  <a:srgbClr val="7030A0"/>
                </a:solidFill>
                <a:latin typeface="Calibri" panose="020F0502020204030204" pitchFamily="34" charset="0"/>
                <a:cs typeface="Calibri" panose="020F0502020204030204" pitchFamily="34" charset="0"/>
              </a:rPr>
              <a:t>componentes del grupo prostético </a:t>
            </a:r>
            <a:r>
              <a:rPr lang="es-ES" i="1" dirty="0" smtClean="0">
                <a:solidFill>
                  <a:srgbClr val="FF0000"/>
                </a:solidFill>
                <a:latin typeface="Calibri" panose="020F0502020204030204" pitchFamily="34" charset="0"/>
                <a:cs typeface="Calibri" panose="020F0502020204030204" pitchFamily="34" charset="0"/>
              </a:rPr>
              <a:t>de ciertas proteínas ,incluidas muchos enzimas). </a:t>
            </a:r>
            <a:r>
              <a:rPr lang="es-ES" i="1" dirty="0">
                <a:solidFill>
                  <a:srgbClr val="FF0000"/>
                </a:solidFill>
                <a:latin typeface="Calibri" panose="020F0502020204030204" pitchFamily="34" charset="0"/>
                <a:cs typeface="Calibri" panose="020F0502020204030204" pitchFamily="34" charset="0"/>
              </a:rPr>
              <a:t>Cada oligoelemento tiene un intervalo óptimo de concentración y tanto su escasez como su exceso son perjudiciales para la salud</a:t>
            </a:r>
            <a:r>
              <a:rPr lang="es-ES" i="1" dirty="0" smtClean="0">
                <a:solidFill>
                  <a:srgbClr val="FF0000"/>
                </a:solidFill>
                <a:latin typeface="Calibri" panose="020F0502020204030204" pitchFamily="34" charset="0"/>
                <a:cs typeface="Calibri" panose="020F0502020204030204" pitchFamily="34" charset="0"/>
              </a:rPr>
              <a:t>. </a:t>
            </a:r>
            <a:endParaRPr lang="es-ES" i="1" dirty="0">
              <a:solidFill>
                <a:srgbClr val="FF0000"/>
              </a:solidFill>
              <a:latin typeface="Calibri" panose="020F0502020204030204" pitchFamily="34" charset="0"/>
              <a:cs typeface="Calibri" panose="020F0502020204030204" pitchFamily="34" charset="0"/>
            </a:endParaRPr>
          </a:p>
          <a:p>
            <a:pPr algn="just" defTabSz="450850" fontAlgn="base">
              <a:tabLst>
                <a:tab pos="360363" algn="l"/>
              </a:tabLst>
            </a:pPr>
            <a:r>
              <a:rPr lang="es-ES" i="1" dirty="0" smtClean="0">
                <a:solidFill>
                  <a:srgbClr val="FF0000"/>
                </a:solidFill>
                <a:latin typeface="Calibri" panose="020F0502020204030204" pitchFamily="34" charset="0"/>
                <a:cs typeface="Calibri" panose="020F0502020204030204" pitchFamily="34" charset="0"/>
              </a:rPr>
              <a:t>	Por </a:t>
            </a:r>
            <a:r>
              <a:rPr lang="es-ES" i="1" dirty="0">
                <a:solidFill>
                  <a:srgbClr val="FF0000"/>
                </a:solidFill>
                <a:latin typeface="Calibri" panose="020F0502020204030204" pitchFamily="34" charset="0"/>
                <a:cs typeface="Calibri" panose="020F0502020204030204" pitchFamily="34" charset="0"/>
              </a:rPr>
              <a:t>ejemplo, el manganeso se condensa en el hígado, el cerebro, el páncreas y los huesos. Posee propiedades </a:t>
            </a:r>
            <a:r>
              <a:rPr lang="es-ES" i="1" dirty="0" smtClean="0">
                <a:solidFill>
                  <a:srgbClr val="FF0000"/>
                </a:solidFill>
                <a:latin typeface="Calibri" panose="020F0502020204030204" pitchFamily="34" charset="0"/>
                <a:cs typeface="Calibri" panose="020F0502020204030204" pitchFamily="34" charset="0"/>
              </a:rPr>
              <a:t>	antioxidantes </a:t>
            </a:r>
            <a:r>
              <a:rPr lang="es-ES" i="1" dirty="0">
                <a:solidFill>
                  <a:srgbClr val="FF0000"/>
                </a:solidFill>
                <a:latin typeface="Calibri" panose="020F0502020204030204" pitchFamily="34" charset="0"/>
                <a:cs typeface="Calibri" panose="020F0502020204030204" pitchFamily="34" charset="0"/>
              </a:rPr>
              <a:t>y es imprescindible para el metabolismo de la insulina. </a:t>
            </a:r>
            <a:endParaRPr lang="es-ES" i="1" dirty="0" smtClean="0">
              <a:solidFill>
                <a:srgbClr val="FF0000"/>
              </a:solidFill>
              <a:latin typeface="Calibri" panose="020F0502020204030204" pitchFamily="34" charset="0"/>
              <a:cs typeface="Calibri" panose="020F0502020204030204" pitchFamily="34" charset="0"/>
            </a:endParaRPr>
          </a:p>
          <a:p>
            <a:pPr algn="just" fontAlgn="base"/>
            <a:r>
              <a:rPr lang="es-ES" b="1" dirty="0" smtClean="0">
                <a:latin typeface="Calibri" panose="020F0502020204030204" pitchFamily="34" charset="0"/>
                <a:cs typeface="Calibri" panose="020F0502020204030204" pitchFamily="34" charset="0"/>
              </a:rPr>
              <a:t>PRINCIPALES </a:t>
            </a:r>
            <a:r>
              <a:rPr lang="es-ES" b="1" dirty="0">
                <a:latin typeface="Calibri" panose="020F0502020204030204" pitchFamily="34" charset="0"/>
                <a:cs typeface="Calibri" panose="020F0502020204030204" pitchFamily="34" charset="0"/>
              </a:rPr>
              <a:t>OLIGOELEMENTOS</a:t>
            </a:r>
            <a:r>
              <a:rPr lang="es-ES" b="1" dirty="0" smtClean="0">
                <a:latin typeface="Calibri" panose="020F0502020204030204" pitchFamily="34" charset="0"/>
                <a:cs typeface="Calibri" panose="020F0502020204030204" pitchFamily="34" charset="0"/>
              </a:rPr>
              <a:t>:</a:t>
            </a:r>
          </a:p>
          <a:p>
            <a:pPr algn="just" fontAlgn="base"/>
            <a:r>
              <a:rPr lang="es-ES" i="1" dirty="0">
                <a:solidFill>
                  <a:srgbClr val="FF0000"/>
                </a:solidFill>
                <a:latin typeface="Calibri" panose="020F0502020204030204" pitchFamily="34" charset="0"/>
                <a:cs typeface="Calibri" panose="020F0502020204030204" pitchFamily="34" charset="0"/>
              </a:rPr>
              <a:t>Bromo, boro, cromo, cobalto, cobre, flúor, </a:t>
            </a:r>
            <a:r>
              <a:rPr lang="es-ES" b="1" i="1" dirty="0">
                <a:solidFill>
                  <a:srgbClr val="7030A0"/>
                </a:solidFill>
                <a:latin typeface="Calibri" panose="020F0502020204030204" pitchFamily="34" charset="0"/>
                <a:cs typeface="Calibri" panose="020F0502020204030204" pitchFamily="34" charset="0"/>
              </a:rPr>
              <a:t>hierro</a:t>
            </a:r>
            <a:r>
              <a:rPr lang="es-ES" i="1" dirty="0">
                <a:solidFill>
                  <a:srgbClr val="FF0000"/>
                </a:solidFill>
                <a:latin typeface="Calibri" panose="020F0502020204030204" pitchFamily="34" charset="0"/>
                <a:cs typeface="Calibri" panose="020F0502020204030204" pitchFamily="34" charset="0"/>
              </a:rPr>
              <a:t>, molibdeno, níquel, </a:t>
            </a:r>
            <a:r>
              <a:rPr lang="es-ES" b="1" i="1" dirty="0">
                <a:solidFill>
                  <a:srgbClr val="7030A0"/>
                </a:solidFill>
                <a:latin typeface="Calibri" panose="020F0502020204030204" pitchFamily="34" charset="0"/>
                <a:cs typeface="Calibri" panose="020F0502020204030204" pitchFamily="34" charset="0"/>
              </a:rPr>
              <a:t>selenio</a:t>
            </a:r>
            <a:r>
              <a:rPr lang="es-ES" i="1" dirty="0">
                <a:solidFill>
                  <a:srgbClr val="FF0000"/>
                </a:solidFill>
                <a:latin typeface="Calibri" panose="020F0502020204030204" pitchFamily="34" charset="0"/>
                <a:cs typeface="Calibri" panose="020F0502020204030204" pitchFamily="34" charset="0"/>
              </a:rPr>
              <a:t>, silicio, vanadio, yodo, zinc, </a:t>
            </a:r>
            <a:r>
              <a:rPr lang="es-ES" b="1" i="1" dirty="0" smtClean="0">
                <a:solidFill>
                  <a:srgbClr val="7030A0"/>
                </a:solidFill>
                <a:latin typeface="Calibri" panose="020F0502020204030204" pitchFamily="34" charset="0"/>
                <a:cs typeface="Calibri" panose="020F0502020204030204" pitchFamily="34" charset="0"/>
              </a:rPr>
              <a:t>manganeso</a:t>
            </a:r>
            <a:r>
              <a:rPr lang="es-ES" i="1" dirty="0" smtClean="0">
                <a:solidFill>
                  <a:srgbClr val="FF0000"/>
                </a:solidFill>
                <a:latin typeface="Calibri" panose="020F0502020204030204" pitchFamily="34" charset="0"/>
                <a:cs typeface="Calibri" panose="020F0502020204030204" pitchFamily="34" charset="0"/>
              </a:rPr>
              <a:t>.</a:t>
            </a:r>
          </a:p>
          <a:p>
            <a:pPr algn="just" fontAlgn="base"/>
            <a:r>
              <a:rPr lang="es-ES" dirty="0" smtClean="0">
                <a:solidFill>
                  <a:srgbClr val="FF0000"/>
                </a:solidFill>
              </a:rPr>
              <a:t>Algunos bioelementos secundarios como </a:t>
            </a:r>
            <a:r>
              <a:rPr lang="es-ES" dirty="0">
                <a:solidFill>
                  <a:srgbClr val="FF0000"/>
                </a:solidFill>
              </a:rPr>
              <a:t>Cl, </a:t>
            </a:r>
            <a:r>
              <a:rPr lang="es-ES" dirty="0" err="1">
                <a:solidFill>
                  <a:srgbClr val="FF0000"/>
                </a:solidFill>
              </a:rPr>
              <a:t>Na</a:t>
            </a:r>
            <a:r>
              <a:rPr lang="es-ES" dirty="0">
                <a:solidFill>
                  <a:srgbClr val="FF0000"/>
                </a:solidFill>
              </a:rPr>
              <a:t>, K, Mg y </a:t>
            </a:r>
            <a:r>
              <a:rPr lang="es-ES" dirty="0" smtClean="0">
                <a:solidFill>
                  <a:srgbClr val="FF0000"/>
                </a:solidFill>
              </a:rPr>
              <a:t>Ca (juntos representan el </a:t>
            </a:r>
            <a:r>
              <a:rPr lang="es-ES" b="1" i="1" dirty="0" smtClean="0">
                <a:solidFill>
                  <a:srgbClr val="7030A0"/>
                </a:solidFill>
              </a:rPr>
              <a:t>2% </a:t>
            </a:r>
            <a:r>
              <a:rPr lang="es-ES" dirty="0" smtClean="0">
                <a:solidFill>
                  <a:srgbClr val="FF0000"/>
                </a:solidFill>
              </a:rPr>
              <a:t>de la composición de los seres vivos),  pueden actuar de forma similar y hay quien también los considera, por ello, </a:t>
            </a:r>
            <a:r>
              <a:rPr lang="es-ES" dirty="0" smtClean="0">
                <a:solidFill>
                  <a:srgbClr val="FF0000"/>
                </a:solidFill>
              </a:rPr>
              <a:t>oligoelementos.</a:t>
            </a:r>
          </a:p>
          <a:p>
            <a:pPr algn="just" fontAlgn="base"/>
            <a:endParaRPr lang="es-ES" dirty="0" smtClean="0">
              <a:solidFill>
                <a:srgbClr val="FF0000"/>
              </a:solidFill>
            </a:endParaRPr>
          </a:p>
          <a:p>
            <a:pPr marL="360363" indent="-360363" algn="just" fontAlgn="base">
              <a:buFont typeface="+mj-lt"/>
              <a:buAutoNum type="alphaLcPeriod" startAt="3"/>
            </a:pPr>
            <a:r>
              <a:rPr lang="es-ES" b="1" i="1" dirty="0" smtClean="0">
                <a:solidFill>
                  <a:srgbClr val="FF0000"/>
                </a:solidFill>
                <a:latin typeface="Calibri" panose="020F0502020204030204" pitchFamily="34" charset="0"/>
                <a:cs typeface="Calibri" panose="020F0502020204030204" pitchFamily="34" charset="0"/>
              </a:rPr>
              <a:t>Parece</a:t>
            </a:r>
            <a:r>
              <a:rPr lang="es-ES" b="1" i="1" dirty="0" smtClean="0">
                <a:latin typeface="Calibri" panose="020F0502020204030204" pitchFamily="34" charset="0"/>
                <a:cs typeface="Calibri" panose="020F0502020204030204" pitchFamily="34" charset="0"/>
              </a:rPr>
              <a:t> que nos piden 2 o 3 ejemplos  solamente , así que ahí van 4:</a:t>
            </a:r>
          </a:p>
          <a:p>
            <a:pPr marL="360363" indent="-360363" algn="just" fontAlgn="base"/>
            <a:r>
              <a:rPr lang="es-ES" b="1" i="1" dirty="0" smtClean="0">
                <a:solidFill>
                  <a:srgbClr val="7030A0"/>
                </a:solidFill>
                <a:latin typeface="Calibri" panose="020F0502020204030204" pitchFamily="34" charset="0"/>
                <a:cs typeface="Calibri" panose="020F0502020204030204" pitchFamily="34" charset="0"/>
              </a:rPr>
              <a:t>	Manganeso </a:t>
            </a:r>
            <a:r>
              <a:rPr lang="es-ES" b="1" i="1" dirty="0" smtClean="0">
                <a:solidFill>
                  <a:srgbClr val="7030A0"/>
                </a:solidFill>
                <a:latin typeface="Calibri" panose="020F0502020204030204" pitchFamily="34" charset="0"/>
                <a:cs typeface="Calibri" panose="020F0502020204030204" pitchFamily="34" charset="0"/>
              </a:rPr>
              <a:t>(Mn): </a:t>
            </a:r>
            <a:r>
              <a:rPr lang="es-ES" i="1" dirty="0" smtClean="0">
                <a:solidFill>
                  <a:srgbClr val="FF0000"/>
                </a:solidFill>
                <a:latin typeface="Calibri" panose="020F0502020204030204" pitchFamily="34" charset="0"/>
                <a:cs typeface="Calibri" panose="020F0502020204030204" pitchFamily="34" charset="0"/>
              </a:rPr>
              <a:t>Forma parte de la enzima Mn-</a:t>
            </a:r>
            <a:r>
              <a:rPr lang="es-ES" b="1" i="1" dirty="0" smtClean="0">
                <a:solidFill>
                  <a:srgbClr val="7030A0"/>
                </a:solidFill>
                <a:latin typeface="Calibri" panose="020F0502020204030204" pitchFamily="34" charset="0"/>
                <a:cs typeface="Calibri" panose="020F0502020204030204" pitchFamily="34" charset="0"/>
              </a:rPr>
              <a:t>catalasa</a:t>
            </a:r>
            <a:r>
              <a:rPr lang="es-ES" i="1" dirty="0" smtClean="0">
                <a:solidFill>
                  <a:srgbClr val="FF0000"/>
                </a:solidFill>
                <a:latin typeface="Calibri" panose="020F0502020204030204" pitchFamily="34" charset="0"/>
                <a:cs typeface="Calibri" panose="020F0502020204030204" pitchFamily="34" charset="0"/>
              </a:rPr>
              <a:t>, como </a:t>
            </a:r>
            <a:r>
              <a:rPr lang="es-ES" b="1" i="1" dirty="0" smtClean="0">
                <a:solidFill>
                  <a:srgbClr val="7030A0"/>
                </a:solidFill>
                <a:latin typeface="Calibri" panose="020F0502020204030204" pitchFamily="34" charset="0"/>
                <a:cs typeface="Calibri" panose="020F0502020204030204" pitchFamily="34" charset="0"/>
              </a:rPr>
              <a:t>cofactor inorgánico</a:t>
            </a:r>
            <a:r>
              <a:rPr lang="es-ES" b="1" i="1" dirty="0" smtClean="0">
                <a:solidFill>
                  <a:srgbClr val="FF0000"/>
                </a:solidFill>
                <a:latin typeface="Calibri" panose="020F0502020204030204" pitchFamily="34" charset="0"/>
                <a:cs typeface="Calibri" panose="020F0502020204030204" pitchFamily="34" charset="0"/>
              </a:rPr>
              <a:t>, </a:t>
            </a:r>
            <a:r>
              <a:rPr lang="es-ES" i="1" dirty="0" err="1">
                <a:solidFill>
                  <a:srgbClr val="FF0000"/>
                </a:solidFill>
                <a:latin typeface="Calibri" panose="020F0502020204030204" pitchFamily="34" charset="0"/>
                <a:cs typeface="Calibri" panose="020F0502020204030204" pitchFamily="34" charset="0"/>
              </a:rPr>
              <a:t>dismutasa</a:t>
            </a:r>
            <a:r>
              <a:rPr lang="es-ES" i="1" dirty="0">
                <a:solidFill>
                  <a:srgbClr val="FF0000"/>
                </a:solidFill>
                <a:latin typeface="Calibri" panose="020F0502020204030204" pitchFamily="34" charset="0"/>
                <a:cs typeface="Calibri" panose="020F0502020204030204" pitchFamily="34" charset="0"/>
              </a:rPr>
              <a:t> de manganeso (Mn-SOD), que cataliza la </a:t>
            </a:r>
            <a:r>
              <a:rPr lang="es-ES" i="1" dirty="0" err="1">
                <a:solidFill>
                  <a:srgbClr val="FF0000"/>
                </a:solidFill>
                <a:latin typeface="Calibri" panose="020F0502020204030204" pitchFamily="34" charset="0"/>
                <a:cs typeface="Calibri" panose="020F0502020204030204" pitchFamily="34" charset="0"/>
              </a:rPr>
              <a:t>dismutación</a:t>
            </a:r>
            <a:r>
              <a:rPr lang="es-ES" i="1" dirty="0">
                <a:solidFill>
                  <a:srgbClr val="FF0000"/>
                </a:solidFill>
                <a:latin typeface="Calibri" panose="020F0502020204030204" pitchFamily="34" charset="0"/>
                <a:cs typeface="Calibri" panose="020F0502020204030204" pitchFamily="34" charset="0"/>
              </a:rPr>
              <a:t> de </a:t>
            </a:r>
            <a:r>
              <a:rPr lang="es-ES" i="1" dirty="0" err="1" smtClean="0">
                <a:solidFill>
                  <a:srgbClr val="FF0000"/>
                </a:solidFill>
                <a:latin typeface="Calibri" panose="020F0502020204030204" pitchFamily="34" charset="0"/>
                <a:cs typeface="Calibri" panose="020F0502020204030204" pitchFamily="34" charset="0"/>
              </a:rPr>
              <a:t>superóxidos</a:t>
            </a:r>
            <a:r>
              <a:rPr lang="es-ES" i="1" dirty="0" smtClean="0">
                <a:solidFill>
                  <a:srgbClr val="FF0000"/>
                </a:solidFill>
                <a:latin typeface="Calibri" panose="020F0502020204030204" pitchFamily="34" charset="0"/>
                <a:cs typeface="Calibri" panose="020F0502020204030204" pitchFamily="34" charset="0"/>
              </a:rPr>
              <a:t> (O</a:t>
            </a:r>
            <a:r>
              <a:rPr lang="es-ES" i="1" baseline="30000" dirty="0" smtClean="0">
                <a:solidFill>
                  <a:srgbClr val="FF0000"/>
                </a:solidFill>
                <a:latin typeface="Calibri" panose="020F0502020204030204" pitchFamily="34" charset="0"/>
                <a:cs typeface="Calibri" panose="020F0502020204030204" pitchFamily="34" charset="0"/>
              </a:rPr>
              <a:t>2-</a:t>
            </a:r>
            <a:r>
              <a:rPr lang="es-ES" i="1" dirty="0" smtClean="0">
                <a:solidFill>
                  <a:srgbClr val="FF0000"/>
                </a:solidFill>
                <a:latin typeface="Calibri" panose="020F0502020204030204" pitchFamily="34" charset="0"/>
                <a:cs typeface="Calibri" panose="020F0502020204030204" pitchFamily="34" charset="0"/>
              </a:rPr>
              <a:t> ), </a:t>
            </a:r>
            <a:r>
              <a:rPr lang="es-ES" b="1" i="1" dirty="0" smtClean="0">
                <a:solidFill>
                  <a:srgbClr val="FF0000"/>
                </a:solidFill>
                <a:latin typeface="Calibri" panose="020F0502020204030204" pitchFamily="34" charset="0"/>
                <a:cs typeface="Calibri" panose="020F0502020204030204" pitchFamily="34" charset="0"/>
              </a:rPr>
              <a:t>etc.  </a:t>
            </a:r>
            <a:r>
              <a:rPr lang="es-ES" b="1" i="1" dirty="0" smtClean="0">
                <a:solidFill>
                  <a:srgbClr val="7030A0"/>
                </a:solidFill>
                <a:latin typeface="Calibri" panose="020F0502020204030204" pitchFamily="34" charset="0"/>
                <a:cs typeface="Calibri" panose="020F0502020204030204" pitchFamily="34" charset="0"/>
              </a:rPr>
              <a:t>CARENCIA: </a:t>
            </a:r>
            <a:r>
              <a:rPr lang="es-ES" b="1" i="1" dirty="0" err="1" smtClean="0">
                <a:solidFill>
                  <a:srgbClr val="7030A0"/>
                </a:solidFill>
                <a:latin typeface="Calibri" panose="020F0502020204030204" pitchFamily="34" charset="0"/>
                <a:cs typeface="Calibri" panose="020F0502020204030204" pitchFamily="34" charset="0"/>
              </a:rPr>
              <a:t>Vertigo</a:t>
            </a:r>
            <a:r>
              <a:rPr lang="es-ES" b="1" i="1" dirty="0" smtClean="0">
                <a:solidFill>
                  <a:srgbClr val="7030A0"/>
                </a:solidFill>
                <a:latin typeface="Calibri" panose="020F0502020204030204" pitchFamily="34" charset="0"/>
                <a:cs typeface="Calibri" panose="020F0502020204030204" pitchFamily="34" charset="0"/>
              </a:rPr>
              <a:t>, sordera, osteoporosis, cáncer.</a:t>
            </a:r>
          </a:p>
          <a:p>
            <a:pPr marL="360363" indent="-360363" algn="just" fontAlgn="base"/>
            <a:r>
              <a:rPr lang="es-ES" b="1" i="1" dirty="0" smtClean="0">
                <a:solidFill>
                  <a:srgbClr val="7030A0"/>
                </a:solidFill>
                <a:latin typeface="Calibri" panose="020F0502020204030204" pitchFamily="34" charset="0"/>
                <a:cs typeface="Calibri" panose="020F0502020204030204" pitchFamily="34" charset="0"/>
              </a:rPr>
              <a:t>	Hierro </a:t>
            </a:r>
            <a:r>
              <a:rPr lang="es-ES" b="1" i="1" dirty="0" smtClean="0">
                <a:solidFill>
                  <a:srgbClr val="7030A0"/>
                </a:solidFill>
                <a:latin typeface="Calibri" panose="020F0502020204030204" pitchFamily="34" charset="0"/>
                <a:cs typeface="Calibri" panose="020F0502020204030204" pitchFamily="34" charset="0"/>
              </a:rPr>
              <a:t>(Fe): </a:t>
            </a:r>
            <a:r>
              <a:rPr lang="es-ES" i="1" dirty="0" smtClean="0">
                <a:solidFill>
                  <a:srgbClr val="FF0000"/>
                </a:solidFill>
                <a:latin typeface="Calibri" panose="020F0502020204030204" pitchFamily="34" charset="0"/>
                <a:cs typeface="Calibri" panose="020F0502020204030204" pitchFamily="34" charset="0"/>
              </a:rPr>
              <a:t>Forma parte del grupo </a:t>
            </a:r>
            <a:r>
              <a:rPr lang="es-ES" i="1" dirty="0" err="1" smtClean="0">
                <a:solidFill>
                  <a:srgbClr val="FF0000"/>
                </a:solidFill>
                <a:latin typeface="Calibri" panose="020F0502020204030204" pitchFamily="34" charset="0"/>
                <a:cs typeface="Calibri" panose="020F0502020204030204" pitchFamily="34" charset="0"/>
              </a:rPr>
              <a:t>hemo</a:t>
            </a:r>
            <a:r>
              <a:rPr lang="es-ES" i="1" dirty="0" smtClean="0">
                <a:solidFill>
                  <a:srgbClr val="FF0000"/>
                </a:solidFill>
                <a:latin typeface="Calibri" panose="020F0502020204030204" pitchFamily="34" charset="0"/>
                <a:cs typeface="Calibri" panose="020F0502020204030204" pitchFamily="34" charset="0"/>
              </a:rPr>
              <a:t> </a:t>
            </a:r>
            <a:r>
              <a:rPr lang="es-ES" b="1" i="1" dirty="0" smtClean="0">
                <a:solidFill>
                  <a:srgbClr val="FF0000"/>
                </a:solidFill>
                <a:latin typeface="Calibri" panose="020F0502020204030204" pitchFamily="34" charset="0"/>
                <a:cs typeface="Calibri" panose="020F0502020204030204" pitchFamily="34" charset="0"/>
              </a:rPr>
              <a:t>(</a:t>
            </a:r>
            <a:r>
              <a:rPr lang="es-ES" b="1" i="1" dirty="0" smtClean="0">
                <a:solidFill>
                  <a:srgbClr val="7030A0"/>
                </a:solidFill>
                <a:latin typeface="Calibri" panose="020F0502020204030204" pitchFamily="34" charset="0"/>
                <a:cs typeface="Calibri" panose="020F0502020204030204" pitchFamily="34" charset="0"/>
              </a:rPr>
              <a:t>grupo prostético</a:t>
            </a:r>
            <a:r>
              <a:rPr lang="es-ES" b="1" i="1" dirty="0" smtClean="0">
                <a:solidFill>
                  <a:srgbClr val="FF0000"/>
                </a:solidFill>
                <a:latin typeface="Calibri" panose="020F0502020204030204" pitchFamily="34" charset="0"/>
                <a:cs typeface="Calibri" panose="020F0502020204030204" pitchFamily="34" charset="0"/>
              </a:rPr>
              <a:t>) </a:t>
            </a:r>
            <a:r>
              <a:rPr lang="es-ES" i="1" dirty="0" smtClean="0">
                <a:solidFill>
                  <a:srgbClr val="FF0000"/>
                </a:solidFill>
                <a:latin typeface="Calibri" panose="020F0502020204030204" pitchFamily="34" charset="0"/>
                <a:cs typeface="Calibri" panose="020F0502020204030204" pitchFamily="34" charset="0"/>
              </a:rPr>
              <a:t>de la hemoglobina y la mayoría de los citocromos de la cadena respiratoria (complejos </a:t>
            </a:r>
            <a:r>
              <a:rPr lang="es-ES" i="1" dirty="0" err="1" smtClean="0">
                <a:solidFill>
                  <a:srgbClr val="FF0000"/>
                </a:solidFill>
                <a:latin typeface="Calibri" panose="020F0502020204030204" pitchFamily="34" charset="0"/>
                <a:cs typeface="Calibri" panose="020F0502020204030204" pitchFamily="34" charset="0"/>
              </a:rPr>
              <a:t>multienzimáticos</a:t>
            </a:r>
            <a:r>
              <a:rPr lang="es-ES" i="1" dirty="0" smtClean="0">
                <a:solidFill>
                  <a:srgbClr val="FF0000"/>
                </a:solidFill>
                <a:latin typeface="Calibri" panose="020F0502020204030204" pitchFamily="34" charset="0"/>
                <a:cs typeface="Calibri" panose="020F0502020204030204" pitchFamily="34" charset="0"/>
              </a:rPr>
              <a:t>). </a:t>
            </a:r>
            <a:r>
              <a:rPr lang="es-ES" b="1" i="1" dirty="0" smtClean="0">
                <a:solidFill>
                  <a:srgbClr val="7030A0"/>
                </a:solidFill>
                <a:latin typeface="Calibri" panose="020F0502020204030204" pitchFamily="34" charset="0"/>
                <a:cs typeface="Calibri" panose="020F0502020204030204" pitchFamily="34" charset="0"/>
              </a:rPr>
              <a:t>CARENCIA: Anemia</a:t>
            </a:r>
            <a:r>
              <a:rPr lang="es-ES" i="1" dirty="0">
                <a:solidFill>
                  <a:srgbClr val="FF0000"/>
                </a:solidFill>
                <a:latin typeface="Calibri" panose="020F0502020204030204" pitchFamily="34" charset="0"/>
                <a:cs typeface="Calibri" panose="020F0502020204030204" pitchFamily="34" charset="0"/>
              </a:rPr>
              <a:t>.</a:t>
            </a:r>
            <a:endParaRPr lang="es-ES" i="1" dirty="0" smtClean="0">
              <a:solidFill>
                <a:srgbClr val="FF0000"/>
              </a:solidFill>
              <a:latin typeface="Calibri" panose="020F0502020204030204" pitchFamily="34" charset="0"/>
              <a:cs typeface="Calibri" panose="020F0502020204030204" pitchFamily="34" charset="0"/>
            </a:endParaRPr>
          </a:p>
          <a:p>
            <a:pPr marL="360363" indent="-360363" algn="just" fontAlgn="base"/>
            <a:r>
              <a:rPr lang="es-ES" b="1" i="1" dirty="0" smtClean="0">
                <a:solidFill>
                  <a:srgbClr val="7030A0"/>
                </a:solidFill>
                <a:latin typeface="Calibri" panose="020F0502020204030204" pitchFamily="34" charset="0"/>
                <a:cs typeface="Calibri" panose="020F0502020204030204" pitchFamily="34" charset="0"/>
              </a:rPr>
              <a:t>	Selenio </a:t>
            </a:r>
            <a:r>
              <a:rPr lang="es-ES" b="1" i="1" dirty="0" smtClean="0">
                <a:solidFill>
                  <a:srgbClr val="7030A0"/>
                </a:solidFill>
                <a:latin typeface="Calibri" panose="020F0502020204030204" pitchFamily="34" charset="0"/>
                <a:cs typeface="Calibri" panose="020F0502020204030204" pitchFamily="34" charset="0"/>
              </a:rPr>
              <a:t>(Se): cofactor</a:t>
            </a:r>
            <a:r>
              <a:rPr lang="es-ES" i="1" dirty="0" smtClean="0">
                <a:solidFill>
                  <a:srgbClr val="FF0000"/>
                </a:solidFill>
                <a:latin typeface="Calibri" panose="020F0502020204030204" pitchFamily="34" charset="0"/>
                <a:cs typeface="Calibri" panose="020F0502020204030204" pitchFamily="34" charset="0"/>
              </a:rPr>
              <a:t> inorgánico de la </a:t>
            </a:r>
            <a:r>
              <a:rPr lang="es-ES" b="1" i="1" dirty="0" smtClean="0">
                <a:solidFill>
                  <a:srgbClr val="7030A0"/>
                </a:solidFill>
                <a:latin typeface="Calibri" panose="020F0502020204030204" pitchFamily="34" charset="0"/>
                <a:cs typeface="Calibri" panose="020F0502020204030204" pitchFamily="34" charset="0"/>
              </a:rPr>
              <a:t>glutatión </a:t>
            </a:r>
            <a:r>
              <a:rPr lang="es-ES" b="1" i="1" dirty="0" err="1" smtClean="0">
                <a:solidFill>
                  <a:srgbClr val="7030A0"/>
                </a:solidFill>
                <a:latin typeface="Calibri" panose="020F0502020204030204" pitchFamily="34" charset="0"/>
                <a:cs typeface="Calibri" panose="020F0502020204030204" pitchFamily="34" charset="0"/>
              </a:rPr>
              <a:t>peroxidasa</a:t>
            </a:r>
            <a:r>
              <a:rPr lang="es-ES" i="1" dirty="0" smtClean="0">
                <a:solidFill>
                  <a:srgbClr val="FF0000"/>
                </a:solidFill>
                <a:latin typeface="Calibri" panose="020F0502020204030204" pitchFamily="34" charset="0"/>
                <a:cs typeface="Calibri" panose="020F0502020204030204" pitchFamily="34" charset="0"/>
              </a:rPr>
              <a:t>, ayuda a neutralizar, también, los radicales libres (antioxidante). </a:t>
            </a:r>
            <a:r>
              <a:rPr lang="es-ES" b="1" i="1" dirty="0">
                <a:solidFill>
                  <a:srgbClr val="7030A0"/>
                </a:solidFill>
                <a:latin typeface="Calibri" panose="020F0502020204030204" pitchFamily="34" charset="0"/>
                <a:cs typeface="Calibri" panose="020F0502020204030204" pitchFamily="34" charset="0"/>
              </a:rPr>
              <a:t>CARENCIA: </a:t>
            </a:r>
            <a:r>
              <a:rPr lang="es-ES" b="1" i="1" dirty="0" smtClean="0">
                <a:solidFill>
                  <a:srgbClr val="7030A0"/>
                </a:solidFill>
                <a:latin typeface="Calibri" panose="020F0502020204030204" pitchFamily="34" charset="0"/>
                <a:cs typeface="Calibri" panose="020F0502020204030204" pitchFamily="34" charset="0"/>
              </a:rPr>
              <a:t>Cáncer</a:t>
            </a:r>
          </a:p>
          <a:p>
            <a:pPr marL="360363" indent="-360363" algn="just" fontAlgn="base"/>
            <a:r>
              <a:rPr lang="es-ES" b="1" i="1" dirty="0" smtClean="0">
                <a:solidFill>
                  <a:srgbClr val="7030A0"/>
                </a:solidFill>
                <a:latin typeface="Calibri" panose="020F0502020204030204" pitchFamily="34" charset="0"/>
                <a:cs typeface="Calibri" panose="020F0502020204030204" pitchFamily="34" charset="0"/>
              </a:rPr>
              <a:t>	Yodo </a:t>
            </a:r>
            <a:r>
              <a:rPr lang="es-ES" b="1" i="1" dirty="0" smtClean="0">
                <a:solidFill>
                  <a:srgbClr val="7030A0"/>
                </a:solidFill>
                <a:latin typeface="Calibri" panose="020F0502020204030204" pitchFamily="34" charset="0"/>
                <a:cs typeface="Calibri" panose="020F0502020204030204" pitchFamily="34" charset="0"/>
              </a:rPr>
              <a:t>(I): </a:t>
            </a:r>
            <a:r>
              <a:rPr lang="es-ES" i="1" dirty="0" smtClean="0">
                <a:solidFill>
                  <a:srgbClr val="FF0000"/>
                </a:solidFill>
                <a:latin typeface="Calibri" panose="020F0502020204030204" pitchFamily="34" charset="0"/>
                <a:cs typeface="Calibri" panose="020F0502020204030204" pitchFamily="34" charset="0"/>
              </a:rPr>
              <a:t>Componente de la hormona tiroxina. </a:t>
            </a:r>
            <a:r>
              <a:rPr lang="es-ES" b="1" i="1" dirty="0">
                <a:solidFill>
                  <a:srgbClr val="7030A0"/>
                </a:solidFill>
                <a:latin typeface="Calibri" panose="020F0502020204030204" pitchFamily="34" charset="0"/>
                <a:cs typeface="Calibri" panose="020F0502020204030204" pitchFamily="34" charset="0"/>
              </a:rPr>
              <a:t>CARENCIA: </a:t>
            </a:r>
            <a:r>
              <a:rPr lang="es-ES" b="1" i="1" dirty="0" smtClean="0">
                <a:solidFill>
                  <a:srgbClr val="7030A0"/>
                </a:solidFill>
                <a:latin typeface="Calibri" panose="020F0502020204030204" pitchFamily="34" charset="0"/>
                <a:cs typeface="Calibri" panose="020F0502020204030204" pitchFamily="34" charset="0"/>
              </a:rPr>
              <a:t>Bocio, cretinismo.</a:t>
            </a:r>
            <a:endParaRPr lang="es-ES" i="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971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11712" y="499689"/>
            <a:ext cx="2251364" cy="1325563"/>
          </a:xfrm>
        </p:spPr>
        <p:txBody>
          <a:bodyPr/>
          <a:lstStyle/>
          <a:p>
            <a:pPr algn="ctr"/>
            <a:r>
              <a:rPr lang="es-ES" dirty="0" smtClean="0"/>
              <a:t>Catálisis</a:t>
            </a:r>
            <a:endParaRPr lang="es-ES" dirty="0"/>
          </a:p>
        </p:txBody>
      </p:sp>
      <p:pic>
        <p:nvPicPr>
          <p:cNvPr id="4" name="Imagen 3"/>
          <p:cNvPicPr>
            <a:picLocks noChangeAspect="1"/>
          </p:cNvPicPr>
          <p:nvPr/>
        </p:nvPicPr>
        <p:blipFill>
          <a:blip r:embed="rId2"/>
          <a:stretch>
            <a:fillRect/>
          </a:stretch>
        </p:blipFill>
        <p:spPr>
          <a:xfrm>
            <a:off x="342449" y="3890976"/>
            <a:ext cx="5146871" cy="2583688"/>
          </a:xfrm>
          <a:prstGeom prst="rect">
            <a:avLst/>
          </a:prstGeom>
        </p:spPr>
      </p:pic>
      <p:pic>
        <p:nvPicPr>
          <p:cNvPr id="5" name="Picture 2" descr="catálisis3"/>
          <p:cNvPicPr>
            <a:picLocks noChangeAspect="1" noChangeArrowheads="1"/>
          </p:cNvPicPr>
          <p:nvPr/>
        </p:nvPicPr>
        <p:blipFill>
          <a:blip r:embed="rId3" cstate="print"/>
          <a:srcRect/>
          <a:stretch>
            <a:fillRect/>
          </a:stretch>
        </p:blipFill>
        <p:spPr bwMode="auto">
          <a:xfrm>
            <a:off x="5756612" y="2598016"/>
            <a:ext cx="6161565" cy="3814302"/>
          </a:xfrm>
          <a:prstGeom prst="rect">
            <a:avLst/>
          </a:prstGeom>
          <a:noFill/>
          <a:ln w="9525">
            <a:solidFill>
              <a:schemeClr val="tx1"/>
            </a:solidFill>
            <a:miter lim="800000"/>
            <a:headEnd/>
            <a:tailEnd/>
          </a:ln>
        </p:spPr>
      </p:pic>
      <p:sp>
        <p:nvSpPr>
          <p:cNvPr id="6" name="Text Box 79"/>
          <p:cNvSpPr txBox="1">
            <a:spLocks noChangeArrowheads="1"/>
          </p:cNvSpPr>
          <p:nvPr/>
        </p:nvSpPr>
        <p:spPr bwMode="auto">
          <a:xfrm>
            <a:off x="342449" y="315948"/>
            <a:ext cx="5621934" cy="20621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3200" b="1" i="0" u="none" strike="noStrike" cap="none" normalizeH="0" baseline="0" dirty="0" smtClean="0">
                <a:ln>
                  <a:noFill/>
                </a:ln>
                <a:solidFill>
                  <a:schemeClr val="tx1"/>
                </a:solidFill>
                <a:effectLst/>
              </a:rPr>
              <a:t>CATALISIS:</a:t>
            </a:r>
          </a:p>
          <a:p>
            <a:pPr marR="0" lvl="0" defTabSz="914400" rtl="0" eaLnBrk="0" fontAlgn="base" latinLnBrk="0" hangingPunct="0">
              <a:lnSpc>
                <a:spcPct val="100000"/>
              </a:lnSpc>
              <a:spcBef>
                <a:spcPct val="0"/>
              </a:spcBef>
              <a:spcAft>
                <a:spcPct val="0"/>
              </a:spcAft>
              <a:buClrTx/>
              <a:buSzTx/>
              <a:tabLst/>
            </a:pPr>
            <a:r>
              <a:rPr lang="es-ES" altLang="es-ES" sz="3200" b="1" dirty="0" smtClean="0"/>
              <a:t>Disminuye la E. de activación, aumentando la V de reacción, sin aumentar la </a:t>
            </a:r>
            <a:r>
              <a:rPr lang="es-ES" altLang="es-ES" sz="3200" b="1" dirty="0" err="1" smtClean="0"/>
              <a:t>Tª</a:t>
            </a:r>
            <a:endParaRPr kumimoji="0" lang="es-ES" altLang="es-ES" sz="32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5704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965873" cy="1325563"/>
          </a:xfrm>
        </p:spPr>
        <p:txBody>
          <a:bodyPr/>
          <a:lstStyle/>
          <a:p>
            <a:pPr algn="ctr"/>
            <a:r>
              <a:rPr lang="es-ES" b="1" dirty="0" smtClean="0"/>
              <a:t>FACTORES QUE AFECTAN A LA ACTIVIDAD ENZIMÁTICA</a:t>
            </a:r>
            <a:endParaRPr lang="es-ES" b="1" dirty="0"/>
          </a:p>
        </p:txBody>
      </p:sp>
      <p:pic>
        <p:nvPicPr>
          <p:cNvPr id="4" name="Imagen 3"/>
          <p:cNvPicPr>
            <a:picLocks noChangeAspect="1"/>
          </p:cNvPicPr>
          <p:nvPr/>
        </p:nvPicPr>
        <p:blipFill>
          <a:blip r:embed="rId2"/>
          <a:stretch>
            <a:fillRect/>
          </a:stretch>
        </p:blipFill>
        <p:spPr>
          <a:xfrm>
            <a:off x="838200" y="1890115"/>
            <a:ext cx="5637214" cy="4477143"/>
          </a:xfrm>
          <a:prstGeom prst="rect">
            <a:avLst/>
          </a:prstGeom>
          <a:ln w="28575">
            <a:solidFill>
              <a:srgbClr val="7030A0"/>
            </a:solidFill>
          </a:ln>
        </p:spPr>
      </p:pic>
      <p:pic>
        <p:nvPicPr>
          <p:cNvPr id="5" name="Picture 2" descr="C:\Documents and Settings\Administrador\Mis documentos\Mis documentos\Mis documentos 7\MATERIAS\2º BIOLOGÍA\Alumnos 2º\Modificaciones1112\5 Enzimas\Imágenes\Enzimas\factorespH3.jpg"/>
          <p:cNvPicPr>
            <a:picLocks noChangeAspect="1" noChangeArrowheads="1"/>
          </p:cNvPicPr>
          <p:nvPr/>
        </p:nvPicPr>
        <p:blipFill>
          <a:blip r:embed="rId3" cstate="print"/>
          <a:srcRect/>
          <a:stretch>
            <a:fillRect/>
          </a:stretch>
        </p:blipFill>
        <p:spPr bwMode="auto">
          <a:xfrm>
            <a:off x="7513060" y="3795508"/>
            <a:ext cx="3441700" cy="2571750"/>
          </a:xfrm>
          <a:prstGeom prst="rect">
            <a:avLst/>
          </a:prstGeom>
          <a:noFill/>
          <a:ln w="9525">
            <a:noFill/>
            <a:miter lim="800000"/>
            <a:headEnd/>
            <a:tailEnd/>
          </a:ln>
        </p:spPr>
      </p:pic>
    </p:spTree>
    <p:extLst>
      <p:ext uri="{BB962C8B-B14F-4D97-AF65-F5344CB8AC3E}">
        <p14:creationId xmlns:p14="http://schemas.microsoft.com/office/powerpoint/2010/main" val="1048131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19731"/>
          </a:xfrm>
        </p:spPr>
        <p:txBody>
          <a:bodyPr/>
          <a:lstStyle/>
          <a:p>
            <a:pPr algn="ctr"/>
            <a:r>
              <a:rPr lang="es-ES" dirty="0" smtClean="0"/>
              <a:t>Cinética Enzimática (Parámetros)</a:t>
            </a:r>
            <a:endParaRPr lang="es-ES" dirty="0"/>
          </a:p>
        </p:txBody>
      </p:sp>
      <p:pic>
        <p:nvPicPr>
          <p:cNvPr id="3" name="Picture 4" descr="Archivo:Michaelis-Menten.png">
            <a:hlinkClick r:id="rId2" tooltip="Archivo:Michaelis-Menten.png"/>
          </p:cNvPr>
          <p:cNvPicPr>
            <a:picLocks noChangeAspect="1" noChangeArrowheads="1"/>
          </p:cNvPicPr>
          <p:nvPr/>
        </p:nvPicPr>
        <p:blipFill>
          <a:blip r:embed="rId3" r:link="rId4" cstate="print"/>
          <a:srcRect/>
          <a:stretch>
            <a:fillRect/>
          </a:stretch>
        </p:blipFill>
        <p:spPr bwMode="auto">
          <a:xfrm>
            <a:off x="2657151" y="1552988"/>
            <a:ext cx="5922818" cy="4804421"/>
          </a:xfrm>
          <a:prstGeom prst="rect">
            <a:avLst/>
          </a:prstGeom>
          <a:noFill/>
          <a:ln w="9525">
            <a:solidFill>
              <a:schemeClr val="tx1"/>
            </a:solidFill>
            <a:miter lim="800000"/>
            <a:headEnd/>
            <a:tailEnd/>
          </a:ln>
        </p:spPr>
      </p:pic>
      <p:cxnSp>
        <p:nvCxnSpPr>
          <p:cNvPr id="4" name="Conector recto de flecha 3"/>
          <p:cNvCxnSpPr/>
          <p:nvPr/>
        </p:nvCxnSpPr>
        <p:spPr>
          <a:xfrm flipH="1" flipV="1">
            <a:off x="3723930" y="3096529"/>
            <a:ext cx="3559073" cy="108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a:off x="7280611" y="3096529"/>
            <a:ext cx="59258" cy="277242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a:off x="4763606" y="4482739"/>
            <a:ext cx="14169" cy="138621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5"/>
          <a:stretch>
            <a:fillRect/>
          </a:stretch>
        </p:blipFill>
        <p:spPr>
          <a:xfrm>
            <a:off x="5159817" y="4370699"/>
            <a:ext cx="1872365" cy="922615"/>
          </a:xfrm>
          <a:prstGeom prst="rect">
            <a:avLst/>
          </a:prstGeom>
        </p:spPr>
      </p:pic>
    </p:spTree>
    <p:extLst>
      <p:ext uri="{BB962C8B-B14F-4D97-AF65-F5344CB8AC3E}">
        <p14:creationId xmlns:p14="http://schemas.microsoft.com/office/powerpoint/2010/main" val="326263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Regulación: Inhibición </a:t>
            </a:r>
            <a:r>
              <a:rPr lang="es-ES" b="1" dirty="0" smtClean="0"/>
              <a:t>NO</a:t>
            </a:r>
            <a:r>
              <a:rPr lang="es-ES" dirty="0" smtClean="0"/>
              <a:t> competitiva (Irreversible)</a:t>
            </a:r>
            <a:endParaRPr lang="es-ES" dirty="0"/>
          </a:p>
        </p:txBody>
      </p:sp>
      <p:pic>
        <p:nvPicPr>
          <p:cNvPr id="3" name="Imagen 309" descr="InhibiciónN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96" y="2692202"/>
            <a:ext cx="3153290" cy="2583578"/>
          </a:xfrm>
          <a:prstGeom prst="rect">
            <a:avLst/>
          </a:prstGeom>
          <a:noFill/>
          <a:extLst>
            <a:ext uri="{909E8E84-426E-40DD-AFC4-6F175D3DCCD1}">
              <a14:hiddenFill xmlns:a14="http://schemas.microsoft.com/office/drawing/2010/main">
                <a:solidFill>
                  <a:srgbClr val="FFFFFF"/>
                </a:solidFill>
              </a14:hiddenFill>
            </a:ext>
          </a:extLst>
        </p:spPr>
      </p:pic>
      <p:sp>
        <p:nvSpPr>
          <p:cNvPr id="4" name="10 CuadroTexto"/>
          <p:cNvSpPr txBox="1">
            <a:spLocks noChangeArrowheads="1"/>
          </p:cNvSpPr>
          <p:nvPr/>
        </p:nvSpPr>
        <p:spPr bwMode="auto">
          <a:xfrm>
            <a:off x="4113848" y="3383826"/>
            <a:ext cx="1797831" cy="1200329"/>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s-ES_tradnl" sz="2400" b="1" dirty="0">
                <a:solidFill>
                  <a:srgbClr val="7030A0"/>
                </a:solidFill>
              </a:rPr>
              <a:t>INC: </a:t>
            </a:r>
          </a:p>
          <a:p>
            <a:pPr algn="ctr"/>
            <a:r>
              <a:rPr lang="es-ES" sz="2400" b="1" dirty="0">
                <a:solidFill>
                  <a:srgbClr val="7030A0"/>
                </a:solidFill>
                <a:sym typeface="Symbol" pitchFamily="18" charset="2"/>
              </a:rPr>
              <a:t></a:t>
            </a:r>
            <a:r>
              <a:rPr lang="es-ES" sz="2400" b="1" dirty="0" err="1">
                <a:solidFill>
                  <a:srgbClr val="7030A0"/>
                </a:solidFill>
              </a:rPr>
              <a:t>Vmax</a:t>
            </a:r>
            <a:r>
              <a:rPr lang="es-ES_tradnl" sz="2400" b="1" dirty="0">
                <a:solidFill>
                  <a:srgbClr val="7030A0"/>
                </a:solidFill>
              </a:rPr>
              <a:t> </a:t>
            </a:r>
          </a:p>
          <a:p>
            <a:pPr marL="0" lvl="4" algn="ctr"/>
            <a:r>
              <a:rPr lang="es-ES" sz="2400" b="1" dirty="0">
                <a:solidFill>
                  <a:srgbClr val="7030A0"/>
                </a:solidFill>
              </a:rPr>
              <a:t>Km </a:t>
            </a:r>
            <a:r>
              <a:rPr lang="es-ES" sz="2400" b="1" dirty="0" err="1">
                <a:solidFill>
                  <a:srgbClr val="7030A0"/>
                </a:solidFill>
              </a:rPr>
              <a:t>cte</a:t>
            </a:r>
            <a:endParaRPr lang="es-ES_tradnl" sz="2400" b="1" dirty="0">
              <a:solidFill>
                <a:srgbClr val="7030A0"/>
              </a:solidFill>
            </a:endParaRPr>
          </a:p>
        </p:txBody>
      </p:sp>
      <p:pic>
        <p:nvPicPr>
          <p:cNvPr id="5" name="Imagen 325" descr="InhibiciónN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841" y="2355557"/>
            <a:ext cx="4691959" cy="325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427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Regulación: Inhibición </a:t>
            </a:r>
            <a:r>
              <a:rPr lang="es-ES" b="1" dirty="0" smtClean="0">
                <a:solidFill>
                  <a:srgbClr val="7030A0"/>
                </a:solidFill>
              </a:rPr>
              <a:t>COMPETITIVA (Reversible)</a:t>
            </a:r>
            <a:endParaRPr lang="es-ES" b="1" dirty="0">
              <a:solidFill>
                <a:srgbClr val="7030A0"/>
              </a:solidFill>
            </a:endParaRPr>
          </a:p>
        </p:txBody>
      </p:sp>
      <p:sp>
        <p:nvSpPr>
          <p:cNvPr id="8" name="9 CuadroTexto"/>
          <p:cNvSpPr txBox="1">
            <a:spLocks noChangeArrowheads="1"/>
          </p:cNvSpPr>
          <p:nvPr/>
        </p:nvSpPr>
        <p:spPr bwMode="auto">
          <a:xfrm>
            <a:off x="4533560" y="3524898"/>
            <a:ext cx="2319326" cy="1569660"/>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s-ES_tradnl" sz="3200" b="1" dirty="0">
                <a:solidFill>
                  <a:srgbClr val="7030A0"/>
                </a:solidFill>
              </a:rPr>
              <a:t>IC: </a:t>
            </a:r>
          </a:p>
          <a:p>
            <a:pPr algn="ctr"/>
            <a:r>
              <a:rPr lang="es-ES_tradnl" sz="3200" b="1" dirty="0" err="1">
                <a:solidFill>
                  <a:srgbClr val="7030A0"/>
                </a:solidFill>
              </a:rPr>
              <a:t>Vmax</a:t>
            </a:r>
            <a:r>
              <a:rPr lang="es-ES_tradnl" sz="3200" b="1" dirty="0">
                <a:solidFill>
                  <a:srgbClr val="7030A0"/>
                </a:solidFill>
              </a:rPr>
              <a:t> </a:t>
            </a:r>
            <a:r>
              <a:rPr lang="es-ES_tradnl" sz="3200" b="1" dirty="0" err="1">
                <a:solidFill>
                  <a:srgbClr val="7030A0"/>
                </a:solidFill>
              </a:rPr>
              <a:t>cte</a:t>
            </a:r>
            <a:endParaRPr lang="es-ES_tradnl" sz="3200" b="1" dirty="0">
              <a:solidFill>
                <a:srgbClr val="7030A0"/>
              </a:solidFill>
            </a:endParaRPr>
          </a:p>
          <a:p>
            <a:pPr marL="0" lvl="4" algn="ctr"/>
            <a:r>
              <a:rPr lang="es-ES" sz="3200" b="1" dirty="0">
                <a:solidFill>
                  <a:srgbClr val="7030A0"/>
                </a:solidFill>
                <a:sym typeface="Symbol" pitchFamily="18" charset="2"/>
              </a:rPr>
              <a:t></a:t>
            </a:r>
            <a:r>
              <a:rPr lang="es-ES" sz="3200" b="1" dirty="0">
                <a:solidFill>
                  <a:srgbClr val="7030A0"/>
                </a:solidFill>
              </a:rPr>
              <a:t> Km</a:t>
            </a:r>
            <a:endParaRPr lang="es-ES_tradnl" sz="3200" b="1" dirty="0">
              <a:solidFill>
                <a:srgbClr val="7030A0"/>
              </a:solidFill>
            </a:endParaRPr>
          </a:p>
        </p:txBody>
      </p:sp>
      <p:pic>
        <p:nvPicPr>
          <p:cNvPr id="9" name="Imagen 324" descr="http://t1.gstatic.com/images?q=tbn:ANd9GcRt7Kbi1dKTJiKFx8nNNtQ5uX3kFsnjMINLzfP0AhN73htB7mKoswagUW5cGw"/>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7325392" y="2715804"/>
            <a:ext cx="4408302" cy="277723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stretch>
            <a:fillRect/>
          </a:stretch>
        </p:blipFill>
        <p:spPr>
          <a:xfrm>
            <a:off x="325382" y="2190580"/>
            <a:ext cx="3971925" cy="3514725"/>
          </a:xfrm>
          <a:prstGeom prst="rect">
            <a:avLst/>
          </a:prstGeom>
        </p:spPr>
      </p:pic>
    </p:spTree>
    <p:extLst>
      <p:ext uri="{BB962C8B-B14F-4D97-AF65-F5344CB8AC3E}">
        <p14:creationId xmlns:p14="http://schemas.microsoft.com/office/powerpoint/2010/main" val="3080341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 name="Picture 4" descr="Archivo:Michaelis-Menten.png">
            <a:hlinkClick r:id="rId2" tooltip="Archivo:Michaelis-Menten.png"/>
          </p:cNvPr>
          <p:cNvPicPr>
            <a:picLocks noChangeAspect="1" noChangeArrowheads="1"/>
          </p:cNvPicPr>
          <p:nvPr/>
        </p:nvPicPr>
        <p:blipFill>
          <a:blip r:embed="rId3" r:link="rId4" cstate="print"/>
          <a:srcRect/>
          <a:stretch>
            <a:fillRect/>
          </a:stretch>
        </p:blipFill>
        <p:spPr bwMode="auto">
          <a:xfrm>
            <a:off x="6298140" y="4502667"/>
            <a:ext cx="1627111" cy="1319866"/>
          </a:xfrm>
          <a:prstGeom prst="rect">
            <a:avLst/>
          </a:prstGeom>
          <a:noFill/>
          <a:ln w="9525">
            <a:solidFill>
              <a:schemeClr val="tx1"/>
            </a:solidFill>
            <a:miter lim="800000"/>
            <a:headEnd/>
            <a:tailEnd/>
          </a:ln>
        </p:spPr>
      </p:pic>
      <p:cxnSp>
        <p:nvCxnSpPr>
          <p:cNvPr id="560" name="Conector recto 559"/>
          <p:cNvCxnSpPr/>
          <p:nvPr/>
        </p:nvCxnSpPr>
        <p:spPr>
          <a:xfrm>
            <a:off x="11335463" y="3478886"/>
            <a:ext cx="14965" cy="1132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Conector recto de flecha 416"/>
          <p:cNvCxnSpPr/>
          <p:nvPr/>
        </p:nvCxnSpPr>
        <p:spPr>
          <a:xfrm>
            <a:off x="10517113" y="3480565"/>
            <a:ext cx="2974" cy="503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Conector recto de flecha 415"/>
          <p:cNvCxnSpPr/>
          <p:nvPr/>
        </p:nvCxnSpPr>
        <p:spPr>
          <a:xfrm>
            <a:off x="5028731" y="3356283"/>
            <a:ext cx="11848" cy="4859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Conector recto 364"/>
          <p:cNvCxnSpPr/>
          <p:nvPr/>
        </p:nvCxnSpPr>
        <p:spPr>
          <a:xfrm>
            <a:off x="4272796" y="1870857"/>
            <a:ext cx="26603" cy="2358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Conector recto 356"/>
          <p:cNvCxnSpPr/>
          <p:nvPr/>
        </p:nvCxnSpPr>
        <p:spPr>
          <a:xfrm>
            <a:off x="9886474" y="1172042"/>
            <a:ext cx="0" cy="209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Conector recto 3"/>
          <p:cNvCxnSpPr/>
          <p:nvPr/>
        </p:nvCxnSpPr>
        <p:spPr>
          <a:xfrm>
            <a:off x="5624386" y="256735"/>
            <a:ext cx="1" cy="3873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AutoShape 164"/>
          <p:cNvSpPr>
            <a:spLocks noChangeShapeType="1"/>
          </p:cNvSpPr>
          <p:nvPr/>
        </p:nvSpPr>
        <p:spPr bwMode="auto">
          <a:xfrm>
            <a:off x="1948624" y="624999"/>
            <a:ext cx="7667816" cy="457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2" name="Text Box 158"/>
          <p:cNvSpPr txBox="1">
            <a:spLocks noChangeArrowheads="1"/>
          </p:cNvSpPr>
          <p:nvPr/>
        </p:nvSpPr>
        <p:spPr bwMode="auto">
          <a:xfrm>
            <a:off x="717104" y="870744"/>
            <a:ext cx="1553464" cy="26161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Concepto de Enzima</a:t>
            </a:r>
          </a:p>
        </p:txBody>
      </p:sp>
      <p:sp>
        <p:nvSpPr>
          <p:cNvPr id="13" name="Text Box 157"/>
          <p:cNvSpPr txBox="1">
            <a:spLocks noChangeArrowheads="1"/>
          </p:cNvSpPr>
          <p:nvPr/>
        </p:nvSpPr>
        <p:spPr bwMode="auto">
          <a:xfrm>
            <a:off x="9320052" y="937683"/>
            <a:ext cx="1008062" cy="26161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Función</a:t>
            </a:r>
            <a:endParaRPr kumimoji="0" lang="es-ES" altLang="es-ES" sz="1100" b="0" i="0" u="none" strike="noStrike" cap="none" normalizeH="0" baseline="0" dirty="0" smtClean="0">
              <a:ln>
                <a:noFill/>
              </a:ln>
              <a:solidFill>
                <a:schemeClr val="tx1"/>
              </a:solidFill>
              <a:effectLst/>
            </a:endParaRPr>
          </a:p>
        </p:txBody>
      </p:sp>
      <p:sp>
        <p:nvSpPr>
          <p:cNvPr id="14" name="Text Box 156"/>
          <p:cNvSpPr txBox="1">
            <a:spLocks noChangeArrowheads="1"/>
          </p:cNvSpPr>
          <p:nvPr/>
        </p:nvSpPr>
        <p:spPr bwMode="auto">
          <a:xfrm>
            <a:off x="2359999" y="877284"/>
            <a:ext cx="1008063" cy="261610"/>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Naturaleza</a:t>
            </a:r>
          </a:p>
        </p:txBody>
      </p:sp>
      <p:sp>
        <p:nvSpPr>
          <p:cNvPr id="22" name="Text Box 148"/>
          <p:cNvSpPr txBox="1">
            <a:spLocks noChangeArrowheads="1"/>
          </p:cNvSpPr>
          <p:nvPr/>
        </p:nvSpPr>
        <p:spPr bwMode="auto">
          <a:xfrm>
            <a:off x="330292" y="1424784"/>
            <a:ext cx="1198563" cy="7413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lang="es-ES" sz="1100" i="1" dirty="0" smtClean="0">
                <a:latin typeface="Calibri" panose="020F0502020204030204" pitchFamily="34" charset="0"/>
                <a:ea typeface="Times New Roman" panose="02020603050405020304" pitchFamily="18" charset="0"/>
              </a:rPr>
              <a:t>Metabolito orgánico</a:t>
            </a:r>
            <a:r>
              <a:rPr lang="es-ES" sz="1100" i="1" dirty="0" smtClean="0">
                <a:effectLst/>
                <a:latin typeface="Calibri" panose="020F0502020204030204" pitchFamily="34" charset="0"/>
                <a:ea typeface="Times New Roman" panose="02020603050405020304" pitchFamily="18" charset="0"/>
              </a:rPr>
              <a:t> con función biocatalizadora</a:t>
            </a:r>
            <a:endParaRPr kumimoji="0" lang="es-ES" altLang="es-E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endParaRPr>
          </a:p>
        </p:txBody>
      </p:sp>
      <p:sp>
        <p:nvSpPr>
          <p:cNvPr id="35" name="Text Box 134"/>
          <p:cNvSpPr txBox="1">
            <a:spLocks noChangeArrowheads="1"/>
          </p:cNvSpPr>
          <p:nvPr/>
        </p:nvSpPr>
        <p:spPr bwMode="auto">
          <a:xfrm>
            <a:off x="306794" y="4324013"/>
            <a:ext cx="929082"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Inorgánicos</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t>(cationes)</a:t>
            </a:r>
            <a:endParaRPr kumimoji="0" lang="es-ES" altLang="es-ES" sz="1100" b="0" i="0" u="none" strike="noStrike" cap="none" normalizeH="0" baseline="0" dirty="0" smtClean="0">
              <a:ln>
                <a:noFill/>
              </a:ln>
              <a:solidFill>
                <a:schemeClr val="tx1"/>
              </a:solidFill>
              <a:effectLst/>
            </a:endParaRPr>
          </a:p>
        </p:txBody>
      </p:sp>
      <p:sp>
        <p:nvSpPr>
          <p:cNvPr id="36" name="Text Box 133"/>
          <p:cNvSpPr txBox="1">
            <a:spLocks noChangeArrowheads="1"/>
          </p:cNvSpPr>
          <p:nvPr/>
        </p:nvSpPr>
        <p:spPr bwMode="auto">
          <a:xfrm>
            <a:off x="4135087" y="1465450"/>
            <a:ext cx="899568"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Factor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No proteico</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8" name="Text Box 131"/>
          <p:cNvSpPr txBox="1">
            <a:spLocks noChangeArrowheads="1"/>
          </p:cNvSpPr>
          <p:nvPr/>
        </p:nvSpPr>
        <p:spPr bwMode="auto">
          <a:xfrm>
            <a:off x="1691926" y="1449061"/>
            <a:ext cx="1181225" cy="769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algn="ctr" eaLnBrk="0" fontAlgn="base" hangingPunct="0">
              <a:spcBef>
                <a:spcPct val="0"/>
              </a:spcBef>
              <a:spcAft>
                <a:spcPct val="0"/>
              </a:spcAft>
            </a:pPr>
            <a:r>
              <a:rPr lang="es-ES" altLang="es-ES" sz="1100" dirty="0" smtClean="0">
                <a:latin typeface="Calibri" panose="020F0502020204030204" pitchFamily="34" charset="0"/>
                <a:cs typeface="Times New Roman" panose="02020603050405020304" pitchFamily="18" charset="0"/>
              </a:rPr>
              <a:t>El </a:t>
            </a:r>
            <a:r>
              <a:rPr lang="es-ES" altLang="es-ES" sz="1100" dirty="0" err="1" smtClean="0">
                <a:latin typeface="Calibri" panose="020F0502020204030204" pitchFamily="34" charset="0"/>
                <a:cs typeface="Times New Roman" panose="02020603050405020304" pitchFamily="18" charset="0"/>
              </a:rPr>
              <a:t>Apoenzima</a:t>
            </a:r>
            <a:r>
              <a:rPr lang="es-ES" altLang="es-ES" sz="1100" dirty="0" smtClean="0">
                <a:latin typeface="Calibri" panose="020F0502020204030204" pitchFamily="34"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Proteínas globulares:</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(normalmente)</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46" name="AutoShape 123"/>
          <p:cNvSpPr>
            <a:spLocks noChangeShapeType="1"/>
          </p:cNvSpPr>
          <p:nvPr/>
        </p:nvSpPr>
        <p:spPr bwMode="auto">
          <a:xfrm>
            <a:off x="1386774" y="1172042"/>
            <a:ext cx="0" cy="27305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5" name="Text Box 104"/>
          <p:cNvSpPr txBox="1">
            <a:spLocks noChangeArrowheads="1"/>
          </p:cNvSpPr>
          <p:nvPr/>
        </p:nvSpPr>
        <p:spPr bwMode="auto">
          <a:xfrm>
            <a:off x="321832" y="3468433"/>
            <a:ext cx="914049"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Orgánicos</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66" name="Text Box 103"/>
          <p:cNvSpPr txBox="1">
            <a:spLocks noChangeArrowheads="1"/>
          </p:cNvSpPr>
          <p:nvPr/>
        </p:nvSpPr>
        <p:spPr bwMode="auto">
          <a:xfrm>
            <a:off x="1676953" y="3695888"/>
            <a:ext cx="1207424" cy="6001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Coenzimas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Unión reversible.</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cs typeface="Times New Roman" panose="02020603050405020304" pitchFamily="18" charset="0"/>
              </a:rPr>
              <a:t>(ej. NAD</a:t>
            </a:r>
            <a:r>
              <a:rPr lang="es-ES" altLang="es-ES" sz="1100" baseline="30000" dirty="0" smtClean="0">
                <a:latin typeface="Calibri" panose="020F0502020204030204" pitchFamily="34" charset="0"/>
                <a:cs typeface="Times New Roman" panose="02020603050405020304" pitchFamily="18" charset="0"/>
              </a:rPr>
              <a:t>+</a:t>
            </a:r>
            <a:r>
              <a:rPr lang="es-ES" altLang="es-ES" sz="1100" dirty="0" smtClean="0">
                <a:latin typeface="Calibri" panose="020F0502020204030204" pitchFamily="34" charset="0"/>
                <a:cs typeface="Times New Roman" panose="02020603050405020304" pitchFamily="18" charset="0"/>
              </a:rPr>
              <a:t>)</a:t>
            </a:r>
            <a:endParaRPr kumimoji="0" lang="es-ES" altLang="es-ES" sz="1800" b="0" i="0" u="none" strike="noStrike" cap="none" normalizeH="0" dirty="0" smtClean="0">
              <a:ln>
                <a:noFill/>
              </a:ln>
              <a:solidFill>
                <a:schemeClr val="tx1"/>
              </a:solidFill>
              <a:effectLst/>
              <a:latin typeface="Arial" panose="020B0604020202020204" pitchFamily="34" charset="0"/>
            </a:endParaRPr>
          </a:p>
        </p:txBody>
      </p:sp>
      <p:sp>
        <p:nvSpPr>
          <p:cNvPr id="90" name="Text Box 79"/>
          <p:cNvSpPr txBox="1">
            <a:spLocks noChangeArrowheads="1"/>
          </p:cNvSpPr>
          <p:nvPr/>
        </p:nvSpPr>
        <p:spPr bwMode="auto">
          <a:xfrm>
            <a:off x="4451217" y="3837390"/>
            <a:ext cx="1287812" cy="7848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Ll</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a:t>
            </a:r>
            <a:r>
              <a:rPr kumimoji="0" lang="es-ES" altLang="es-ES" sz="9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acabo la catálisis</a:t>
            </a:r>
          </a:p>
          <a:p>
            <a:pPr marL="171450" lvl="0" indent="-171450" eaLnBrk="0" fontAlgn="base" hangingPunct="0">
              <a:spcBef>
                <a:spcPct val="0"/>
              </a:spcBef>
              <a:spcAft>
                <a:spcPct val="0"/>
              </a:spcAft>
              <a:buFont typeface="Arial" panose="020B0604020202020204" pitchFamily="34" charset="0"/>
              <a:buChar char="•"/>
            </a:pPr>
            <a:r>
              <a:rPr kumimoji="0" lang="es-ES" altLang="es-ES" sz="9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Puente de unión ES</a:t>
            </a:r>
          </a:p>
          <a:p>
            <a:pPr marL="171450" lvl="0" indent="-171450" eaLnBrk="0" fontAlgn="base" hangingPunct="0">
              <a:spcBef>
                <a:spcPct val="0"/>
              </a:spcBef>
              <a:spcAft>
                <a:spcPct val="0"/>
              </a:spcAft>
              <a:buFont typeface="Arial" panose="020B0604020202020204" pitchFamily="34" charset="0"/>
              <a:buChar char="•"/>
            </a:pPr>
            <a:r>
              <a:rPr kumimoji="0" lang="es-ES" altLang="es-ES" sz="9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Moldea el E: Forma activa</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21" name="Text Box 48"/>
          <p:cNvSpPr txBox="1">
            <a:spLocks noChangeArrowheads="1"/>
          </p:cNvSpPr>
          <p:nvPr/>
        </p:nvSpPr>
        <p:spPr bwMode="auto">
          <a:xfrm>
            <a:off x="1683516" y="2999074"/>
            <a:ext cx="1347788" cy="6001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Grupo</a:t>
            </a:r>
            <a:r>
              <a:rPr kumimoji="0" lang="es-ES" altLang="es-ES" sz="1100" b="1" i="0" u="none" strike="noStrike" cap="none" normalizeH="0" dirty="0" smtClean="0">
                <a:ln>
                  <a:noFill/>
                </a:ln>
                <a:solidFill>
                  <a:schemeClr val="tx1"/>
                </a:solidFill>
                <a:effectLst/>
              </a:rPr>
              <a:t> prostético.</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err="1" smtClean="0"/>
              <a:t>Uníon</a:t>
            </a:r>
            <a:r>
              <a:rPr lang="es-ES" altLang="es-ES" sz="1100" dirty="0" smtClean="0"/>
              <a:t> permanente.</a:t>
            </a:r>
            <a:endParaRPr kumimoji="0" lang="es-ES" altLang="es-ES" sz="1100" b="0" i="0" u="none" strike="noStrike" cap="none" normalizeH="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aseline="0" dirty="0" smtClean="0"/>
              <a:t>(ej. Grupo </a:t>
            </a:r>
            <a:r>
              <a:rPr lang="es-ES" altLang="es-ES" sz="1100" baseline="0" dirty="0" err="1" smtClean="0"/>
              <a:t>Hemo</a:t>
            </a:r>
            <a:r>
              <a:rPr lang="es-ES" altLang="es-ES" sz="1100" baseline="0" dirty="0" smtClean="0"/>
              <a:t>)</a:t>
            </a:r>
            <a:endParaRPr kumimoji="0" lang="es-ES" altLang="es-ES" sz="1100" b="0" i="0" u="none" strike="noStrike" cap="none" normalizeH="0" baseline="0" dirty="0" smtClean="0">
              <a:ln>
                <a:noFill/>
              </a:ln>
              <a:solidFill>
                <a:schemeClr val="tx1"/>
              </a:solidFill>
              <a:effectLst/>
            </a:endParaRPr>
          </a:p>
        </p:txBody>
      </p:sp>
      <p:sp>
        <p:nvSpPr>
          <p:cNvPr id="122" name="Text Box 47"/>
          <p:cNvSpPr txBox="1">
            <a:spLocks noChangeArrowheads="1"/>
          </p:cNvSpPr>
          <p:nvPr/>
        </p:nvSpPr>
        <p:spPr bwMode="auto">
          <a:xfrm>
            <a:off x="4564005" y="2393617"/>
            <a:ext cx="977900" cy="9387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Completa</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 y </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complementa </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el </a:t>
            </a:r>
          </a:p>
          <a:p>
            <a:pPr marR="0" lvl="0" algn="ctr" defTabSz="914400" rtl="0" eaLnBrk="0" fontAlgn="base" latinLnBrk="0" hangingPunct="0">
              <a:lnSpc>
                <a:spcPct val="100000"/>
              </a:lnSpc>
              <a:spcBef>
                <a:spcPct val="0"/>
              </a:spcBef>
              <a:spcAft>
                <a:spcPct val="0"/>
              </a:spcAft>
              <a:buClrTx/>
              <a:buSzTx/>
              <a:tabLst/>
            </a:pPr>
            <a:r>
              <a:rPr kumimoji="0" lang="es-ES" altLang="es-ES" sz="1100" b="0" i="0" u="none" strike="noStrike" cap="none" normalizeH="0" baseline="0" dirty="0" smtClean="0">
                <a:ln>
                  <a:noFill/>
                </a:ln>
                <a:solidFill>
                  <a:schemeClr val="tx1"/>
                </a:solidFill>
                <a:effectLst/>
              </a:rPr>
              <a:t>C. Activo</a:t>
            </a:r>
          </a:p>
        </p:txBody>
      </p:sp>
      <p:sp>
        <p:nvSpPr>
          <p:cNvPr id="127" name="Text Box 42"/>
          <p:cNvSpPr txBox="1">
            <a:spLocks noChangeArrowheads="1"/>
          </p:cNvSpPr>
          <p:nvPr/>
        </p:nvSpPr>
        <p:spPr bwMode="auto">
          <a:xfrm>
            <a:off x="6524333" y="1291252"/>
            <a:ext cx="1126566" cy="5078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Proteicas: </a:t>
            </a:r>
            <a:r>
              <a:rPr lang="es-ES" altLang="es-ES" sz="900" dirty="0" smtClean="0">
                <a:latin typeface="Calibri" panose="020F0502020204030204" pitchFamily="34" charset="0"/>
                <a:cs typeface="Times New Roman" panose="02020603050405020304" pitchFamily="18" charset="0"/>
              </a:rPr>
              <a:t>Solubilidad, desnaturalización,…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28" name="Text Box 41"/>
          <p:cNvSpPr txBox="1">
            <a:spLocks noChangeArrowheads="1"/>
          </p:cNvSpPr>
          <p:nvPr/>
        </p:nvSpPr>
        <p:spPr bwMode="auto">
          <a:xfrm>
            <a:off x="6539564" y="1899411"/>
            <a:ext cx="811196" cy="2308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Especificidad</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134" name="Text Box 35"/>
          <p:cNvSpPr txBox="1">
            <a:spLocks noChangeArrowheads="1"/>
          </p:cNvSpPr>
          <p:nvPr/>
        </p:nvSpPr>
        <p:spPr bwMode="auto">
          <a:xfrm>
            <a:off x="6798954" y="2481568"/>
            <a:ext cx="763895" cy="2308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9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 Sustrato</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135" name="Text Box 34"/>
          <p:cNvSpPr txBox="1">
            <a:spLocks noChangeArrowheads="1"/>
          </p:cNvSpPr>
          <p:nvPr/>
        </p:nvSpPr>
        <p:spPr bwMode="auto">
          <a:xfrm>
            <a:off x="6798954" y="2186623"/>
            <a:ext cx="767069" cy="2462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000" b="1" dirty="0" smtClean="0">
                <a:latin typeface="Calibri" panose="020F0502020204030204" pitchFamily="34" charset="0"/>
                <a:cs typeface="Times New Roman" panose="02020603050405020304" pitchFamily="18" charset="0"/>
              </a:rPr>
              <a:t>De Acción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40" name="Text Box 29"/>
          <p:cNvSpPr txBox="1">
            <a:spLocks noChangeArrowheads="1"/>
          </p:cNvSpPr>
          <p:nvPr/>
        </p:nvSpPr>
        <p:spPr bwMode="auto">
          <a:xfrm>
            <a:off x="6557727" y="2861483"/>
            <a:ext cx="913697"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Reversibilidad</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326" name="Text Box 166"/>
          <p:cNvSpPr txBox="1">
            <a:spLocks noChangeArrowheads="1"/>
          </p:cNvSpPr>
          <p:nvPr/>
        </p:nvSpPr>
        <p:spPr bwMode="auto">
          <a:xfrm>
            <a:off x="4595938" y="1450"/>
            <a:ext cx="2037080" cy="5232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a:t>
            </a:r>
            <a:r>
              <a:rPr lang="es-ES" altLang="es-ES" sz="1400" b="1" dirty="0" smtClean="0">
                <a:latin typeface="Calibri" panose="020F0502020204030204" pitchFamily="34" charset="0"/>
                <a:ea typeface="Calibri" panose="020F0502020204030204" pitchFamily="34" charset="0"/>
                <a:cs typeface="Times New Roman" panose="02020603050405020304" pitchFamily="18" charset="0"/>
              </a:rPr>
              <a:t>Biocatalizadores (ENZIMAS)</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p:txBody>
      </p:sp>
      <p:cxnSp>
        <p:nvCxnSpPr>
          <p:cNvPr id="329" name="Conector recto 328"/>
          <p:cNvCxnSpPr>
            <a:endCxn id="14" idx="0"/>
          </p:cNvCxnSpPr>
          <p:nvPr/>
        </p:nvCxnSpPr>
        <p:spPr>
          <a:xfrm>
            <a:off x="2864029" y="629632"/>
            <a:ext cx="2" cy="247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1" name="Text Box 156"/>
          <p:cNvSpPr txBox="1">
            <a:spLocks noChangeArrowheads="1"/>
          </p:cNvSpPr>
          <p:nvPr/>
        </p:nvSpPr>
        <p:spPr bwMode="auto">
          <a:xfrm>
            <a:off x="3628698" y="885438"/>
            <a:ext cx="1562077" cy="261610"/>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Estructura: </a:t>
            </a:r>
            <a:r>
              <a:rPr kumimoji="0" lang="es-ES" altLang="es-ES" sz="1100" b="1" i="0" u="none" strike="noStrike" cap="none" normalizeH="0" baseline="0" dirty="0" err="1" smtClean="0">
                <a:ln>
                  <a:noFill/>
                </a:ln>
                <a:solidFill>
                  <a:schemeClr val="tx1"/>
                </a:solidFill>
                <a:effectLst/>
                <a:latin typeface="Calibri" panose="020F0502020204030204" pitchFamily="34" charset="0"/>
                <a:cs typeface="Times New Roman" panose="02020603050405020304" pitchFamily="18" charset="0"/>
              </a:rPr>
              <a:t>Holoenzima</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32" name="Text Box 156"/>
          <p:cNvSpPr txBox="1">
            <a:spLocks noChangeArrowheads="1"/>
          </p:cNvSpPr>
          <p:nvPr/>
        </p:nvSpPr>
        <p:spPr bwMode="auto">
          <a:xfrm>
            <a:off x="5841387" y="937683"/>
            <a:ext cx="1008063" cy="261610"/>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Propiedades</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333" name="Conector recto 332"/>
          <p:cNvCxnSpPr/>
          <p:nvPr/>
        </p:nvCxnSpPr>
        <p:spPr>
          <a:xfrm>
            <a:off x="6351980" y="655356"/>
            <a:ext cx="2" cy="247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Conector recto 333"/>
          <p:cNvCxnSpPr/>
          <p:nvPr/>
        </p:nvCxnSpPr>
        <p:spPr>
          <a:xfrm>
            <a:off x="4173054" y="1139029"/>
            <a:ext cx="3308" cy="1695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Conector recto 334"/>
          <p:cNvCxnSpPr/>
          <p:nvPr/>
        </p:nvCxnSpPr>
        <p:spPr>
          <a:xfrm flipH="1" flipV="1">
            <a:off x="3955475" y="1303158"/>
            <a:ext cx="457199" cy="31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Conector recto 335"/>
          <p:cNvCxnSpPr/>
          <p:nvPr/>
        </p:nvCxnSpPr>
        <p:spPr>
          <a:xfrm>
            <a:off x="4194272" y="639939"/>
            <a:ext cx="2" cy="247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AutoShape 98"/>
          <p:cNvSpPr>
            <a:spLocks noChangeShapeType="1"/>
          </p:cNvSpPr>
          <p:nvPr/>
        </p:nvSpPr>
        <p:spPr bwMode="auto">
          <a:xfrm flipH="1">
            <a:off x="3892198" y="1304130"/>
            <a:ext cx="55565" cy="16001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40" name="Text Box 111"/>
          <p:cNvSpPr txBox="1">
            <a:spLocks noChangeArrowheads="1"/>
          </p:cNvSpPr>
          <p:nvPr/>
        </p:nvSpPr>
        <p:spPr bwMode="auto">
          <a:xfrm>
            <a:off x="2996277" y="1454704"/>
            <a:ext cx="1008063"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smtClean="0">
                <a:ln>
                  <a:noFill/>
                </a:ln>
                <a:solidFill>
                  <a:schemeClr val="tx1"/>
                </a:solidFill>
                <a:effectLst/>
              </a:rPr>
              <a:t>Apoenzima</a:t>
            </a:r>
            <a:endParaRPr kumimoji="0" lang="es-ES" altLang="es-E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t>(proteica)</a:t>
            </a:r>
            <a:endParaRPr kumimoji="0" lang="es-ES" altLang="es-ES" sz="1100" b="0" i="0" u="none" strike="noStrike" cap="none" normalizeH="0" baseline="0" dirty="0" smtClean="0">
              <a:ln>
                <a:noFill/>
              </a:ln>
              <a:solidFill>
                <a:schemeClr val="tx1"/>
              </a:solidFill>
              <a:effectLst/>
            </a:endParaRPr>
          </a:p>
        </p:txBody>
      </p:sp>
      <p:sp>
        <p:nvSpPr>
          <p:cNvPr id="341" name="AutoShape 98"/>
          <p:cNvSpPr>
            <a:spLocks noChangeShapeType="1"/>
          </p:cNvSpPr>
          <p:nvPr/>
        </p:nvSpPr>
        <p:spPr bwMode="auto">
          <a:xfrm>
            <a:off x="4396005" y="1304306"/>
            <a:ext cx="55523" cy="167923"/>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cxnSp>
        <p:nvCxnSpPr>
          <p:cNvPr id="343" name="Conector recto 342"/>
          <p:cNvCxnSpPr/>
          <p:nvPr/>
        </p:nvCxnSpPr>
        <p:spPr>
          <a:xfrm flipV="1">
            <a:off x="1437144" y="3291636"/>
            <a:ext cx="228843" cy="496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Conector recto de flecha 346"/>
          <p:cNvCxnSpPr/>
          <p:nvPr/>
        </p:nvCxnSpPr>
        <p:spPr>
          <a:xfrm flipH="1">
            <a:off x="2847584" y="3989684"/>
            <a:ext cx="239896" cy="8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Conector recto de flecha 353"/>
          <p:cNvCxnSpPr/>
          <p:nvPr/>
        </p:nvCxnSpPr>
        <p:spPr>
          <a:xfrm flipH="1" flipV="1">
            <a:off x="3031304" y="3308657"/>
            <a:ext cx="1258077" cy="15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Conector recto de flecha 354"/>
          <p:cNvCxnSpPr/>
          <p:nvPr/>
        </p:nvCxnSpPr>
        <p:spPr>
          <a:xfrm flipH="1">
            <a:off x="1222595" y="3599238"/>
            <a:ext cx="242129" cy="1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4" name="Text Box 10"/>
          <p:cNvSpPr txBox="1">
            <a:spLocks noChangeArrowheads="1"/>
          </p:cNvSpPr>
          <p:nvPr/>
        </p:nvSpPr>
        <p:spPr bwMode="auto">
          <a:xfrm>
            <a:off x="10083891" y="3601621"/>
            <a:ext cx="738379" cy="2308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Concepto</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368" name="Conector recto de flecha 367"/>
          <p:cNvCxnSpPr/>
          <p:nvPr/>
        </p:nvCxnSpPr>
        <p:spPr>
          <a:xfrm>
            <a:off x="4923929" y="1887606"/>
            <a:ext cx="11848" cy="4859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Conector recto de flecha 368"/>
          <p:cNvCxnSpPr/>
          <p:nvPr/>
        </p:nvCxnSpPr>
        <p:spPr>
          <a:xfrm flipH="1" flipV="1">
            <a:off x="1281083" y="4537386"/>
            <a:ext cx="1806397" cy="21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Conector recto 375"/>
          <p:cNvCxnSpPr/>
          <p:nvPr/>
        </p:nvCxnSpPr>
        <p:spPr>
          <a:xfrm>
            <a:off x="1444832" y="3332336"/>
            <a:ext cx="6106" cy="510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Conector recto 379"/>
          <p:cNvCxnSpPr/>
          <p:nvPr/>
        </p:nvCxnSpPr>
        <p:spPr>
          <a:xfrm>
            <a:off x="1445810" y="3841941"/>
            <a:ext cx="233517" cy="60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Conector recto 381"/>
          <p:cNvCxnSpPr/>
          <p:nvPr/>
        </p:nvCxnSpPr>
        <p:spPr>
          <a:xfrm flipH="1" flipV="1">
            <a:off x="8748778" y="1304851"/>
            <a:ext cx="2380135" cy="92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Conector recto 387"/>
          <p:cNvCxnSpPr/>
          <p:nvPr/>
        </p:nvCxnSpPr>
        <p:spPr>
          <a:xfrm flipH="1">
            <a:off x="3087480" y="3989684"/>
            <a:ext cx="2633" cy="55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9" name="Text Box 10"/>
          <p:cNvSpPr txBox="1">
            <a:spLocks noChangeArrowheads="1"/>
          </p:cNvSpPr>
          <p:nvPr/>
        </p:nvSpPr>
        <p:spPr bwMode="auto">
          <a:xfrm>
            <a:off x="4642294" y="1979607"/>
            <a:ext cx="674688"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ea typeface="Calibri" panose="020F0502020204030204" pitchFamily="34" charset="0"/>
                <a:cs typeface="Times New Roman" panose="02020603050405020304" pitchFamily="18" charset="0"/>
              </a:rPr>
              <a:t>Función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92" name="Text Box 10"/>
          <p:cNvSpPr txBox="1">
            <a:spLocks noChangeArrowheads="1"/>
          </p:cNvSpPr>
          <p:nvPr/>
        </p:nvSpPr>
        <p:spPr bwMode="auto">
          <a:xfrm>
            <a:off x="3980471" y="2874003"/>
            <a:ext cx="548162"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Tipos</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393" name="Conector recto de flecha 392"/>
          <p:cNvCxnSpPr/>
          <p:nvPr/>
        </p:nvCxnSpPr>
        <p:spPr>
          <a:xfrm>
            <a:off x="3628698" y="1904864"/>
            <a:ext cx="2974" cy="503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5" name="Text Box 10"/>
          <p:cNvSpPr txBox="1">
            <a:spLocks noChangeArrowheads="1"/>
          </p:cNvSpPr>
          <p:nvPr/>
        </p:nvSpPr>
        <p:spPr bwMode="auto">
          <a:xfrm>
            <a:off x="3278604" y="1995395"/>
            <a:ext cx="674688"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ea typeface="Calibri" panose="020F0502020204030204" pitchFamily="34" charset="0"/>
                <a:cs typeface="Times New Roman" panose="02020603050405020304" pitchFamily="18" charset="0"/>
              </a:rPr>
              <a:t>Función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96" name="Text Box 47"/>
          <p:cNvSpPr txBox="1">
            <a:spLocks noChangeArrowheads="1"/>
          </p:cNvSpPr>
          <p:nvPr/>
        </p:nvSpPr>
        <p:spPr bwMode="auto">
          <a:xfrm>
            <a:off x="3246168" y="2404415"/>
            <a:ext cx="803431"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chemeClr val="tx1"/>
                </a:solidFill>
                <a:effectLst/>
              </a:rPr>
              <a:t>Soporte </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t>(Unión ES)</a:t>
            </a:r>
            <a:endParaRPr kumimoji="0" lang="es-ES" altLang="es-ES" sz="1100" b="0" i="0" u="none" strike="noStrike" cap="none" normalizeH="0" baseline="0" dirty="0" smtClean="0">
              <a:ln>
                <a:noFill/>
              </a:ln>
              <a:solidFill>
                <a:schemeClr val="tx1"/>
              </a:solidFill>
              <a:effectLst/>
            </a:endParaRPr>
          </a:p>
        </p:txBody>
      </p:sp>
      <p:sp>
        <p:nvSpPr>
          <p:cNvPr id="407" name="AutoShape 123"/>
          <p:cNvSpPr>
            <a:spLocks noChangeShapeType="1"/>
          </p:cNvSpPr>
          <p:nvPr/>
        </p:nvSpPr>
        <p:spPr bwMode="auto">
          <a:xfrm>
            <a:off x="2720274" y="1179800"/>
            <a:ext cx="0" cy="27305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15" name="Text Box 10"/>
          <p:cNvSpPr txBox="1">
            <a:spLocks noChangeArrowheads="1"/>
          </p:cNvSpPr>
          <p:nvPr/>
        </p:nvSpPr>
        <p:spPr bwMode="auto">
          <a:xfrm>
            <a:off x="4368323" y="3449975"/>
            <a:ext cx="1418209" cy="261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dirty="0" smtClean="0">
                <a:latin typeface="Calibri" panose="020F0502020204030204" pitchFamily="34" charset="0"/>
                <a:ea typeface="Calibri" panose="020F0502020204030204" pitchFamily="34" charset="0"/>
                <a:cs typeface="Times New Roman" panose="02020603050405020304" pitchFamily="18" charset="0"/>
              </a:rPr>
              <a:t>Modo de acción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418" name="Conector recto de flecha 417"/>
          <p:cNvCxnSpPr/>
          <p:nvPr/>
        </p:nvCxnSpPr>
        <p:spPr>
          <a:xfrm flipV="1">
            <a:off x="6168500" y="1606943"/>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Conector recto 418"/>
          <p:cNvCxnSpPr/>
          <p:nvPr/>
        </p:nvCxnSpPr>
        <p:spPr>
          <a:xfrm>
            <a:off x="6169143" y="1196890"/>
            <a:ext cx="5281" cy="2959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Conector recto de flecha 420"/>
          <p:cNvCxnSpPr/>
          <p:nvPr/>
        </p:nvCxnSpPr>
        <p:spPr>
          <a:xfrm>
            <a:off x="7572465" y="4929640"/>
            <a:ext cx="0" cy="7870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Conector recto de flecha 427"/>
          <p:cNvCxnSpPr/>
          <p:nvPr/>
        </p:nvCxnSpPr>
        <p:spPr>
          <a:xfrm flipV="1">
            <a:off x="6187278" y="1980794"/>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9" name="Conector recto de flecha 428"/>
          <p:cNvCxnSpPr/>
          <p:nvPr/>
        </p:nvCxnSpPr>
        <p:spPr>
          <a:xfrm>
            <a:off x="6609349" y="2302911"/>
            <a:ext cx="189605" cy="85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Conector recto de flecha 429"/>
          <p:cNvCxnSpPr/>
          <p:nvPr/>
        </p:nvCxnSpPr>
        <p:spPr>
          <a:xfrm>
            <a:off x="6576684" y="2583941"/>
            <a:ext cx="2222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Conector recto de flecha 430"/>
          <p:cNvCxnSpPr/>
          <p:nvPr/>
        </p:nvCxnSpPr>
        <p:spPr>
          <a:xfrm flipV="1">
            <a:off x="6181802" y="2986612"/>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Conector recto de flecha 431"/>
          <p:cNvCxnSpPr/>
          <p:nvPr/>
        </p:nvCxnSpPr>
        <p:spPr>
          <a:xfrm flipV="1">
            <a:off x="6189158" y="3382846"/>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Conector recto 433"/>
          <p:cNvCxnSpPr/>
          <p:nvPr/>
        </p:nvCxnSpPr>
        <p:spPr>
          <a:xfrm>
            <a:off x="6594690" y="2138792"/>
            <a:ext cx="444" cy="450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Text Box 29"/>
          <p:cNvSpPr txBox="1">
            <a:spLocks noChangeArrowheads="1"/>
          </p:cNvSpPr>
          <p:nvPr/>
        </p:nvSpPr>
        <p:spPr bwMode="auto">
          <a:xfrm>
            <a:off x="6557727" y="3228761"/>
            <a:ext cx="84735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cs typeface="Times New Roman" panose="02020603050405020304" pitchFamily="18" charset="0"/>
              </a:rPr>
              <a:t>Eficacia: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437" name="Text Box 29"/>
          <p:cNvSpPr txBox="1">
            <a:spLocks noChangeArrowheads="1"/>
          </p:cNvSpPr>
          <p:nvPr/>
        </p:nvSpPr>
        <p:spPr bwMode="auto">
          <a:xfrm>
            <a:off x="6542993" y="3572103"/>
            <a:ext cx="84735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cs typeface="Times New Roman" panose="02020603050405020304" pitchFamily="18" charset="0"/>
              </a:rPr>
              <a:t>Localización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438" name="Text Box 29"/>
          <p:cNvSpPr txBox="1">
            <a:spLocks noChangeArrowheads="1"/>
          </p:cNvSpPr>
          <p:nvPr/>
        </p:nvSpPr>
        <p:spPr bwMode="auto">
          <a:xfrm>
            <a:off x="6542993" y="3998624"/>
            <a:ext cx="84735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cs typeface="Times New Roman" panose="02020603050405020304" pitchFamily="18" charset="0"/>
              </a:rPr>
              <a:t>Recuperación</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439" name="Conector recto de flecha 438"/>
          <p:cNvCxnSpPr/>
          <p:nvPr/>
        </p:nvCxnSpPr>
        <p:spPr>
          <a:xfrm flipV="1">
            <a:off x="6161765" y="4136903"/>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0" name="Conector recto de flecha 439"/>
          <p:cNvCxnSpPr/>
          <p:nvPr/>
        </p:nvCxnSpPr>
        <p:spPr>
          <a:xfrm flipV="1">
            <a:off x="6175062" y="3670119"/>
            <a:ext cx="353835" cy="5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Conector recto de flecha 444"/>
          <p:cNvCxnSpPr>
            <a:endCxn id="454" idx="0"/>
          </p:cNvCxnSpPr>
          <p:nvPr/>
        </p:nvCxnSpPr>
        <p:spPr>
          <a:xfrm flipH="1">
            <a:off x="8748777" y="1291918"/>
            <a:ext cx="7908" cy="327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8" name="Rectángulo 447"/>
          <p:cNvSpPr/>
          <p:nvPr/>
        </p:nvSpPr>
        <p:spPr>
          <a:xfrm>
            <a:off x="6975424" y="3244334"/>
            <a:ext cx="458780" cy="261610"/>
          </a:xfrm>
          <a:prstGeom prst="rect">
            <a:avLst/>
          </a:prstGeom>
        </p:spPr>
        <p:txBody>
          <a:bodyPr wrap="none">
            <a:spAutoFit/>
          </a:bodyPr>
          <a:lstStyle/>
          <a:p>
            <a:r>
              <a:rPr lang="es-ES" sz="1100" dirty="0">
                <a:latin typeface="Calibri" panose="020F0502020204030204" pitchFamily="34" charset="0"/>
                <a:cs typeface="Calibri" panose="020F0502020204030204" pitchFamily="34" charset="0"/>
                <a:sym typeface="Symbol" pitchFamily="18" charset="2"/>
              </a:rPr>
              <a:t></a:t>
            </a:r>
            <a:r>
              <a:rPr lang="es-ES" sz="1100" dirty="0">
                <a:latin typeface="Calibri" panose="020F0502020204030204" pitchFamily="34" charset="0"/>
                <a:cs typeface="Calibri" panose="020F0502020204030204" pitchFamily="34" charset="0"/>
              </a:rPr>
              <a:t>   </a:t>
            </a:r>
            <a:r>
              <a:rPr lang="es-ES" sz="1100" dirty="0">
                <a:latin typeface="Calibri" panose="020F0502020204030204" pitchFamily="34" charset="0"/>
                <a:cs typeface="Calibri" panose="020F0502020204030204" pitchFamily="34" charset="0"/>
                <a:sym typeface="Symbol" pitchFamily="18" charset="2"/>
              </a:rPr>
              <a:t></a:t>
            </a:r>
            <a:endParaRPr lang="es-ES" sz="1100" dirty="0">
              <a:latin typeface="Calibri" panose="020F0502020204030204" pitchFamily="34" charset="0"/>
              <a:cs typeface="Calibri" panose="020F0502020204030204" pitchFamily="34" charset="0"/>
            </a:endParaRPr>
          </a:p>
        </p:txBody>
      </p:sp>
      <p:sp>
        <p:nvSpPr>
          <p:cNvPr id="454" name="Text Box 79"/>
          <p:cNvSpPr txBox="1">
            <a:spLocks noChangeArrowheads="1"/>
          </p:cNvSpPr>
          <p:nvPr/>
        </p:nvSpPr>
        <p:spPr bwMode="auto">
          <a:xfrm>
            <a:off x="8104871" y="1619782"/>
            <a:ext cx="1287812" cy="11079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1100" b="1" i="0" u="none" strike="noStrike" cap="none" normalizeH="0" baseline="0" dirty="0" smtClean="0">
                <a:ln>
                  <a:noFill/>
                </a:ln>
                <a:solidFill>
                  <a:schemeClr val="tx1"/>
                </a:solidFill>
                <a:effectLst/>
              </a:rPr>
              <a:t>CATALITICA:</a:t>
            </a:r>
          </a:p>
          <a:p>
            <a:pPr marR="0" lvl="0" defTabSz="914400" rtl="0" eaLnBrk="0" fontAlgn="base" latinLnBrk="0" hangingPunct="0">
              <a:lnSpc>
                <a:spcPct val="100000"/>
              </a:lnSpc>
              <a:spcBef>
                <a:spcPct val="0"/>
              </a:spcBef>
              <a:spcAft>
                <a:spcPct val="0"/>
              </a:spcAft>
              <a:buClrTx/>
              <a:buSzTx/>
              <a:tabLst/>
            </a:pPr>
            <a:r>
              <a:rPr lang="es-ES" altLang="es-ES" sz="1100" b="1" dirty="0" smtClean="0"/>
              <a:t>Disminuye la E. de activación, aumentando la V de reacción sin aumentar la </a:t>
            </a:r>
            <a:r>
              <a:rPr lang="es-ES" altLang="es-ES" sz="1100" b="1" dirty="0" err="1" smtClean="0"/>
              <a:t>Tª</a:t>
            </a:r>
            <a:endParaRPr kumimoji="0" lang="es-ES" altLang="es-ES" sz="1100" b="1" i="0" u="none" strike="noStrike" cap="none" normalizeH="0" baseline="0" dirty="0" smtClean="0">
              <a:ln>
                <a:noFill/>
              </a:ln>
              <a:solidFill>
                <a:schemeClr val="tx1"/>
              </a:solidFill>
              <a:effectLst/>
            </a:endParaRPr>
          </a:p>
        </p:txBody>
      </p:sp>
      <p:pic>
        <p:nvPicPr>
          <p:cNvPr id="455" name="Picture 2" descr="cofactores"/>
          <p:cNvPicPr>
            <a:picLocks noChangeAspect="1" noChangeArrowheads="1"/>
          </p:cNvPicPr>
          <p:nvPr/>
        </p:nvPicPr>
        <p:blipFill>
          <a:blip r:embed="rId5" cstate="print"/>
          <a:srcRect/>
          <a:stretch>
            <a:fillRect/>
          </a:stretch>
        </p:blipFill>
        <p:spPr bwMode="auto">
          <a:xfrm>
            <a:off x="1407841" y="4663987"/>
            <a:ext cx="1674304" cy="1243499"/>
          </a:xfrm>
          <a:prstGeom prst="rect">
            <a:avLst/>
          </a:prstGeom>
          <a:noFill/>
          <a:ln w="9525">
            <a:solidFill>
              <a:schemeClr val="tx1"/>
            </a:solidFill>
            <a:miter lim="800000"/>
            <a:headEnd/>
            <a:tailEnd/>
          </a:ln>
        </p:spPr>
      </p:pic>
      <p:cxnSp>
        <p:nvCxnSpPr>
          <p:cNvPr id="460" name="Conector recto 459"/>
          <p:cNvCxnSpPr/>
          <p:nvPr/>
        </p:nvCxnSpPr>
        <p:spPr>
          <a:xfrm flipH="1">
            <a:off x="3114364" y="4229805"/>
            <a:ext cx="11907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2" name="Text Box 104"/>
          <p:cNvSpPr txBox="1">
            <a:spLocks noChangeArrowheads="1"/>
          </p:cNvSpPr>
          <p:nvPr/>
        </p:nvSpPr>
        <p:spPr bwMode="auto">
          <a:xfrm>
            <a:off x="3371146" y="4113923"/>
            <a:ext cx="679684"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Cofactor</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pic>
        <p:nvPicPr>
          <p:cNvPr id="472" name="Picture 2" descr="http://www.ebrisa.com/portalc/media/media-S/images/00020838.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423212" y="4665916"/>
            <a:ext cx="2323679" cy="1150449"/>
          </a:xfrm>
          <a:prstGeom prst="rect">
            <a:avLst/>
          </a:prstGeom>
          <a:noFill/>
          <a:ln w="9525">
            <a:solidFill>
              <a:schemeClr val="tx1"/>
            </a:solidFill>
            <a:miter lim="800000"/>
            <a:headEnd/>
            <a:tailEnd/>
          </a:ln>
        </p:spPr>
      </p:pic>
      <p:pic>
        <p:nvPicPr>
          <p:cNvPr id="473" name="Picture 2" descr="catálisis3"/>
          <p:cNvPicPr>
            <a:picLocks noChangeAspect="1" noChangeArrowheads="1"/>
          </p:cNvPicPr>
          <p:nvPr/>
        </p:nvPicPr>
        <p:blipFill>
          <a:blip r:embed="rId7" cstate="print"/>
          <a:srcRect/>
          <a:stretch>
            <a:fillRect/>
          </a:stretch>
        </p:blipFill>
        <p:spPr bwMode="auto">
          <a:xfrm>
            <a:off x="7582647" y="2976863"/>
            <a:ext cx="2195004" cy="1358812"/>
          </a:xfrm>
          <a:prstGeom prst="rect">
            <a:avLst/>
          </a:prstGeom>
          <a:noFill/>
          <a:ln w="9525">
            <a:solidFill>
              <a:schemeClr val="tx1"/>
            </a:solidFill>
            <a:miter lim="800000"/>
            <a:headEnd/>
            <a:tailEnd/>
          </a:ln>
        </p:spPr>
      </p:pic>
      <p:cxnSp>
        <p:nvCxnSpPr>
          <p:cNvPr id="475" name="Conector recto de flecha 474"/>
          <p:cNvCxnSpPr/>
          <p:nvPr/>
        </p:nvCxnSpPr>
        <p:spPr>
          <a:xfrm>
            <a:off x="8670623" y="2727778"/>
            <a:ext cx="9526" cy="2490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Conector recto 478"/>
          <p:cNvCxnSpPr/>
          <p:nvPr/>
        </p:nvCxnSpPr>
        <p:spPr>
          <a:xfrm flipH="1">
            <a:off x="9875565" y="1333427"/>
            <a:ext cx="16797" cy="18015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0" name="Text Box 156"/>
          <p:cNvSpPr txBox="1">
            <a:spLocks noChangeArrowheads="1"/>
          </p:cNvSpPr>
          <p:nvPr/>
        </p:nvSpPr>
        <p:spPr bwMode="auto">
          <a:xfrm>
            <a:off x="9539643" y="1485436"/>
            <a:ext cx="1008063" cy="430887"/>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Factores cinéticos</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481" name="Conector recto de flecha 480"/>
          <p:cNvCxnSpPr/>
          <p:nvPr/>
        </p:nvCxnSpPr>
        <p:spPr>
          <a:xfrm flipV="1">
            <a:off x="9886474" y="2143776"/>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Conector recto de flecha 484"/>
          <p:cNvCxnSpPr/>
          <p:nvPr/>
        </p:nvCxnSpPr>
        <p:spPr>
          <a:xfrm flipH="1">
            <a:off x="9767747" y="5102949"/>
            <a:ext cx="3761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Conector recto de flecha 486"/>
          <p:cNvCxnSpPr/>
          <p:nvPr/>
        </p:nvCxnSpPr>
        <p:spPr>
          <a:xfrm flipV="1">
            <a:off x="9866166" y="2429421"/>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Conector recto de flecha 487"/>
          <p:cNvCxnSpPr/>
          <p:nvPr/>
        </p:nvCxnSpPr>
        <p:spPr>
          <a:xfrm flipV="1">
            <a:off x="9874532" y="2792041"/>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Conector recto de flecha 488"/>
          <p:cNvCxnSpPr/>
          <p:nvPr/>
        </p:nvCxnSpPr>
        <p:spPr>
          <a:xfrm flipV="1">
            <a:off x="9897061" y="3121682"/>
            <a:ext cx="240114" cy="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1" name="Text Box 29"/>
          <p:cNvSpPr txBox="1">
            <a:spLocks noChangeArrowheads="1"/>
          </p:cNvSpPr>
          <p:nvPr/>
        </p:nvSpPr>
        <p:spPr bwMode="auto">
          <a:xfrm>
            <a:off x="10155365" y="2660520"/>
            <a:ext cx="437142"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400" b="1" dirty="0" err="1" smtClean="0">
                <a:latin typeface="Calibri" panose="020F0502020204030204" pitchFamily="34" charset="0"/>
                <a:cs typeface="Times New Roman" panose="02020603050405020304" pitchFamily="18" charset="0"/>
              </a:rPr>
              <a:t>Tª</a:t>
            </a:r>
            <a:endParaRPr kumimoji="0" lang="es-ES" altLang="es-ES" sz="1400" b="1" i="0" u="none" strike="noStrike" cap="none" normalizeH="0" baseline="0" dirty="0" smtClean="0">
              <a:ln>
                <a:noFill/>
              </a:ln>
              <a:solidFill>
                <a:schemeClr val="tx1"/>
              </a:solidFill>
              <a:effectLst/>
              <a:latin typeface="Arial" panose="020B0604020202020204" pitchFamily="34" charset="0"/>
            </a:endParaRPr>
          </a:p>
        </p:txBody>
      </p:sp>
      <p:sp>
        <p:nvSpPr>
          <p:cNvPr id="493" name="Rectángulo 492"/>
          <p:cNvSpPr/>
          <p:nvPr/>
        </p:nvSpPr>
        <p:spPr>
          <a:xfrm>
            <a:off x="10167391" y="2326662"/>
            <a:ext cx="767956" cy="261610"/>
          </a:xfrm>
          <a:prstGeom prst="rect">
            <a:avLst/>
          </a:prstGeom>
          <a:ln>
            <a:solidFill>
              <a:schemeClr val="tx1"/>
            </a:solidFill>
          </a:ln>
        </p:spPr>
        <p:txBody>
          <a:bodyPr wrap="square">
            <a:spAutoFit/>
          </a:bodyPr>
          <a:lstStyle/>
          <a:p>
            <a:r>
              <a:rPr lang="es-ES" sz="1100" b="1" dirty="0" smtClean="0">
                <a:latin typeface="Calibri" panose="020F0502020204030204" pitchFamily="34" charset="0"/>
                <a:cs typeface="Calibri" panose="020F0502020204030204" pitchFamily="34" charset="0"/>
                <a:sym typeface="Symbol" pitchFamily="18" charset="2"/>
              </a:rPr>
              <a:t>Sustrato</a:t>
            </a:r>
            <a:endParaRPr lang="es-ES" sz="1100" b="1" dirty="0">
              <a:latin typeface="Calibri" panose="020F0502020204030204" pitchFamily="34" charset="0"/>
              <a:cs typeface="Calibri" panose="020F0502020204030204" pitchFamily="34" charset="0"/>
            </a:endParaRPr>
          </a:p>
        </p:txBody>
      </p:sp>
      <p:sp>
        <p:nvSpPr>
          <p:cNvPr id="494" name="Rectángulo 493"/>
          <p:cNvSpPr/>
          <p:nvPr/>
        </p:nvSpPr>
        <p:spPr>
          <a:xfrm>
            <a:off x="10160979" y="2043397"/>
            <a:ext cx="731685" cy="261610"/>
          </a:xfrm>
          <a:prstGeom prst="rect">
            <a:avLst/>
          </a:prstGeom>
          <a:ln>
            <a:solidFill>
              <a:schemeClr val="tx1"/>
            </a:solidFill>
          </a:ln>
        </p:spPr>
        <p:txBody>
          <a:bodyPr wrap="square">
            <a:spAutoFit/>
          </a:bodyPr>
          <a:lstStyle/>
          <a:p>
            <a:r>
              <a:rPr lang="es-ES" sz="1100" b="1" dirty="0" smtClean="0">
                <a:latin typeface="Calibri" panose="020F0502020204030204" pitchFamily="34" charset="0"/>
                <a:cs typeface="Calibri" panose="020F0502020204030204" pitchFamily="34" charset="0"/>
                <a:sym typeface="Symbol" pitchFamily="18" charset="2"/>
              </a:rPr>
              <a:t>Enzima</a:t>
            </a:r>
            <a:endParaRPr lang="es-ES" sz="1100" b="1" dirty="0">
              <a:latin typeface="Calibri" panose="020F0502020204030204" pitchFamily="34" charset="0"/>
              <a:cs typeface="Calibri" panose="020F0502020204030204" pitchFamily="34" charset="0"/>
            </a:endParaRPr>
          </a:p>
        </p:txBody>
      </p:sp>
      <p:sp>
        <p:nvSpPr>
          <p:cNvPr id="495" name="Text Box 29"/>
          <p:cNvSpPr txBox="1">
            <a:spLocks noChangeArrowheads="1"/>
          </p:cNvSpPr>
          <p:nvPr/>
        </p:nvSpPr>
        <p:spPr bwMode="auto">
          <a:xfrm>
            <a:off x="10164838" y="3004808"/>
            <a:ext cx="437895"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400" b="1" dirty="0" smtClean="0">
                <a:latin typeface="Calibri" panose="020F0502020204030204" pitchFamily="34" charset="0"/>
                <a:cs typeface="Times New Roman" panose="02020603050405020304" pitchFamily="18" charset="0"/>
              </a:rPr>
              <a:t>pH</a:t>
            </a:r>
            <a:endParaRPr kumimoji="0" lang="es-ES" altLang="es-ES" sz="1400" b="1" i="0" u="none" strike="noStrike" cap="none" normalizeH="0" baseline="0" dirty="0" smtClean="0">
              <a:ln>
                <a:noFill/>
              </a:ln>
              <a:solidFill>
                <a:schemeClr val="tx1"/>
              </a:solidFill>
              <a:effectLst/>
              <a:latin typeface="Arial" panose="020B0604020202020204" pitchFamily="34" charset="0"/>
            </a:endParaRPr>
          </a:p>
        </p:txBody>
      </p:sp>
      <p:cxnSp>
        <p:nvCxnSpPr>
          <p:cNvPr id="498" name="Conector recto de flecha 497"/>
          <p:cNvCxnSpPr/>
          <p:nvPr/>
        </p:nvCxnSpPr>
        <p:spPr>
          <a:xfrm>
            <a:off x="11128913" y="1326845"/>
            <a:ext cx="0" cy="180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Conector recto 498"/>
          <p:cNvCxnSpPr/>
          <p:nvPr/>
        </p:nvCxnSpPr>
        <p:spPr>
          <a:xfrm>
            <a:off x="11042250" y="1896337"/>
            <a:ext cx="12380" cy="1584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Conector recto 499"/>
          <p:cNvCxnSpPr/>
          <p:nvPr/>
        </p:nvCxnSpPr>
        <p:spPr>
          <a:xfrm flipH="1" flipV="1">
            <a:off x="10507686" y="3464793"/>
            <a:ext cx="825833" cy="14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5" name="Text Box 79"/>
          <p:cNvSpPr txBox="1">
            <a:spLocks noChangeArrowheads="1"/>
          </p:cNvSpPr>
          <p:nvPr/>
        </p:nvSpPr>
        <p:spPr bwMode="auto">
          <a:xfrm>
            <a:off x="9888592" y="3966587"/>
            <a:ext cx="912158"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s-ES" altLang="es-ES" sz="1100" b="1" i="0" u="none" strike="noStrike" cap="none" normalizeH="0" baseline="0" dirty="0" smtClean="0">
                <a:ln>
                  <a:noFill/>
                </a:ln>
                <a:solidFill>
                  <a:schemeClr val="tx1"/>
                </a:solidFill>
                <a:effectLst/>
              </a:rPr>
              <a:t>Velocidad de</a:t>
            </a:r>
            <a:r>
              <a:rPr kumimoji="0" lang="es-ES" altLang="es-ES" sz="1100" b="1" i="0" u="none" strike="noStrike" cap="none" normalizeH="0" dirty="0" smtClean="0">
                <a:ln>
                  <a:noFill/>
                </a:ln>
                <a:solidFill>
                  <a:schemeClr val="tx1"/>
                </a:solidFill>
                <a:effectLst/>
              </a:rPr>
              <a:t> reacción</a:t>
            </a:r>
            <a:endParaRPr kumimoji="0" lang="es-ES" altLang="es-ES" sz="1100" b="1" i="0" u="none" strike="noStrike" cap="none" normalizeH="0" baseline="0" dirty="0" smtClean="0">
              <a:ln>
                <a:noFill/>
              </a:ln>
              <a:solidFill>
                <a:schemeClr val="tx1"/>
              </a:solidFill>
              <a:effectLst/>
            </a:endParaRPr>
          </a:p>
        </p:txBody>
      </p:sp>
      <p:cxnSp>
        <p:nvCxnSpPr>
          <p:cNvPr id="506" name="Conector recto 505"/>
          <p:cNvCxnSpPr/>
          <p:nvPr/>
        </p:nvCxnSpPr>
        <p:spPr>
          <a:xfrm>
            <a:off x="10137175" y="4397474"/>
            <a:ext cx="9665" cy="1411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8" name="Text Box 10"/>
          <p:cNvSpPr txBox="1">
            <a:spLocks noChangeArrowheads="1"/>
          </p:cNvSpPr>
          <p:nvPr/>
        </p:nvSpPr>
        <p:spPr bwMode="auto">
          <a:xfrm>
            <a:off x="9777651" y="4533947"/>
            <a:ext cx="803383" cy="5078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Parámetros </a:t>
            </a: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de la cinética enzimática</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cxnSp>
        <p:nvCxnSpPr>
          <p:cNvPr id="509" name="Conector recto 508"/>
          <p:cNvCxnSpPr/>
          <p:nvPr/>
        </p:nvCxnSpPr>
        <p:spPr>
          <a:xfrm flipH="1" flipV="1">
            <a:off x="10660440" y="4598847"/>
            <a:ext cx="1078860" cy="7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 name="Conector recto de flecha 512"/>
          <p:cNvCxnSpPr/>
          <p:nvPr/>
        </p:nvCxnSpPr>
        <p:spPr>
          <a:xfrm flipH="1">
            <a:off x="9767747" y="5442763"/>
            <a:ext cx="3761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Conector recto de flecha 513"/>
          <p:cNvCxnSpPr/>
          <p:nvPr/>
        </p:nvCxnSpPr>
        <p:spPr>
          <a:xfrm flipH="1">
            <a:off x="9782886" y="5809052"/>
            <a:ext cx="3761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5" name="Text Box 29"/>
          <p:cNvSpPr txBox="1">
            <a:spLocks noChangeArrowheads="1"/>
          </p:cNvSpPr>
          <p:nvPr/>
        </p:nvSpPr>
        <p:spPr bwMode="auto">
          <a:xfrm>
            <a:off x="8003872" y="4558060"/>
            <a:ext cx="1757601" cy="7005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Velocidad enzimática</a:t>
            </a:r>
          </a:p>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900" b="1"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V = </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516" name="Text Box 29"/>
          <p:cNvSpPr txBox="1">
            <a:spLocks noChangeArrowheads="1"/>
          </p:cNvSpPr>
          <p:nvPr/>
        </p:nvSpPr>
        <p:spPr bwMode="auto">
          <a:xfrm>
            <a:off x="8020050" y="5329645"/>
            <a:ext cx="1762836"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smtClean="0">
                <a:latin typeface="Calibri" panose="020F0502020204030204" pitchFamily="34" charset="0"/>
                <a:cs typeface="Times New Roman" panose="02020603050405020304" pitchFamily="18" charset="0"/>
              </a:rPr>
              <a:t>Velocidad  máxima</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517" name="Text Box 29"/>
          <p:cNvSpPr txBox="1">
            <a:spLocks noChangeArrowheads="1"/>
          </p:cNvSpPr>
          <p:nvPr/>
        </p:nvSpPr>
        <p:spPr bwMode="auto">
          <a:xfrm>
            <a:off x="8019135" y="5619770"/>
            <a:ext cx="1763751"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err="1" smtClean="0">
                <a:latin typeface="Calibri" panose="020F0502020204030204" pitchFamily="34" charset="0"/>
                <a:cs typeface="Times New Roman" panose="02020603050405020304" pitchFamily="18" charset="0"/>
              </a:rPr>
              <a:t>Konstante</a:t>
            </a:r>
            <a:r>
              <a:rPr lang="es-ES" altLang="es-ES" sz="900" b="1" dirty="0" smtClean="0">
                <a:latin typeface="Calibri" panose="020F0502020204030204" pitchFamily="34" charset="0"/>
                <a:cs typeface="Times New Roman" panose="02020603050405020304" pitchFamily="18" charset="0"/>
              </a:rPr>
              <a:t> de </a:t>
            </a:r>
            <a:r>
              <a:rPr lang="es-ES" altLang="es-ES" sz="900" b="1" dirty="0" err="1" smtClean="0">
                <a:latin typeface="Calibri" panose="020F0502020204030204" pitchFamily="34" charset="0"/>
                <a:cs typeface="Times New Roman" panose="02020603050405020304" pitchFamily="18" charset="0"/>
              </a:rPr>
              <a:t>Michaelis-Menten</a:t>
            </a: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cxnSp>
        <p:nvCxnSpPr>
          <p:cNvPr id="519" name="Conector recto de flecha 518"/>
          <p:cNvCxnSpPr/>
          <p:nvPr/>
        </p:nvCxnSpPr>
        <p:spPr>
          <a:xfrm>
            <a:off x="10668060" y="4598680"/>
            <a:ext cx="1" cy="5836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0" name="Text Box 10"/>
          <p:cNvSpPr txBox="1">
            <a:spLocks noChangeArrowheads="1"/>
          </p:cNvSpPr>
          <p:nvPr/>
        </p:nvSpPr>
        <p:spPr bwMode="auto">
          <a:xfrm>
            <a:off x="10920602" y="3596169"/>
            <a:ext cx="738379" cy="2308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dirty="0" smtClean="0">
                <a:latin typeface="Calibri" panose="020F0502020204030204" pitchFamily="34" charset="0"/>
                <a:ea typeface="Calibri" panose="020F0502020204030204" pitchFamily="34" charset="0"/>
                <a:cs typeface="Times New Roman" panose="02020603050405020304" pitchFamily="18" charset="0"/>
              </a:rPr>
              <a:t>Regulación</a:t>
            </a:r>
            <a:r>
              <a:rPr kumimoji="0" lang="es-ES" altLang="es-ES" sz="9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524" name="Rectángulo 523"/>
          <p:cNvSpPr/>
          <p:nvPr/>
        </p:nvSpPr>
        <p:spPr>
          <a:xfrm>
            <a:off x="8181848" y="4754900"/>
            <a:ext cx="1149674" cy="369332"/>
          </a:xfrm>
          <a:prstGeom prst="rect">
            <a:avLst/>
          </a:prstGeom>
        </p:spPr>
        <p:txBody>
          <a:bodyPr wrap="none">
            <a:spAutoFit/>
          </a:bodyPr>
          <a:lstStyle/>
          <a:p>
            <a:r>
              <a:rPr lang="es-ES" sz="900" b="1" dirty="0" smtClean="0">
                <a:latin typeface="Calibri" panose="020F0502020204030204" pitchFamily="34" charset="0"/>
                <a:cs typeface="Calibri" panose="020F0502020204030204" pitchFamily="34" charset="0"/>
                <a:sym typeface="Symbol" pitchFamily="18" charset="2"/>
              </a:rPr>
              <a:t>Producto / tiempo</a:t>
            </a:r>
          </a:p>
          <a:p>
            <a:r>
              <a:rPr lang="es-ES" sz="900" b="1" dirty="0">
                <a:latin typeface="Calibri" panose="020F0502020204030204" pitchFamily="34" charset="0"/>
                <a:cs typeface="Calibri" panose="020F0502020204030204" pitchFamily="34" charset="0"/>
                <a:sym typeface="Symbol" pitchFamily="18" charset="2"/>
              </a:rPr>
              <a:t> </a:t>
            </a:r>
            <a:r>
              <a:rPr lang="es-ES" sz="900" b="1" dirty="0" smtClean="0">
                <a:latin typeface="Calibri" panose="020F0502020204030204" pitchFamily="34" charset="0"/>
                <a:cs typeface="Calibri" panose="020F0502020204030204" pitchFamily="34" charset="0"/>
                <a:sym typeface="Symbol" pitchFamily="18" charset="2"/>
              </a:rPr>
              <a:t> </a:t>
            </a:r>
            <a:endParaRPr lang="es-ES" sz="900" b="1" dirty="0">
              <a:latin typeface="Calibri" panose="020F0502020204030204" pitchFamily="34" charset="0"/>
              <a:cs typeface="Calibri" panose="020F0502020204030204" pitchFamily="34" charset="0"/>
              <a:sym typeface="Symbol" pitchFamily="18" charset="2"/>
            </a:endParaRPr>
          </a:p>
        </p:txBody>
      </p:sp>
      <p:pic>
        <p:nvPicPr>
          <p:cNvPr id="525" name="Imagen 524"/>
          <p:cNvPicPr>
            <a:picLocks noChangeAspect="1"/>
          </p:cNvPicPr>
          <p:nvPr/>
        </p:nvPicPr>
        <p:blipFill>
          <a:blip r:embed="rId8"/>
          <a:stretch>
            <a:fillRect/>
          </a:stretch>
        </p:blipFill>
        <p:spPr>
          <a:xfrm>
            <a:off x="8065919" y="4939566"/>
            <a:ext cx="598185" cy="294758"/>
          </a:xfrm>
          <a:prstGeom prst="rect">
            <a:avLst/>
          </a:prstGeom>
        </p:spPr>
      </p:pic>
      <p:sp>
        <p:nvSpPr>
          <p:cNvPr id="532" name="Text Box 29"/>
          <p:cNvSpPr txBox="1">
            <a:spLocks noChangeArrowheads="1"/>
          </p:cNvSpPr>
          <p:nvPr/>
        </p:nvSpPr>
        <p:spPr bwMode="auto">
          <a:xfrm>
            <a:off x="10221285" y="5149870"/>
            <a:ext cx="907628"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Activadores</a:t>
            </a:r>
          </a:p>
        </p:txBody>
      </p:sp>
      <p:cxnSp>
        <p:nvCxnSpPr>
          <p:cNvPr id="533" name="Conector recto de flecha 532"/>
          <p:cNvCxnSpPr/>
          <p:nvPr/>
        </p:nvCxnSpPr>
        <p:spPr>
          <a:xfrm>
            <a:off x="11605372" y="5668027"/>
            <a:ext cx="2974" cy="29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4" name="Conector recto de flecha 533"/>
          <p:cNvCxnSpPr/>
          <p:nvPr/>
        </p:nvCxnSpPr>
        <p:spPr>
          <a:xfrm flipH="1">
            <a:off x="10507686" y="5668026"/>
            <a:ext cx="431" cy="2966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5" name="Conector recto 534"/>
          <p:cNvCxnSpPr/>
          <p:nvPr/>
        </p:nvCxnSpPr>
        <p:spPr>
          <a:xfrm>
            <a:off x="11244592" y="5410220"/>
            <a:ext cx="3005" cy="249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Conector recto 536"/>
          <p:cNvCxnSpPr/>
          <p:nvPr/>
        </p:nvCxnSpPr>
        <p:spPr>
          <a:xfrm flipH="1" flipV="1">
            <a:off x="10504634" y="5659845"/>
            <a:ext cx="1103712" cy="1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8" name="Text Box 29"/>
          <p:cNvSpPr txBox="1">
            <a:spLocks noChangeArrowheads="1"/>
          </p:cNvSpPr>
          <p:nvPr/>
        </p:nvSpPr>
        <p:spPr bwMode="auto">
          <a:xfrm>
            <a:off x="11177678" y="5153824"/>
            <a:ext cx="913697" cy="260350"/>
          </a:xfrm>
          <a:prstGeom prst="rect">
            <a:avLst/>
          </a:prstGeom>
          <a:solidFill>
            <a:schemeClr val="accent6">
              <a:lumMod val="60000"/>
              <a:lumOff val="40000"/>
            </a:schemeClr>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1100" b="1" dirty="0" smtClean="0"/>
              <a:t>Inhibidores</a:t>
            </a:r>
            <a:endParaRPr kumimoji="0" lang="es-ES" altLang="es-ES" sz="1100" b="1" i="0" u="none" strike="noStrike" cap="none" normalizeH="0" baseline="0" dirty="0" smtClean="0">
              <a:ln>
                <a:noFill/>
              </a:ln>
              <a:solidFill>
                <a:schemeClr val="tx1"/>
              </a:solidFill>
              <a:effectLst/>
            </a:endParaRPr>
          </a:p>
        </p:txBody>
      </p:sp>
      <p:sp>
        <p:nvSpPr>
          <p:cNvPr id="542" name="Text Box 29"/>
          <p:cNvSpPr txBox="1">
            <a:spLocks noChangeArrowheads="1"/>
          </p:cNvSpPr>
          <p:nvPr/>
        </p:nvSpPr>
        <p:spPr bwMode="auto">
          <a:xfrm>
            <a:off x="10820757" y="4732842"/>
            <a:ext cx="769909" cy="33425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900" b="1" i="0" u="none" strike="noStrike" cap="none" normalizeH="0" baseline="0" dirty="0" err="1" smtClean="0">
                <a:ln>
                  <a:noFill/>
                </a:ln>
                <a:solidFill>
                  <a:schemeClr val="tx1"/>
                </a:solidFill>
                <a:effectLst/>
              </a:rPr>
              <a:t>Alosterismo</a:t>
            </a:r>
            <a:endParaRPr kumimoji="0" lang="es-ES" altLang="es-ES" sz="900" b="1"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s-ES" altLang="es-ES" sz="900" b="1" dirty="0" smtClean="0"/>
              <a:t>(ambos)</a:t>
            </a:r>
            <a:endParaRPr kumimoji="0" lang="es-ES" altLang="es-ES" sz="900" b="1" i="0" u="none" strike="noStrike" cap="none" normalizeH="0" baseline="0" dirty="0" smtClean="0">
              <a:ln>
                <a:noFill/>
              </a:ln>
              <a:solidFill>
                <a:schemeClr val="tx1"/>
              </a:solidFill>
              <a:effectLst/>
            </a:endParaRPr>
          </a:p>
        </p:txBody>
      </p:sp>
      <p:sp>
        <p:nvSpPr>
          <p:cNvPr id="543" name="Text Box 29"/>
          <p:cNvSpPr txBox="1">
            <a:spLocks noChangeArrowheads="1"/>
          </p:cNvSpPr>
          <p:nvPr/>
        </p:nvSpPr>
        <p:spPr bwMode="auto">
          <a:xfrm>
            <a:off x="9503346" y="5964705"/>
            <a:ext cx="1205867" cy="611276"/>
          </a:xfrm>
          <a:prstGeom prst="rect">
            <a:avLst/>
          </a:prstGeom>
          <a:solidFill>
            <a:schemeClr val="accent6">
              <a:lumMod val="20000"/>
              <a:lumOff val="80000"/>
            </a:schemeClr>
          </a:solidFill>
          <a:ln w="38100">
            <a:solidFill>
              <a:srgbClr val="7030A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t>Inhibición</a:t>
            </a:r>
            <a:endParaRPr lang="es-ES" altLang="es-ES" sz="1100" b="1"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Reversible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 (I. Competitiva)</a:t>
            </a:r>
          </a:p>
        </p:txBody>
      </p:sp>
      <p:sp>
        <p:nvSpPr>
          <p:cNvPr id="544" name="Text Box 29"/>
          <p:cNvSpPr txBox="1">
            <a:spLocks noChangeArrowheads="1"/>
          </p:cNvSpPr>
          <p:nvPr/>
        </p:nvSpPr>
        <p:spPr bwMode="auto">
          <a:xfrm>
            <a:off x="10810130" y="5967265"/>
            <a:ext cx="1293107" cy="601753"/>
          </a:xfrm>
          <a:prstGeom prst="rect">
            <a:avLst/>
          </a:prstGeom>
          <a:solidFill>
            <a:srgbClr val="FFFFFF"/>
          </a:solidFill>
          <a:ln w="28575">
            <a:solidFill>
              <a:srgbClr val="7030A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t>Inhibición</a:t>
            </a:r>
            <a:endParaRPr lang="es-ES" altLang="es-ES" sz="1100" b="1"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Irreversible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rPr>
              <a:t>(I. No</a:t>
            </a:r>
            <a:r>
              <a:rPr kumimoji="0" lang="es-ES" altLang="es-ES" sz="1100" b="1" i="0" u="none" strike="noStrike" cap="none" normalizeH="0" dirty="0" smtClean="0">
                <a:ln>
                  <a:noFill/>
                </a:ln>
                <a:solidFill>
                  <a:schemeClr val="tx1"/>
                </a:solidFill>
                <a:effectLst/>
              </a:rPr>
              <a:t> </a:t>
            </a:r>
            <a:r>
              <a:rPr kumimoji="0" lang="es-ES" altLang="es-ES" sz="1100" b="1" i="0" u="none" strike="noStrike" cap="none" normalizeH="0" baseline="0" dirty="0" smtClean="0">
                <a:ln>
                  <a:noFill/>
                </a:ln>
                <a:solidFill>
                  <a:schemeClr val="tx1"/>
                </a:solidFill>
                <a:effectLst/>
              </a:rPr>
              <a:t>Competitiva)</a:t>
            </a:r>
          </a:p>
        </p:txBody>
      </p:sp>
      <p:cxnSp>
        <p:nvCxnSpPr>
          <p:cNvPr id="546" name="Conector recto de flecha 545"/>
          <p:cNvCxnSpPr/>
          <p:nvPr/>
        </p:nvCxnSpPr>
        <p:spPr>
          <a:xfrm>
            <a:off x="11736326" y="4600300"/>
            <a:ext cx="10595" cy="5628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7" name="Conector recto de flecha 546"/>
          <p:cNvCxnSpPr/>
          <p:nvPr/>
        </p:nvCxnSpPr>
        <p:spPr>
          <a:xfrm>
            <a:off x="11132380" y="4598847"/>
            <a:ext cx="0" cy="1628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1" name="Conector recto de flecha 570"/>
          <p:cNvCxnSpPr/>
          <p:nvPr/>
        </p:nvCxnSpPr>
        <p:spPr>
          <a:xfrm>
            <a:off x="6879000" y="5323140"/>
            <a:ext cx="0" cy="3935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3" name="Conector recto de flecha 572"/>
          <p:cNvCxnSpPr/>
          <p:nvPr/>
        </p:nvCxnSpPr>
        <p:spPr>
          <a:xfrm flipH="1">
            <a:off x="6583733" y="4922488"/>
            <a:ext cx="988732" cy="71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7" name="Text Box 156"/>
          <p:cNvSpPr txBox="1">
            <a:spLocks noChangeArrowheads="1"/>
          </p:cNvSpPr>
          <p:nvPr/>
        </p:nvSpPr>
        <p:spPr bwMode="auto">
          <a:xfrm>
            <a:off x="10713353" y="1495945"/>
            <a:ext cx="1011556" cy="430887"/>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cs typeface="Times New Roman" panose="02020603050405020304" pitchFamily="18" charset="0"/>
              </a:rPr>
              <a:t>Cinética enzimática</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Imagen 309" descr="InhibiciónNC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1815" y="5960855"/>
            <a:ext cx="847451" cy="69434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310" descr="InhibiciónC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9860" y="5974415"/>
            <a:ext cx="555266" cy="678659"/>
          </a:xfrm>
          <a:prstGeom prst="rect">
            <a:avLst/>
          </a:prstGeom>
          <a:noFill/>
          <a:extLst>
            <a:ext uri="{909E8E84-426E-40DD-AFC4-6F175D3DCCD1}">
              <a14:hiddenFill xmlns:a14="http://schemas.microsoft.com/office/drawing/2010/main">
                <a:solidFill>
                  <a:srgbClr val="FFFFFF"/>
                </a:solidFill>
              </a14:hiddenFill>
            </a:ext>
          </a:extLst>
        </p:spPr>
      </p:pic>
      <p:sp>
        <p:nvSpPr>
          <p:cNvPr id="588" name="10 CuadroTexto"/>
          <p:cNvSpPr txBox="1">
            <a:spLocks noChangeArrowheads="1"/>
          </p:cNvSpPr>
          <p:nvPr/>
        </p:nvSpPr>
        <p:spPr bwMode="auto">
          <a:xfrm>
            <a:off x="7498691" y="6013707"/>
            <a:ext cx="683391" cy="600164"/>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s-ES_tradnl" sz="1100" b="1" dirty="0">
                <a:solidFill>
                  <a:srgbClr val="7030A0"/>
                </a:solidFill>
              </a:rPr>
              <a:t>INC: </a:t>
            </a:r>
          </a:p>
          <a:p>
            <a:pPr algn="ctr"/>
            <a:r>
              <a:rPr lang="es-ES" sz="1100" b="1" dirty="0">
                <a:solidFill>
                  <a:srgbClr val="7030A0"/>
                </a:solidFill>
                <a:sym typeface="Symbol" pitchFamily="18" charset="2"/>
              </a:rPr>
              <a:t></a:t>
            </a:r>
            <a:r>
              <a:rPr lang="es-ES" sz="1100" b="1" dirty="0" err="1">
                <a:solidFill>
                  <a:srgbClr val="7030A0"/>
                </a:solidFill>
              </a:rPr>
              <a:t>Vmax</a:t>
            </a:r>
            <a:r>
              <a:rPr lang="es-ES_tradnl" sz="1100" b="1" dirty="0">
                <a:solidFill>
                  <a:srgbClr val="7030A0"/>
                </a:solidFill>
              </a:rPr>
              <a:t> </a:t>
            </a:r>
          </a:p>
          <a:p>
            <a:pPr marL="0" lvl="4" algn="ctr"/>
            <a:r>
              <a:rPr lang="es-ES" sz="1100" b="1" dirty="0">
                <a:solidFill>
                  <a:srgbClr val="7030A0"/>
                </a:solidFill>
              </a:rPr>
              <a:t>Km </a:t>
            </a:r>
            <a:r>
              <a:rPr lang="es-ES" sz="1100" b="1" dirty="0" err="1">
                <a:solidFill>
                  <a:srgbClr val="7030A0"/>
                </a:solidFill>
              </a:rPr>
              <a:t>cte</a:t>
            </a:r>
            <a:endParaRPr lang="es-ES_tradnl" sz="1100" b="1" dirty="0">
              <a:solidFill>
                <a:srgbClr val="7030A0"/>
              </a:solidFill>
            </a:endParaRPr>
          </a:p>
        </p:txBody>
      </p:sp>
      <p:sp>
        <p:nvSpPr>
          <p:cNvPr id="589" name="9 CuadroTexto"/>
          <p:cNvSpPr txBox="1">
            <a:spLocks noChangeArrowheads="1"/>
          </p:cNvSpPr>
          <p:nvPr/>
        </p:nvSpPr>
        <p:spPr bwMode="auto">
          <a:xfrm>
            <a:off x="4372152" y="6017728"/>
            <a:ext cx="853659" cy="600164"/>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s-ES_tradnl" sz="1100" b="1" dirty="0">
                <a:solidFill>
                  <a:srgbClr val="7030A0"/>
                </a:solidFill>
              </a:rPr>
              <a:t>IC: </a:t>
            </a:r>
          </a:p>
          <a:p>
            <a:pPr algn="ctr"/>
            <a:r>
              <a:rPr lang="es-ES_tradnl" sz="1100" b="1" dirty="0" err="1">
                <a:solidFill>
                  <a:srgbClr val="7030A0"/>
                </a:solidFill>
              </a:rPr>
              <a:t>Vmax</a:t>
            </a:r>
            <a:r>
              <a:rPr lang="es-ES_tradnl" sz="1100" b="1" dirty="0">
                <a:solidFill>
                  <a:srgbClr val="7030A0"/>
                </a:solidFill>
              </a:rPr>
              <a:t> </a:t>
            </a:r>
            <a:r>
              <a:rPr lang="es-ES_tradnl" sz="1100" b="1" dirty="0" err="1">
                <a:solidFill>
                  <a:srgbClr val="7030A0"/>
                </a:solidFill>
              </a:rPr>
              <a:t>cte</a:t>
            </a:r>
            <a:endParaRPr lang="es-ES_tradnl" sz="1100" b="1" dirty="0">
              <a:solidFill>
                <a:srgbClr val="7030A0"/>
              </a:solidFill>
            </a:endParaRPr>
          </a:p>
          <a:p>
            <a:pPr marL="0" lvl="4" algn="ctr"/>
            <a:r>
              <a:rPr lang="es-ES" sz="1100" b="1" dirty="0">
                <a:solidFill>
                  <a:srgbClr val="7030A0"/>
                </a:solidFill>
                <a:sym typeface="Symbol" pitchFamily="18" charset="2"/>
              </a:rPr>
              <a:t></a:t>
            </a:r>
            <a:r>
              <a:rPr lang="es-ES" sz="1100" b="1" dirty="0">
                <a:solidFill>
                  <a:srgbClr val="7030A0"/>
                </a:solidFill>
              </a:rPr>
              <a:t> Km</a:t>
            </a:r>
            <a:endParaRPr lang="es-ES_tradnl" sz="1100" b="1" dirty="0">
              <a:solidFill>
                <a:srgbClr val="7030A0"/>
              </a:solidFill>
            </a:endParaRPr>
          </a:p>
        </p:txBody>
      </p:sp>
      <p:pic>
        <p:nvPicPr>
          <p:cNvPr id="2053" name="Imagen 324" descr="http://t1.gstatic.com/images?q=tbn:ANd9GcRt7Kbi1dKTJiKFx8nNNtQ5uX3kFsnjMINLzfP0AhN73htB7mKoswagUW5cGw"/>
          <p:cNvPicPr>
            <a:picLocks noChangeAspect="1" noChangeArrowheads="1"/>
          </p:cNvPicPr>
          <p:nvPr/>
        </p:nvPicPr>
        <p:blipFill>
          <a:blip r:embed="rId11" r:link="rId12" cstate="print">
            <a:extLst>
              <a:ext uri="{28A0092B-C50C-407E-A947-70E740481C1C}">
                <a14:useLocalDpi xmlns:a14="http://schemas.microsoft.com/office/drawing/2010/main" val="0"/>
              </a:ext>
            </a:extLst>
          </a:blip>
          <a:srcRect/>
          <a:stretch>
            <a:fillRect/>
          </a:stretch>
        </p:blipFill>
        <p:spPr bwMode="auto">
          <a:xfrm>
            <a:off x="5343466" y="6046034"/>
            <a:ext cx="952500" cy="600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25" descr="InhibiciónNC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1186" y="6022237"/>
            <a:ext cx="866775" cy="601662"/>
          </a:xfrm>
          <a:prstGeom prst="rect">
            <a:avLst/>
          </a:prstGeom>
          <a:noFill/>
          <a:extLst>
            <a:ext uri="{909E8E84-426E-40DD-AFC4-6F175D3DCCD1}">
              <a14:hiddenFill xmlns:a14="http://schemas.microsoft.com/office/drawing/2010/main">
                <a:solidFill>
                  <a:srgbClr val="FFFFFF"/>
                </a:solidFill>
              </a14:hiddenFill>
            </a:ext>
          </a:extLst>
        </p:spPr>
      </p:pic>
      <p:sp>
        <p:nvSpPr>
          <p:cNvPr id="586" name="Rectangle 9"/>
          <p:cNvSpPr>
            <a:spLocks noChangeArrowheads="1"/>
          </p:cNvSpPr>
          <p:nvPr/>
        </p:nvSpPr>
        <p:spPr bwMode="auto">
          <a:xfrm>
            <a:off x="727491" y="5225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87" name="Rectangle 10"/>
          <p:cNvSpPr>
            <a:spLocks noChangeArrowheads="1"/>
          </p:cNvSpPr>
          <p:nvPr/>
        </p:nvSpPr>
        <p:spPr bwMode="auto">
          <a:xfrm>
            <a:off x="1046579" y="5682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91" name="Rectángulo 590"/>
          <p:cNvSpPr/>
          <p:nvPr/>
        </p:nvSpPr>
        <p:spPr>
          <a:xfrm>
            <a:off x="3633403" y="5959274"/>
            <a:ext cx="2750127" cy="71663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6" name="Rectángulo 595"/>
          <p:cNvSpPr/>
          <p:nvPr/>
        </p:nvSpPr>
        <p:spPr>
          <a:xfrm>
            <a:off x="6483475" y="5938565"/>
            <a:ext cx="2750127" cy="71663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92" name="Imagen 591"/>
          <p:cNvPicPr>
            <a:picLocks noChangeAspect="1"/>
          </p:cNvPicPr>
          <p:nvPr/>
        </p:nvPicPr>
        <p:blipFill>
          <a:blip r:embed="rId14"/>
          <a:stretch>
            <a:fillRect/>
          </a:stretch>
        </p:blipFill>
        <p:spPr>
          <a:xfrm>
            <a:off x="10531042" y="61315"/>
            <a:ext cx="1376178" cy="1092977"/>
          </a:xfrm>
          <a:prstGeom prst="rect">
            <a:avLst/>
          </a:prstGeom>
          <a:ln w="28575">
            <a:solidFill>
              <a:srgbClr val="7030A0"/>
            </a:solidFill>
          </a:ln>
        </p:spPr>
      </p:pic>
      <p:cxnSp>
        <p:nvCxnSpPr>
          <p:cNvPr id="598" name="Conector recto de flecha 597"/>
          <p:cNvCxnSpPr/>
          <p:nvPr/>
        </p:nvCxnSpPr>
        <p:spPr>
          <a:xfrm flipV="1">
            <a:off x="10554352" y="1147049"/>
            <a:ext cx="246398" cy="3251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7" name="Conector recto 596"/>
          <p:cNvCxnSpPr/>
          <p:nvPr/>
        </p:nvCxnSpPr>
        <p:spPr>
          <a:xfrm>
            <a:off x="9616440" y="670718"/>
            <a:ext cx="0" cy="266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Conector recto 603"/>
          <p:cNvCxnSpPr/>
          <p:nvPr/>
        </p:nvCxnSpPr>
        <p:spPr>
          <a:xfrm>
            <a:off x="1948624" y="630282"/>
            <a:ext cx="0" cy="240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71223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medio">
  <a:themeElements>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3616</Words>
  <Application>Microsoft Office PowerPoint</Application>
  <PresentationFormat>Panorámica</PresentationFormat>
  <Paragraphs>475</Paragraphs>
  <Slides>33</Slides>
  <Notes>2</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33</vt:i4>
      </vt:variant>
    </vt:vector>
  </HeadingPairs>
  <TitlesOfParts>
    <vt:vector size="45" baseType="lpstr">
      <vt:lpstr>Arial</vt:lpstr>
      <vt:lpstr>Calibri</vt:lpstr>
      <vt:lpstr>Calibri Light</vt:lpstr>
      <vt:lpstr>Comic Sans MS</vt:lpstr>
      <vt:lpstr>Courier New</vt:lpstr>
      <vt:lpstr>Symbol</vt:lpstr>
      <vt:lpstr>Times New Roman</vt:lpstr>
      <vt:lpstr>Tw Cen MT</vt:lpstr>
      <vt:lpstr>Wingdings</vt:lpstr>
      <vt:lpstr>Wingdings 2</vt:lpstr>
      <vt:lpstr>Tema de Office</vt:lpstr>
      <vt:lpstr>Intermedio</vt:lpstr>
      <vt:lpstr>TEMA 6: ENZIMAS. Repaso EBAU</vt:lpstr>
      <vt:lpstr>Presentación de PowerPoint</vt:lpstr>
      <vt:lpstr>Holoenzima = Apoenzima +  “Cofactor”</vt:lpstr>
      <vt:lpstr>Catálisis</vt:lpstr>
      <vt:lpstr>FACTORES QUE AFECTAN A LA ACTIVIDAD ENZIMÁTICA</vt:lpstr>
      <vt:lpstr>Cinética Enzimática (Parámetros)</vt:lpstr>
      <vt:lpstr>Regulación: Inhibición NO competitiva (Irreversible)</vt:lpstr>
      <vt:lpstr>Regulación: Inhibición COMPETITIVA (Reversible)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Sobremesa</dc:creator>
  <cp:lastModifiedBy>Sobremesa</cp:lastModifiedBy>
  <cp:revision>116</cp:revision>
  <dcterms:created xsi:type="dcterms:W3CDTF">2020-06-07T07:38:33Z</dcterms:created>
  <dcterms:modified xsi:type="dcterms:W3CDTF">2020-06-29T15:44:36Z</dcterms:modified>
</cp:coreProperties>
</file>