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2"/>
  </p:notesMasterIdLst>
  <p:sldIdLst>
    <p:sldId id="272" r:id="rId3"/>
    <p:sldId id="271" r:id="rId4"/>
    <p:sldId id="274" r:id="rId5"/>
    <p:sldId id="273" r:id="rId6"/>
    <p:sldId id="265" r:id="rId7"/>
    <p:sldId id="266" r:id="rId8"/>
    <p:sldId id="268" r:id="rId9"/>
    <p:sldId id="269" r:id="rId10"/>
    <p:sldId id="257" r:id="rId11"/>
    <p:sldId id="267" r:id="rId12"/>
    <p:sldId id="258" r:id="rId13"/>
    <p:sldId id="259" r:id="rId14"/>
    <p:sldId id="260" r:id="rId15"/>
    <p:sldId id="262" r:id="rId16"/>
    <p:sldId id="261" r:id="rId17"/>
    <p:sldId id="263" r:id="rId18"/>
    <p:sldId id="264" r:id="rId19"/>
    <p:sldId id="275" r:id="rId20"/>
    <p:sldId id="276" r:id="rId21"/>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8" autoAdjust="0"/>
    <p:restoredTop sz="94660"/>
  </p:normalViewPr>
  <p:slideViewPr>
    <p:cSldViewPr snapToGrid="0">
      <p:cViewPr varScale="1">
        <p:scale>
          <a:sx n="80" d="100"/>
          <a:sy n="80" d="100"/>
        </p:scale>
        <p:origin x="96" y="11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D00882-AFA9-446F-9A2A-DD94532715CE}" type="datetimeFigureOut">
              <a:rPr lang="es-ES" smtClean="0"/>
              <a:t>18/03/2021</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DE0B25-24EC-48C0-BB88-7D067E53F07A}" type="slidenum">
              <a:rPr lang="es-ES" smtClean="0"/>
              <a:t>‹Nº›</a:t>
            </a:fld>
            <a:endParaRPr lang="es-ES"/>
          </a:p>
        </p:txBody>
      </p:sp>
    </p:spTree>
    <p:extLst>
      <p:ext uri="{BB962C8B-B14F-4D97-AF65-F5344CB8AC3E}">
        <p14:creationId xmlns:p14="http://schemas.microsoft.com/office/powerpoint/2010/main" val="3355765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73731"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_tradnl" smtClean="0"/>
          </a:p>
        </p:txBody>
      </p:sp>
      <p:sp>
        <p:nvSpPr>
          <p:cNvPr id="73732"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D423B63-E310-47AC-BFD4-EB48A80B485E}" type="slidenum">
              <a:rPr kumimoji="0" lang="es-ES" sz="1300" b="0" i="0" u="none" strike="noStrike" kern="1200" cap="none" spc="0" normalizeH="0" baseline="0" noProof="0" smtClean="0">
                <a:ln>
                  <a:noFill/>
                </a:ln>
                <a:solidFill>
                  <a:prstClr val="black"/>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s-ES" sz="1300" b="0" i="0" u="none" strike="noStrike" kern="1200" cap="none" spc="0" normalizeH="0" baseline="0" noProof="0" smtClean="0">
              <a:ln>
                <a:noFill/>
              </a:ln>
              <a:solidFill>
                <a:prstClr val="black"/>
              </a:solidFill>
              <a:effectLst/>
              <a:uLnTx/>
              <a:uFillTx/>
              <a:latin typeface="Arial" charset="0"/>
              <a:ea typeface="+mn-ea"/>
              <a:cs typeface="Arial" charset="0"/>
            </a:endParaRPr>
          </a:p>
        </p:txBody>
      </p:sp>
    </p:spTree>
    <p:extLst>
      <p:ext uri="{BB962C8B-B14F-4D97-AF65-F5344CB8AC3E}">
        <p14:creationId xmlns:p14="http://schemas.microsoft.com/office/powerpoint/2010/main" val="344693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123907"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_tradnl" smtClean="0"/>
          </a:p>
        </p:txBody>
      </p:sp>
      <p:sp>
        <p:nvSpPr>
          <p:cNvPr id="123908"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4FE4323-3AD3-4347-BCAB-51A293D8162B}" type="slidenum">
              <a:rPr lang="es-ES" smtClean="0"/>
              <a:pPr/>
              <a:t>9</a:t>
            </a:fld>
            <a:endParaRPr lang="es-ES" smtClean="0"/>
          </a:p>
        </p:txBody>
      </p:sp>
    </p:spTree>
    <p:extLst>
      <p:ext uri="{BB962C8B-B14F-4D97-AF65-F5344CB8AC3E}">
        <p14:creationId xmlns:p14="http://schemas.microsoft.com/office/powerpoint/2010/main" val="2900515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125955"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smtClean="0"/>
          </a:p>
        </p:txBody>
      </p:sp>
      <p:sp>
        <p:nvSpPr>
          <p:cNvPr id="125956"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353243E-B79A-4EDE-9966-6020A669DA18}" type="slidenum">
              <a:rPr lang="es-ES" smtClean="0"/>
              <a:pPr/>
              <a:t>11</a:t>
            </a:fld>
            <a:endParaRPr lang="es-ES" smtClean="0"/>
          </a:p>
        </p:txBody>
      </p:sp>
    </p:spTree>
    <p:extLst>
      <p:ext uri="{BB962C8B-B14F-4D97-AF65-F5344CB8AC3E}">
        <p14:creationId xmlns:p14="http://schemas.microsoft.com/office/powerpoint/2010/main" val="13210267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130051"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smtClean="0"/>
          </a:p>
        </p:txBody>
      </p:sp>
      <p:sp>
        <p:nvSpPr>
          <p:cNvPr id="130052"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109596C-B144-4027-AD29-445EB74AF24C}" type="slidenum">
              <a:rPr lang="es-ES" smtClean="0"/>
              <a:pPr/>
              <a:t>12</a:t>
            </a:fld>
            <a:endParaRPr lang="es-ES" smtClean="0"/>
          </a:p>
        </p:txBody>
      </p:sp>
    </p:spTree>
    <p:extLst>
      <p:ext uri="{BB962C8B-B14F-4D97-AF65-F5344CB8AC3E}">
        <p14:creationId xmlns:p14="http://schemas.microsoft.com/office/powerpoint/2010/main" val="16572808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131075"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smtClean="0"/>
          </a:p>
        </p:txBody>
      </p:sp>
      <p:sp>
        <p:nvSpPr>
          <p:cNvPr id="131076"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C8E3EC2-8405-40C7-9828-C7CD38499754}" type="slidenum">
              <a:rPr lang="es-ES" smtClean="0"/>
              <a:pPr/>
              <a:t>13</a:t>
            </a:fld>
            <a:endParaRPr lang="es-ES" smtClean="0"/>
          </a:p>
        </p:txBody>
      </p:sp>
    </p:spTree>
    <p:extLst>
      <p:ext uri="{BB962C8B-B14F-4D97-AF65-F5344CB8AC3E}">
        <p14:creationId xmlns:p14="http://schemas.microsoft.com/office/powerpoint/2010/main" val="13735006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133123"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smtClean="0"/>
          </a:p>
        </p:txBody>
      </p:sp>
      <p:sp>
        <p:nvSpPr>
          <p:cNvPr id="133124" name="3 Marcador de número de diapositiva"/>
          <p:cNvSpPr txBox="1">
            <a:spLocks noGrp="1"/>
          </p:cNvSpPr>
          <p:nvPr/>
        </p:nvSpPr>
        <p:spPr bwMode="auto">
          <a:xfrm>
            <a:off x="4021138" y="9721850"/>
            <a:ext cx="3076575" cy="511175"/>
          </a:xfrm>
          <a:prstGeom prst="rect">
            <a:avLst/>
          </a:prstGeom>
          <a:noFill/>
          <a:ln w="9525">
            <a:noFill/>
            <a:miter lim="800000"/>
            <a:headEnd/>
            <a:tailEnd/>
          </a:ln>
        </p:spPr>
        <p:txBody>
          <a:bodyPr lIns="99048" tIns="49524" rIns="99048" bIns="49524" anchor="b"/>
          <a:lstStyle/>
          <a:p>
            <a:pPr algn="r"/>
            <a:fld id="{16C1E523-7DE8-472D-9BC9-9E243ABADABD}" type="slidenum">
              <a:rPr lang="es-ES" sz="1300"/>
              <a:pPr algn="r"/>
              <a:t>14</a:t>
            </a:fld>
            <a:endParaRPr lang="es-ES" sz="1300"/>
          </a:p>
        </p:txBody>
      </p:sp>
    </p:spTree>
    <p:extLst>
      <p:ext uri="{BB962C8B-B14F-4D97-AF65-F5344CB8AC3E}">
        <p14:creationId xmlns:p14="http://schemas.microsoft.com/office/powerpoint/2010/main" val="1527950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133123"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smtClean="0"/>
          </a:p>
        </p:txBody>
      </p:sp>
      <p:sp>
        <p:nvSpPr>
          <p:cNvPr id="133124" name="3 Marcador de número de diapositiva"/>
          <p:cNvSpPr txBox="1">
            <a:spLocks noGrp="1"/>
          </p:cNvSpPr>
          <p:nvPr/>
        </p:nvSpPr>
        <p:spPr bwMode="auto">
          <a:xfrm>
            <a:off x="4021138" y="9721850"/>
            <a:ext cx="3076575" cy="511175"/>
          </a:xfrm>
          <a:prstGeom prst="rect">
            <a:avLst/>
          </a:prstGeom>
          <a:noFill/>
          <a:ln w="9525">
            <a:noFill/>
            <a:miter lim="800000"/>
            <a:headEnd/>
            <a:tailEnd/>
          </a:ln>
        </p:spPr>
        <p:txBody>
          <a:bodyPr lIns="99048" tIns="49524" rIns="99048" bIns="49524" anchor="b"/>
          <a:lstStyle/>
          <a:p>
            <a:pPr algn="r"/>
            <a:fld id="{16C1E523-7DE8-472D-9BC9-9E243ABADABD}" type="slidenum">
              <a:rPr lang="es-ES" sz="1300"/>
              <a:pPr algn="r"/>
              <a:t>15</a:t>
            </a:fld>
            <a:endParaRPr lang="es-ES" sz="1300"/>
          </a:p>
        </p:txBody>
      </p:sp>
    </p:spTree>
    <p:extLst>
      <p:ext uri="{BB962C8B-B14F-4D97-AF65-F5344CB8AC3E}">
        <p14:creationId xmlns:p14="http://schemas.microsoft.com/office/powerpoint/2010/main" val="22476094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674730B2-5B39-4E9A-8CB8-430C80676FB8}" type="slidenum">
              <a:rPr lang="es-ES" smtClean="0"/>
              <a:pPr>
                <a:defRPr/>
              </a:pPr>
              <a:t>16</a:t>
            </a:fld>
            <a:endParaRPr lang="es-ES"/>
          </a:p>
        </p:txBody>
      </p:sp>
    </p:spTree>
    <p:extLst>
      <p:ext uri="{BB962C8B-B14F-4D97-AF65-F5344CB8AC3E}">
        <p14:creationId xmlns:p14="http://schemas.microsoft.com/office/powerpoint/2010/main" val="38556522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674730B2-5B39-4E9A-8CB8-430C80676FB8}" type="slidenum">
              <a:rPr lang="es-ES" smtClean="0"/>
              <a:pPr>
                <a:defRPr/>
              </a:pPr>
              <a:t>17</a:t>
            </a:fld>
            <a:endParaRPr lang="es-ES"/>
          </a:p>
        </p:txBody>
      </p:sp>
    </p:spTree>
    <p:extLst>
      <p:ext uri="{BB962C8B-B14F-4D97-AF65-F5344CB8AC3E}">
        <p14:creationId xmlns:p14="http://schemas.microsoft.com/office/powerpoint/2010/main" val="11811923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ES"/>
          </a:p>
        </p:txBody>
      </p:sp>
      <p:sp>
        <p:nvSpPr>
          <p:cNvPr id="4" name="Marcador de fecha 3"/>
          <p:cNvSpPr>
            <a:spLocks noGrp="1"/>
          </p:cNvSpPr>
          <p:nvPr>
            <p:ph type="dt" sz="half" idx="10"/>
          </p:nvPr>
        </p:nvSpPr>
        <p:spPr/>
        <p:txBody>
          <a:bodyPr/>
          <a:lstStyle/>
          <a:p>
            <a:fld id="{0ABF217C-F9A5-4526-B4E8-BAD88A2EA62E}" type="datetimeFigureOut">
              <a:rPr lang="es-ES" smtClean="0"/>
              <a:t>18/03/2021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6E664DE-7363-4595-8781-C115AF1258A8}" type="slidenum">
              <a:rPr lang="es-ES" smtClean="0"/>
              <a:t>‹Nº›</a:t>
            </a:fld>
            <a:endParaRPr lang="es-ES"/>
          </a:p>
        </p:txBody>
      </p:sp>
    </p:spTree>
    <p:extLst>
      <p:ext uri="{BB962C8B-B14F-4D97-AF65-F5344CB8AC3E}">
        <p14:creationId xmlns:p14="http://schemas.microsoft.com/office/powerpoint/2010/main" val="133506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0ABF217C-F9A5-4526-B4E8-BAD88A2EA62E}" type="datetimeFigureOut">
              <a:rPr lang="es-ES" smtClean="0"/>
              <a:t>18/03/2021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6E664DE-7363-4595-8781-C115AF1258A8}" type="slidenum">
              <a:rPr lang="es-ES" smtClean="0"/>
              <a:t>‹Nº›</a:t>
            </a:fld>
            <a:endParaRPr lang="es-ES"/>
          </a:p>
        </p:txBody>
      </p:sp>
    </p:spTree>
    <p:extLst>
      <p:ext uri="{BB962C8B-B14F-4D97-AF65-F5344CB8AC3E}">
        <p14:creationId xmlns:p14="http://schemas.microsoft.com/office/powerpoint/2010/main" val="3575719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0ABF217C-F9A5-4526-B4E8-BAD88A2EA62E}" type="datetimeFigureOut">
              <a:rPr lang="es-ES" smtClean="0"/>
              <a:t>18/03/2021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6E664DE-7363-4595-8781-C115AF1258A8}" type="slidenum">
              <a:rPr lang="es-ES" smtClean="0"/>
              <a:t>‹Nº›</a:t>
            </a:fld>
            <a:endParaRPr lang="es-ES"/>
          </a:p>
        </p:txBody>
      </p:sp>
    </p:spTree>
    <p:extLst>
      <p:ext uri="{BB962C8B-B14F-4D97-AF65-F5344CB8AC3E}">
        <p14:creationId xmlns:p14="http://schemas.microsoft.com/office/powerpoint/2010/main" val="42895855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1">
        <a:schemeClr val="bg2"/>
      </p:bgRef>
    </p:bg>
    <p:spTree>
      <p:nvGrpSpPr>
        <p:cNvPr id="1" name=""/>
        <p:cNvGrpSpPr/>
        <p:nvPr/>
      </p:nvGrpSpPr>
      <p:grpSpPr>
        <a:xfrm>
          <a:off x="0" y="0"/>
          <a:ext cx="0" cy="0"/>
          <a:chOff x="0" y="0"/>
          <a:chExt cx="0" cy="0"/>
        </a:xfrm>
      </p:grpSpPr>
      <p:sp>
        <p:nvSpPr>
          <p:cNvPr id="4" name="3 Rectángulo"/>
          <p:cNvSpPr/>
          <p:nvPr/>
        </p:nvSpPr>
        <p:spPr bwMode="white">
          <a:xfrm>
            <a:off x="0" y="5970588"/>
            <a:ext cx="12192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fontAlgn="auto">
              <a:spcBef>
                <a:spcPts val="0"/>
              </a:spcBef>
              <a:spcAft>
                <a:spcPts val="0"/>
              </a:spcAft>
              <a:defRPr/>
            </a:pPr>
            <a:endParaRPr lang="en-US" sz="1800" dirty="0"/>
          </a:p>
        </p:txBody>
      </p:sp>
      <p:sp>
        <p:nvSpPr>
          <p:cNvPr id="5" name="4 Rectángulo"/>
          <p:cNvSpPr/>
          <p:nvPr/>
        </p:nvSpPr>
        <p:spPr>
          <a:xfrm>
            <a:off x="-12700" y="6053139"/>
            <a:ext cx="2999317"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fontAlgn="auto">
              <a:spcBef>
                <a:spcPts val="0"/>
              </a:spcBef>
              <a:spcAft>
                <a:spcPts val="0"/>
              </a:spcAft>
              <a:defRPr/>
            </a:pPr>
            <a:endParaRPr lang="en-US" sz="1800" dirty="0"/>
          </a:p>
        </p:txBody>
      </p:sp>
      <p:sp>
        <p:nvSpPr>
          <p:cNvPr id="6" name="5 Rectángulo"/>
          <p:cNvSpPr/>
          <p:nvPr/>
        </p:nvSpPr>
        <p:spPr>
          <a:xfrm>
            <a:off x="3145368" y="6043614"/>
            <a:ext cx="9046633"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fontAlgn="auto">
              <a:spcBef>
                <a:spcPts val="0"/>
              </a:spcBef>
              <a:spcAft>
                <a:spcPts val="0"/>
              </a:spcAft>
              <a:defRPr/>
            </a:pPr>
            <a:endParaRPr lang="en-US" sz="1800" dirty="0"/>
          </a:p>
        </p:txBody>
      </p:sp>
      <p:sp>
        <p:nvSpPr>
          <p:cNvPr id="8" name="7 Título"/>
          <p:cNvSpPr>
            <a:spLocks noGrp="1"/>
          </p:cNvSpPr>
          <p:nvPr>
            <p:ph type="ctrTitle"/>
          </p:nvPr>
        </p:nvSpPr>
        <p:spPr>
          <a:xfrm>
            <a:off x="3149600" y="4038600"/>
            <a:ext cx="8636000" cy="1828800"/>
          </a:xfrm>
        </p:spPr>
        <p:txBody>
          <a:bodyPr anchor="b"/>
          <a:lstStyle>
            <a:lvl1pPr>
              <a:defRPr cap="all" baseline="0"/>
            </a:lvl1pPr>
          </a:lstStyle>
          <a:p>
            <a:r>
              <a:rPr lang="es-ES" smtClean="0"/>
              <a:t>Haga clic para modificar el estilo de título del patrón</a:t>
            </a:r>
            <a:endParaRPr lang="en-US"/>
          </a:p>
        </p:txBody>
      </p:sp>
      <p:sp>
        <p:nvSpPr>
          <p:cNvPr id="9" name="8 Subtítulo"/>
          <p:cNvSpPr>
            <a:spLocks noGrp="1"/>
          </p:cNvSpPr>
          <p:nvPr>
            <p:ph type="subTitle" idx="1"/>
          </p:nvPr>
        </p:nvSpPr>
        <p:spPr>
          <a:xfrm>
            <a:off x="3149600" y="6050037"/>
            <a:ext cx="89408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s-ES" smtClean="0"/>
              <a:t>Haga clic para modificar el estilo de subtítulo del patrón</a:t>
            </a:r>
            <a:endParaRPr lang="en-US"/>
          </a:p>
        </p:txBody>
      </p:sp>
      <p:sp>
        <p:nvSpPr>
          <p:cNvPr id="7" name="27 Marcador de fecha"/>
          <p:cNvSpPr>
            <a:spLocks noGrp="1"/>
          </p:cNvSpPr>
          <p:nvPr>
            <p:ph type="dt" sz="half" idx="10"/>
          </p:nvPr>
        </p:nvSpPr>
        <p:spPr>
          <a:xfrm>
            <a:off x="101600" y="6069013"/>
            <a:ext cx="2743200" cy="685800"/>
          </a:xfrm>
        </p:spPr>
        <p:txBody>
          <a:bodyPr>
            <a:noAutofit/>
          </a:bodyPr>
          <a:lstStyle>
            <a:lvl1pPr algn="ctr">
              <a:defRPr sz="2000">
                <a:solidFill>
                  <a:srgbClr val="FFFFFF"/>
                </a:solidFill>
              </a:defRPr>
            </a:lvl1pPr>
          </a:lstStyle>
          <a:p>
            <a:pPr>
              <a:defRPr/>
            </a:pPr>
            <a:endParaRPr lang="es-ES"/>
          </a:p>
        </p:txBody>
      </p:sp>
      <p:sp>
        <p:nvSpPr>
          <p:cNvPr id="10" name="16 Marcador de pie de página"/>
          <p:cNvSpPr>
            <a:spLocks noGrp="1"/>
          </p:cNvSpPr>
          <p:nvPr>
            <p:ph type="ftr" sz="quarter" idx="11"/>
          </p:nvPr>
        </p:nvSpPr>
        <p:spPr>
          <a:xfrm>
            <a:off x="2781300" y="236539"/>
            <a:ext cx="7823200" cy="365125"/>
          </a:xfrm>
        </p:spPr>
        <p:txBody>
          <a:bodyPr/>
          <a:lstStyle>
            <a:lvl1pPr algn="r">
              <a:defRPr>
                <a:solidFill>
                  <a:schemeClr val="tx2"/>
                </a:solidFill>
              </a:defRPr>
            </a:lvl1pPr>
          </a:lstStyle>
          <a:p>
            <a:pPr>
              <a:defRPr/>
            </a:pPr>
            <a:endParaRPr lang="es-ES"/>
          </a:p>
        </p:txBody>
      </p:sp>
      <p:sp>
        <p:nvSpPr>
          <p:cNvPr id="11" name="28 Marcador de número de diapositiva"/>
          <p:cNvSpPr>
            <a:spLocks noGrp="1"/>
          </p:cNvSpPr>
          <p:nvPr>
            <p:ph type="sldNum" sz="quarter" idx="12"/>
          </p:nvPr>
        </p:nvSpPr>
        <p:spPr>
          <a:xfrm>
            <a:off x="10668000" y="228600"/>
            <a:ext cx="1117600" cy="381000"/>
          </a:xfrm>
        </p:spPr>
        <p:txBody>
          <a:bodyPr/>
          <a:lstStyle>
            <a:lvl1pPr>
              <a:defRPr>
                <a:solidFill>
                  <a:schemeClr val="tx2"/>
                </a:solidFill>
              </a:defRPr>
            </a:lvl1pPr>
          </a:lstStyle>
          <a:p>
            <a:pPr>
              <a:defRPr/>
            </a:pPr>
            <a:fld id="{A6EE928C-DF08-4848-B5B2-30576F2A6B5C}" type="slidenum">
              <a:rPr lang="es-ES"/>
              <a:pPr>
                <a:defRPr/>
              </a:pPr>
              <a:t>‹Nº›</a:t>
            </a:fld>
            <a:endParaRPr lang="es-ES" dirty="0"/>
          </a:p>
        </p:txBody>
      </p:sp>
    </p:spTree>
    <p:extLst>
      <p:ext uri="{BB962C8B-B14F-4D97-AF65-F5344CB8AC3E}">
        <p14:creationId xmlns:p14="http://schemas.microsoft.com/office/powerpoint/2010/main" val="1549175539"/>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816864" y="228600"/>
            <a:ext cx="10871200" cy="990600"/>
          </a:xfrm>
        </p:spPr>
        <p:txBody>
          <a:bodyPr/>
          <a:lstStyle/>
          <a:p>
            <a:r>
              <a:rPr lang="es-ES" smtClean="0"/>
              <a:t>Haga clic para modificar el estilo de título del patrón</a:t>
            </a:r>
            <a:endParaRPr lang="en-US"/>
          </a:p>
        </p:txBody>
      </p:sp>
      <p:sp>
        <p:nvSpPr>
          <p:cNvPr id="8" name="7 Marcador de contenido"/>
          <p:cNvSpPr>
            <a:spLocks noGrp="1"/>
          </p:cNvSpPr>
          <p:nvPr>
            <p:ph sz="quarter" idx="1"/>
          </p:nvPr>
        </p:nvSpPr>
        <p:spPr>
          <a:xfrm>
            <a:off x="816864" y="1600200"/>
            <a:ext cx="10871200" cy="4495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13 Marcador de fecha"/>
          <p:cNvSpPr>
            <a:spLocks noGrp="1"/>
          </p:cNvSpPr>
          <p:nvPr>
            <p:ph type="dt" sz="half" idx="10"/>
          </p:nvPr>
        </p:nvSpPr>
        <p:spPr/>
        <p:txBody>
          <a:bodyPr/>
          <a:lstStyle>
            <a:lvl1pPr>
              <a:defRPr/>
            </a:lvl1pPr>
          </a:lstStyle>
          <a:p>
            <a:pPr>
              <a:defRPr/>
            </a:pPr>
            <a:endParaRPr lang="es-ES"/>
          </a:p>
        </p:txBody>
      </p:sp>
      <p:sp>
        <p:nvSpPr>
          <p:cNvPr id="5" name="2 Marcador de pie de página"/>
          <p:cNvSpPr>
            <a:spLocks noGrp="1"/>
          </p:cNvSpPr>
          <p:nvPr>
            <p:ph type="ftr" sz="quarter" idx="11"/>
          </p:nvPr>
        </p:nvSpPr>
        <p:spPr/>
        <p:txBody>
          <a:bodyPr/>
          <a:lstStyle>
            <a:lvl1pPr>
              <a:defRPr/>
            </a:lvl1pPr>
          </a:lstStyle>
          <a:p>
            <a:pPr>
              <a:defRPr/>
            </a:pPr>
            <a:endParaRPr lang="es-ES"/>
          </a:p>
        </p:txBody>
      </p:sp>
      <p:sp>
        <p:nvSpPr>
          <p:cNvPr id="6" name="22 Marcador de número de diapositiva"/>
          <p:cNvSpPr>
            <a:spLocks noGrp="1"/>
          </p:cNvSpPr>
          <p:nvPr>
            <p:ph type="sldNum" sz="quarter" idx="12"/>
          </p:nvPr>
        </p:nvSpPr>
        <p:spPr/>
        <p:txBody>
          <a:bodyPr/>
          <a:lstStyle>
            <a:lvl1pPr>
              <a:defRPr/>
            </a:lvl1pPr>
          </a:lstStyle>
          <a:p>
            <a:pPr>
              <a:defRPr/>
            </a:pPr>
            <a:fld id="{77CBA97B-BD15-4C99-9138-A6A15AB4BC22}" type="slidenum">
              <a:rPr lang="es-ES"/>
              <a:pPr>
                <a:defRPr/>
              </a:pPr>
              <a:t>‹Nº›</a:t>
            </a:fld>
            <a:endParaRPr lang="es-ES" dirty="0"/>
          </a:p>
        </p:txBody>
      </p:sp>
    </p:spTree>
    <p:extLst>
      <p:ext uri="{BB962C8B-B14F-4D97-AF65-F5344CB8AC3E}">
        <p14:creationId xmlns:p14="http://schemas.microsoft.com/office/powerpoint/2010/main" val="2200206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3">
        <a:schemeClr val="bg1"/>
      </p:bgRef>
    </p:bg>
    <p:spTree>
      <p:nvGrpSpPr>
        <p:cNvPr id="1" name=""/>
        <p:cNvGrpSpPr/>
        <p:nvPr/>
      </p:nvGrpSpPr>
      <p:grpSpPr>
        <a:xfrm>
          <a:off x="0" y="0"/>
          <a:ext cx="0" cy="0"/>
          <a:chOff x="0" y="0"/>
          <a:chExt cx="0" cy="0"/>
        </a:xfrm>
      </p:grpSpPr>
      <p:sp>
        <p:nvSpPr>
          <p:cNvPr id="4" name="3 Rectángulo"/>
          <p:cNvSpPr/>
          <p:nvPr/>
        </p:nvSpPr>
        <p:spPr bwMode="white">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fontAlgn="auto">
              <a:spcBef>
                <a:spcPts val="0"/>
              </a:spcBef>
              <a:spcAft>
                <a:spcPts val="0"/>
              </a:spcAft>
              <a:defRPr/>
            </a:pPr>
            <a:endParaRPr lang="en-US" sz="1800" dirty="0"/>
          </a:p>
        </p:txBody>
      </p:sp>
      <p:sp>
        <p:nvSpPr>
          <p:cNvPr id="5" name="4 Rectángulo"/>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fontAlgn="auto">
              <a:spcBef>
                <a:spcPts val="0"/>
              </a:spcBef>
              <a:spcAft>
                <a:spcPts val="0"/>
              </a:spcAft>
              <a:defRPr/>
            </a:pPr>
            <a:endParaRPr lang="en-US" sz="1800" dirty="0"/>
          </a:p>
        </p:txBody>
      </p:sp>
      <p:sp>
        <p:nvSpPr>
          <p:cNvPr id="6" name="5 Rectángulo"/>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fontAlgn="auto">
              <a:spcBef>
                <a:spcPts val="0"/>
              </a:spcBef>
              <a:spcAft>
                <a:spcPts val="0"/>
              </a:spcAft>
              <a:defRPr/>
            </a:pPr>
            <a:endParaRPr lang="en-US" sz="1800" dirty="0"/>
          </a:p>
        </p:txBody>
      </p:sp>
      <p:sp>
        <p:nvSpPr>
          <p:cNvPr id="3" name="2 Marcador de texto"/>
          <p:cNvSpPr>
            <a:spLocks noGrp="1"/>
          </p:cNvSpPr>
          <p:nvPr>
            <p:ph type="body" idx="1"/>
          </p:nvPr>
        </p:nvSpPr>
        <p:spPr>
          <a:xfrm>
            <a:off x="1828801" y="2743200"/>
            <a:ext cx="9497484"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s-ES" smtClean="0"/>
              <a:t>Haga clic para modificar el estilo de texto del patrón</a:t>
            </a:r>
          </a:p>
        </p:txBody>
      </p:sp>
      <p:sp>
        <p:nvSpPr>
          <p:cNvPr id="2" name="1 Título"/>
          <p:cNvSpPr>
            <a:spLocks noGrp="1"/>
          </p:cNvSpPr>
          <p:nvPr>
            <p:ph type="title"/>
          </p:nvPr>
        </p:nvSpPr>
        <p:spPr>
          <a:xfrm>
            <a:off x="1828800" y="1600200"/>
            <a:ext cx="10160000" cy="990600"/>
          </a:xfrm>
        </p:spPr>
        <p:txBody>
          <a:bodyPr/>
          <a:lstStyle>
            <a:lvl1pPr algn="l">
              <a:buNone/>
              <a:defRPr sz="4400" b="0" cap="none">
                <a:solidFill>
                  <a:srgbClr val="FFFFFF"/>
                </a:solidFill>
              </a:defRPr>
            </a:lvl1pPr>
          </a:lstStyle>
          <a:p>
            <a:r>
              <a:rPr lang="es-ES" smtClean="0"/>
              <a:t>Haga clic para modificar el estilo de título del patrón</a:t>
            </a:r>
            <a:endParaRPr lang="en-US"/>
          </a:p>
        </p:txBody>
      </p:sp>
      <p:sp>
        <p:nvSpPr>
          <p:cNvPr id="7" name="11 Marcador de fecha"/>
          <p:cNvSpPr>
            <a:spLocks noGrp="1"/>
          </p:cNvSpPr>
          <p:nvPr>
            <p:ph type="dt" sz="half" idx="10"/>
          </p:nvPr>
        </p:nvSpPr>
        <p:spPr/>
        <p:txBody>
          <a:bodyPr/>
          <a:lstStyle>
            <a:lvl1pPr>
              <a:defRPr/>
            </a:lvl1pPr>
          </a:lstStyle>
          <a:p>
            <a:pPr>
              <a:defRPr/>
            </a:pPr>
            <a:endParaRPr lang="es-ES"/>
          </a:p>
        </p:txBody>
      </p:sp>
      <p:sp>
        <p:nvSpPr>
          <p:cNvPr id="8" name="12 Marcador de número de diapositiva"/>
          <p:cNvSpPr>
            <a:spLocks noGrp="1"/>
          </p:cNvSpPr>
          <p:nvPr>
            <p:ph type="sldNum" sz="quarter" idx="11"/>
          </p:nvPr>
        </p:nvSpPr>
        <p:spPr>
          <a:xfrm>
            <a:off x="0" y="1752601"/>
            <a:ext cx="1727200" cy="701675"/>
          </a:xfrm>
        </p:spPr>
        <p:txBody>
          <a:bodyPr>
            <a:noAutofit/>
          </a:bodyPr>
          <a:lstStyle>
            <a:lvl1pPr>
              <a:defRPr sz="2400">
                <a:solidFill>
                  <a:srgbClr val="FFFFFF"/>
                </a:solidFill>
              </a:defRPr>
            </a:lvl1pPr>
          </a:lstStyle>
          <a:p>
            <a:pPr>
              <a:defRPr/>
            </a:pPr>
            <a:fld id="{A509B34C-BFE8-4748-BD33-C4C3ED623FBC}" type="slidenum">
              <a:rPr lang="es-ES"/>
              <a:pPr>
                <a:defRPr/>
              </a:pPr>
              <a:t>‹Nº›</a:t>
            </a:fld>
            <a:endParaRPr lang="es-ES" dirty="0"/>
          </a:p>
        </p:txBody>
      </p:sp>
      <p:sp>
        <p:nvSpPr>
          <p:cNvPr id="9" name="13 Marcador de pie de página"/>
          <p:cNvSpPr>
            <a:spLocks noGrp="1"/>
          </p:cNvSpPr>
          <p:nvPr>
            <p:ph type="ftr" sz="quarter" idx="12"/>
          </p:nvPr>
        </p:nvSpPr>
        <p:spPr/>
        <p:txBody>
          <a:bodyPr/>
          <a:lstStyle>
            <a:lvl1pPr>
              <a:defRPr/>
            </a:lvl1pPr>
          </a:lstStyle>
          <a:p>
            <a:pPr>
              <a:defRPr/>
            </a:pPr>
            <a:endParaRPr lang="es-ES"/>
          </a:p>
        </p:txBody>
      </p:sp>
    </p:spTree>
    <p:extLst>
      <p:ext uri="{BB962C8B-B14F-4D97-AF65-F5344CB8AC3E}">
        <p14:creationId xmlns:p14="http://schemas.microsoft.com/office/powerpoint/2010/main" val="3328032954"/>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9" name="8 Marcador de contenido"/>
          <p:cNvSpPr>
            <a:spLocks noGrp="1"/>
          </p:cNvSpPr>
          <p:nvPr>
            <p:ph sz="quarter" idx="1"/>
          </p:nvPr>
        </p:nvSpPr>
        <p:spPr>
          <a:xfrm>
            <a:off x="812800" y="1589567"/>
            <a:ext cx="5181600" cy="45720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1" name="10 Marcador de contenido"/>
          <p:cNvSpPr>
            <a:spLocks noGrp="1"/>
          </p:cNvSpPr>
          <p:nvPr>
            <p:ph sz="quarter" idx="2"/>
          </p:nvPr>
        </p:nvSpPr>
        <p:spPr>
          <a:xfrm>
            <a:off x="6459868" y="1589567"/>
            <a:ext cx="5181600" cy="45720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7 Marcador de fecha"/>
          <p:cNvSpPr>
            <a:spLocks noGrp="1"/>
          </p:cNvSpPr>
          <p:nvPr>
            <p:ph type="dt" sz="half" idx="10"/>
          </p:nvPr>
        </p:nvSpPr>
        <p:spPr/>
        <p:txBody>
          <a:bodyPr rtlCol="0"/>
          <a:lstStyle>
            <a:lvl1pPr>
              <a:defRPr/>
            </a:lvl1pPr>
          </a:lstStyle>
          <a:p>
            <a:pPr>
              <a:defRPr/>
            </a:pPr>
            <a:endParaRPr lang="es-ES"/>
          </a:p>
        </p:txBody>
      </p:sp>
      <p:sp>
        <p:nvSpPr>
          <p:cNvPr id="6" name="9 Marcador de número de diapositiva"/>
          <p:cNvSpPr>
            <a:spLocks noGrp="1"/>
          </p:cNvSpPr>
          <p:nvPr>
            <p:ph type="sldNum" sz="quarter" idx="11"/>
          </p:nvPr>
        </p:nvSpPr>
        <p:spPr/>
        <p:txBody>
          <a:bodyPr rtlCol="0"/>
          <a:lstStyle>
            <a:lvl1pPr>
              <a:defRPr/>
            </a:lvl1pPr>
          </a:lstStyle>
          <a:p>
            <a:pPr>
              <a:defRPr/>
            </a:pPr>
            <a:fld id="{9070C0F6-8DB5-4959-A1EC-930200F0EE64}" type="slidenum">
              <a:rPr lang="es-ES"/>
              <a:pPr>
                <a:defRPr/>
              </a:pPr>
              <a:t>‹Nº›</a:t>
            </a:fld>
            <a:endParaRPr lang="es-ES" dirty="0"/>
          </a:p>
        </p:txBody>
      </p:sp>
      <p:sp>
        <p:nvSpPr>
          <p:cNvPr id="7" name="11 Marcador de pie de página"/>
          <p:cNvSpPr>
            <a:spLocks noGrp="1"/>
          </p:cNvSpPr>
          <p:nvPr>
            <p:ph type="ftr" sz="quarter" idx="12"/>
          </p:nvPr>
        </p:nvSpPr>
        <p:spPr/>
        <p:txBody>
          <a:bodyPr rtlCol="0"/>
          <a:lstStyle>
            <a:lvl1pPr>
              <a:defRPr/>
            </a:lvl1pPr>
          </a:lstStyle>
          <a:p>
            <a:pPr>
              <a:defRPr/>
            </a:pPr>
            <a:endParaRPr lang="es-ES"/>
          </a:p>
        </p:txBody>
      </p:sp>
    </p:spTree>
    <p:extLst>
      <p:ext uri="{BB962C8B-B14F-4D97-AF65-F5344CB8AC3E}">
        <p14:creationId xmlns:p14="http://schemas.microsoft.com/office/powerpoint/2010/main" val="17712154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711200" y="273050"/>
            <a:ext cx="10871200" cy="869950"/>
          </a:xfrm>
        </p:spPr>
        <p:txBody>
          <a:bodyPr/>
          <a:lstStyle>
            <a:lvl1pPr>
              <a:defRPr/>
            </a:lvl1pPr>
          </a:lstStyle>
          <a:p>
            <a:r>
              <a:rPr lang="es-ES" smtClean="0"/>
              <a:t>Haga clic para modificar el estilo de título del patrón</a:t>
            </a:r>
            <a:endParaRPr lang="en-US"/>
          </a:p>
        </p:txBody>
      </p:sp>
      <p:sp>
        <p:nvSpPr>
          <p:cNvPr id="11" name="10 Marcador de contenido"/>
          <p:cNvSpPr>
            <a:spLocks noGrp="1"/>
          </p:cNvSpPr>
          <p:nvPr>
            <p:ph sz="quarter" idx="2"/>
          </p:nvPr>
        </p:nvSpPr>
        <p:spPr>
          <a:xfrm>
            <a:off x="812800" y="2438400"/>
            <a:ext cx="5181600" cy="35814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3" name="12 Marcador de contenido"/>
          <p:cNvSpPr>
            <a:spLocks noGrp="1"/>
          </p:cNvSpPr>
          <p:nvPr>
            <p:ph sz="quarter" idx="4"/>
          </p:nvPr>
        </p:nvSpPr>
        <p:spPr>
          <a:xfrm>
            <a:off x="6400800" y="2438400"/>
            <a:ext cx="5181600" cy="35814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6" name="15 Marcador de texto"/>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a:r>
              <a:rPr lang="es-ES" smtClean="0"/>
              <a:t>Haga clic para modificar el estilo de texto del patrón</a:t>
            </a:r>
          </a:p>
        </p:txBody>
      </p:sp>
      <p:sp>
        <p:nvSpPr>
          <p:cNvPr id="15" name="14 Marcador de texto"/>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a:r>
              <a:rPr lang="es-ES" smtClean="0"/>
              <a:t>Haga clic para modificar el estilo de texto del patrón</a:t>
            </a:r>
          </a:p>
        </p:txBody>
      </p:sp>
      <p:sp>
        <p:nvSpPr>
          <p:cNvPr id="7" name="9 Marcador de fecha"/>
          <p:cNvSpPr>
            <a:spLocks noGrp="1"/>
          </p:cNvSpPr>
          <p:nvPr>
            <p:ph type="dt" sz="half" idx="10"/>
          </p:nvPr>
        </p:nvSpPr>
        <p:spPr/>
        <p:txBody>
          <a:bodyPr rtlCol="0"/>
          <a:lstStyle>
            <a:lvl1pPr>
              <a:defRPr/>
            </a:lvl1pPr>
          </a:lstStyle>
          <a:p>
            <a:pPr>
              <a:defRPr/>
            </a:pPr>
            <a:endParaRPr lang="es-ES"/>
          </a:p>
        </p:txBody>
      </p:sp>
      <p:sp>
        <p:nvSpPr>
          <p:cNvPr id="8" name="11 Marcador de número de diapositiva"/>
          <p:cNvSpPr>
            <a:spLocks noGrp="1"/>
          </p:cNvSpPr>
          <p:nvPr>
            <p:ph type="sldNum" sz="quarter" idx="11"/>
          </p:nvPr>
        </p:nvSpPr>
        <p:spPr/>
        <p:txBody>
          <a:bodyPr rtlCol="0"/>
          <a:lstStyle>
            <a:lvl1pPr>
              <a:defRPr/>
            </a:lvl1pPr>
          </a:lstStyle>
          <a:p>
            <a:pPr>
              <a:defRPr/>
            </a:pPr>
            <a:fld id="{8CAC064F-6222-44F2-ADBC-28DC3822D5E7}" type="slidenum">
              <a:rPr lang="es-ES"/>
              <a:pPr>
                <a:defRPr/>
              </a:pPr>
              <a:t>‹Nº›</a:t>
            </a:fld>
            <a:endParaRPr lang="es-ES" dirty="0"/>
          </a:p>
        </p:txBody>
      </p:sp>
      <p:sp>
        <p:nvSpPr>
          <p:cNvPr id="9" name="13 Marcador de pie de página"/>
          <p:cNvSpPr>
            <a:spLocks noGrp="1"/>
          </p:cNvSpPr>
          <p:nvPr>
            <p:ph type="ftr" sz="quarter" idx="12"/>
          </p:nvPr>
        </p:nvSpPr>
        <p:spPr/>
        <p:txBody>
          <a:bodyPr rtlCol="0"/>
          <a:lstStyle>
            <a:lvl1pPr>
              <a:defRPr/>
            </a:lvl1pPr>
          </a:lstStyle>
          <a:p>
            <a:pPr>
              <a:defRPr/>
            </a:pPr>
            <a:endParaRPr lang="es-ES"/>
          </a:p>
        </p:txBody>
      </p:sp>
    </p:spTree>
    <p:extLst>
      <p:ext uri="{BB962C8B-B14F-4D97-AF65-F5344CB8AC3E}">
        <p14:creationId xmlns:p14="http://schemas.microsoft.com/office/powerpoint/2010/main" val="28351080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13 Marcador de fecha"/>
          <p:cNvSpPr>
            <a:spLocks noGrp="1"/>
          </p:cNvSpPr>
          <p:nvPr>
            <p:ph type="dt" sz="half" idx="10"/>
          </p:nvPr>
        </p:nvSpPr>
        <p:spPr/>
        <p:txBody>
          <a:bodyPr/>
          <a:lstStyle>
            <a:lvl1pPr>
              <a:defRPr/>
            </a:lvl1pPr>
          </a:lstStyle>
          <a:p>
            <a:pPr>
              <a:defRPr/>
            </a:pPr>
            <a:endParaRPr lang="es-ES"/>
          </a:p>
        </p:txBody>
      </p:sp>
      <p:sp>
        <p:nvSpPr>
          <p:cNvPr id="4" name="2 Marcador de pie de página"/>
          <p:cNvSpPr>
            <a:spLocks noGrp="1"/>
          </p:cNvSpPr>
          <p:nvPr>
            <p:ph type="ftr" sz="quarter" idx="11"/>
          </p:nvPr>
        </p:nvSpPr>
        <p:spPr/>
        <p:txBody>
          <a:bodyPr/>
          <a:lstStyle>
            <a:lvl1pPr>
              <a:defRPr/>
            </a:lvl1pPr>
          </a:lstStyle>
          <a:p>
            <a:pPr>
              <a:defRPr/>
            </a:pPr>
            <a:endParaRPr lang="es-ES"/>
          </a:p>
        </p:txBody>
      </p:sp>
      <p:sp>
        <p:nvSpPr>
          <p:cNvPr id="5" name="22 Marcador de número de diapositiva"/>
          <p:cNvSpPr>
            <a:spLocks noGrp="1"/>
          </p:cNvSpPr>
          <p:nvPr>
            <p:ph type="sldNum" sz="quarter" idx="12"/>
          </p:nvPr>
        </p:nvSpPr>
        <p:spPr/>
        <p:txBody>
          <a:bodyPr/>
          <a:lstStyle>
            <a:lvl1pPr>
              <a:defRPr/>
            </a:lvl1pPr>
          </a:lstStyle>
          <a:p>
            <a:pPr>
              <a:defRPr/>
            </a:pPr>
            <a:fld id="{78C0603C-763F-4668-BA7E-5437E2CC347C}" type="slidenum">
              <a:rPr lang="es-ES"/>
              <a:pPr>
                <a:defRPr/>
              </a:pPr>
              <a:t>‹Nº›</a:t>
            </a:fld>
            <a:endParaRPr lang="es-ES" dirty="0"/>
          </a:p>
        </p:txBody>
      </p:sp>
    </p:spTree>
    <p:extLst>
      <p:ext uri="{BB962C8B-B14F-4D97-AF65-F5344CB8AC3E}">
        <p14:creationId xmlns:p14="http://schemas.microsoft.com/office/powerpoint/2010/main" val="1817628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812800" y="273050"/>
            <a:ext cx="10769600" cy="869950"/>
          </a:xfrm>
        </p:spPr>
        <p:txBody>
          <a:bodyPr/>
          <a:lstStyle>
            <a:lvl1pPr algn="l">
              <a:buNone/>
              <a:defRPr sz="4400" b="0"/>
            </a:lvl1pPr>
          </a:lstStyle>
          <a:p>
            <a:r>
              <a:rPr lang="es-ES" smtClean="0"/>
              <a:t>Haga clic para modificar el estilo de título del patrón</a:t>
            </a:r>
            <a:endParaRPr lang="en-US"/>
          </a:p>
        </p:txBody>
      </p:sp>
      <p:sp>
        <p:nvSpPr>
          <p:cNvPr id="3" name="2 Marcador de texto"/>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s-ES" smtClean="0"/>
              <a:t>Haga clic para modificar el estilo de texto del patrón</a:t>
            </a:r>
          </a:p>
        </p:txBody>
      </p:sp>
      <p:sp>
        <p:nvSpPr>
          <p:cNvPr id="9" name="8 Marcador de contenido"/>
          <p:cNvSpPr>
            <a:spLocks noGrp="1"/>
          </p:cNvSpPr>
          <p:nvPr>
            <p:ph sz="quarter" idx="1"/>
          </p:nvPr>
        </p:nvSpPr>
        <p:spPr>
          <a:xfrm>
            <a:off x="3149600" y="1752600"/>
            <a:ext cx="8534400" cy="44196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13 Marcador de fecha"/>
          <p:cNvSpPr>
            <a:spLocks noGrp="1"/>
          </p:cNvSpPr>
          <p:nvPr>
            <p:ph type="dt" sz="half" idx="10"/>
          </p:nvPr>
        </p:nvSpPr>
        <p:spPr/>
        <p:txBody>
          <a:bodyPr/>
          <a:lstStyle>
            <a:lvl1pPr>
              <a:defRPr/>
            </a:lvl1pPr>
          </a:lstStyle>
          <a:p>
            <a:pPr>
              <a:defRPr/>
            </a:pPr>
            <a:endParaRPr lang="es-ES"/>
          </a:p>
        </p:txBody>
      </p:sp>
      <p:sp>
        <p:nvSpPr>
          <p:cNvPr id="6" name="2 Marcador de pie de página"/>
          <p:cNvSpPr>
            <a:spLocks noGrp="1"/>
          </p:cNvSpPr>
          <p:nvPr>
            <p:ph type="ftr" sz="quarter" idx="11"/>
          </p:nvPr>
        </p:nvSpPr>
        <p:spPr/>
        <p:txBody>
          <a:bodyPr/>
          <a:lstStyle>
            <a:lvl1pPr>
              <a:defRPr/>
            </a:lvl1pPr>
          </a:lstStyle>
          <a:p>
            <a:pPr>
              <a:defRPr/>
            </a:pPr>
            <a:endParaRPr lang="es-ES"/>
          </a:p>
        </p:txBody>
      </p:sp>
      <p:sp>
        <p:nvSpPr>
          <p:cNvPr id="7" name="22 Marcador de número de diapositiva"/>
          <p:cNvSpPr>
            <a:spLocks noGrp="1"/>
          </p:cNvSpPr>
          <p:nvPr>
            <p:ph type="sldNum" sz="quarter" idx="12"/>
          </p:nvPr>
        </p:nvSpPr>
        <p:spPr/>
        <p:txBody>
          <a:bodyPr/>
          <a:lstStyle>
            <a:lvl1pPr>
              <a:defRPr/>
            </a:lvl1pPr>
          </a:lstStyle>
          <a:p>
            <a:pPr>
              <a:defRPr/>
            </a:pPr>
            <a:fld id="{41F68B46-7A4C-4BAF-8433-CD305C0E3B9F}" type="slidenum">
              <a:rPr lang="es-ES"/>
              <a:pPr>
                <a:defRPr/>
              </a:pPr>
              <a:t>‹Nº›</a:t>
            </a:fld>
            <a:endParaRPr lang="es-ES" dirty="0"/>
          </a:p>
        </p:txBody>
      </p:sp>
    </p:spTree>
    <p:extLst>
      <p:ext uri="{BB962C8B-B14F-4D97-AF65-F5344CB8AC3E}">
        <p14:creationId xmlns:p14="http://schemas.microsoft.com/office/powerpoint/2010/main" val="36827526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3">
        <a:schemeClr val="bg2"/>
      </p:bgRef>
    </p:bg>
    <p:spTree>
      <p:nvGrpSpPr>
        <p:cNvPr id="1" name=""/>
        <p:cNvGrpSpPr/>
        <p:nvPr/>
      </p:nvGrpSpPr>
      <p:grpSpPr>
        <a:xfrm>
          <a:off x="0" y="0"/>
          <a:ext cx="0" cy="0"/>
          <a:chOff x="0" y="0"/>
          <a:chExt cx="0" cy="0"/>
        </a:xfrm>
      </p:grpSpPr>
      <p:sp>
        <p:nvSpPr>
          <p:cNvPr id="5" name="4 Rectángulo"/>
          <p:cNvSpPr/>
          <p:nvPr/>
        </p:nvSpPr>
        <p:spPr bwMode="white">
          <a:xfrm>
            <a:off x="-12700" y="4572001"/>
            <a:ext cx="12192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fontAlgn="auto">
              <a:spcBef>
                <a:spcPts val="0"/>
              </a:spcBef>
              <a:spcAft>
                <a:spcPts val="0"/>
              </a:spcAft>
              <a:defRPr/>
            </a:pPr>
            <a:endParaRPr lang="en-US" sz="1800" dirty="0"/>
          </a:p>
        </p:txBody>
      </p:sp>
      <p:sp>
        <p:nvSpPr>
          <p:cNvPr id="6" name="5 Rectángulo"/>
          <p:cNvSpPr/>
          <p:nvPr/>
        </p:nvSpPr>
        <p:spPr>
          <a:xfrm>
            <a:off x="-12699" y="4664075"/>
            <a:ext cx="1951567"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fontAlgn="auto">
              <a:spcBef>
                <a:spcPts val="0"/>
              </a:spcBef>
              <a:spcAft>
                <a:spcPts val="0"/>
              </a:spcAft>
              <a:defRPr/>
            </a:pPr>
            <a:endParaRPr lang="en-US" sz="1800" dirty="0"/>
          </a:p>
        </p:txBody>
      </p:sp>
      <p:sp>
        <p:nvSpPr>
          <p:cNvPr id="7" name="6 Rectángulo"/>
          <p:cNvSpPr/>
          <p:nvPr/>
        </p:nvSpPr>
        <p:spPr>
          <a:xfrm>
            <a:off x="2059517" y="4654550"/>
            <a:ext cx="10132483"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fontAlgn="auto">
              <a:spcBef>
                <a:spcPts val="0"/>
              </a:spcBef>
              <a:spcAft>
                <a:spcPts val="0"/>
              </a:spcAft>
              <a:defRPr/>
            </a:pPr>
            <a:endParaRPr lang="en-US" sz="1800" dirty="0"/>
          </a:p>
        </p:txBody>
      </p:sp>
      <p:sp>
        <p:nvSpPr>
          <p:cNvPr id="8" name="7 Rectángulo"/>
          <p:cNvSpPr/>
          <p:nvPr/>
        </p:nvSpPr>
        <p:spPr bwMode="white">
          <a:xfrm>
            <a:off x="1930401" y="1"/>
            <a:ext cx="133351"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fontAlgn="auto">
              <a:spcBef>
                <a:spcPts val="0"/>
              </a:spcBef>
              <a:spcAft>
                <a:spcPts val="0"/>
              </a:spcAft>
              <a:defRPr/>
            </a:pPr>
            <a:endParaRPr lang="en-US" sz="1800" dirty="0"/>
          </a:p>
        </p:txBody>
      </p:sp>
      <p:sp>
        <p:nvSpPr>
          <p:cNvPr id="4" name="3 Marcador de texto"/>
          <p:cNvSpPr>
            <a:spLocks noGrp="1"/>
          </p:cNvSpPr>
          <p:nvPr>
            <p:ph type="body" sz="half" idx="2"/>
          </p:nvPr>
        </p:nvSpPr>
        <p:spPr>
          <a:xfrm>
            <a:off x="2133600" y="5486400"/>
            <a:ext cx="97536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s-ES" smtClean="0"/>
              <a:t>Haga clic para modificar el estilo de texto del patrón</a:t>
            </a:r>
          </a:p>
        </p:txBody>
      </p:sp>
      <p:sp>
        <p:nvSpPr>
          <p:cNvPr id="2" name="1 Título"/>
          <p:cNvSpPr>
            <a:spLocks noGrp="1"/>
          </p:cNvSpPr>
          <p:nvPr>
            <p:ph type="title"/>
          </p:nvPr>
        </p:nvSpPr>
        <p:spPr>
          <a:xfrm>
            <a:off x="2133600" y="4648200"/>
            <a:ext cx="9753600" cy="685800"/>
          </a:xfrm>
        </p:spPr>
        <p:txBody>
          <a:bodyPr/>
          <a:lstStyle>
            <a:lvl1pPr algn="l">
              <a:buNone/>
              <a:defRPr sz="2800" b="0">
                <a:solidFill>
                  <a:srgbClr val="FFFFFF"/>
                </a:solidFill>
              </a:defRPr>
            </a:lvl1pPr>
          </a:lstStyle>
          <a:p>
            <a:r>
              <a:rPr lang="es-ES" smtClean="0"/>
              <a:t>Haga clic para modificar el estilo de título del patrón</a:t>
            </a:r>
            <a:endParaRPr lang="en-US"/>
          </a:p>
        </p:txBody>
      </p:sp>
      <p:sp>
        <p:nvSpPr>
          <p:cNvPr id="3" name="2 Marcador de posición de imagen"/>
          <p:cNvSpPr>
            <a:spLocks noGrp="1"/>
          </p:cNvSpPr>
          <p:nvPr>
            <p:ph type="pic" idx="1"/>
          </p:nvPr>
        </p:nvSpPr>
        <p:spPr>
          <a:xfrm>
            <a:off x="2080768" y="0"/>
            <a:ext cx="10111232" cy="4568952"/>
          </a:xfrm>
          <a:solidFill>
            <a:schemeClr val="accent1">
              <a:tint val="40000"/>
            </a:schemeClr>
          </a:solidFill>
          <a:ln>
            <a:noFill/>
          </a:ln>
        </p:spPr>
        <p:txBody>
          <a:bodyPr>
            <a:normAutofit/>
          </a:bodyPr>
          <a:lstStyle>
            <a:lvl1pPr marL="0" indent="0">
              <a:buNone/>
              <a:defRPr sz="3200"/>
            </a:lvl1pPr>
          </a:lstStyle>
          <a:p>
            <a:pPr lvl="0"/>
            <a:r>
              <a:rPr lang="es-ES" noProof="0" dirty="0" smtClean="0"/>
              <a:t>Haga clic en el icono para agregar una imagen</a:t>
            </a:r>
            <a:endParaRPr lang="en-US" noProof="0" dirty="0"/>
          </a:p>
        </p:txBody>
      </p:sp>
      <p:sp>
        <p:nvSpPr>
          <p:cNvPr id="9" name="11 Marcador de fecha"/>
          <p:cNvSpPr>
            <a:spLocks noGrp="1"/>
          </p:cNvSpPr>
          <p:nvPr>
            <p:ph type="dt" sz="half" idx="10"/>
          </p:nvPr>
        </p:nvSpPr>
        <p:spPr>
          <a:xfrm>
            <a:off x="8331200" y="6248401"/>
            <a:ext cx="3556000" cy="365125"/>
          </a:xfrm>
        </p:spPr>
        <p:txBody>
          <a:bodyPr rtlCol="0"/>
          <a:lstStyle>
            <a:lvl1pPr>
              <a:defRPr/>
            </a:lvl1pPr>
          </a:lstStyle>
          <a:p>
            <a:pPr>
              <a:defRPr/>
            </a:pPr>
            <a:endParaRPr lang="es-ES"/>
          </a:p>
        </p:txBody>
      </p:sp>
      <p:sp>
        <p:nvSpPr>
          <p:cNvPr id="10" name="12 Marcador de número de diapositiva"/>
          <p:cNvSpPr>
            <a:spLocks noGrp="1"/>
          </p:cNvSpPr>
          <p:nvPr>
            <p:ph type="sldNum" sz="quarter" idx="11"/>
          </p:nvPr>
        </p:nvSpPr>
        <p:spPr>
          <a:xfrm>
            <a:off x="0" y="4667251"/>
            <a:ext cx="1930400" cy="663575"/>
          </a:xfrm>
        </p:spPr>
        <p:txBody>
          <a:bodyPr rtlCol="0"/>
          <a:lstStyle>
            <a:lvl1pPr>
              <a:defRPr sz="2800"/>
            </a:lvl1pPr>
          </a:lstStyle>
          <a:p>
            <a:pPr>
              <a:defRPr/>
            </a:pPr>
            <a:fld id="{D42E5917-1ECD-434B-A8F0-32F5928EDEB1}" type="slidenum">
              <a:rPr lang="es-ES"/>
              <a:pPr>
                <a:defRPr/>
              </a:pPr>
              <a:t>‹Nº›</a:t>
            </a:fld>
            <a:endParaRPr lang="es-ES" dirty="0"/>
          </a:p>
        </p:txBody>
      </p:sp>
      <p:sp>
        <p:nvSpPr>
          <p:cNvPr id="11" name="13 Marcador de pie de página"/>
          <p:cNvSpPr>
            <a:spLocks noGrp="1"/>
          </p:cNvSpPr>
          <p:nvPr>
            <p:ph type="ftr" sz="quarter" idx="12"/>
          </p:nvPr>
        </p:nvSpPr>
        <p:spPr>
          <a:xfrm>
            <a:off x="2133600" y="6248401"/>
            <a:ext cx="6096000" cy="365125"/>
          </a:xfrm>
        </p:spPr>
        <p:txBody>
          <a:bodyPr rtlCol="0"/>
          <a:lstStyle>
            <a:lvl1pPr>
              <a:defRPr/>
            </a:lvl1pPr>
          </a:lstStyle>
          <a:p>
            <a:pPr>
              <a:defRPr/>
            </a:pPr>
            <a:endParaRPr lang="es-ES"/>
          </a:p>
        </p:txBody>
      </p:sp>
    </p:spTree>
    <p:extLst>
      <p:ext uri="{BB962C8B-B14F-4D97-AF65-F5344CB8AC3E}">
        <p14:creationId xmlns:p14="http://schemas.microsoft.com/office/powerpoint/2010/main" val="547031138"/>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0ABF217C-F9A5-4526-B4E8-BAD88A2EA62E}" type="datetimeFigureOut">
              <a:rPr lang="es-ES" smtClean="0"/>
              <a:t>18/03/2021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6E664DE-7363-4595-8781-C115AF1258A8}" type="slidenum">
              <a:rPr lang="es-ES" smtClean="0"/>
              <a:t>‹Nº›</a:t>
            </a:fld>
            <a:endParaRPr lang="es-ES"/>
          </a:p>
        </p:txBody>
      </p:sp>
    </p:spTree>
    <p:extLst>
      <p:ext uri="{BB962C8B-B14F-4D97-AF65-F5344CB8AC3E}">
        <p14:creationId xmlns:p14="http://schemas.microsoft.com/office/powerpoint/2010/main" val="18385496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13 Marcador de fecha"/>
          <p:cNvSpPr>
            <a:spLocks noGrp="1"/>
          </p:cNvSpPr>
          <p:nvPr>
            <p:ph type="dt" sz="half" idx="10"/>
          </p:nvPr>
        </p:nvSpPr>
        <p:spPr/>
        <p:txBody>
          <a:bodyPr/>
          <a:lstStyle>
            <a:lvl1pPr>
              <a:defRPr/>
            </a:lvl1pPr>
          </a:lstStyle>
          <a:p>
            <a:pPr>
              <a:defRPr/>
            </a:pPr>
            <a:endParaRPr lang="es-ES"/>
          </a:p>
        </p:txBody>
      </p:sp>
      <p:sp>
        <p:nvSpPr>
          <p:cNvPr id="5" name="2 Marcador de pie de página"/>
          <p:cNvSpPr>
            <a:spLocks noGrp="1"/>
          </p:cNvSpPr>
          <p:nvPr>
            <p:ph type="ftr" sz="quarter" idx="11"/>
          </p:nvPr>
        </p:nvSpPr>
        <p:spPr/>
        <p:txBody>
          <a:bodyPr/>
          <a:lstStyle>
            <a:lvl1pPr>
              <a:defRPr/>
            </a:lvl1pPr>
          </a:lstStyle>
          <a:p>
            <a:pPr>
              <a:defRPr/>
            </a:pPr>
            <a:endParaRPr lang="es-ES"/>
          </a:p>
        </p:txBody>
      </p:sp>
      <p:sp>
        <p:nvSpPr>
          <p:cNvPr id="6" name="22 Marcador de número de diapositiva"/>
          <p:cNvSpPr>
            <a:spLocks noGrp="1"/>
          </p:cNvSpPr>
          <p:nvPr>
            <p:ph type="sldNum" sz="quarter" idx="12"/>
          </p:nvPr>
        </p:nvSpPr>
        <p:spPr/>
        <p:txBody>
          <a:bodyPr/>
          <a:lstStyle>
            <a:lvl1pPr>
              <a:defRPr/>
            </a:lvl1pPr>
          </a:lstStyle>
          <a:p>
            <a:pPr>
              <a:defRPr/>
            </a:pPr>
            <a:fld id="{CCEA1E7D-C15E-48EF-8925-36169B1CBFEA}" type="slidenum">
              <a:rPr lang="es-ES"/>
              <a:pPr>
                <a:defRPr/>
              </a:pPr>
              <a:t>‹Nº›</a:t>
            </a:fld>
            <a:endParaRPr lang="es-ES" dirty="0"/>
          </a:p>
        </p:txBody>
      </p:sp>
    </p:spTree>
    <p:extLst>
      <p:ext uri="{BB962C8B-B14F-4D97-AF65-F5344CB8AC3E}">
        <p14:creationId xmlns:p14="http://schemas.microsoft.com/office/powerpoint/2010/main" val="26503770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4" name="3 Rectángulo"/>
          <p:cNvSpPr/>
          <p:nvPr/>
        </p:nvSpPr>
        <p:spPr bwMode="white">
          <a:xfrm>
            <a:off x="8128001" y="0"/>
            <a:ext cx="427567"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800" dirty="0"/>
          </a:p>
        </p:txBody>
      </p:sp>
      <p:sp>
        <p:nvSpPr>
          <p:cNvPr id="5" name="4 Rectángulo"/>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800" dirty="0"/>
          </a:p>
        </p:txBody>
      </p:sp>
      <p:sp>
        <p:nvSpPr>
          <p:cNvPr id="6" name="5 Rectángulo"/>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800" dirty="0"/>
          </a:p>
        </p:txBody>
      </p:sp>
      <p:sp>
        <p:nvSpPr>
          <p:cNvPr id="2" name="1 Título vertical"/>
          <p:cNvSpPr>
            <a:spLocks noGrp="1"/>
          </p:cNvSpPr>
          <p:nvPr>
            <p:ph type="title" orient="vert"/>
          </p:nvPr>
        </p:nvSpPr>
        <p:spPr>
          <a:xfrm>
            <a:off x="8737600" y="609601"/>
            <a:ext cx="2743200" cy="5516563"/>
          </a:xfrm>
        </p:spPr>
        <p:txBody>
          <a:bodyPr vert="eaVert"/>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a:xfrm>
            <a:off x="609600" y="609600"/>
            <a:ext cx="7416800" cy="551656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3 Marcador de fecha"/>
          <p:cNvSpPr>
            <a:spLocks noGrp="1"/>
          </p:cNvSpPr>
          <p:nvPr>
            <p:ph type="dt" sz="half" idx="10"/>
          </p:nvPr>
        </p:nvSpPr>
        <p:spPr>
          <a:xfrm>
            <a:off x="8737600" y="6248401"/>
            <a:ext cx="2946400" cy="365125"/>
          </a:xfrm>
        </p:spPr>
        <p:txBody>
          <a:bodyPr/>
          <a:lstStyle>
            <a:lvl1pPr>
              <a:defRPr/>
            </a:lvl1pPr>
          </a:lstStyle>
          <a:p>
            <a:pPr>
              <a:defRPr/>
            </a:pPr>
            <a:endParaRPr lang="es-ES"/>
          </a:p>
        </p:txBody>
      </p:sp>
      <p:sp>
        <p:nvSpPr>
          <p:cNvPr id="8" name="4 Marcador de pie de página"/>
          <p:cNvSpPr>
            <a:spLocks noGrp="1"/>
          </p:cNvSpPr>
          <p:nvPr>
            <p:ph type="ftr" sz="quarter" idx="11"/>
          </p:nvPr>
        </p:nvSpPr>
        <p:spPr>
          <a:xfrm>
            <a:off x="609601" y="6248401"/>
            <a:ext cx="7431617" cy="365125"/>
          </a:xfrm>
        </p:spPr>
        <p:txBody>
          <a:bodyPr/>
          <a:lstStyle>
            <a:lvl1pPr>
              <a:defRPr/>
            </a:lvl1pPr>
          </a:lstStyle>
          <a:p>
            <a:pPr>
              <a:defRPr/>
            </a:pPr>
            <a:endParaRPr lang="es-ES"/>
          </a:p>
        </p:txBody>
      </p:sp>
      <p:sp>
        <p:nvSpPr>
          <p:cNvPr id="9" name="5 Marcador de número de diapositiva"/>
          <p:cNvSpPr>
            <a:spLocks noGrp="1"/>
          </p:cNvSpPr>
          <p:nvPr>
            <p:ph type="sldNum" sz="quarter" idx="12"/>
          </p:nvPr>
        </p:nvSpPr>
        <p:spPr>
          <a:xfrm rot="5400000">
            <a:off x="8075084" y="103717"/>
            <a:ext cx="533400" cy="325967"/>
          </a:xfrm>
        </p:spPr>
        <p:txBody>
          <a:bodyPr/>
          <a:lstStyle>
            <a:lvl1pPr>
              <a:defRPr/>
            </a:lvl1pPr>
          </a:lstStyle>
          <a:p>
            <a:pPr>
              <a:defRPr/>
            </a:pPr>
            <a:fld id="{683038C4-BAA6-4EAF-8799-41D111023FBC}" type="slidenum">
              <a:rPr lang="es-ES"/>
              <a:pPr>
                <a:defRPr/>
              </a:pPr>
              <a:t>‹Nº›</a:t>
            </a:fld>
            <a:endParaRPr lang="es-ES" dirty="0"/>
          </a:p>
        </p:txBody>
      </p:sp>
    </p:spTree>
    <p:extLst>
      <p:ext uri="{BB962C8B-B14F-4D97-AF65-F5344CB8AC3E}">
        <p14:creationId xmlns:p14="http://schemas.microsoft.com/office/powerpoint/2010/main" val="3510894177"/>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xAndObj" preserve="1">
  <p:cSld name="Título, text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812800" y="228600"/>
            <a:ext cx="10871200" cy="990600"/>
          </a:xfrm>
        </p:spPr>
        <p:txBody>
          <a:bodyPr/>
          <a:lstStyle/>
          <a:p>
            <a:r>
              <a:rPr lang="es-ES" smtClean="0"/>
              <a:t>Haga clic para modificar el estilo de título del patrón</a:t>
            </a:r>
            <a:endParaRPr lang="es-ES"/>
          </a:p>
        </p:txBody>
      </p:sp>
      <p:sp>
        <p:nvSpPr>
          <p:cNvPr id="3" name="2 Marcador de texto"/>
          <p:cNvSpPr>
            <a:spLocks noGrp="1"/>
          </p:cNvSpPr>
          <p:nvPr>
            <p:ph type="body" sz="half" idx="1"/>
          </p:nvPr>
        </p:nvSpPr>
        <p:spPr>
          <a:xfrm>
            <a:off x="817033" y="1600201"/>
            <a:ext cx="5334000" cy="452596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6354233" y="1600201"/>
            <a:ext cx="5334000" cy="452596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13 Marcador de fecha"/>
          <p:cNvSpPr>
            <a:spLocks noGrp="1"/>
          </p:cNvSpPr>
          <p:nvPr>
            <p:ph type="dt" sz="half" idx="10"/>
          </p:nvPr>
        </p:nvSpPr>
        <p:spPr/>
        <p:txBody>
          <a:bodyPr/>
          <a:lstStyle>
            <a:lvl1pPr>
              <a:defRPr/>
            </a:lvl1pPr>
          </a:lstStyle>
          <a:p>
            <a:pPr>
              <a:defRPr/>
            </a:pPr>
            <a:endParaRPr lang="es-ES"/>
          </a:p>
        </p:txBody>
      </p:sp>
      <p:sp>
        <p:nvSpPr>
          <p:cNvPr id="6" name="2 Marcador de pie de página"/>
          <p:cNvSpPr>
            <a:spLocks noGrp="1"/>
          </p:cNvSpPr>
          <p:nvPr>
            <p:ph type="ftr" sz="quarter" idx="11"/>
          </p:nvPr>
        </p:nvSpPr>
        <p:spPr/>
        <p:txBody>
          <a:bodyPr/>
          <a:lstStyle>
            <a:lvl1pPr>
              <a:defRPr/>
            </a:lvl1pPr>
          </a:lstStyle>
          <a:p>
            <a:pPr>
              <a:defRPr/>
            </a:pPr>
            <a:endParaRPr lang="es-ES"/>
          </a:p>
        </p:txBody>
      </p:sp>
      <p:sp>
        <p:nvSpPr>
          <p:cNvPr id="7" name="22 Marcador de número de diapositiva"/>
          <p:cNvSpPr>
            <a:spLocks noGrp="1"/>
          </p:cNvSpPr>
          <p:nvPr>
            <p:ph type="sldNum" sz="quarter" idx="12"/>
          </p:nvPr>
        </p:nvSpPr>
        <p:spPr/>
        <p:txBody>
          <a:bodyPr/>
          <a:lstStyle>
            <a:lvl1pPr>
              <a:defRPr/>
            </a:lvl1pPr>
          </a:lstStyle>
          <a:p>
            <a:pPr>
              <a:defRPr/>
            </a:pPr>
            <a:fld id="{AE19BFBA-E953-4240-9405-2072BA1F2BCD}" type="slidenum">
              <a:rPr lang="es-ES"/>
              <a:pPr>
                <a:defRPr/>
              </a:pPr>
              <a:t>‹Nº›</a:t>
            </a:fld>
            <a:endParaRPr lang="es-ES" dirty="0"/>
          </a:p>
        </p:txBody>
      </p:sp>
    </p:spTree>
    <p:extLst>
      <p:ext uri="{BB962C8B-B14F-4D97-AF65-F5344CB8AC3E}">
        <p14:creationId xmlns:p14="http://schemas.microsoft.com/office/powerpoint/2010/main" val="37047593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3 Marcador de fecha"/>
          <p:cNvSpPr>
            <a:spLocks noGrp="1"/>
          </p:cNvSpPr>
          <p:nvPr>
            <p:ph type="dt" sz="half" idx="10"/>
          </p:nvPr>
        </p:nvSpPr>
        <p:spPr/>
        <p:txBody>
          <a:bodyPr/>
          <a:lstStyle>
            <a:lvl1pPr>
              <a:defRPr/>
            </a:lvl1pPr>
          </a:lstStyle>
          <a:p>
            <a:pPr>
              <a:defRPr/>
            </a:pPr>
            <a:endParaRPr lang="es-ES"/>
          </a:p>
        </p:txBody>
      </p:sp>
      <p:sp>
        <p:nvSpPr>
          <p:cNvPr id="3" name="2 Marcador de pie de página"/>
          <p:cNvSpPr>
            <a:spLocks noGrp="1"/>
          </p:cNvSpPr>
          <p:nvPr>
            <p:ph type="ftr" sz="quarter" idx="11"/>
          </p:nvPr>
        </p:nvSpPr>
        <p:spPr/>
        <p:txBody>
          <a:bodyPr/>
          <a:lstStyle>
            <a:lvl1pPr>
              <a:defRPr/>
            </a:lvl1pPr>
          </a:lstStyle>
          <a:p>
            <a:pPr>
              <a:defRPr/>
            </a:pPr>
            <a:endParaRPr lang="es-ES"/>
          </a:p>
        </p:txBody>
      </p:sp>
      <p:sp>
        <p:nvSpPr>
          <p:cNvPr id="4" name="22 Marcador de número de diapositiva"/>
          <p:cNvSpPr>
            <a:spLocks noGrp="1"/>
          </p:cNvSpPr>
          <p:nvPr>
            <p:ph type="sldNum" sz="quarter" idx="12"/>
          </p:nvPr>
        </p:nvSpPr>
        <p:spPr/>
        <p:txBody>
          <a:bodyPr/>
          <a:lstStyle>
            <a:lvl1pPr>
              <a:defRPr/>
            </a:lvl1pPr>
          </a:lstStyle>
          <a:p>
            <a:pPr>
              <a:defRPr/>
            </a:pPr>
            <a:fld id="{61AF1CDE-8335-48F6-A0D3-6EC987406BFF}" type="slidenum">
              <a:rPr lang="es-ES"/>
              <a:pPr>
                <a:defRPr/>
              </a:pPr>
              <a:t>‹Nº›</a:t>
            </a:fld>
            <a:endParaRPr lang="es-ES" dirty="0"/>
          </a:p>
        </p:txBody>
      </p:sp>
    </p:spTree>
    <p:extLst>
      <p:ext uri="{BB962C8B-B14F-4D97-AF65-F5344CB8AC3E}">
        <p14:creationId xmlns:p14="http://schemas.microsoft.com/office/powerpoint/2010/main" val="1646323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0ABF217C-F9A5-4526-B4E8-BAD88A2EA62E}" type="datetimeFigureOut">
              <a:rPr lang="es-ES" smtClean="0"/>
              <a:t>18/03/2021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6E664DE-7363-4595-8781-C115AF1258A8}" type="slidenum">
              <a:rPr lang="es-ES" smtClean="0"/>
              <a:t>‹Nº›</a:t>
            </a:fld>
            <a:endParaRPr lang="es-ES"/>
          </a:p>
        </p:txBody>
      </p:sp>
    </p:spTree>
    <p:extLst>
      <p:ext uri="{BB962C8B-B14F-4D97-AF65-F5344CB8AC3E}">
        <p14:creationId xmlns:p14="http://schemas.microsoft.com/office/powerpoint/2010/main" val="3796140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0ABF217C-F9A5-4526-B4E8-BAD88A2EA62E}" type="datetimeFigureOut">
              <a:rPr lang="es-ES" smtClean="0"/>
              <a:t>18/03/2021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6E664DE-7363-4595-8781-C115AF1258A8}" type="slidenum">
              <a:rPr lang="es-ES" smtClean="0"/>
              <a:t>‹Nº›</a:t>
            </a:fld>
            <a:endParaRPr lang="es-ES"/>
          </a:p>
        </p:txBody>
      </p:sp>
    </p:spTree>
    <p:extLst>
      <p:ext uri="{BB962C8B-B14F-4D97-AF65-F5344CB8AC3E}">
        <p14:creationId xmlns:p14="http://schemas.microsoft.com/office/powerpoint/2010/main" val="1801595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p:txBody>
          <a:bodyPr/>
          <a:lstStyle/>
          <a:p>
            <a:fld id="{0ABF217C-F9A5-4526-B4E8-BAD88A2EA62E}" type="datetimeFigureOut">
              <a:rPr lang="es-ES" smtClean="0"/>
              <a:t>18/03/2021</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06E664DE-7363-4595-8781-C115AF1258A8}" type="slidenum">
              <a:rPr lang="es-ES" smtClean="0"/>
              <a:t>‹Nº›</a:t>
            </a:fld>
            <a:endParaRPr lang="es-ES"/>
          </a:p>
        </p:txBody>
      </p:sp>
    </p:spTree>
    <p:extLst>
      <p:ext uri="{BB962C8B-B14F-4D97-AF65-F5344CB8AC3E}">
        <p14:creationId xmlns:p14="http://schemas.microsoft.com/office/powerpoint/2010/main" val="2076298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0ABF217C-F9A5-4526-B4E8-BAD88A2EA62E}" type="datetimeFigureOut">
              <a:rPr lang="es-ES" smtClean="0"/>
              <a:t>18/03/2021</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06E664DE-7363-4595-8781-C115AF1258A8}" type="slidenum">
              <a:rPr lang="es-ES" smtClean="0"/>
              <a:t>‹Nº›</a:t>
            </a:fld>
            <a:endParaRPr lang="es-ES"/>
          </a:p>
        </p:txBody>
      </p:sp>
    </p:spTree>
    <p:extLst>
      <p:ext uri="{BB962C8B-B14F-4D97-AF65-F5344CB8AC3E}">
        <p14:creationId xmlns:p14="http://schemas.microsoft.com/office/powerpoint/2010/main" val="271144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0ABF217C-F9A5-4526-B4E8-BAD88A2EA62E}" type="datetimeFigureOut">
              <a:rPr lang="es-ES" smtClean="0"/>
              <a:t>18/03/2021</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06E664DE-7363-4595-8781-C115AF1258A8}" type="slidenum">
              <a:rPr lang="es-ES" smtClean="0"/>
              <a:t>‹Nº›</a:t>
            </a:fld>
            <a:endParaRPr lang="es-ES"/>
          </a:p>
        </p:txBody>
      </p:sp>
    </p:spTree>
    <p:extLst>
      <p:ext uri="{BB962C8B-B14F-4D97-AF65-F5344CB8AC3E}">
        <p14:creationId xmlns:p14="http://schemas.microsoft.com/office/powerpoint/2010/main" val="4247538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0ABF217C-F9A5-4526-B4E8-BAD88A2EA62E}" type="datetimeFigureOut">
              <a:rPr lang="es-ES" smtClean="0"/>
              <a:t>18/03/2021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6E664DE-7363-4595-8781-C115AF1258A8}" type="slidenum">
              <a:rPr lang="es-ES" smtClean="0"/>
              <a:t>‹Nº›</a:t>
            </a:fld>
            <a:endParaRPr lang="es-ES"/>
          </a:p>
        </p:txBody>
      </p:sp>
    </p:spTree>
    <p:extLst>
      <p:ext uri="{BB962C8B-B14F-4D97-AF65-F5344CB8AC3E}">
        <p14:creationId xmlns:p14="http://schemas.microsoft.com/office/powerpoint/2010/main" val="3130059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0ABF217C-F9A5-4526-B4E8-BAD88A2EA62E}" type="datetimeFigureOut">
              <a:rPr lang="es-ES" smtClean="0"/>
              <a:t>18/03/2021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6E664DE-7363-4595-8781-C115AF1258A8}" type="slidenum">
              <a:rPr lang="es-ES" smtClean="0"/>
              <a:t>‹Nº›</a:t>
            </a:fld>
            <a:endParaRPr lang="es-ES"/>
          </a:p>
        </p:txBody>
      </p:sp>
    </p:spTree>
    <p:extLst>
      <p:ext uri="{BB962C8B-B14F-4D97-AF65-F5344CB8AC3E}">
        <p14:creationId xmlns:p14="http://schemas.microsoft.com/office/powerpoint/2010/main" val="670009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BF217C-F9A5-4526-B4E8-BAD88A2EA62E}" type="datetimeFigureOut">
              <a:rPr lang="es-ES" smtClean="0"/>
              <a:t>18/03/2021</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E664DE-7363-4595-8781-C115AF1258A8}" type="slidenum">
              <a:rPr lang="es-ES" smtClean="0"/>
              <a:t>‹Nº›</a:t>
            </a:fld>
            <a:endParaRPr lang="es-ES"/>
          </a:p>
        </p:txBody>
      </p:sp>
    </p:spTree>
    <p:extLst>
      <p:ext uri="{BB962C8B-B14F-4D97-AF65-F5344CB8AC3E}">
        <p14:creationId xmlns:p14="http://schemas.microsoft.com/office/powerpoint/2010/main" val="1622565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21 Marcador de título"/>
          <p:cNvSpPr>
            <a:spLocks noGrp="1"/>
          </p:cNvSpPr>
          <p:nvPr>
            <p:ph type="title"/>
          </p:nvPr>
        </p:nvSpPr>
        <p:spPr bwMode="auto">
          <a:xfrm>
            <a:off x="812800" y="228600"/>
            <a:ext cx="108712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endParaRPr lang="en-US" smtClean="0"/>
          </a:p>
        </p:txBody>
      </p:sp>
      <p:sp>
        <p:nvSpPr>
          <p:cNvPr id="2051" name="12 Marcador de texto"/>
          <p:cNvSpPr>
            <a:spLocks noGrp="1"/>
          </p:cNvSpPr>
          <p:nvPr>
            <p:ph type="body" idx="1"/>
          </p:nvPr>
        </p:nvSpPr>
        <p:spPr bwMode="auto">
          <a:xfrm>
            <a:off x="817033" y="1600201"/>
            <a:ext cx="108712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smtClean="0"/>
          </a:p>
        </p:txBody>
      </p:sp>
      <p:sp>
        <p:nvSpPr>
          <p:cNvPr id="14" name="13 Marcador de fecha"/>
          <p:cNvSpPr>
            <a:spLocks noGrp="1"/>
          </p:cNvSpPr>
          <p:nvPr>
            <p:ph type="dt" sz="half" idx="2"/>
          </p:nvPr>
        </p:nvSpPr>
        <p:spPr>
          <a:xfrm>
            <a:off x="8128000" y="6248401"/>
            <a:ext cx="3556000" cy="365125"/>
          </a:xfrm>
          <a:prstGeom prst="rect">
            <a:avLst/>
          </a:prstGeom>
        </p:spPr>
        <p:txBody>
          <a:bodyPr vert="horz" anchor="ctr" anchorCtr="0"/>
          <a:lstStyle>
            <a:lvl1pPr algn="l" eaLnBrk="1" fontAlgn="auto" latinLnBrk="0" hangingPunct="1">
              <a:spcBef>
                <a:spcPts val="0"/>
              </a:spcBef>
              <a:spcAft>
                <a:spcPts val="0"/>
              </a:spcAft>
              <a:defRPr kumimoji="0" sz="1400">
                <a:solidFill>
                  <a:schemeClr val="tx2"/>
                </a:solidFill>
                <a:latin typeface="+mn-lt"/>
                <a:cs typeface="+mn-cs"/>
              </a:defRPr>
            </a:lvl1pPr>
          </a:lstStyle>
          <a:p>
            <a:pPr>
              <a:defRPr/>
            </a:pPr>
            <a:endParaRPr lang="es-ES"/>
          </a:p>
        </p:txBody>
      </p:sp>
      <p:sp>
        <p:nvSpPr>
          <p:cNvPr id="3" name="2 Marcador de pie de página"/>
          <p:cNvSpPr>
            <a:spLocks noGrp="1"/>
          </p:cNvSpPr>
          <p:nvPr>
            <p:ph type="ftr" sz="quarter" idx="3"/>
          </p:nvPr>
        </p:nvSpPr>
        <p:spPr>
          <a:xfrm>
            <a:off x="812801" y="6248401"/>
            <a:ext cx="7228417" cy="365125"/>
          </a:xfrm>
          <a:prstGeom prst="rect">
            <a:avLst/>
          </a:prstGeom>
        </p:spPr>
        <p:txBody>
          <a:bodyPr vert="horz" anchor="ctr"/>
          <a:lstStyle>
            <a:lvl1pPr algn="r" eaLnBrk="1" fontAlgn="auto" latinLnBrk="0" hangingPunct="1">
              <a:spcBef>
                <a:spcPts val="0"/>
              </a:spcBef>
              <a:spcAft>
                <a:spcPts val="0"/>
              </a:spcAft>
              <a:defRPr kumimoji="0" sz="1400">
                <a:solidFill>
                  <a:schemeClr val="tx2"/>
                </a:solidFill>
                <a:latin typeface="+mn-lt"/>
                <a:cs typeface="+mn-cs"/>
              </a:defRPr>
            </a:lvl1pPr>
          </a:lstStyle>
          <a:p>
            <a:pPr>
              <a:defRPr/>
            </a:pPr>
            <a:endParaRPr lang="es-ES"/>
          </a:p>
        </p:txBody>
      </p:sp>
      <p:sp>
        <p:nvSpPr>
          <p:cNvPr id="7" name="6 Rectángulo"/>
          <p:cNvSpPr/>
          <p:nvPr/>
        </p:nvSpPr>
        <p:spPr bwMode="white">
          <a:xfrm>
            <a:off x="0" y="1235075"/>
            <a:ext cx="12192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fontAlgn="auto">
              <a:spcBef>
                <a:spcPts val="0"/>
              </a:spcBef>
              <a:spcAft>
                <a:spcPts val="0"/>
              </a:spcAft>
              <a:defRPr/>
            </a:pPr>
            <a:endParaRPr lang="en-US" sz="1800" dirty="0"/>
          </a:p>
        </p:txBody>
      </p:sp>
      <p:sp>
        <p:nvSpPr>
          <p:cNvPr id="8" name="7 Rectángulo"/>
          <p:cNvSpPr/>
          <p:nvPr/>
        </p:nvSpPr>
        <p:spPr>
          <a:xfrm>
            <a:off x="0" y="1279525"/>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fontAlgn="auto">
              <a:spcBef>
                <a:spcPts val="0"/>
              </a:spcBef>
              <a:spcAft>
                <a:spcPts val="0"/>
              </a:spcAft>
              <a:defRPr/>
            </a:pPr>
            <a:endParaRPr lang="en-US" sz="1800" dirty="0"/>
          </a:p>
        </p:txBody>
      </p:sp>
      <p:sp>
        <p:nvSpPr>
          <p:cNvPr id="9" name="8 Rectángulo"/>
          <p:cNvSpPr/>
          <p:nvPr/>
        </p:nvSpPr>
        <p:spPr>
          <a:xfrm>
            <a:off x="787400" y="1279525"/>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fontAlgn="auto">
              <a:spcBef>
                <a:spcPts val="0"/>
              </a:spcBef>
              <a:spcAft>
                <a:spcPts val="0"/>
              </a:spcAft>
              <a:defRPr/>
            </a:pPr>
            <a:endParaRPr lang="en-US" sz="1800" dirty="0"/>
          </a:p>
        </p:txBody>
      </p:sp>
      <p:sp>
        <p:nvSpPr>
          <p:cNvPr id="23" name="22 Marcador de número de diapositiva"/>
          <p:cNvSpPr>
            <a:spLocks noGrp="1"/>
          </p:cNvSpPr>
          <p:nvPr>
            <p:ph type="sldNum" sz="quarter" idx="4"/>
          </p:nvPr>
        </p:nvSpPr>
        <p:spPr>
          <a:xfrm>
            <a:off x="0" y="1271589"/>
            <a:ext cx="711200" cy="244475"/>
          </a:xfrm>
          <a:prstGeom prst="rect">
            <a:avLst/>
          </a:prstGeom>
        </p:spPr>
        <p:txBody>
          <a:bodyPr vert="horz" anchor="ctr" anchorCtr="0">
            <a:normAutofit/>
          </a:bodyPr>
          <a:lstStyle>
            <a:lvl1pPr algn="ctr" eaLnBrk="1" fontAlgn="auto" latinLnBrk="0" hangingPunct="1">
              <a:spcBef>
                <a:spcPts val="0"/>
              </a:spcBef>
              <a:spcAft>
                <a:spcPts val="0"/>
              </a:spcAft>
              <a:defRPr kumimoji="0" sz="1400" b="1">
                <a:solidFill>
                  <a:srgbClr val="FFFFFF"/>
                </a:solidFill>
                <a:latin typeface="+mn-lt"/>
                <a:cs typeface="+mn-cs"/>
              </a:defRPr>
            </a:lvl1pPr>
          </a:lstStyle>
          <a:p>
            <a:pPr>
              <a:defRPr/>
            </a:pPr>
            <a:fld id="{97B7DFB5-C708-4171-8DF4-27A979999DB9}" type="slidenum">
              <a:rPr lang="es-ES"/>
              <a:pPr>
                <a:defRPr/>
              </a:pPr>
              <a:t>‹Nº›</a:t>
            </a:fld>
            <a:endParaRPr lang="es-ES" dirty="0"/>
          </a:p>
        </p:txBody>
      </p:sp>
    </p:spTree>
    <p:extLst>
      <p:ext uri="{BB962C8B-B14F-4D97-AF65-F5344CB8AC3E}">
        <p14:creationId xmlns:p14="http://schemas.microsoft.com/office/powerpoint/2010/main" val="560721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w Cen MT" pitchFamily="34" charset="0"/>
        </a:defRPr>
      </a:lvl2pPr>
      <a:lvl3pPr algn="l" rtl="0" eaLnBrk="0" fontAlgn="base" hangingPunct="0">
        <a:spcBef>
          <a:spcPct val="0"/>
        </a:spcBef>
        <a:spcAft>
          <a:spcPct val="0"/>
        </a:spcAft>
        <a:defRPr sz="4400">
          <a:solidFill>
            <a:schemeClr val="tx2"/>
          </a:solidFill>
          <a:latin typeface="Tw Cen MT" pitchFamily="34" charset="0"/>
        </a:defRPr>
      </a:lvl3pPr>
      <a:lvl4pPr algn="l" rtl="0" eaLnBrk="0" fontAlgn="base" hangingPunct="0">
        <a:spcBef>
          <a:spcPct val="0"/>
        </a:spcBef>
        <a:spcAft>
          <a:spcPct val="0"/>
        </a:spcAft>
        <a:defRPr sz="4400">
          <a:solidFill>
            <a:schemeClr val="tx2"/>
          </a:solidFill>
          <a:latin typeface="Tw Cen MT" pitchFamily="34" charset="0"/>
        </a:defRPr>
      </a:lvl4pPr>
      <a:lvl5pPr algn="l" rtl="0" eaLnBrk="0" fontAlgn="base" hangingPunct="0">
        <a:spcBef>
          <a:spcPct val="0"/>
        </a:spcBef>
        <a:spcAft>
          <a:spcPct val="0"/>
        </a:spcAft>
        <a:defRPr sz="4400">
          <a:solidFill>
            <a:schemeClr val="tx2"/>
          </a:solidFill>
          <a:latin typeface="Tw Cen MT" pitchFamily="34" charset="0"/>
        </a:defRPr>
      </a:lvl5pPr>
      <a:lvl6pPr marL="457200" algn="l" rtl="0" fontAlgn="base">
        <a:spcBef>
          <a:spcPct val="0"/>
        </a:spcBef>
        <a:spcAft>
          <a:spcPct val="0"/>
        </a:spcAft>
        <a:defRPr sz="4400">
          <a:solidFill>
            <a:schemeClr val="tx2"/>
          </a:solidFill>
          <a:latin typeface="Tw Cen MT" pitchFamily="34" charset="0"/>
        </a:defRPr>
      </a:lvl6pPr>
      <a:lvl7pPr marL="914400" algn="l" rtl="0" fontAlgn="base">
        <a:spcBef>
          <a:spcPct val="0"/>
        </a:spcBef>
        <a:spcAft>
          <a:spcPct val="0"/>
        </a:spcAft>
        <a:defRPr sz="4400">
          <a:solidFill>
            <a:schemeClr val="tx2"/>
          </a:solidFill>
          <a:latin typeface="Tw Cen MT" pitchFamily="34" charset="0"/>
        </a:defRPr>
      </a:lvl7pPr>
      <a:lvl8pPr marL="1371600" algn="l" rtl="0" fontAlgn="base">
        <a:spcBef>
          <a:spcPct val="0"/>
        </a:spcBef>
        <a:spcAft>
          <a:spcPct val="0"/>
        </a:spcAft>
        <a:defRPr sz="4400">
          <a:solidFill>
            <a:schemeClr val="tx2"/>
          </a:solidFill>
          <a:latin typeface="Tw Cen MT" pitchFamily="34" charset="0"/>
        </a:defRPr>
      </a:lvl8pPr>
      <a:lvl9pPr marL="1828800" algn="l" rtl="0" fontAlgn="base">
        <a:spcBef>
          <a:spcPct val="0"/>
        </a:spcBef>
        <a:spcAft>
          <a:spcPct val="0"/>
        </a:spcAft>
        <a:defRPr sz="4400">
          <a:solidFill>
            <a:schemeClr val="tx2"/>
          </a:solidFill>
          <a:latin typeface="Tw Cen MT" pitchFamily="34" charset="0"/>
        </a:defRPr>
      </a:lvl9pPr>
    </p:titleStyle>
    <p:bodyStyle>
      <a:lvl1pPr marL="319088" indent="-319088" algn="l" rtl="0"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3 Título"/>
          <p:cNvSpPr>
            <a:spLocks noGrp="1"/>
          </p:cNvSpPr>
          <p:nvPr>
            <p:ph type="ctrTitle"/>
          </p:nvPr>
        </p:nvSpPr>
        <p:spPr>
          <a:xfrm>
            <a:off x="2174082" y="231820"/>
            <a:ext cx="7772400" cy="1536566"/>
          </a:xfrm>
        </p:spPr>
        <p:txBody>
          <a:bodyPr/>
          <a:lstStyle/>
          <a:p>
            <a:pPr algn="ctr" eaLnBrk="1" hangingPunct="1"/>
            <a:r>
              <a:rPr lang="es-ES" b="1" cap="none" dirty="0" smtClean="0"/>
              <a:t>El metabolismo</a:t>
            </a:r>
            <a:br>
              <a:rPr lang="es-ES" b="1" cap="none" dirty="0" smtClean="0"/>
            </a:br>
            <a:r>
              <a:rPr lang="es-ES" b="1" cap="none" dirty="0" smtClean="0"/>
              <a:t>Repaso EBAU </a:t>
            </a:r>
          </a:p>
        </p:txBody>
      </p:sp>
      <p:sp>
        <p:nvSpPr>
          <p:cNvPr id="10243" name="4 Subtítulo"/>
          <p:cNvSpPr>
            <a:spLocks noGrp="1"/>
          </p:cNvSpPr>
          <p:nvPr>
            <p:ph type="subTitle" idx="1"/>
          </p:nvPr>
        </p:nvSpPr>
        <p:spPr>
          <a:xfrm>
            <a:off x="3886200" y="6049963"/>
            <a:ext cx="6705600" cy="685800"/>
          </a:xfrm>
        </p:spPr>
        <p:txBody>
          <a:bodyPr/>
          <a:lstStyle/>
          <a:p>
            <a:pPr eaLnBrk="1" hangingPunct="1"/>
            <a:r>
              <a:rPr lang="es-ES" smtClean="0"/>
              <a:t>2º Bachillerato - Biología</a:t>
            </a:r>
          </a:p>
        </p:txBody>
      </p:sp>
      <p:sp>
        <p:nvSpPr>
          <p:cNvPr id="10244" name="Text Box 8"/>
          <p:cNvSpPr txBox="1">
            <a:spLocks noChangeArrowheads="1"/>
          </p:cNvSpPr>
          <p:nvPr/>
        </p:nvSpPr>
        <p:spPr bwMode="auto">
          <a:xfrm>
            <a:off x="583797" y="6049963"/>
            <a:ext cx="1885950" cy="641350"/>
          </a:xfrm>
          <a:prstGeom prst="rect">
            <a:avLst/>
          </a:prstGeom>
          <a:noFill/>
          <a:ln w="9525">
            <a:noFill/>
            <a:miter lim="800000"/>
            <a:headEnd/>
            <a:tailEnd/>
          </a:ln>
        </p:spPr>
        <p:txBody>
          <a:bodyPr wrap="none">
            <a:spAutoFit/>
          </a:bodyPr>
          <a:lstStyle/>
          <a:p>
            <a:pPr fontAlgn="base">
              <a:spcBef>
                <a:spcPct val="0"/>
              </a:spcBef>
              <a:spcAft>
                <a:spcPct val="0"/>
              </a:spcAft>
            </a:pPr>
            <a:r>
              <a:rPr lang="es-ES" dirty="0" err="1">
                <a:solidFill>
                  <a:prstClr val="white"/>
                </a:solidFill>
                <a:latin typeface="Arial" charset="0"/>
                <a:cs typeface="Arial" charset="0"/>
              </a:rPr>
              <a:t>Pachi</a:t>
            </a:r>
            <a:r>
              <a:rPr lang="es-ES" dirty="0">
                <a:solidFill>
                  <a:prstClr val="white"/>
                </a:solidFill>
                <a:latin typeface="Arial" charset="0"/>
                <a:cs typeface="Arial" charset="0"/>
              </a:rPr>
              <a:t> San Millán</a:t>
            </a:r>
          </a:p>
          <a:p>
            <a:pPr fontAlgn="base">
              <a:spcBef>
                <a:spcPct val="0"/>
              </a:spcBef>
              <a:spcAft>
                <a:spcPct val="0"/>
              </a:spcAft>
            </a:pPr>
            <a:r>
              <a:rPr lang="es-ES" dirty="0">
                <a:solidFill>
                  <a:prstClr val="white"/>
                </a:solidFill>
                <a:latin typeface="Arial" charset="0"/>
                <a:cs typeface="Arial" charset="0"/>
              </a:rPr>
              <a:t>IES </a:t>
            </a:r>
            <a:r>
              <a:rPr lang="es-ES" dirty="0" err="1">
                <a:solidFill>
                  <a:prstClr val="white"/>
                </a:solidFill>
                <a:latin typeface="Arial" charset="0"/>
                <a:cs typeface="Arial" charset="0"/>
              </a:rPr>
              <a:t>Muriedas</a:t>
            </a:r>
            <a:endParaRPr lang="es-ES" dirty="0">
              <a:solidFill>
                <a:prstClr val="white"/>
              </a:solidFill>
              <a:latin typeface="Arial" charset="0"/>
              <a:cs typeface="Arial" charset="0"/>
            </a:endParaRPr>
          </a:p>
        </p:txBody>
      </p:sp>
      <p:pic>
        <p:nvPicPr>
          <p:cNvPr id="10245" name="Picture 10" descr="Rutascatmito 2"/>
          <p:cNvPicPr>
            <a:picLocks noChangeAspect="1" noChangeArrowheads="1"/>
          </p:cNvPicPr>
          <p:nvPr/>
        </p:nvPicPr>
        <p:blipFill>
          <a:blip r:embed="rId3" cstate="print"/>
          <a:srcRect/>
          <a:stretch>
            <a:fillRect/>
          </a:stretch>
        </p:blipFill>
        <p:spPr bwMode="auto">
          <a:xfrm>
            <a:off x="583797" y="2472207"/>
            <a:ext cx="4103687" cy="2533650"/>
          </a:xfrm>
          <a:prstGeom prst="rect">
            <a:avLst/>
          </a:prstGeom>
          <a:noFill/>
          <a:ln w="9525">
            <a:noFill/>
            <a:miter lim="800000"/>
            <a:headEnd/>
            <a:tailEnd/>
          </a:ln>
        </p:spPr>
      </p:pic>
      <p:pic>
        <p:nvPicPr>
          <p:cNvPr id="6" name="Imagen 5"/>
          <p:cNvPicPr>
            <a:picLocks noChangeAspect="1"/>
          </p:cNvPicPr>
          <p:nvPr/>
        </p:nvPicPr>
        <p:blipFill rotWithShape="1">
          <a:blip r:embed="rId4"/>
          <a:srcRect l="47158"/>
          <a:stretch/>
        </p:blipFill>
        <p:spPr>
          <a:xfrm>
            <a:off x="8087933" y="1339247"/>
            <a:ext cx="3389926" cy="3834035"/>
          </a:xfrm>
          <a:prstGeom prst="rect">
            <a:avLst/>
          </a:prstGeom>
          <a:ln>
            <a:solidFill>
              <a:schemeClr val="tx1"/>
            </a:solidFill>
          </a:ln>
        </p:spPr>
      </p:pic>
    </p:spTree>
    <p:extLst>
      <p:ext uri="{BB962C8B-B14F-4D97-AF65-F5344CB8AC3E}">
        <p14:creationId xmlns:p14="http://schemas.microsoft.com/office/powerpoint/2010/main" val="20845143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8"/>
          <p:cNvSpPr>
            <a:spLocks noChangeArrowheads="1"/>
          </p:cNvSpPr>
          <p:nvPr/>
        </p:nvSpPr>
        <p:spPr bwMode="auto">
          <a:xfrm>
            <a:off x="345485" y="1111355"/>
            <a:ext cx="7911412" cy="5755422"/>
          </a:xfrm>
          <a:prstGeom prst="rect">
            <a:avLst/>
          </a:prstGeom>
          <a:noFill/>
          <a:ln w="9525">
            <a:noFill/>
            <a:miter lim="800000"/>
            <a:headEnd/>
            <a:tailEnd/>
          </a:ln>
        </p:spPr>
        <p:txBody>
          <a:bodyPr wrap="square" anchor="ctr">
            <a:spAutoFit/>
          </a:bodyPr>
          <a:lstStyle/>
          <a:p>
            <a:pPr marL="285750" indent="-285750" algn="l" eaLnBrk="0" hangingPunct="0">
              <a:buFont typeface="Arial" panose="020B0604020202020204" pitchFamily="34" charset="0"/>
              <a:buChar char="•"/>
            </a:pPr>
            <a:r>
              <a:rPr lang="es-ES" sz="1600" b="1" i="1" dirty="0" smtClean="0">
                <a:solidFill>
                  <a:srgbClr val="C00000"/>
                </a:solidFill>
              </a:rPr>
              <a:t>Se trata del proceso catabólico conocido como </a:t>
            </a:r>
          </a:p>
          <a:p>
            <a:pPr algn="l" eaLnBrk="0" hangingPunct="0"/>
            <a:r>
              <a:rPr lang="es-ES" sz="1600" b="1" i="1" dirty="0" smtClean="0">
                <a:solidFill>
                  <a:srgbClr val="7030A0"/>
                </a:solidFill>
              </a:rPr>
              <a:t>RESPIRACIÓN CELULAR AEROBIA.</a:t>
            </a:r>
          </a:p>
          <a:p>
            <a:pPr algn="l" eaLnBrk="0" hangingPunct="0"/>
            <a:r>
              <a:rPr lang="es-ES" sz="1600" b="1" i="1" dirty="0" smtClean="0">
                <a:solidFill>
                  <a:srgbClr val="C00000"/>
                </a:solidFill>
              </a:rPr>
              <a:t>Todas </a:t>
            </a:r>
            <a:r>
              <a:rPr lang="es-ES" sz="1600" b="1" i="1" dirty="0">
                <a:solidFill>
                  <a:srgbClr val="C00000"/>
                </a:solidFill>
              </a:rPr>
              <a:t>degradar m. orgánica por </a:t>
            </a:r>
            <a:r>
              <a:rPr lang="es-ES" sz="1600" b="1" i="1" dirty="0" smtClean="0">
                <a:solidFill>
                  <a:srgbClr val="C00000"/>
                </a:solidFill>
              </a:rPr>
              <a:t>oxidación</a:t>
            </a:r>
            <a:endParaRPr lang="es-ES" sz="1600" b="1" i="1" dirty="0">
              <a:solidFill>
                <a:srgbClr val="C00000"/>
              </a:solidFill>
            </a:endParaRPr>
          </a:p>
          <a:p>
            <a:pPr algn="l" eaLnBrk="0" hangingPunct="0"/>
            <a:r>
              <a:rPr lang="es-ES" sz="1600" b="1" i="1" dirty="0">
                <a:solidFill>
                  <a:srgbClr val="C00000"/>
                </a:solidFill>
              </a:rPr>
              <a:t>OBJETIVOS:</a:t>
            </a:r>
          </a:p>
          <a:p>
            <a:pPr algn="l"/>
            <a:endParaRPr lang="pt-BR" sz="1600" b="1" i="1" dirty="0" smtClean="0">
              <a:solidFill>
                <a:srgbClr val="7030A0"/>
              </a:solidFill>
            </a:endParaRPr>
          </a:p>
          <a:p>
            <a:pPr algn="l"/>
            <a:endParaRPr lang="pt-BR" sz="1600" b="1" i="1" dirty="0" smtClean="0">
              <a:solidFill>
                <a:srgbClr val="7030A0"/>
              </a:solidFill>
            </a:endParaRPr>
          </a:p>
          <a:p>
            <a:pPr algn="l"/>
            <a:r>
              <a:rPr lang="pt-BR" sz="1600" b="1" i="1" dirty="0" smtClean="0">
                <a:solidFill>
                  <a:srgbClr val="7030A0"/>
                </a:solidFill>
              </a:rPr>
              <a:t>1ºglucolisis</a:t>
            </a:r>
            <a:r>
              <a:rPr lang="pt-BR" sz="1600" b="1" i="1" dirty="0">
                <a:solidFill>
                  <a:srgbClr val="7030A0"/>
                </a:solidFill>
              </a:rPr>
              <a:t>: </a:t>
            </a:r>
          </a:p>
          <a:p>
            <a:pPr algn="l"/>
            <a:r>
              <a:rPr lang="es-ES" sz="1600" b="1" i="1" dirty="0">
                <a:solidFill>
                  <a:srgbClr val="C00000"/>
                </a:solidFill>
              </a:rPr>
              <a:t>	-  </a:t>
            </a:r>
            <a:r>
              <a:rPr lang="es-ES" sz="1600" b="1" i="1" dirty="0" smtClean="0">
                <a:solidFill>
                  <a:srgbClr val="C00000"/>
                </a:solidFill>
              </a:rPr>
              <a:t>6 </a:t>
            </a:r>
            <a:r>
              <a:rPr lang="es-ES" sz="1600" b="1" i="1" dirty="0">
                <a:solidFill>
                  <a:srgbClr val="C00000"/>
                </a:solidFill>
              </a:rPr>
              <a:t>precursores </a:t>
            </a:r>
            <a:r>
              <a:rPr lang="es-ES" sz="1600" b="1" i="1" dirty="0" smtClean="0">
                <a:solidFill>
                  <a:srgbClr val="C00000"/>
                </a:solidFill>
              </a:rPr>
              <a:t>metabólicos (para la biosíntesis)</a:t>
            </a:r>
            <a:endParaRPr lang="es-ES" sz="1600" b="1" i="1" dirty="0">
              <a:solidFill>
                <a:srgbClr val="C00000"/>
              </a:solidFill>
            </a:endParaRPr>
          </a:p>
          <a:p>
            <a:pPr algn="l"/>
            <a:r>
              <a:rPr lang="es-ES" sz="1600" b="1" i="1" dirty="0">
                <a:solidFill>
                  <a:srgbClr val="C00000"/>
                </a:solidFill>
              </a:rPr>
              <a:t>	-  Produce 2 ATP por </a:t>
            </a:r>
            <a:r>
              <a:rPr lang="es-ES" sz="1600" b="1" i="1" dirty="0" err="1">
                <a:solidFill>
                  <a:srgbClr val="C00000"/>
                </a:solidFill>
              </a:rPr>
              <a:t>fosforilación</a:t>
            </a:r>
            <a:r>
              <a:rPr lang="es-ES" sz="1600" b="1" i="1" dirty="0">
                <a:solidFill>
                  <a:srgbClr val="C00000"/>
                </a:solidFill>
              </a:rPr>
              <a:t> a nivel de sustrato. (objetivo, energía)</a:t>
            </a:r>
          </a:p>
          <a:p>
            <a:pPr algn="l"/>
            <a:r>
              <a:rPr lang="es-ES" sz="1600" b="1" i="1" dirty="0">
                <a:solidFill>
                  <a:srgbClr val="C00000"/>
                </a:solidFill>
              </a:rPr>
              <a:t>	-  Genera poder reductor en forma de 2 </a:t>
            </a:r>
            <a:r>
              <a:rPr lang="es-ES" sz="1600" b="1" i="1" dirty="0" smtClean="0">
                <a:solidFill>
                  <a:srgbClr val="C00000"/>
                </a:solidFill>
              </a:rPr>
              <a:t>NADH + 2H</a:t>
            </a:r>
            <a:r>
              <a:rPr lang="es-ES" sz="1600" b="1" i="1" baseline="30000" dirty="0" smtClean="0">
                <a:solidFill>
                  <a:srgbClr val="C00000"/>
                </a:solidFill>
              </a:rPr>
              <a:t>+</a:t>
            </a:r>
            <a:r>
              <a:rPr lang="es-ES" sz="1600" b="1" i="1" dirty="0" smtClean="0">
                <a:solidFill>
                  <a:srgbClr val="C00000"/>
                </a:solidFill>
              </a:rPr>
              <a:t>. </a:t>
            </a:r>
            <a:r>
              <a:rPr lang="es-ES" sz="1600" b="1" i="1" dirty="0">
                <a:solidFill>
                  <a:srgbClr val="C00000"/>
                </a:solidFill>
              </a:rPr>
              <a:t>(objetivo)</a:t>
            </a:r>
          </a:p>
          <a:p>
            <a:pPr algn="l"/>
            <a:r>
              <a:rPr lang="es-ES" sz="1600" b="1" i="1" dirty="0">
                <a:solidFill>
                  <a:srgbClr val="7030A0"/>
                </a:solidFill>
              </a:rPr>
              <a:t>2º </a:t>
            </a:r>
            <a:r>
              <a:rPr lang="es-ES" sz="1600" b="1" i="1" dirty="0" err="1" smtClean="0">
                <a:solidFill>
                  <a:srgbClr val="7030A0"/>
                </a:solidFill>
              </a:rPr>
              <a:t>Descarboxilación</a:t>
            </a:r>
            <a:r>
              <a:rPr lang="es-ES" sz="1600" b="1" i="1" dirty="0" smtClean="0">
                <a:solidFill>
                  <a:srgbClr val="7030A0"/>
                </a:solidFill>
              </a:rPr>
              <a:t> oxidativa </a:t>
            </a:r>
            <a:r>
              <a:rPr lang="es-ES" sz="1600" b="1" i="1" dirty="0">
                <a:solidFill>
                  <a:srgbClr val="7030A0"/>
                </a:solidFill>
              </a:rPr>
              <a:t>del </a:t>
            </a:r>
            <a:r>
              <a:rPr lang="es-ES" sz="1600" b="1" i="1" dirty="0" err="1">
                <a:solidFill>
                  <a:srgbClr val="7030A0"/>
                </a:solidFill>
              </a:rPr>
              <a:t>Piruvato</a:t>
            </a:r>
            <a:r>
              <a:rPr lang="es-ES" sz="1600" b="1" i="1" dirty="0">
                <a:solidFill>
                  <a:srgbClr val="7030A0"/>
                </a:solidFill>
              </a:rPr>
              <a:t>:</a:t>
            </a:r>
          </a:p>
          <a:p>
            <a:pPr algn="l"/>
            <a:r>
              <a:rPr lang="es-ES" sz="1600" b="1" i="1" dirty="0">
                <a:solidFill>
                  <a:srgbClr val="C00000"/>
                </a:solidFill>
              </a:rPr>
              <a:t>	- </a:t>
            </a:r>
            <a:r>
              <a:rPr lang="es-ES" sz="1600" b="1" i="1" dirty="0" err="1">
                <a:solidFill>
                  <a:srgbClr val="C00000"/>
                </a:solidFill>
              </a:rPr>
              <a:t>Precurso</a:t>
            </a:r>
            <a:r>
              <a:rPr lang="es-ES" sz="1600" b="1" i="1" dirty="0">
                <a:solidFill>
                  <a:srgbClr val="C00000"/>
                </a:solidFill>
              </a:rPr>
              <a:t>: Acetil-</a:t>
            </a:r>
            <a:r>
              <a:rPr lang="es-ES" sz="1600" b="1" i="1" dirty="0" err="1">
                <a:solidFill>
                  <a:srgbClr val="C00000"/>
                </a:solidFill>
              </a:rPr>
              <a:t>CoA</a:t>
            </a:r>
            <a:r>
              <a:rPr lang="es-ES" sz="1600" b="1" i="1" dirty="0">
                <a:solidFill>
                  <a:srgbClr val="C00000"/>
                </a:solidFill>
              </a:rPr>
              <a:t>. </a:t>
            </a:r>
          </a:p>
          <a:p>
            <a:pPr lvl="2" algn="l">
              <a:buFontTx/>
              <a:buChar char="-"/>
            </a:pPr>
            <a:r>
              <a:rPr lang="es-ES" sz="1600" b="1" i="1" dirty="0">
                <a:solidFill>
                  <a:srgbClr val="C00000"/>
                </a:solidFill>
              </a:rPr>
              <a:t>Poder reductor: NADH + H</a:t>
            </a:r>
            <a:r>
              <a:rPr lang="es-ES" sz="1600" b="1" i="1" baseline="30000" dirty="0">
                <a:solidFill>
                  <a:srgbClr val="C00000"/>
                </a:solidFill>
              </a:rPr>
              <a:t>+</a:t>
            </a:r>
            <a:r>
              <a:rPr lang="es-ES" sz="1600" b="1" dirty="0">
                <a:solidFill>
                  <a:srgbClr val="C00000"/>
                </a:solidFill>
              </a:rPr>
              <a:t> </a:t>
            </a:r>
            <a:endParaRPr lang="es-ES" sz="1600" b="1" i="1" dirty="0">
              <a:solidFill>
                <a:srgbClr val="C00000"/>
              </a:solidFill>
            </a:endParaRPr>
          </a:p>
          <a:p>
            <a:pPr algn="l"/>
            <a:r>
              <a:rPr lang="es-ES" sz="1600" b="1" i="1" dirty="0">
                <a:solidFill>
                  <a:srgbClr val="7030A0"/>
                </a:solidFill>
              </a:rPr>
              <a:t>3ºC. Krebs: </a:t>
            </a:r>
          </a:p>
          <a:p>
            <a:pPr algn="l"/>
            <a:r>
              <a:rPr lang="es-ES" sz="1600" b="1" i="1" dirty="0">
                <a:solidFill>
                  <a:srgbClr val="C00000"/>
                </a:solidFill>
              </a:rPr>
              <a:t>	-  Poder reductor en forma de 3 NADH y 1 FADH</a:t>
            </a:r>
            <a:r>
              <a:rPr lang="es-ES" sz="1600" b="1" i="1" baseline="-25000" dirty="0">
                <a:solidFill>
                  <a:srgbClr val="C00000"/>
                </a:solidFill>
              </a:rPr>
              <a:t>2</a:t>
            </a:r>
            <a:r>
              <a:rPr lang="es-ES" sz="1600" b="1" i="1" dirty="0">
                <a:solidFill>
                  <a:srgbClr val="C00000"/>
                </a:solidFill>
              </a:rPr>
              <a:t>.</a:t>
            </a:r>
          </a:p>
          <a:p>
            <a:pPr algn="l"/>
            <a:r>
              <a:rPr lang="es-ES" sz="1600" b="1" i="1" dirty="0">
                <a:solidFill>
                  <a:srgbClr val="C00000"/>
                </a:solidFill>
              </a:rPr>
              <a:t>	-  4 precursores </a:t>
            </a:r>
            <a:r>
              <a:rPr lang="es-ES" sz="1600" b="1" i="1" dirty="0" smtClean="0">
                <a:solidFill>
                  <a:srgbClr val="C00000"/>
                </a:solidFill>
              </a:rPr>
              <a:t>metabólicos (para la biosíntesis, incluye al Acetil </a:t>
            </a:r>
            <a:r>
              <a:rPr lang="es-ES" sz="1600" b="1" i="1" dirty="0" err="1" smtClean="0">
                <a:solidFill>
                  <a:srgbClr val="C00000"/>
                </a:solidFill>
              </a:rPr>
              <a:t>CoA</a:t>
            </a:r>
            <a:r>
              <a:rPr lang="es-ES" sz="1600" b="1" i="1" dirty="0" smtClean="0">
                <a:solidFill>
                  <a:srgbClr val="C00000"/>
                </a:solidFill>
              </a:rPr>
              <a:t>) </a:t>
            </a:r>
            <a:r>
              <a:rPr lang="es-ES" sz="1600" b="1" i="1" dirty="0">
                <a:solidFill>
                  <a:srgbClr val="C00000"/>
                </a:solidFill>
              </a:rPr>
              <a:t>.</a:t>
            </a:r>
          </a:p>
          <a:p>
            <a:r>
              <a:rPr lang="es-ES" sz="1600" b="1" i="1" dirty="0">
                <a:solidFill>
                  <a:srgbClr val="C00000"/>
                </a:solidFill>
              </a:rPr>
              <a:t>	-  Energía en forma de 1 GTP </a:t>
            </a:r>
            <a:r>
              <a:rPr lang="es-ES" sz="1600" b="1" i="1" dirty="0" smtClean="0">
                <a:solidFill>
                  <a:srgbClr val="C00000"/>
                </a:solidFill>
              </a:rPr>
              <a:t>por </a:t>
            </a:r>
            <a:r>
              <a:rPr lang="es-ES" sz="1600" b="1" i="1" dirty="0" err="1">
                <a:solidFill>
                  <a:srgbClr val="C00000"/>
                </a:solidFill>
              </a:rPr>
              <a:t>fosforilación</a:t>
            </a:r>
            <a:r>
              <a:rPr lang="es-ES" sz="1600" b="1" i="1" dirty="0">
                <a:solidFill>
                  <a:srgbClr val="C00000"/>
                </a:solidFill>
              </a:rPr>
              <a:t> a nivel de sustrato (convertible y equiparable al ATP)</a:t>
            </a:r>
          </a:p>
          <a:p>
            <a:pPr algn="l"/>
            <a:r>
              <a:rPr lang="es-ES" sz="1600" b="1" i="1" dirty="0">
                <a:solidFill>
                  <a:srgbClr val="7030A0"/>
                </a:solidFill>
              </a:rPr>
              <a:t>4ºCadena respiratoria:  </a:t>
            </a:r>
            <a:endParaRPr lang="es-ES" sz="1600" b="1" i="1" dirty="0" smtClean="0">
              <a:solidFill>
                <a:srgbClr val="7030A0"/>
              </a:solidFill>
            </a:endParaRPr>
          </a:p>
          <a:p>
            <a:r>
              <a:rPr lang="es-ES" sz="1600" b="1" i="1" dirty="0">
                <a:solidFill>
                  <a:srgbClr val="C00000"/>
                </a:solidFill>
              </a:rPr>
              <a:t>	</a:t>
            </a:r>
            <a:r>
              <a:rPr lang="es-ES" sz="1600" b="1" i="1" dirty="0" smtClean="0">
                <a:solidFill>
                  <a:srgbClr val="C00000"/>
                </a:solidFill>
              </a:rPr>
              <a:t>- Transporte </a:t>
            </a:r>
            <a:r>
              <a:rPr lang="es-ES" sz="1600" b="1" i="1" dirty="0">
                <a:solidFill>
                  <a:srgbClr val="C00000"/>
                </a:solidFill>
              </a:rPr>
              <a:t>de e- </a:t>
            </a:r>
            <a:r>
              <a:rPr lang="es-ES" sz="1600" b="1" i="1" dirty="0" smtClean="0">
                <a:solidFill>
                  <a:srgbClr val="C00000"/>
                </a:solidFill>
              </a:rPr>
              <a:t>: Hasta un aceptor final </a:t>
            </a:r>
            <a:r>
              <a:rPr lang="es-ES" sz="1600" b="1" i="1" dirty="0">
                <a:solidFill>
                  <a:srgbClr val="C00000"/>
                </a:solidFill>
              </a:rPr>
              <a:t>de e- </a:t>
            </a:r>
            <a:r>
              <a:rPr lang="es-ES" sz="1600" b="1" i="1" dirty="0" smtClean="0">
                <a:solidFill>
                  <a:srgbClr val="C00000"/>
                </a:solidFill>
              </a:rPr>
              <a:t>(</a:t>
            </a:r>
            <a:r>
              <a:rPr lang="pt-BR" sz="1600" b="1" i="1" dirty="0" err="1" smtClean="0">
                <a:solidFill>
                  <a:srgbClr val="C00000"/>
                </a:solidFill>
              </a:rPr>
              <a:t>en</a:t>
            </a:r>
            <a:r>
              <a:rPr lang="pt-BR" sz="1600" b="1" i="1" dirty="0" smtClean="0">
                <a:solidFill>
                  <a:srgbClr val="C00000"/>
                </a:solidFill>
              </a:rPr>
              <a:t> este caso, </a:t>
            </a:r>
            <a:r>
              <a:rPr lang="es-ES" sz="1600" b="1" i="1" dirty="0">
                <a:solidFill>
                  <a:srgbClr val="C00000"/>
                </a:solidFill>
              </a:rPr>
              <a:t>el </a:t>
            </a:r>
            <a:r>
              <a:rPr lang="pt-BR" sz="1600" b="1" i="1" dirty="0">
                <a:solidFill>
                  <a:srgbClr val="C00000"/>
                </a:solidFill>
              </a:rPr>
              <a:t>O</a:t>
            </a:r>
            <a:r>
              <a:rPr lang="pt-BR" sz="1600" b="1" i="1" baseline="-25000" dirty="0">
                <a:solidFill>
                  <a:srgbClr val="C00000"/>
                </a:solidFill>
              </a:rPr>
              <a:t>2,</a:t>
            </a:r>
            <a:r>
              <a:rPr lang="pt-BR" sz="1600" b="1" i="1" dirty="0" smtClean="0">
                <a:solidFill>
                  <a:srgbClr val="C00000"/>
                </a:solidFill>
              </a:rPr>
              <a:t>), permite 	</a:t>
            </a:r>
            <a:r>
              <a:rPr lang="pt-BR" sz="1600" b="1" i="1" dirty="0" err="1" smtClean="0">
                <a:solidFill>
                  <a:srgbClr val="C00000"/>
                </a:solidFill>
              </a:rPr>
              <a:t>obtener</a:t>
            </a:r>
            <a:r>
              <a:rPr lang="pt-BR" sz="1600" b="1" i="1" dirty="0" smtClean="0">
                <a:solidFill>
                  <a:srgbClr val="C00000"/>
                </a:solidFill>
              </a:rPr>
              <a:t> </a:t>
            </a:r>
            <a:r>
              <a:rPr lang="es-ES" sz="1600" b="1" i="1" dirty="0">
                <a:solidFill>
                  <a:srgbClr val="C00000"/>
                </a:solidFill>
              </a:rPr>
              <a:t>NAD</a:t>
            </a:r>
            <a:r>
              <a:rPr lang="es-ES" sz="1600" b="1" i="1" baseline="30000" dirty="0">
                <a:solidFill>
                  <a:srgbClr val="C00000"/>
                </a:solidFill>
              </a:rPr>
              <a:t>+</a:t>
            </a:r>
            <a:r>
              <a:rPr lang="es-ES" sz="1600" b="1" i="1" dirty="0">
                <a:solidFill>
                  <a:srgbClr val="C00000"/>
                </a:solidFill>
              </a:rPr>
              <a:t> y FAD reciclados (oxidados) </a:t>
            </a:r>
            <a:r>
              <a:rPr lang="es-ES" sz="1600" b="1" i="1" dirty="0" smtClean="0">
                <a:solidFill>
                  <a:srgbClr val="C00000"/>
                </a:solidFill>
              </a:rPr>
              <a:t>para </a:t>
            </a:r>
            <a:r>
              <a:rPr lang="es-ES" sz="1600" b="1" i="1" dirty="0">
                <a:solidFill>
                  <a:srgbClr val="C00000"/>
                </a:solidFill>
              </a:rPr>
              <a:t>volverlos a </a:t>
            </a:r>
            <a:r>
              <a:rPr lang="es-ES" sz="1600" b="1" i="1" dirty="0" smtClean="0">
                <a:solidFill>
                  <a:srgbClr val="C00000"/>
                </a:solidFill>
              </a:rPr>
              <a:t>utilizar en nuevas 	oxidaciones, </a:t>
            </a:r>
            <a:r>
              <a:rPr lang="es-ES" sz="1600" b="1" i="1" dirty="0">
                <a:solidFill>
                  <a:srgbClr val="C00000"/>
                </a:solidFill>
              </a:rPr>
              <a:t>de otra manera se </a:t>
            </a:r>
            <a:r>
              <a:rPr lang="es-ES" sz="1600" b="1" i="1" dirty="0" smtClean="0">
                <a:solidFill>
                  <a:srgbClr val="C00000"/>
                </a:solidFill>
              </a:rPr>
              <a:t>colapsaría </a:t>
            </a:r>
            <a:r>
              <a:rPr lang="es-ES" sz="1600" b="1" i="1" dirty="0">
                <a:solidFill>
                  <a:srgbClr val="C00000"/>
                </a:solidFill>
              </a:rPr>
              <a:t>el </a:t>
            </a:r>
            <a:r>
              <a:rPr lang="es-ES" sz="1600" b="1" i="1" dirty="0" smtClean="0">
                <a:solidFill>
                  <a:srgbClr val="C00000"/>
                </a:solidFill>
              </a:rPr>
              <a:t>sistema.</a:t>
            </a:r>
            <a:r>
              <a:rPr lang="es-ES" sz="1600" b="1" dirty="0" smtClean="0">
                <a:solidFill>
                  <a:srgbClr val="C00000"/>
                </a:solidFill>
              </a:rPr>
              <a:t>  </a:t>
            </a:r>
            <a:endParaRPr lang="es-ES" sz="1600" b="1" dirty="0">
              <a:solidFill>
                <a:srgbClr val="C00000"/>
              </a:solidFill>
            </a:endParaRPr>
          </a:p>
          <a:p>
            <a:pPr algn="l"/>
            <a:r>
              <a:rPr lang="es-ES" sz="1600" b="1" i="1" dirty="0" smtClean="0">
                <a:solidFill>
                  <a:srgbClr val="C00000"/>
                </a:solidFill>
              </a:rPr>
              <a:t>	- </a:t>
            </a:r>
            <a:r>
              <a:rPr lang="es-ES" sz="1600" b="1" i="1" dirty="0" err="1" smtClean="0">
                <a:solidFill>
                  <a:srgbClr val="C00000"/>
                </a:solidFill>
              </a:rPr>
              <a:t>Fosforilación</a:t>
            </a:r>
            <a:r>
              <a:rPr lang="es-ES" sz="1600" b="1" i="1" dirty="0" smtClean="0">
                <a:solidFill>
                  <a:srgbClr val="C00000"/>
                </a:solidFill>
              </a:rPr>
              <a:t> </a:t>
            </a:r>
            <a:r>
              <a:rPr lang="es-ES" sz="1600" b="1" i="1" dirty="0">
                <a:solidFill>
                  <a:srgbClr val="C00000"/>
                </a:solidFill>
              </a:rPr>
              <a:t>Oxidativa</a:t>
            </a:r>
            <a:r>
              <a:rPr lang="es-ES" sz="1600" b="1" i="1" dirty="0" smtClean="0">
                <a:solidFill>
                  <a:srgbClr val="C00000"/>
                </a:solidFill>
              </a:rPr>
              <a:t>: Genera ATP (vector energético)</a:t>
            </a:r>
            <a:r>
              <a:rPr lang="es-ES" sz="1600" b="1" i="1" dirty="0">
                <a:solidFill>
                  <a:srgbClr val="C00000"/>
                </a:solidFill>
              </a:rPr>
              <a:t>	</a:t>
            </a:r>
          </a:p>
        </p:txBody>
      </p:sp>
      <p:sp>
        <p:nvSpPr>
          <p:cNvPr id="3" name="Rectangle 7"/>
          <p:cNvSpPr>
            <a:spLocks noChangeArrowheads="1"/>
          </p:cNvSpPr>
          <p:nvPr/>
        </p:nvSpPr>
        <p:spPr bwMode="auto">
          <a:xfrm>
            <a:off x="218364" y="146017"/>
            <a:ext cx="6771706" cy="830997"/>
          </a:xfrm>
          <a:prstGeom prst="rect">
            <a:avLst/>
          </a:prstGeom>
          <a:noFill/>
          <a:ln w="9525">
            <a:noFill/>
            <a:miter lim="800000"/>
            <a:headEnd/>
            <a:tailEnd/>
          </a:ln>
        </p:spPr>
        <p:txBody>
          <a:bodyPr wrap="square" anchor="ctr">
            <a:spAutoFit/>
          </a:bodyPr>
          <a:lstStyle/>
          <a:p>
            <a:pPr algn="l"/>
            <a:r>
              <a:rPr lang="es-ES" sz="1600" b="1" dirty="0"/>
              <a:t>Indica, por orden de actuación,  las rutas metabólicas que intervienen en el siguiente proceso, señalando que finalidad tiene cada una en el metabolismo. </a:t>
            </a:r>
          </a:p>
          <a:p>
            <a:r>
              <a:rPr lang="pt-BR" sz="1600" b="1" dirty="0" err="1"/>
              <a:t>Glucosa</a:t>
            </a:r>
            <a:r>
              <a:rPr lang="pt-BR" sz="1600" b="1" dirty="0"/>
              <a:t>   +   6 O</a:t>
            </a:r>
            <a:r>
              <a:rPr lang="pt-BR" sz="1600" b="1" baseline="-25000" dirty="0"/>
              <a:t>2 </a:t>
            </a:r>
            <a:r>
              <a:rPr lang="pt-BR" sz="1600" b="1" dirty="0"/>
              <a:t>   ------&gt;    6 CO</a:t>
            </a:r>
            <a:r>
              <a:rPr lang="pt-BR" sz="1600" b="1" baseline="-25000" dirty="0"/>
              <a:t>2</a:t>
            </a:r>
            <a:r>
              <a:rPr lang="pt-BR" sz="1600" b="1" dirty="0"/>
              <a:t>  +   6  H</a:t>
            </a:r>
            <a:r>
              <a:rPr lang="pt-BR" sz="1600" b="1" baseline="-25000" dirty="0"/>
              <a:t>2</a:t>
            </a:r>
            <a:r>
              <a:rPr lang="pt-BR" sz="1600" b="1" dirty="0"/>
              <a:t>O  +  36  ATP</a:t>
            </a:r>
            <a:r>
              <a:rPr lang="pt-BR" sz="1600" dirty="0"/>
              <a:t>  </a:t>
            </a:r>
          </a:p>
        </p:txBody>
      </p:sp>
      <p:pic>
        <p:nvPicPr>
          <p:cNvPr id="4" name="Imagen 3"/>
          <p:cNvPicPr>
            <a:picLocks noChangeAspect="1"/>
          </p:cNvPicPr>
          <p:nvPr/>
        </p:nvPicPr>
        <p:blipFill rotWithShape="1">
          <a:blip r:embed="rId2"/>
          <a:srcRect b="5115"/>
          <a:stretch/>
        </p:blipFill>
        <p:spPr>
          <a:xfrm>
            <a:off x="6990070" y="146018"/>
            <a:ext cx="4924425" cy="2774604"/>
          </a:xfrm>
          <a:prstGeom prst="rect">
            <a:avLst/>
          </a:prstGeom>
        </p:spPr>
      </p:pic>
    </p:spTree>
    <p:extLst>
      <p:ext uri="{BB962C8B-B14F-4D97-AF65-F5344CB8AC3E}">
        <p14:creationId xmlns:p14="http://schemas.microsoft.com/office/powerpoint/2010/main" val="2299179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1 CuadroTexto"/>
          <p:cNvSpPr txBox="1">
            <a:spLocks noChangeArrowheads="1"/>
          </p:cNvSpPr>
          <p:nvPr/>
        </p:nvSpPr>
        <p:spPr bwMode="auto">
          <a:xfrm>
            <a:off x="376736" y="228422"/>
            <a:ext cx="7929563" cy="1200329"/>
          </a:xfrm>
          <a:prstGeom prst="rect">
            <a:avLst/>
          </a:prstGeom>
          <a:noFill/>
          <a:ln w="9525">
            <a:noFill/>
            <a:miter lim="800000"/>
            <a:headEnd/>
            <a:tailEnd/>
          </a:ln>
        </p:spPr>
        <p:txBody>
          <a:bodyPr>
            <a:spAutoFit/>
          </a:bodyPr>
          <a:lstStyle/>
          <a:p>
            <a:pPr algn="l"/>
            <a:r>
              <a:rPr lang="es-ES" b="1" dirty="0"/>
              <a:t>¿Qué ruta </a:t>
            </a:r>
            <a:r>
              <a:rPr lang="es-ES" b="1" dirty="0" err="1"/>
              <a:t>degradativa</a:t>
            </a:r>
            <a:r>
              <a:rPr lang="es-ES" b="1" dirty="0"/>
              <a:t> siguen los ácidos grasos? ¿cuáles son los productos finales de su degradación en presencia de oxígeno? ¿en qué punto conecta esta ruta </a:t>
            </a:r>
            <a:r>
              <a:rPr lang="es-ES" b="1" dirty="0" err="1"/>
              <a:t>degradativa</a:t>
            </a:r>
            <a:r>
              <a:rPr lang="es-ES" b="1" dirty="0"/>
              <a:t>  con la de los azúcares? Razona la respuesta. </a:t>
            </a:r>
          </a:p>
          <a:p>
            <a:pPr algn="l"/>
            <a:endParaRPr lang="es-ES" b="1" dirty="0"/>
          </a:p>
        </p:txBody>
      </p:sp>
      <p:sp>
        <p:nvSpPr>
          <p:cNvPr id="3" name="2 CuadroTexto"/>
          <p:cNvSpPr txBox="1">
            <a:spLocks noChangeArrowheads="1"/>
          </p:cNvSpPr>
          <p:nvPr/>
        </p:nvSpPr>
        <p:spPr bwMode="auto">
          <a:xfrm>
            <a:off x="376736" y="1387971"/>
            <a:ext cx="5409915" cy="1200329"/>
          </a:xfrm>
          <a:prstGeom prst="rect">
            <a:avLst/>
          </a:prstGeom>
          <a:noFill/>
          <a:ln w="9525">
            <a:noFill/>
            <a:miter lim="800000"/>
            <a:headEnd/>
            <a:tailEnd/>
          </a:ln>
        </p:spPr>
        <p:txBody>
          <a:bodyPr wrap="square">
            <a:spAutoFit/>
          </a:bodyPr>
          <a:lstStyle/>
          <a:p>
            <a:pPr algn="l">
              <a:buFont typeface="Wingdings" pitchFamily="2" charset="2"/>
              <a:buChar char="q"/>
            </a:pPr>
            <a:r>
              <a:rPr lang="es-ES" b="1" dirty="0">
                <a:solidFill>
                  <a:srgbClr val="FF0000"/>
                </a:solidFill>
                <a:sym typeface="Symbol" pitchFamily="18" charset="2"/>
              </a:rPr>
              <a:t>   </a:t>
            </a:r>
            <a:r>
              <a:rPr lang="es-ES" b="1" u="sng" dirty="0">
                <a:solidFill>
                  <a:srgbClr val="FF0000"/>
                </a:solidFill>
                <a:sym typeface="Symbol" pitchFamily="18" charset="2"/>
              </a:rPr>
              <a:t>-</a:t>
            </a:r>
            <a:r>
              <a:rPr lang="es-ES" b="1" u="sng" dirty="0">
                <a:solidFill>
                  <a:srgbClr val="FF0000"/>
                </a:solidFill>
              </a:rPr>
              <a:t>oxidación </a:t>
            </a:r>
            <a:r>
              <a:rPr lang="es-ES" b="1" dirty="0">
                <a:solidFill>
                  <a:srgbClr val="FF0000"/>
                </a:solidFill>
              </a:rPr>
              <a:t>+ ciclo de Krebs + cadena respiratoria.</a:t>
            </a:r>
          </a:p>
          <a:p>
            <a:pPr algn="l">
              <a:buFont typeface="Wingdings" pitchFamily="2" charset="2"/>
              <a:buChar char="q"/>
            </a:pPr>
            <a:r>
              <a:rPr lang="es-ES" b="1" i="1" dirty="0">
                <a:solidFill>
                  <a:srgbClr val="FF0000"/>
                </a:solidFill>
              </a:rPr>
              <a:t>   CO</a:t>
            </a:r>
            <a:r>
              <a:rPr lang="es-ES" b="1" i="1" baseline="-25000" dirty="0">
                <a:solidFill>
                  <a:srgbClr val="FF0000"/>
                </a:solidFill>
              </a:rPr>
              <a:t>2 </a:t>
            </a:r>
            <a:r>
              <a:rPr lang="es-ES" b="1" i="1" dirty="0">
                <a:solidFill>
                  <a:srgbClr val="FF0000"/>
                </a:solidFill>
              </a:rPr>
              <a:t>+ H</a:t>
            </a:r>
            <a:r>
              <a:rPr lang="es-ES" b="1" i="1" baseline="-25000" dirty="0">
                <a:solidFill>
                  <a:srgbClr val="FF0000"/>
                </a:solidFill>
              </a:rPr>
              <a:t>2</a:t>
            </a:r>
            <a:r>
              <a:rPr lang="es-ES" b="1" i="1" dirty="0">
                <a:solidFill>
                  <a:srgbClr val="FF0000"/>
                </a:solidFill>
              </a:rPr>
              <a:t>O   </a:t>
            </a:r>
          </a:p>
          <a:p>
            <a:pPr algn="l">
              <a:buFont typeface="Wingdings" pitchFamily="2" charset="2"/>
              <a:buChar char="q"/>
            </a:pPr>
            <a:r>
              <a:rPr lang="es-ES" b="1" i="1" dirty="0">
                <a:solidFill>
                  <a:srgbClr val="FF0000"/>
                </a:solidFill>
              </a:rPr>
              <a:t>   Acetil </a:t>
            </a:r>
            <a:r>
              <a:rPr lang="es-ES" b="1" i="1" dirty="0" err="1">
                <a:solidFill>
                  <a:srgbClr val="FF0000"/>
                </a:solidFill>
              </a:rPr>
              <a:t>CoA</a:t>
            </a:r>
            <a:endParaRPr lang="es-ES" b="1" i="1" dirty="0">
              <a:solidFill>
                <a:srgbClr val="FF0000"/>
              </a:solidFill>
            </a:endParaRPr>
          </a:p>
          <a:p>
            <a:pPr lvl="1" algn="l">
              <a:buFont typeface="Wingdings" pitchFamily="2" charset="2"/>
              <a:buChar char="q"/>
            </a:pPr>
            <a:r>
              <a:rPr lang="es-ES" b="1" i="1" dirty="0">
                <a:solidFill>
                  <a:srgbClr val="FF0000"/>
                </a:solidFill>
              </a:rPr>
              <a:t>    Breve redacción </a:t>
            </a:r>
            <a:r>
              <a:rPr lang="es-ES" b="1" i="1" dirty="0" smtClean="0">
                <a:solidFill>
                  <a:srgbClr val="FF0000"/>
                </a:solidFill>
              </a:rPr>
              <a:t>explicativa</a:t>
            </a:r>
            <a:endParaRPr lang="es-ES" dirty="0"/>
          </a:p>
        </p:txBody>
      </p:sp>
      <p:sp>
        <p:nvSpPr>
          <p:cNvPr id="62468" name="3 CuadroTexto"/>
          <p:cNvSpPr txBox="1">
            <a:spLocks noChangeArrowheads="1"/>
          </p:cNvSpPr>
          <p:nvPr/>
        </p:nvSpPr>
        <p:spPr bwMode="auto">
          <a:xfrm>
            <a:off x="281200" y="2588299"/>
            <a:ext cx="4986836" cy="1477328"/>
          </a:xfrm>
          <a:prstGeom prst="rect">
            <a:avLst/>
          </a:prstGeom>
          <a:noFill/>
          <a:ln w="9525">
            <a:noFill/>
            <a:miter lim="800000"/>
            <a:headEnd/>
            <a:tailEnd/>
          </a:ln>
        </p:spPr>
        <p:txBody>
          <a:bodyPr wrap="square">
            <a:spAutoFit/>
          </a:bodyPr>
          <a:lstStyle/>
          <a:p>
            <a:pPr algn="l"/>
            <a:r>
              <a:rPr lang="es-ES" b="1" dirty="0"/>
              <a:t>Representa mediante un esquema claro las rutas metabólicas generales utilizadas por la célula para oxidar la glucosa en presencia y ausencia de oxígeno respectivamente. ¿Cuáles serán en cada caso los productos finales de dichos procesos? </a:t>
            </a:r>
          </a:p>
        </p:txBody>
      </p:sp>
      <p:sp>
        <p:nvSpPr>
          <p:cNvPr id="6" name="5 CuadroTexto"/>
          <p:cNvSpPr txBox="1">
            <a:spLocks noChangeArrowheads="1"/>
          </p:cNvSpPr>
          <p:nvPr/>
        </p:nvSpPr>
        <p:spPr bwMode="auto">
          <a:xfrm>
            <a:off x="701937" y="4065627"/>
            <a:ext cx="4429125" cy="2585323"/>
          </a:xfrm>
          <a:prstGeom prst="rect">
            <a:avLst/>
          </a:prstGeom>
          <a:noFill/>
          <a:ln w="9525">
            <a:noFill/>
            <a:miter lim="800000"/>
            <a:headEnd/>
            <a:tailEnd/>
          </a:ln>
        </p:spPr>
        <p:txBody>
          <a:bodyPr>
            <a:spAutoFit/>
          </a:bodyPr>
          <a:lstStyle/>
          <a:p>
            <a:pPr algn="l"/>
            <a:r>
              <a:rPr lang="es-ES" b="1" i="1" dirty="0">
                <a:solidFill>
                  <a:srgbClr val="FF0000"/>
                </a:solidFill>
              </a:rPr>
              <a:t>a) Esquema de r. aerobia:</a:t>
            </a:r>
          </a:p>
          <a:p>
            <a:pPr algn="l"/>
            <a:r>
              <a:rPr lang="es-ES" b="1" i="1" dirty="0">
                <a:solidFill>
                  <a:srgbClr val="FF0000"/>
                </a:solidFill>
              </a:rPr>
              <a:t>        (4 etapas) + esquema</a:t>
            </a:r>
          </a:p>
          <a:p>
            <a:pPr algn="l"/>
            <a:r>
              <a:rPr lang="es-ES" b="1" i="1" dirty="0">
                <a:solidFill>
                  <a:srgbClr val="FF0000"/>
                </a:solidFill>
              </a:rPr>
              <a:t>b) Fermentación: </a:t>
            </a:r>
          </a:p>
          <a:p>
            <a:pPr algn="l"/>
            <a:r>
              <a:rPr lang="es-ES" b="1" i="1" dirty="0">
                <a:solidFill>
                  <a:srgbClr val="FF0000"/>
                </a:solidFill>
              </a:rPr>
              <a:t>   Fase oxidativa= glucolisis</a:t>
            </a:r>
          </a:p>
          <a:p>
            <a:pPr algn="l"/>
            <a:r>
              <a:rPr lang="es-ES" b="1" i="1" dirty="0">
                <a:solidFill>
                  <a:srgbClr val="FF0000"/>
                </a:solidFill>
              </a:rPr>
              <a:t>   F. reductora</a:t>
            </a:r>
            <a:r>
              <a:rPr lang="es-ES" b="1" i="1" dirty="0">
                <a:solidFill>
                  <a:srgbClr val="FF0000"/>
                </a:solidFill>
                <a:sym typeface="Symbol" pitchFamily="18" charset="2"/>
              </a:rPr>
              <a:t></a:t>
            </a:r>
            <a:r>
              <a:rPr lang="es-ES" b="1" i="1" dirty="0">
                <a:solidFill>
                  <a:srgbClr val="FF0000"/>
                </a:solidFill>
              </a:rPr>
              <a:t> reciclaje </a:t>
            </a:r>
          </a:p>
          <a:p>
            <a:pPr algn="l"/>
            <a:endParaRPr lang="es-ES" b="1" i="1" dirty="0">
              <a:solidFill>
                <a:srgbClr val="FF0000"/>
              </a:solidFill>
            </a:endParaRPr>
          </a:p>
          <a:p>
            <a:pPr algn="l"/>
            <a:r>
              <a:rPr lang="es-ES" b="1" i="1" dirty="0">
                <a:solidFill>
                  <a:srgbClr val="FF0000"/>
                </a:solidFill>
              </a:rPr>
              <a:t>Productos:</a:t>
            </a:r>
          </a:p>
          <a:p>
            <a:pPr algn="l"/>
            <a:r>
              <a:rPr lang="es-ES" b="1" i="1" dirty="0">
                <a:solidFill>
                  <a:srgbClr val="FF0000"/>
                </a:solidFill>
              </a:rPr>
              <a:t> a) CO</a:t>
            </a:r>
            <a:r>
              <a:rPr lang="es-ES" b="1" i="1" baseline="-25000" dirty="0">
                <a:solidFill>
                  <a:srgbClr val="FF0000"/>
                </a:solidFill>
              </a:rPr>
              <a:t>2 </a:t>
            </a:r>
            <a:r>
              <a:rPr lang="es-ES" b="1" i="1" dirty="0">
                <a:solidFill>
                  <a:srgbClr val="FF0000"/>
                </a:solidFill>
              </a:rPr>
              <a:t>+ H</a:t>
            </a:r>
            <a:r>
              <a:rPr lang="es-ES" b="1" i="1" baseline="-25000" dirty="0">
                <a:solidFill>
                  <a:srgbClr val="FF0000"/>
                </a:solidFill>
              </a:rPr>
              <a:t>2</a:t>
            </a:r>
            <a:r>
              <a:rPr lang="es-ES" b="1" i="1" dirty="0">
                <a:solidFill>
                  <a:srgbClr val="FF0000"/>
                </a:solidFill>
              </a:rPr>
              <a:t>O </a:t>
            </a:r>
          </a:p>
          <a:p>
            <a:pPr algn="l"/>
            <a:r>
              <a:rPr lang="es-ES" b="1" i="1" dirty="0">
                <a:solidFill>
                  <a:srgbClr val="FF0000"/>
                </a:solidFill>
              </a:rPr>
              <a:t> b) Sustancia orgánica (ej. lactato</a:t>
            </a:r>
            <a:r>
              <a:rPr lang="es-ES" b="1" i="1" dirty="0" smtClean="0">
                <a:solidFill>
                  <a:srgbClr val="FF0000"/>
                </a:solidFill>
              </a:rPr>
              <a:t>)</a:t>
            </a:r>
          </a:p>
        </p:txBody>
      </p:sp>
      <p:pic>
        <p:nvPicPr>
          <p:cNvPr id="2" name="Imagen 1"/>
          <p:cNvPicPr>
            <a:picLocks noChangeAspect="1"/>
          </p:cNvPicPr>
          <p:nvPr/>
        </p:nvPicPr>
        <p:blipFill rotWithShape="1">
          <a:blip r:embed="rId3"/>
          <a:srcRect t="10301"/>
          <a:stretch/>
        </p:blipFill>
        <p:spPr>
          <a:xfrm>
            <a:off x="5150345" y="2109084"/>
            <a:ext cx="7030854" cy="4150048"/>
          </a:xfrm>
          <a:prstGeom prst="rect">
            <a:avLst/>
          </a:prstGeom>
        </p:spPr>
      </p:pic>
    </p:spTree>
    <p:extLst>
      <p:ext uri="{BB962C8B-B14F-4D97-AF65-F5344CB8AC3E}">
        <p14:creationId xmlns:p14="http://schemas.microsoft.com/office/powerpoint/2010/main" val="2177298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1 CuadroTexto"/>
          <p:cNvSpPr txBox="1">
            <a:spLocks noChangeArrowheads="1"/>
          </p:cNvSpPr>
          <p:nvPr/>
        </p:nvSpPr>
        <p:spPr bwMode="auto">
          <a:xfrm>
            <a:off x="561708" y="6957"/>
            <a:ext cx="7485878" cy="923925"/>
          </a:xfrm>
          <a:prstGeom prst="rect">
            <a:avLst/>
          </a:prstGeom>
          <a:noFill/>
          <a:ln w="9525">
            <a:noFill/>
            <a:miter lim="800000"/>
            <a:headEnd/>
            <a:tailEnd/>
          </a:ln>
        </p:spPr>
        <p:txBody>
          <a:bodyPr wrap="square">
            <a:spAutoFit/>
          </a:bodyPr>
          <a:lstStyle/>
          <a:p>
            <a:pPr algn="l"/>
            <a:r>
              <a:rPr lang="es-ES" b="1" dirty="0"/>
              <a:t>La disminución de grasas en la dieta no reduce necesariamente el riesgo de padecer obesidad si se mantiene alta ingesta de hidratos de carbono. ¿Cómo explicas este comportamiento a nivel metabólico? </a:t>
            </a:r>
          </a:p>
        </p:txBody>
      </p:sp>
      <p:sp>
        <p:nvSpPr>
          <p:cNvPr id="66563" name="2 CuadroTexto"/>
          <p:cNvSpPr txBox="1">
            <a:spLocks noChangeArrowheads="1"/>
          </p:cNvSpPr>
          <p:nvPr/>
        </p:nvSpPr>
        <p:spPr bwMode="auto">
          <a:xfrm>
            <a:off x="561708" y="4043044"/>
            <a:ext cx="10957002" cy="646331"/>
          </a:xfrm>
          <a:prstGeom prst="rect">
            <a:avLst/>
          </a:prstGeom>
          <a:noFill/>
          <a:ln w="9525">
            <a:noFill/>
            <a:miter lim="800000"/>
            <a:headEnd/>
            <a:tailEnd/>
          </a:ln>
        </p:spPr>
        <p:txBody>
          <a:bodyPr wrap="square">
            <a:spAutoFit/>
          </a:bodyPr>
          <a:lstStyle/>
          <a:p>
            <a:pPr algn="l"/>
            <a:r>
              <a:rPr lang="es-ES" b="1" dirty="0"/>
              <a:t>Elabora un texto coherente (no más de diez líneas) referentes a la respiración aerobia, en el que figuren los siguientes términos: </a:t>
            </a:r>
            <a:r>
              <a:rPr lang="es-ES" b="1" i="1" dirty="0"/>
              <a:t>1º NADH, 4º  ATP, 3º O</a:t>
            </a:r>
            <a:r>
              <a:rPr lang="es-ES" b="1" i="1" baseline="-25000" dirty="0"/>
              <a:t>2 </a:t>
            </a:r>
            <a:r>
              <a:rPr lang="es-ES" b="1" i="1" dirty="0"/>
              <a:t>, 2º cadena de transporte electrónico</a:t>
            </a:r>
            <a:r>
              <a:rPr lang="es-ES" b="1" dirty="0"/>
              <a:t>. </a:t>
            </a:r>
          </a:p>
        </p:txBody>
      </p:sp>
      <p:sp>
        <p:nvSpPr>
          <p:cNvPr id="4" name="3 CuadroTexto"/>
          <p:cNvSpPr txBox="1">
            <a:spLocks noChangeArrowheads="1"/>
          </p:cNvSpPr>
          <p:nvPr/>
        </p:nvSpPr>
        <p:spPr bwMode="auto">
          <a:xfrm>
            <a:off x="561708" y="4826675"/>
            <a:ext cx="11284549" cy="2031325"/>
          </a:xfrm>
          <a:prstGeom prst="rect">
            <a:avLst/>
          </a:prstGeom>
          <a:noFill/>
          <a:ln w="9525">
            <a:noFill/>
            <a:miter lim="800000"/>
            <a:headEnd/>
            <a:tailEnd/>
          </a:ln>
        </p:spPr>
        <p:txBody>
          <a:bodyPr wrap="square">
            <a:spAutoFit/>
          </a:bodyPr>
          <a:lstStyle/>
          <a:p>
            <a:pPr algn="l"/>
            <a:r>
              <a:rPr lang="es-ES" b="1" i="1" dirty="0">
                <a:solidFill>
                  <a:srgbClr val="FF0000"/>
                </a:solidFill>
              </a:rPr>
              <a:t>La respiración aerobia</a:t>
            </a:r>
            <a:r>
              <a:rPr lang="es-ES" i="1" dirty="0">
                <a:solidFill>
                  <a:srgbClr val="FF0000"/>
                </a:solidFill>
              </a:rPr>
              <a:t> constituye un proceso catabólico que permite la degradación, por oxidación total, de sustancias orgánicas. Los electrones y protones desprendidos en el proceso son captados por coenzimas oxidados para dar su forma reducida, como es el caso del </a:t>
            </a:r>
            <a:r>
              <a:rPr lang="es-ES" b="1" i="1" dirty="0">
                <a:solidFill>
                  <a:srgbClr val="7030A0"/>
                </a:solidFill>
              </a:rPr>
              <a:t>NADH</a:t>
            </a:r>
            <a:r>
              <a:rPr lang="es-ES" i="1" dirty="0">
                <a:solidFill>
                  <a:srgbClr val="FF0000"/>
                </a:solidFill>
              </a:rPr>
              <a:t>, estos coenzimas ceden sus electrones y protones a una </a:t>
            </a:r>
            <a:r>
              <a:rPr lang="es-ES" b="1" i="1" dirty="0">
                <a:solidFill>
                  <a:srgbClr val="7030A0"/>
                </a:solidFill>
              </a:rPr>
              <a:t>cadena de transporte electrónico</a:t>
            </a:r>
            <a:r>
              <a:rPr lang="es-ES" i="1" dirty="0">
                <a:solidFill>
                  <a:srgbClr val="FF0000"/>
                </a:solidFill>
              </a:rPr>
              <a:t> formada por moléculas transportadoras estratégicamente situados, </a:t>
            </a:r>
            <a:r>
              <a:rPr lang="es-ES" i="1" dirty="0" smtClean="0">
                <a:solidFill>
                  <a:srgbClr val="FF0000"/>
                </a:solidFill>
              </a:rPr>
              <a:t>esto </a:t>
            </a:r>
            <a:r>
              <a:rPr lang="es-ES" i="1" dirty="0">
                <a:solidFill>
                  <a:srgbClr val="FF0000"/>
                </a:solidFill>
              </a:rPr>
              <a:t>que permite un transporte de e- </a:t>
            </a:r>
            <a:r>
              <a:rPr lang="es-ES" i="1" dirty="0" smtClean="0">
                <a:solidFill>
                  <a:srgbClr val="FF0000"/>
                </a:solidFill>
              </a:rPr>
              <a:t>,a </a:t>
            </a:r>
            <a:r>
              <a:rPr lang="es-ES" i="1" dirty="0">
                <a:solidFill>
                  <a:srgbClr val="FF0000"/>
                </a:solidFill>
              </a:rPr>
              <a:t>favor de gradiente de potencial </a:t>
            </a:r>
            <a:r>
              <a:rPr lang="es-ES" i="1" dirty="0" err="1">
                <a:solidFill>
                  <a:srgbClr val="FF0000"/>
                </a:solidFill>
              </a:rPr>
              <a:t>redox</a:t>
            </a:r>
            <a:r>
              <a:rPr lang="es-ES" i="1" dirty="0">
                <a:solidFill>
                  <a:srgbClr val="FF0000"/>
                </a:solidFill>
              </a:rPr>
              <a:t>, hasta un aceptor </a:t>
            </a:r>
            <a:r>
              <a:rPr lang="es-ES" i="1" dirty="0" smtClean="0">
                <a:solidFill>
                  <a:srgbClr val="FF0000"/>
                </a:solidFill>
              </a:rPr>
              <a:t>final, </a:t>
            </a:r>
            <a:r>
              <a:rPr lang="es-ES" i="1" dirty="0">
                <a:solidFill>
                  <a:srgbClr val="FF0000"/>
                </a:solidFill>
              </a:rPr>
              <a:t>que en este caso será el </a:t>
            </a:r>
            <a:r>
              <a:rPr lang="es-ES" b="1" i="1" dirty="0" smtClean="0">
                <a:solidFill>
                  <a:srgbClr val="7030A0"/>
                </a:solidFill>
              </a:rPr>
              <a:t>O</a:t>
            </a:r>
            <a:r>
              <a:rPr lang="es-ES" b="1" i="1" baseline="-25000" dirty="0" smtClean="0">
                <a:solidFill>
                  <a:srgbClr val="7030A0"/>
                </a:solidFill>
              </a:rPr>
              <a:t>2,</a:t>
            </a:r>
            <a:r>
              <a:rPr lang="es-ES" b="1" i="1" dirty="0" smtClean="0">
                <a:solidFill>
                  <a:srgbClr val="7030A0"/>
                </a:solidFill>
              </a:rPr>
              <a:t> </a:t>
            </a:r>
            <a:r>
              <a:rPr lang="es-ES" i="1" dirty="0">
                <a:solidFill>
                  <a:srgbClr val="FF0000"/>
                </a:solidFill>
              </a:rPr>
              <a:t>para dar H</a:t>
            </a:r>
            <a:r>
              <a:rPr lang="es-ES" i="1" baseline="-25000" dirty="0">
                <a:solidFill>
                  <a:srgbClr val="FF0000"/>
                </a:solidFill>
              </a:rPr>
              <a:t>2</a:t>
            </a:r>
            <a:r>
              <a:rPr lang="es-ES" i="1" dirty="0">
                <a:solidFill>
                  <a:srgbClr val="FF0000"/>
                </a:solidFill>
              </a:rPr>
              <a:t>O. La energía liberada en la caída a niveles energéticos más bajos, es acoplada a la </a:t>
            </a:r>
            <a:r>
              <a:rPr lang="es-ES" i="1" dirty="0" err="1">
                <a:solidFill>
                  <a:srgbClr val="FF0000"/>
                </a:solidFill>
              </a:rPr>
              <a:t>fosforilación</a:t>
            </a:r>
            <a:r>
              <a:rPr lang="es-ES" i="1" dirty="0">
                <a:solidFill>
                  <a:srgbClr val="FF0000"/>
                </a:solidFill>
              </a:rPr>
              <a:t> del ADP para dar </a:t>
            </a:r>
            <a:r>
              <a:rPr lang="es-ES" b="1" i="1" dirty="0">
                <a:solidFill>
                  <a:srgbClr val="7030A0"/>
                </a:solidFill>
              </a:rPr>
              <a:t>ATP</a:t>
            </a:r>
            <a:r>
              <a:rPr lang="es-ES" i="1" dirty="0">
                <a:solidFill>
                  <a:srgbClr val="FF0000"/>
                </a:solidFill>
              </a:rPr>
              <a:t> por </a:t>
            </a:r>
            <a:r>
              <a:rPr lang="es-ES" i="1" dirty="0" err="1">
                <a:solidFill>
                  <a:srgbClr val="FF0000"/>
                </a:solidFill>
              </a:rPr>
              <a:t>fosforilación</a:t>
            </a:r>
            <a:r>
              <a:rPr lang="es-ES" i="1" dirty="0">
                <a:solidFill>
                  <a:srgbClr val="FF0000"/>
                </a:solidFill>
              </a:rPr>
              <a:t> oxidativa.</a:t>
            </a:r>
            <a:endParaRPr lang="es-ES" dirty="0">
              <a:solidFill>
                <a:srgbClr val="FF0000"/>
              </a:solidFill>
            </a:endParaRPr>
          </a:p>
        </p:txBody>
      </p:sp>
      <p:sp>
        <p:nvSpPr>
          <p:cNvPr id="5" name="4 CuadroTexto"/>
          <p:cNvSpPr txBox="1">
            <a:spLocks noChangeArrowheads="1"/>
          </p:cNvSpPr>
          <p:nvPr/>
        </p:nvSpPr>
        <p:spPr bwMode="auto">
          <a:xfrm>
            <a:off x="561708" y="930882"/>
            <a:ext cx="7485878" cy="3416320"/>
          </a:xfrm>
          <a:prstGeom prst="rect">
            <a:avLst/>
          </a:prstGeom>
          <a:noFill/>
          <a:ln w="9525">
            <a:noFill/>
            <a:miter lim="800000"/>
            <a:headEnd/>
            <a:tailEnd/>
          </a:ln>
        </p:spPr>
        <p:txBody>
          <a:bodyPr wrap="square">
            <a:spAutoFit/>
          </a:bodyPr>
          <a:lstStyle/>
          <a:p>
            <a:pPr algn="l"/>
            <a:r>
              <a:rPr lang="es-ES" b="1" i="1" dirty="0">
                <a:solidFill>
                  <a:srgbClr val="FF0000"/>
                </a:solidFill>
              </a:rPr>
              <a:t>El exceso de glúcidos no utilizado se transforma  en grasas en los hepatocitos del hígado y en los adipocitos. La oxidación parcial (catabolismo) de la glucosa produce precursores metabólicos para la síntesis de glicerol (a partir de 3 </a:t>
            </a:r>
            <a:r>
              <a:rPr lang="es-ES" b="1" i="1" dirty="0" err="1">
                <a:solidFill>
                  <a:srgbClr val="FF0000"/>
                </a:solidFill>
              </a:rPr>
              <a:t>fosfoglicerato</a:t>
            </a:r>
            <a:r>
              <a:rPr lang="es-ES" b="1" i="1" dirty="0">
                <a:solidFill>
                  <a:srgbClr val="FF0000"/>
                </a:solidFill>
              </a:rPr>
              <a:t> en la glucolisis) y ácidos grasos ( a partir de Acetil </a:t>
            </a:r>
            <a:r>
              <a:rPr lang="es-ES" b="1" i="1" dirty="0" err="1">
                <a:solidFill>
                  <a:srgbClr val="FF0000"/>
                </a:solidFill>
              </a:rPr>
              <a:t>CoA</a:t>
            </a:r>
            <a:r>
              <a:rPr lang="es-ES" b="1" i="1" dirty="0" smtClean="0">
                <a:solidFill>
                  <a:srgbClr val="FF0000"/>
                </a:solidFill>
              </a:rPr>
              <a:t>). Con ambos monómeros se fabrican los triglicéridos (grasas) que se almacena en los adipocitos. </a:t>
            </a:r>
          </a:p>
          <a:p>
            <a:pPr algn="l"/>
            <a:r>
              <a:rPr lang="es-ES" b="1" i="1" dirty="0" smtClean="0">
                <a:solidFill>
                  <a:srgbClr val="FF0000"/>
                </a:solidFill>
              </a:rPr>
              <a:t>Nota : Si nos preguntaran si los aminoácidos pueden utilizarse como fuente de energía. En la misma línea, responderíamos que ante la ausencia de nutrientes propiamente energéticos, la célula puede quemar AA para obtener energía, previa </a:t>
            </a:r>
            <a:r>
              <a:rPr lang="es-ES" b="1" i="1" dirty="0" err="1" smtClean="0">
                <a:solidFill>
                  <a:srgbClr val="FF0000"/>
                </a:solidFill>
              </a:rPr>
              <a:t>desaminación</a:t>
            </a:r>
            <a:r>
              <a:rPr lang="es-ES" b="1" i="1" dirty="0" smtClean="0">
                <a:solidFill>
                  <a:srgbClr val="FF0000"/>
                </a:solidFill>
              </a:rPr>
              <a:t>, quemando los </a:t>
            </a:r>
            <a:r>
              <a:rPr lang="es-ES" b="1" i="1" dirty="0" err="1" smtClean="0">
                <a:solidFill>
                  <a:srgbClr val="FF0000"/>
                </a:solidFill>
              </a:rPr>
              <a:t>cetoácidos</a:t>
            </a:r>
            <a:r>
              <a:rPr lang="es-ES" b="1" i="1" dirty="0" smtClean="0">
                <a:solidFill>
                  <a:srgbClr val="FF0000"/>
                </a:solidFill>
              </a:rPr>
              <a:t> resultantes hasta CO</a:t>
            </a:r>
            <a:r>
              <a:rPr lang="es-ES" b="1" i="1" baseline="-25000" dirty="0" smtClean="0">
                <a:solidFill>
                  <a:srgbClr val="FF0000"/>
                </a:solidFill>
              </a:rPr>
              <a:t>2</a:t>
            </a:r>
            <a:r>
              <a:rPr lang="es-ES" b="1" i="1" dirty="0" smtClean="0">
                <a:solidFill>
                  <a:srgbClr val="FF0000"/>
                </a:solidFill>
              </a:rPr>
              <a:t> y H</a:t>
            </a:r>
            <a:r>
              <a:rPr lang="es-ES" b="1" i="1" baseline="-25000" dirty="0" smtClean="0">
                <a:solidFill>
                  <a:srgbClr val="FF0000"/>
                </a:solidFill>
              </a:rPr>
              <a:t>2</a:t>
            </a:r>
            <a:r>
              <a:rPr lang="es-ES" b="1" i="1" dirty="0" smtClean="0">
                <a:solidFill>
                  <a:srgbClr val="FF0000"/>
                </a:solidFill>
              </a:rPr>
              <a:t>O Y GENERANDO , EN CONSECUENCIA, ATP</a:t>
            </a:r>
          </a:p>
          <a:p>
            <a:pPr algn="l"/>
            <a:endParaRPr lang="es-ES" b="1" dirty="0">
              <a:solidFill>
                <a:srgbClr val="FF0000"/>
              </a:solidFill>
            </a:endParaRPr>
          </a:p>
        </p:txBody>
      </p:sp>
      <p:pic>
        <p:nvPicPr>
          <p:cNvPr id="6" name="Imagen 5" descr="insulina y grasas"/>
          <p:cNvPicPr/>
          <p:nvPr/>
        </p:nvPicPr>
        <p:blipFill>
          <a:blip r:embed="rId3" cstate="print"/>
          <a:srcRect/>
          <a:stretch>
            <a:fillRect/>
          </a:stretch>
        </p:blipFill>
        <p:spPr bwMode="auto">
          <a:xfrm>
            <a:off x="8202467" y="468919"/>
            <a:ext cx="3989533" cy="3262159"/>
          </a:xfrm>
          <a:prstGeom prst="rect">
            <a:avLst/>
          </a:prstGeom>
          <a:noFill/>
        </p:spPr>
      </p:pic>
    </p:spTree>
    <p:extLst>
      <p:ext uri="{BB962C8B-B14F-4D97-AF65-F5344CB8AC3E}">
        <p14:creationId xmlns:p14="http://schemas.microsoft.com/office/powerpoint/2010/main" val="4168883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i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1 CuadroTexto"/>
          <p:cNvSpPr txBox="1">
            <a:spLocks noChangeArrowheads="1"/>
          </p:cNvSpPr>
          <p:nvPr/>
        </p:nvSpPr>
        <p:spPr bwMode="auto">
          <a:xfrm>
            <a:off x="116497" y="242963"/>
            <a:ext cx="5286375" cy="1477328"/>
          </a:xfrm>
          <a:prstGeom prst="rect">
            <a:avLst/>
          </a:prstGeom>
          <a:noFill/>
          <a:ln w="9525">
            <a:noFill/>
            <a:miter lim="800000"/>
            <a:headEnd/>
            <a:tailEnd/>
          </a:ln>
        </p:spPr>
        <p:txBody>
          <a:bodyPr>
            <a:spAutoFit/>
          </a:bodyPr>
          <a:lstStyle/>
          <a:p>
            <a:pPr algn="l"/>
            <a:r>
              <a:rPr lang="es-ES" b="1" dirty="0"/>
              <a:t>Identifica el proceso que aparece en la figura. Indica su localización celular y su función biológica. ¿Qué le ocurre a este proceso en ausencia de oxígeno? ¿Qué papel juega y donde se forma el NADH que interviene en este proceso?</a:t>
            </a:r>
          </a:p>
        </p:txBody>
      </p:sp>
      <p:pic>
        <p:nvPicPr>
          <p:cNvPr id="67587" name="Picture 2"/>
          <p:cNvPicPr>
            <a:picLocks noChangeAspect="1" noChangeArrowheads="1"/>
          </p:cNvPicPr>
          <p:nvPr/>
        </p:nvPicPr>
        <p:blipFill>
          <a:blip r:embed="rId3" cstate="print"/>
          <a:srcRect/>
          <a:stretch>
            <a:fillRect/>
          </a:stretch>
        </p:blipFill>
        <p:spPr bwMode="auto">
          <a:xfrm>
            <a:off x="5710238" y="242963"/>
            <a:ext cx="2743200" cy="1824037"/>
          </a:xfrm>
          <a:prstGeom prst="rect">
            <a:avLst/>
          </a:prstGeom>
          <a:noFill/>
          <a:ln w="9525">
            <a:noFill/>
            <a:miter lim="800000"/>
            <a:headEnd/>
            <a:tailEnd/>
          </a:ln>
        </p:spPr>
      </p:pic>
      <p:sp>
        <p:nvSpPr>
          <p:cNvPr id="4" name="3 CuadroTexto"/>
          <p:cNvSpPr txBox="1">
            <a:spLocks noChangeArrowheads="1"/>
          </p:cNvSpPr>
          <p:nvPr/>
        </p:nvSpPr>
        <p:spPr bwMode="auto">
          <a:xfrm>
            <a:off x="238842" y="2693018"/>
            <a:ext cx="11443641" cy="4247317"/>
          </a:xfrm>
          <a:prstGeom prst="rect">
            <a:avLst/>
          </a:prstGeom>
          <a:noFill/>
          <a:ln w="9525">
            <a:noFill/>
            <a:miter lim="800000"/>
            <a:headEnd/>
            <a:tailEnd/>
          </a:ln>
        </p:spPr>
        <p:txBody>
          <a:bodyPr wrap="square">
            <a:spAutoFit/>
          </a:bodyPr>
          <a:lstStyle/>
          <a:p>
            <a:pPr algn="l"/>
            <a:r>
              <a:rPr lang="es-ES" sz="1600" i="1" dirty="0">
                <a:solidFill>
                  <a:srgbClr val="FF0000"/>
                </a:solidFill>
              </a:rPr>
              <a:t>a</a:t>
            </a:r>
            <a:r>
              <a:rPr lang="es-ES" i="1" dirty="0">
                <a:solidFill>
                  <a:srgbClr val="FF0000"/>
                </a:solidFill>
              </a:rPr>
              <a:t>) Transporte electrónico y </a:t>
            </a:r>
            <a:r>
              <a:rPr lang="es-ES" i="1" dirty="0" err="1">
                <a:solidFill>
                  <a:srgbClr val="FF0000"/>
                </a:solidFill>
              </a:rPr>
              <a:t>fosforilación</a:t>
            </a:r>
            <a:r>
              <a:rPr lang="es-ES" i="1" dirty="0">
                <a:solidFill>
                  <a:srgbClr val="FF0000"/>
                </a:solidFill>
              </a:rPr>
              <a:t> oxidativa (síntesis de ATP</a:t>
            </a:r>
            <a:r>
              <a:rPr lang="es-ES" i="1" dirty="0" smtClean="0">
                <a:solidFill>
                  <a:srgbClr val="FF0000"/>
                </a:solidFill>
              </a:rPr>
              <a:t>) en cadena respiratoria.</a:t>
            </a:r>
            <a:endParaRPr lang="es-ES" dirty="0">
              <a:solidFill>
                <a:srgbClr val="FF0000"/>
              </a:solidFill>
            </a:endParaRPr>
          </a:p>
          <a:p>
            <a:pPr algn="l"/>
            <a:r>
              <a:rPr lang="es-ES" i="1" dirty="0">
                <a:solidFill>
                  <a:srgbClr val="FF0000"/>
                </a:solidFill>
              </a:rPr>
              <a:t>b) Localización y función : En crestas mitocondriales (transporte e</a:t>
            </a:r>
            <a:r>
              <a:rPr lang="es-ES" i="1" baseline="30000" dirty="0">
                <a:solidFill>
                  <a:srgbClr val="FF0000"/>
                </a:solidFill>
              </a:rPr>
              <a:t>-</a:t>
            </a:r>
            <a:r>
              <a:rPr lang="es-ES" i="1" dirty="0">
                <a:solidFill>
                  <a:srgbClr val="FF0000"/>
                </a:solidFill>
              </a:rPr>
              <a:t>), Síntesis de ATP que  acaba en la matriz mitocondrial</a:t>
            </a:r>
            <a:r>
              <a:rPr lang="es-ES" i="1" dirty="0" smtClean="0">
                <a:solidFill>
                  <a:srgbClr val="FF0000"/>
                </a:solidFill>
              </a:rPr>
              <a:t>. Reciclaje de coenzimas.</a:t>
            </a:r>
            <a:endParaRPr lang="es-ES" dirty="0">
              <a:solidFill>
                <a:srgbClr val="FF0000"/>
              </a:solidFill>
            </a:endParaRPr>
          </a:p>
          <a:p>
            <a:pPr algn="l"/>
            <a:r>
              <a:rPr lang="es-ES" i="1" dirty="0">
                <a:solidFill>
                  <a:srgbClr val="FF0000"/>
                </a:solidFill>
              </a:rPr>
              <a:t>c) Si no existe O</a:t>
            </a:r>
            <a:r>
              <a:rPr lang="es-ES" i="1" baseline="-25000" dirty="0">
                <a:solidFill>
                  <a:srgbClr val="FF0000"/>
                </a:solidFill>
              </a:rPr>
              <a:t>2</a:t>
            </a:r>
            <a:r>
              <a:rPr lang="es-ES" i="1" dirty="0">
                <a:solidFill>
                  <a:srgbClr val="FF0000"/>
                </a:solidFill>
              </a:rPr>
              <a:t> como aceptor final de electrones el sistema se colapsa y los coenzimas reducidos (NADH y FADH</a:t>
            </a:r>
            <a:r>
              <a:rPr lang="es-ES" i="1" baseline="-25000" dirty="0">
                <a:solidFill>
                  <a:srgbClr val="FF0000"/>
                </a:solidFill>
              </a:rPr>
              <a:t>2</a:t>
            </a:r>
            <a:r>
              <a:rPr lang="es-ES" i="1" dirty="0">
                <a:solidFill>
                  <a:srgbClr val="FF0000"/>
                </a:solidFill>
              </a:rPr>
              <a:t>) no se reciclan en sus formas oxidadas (NAD</a:t>
            </a:r>
            <a:r>
              <a:rPr lang="es-ES" i="1" baseline="30000" dirty="0">
                <a:solidFill>
                  <a:srgbClr val="FF0000"/>
                </a:solidFill>
              </a:rPr>
              <a:t>+</a:t>
            </a:r>
            <a:r>
              <a:rPr lang="es-ES" i="1" dirty="0">
                <a:solidFill>
                  <a:srgbClr val="FF0000"/>
                </a:solidFill>
              </a:rPr>
              <a:t> y FAD) de manera que no están disponibles para que acepten nuevos electrones en las reacciones oxidativas de la glucolisis, </a:t>
            </a:r>
            <a:r>
              <a:rPr lang="es-ES" i="1" dirty="0" err="1">
                <a:solidFill>
                  <a:srgbClr val="FF0000"/>
                </a:solidFill>
              </a:rPr>
              <a:t>descarboxilación</a:t>
            </a:r>
            <a:r>
              <a:rPr lang="es-ES" i="1" dirty="0">
                <a:solidFill>
                  <a:srgbClr val="FF0000"/>
                </a:solidFill>
              </a:rPr>
              <a:t> del </a:t>
            </a:r>
            <a:r>
              <a:rPr lang="es-ES" i="1" dirty="0" err="1">
                <a:solidFill>
                  <a:srgbClr val="FF0000"/>
                </a:solidFill>
              </a:rPr>
              <a:t>piruvato</a:t>
            </a:r>
            <a:r>
              <a:rPr lang="es-ES" i="1" dirty="0">
                <a:solidFill>
                  <a:srgbClr val="FF0000"/>
                </a:solidFill>
              </a:rPr>
              <a:t>, ciclo de Krebs , beta-oxidación etc. y no se puede obtener energía. Cuando esto nos </a:t>
            </a:r>
            <a:r>
              <a:rPr lang="es-ES" i="1" dirty="0" smtClean="0">
                <a:solidFill>
                  <a:srgbClr val="FF0000"/>
                </a:solidFill>
              </a:rPr>
              <a:t>ocurre, </a:t>
            </a:r>
            <a:r>
              <a:rPr lang="es-ES" i="1" dirty="0">
                <a:solidFill>
                  <a:srgbClr val="FF0000"/>
                </a:solidFill>
              </a:rPr>
              <a:t>a algunos aerobios como nosotros, podemos recurrir a mecanismos de obtención de energía alternativos como es la fermentación láctica , proceso menos rentable que utiliza moléculas orgánicas como aceptor final de electrones (ej. </a:t>
            </a:r>
            <a:r>
              <a:rPr lang="es-ES" i="1" dirty="0" err="1">
                <a:solidFill>
                  <a:srgbClr val="FF0000"/>
                </a:solidFill>
              </a:rPr>
              <a:t>piruvato</a:t>
            </a:r>
            <a:r>
              <a:rPr lang="es-ES" i="1" dirty="0">
                <a:solidFill>
                  <a:srgbClr val="FF0000"/>
                </a:solidFill>
              </a:rPr>
              <a:t> para dar Lactato</a:t>
            </a:r>
            <a:r>
              <a:rPr lang="es-ES" i="1" dirty="0" smtClean="0">
                <a:solidFill>
                  <a:srgbClr val="FF0000"/>
                </a:solidFill>
              </a:rPr>
              <a:t>).</a:t>
            </a:r>
            <a:endParaRPr lang="es-ES" dirty="0">
              <a:solidFill>
                <a:srgbClr val="FF0000"/>
              </a:solidFill>
            </a:endParaRPr>
          </a:p>
          <a:p>
            <a:pPr algn="l"/>
            <a:r>
              <a:rPr lang="es-ES" i="1" dirty="0">
                <a:solidFill>
                  <a:srgbClr val="FF0000"/>
                </a:solidFill>
              </a:rPr>
              <a:t>d) El NADH, es el principal coenzima reducido y obtiene los electrones (e</a:t>
            </a:r>
            <a:r>
              <a:rPr lang="es-ES" i="1" baseline="30000" dirty="0">
                <a:solidFill>
                  <a:srgbClr val="FF0000"/>
                </a:solidFill>
              </a:rPr>
              <a:t>-</a:t>
            </a:r>
            <a:r>
              <a:rPr lang="es-ES" i="1" dirty="0">
                <a:solidFill>
                  <a:srgbClr val="FF0000"/>
                </a:solidFill>
              </a:rPr>
              <a:t>) y protones (H</a:t>
            </a:r>
            <a:r>
              <a:rPr lang="es-ES" i="1" baseline="30000" dirty="0">
                <a:solidFill>
                  <a:srgbClr val="FF0000"/>
                </a:solidFill>
              </a:rPr>
              <a:t>+</a:t>
            </a:r>
            <a:r>
              <a:rPr lang="es-ES" i="1" dirty="0">
                <a:solidFill>
                  <a:srgbClr val="FF0000"/>
                </a:solidFill>
              </a:rPr>
              <a:t>) de la oxidación de moléculas orgánicas, principalmente glucosa a través de las distintas etapas de la respiración celular (glucolisis (</a:t>
            </a:r>
            <a:r>
              <a:rPr lang="es-ES" i="1" dirty="0" err="1">
                <a:solidFill>
                  <a:srgbClr val="FF0000"/>
                </a:solidFill>
              </a:rPr>
              <a:t>citosol</a:t>
            </a:r>
            <a:r>
              <a:rPr lang="es-ES" i="1" dirty="0">
                <a:solidFill>
                  <a:srgbClr val="FF0000"/>
                </a:solidFill>
              </a:rPr>
              <a:t>), </a:t>
            </a:r>
            <a:r>
              <a:rPr lang="es-ES" i="1" dirty="0" err="1">
                <a:solidFill>
                  <a:srgbClr val="FF0000"/>
                </a:solidFill>
              </a:rPr>
              <a:t>descarboxilación</a:t>
            </a:r>
            <a:r>
              <a:rPr lang="es-ES" i="1" dirty="0">
                <a:solidFill>
                  <a:srgbClr val="FF0000"/>
                </a:solidFill>
              </a:rPr>
              <a:t> del </a:t>
            </a:r>
            <a:r>
              <a:rPr lang="es-ES" i="1" dirty="0" err="1">
                <a:solidFill>
                  <a:srgbClr val="FF0000"/>
                </a:solidFill>
              </a:rPr>
              <a:t>piruvato</a:t>
            </a:r>
            <a:r>
              <a:rPr lang="es-ES" i="1" dirty="0">
                <a:solidFill>
                  <a:srgbClr val="FF0000"/>
                </a:solidFill>
              </a:rPr>
              <a:t> (matriz), ciclo de Krebs (matriz)) o ácidos grasos (</a:t>
            </a:r>
            <a:r>
              <a:rPr lang="es-ES" i="1" dirty="0">
                <a:solidFill>
                  <a:srgbClr val="FF0000"/>
                </a:solidFill>
                <a:sym typeface="Symbol" pitchFamily="18" charset="2"/>
              </a:rPr>
              <a:t></a:t>
            </a:r>
            <a:r>
              <a:rPr lang="es-ES" i="1" dirty="0">
                <a:solidFill>
                  <a:srgbClr val="FF0000"/>
                </a:solidFill>
              </a:rPr>
              <a:t>-oxidación (matriz), ciclo de Krebs (matriz)). El NAD</a:t>
            </a:r>
            <a:r>
              <a:rPr lang="es-ES" i="1" baseline="30000" dirty="0">
                <a:solidFill>
                  <a:srgbClr val="FF0000"/>
                </a:solidFill>
              </a:rPr>
              <a:t>+</a:t>
            </a:r>
            <a:r>
              <a:rPr lang="es-ES" i="1" dirty="0">
                <a:solidFill>
                  <a:srgbClr val="FF0000"/>
                </a:solidFill>
              </a:rPr>
              <a:t> acepta protones y electrones que son cedidos a la cadena respiratoria permitiendo la obtención de energía por </a:t>
            </a:r>
            <a:r>
              <a:rPr lang="es-ES" i="1" dirty="0" err="1">
                <a:solidFill>
                  <a:srgbClr val="FF0000"/>
                </a:solidFill>
              </a:rPr>
              <a:t>fosforilación</a:t>
            </a:r>
            <a:r>
              <a:rPr lang="es-ES" i="1" dirty="0">
                <a:solidFill>
                  <a:srgbClr val="FF0000"/>
                </a:solidFill>
              </a:rPr>
              <a:t> </a:t>
            </a:r>
            <a:r>
              <a:rPr lang="es-ES" i="1" dirty="0" smtClean="0">
                <a:solidFill>
                  <a:srgbClr val="FF0000"/>
                </a:solidFill>
              </a:rPr>
              <a:t>oxidativa, proceso catalizado `por una ATP-</a:t>
            </a:r>
            <a:r>
              <a:rPr lang="es-ES" i="1" dirty="0" err="1" smtClean="0">
                <a:solidFill>
                  <a:srgbClr val="FF0000"/>
                </a:solidFill>
              </a:rPr>
              <a:t>sintasa</a:t>
            </a:r>
            <a:r>
              <a:rPr lang="es-ES" i="1" dirty="0" smtClean="0">
                <a:solidFill>
                  <a:srgbClr val="FF0000"/>
                </a:solidFill>
              </a:rPr>
              <a:t>.</a:t>
            </a:r>
            <a:endParaRPr lang="es-ES" dirty="0">
              <a:solidFill>
                <a:srgbClr val="FF0000"/>
              </a:solidFill>
            </a:endParaRPr>
          </a:p>
          <a:p>
            <a:pPr algn="l"/>
            <a:endParaRPr lang="es-ES" dirty="0">
              <a:solidFill>
                <a:srgbClr val="FF0000"/>
              </a:solidFill>
            </a:endParaRPr>
          </a:p>
        </p:txBody>
      </p:sp>
      <p:pic>
        <p:nvPicPr>
          <p:cNvPr id="5" name="Imagen 4"/>
          <p:cNvPicPr/>
          <p:nvPr/>
        </p:nvPicPr>
        <p:blipFill>
          <a:blip r:embed="rId4" cstate="print"/>
          <a:srcRect/>
          <a:stretch>
            <a:fillRect/>
          </a:stretch>
        </p:blipFill>
        <p:spPr bwMode="auto">
          <a:xfrm>
            <a:off x="8760804" y="46673"/>
            <a:ext cx="3200400" cy="2186940"/>
          </a:xfrm>
          <a:prstGeom prst="rect">
            <a:avLst/>
          </a:prstGeom>
          <a:noFill/>
          <a:ln w="9525">
            <a:noFill/>
            <a:miter lim="800000"/>
            <a:headEnd/>
            <a:tailEnd/>
          </a:ln>
        </p:spPr>
      </p:pic>
    </p:spTree>
    <p:extLst>
      <p:ext uri="{BB962C8B-B14F-4D97-AF65-F5344CB8AC3E}">
        <p14:creationId xmlns:p14="http://schemas.microsoft.com/office/powerpoint/2010/main" val="4113272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1 CuadroTexto"/>
          <p:cNvSpPr txBox="1">
            <a:spLocks noChangeArrowheads="1"/>
          </p:cNvSpPr>
          <p:nvPr/>
        </p:nvSpPr>
        <p:spPr bwMode="auto">
          <a:xfrm>
            <a:off x="537310" y="51140"/>
            <a:ext cx="8572500" cy="923330"/>
          </a:xfrm>
          <a:prstGeom prst="rect">
            <a:avLst/>
          </a:prstGeom>
          <a:noFill/>
          <a:ln w="9525">
            <a:noFill/>
            <a:miter lim="800000"/>
            <a:headEnd/>
            <a:tailEnd/>
          </a:ln>
        </p:spPr>
        <p:txBody>
          <a:bodyPr>
            <a:spAutoFit/>
          </a:bodyPr>
          <a:lstStyle/>
          <a:p>
            <a:r>
              <a:rPr lang="es-ES" b="1" dirty="0" smtClean="0"/>
              <a:t>a) ¿Cuáles </a:t>
            </a:r>
            <a:r>
              <a:rPr lang="es-ES" b="1" dirty="0"/>
              <a:t>pueden ser los posibles orígenes del Ac. </a:t>
            </a:r>
            <a:r>
              <a:rPr lang="es-ES" b="1" dirty="0" err="1"/>
              <a:t>CoA</a:t>
            </a:r>
            <a:r>
              <a:rPr lang="es-ES" b="1" dirty="0"/>
              <a:t> con el que funciona el ciclo de Krebs</a:t>
            </a:r>
            <a:r>
              <a:rPr lang="es-ES" b="1" dirty="0" smtClean="0"/>
              <a:t>?</a:t>
            </a:r>
          </a:p>
          <a:p>
            <a:r>
              <a:rPr lang="es-ES" b="1" dirty="0" smtClean="0"/>
              <a:t>b) </a:t>
            </a:r>
            <a:r>
              <a:rPr lang="es-ES" b="1" dirty="0"/>
              <a:t>¿Cuál es la principal función metabólica de este ciclo</a:t>
            </a:r>
            <a:r>
              <a:rPr lang="es-ES" b="1" dirty="0" smtClean="0"/>
              <a:t>?</a:t>
            </a:r>
          </a:p>
        </p:txBody>
      </p:sp>
      <p:sp>
        <p:nvSpPr>
          <p:cNvPr id="2" name="CuadroTexto 1"/>
          <p:cNvSpPr txBox="1"/>
          <p:nvPr/>
        </p:nvSpPr>
        <p:spPr>
          <a:xfrm>
            <a:off x="6537191" y="394692"/>
            <a:ext cx="5613779" cy="6463308"/>
          </a:xfrm>
          <a:prstGeom prst="rect">
            <a:avLst/>
          </a:prstGeom>
          <a:noFill/>
        </p:spPr>
        <p:txBody>
          <a:bodyPr wrap="square" rtlCol="0">
            <a:spAutoFit/>
          </a:bodyPr>
          <a:lstStyle/>
          <a:p>
            <a:pPr marL="342900" indent="-342900">
              <a:buAutoNum type="alphaLcParenR"/>
            </a:pPr>
            <a:r>
              <a:rPr lang="es-ES" dirty="0" smtClean="0"/>
              <a:t>Puede proceder de:</a:t>
            </a:r>
          </a:p>
          <a:p>
            <a:pPr marL="285750" indent="-285750">
              <a:buFontTx/>
              <a:buChar char="-"/>
            </a:pPr>
            <a:r>
              <a:rPr lang="es-ES" b="1" dirty="0" smtClean="0">
                <a:solidFill>
                  <a:srgbClr val="7030A0"/>
                </a:solidFill>
              </a:rPr>
              <a:t>Lípidos : </a:t>
            </a:r>
            <a:r>
              <a:rPr lang="es-ES" dirty="0" smtClean="0"/>
              <a:t>(Concretamente Triglicéridos) Por hidrólisis y beta oxidación de ácidos grasos. La glicerina también se degrada hasta Acetil </a:t>
            </a:r>
            <a:r>
              <a:rPr lang="es-ES" dirty="0" err="1" smtClean="0"/>
              <a:t>CoA</a:t>
            </a:r>
            <a:r>
              <a:rPr lang="es-ES" dirty="0" smtClean="0"/>
              <a:t>.</a:t>
            </a:r>
          </a:p>
          <a:p>
            <a:pPr marL="285750" indent="-285750">
              <a:buFontTx/>
              <a:buChar char="-"/>
            </a:pPr>
            <a:r>
              <a:rPr lang="es-ES" b="1" dirty="0" smtClean="0">
                <a:solidFill>
                  <a:srgbClr val="7030A0"/>
                </a:solidFill>
              </a:rPr>
              <a:t>Glúcidos:</a:t>
            </a:r>
            <a:r>
              <a:rPr lang="es-ES" dirty="0" smtClean="0">
                <a:solidFill>
                  <a:srgbClr val="7030A0"/>
                </a:solidFill>
              </a:rPr>
              <a:t> </a:t>
            </a:r>
            <a:r>
              <a:rPr lang="es-ES" dirty="0" smtClean="0"/>
              <a:t>Hidrólisis de polisacáridos y etapas 1ª (glucolisis) y 2ª (</a:t>
            </a:r>
            <a:r>
              <a:rPr lang="es-ES" dirty="0" err="1" smtClean="0"/>
              <a:t>descarboxilación</a:t>
            </a:r>
            <a:r>
              <a:rPr lang="es-ES" dirty="0" smtClean="0"/>
              <a:t> oxidativa del </a:t>
            </a:r>
            <a:r>
              <a:rPr lang="es-ES" dirty="0" err="1" smtClean="0"/>
              <a:t>piruvato</a:t>
            </a:r>
            <a:r>
              <a:rPr lang="es-ES" dirty="0" smtClean="0"/>
              <a:t>) de la degradación de la glucosa</a:t>
            </a:r>
          </a:p>
          <a:p>
            <a:pPr marL="285750" indent="-285750">
              <a:buFontTx/>
              <a:buChar char="-"/>
            </a:pPr>
            <a:r>
              <a:rPr lang="es-ES" b="1" dirty="0" smtClean="0">
                <a:solidFill>
                  <a:srgbClr val="7030A0"/>
                </a:solidFill>
              </a:rPr>
              <a:t>Proteínas: </a:t>
            </a:r>
            <a:r>
              <a:rPr lang="es-ES" dirty="0" smtClean="0"/>
              <a:t>Hidrólisis, </a:t>
            </a:r>
            <a:r>
              <a:rPr lang="es-ES" dirty="0" err="1" smtClean="0"/>
              <a:t>desaminación</a:t>
            </a:r>
            <a:r>
              <a:rPr lang="es-ES" dirty="0" smtClean="0"/>
              <a:t> de </a:t>
            </a:r>
            <a:r>
              <a:rPr lang="es-ES" dirty="0" err="1" smtClean="0"/>
              <a:t>aa</a:t>
            </a:r>
            <a:r>
              <a:rPr lang="es-ES" dirty="0" smtClean="0"/>
              <a:t> y oxidación del </a:t>
            </a:r>
            <a:r>
              <a:rPr lang="es-ES" dirty="0" err="1" smtClean="0"/>
              <a:t>cetoácido</a:t>
            </a:r>
            <a:r>
              <a:rPr lang="es-ES" dirty="0" smtClean="0"/>
              <a:t> resultante.</a:t>
            </a:r>
          </a:p>
          <a:p>
            <a:pPr marL="285750" indent="-285750">
              <a:buFontTx/>
              <a:buChar char="-"/>
            </a:pPr>
            <a:r>
              <a:rPr lang="es-ES" dirty="0" smtClean="0"/>
              <a:t>No se consideran los </a:t>
            </a:r>
            <a:r>
              <a:rPr lang="es-ES" b="1" dirty="0" smtClean="0">
                <a:solidFill>
                  <a:srgbClr val="7030A0"/>
                </a:solidFill>
              </a:rPr>
              <a:t>AC. </a:t>
            </a:r>
            <a:r>
              <a:rPr lang="es-ES" b="1" dirty="0" err="1" smtClean="0">
                <a:solidFill>
                  <a:srgbClr val="7030A0"/>
                </a:solidFill>
              </a:rPr>
              <a:t>Nucléicos</a:t>
            </a:r>
            <a:r>
              <a:rPr lang="es-ES" b="1" dirty="0" smtClean="0">
                <a:solidFill>
                  <a:srgbClr val="7030A0"/>
                </a:solidFill>
              </a:rPr>
              <a:t>, </a:t>
            </a:r>
            <a:r>
              <a:rPr lang="es-ES" dirty="0" err="1" smtClean="0"/>
              <a:t>pq</a:t>
            </a:r>
            <a:r>
              <a:rPr lang="es-ES" dirty="0" smtClean="0"/>
              <a:t> no entran en el programa. En realidad también habría que incluirlos. La degradación de las bases conlleva procesos particulares, pero la de los azúcares (pentosas de los nucleótidos) se producirá a través de vías similares a la glucosa.</a:t>
            </a:r>
          </a:p>
          <a:p>
            <a:r>
              <a:rPr lang="es-ES" dirty="0" smtClean="0"/>
              <a:t>b) </a:t>
            </a:r>
          </a:p>
          <a:p>
            <a:pPr marL="285750" indent="-285750">
              <a:buFontTx/>
              <a:buChar char="-"/>
            </a:pPr>
            <a:r>
              <a:rPr lang="es-ES" b="1" dirty="0" smtClean="0">
                <a:solidFill>
                  <a:srgbClr val="7030A0"/>
                </a:solidFill>
              </a:rPr>
              <a:t>Generar coenzimas reducidos (NADH y FADH</a:t>
            </a:r>
            <a:r>
              <a:rPr lang="es-ES" b="1" baseline="-25000" dirty="0" smtClean="0">
                <a:solidFill>
                  <a:srgbClr val="7030A0"/>
                </a:solidFill>
              </a:rPr>
              <a:t>2</a:t>
            </a:r>
            <a:r>
              <a:rPr lang="es-ES" b="1" dirty="0" smtClean="0">
                <a:solidFill>
                  <a:srgbClr val="7030A0"/>
                </a:solidFill>
              </a:rPr>
              <a:t>) que proporcionen ATP a partir de su conexión con las cadenas respiratorias.</a:t>
            </a:r>
          </a:p>
          <a:p>
            <a:pPr marL="285750" indent="-285750">
              <a:buFontTx/>
              <a:buChar char="-"/>
            </a:pPr>
            <a:r>
              <a:rPr lang="es-ES" dirty="0" smtClean="0"/>
              <a:t>Generar Precursores metabólicos</a:t>
            </a:r>
          </a:p>
          <a:p>
            <a:pPr marL="285750" indent="-285750">
              <a:buFontTx/>
              <a:buChar char="-"/>
            </a:pPr>
            <a:r>
              <a:rPr lang="es-ES" dirty="0" smtClean="0"/>
              <a:t>Generar GTP (x </a:t>
            </a:r>
            <a:r>
              <a:rPr lang="es-ES" dirty="0" err="1" smtClean="0"/>
              <a:t>Fosf</a:t>
            </a:r>
            <a:r>
              <a:rPr lang="es-ES" dirty="0" smtClean="0"/>
              <a:t> a nivel de S)</a:t>
            </a:r>
          </a:p>
          <a:p>
            <a:pPr marL="285750" indent="-285750">
              <a:buFontTx/>
              <a:buChar char="-"/>
            </a:pPr>
            <a:r>
              <a:rPr lang="es-ES" dirty="0" smtClean="0"/>
              <a:t>Continuar con la oxidación (</a:t>
            </a:r>
            <a:r>
              <a:rPr lang="es-ES" dirty="0" err="1" smtClean="0"/>
              <a:t>descarboxilaciones</a:t>
            </a:r>
            <a:r>
              <a:rPr lang="es-ES" dirty="0" smtClean="0"/>
              <a:t> y </a:t>
            </a:r>
            <a:r>
              <a:rPr lang="es-ES" dirty="0" err="1" smtClean="0"/>
              <a:t>deshidrogenaciones</a:t>
            </a:r>
            <a:r>
              <a:rPr lang="es-ES" dirty="0" smtClean="0"/>
              <a:t>).</a:t>
            </a:r>
            <a:endParaRPr lang="es-ES" dirty="0"/>
          </a:p>
        </p:txBody>
      </p:sp>
      <p:sp>
        <p:nvSpPr>
          <p:cNvPr id="3" name="CuadroTexto 2"/>
          <p:cNvSpPr txBox="1"/>
          <p:nvPr/>
        </p:nvSpPr>
        <p:spPr>
          <a:xfrm>
            <a:off x="194749" y="6014659"/>
            <a:ext cx="6342442" cy="369332"/>
          </a:xfrm>
          <a:prstGeom prst="rect">
            <a:avLst/>
          </a:prstGeom>
          <a:noFill/>
        </p:spPr>
        <p:txBody>
          <a:bodyPr wrap="none" rtlCol="0">
            <a:spAutoFit/>
          </a:bodyPr>
          <a:lstStyle/>
          <a:p>
            <a:r>
              <a:rPr lang="es-ES" b="1" dirty="0" smtClean="0">
                <a:solidFill>
                  <a:srgbClr val="7030A0"/>
                </a:solidFill>
              </a:rPr>
              <a:t>TODO LO DICHO SE SACA DE LA INTERPRETACIÓN DE LA IMAGEN</a:t>
            </a:r>
            <a:endParaRPr lang="es-ES" b="1" dirty="0">
              <a:solidFill>
                <a:srgbClr val="7030A0"/>
              </a:solidFill>
            </a:endParaRPr>
          </a:p>
        </p:txBody>
      </p:sp>
      <p:pic>
        <p:nvPicPr>
          <p:cNvPr id="5" name="Imagen 4"/>
          <p:cNvPicPr>
            <a:picLocks noChangeAspect="1"/>
          </p:cNvPicPr>
          <p:nvPr/>
        </p:nvPicPr>
        <p:blipFill>
          <a:blip r:embed="rId3"/>
          <a:stretch>
            <a:fillRect/>
          </a:stretch>
        </p:blipFill>
        <p:spPr>
          <a:xfrm>
            <a:off x="132233" y="1145079"/>
            <a:ext cx="6467475" cy="4181475"/>
          </a:xfrm>
          <a:prstGeom prst="rect">
            <a:avLst/>
          </a:prstGeom>
        </p:spPr>
      </p:pic>
    </p:spTree>
    <p:extLst>
      <p:ext uri="{BB962C8B-B14F-4D97-AF65-F5344CB8AC3E}">
        <p14:creationId xmlns:p14="http://schemas.microsoft.com/office/powerpoint/2010/main" val="23740002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1 CuadroTexto"/>
          <p:cNvSpPr txBox="1">
            <a:spLocks noChangeArrowheads="1"/>
          </p:cNvSpPr>
          <p:nvPr/>
        </p:nvSpPr>
        <p:spPr bwMode="auto">
          <a:xfrm>
            <a:off x="510014" y="-144581"/>
            <a:ext cx="11404481" cy="923330"/>
          </a:xfrm>
          <a:prstGeom prst="rect">
            <a:avLst/>
          </a:prstGeom>
          <a:noFill/>
          <a:ln w="9525">
            <a:noFill/>
            <a:miter lim="800000"/>
            <a:headEnd/>
            <a:tailEnd/>
          </a:ln>
        </p:spPr>
        <p:txBody>
          <a:bodyPr wrap="square">
            <a:spAutoFit/>
          </a:bodyPr>
          <a:lstStyle/>
          <a:p>
            <a:endParaRPr lang="es-ES" b="1" dirty="0" smtClean="0"/>
          </a:p>
          <a:p>
            <a:pPr algn="l"/>
            <a:r>
              <a:rPr lang="es-ES" b="1" dirty="0" smtClean="0"/>
              <a:t>Completa </a:t>
            </a:r>
            <a:r>
              <a:rPr lang="es-ES" b="1" dirty="0"/>
              <a:t>el esquema anterior incluyendo los procesos fermentativos que se dan en ausencia de oxígeno y ampliando en lo posible la información solicitada en la cuestión anterior </a:t>
            </a:r>
          </a:p>
        </p:txBody>
      </p:sp>
      <p:sp>
        <p:nvSpPr>
          <p:cNvPr id="2" name="CuadroTexto 1"/>
          <p:cNvSpPr txBox="1"/>
          <p:nvPr/>
        </p:nvSpPr>
        <p:spPr>
          <a:xfrm>
            <a:off x="300252" y="2142699"/>
            <a:ext cx="2852382" cy="2862322"/>
          </a:xfrm>
          <a:prstGeom prst="rect">
            <a:avLst/>
          </a:prstGeom>
          <a:noFill/>
        </p:spPr>
        <p:txBody>
          <a:bodyPr wrap="square" rtlCol="0">
            <a:spAutoFit/>
          </a:bodyPr>
          <a:lstStyle/>
          <a:p>
            <a:r>
              <a:rPr lang="es-ES" dirty="0" smtClean="0"/>
              <a:t>Añadimos:</a:t>
            </a:r>
          </a:p>
          <a:p>
            <a:pPr marL="285750" indent="-285750">
              <a:buFontTx/>
              <a:buChar char="-"/>
            </a:pPr>
            <a:r>
              <a:rPr lang="es-ES" dirty="0" smtClean="0"/>
              <a:t>Glucolisis: </a:t>
            </a:r>
            <a:r>
              <a:rPr lang="es-ES" dirty="0" err="1" smtClean="0"/>
              <a:t>deshidrogenación</a:t>
            </a:r>
            <a:r>
              <a:rPr lang="es-ES" dirty="0" smtClean="0"/>
              <a:t> y </a:t>
            </a:r>
            <a:r>
              <a:rPr lang="es-ES" dirty="0" err="1" smtClean="0"/>
              <a:t>fosforilación</a:t>
            </a:r>
            <a:r>
              <a:rPr lang="es-ES" dirty="0" smtClean="0"/>
              <a:t> (ATP)</a:t>
            </a:r>
          </a:p>
          <a:p>
            <a:pPr marL="285750" indent="-285750">
              <a:buFontTx/>
              <a:buChar char="-"/>
            </a:pPr>
            <a:r>
              <a:rPr lang="es-ES" dirty="0" smtClean="0"/>
              <a:t>Lanzaderas</a:t>
            </a:r>
          </a:p>
          <a:p>
            <a:pPr marL="285750" indent="-285750">
              <a:buFontTx/>
              <a:buChar char="-"/>
            </a:pPr>
            <a:r>
              <a:rPr lang="es-ES" dirty="0" err="1" smtClean="0"/>
              <a:t>Descarboxilación</a:t>
            </a:r>
            <a:r>
              <a:rPr lang="es-ES" dirty="0" smtClean="0"/>
              <a:t> y </a:t>
            </a:r>
            <a:r>
              <a:rPr lang="es-ES" dirty="0" err="1" smtClean="0"/>
              <a:t>deshidrogenación</a:t>
            </a:r>
            <a:r>
              <a:rPr lang="es-ES" dirty="0" smtClean="0"/>
              <a:t> del </a:t>
            </a:r>
            <a:r>
              <a:rPr lang="es-ES" dirty="0" err="1" smtClean="0"/>
              <a:t>piruvato</a:t>
            </a:r>
            <a:r>
              <a:rPr lang="es-ES" dirty="0" smtClean="0"/>
              <a:t>.</a:t>
            </a:r>
          </a:p>
          <a:p>
            <a:pPr marL="285750" indent="-285750">
              <a:buFontTx/>
              <a:buChar char="-"/>
            </a:pPr>
            <a:r>
              <a:rPr lang="es-ES" b="1" dirty="0" smtClean="0">
                <a:solidFill>
                  <a:srgbClr val="7030A0"/>
                </a:solidFill>
              </a:rPr>
              <a:t>Fermentación Láctica</a:t>
            </a:r>
          </a:p>
          <a:p>
            <a:endParaRPr lang="es-ES" dirty="0"/>
          </a:p>
        </p:txBody>
      </p:sp>
      <p:pic>
        <p:nvPicPr>
          <p:cNvPr id="3" name="Imagen 2"/>
          <p:cNvPicPr>
            <a:picLocks noChangeAspect="1"/>
          </p:cNvPicPr>
          <p:nvPr/>
        </p:nvPicPr>
        <p:blipFill>
          <a:blip r:embed="rId3"/>
          <a:stretch>
            <a:fillRect/>
          </a:stretch>
        </p:blipFill>
        <p:spPr>
          <a:xfrm>
            <a:off x="3323219" y="1024474"/>
            <a:ext cx="7915275" cy="4886325"/>
          </a:xfrm>
          <a:prstGeom prst="rect">
            <a:avLst/>
          </a:prstGeom>
        </p:spPr>
      </p:pic>
    </p:spTree>
    <p:extLst>
      <p:ext uri="{BB962C8B-B14F-4D97-AF65-F5344CB8AC3E}">
        <p14:creationId xmlns:p14="http://schemas.microsoft.com/office/powerpoint/2010/main" val="21595506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3 CuadroTexto"/>
          <p:cNvSpPr txBox="1">
            <a:spLocks noChangeArrowheads="1"/>
          </p:cNvSpPr>
          <p:nvPr/>
        </p:nvSpPr>
        <p:spPr bwMode="auto">
          <a:xfrm>
            <a:off x="341194" y="333376"/>
            <a:ext cx="11850806" cy="6463308"/>
          </a:xfrm>
          <a:prstGeom prst="rect">
            <a:avLst/>
          </a:prstGeom>
          <a:noFill/>
          <a:ln w="9525">
            <a:noFill/>
            <a:miter lim="800000"/>
            <a:headEnd/>
            <a:tailEnd/>
          </a:ln>
        </p:spPr>
        <p:txBody>
          <a:bodyPr wrap="square">
            <a:spAutoFit/>
          </a:bodyPr>
          <a:lstStyle/>
          <a:p>
            <a:r>
              <a:rPr lang="es-ES_tradnl" b="1" dirty="0"/>
              <a:t>Comenta la importancia de la fotosíntesis en la Biosfera </a:t>
            </a:r>
          </a:p>
          <a:p>
            <a:pPr lvl="1">
              <a:buFont typeface="Wingdings" pitchFamily="2" charset="2"/>
              <a:buChar char="q"/>
            </a:pPr>
            <a:r>
              <a:rPr lang="es-ES" b="1" i="1" dirty="0">
                <a:solidFill>
                  <a:srgbClr val="FF0000"/>
                </a:solidFill>
              </a:rPr>
              <a:t> Consolidación de los </a:t>
            </a:r>
            <a:r>
              <a:rPr lang="es-ES" b="1" i="1" dirty="0" smtClean="0">
                <a:solidFill>
                  <a:srgbClr val="FF0000"/>
                </a:solidFill>
              </a:rPr>
              <a:t>Productores: Mantiene el resto de los niveles tróficos (Consumidores y descomponedores)</a:t>
            </a:r>
            <a:endParaRPr lang="es-ES" b="1" i="1" dirty="0">
              <a:solidFill>
                <a:srgbClr val="FF0000"/>
              </a:solidFill>
            </a:endParaRPr>
          </a:p>
          <a:p>
            <a:pPr lvl="1">
              <a:buFont typeface="Wingdings" pitchFamily="2" charset="2"/>
              <a:buChar char="q"/>
            </a:pPr>
            <a:r>
              <a:rPr lang="es-ES" b="1" i="1" dirty="0">
                <a:solidFill>
                  <a:srgbClr val="FF0000"/>
                </a:solidFill>
              </a:rPr>
              <a:t> Aparición del </a:t>
            </a:r>
            <a:r>
              <a:rPr lang="es-ES" b="1" i="1" dirty="0" smtClean="0">
                <a:solidFill>
                  <a:srgbClr val="FF0000"/>
                </a:solidFill>
              </a:rPr>
              <a:t>oxígeno (fotolisis del H</a:t>
            </a:r>
            <a:r>
              <a:rPr lang="es-ES" b="1" i="1" baseline="-25000" dirty="0" smtClean="0">
                <a:solidFill>
                  <a:srgbClr val="FF0000"/>
                </a:solidFill>
              </a:rPr>
              <a:t>2</a:t>
            </a:r>
            <a:r>
              <a:rPr lang="es-ES" b="1" i="1" dirty="0" smtClean="0">
                <a:solidFill>
                  <a:srgbClr val="FF0000"/>
                </a:solidFill>
              </a:rPr>
              <a:t>O en fotosíntesis </a:t>
            </a:r>
            <a:r>
              <a:rPr lang="es-ES" b="1" i="1" dirty="0" err="1" smtClean="0">
                <a:solidFill>
                  <a:srgbClr val="FF0000"/>
                </a:solidFill>
              </a:rPr>
              <a:t>oxigénica</a:t>
            </a:r>
            <a:r>
              <a:rPr lang="es-ES" b="1" i="1" dirty="0" smtClean="0">
                <a:solidFill>
                  <a:srgbClr val="FF0000"/>
                </a:solidFill>
              </a:rPr>
              <a:t>):</a:t>
            </a:r>
            <a:endParaRPr lang="es-ES" b="1" i="1" dirty="0">
              <a:solidFill>
                <a:srgbClr val="FF0000"/>
              </a:solidFill>
            </a:endParaRPr>
          </a:p>
          <a:p>
            <a:pPr lvl="2">
              <a:buFont typeface="Courier New" pitchFamily="49" charset="0"/>
              <a:buChar char="o"/>
            </a:pPr>
            <a:r>
              <a:rPr lang="es-ES" b="1" i="1" dirty="0">
                <a:solidFill>
                  <a:srgbClr val="FF0000"/>
                </a:solidFill>
              </a:rPr>
              <a:t> </a:t>
            </a:r>
            <a:r>
              <a:rPr lang="es-ES" b="1" i="1" dirty="0">
                <a:solidFill>
                  <a:srgbClr val="FF0000"/>
                </a:solidFill>
                <a:sym typeface="Symbol" pitchFamily="18" charset="2"/>
              </a:rPr>
              <a:t>  veneno  + diversificación de los </a:t>
            </a:r>
            <a:r>
              <a:rPr lang="es-ES" b="1" i="1" dirty="0">
                <a:solidFill>
                  <a:srgbClr val="FF0000"/>
                </a:solidFill>
              </a:rPr>
              <a:t>aerobios (selección natural)</a:t>
            </a:r>
          </a:p>
          <a:p>
            <a:pPr lvl="2">
              <a:buFont typeface="Courier New" pitchFamily="49" charset="0"/>
              <a:buChar char="o"/>
            </a:pPr>
            <a:r>
              <a:rPr lang="es-ES" b="1" i="1" dirty="0">
                <a:solidFill>
                  <a:srgbClr val="FF0000"/>
                </a:solidFill>
                <a:sym typeface="Symbol" pitchFamily="18" charset="2"/>
              </a:rPr>
              <a:t>   Capa de </a:t>
            </a:r>
            <a:r>
              <a:rPr lang="es-ES" b="1" i="1" dirty="0">
                <a:solidFill>
                  <a:srgbClr val="FF0000"/>
                </a:solidFill>
              </a:rPr>
              <a:t>Ozono: </a:t>
            </a:r>
            <a:r>
              <a:rPr lang="es-ES" b="1" i="1" dirty="0" smtClean="0">
                <a:solidFill>
                  <a:srgbClr val="FF0000"/>
                </a:solidFill>
              </a:rPr>
              <a:t>Protección (filtro) </a:t>
            </a:r>
            <a:r>
              <a:rPr lang="es-ES" b="1" i="1" dirty="0">
                <a:solidFill>
                  <a:srgbClr val="FF0000"/>
                </a:solidFill>
              </a:rPr>
              <a:t>y evolución de o. superiores </a:t>
            </a:r>
            <a:r>
              <a:rPr lang="es-ES" b="1" i="1" dirty="0" smtClean="0">
                <a:solidFill>
                  <a:srgbClr val="FF0000"/>
                </a:solidFill>
              </a:rPr>
              <a:t>terrestres (dosis radiactivas asumibles).</a:t>
            </a:r>
            <a:endParaRPr lang="es-ES" b="1" i="1" dirty="0">
              <a:solidFill>
                <a:srgbClr val="FF0000"/>
              </a:solidFill>
            </a:endParaRPr>
          </a:p>
          <a:p>
            <a:r>
              <a:rPr lang="es-ES_tradnl" b="1" dirty="0" smtClean="0"/>
              <a:t>Define </a:t>
            </a:r>
            <a:r>
              <a:rPr lang="es-ES_tradnl" b="1" dirty="0"/>
              <a:t>en pocas palabras las analogías y diferencias entre fotosíntesis y </a:t>
            </a:r>
            <a:r>
              <a:rPr lang="es-ES_tradnl" b="1" dirty="0" err="1"/>
              <a:t>quimiosíntesis</a:t>
            </a:r>
            <a:r>
              <a:rPr lang="es-ES_tradnl" b="1" dirty="0"/>
              <a:t> .</a:t>
            </a:r>
          </a:p>
          <a:p>
            <a:pPr>
              <a:buFont typeface="Wingdings" pitchFamily="2" charset="2"/>
              <a:buChar char="q"/>
            </a:pPr>
            <a:r>
              <a:rPr lang="es-ES" b="1" i="1" dirty="0">
                <a:solidFill>
                  <a:srgbClr val="FF0000"/>
                </a:solidFill>
              </a:rPr>
              <a:t> Analogías: </a:t>
            </a:r>
            <a:r>
              <a:rPr lang="es-ES" b="1" i="1" dirty="0" smtClean="0">
                <a:solidFill>
                  <a:srgbClr val="7030A0"/>
                </a:solidFill>
              </a:rPr>
              <a:t>Fase </a:t>
            </a:r>
            <a:r>
              <a:rPr lang="es-ES" b="1" i="1" dirty="0" err="1" smtClean="0">
                <a:solidFill>
                  <a:srgbClr val="7030A0"/>
                </a:solidFill>
              </a:rPr>
              <a:t>biosíntética</a:t>
            </a:r>
            <a:r>
              <a:rPr lang="es-ES" b="1" i="1" dirty="0" smtClean="0">
                <a:solidFill>
                  <a:srgbClr val="7030A0"/>
                </a:solidFill>
              </a:rPr>
              <a:t> (Anabólica)</a:t>
            </a:r>
            <a:endParaRPr lang="es-ES" b="1" i="1" dirty="0">
              <a:solidFill>
                <a:srgbClr val="7030A0"/>
              </a:solidFill>
            </a:endParaRPr>
          </a:p>
          <a:p>
            <a:pPr lvl="1">
              <a:buFont typeface="Courier New" pitchFamily="49" charset="0"/>
              <a:buChar char="o"/>
            </a:pPr>
            <a:r>
              <a:rPr lang="es-ES" b="1" i="1" dirty="0">
                <a:solidFill>
                  <a:srgbClr val="FF0000"/>
                </a:solidFill>
              </a:rPr>
              <a:t> C. de Calvin o similar (Fase </a:t>
            </a:r>
            <a:r>
              <a:rPr lang="es-ES" b="1" i="1" dirty="0" err="1" smtClean="0">
                <a:solidFill>
                  <a:srgbClr val="FF0000"/>
                </a:solidFill>
              </a:rPr>
              <a:t>biosintética</a:t>
            </a:r>
            <a:r>
              <a:rPr lang="es-ES" b="1" i="1" dirty="0" smtClean="0">
                <a:solidFill>
                  <a:srgbClr val="FF0000"/>
                </a:solidFill>
              </a:rPr>
              <a:t>, verdaderamente anabólica). Permite la fijación del C del CO</a:t>
            </a:r>
            <a:r>
              <a:rPr lang="es-ES" b="1" i="1" baseline="-25000" dirty="0" smtClean="0">
                <a:solidFill>
                  <a:srgbClr val="FF0000"/>
                </a:solidFill>
              </a:rPr>
              <a:t>2</a:t>
            </a:r>
            <a:r>
              <a:rPr lang="es-ES" b="1" i="1" dirty="0" smtClean="0">
                <a:solidFill>
                  <a:srgbClr val="FF0000"/>
                </a:solidFill>
              </a:rPr>
              <a:t> en forma de moléculas orgánicas.</a:t>
            </a:r>
            <a:endParaRPr lang="es-ES" b="1" i="1" dirty="0">
              <a:solidFill>
                <a:srgbClr val="FF0000"/>
              </a:solidFill>
            </a:endParaRPr>
          </a:p>
          <a:p>
            <a:pPr>
              <a:buFont typeface="Wingdings" pitchFamily="2" charset="2"/>
              <a:buChar char="q"/>
            </a:pPr>
            <a:r>
              <a:rPr lang="es-ES" b="1" i="1" dirty="0">
                <a:solidFill>
                  <a:srgbClr val="FF0000"/>
                </a:solidFill>
              </a:rPr>
              <a:t> Diferencias: </a:t>
            </a:r>
            <a:r>
              <a:rPr lang="es-ES" b="1" i="1" dirty="0" smtClean="0">
                <a:solidFill>
                  <a:srgbClr val="7030A0"/>
                </a:solidFill>
              </a:rPr>
              <a:t>Fase oxidativa (catabólica)</a:t>
            </a:r>
            <a:endParaRPr lang="es-ES" b="1" i="1" dirty="0">
              <a:solidFill>
                <a:srgbClr val="7030A0"/>
              </a:solidFill>
            </a:endParaRPr>
          </a:p>
          <a:p>
            <a:pPr lvl="1">
              <a:buFont typeface="Courier New" pitchFamily="49" charset="0"/>
              <a:buChar char="o"/>
            </a:pPr>
            <a:r>
              <a:rPr lang="es-ES" b="1" i="1" dirty="0">
                <a:solidFill>
                  <a:srgbClr val="FF0000"/>
                </a:solidFill>
              </a:rPr>
              <a:t> Obtención de energía y poder reductor: (Fase </a:t>
            </a:r>
            <a:r>
              <a:rPr lang="es-ES" b="1" i="1" dirty="0" err="1">
                <a:solidFill>
                  <a:srgbClr val="FF0000"/>
                </a:solidFill>
              </a:rPr>
              <a:t>oxidativa</a:t>
            </a:r>
            <a:r>
              <a:rPr lang="es-ES" b="1" i="1" dirty="0">
                <a:solidFill>
                  <a:srgbClr val="FF0000"/>
                </a:solidFill>
              </a:rPr>
              <a:t>)</a:t>
            </a:r>
          </a:p>
          <a:p>
            <a:pPr lvl="2">
              <a:buFont typeface="Wingdings" pitchFamily="2" charset="2"/>
              <a:buChar char="Ø"/>
            </a:pPr>
            <a:r>
              <a:rPr lang="es-ES" b="1" i="1" dirty="0">
                <a:solidFill>
                  <a:srgbClr val="FF0000"/>
                </a:solidFill>
              </a:rPr>
              <a:t> Fotosíntesis: </a:t>
            </a:r>
          </a:p>
          <a:p>
            <a:pPr lvl="3">
              <a:buFont typeface="Wingdings" pitchFamily="2" charset="2"/>
              <a:buChar char="§"/>
            </a:pPr>
            <a:r>
              <a:rPr lang="es-ES" b="1" i="1" dirty="0">
                <a:solidFill>
                  <a:srgbClr val="FF0000"/>
                </a:solidFill>
              </a:rPr>
              <a:t> E. </a:t>
            </a:r>
            <a:r>
              <a:rPr lang="es-ES" b="1" i="1" dirty="0" smtClean="0">
                <a:solidFill>
                  <a:srgbClr val="FF0000"/>
                </a:solidFill>
              </a:rPr>
              <a:t>luminosa</a:t>
            </a:r>
            <a:r>
              <a:rPr lang="es-ES" b="1" i="1" dirty="0">
                <a:solidFill>
                  <a:srgbClr val="FF0000"/>
                </a:solidFill>
              </a:rPr>
              <a:t> </a:t>
            </a:r>
            <a:r>
              <a:rPr lang="es-ES" b="1" i="1" dirty="0">
                <a:solidFill>
                  <a:srgbClr val="FF0000"/>
                </a:solidFill>
                <a:sym typeface="Symbol" pitchFamily="18" charset="2"/>
              </a:rPr>
              <a:t> </a:t>
            </a:r>
          </a:p>
          <a:p>
            <a:pPr marL="1787525" lvl="3">
              <a:buFont typeface="Arial" panose="020B0604020202020204" pitchFamily="34" charset="0"/>
              <a:buChar char="•"/>
            </a:pPr>
            <a:r>
              <a:rPr lang="es-ES" b="1" i="1" dirty="0" smtClean="0">
                <a:solidFill>
                  <a:srgbClr val="FF0000"/>
                </a:solidFill>
              </a:rPr>
              <a:t>      NADPH (Esquema en Z)</a:t>
            </a:r>
          </a:p>
          <a:p>
            <a:pPr marL="1787525" lvl="3">
              <a:buFont typeface="Arial" panose="020B0604020202020204" pitchFamily="34" charset="0"/>
              <a:buChar char="•"/>
            </a:pPr>
            <a:r>
              <a:rPr lang="es-ES" b="1" i="1" dirty="0" smtClean="0">
                <a:solidFill>
                  <a:srgbClr val="FF0000"/>
                </a:solidFill>
              </a:rPr>
              <a:t>      </a:t>
            </a:r>
            <a:r>
              <a:rPr lang="es-ES" b="1" i="1" dirty="0">
                <a:solidFill>
                  <a:srgbClr val="FF0000"/>
                </a:solidFill>
                <a:sym typeface="Symbol" pitchFamily="18" charset="2"/>
              </a:rPr>
              <a:t>ATP </a:t>
            </a:r>
            <a:r>
              <a:rPr lang="es-ES" b="1" i="1" dirty="0" smtClean="0">
                <a:solidFill>
                  <a:srgbClr val="FF0000"/>
                </a:solidFill>
              </a:rPr>
              <a:t>(Por </a:t>
            </a:r>
            <a:r>
              <a:rPr lang="es-ES" b="1" i="1" dirty="0" err="1" smtClean="0">
                <a:solidFill>
                  <a:srgbClr val="FF0000"/>
                </a:solidFill>
              </a:rPr>
              <a:t>fotofosforilación</a:t>
            </a:r>
            <a:r>
              <a:rPr lang="es-ES" b="1" i="1" dirty="0" smtClean="0">
                <a:solidFill>
                  <a:srgbClr val="FF0000"/>
                </a:solidFill>
              </a:rPr>
              <a:t>, Esquema en Z y en D)</a:t>
            </a:r>
            <a:endParaRPr lang="es-ES" b="1" i="1" dirty="0">
              <a:solidFill>
                <a:srgbClr val="FF0000"/>
              </a:solidFill>
            </a:endParaRPr>
          </a:p>
          <a:p>
            <a:pPr lvl="2">
              <a:buFont typeface="Wingdings" pitchFamily="2" charset="2"/>
              <a:buChar char="Ø"/>
            </a:pPr>
            <a:r>
              <a:rPr lang="es-ES" b="1" i="1" dirty="0">
                <a:solidFill>
                  <a:srgbClr val="FF0000"/>
                </a:solidFill>
              </a:rPr>
              <a:t> </a:t>
            </a:r>
            <a:r>
              <a:rPr lang="es-ES" b="1" i="1" dirty="0" err="1">
                <a:solidFill>
                  <a:srgbClr val="FF0000"/>
                </a:solidFill>
              </a:rPr>
              <a:t>Quimiosíntesis</a:t>
            </a:r>
            <a:r>
              <a:rPr lang="es-ES" b="1" i="1" dirty="0">
                <a:solidFill>
                  <a:srgbClr val="FF0000"/>
                </a:solidFill>
              </a:rPr>
              <a:t>: </a:t>
            </a:r>
          </a:p>
          <a:p>
            <a:pPr lvl="3">
              <a:buFont typeface="Wingdings" pitchFamily="2" charset="2"/>
              <a:buChar char="§"/>
            </a:pPr>
            <a:r>
              <a:rPr lang="es-ES" b="1" i="1" dirty="0" smtClean="0">
                <a:solidFill>
                  <a:srgbClr val="FF0000"/>
                </a:solidFill>
              </a:rPr>
              <a:t> Oxidación </a:t>
            </a:r>
            <a:r>
              <a:rPr lang="es-ES" b="1" i="1" dirty="0">
                <a:solidFill>
                  <a:srgbClr val="FF0000"/>
                </a:solidFill>
              </a:rPr>
              <a:t>s. inorgánicas </a:t>
            </a:r>
            <a:r>
              <a:rPr lang="es-ES" b="1" i="1" dirty="0" smtClean="0">
                <a:solidFill>
                  <a:srgbClr val="FF0000"/>
                </a:solidFill>
                <a:sym typeface="Symbol" pitchFamily="18" charset="2"/>
              </a:rPr>
              <a:t> </a:t>
            </a:r>
          </a:p>
          <a:p>
            <a:pPr marL="2073275" lvl="4" indent="-285750">
              <a:buFont typeface="Arial" panose="020B0604020202020204" pitchFamily="34" charset="0"/>
              <a:buChar char="•"/>
            </a:pPr>
            <a:r>
              <a:rPr lang="es-ES" b="1" i="1" dirty="0" smtClean="0">
                <a:solidFill>
                  <a:srgbClr val="FF0000"/>
                </a:solidFill>
                <a:sym typeface="Symbol" pitchFamily="18" charset="2"/>
              </a:rPr>
              <a:t> ATP</a:t>
            </a:r>
            <a:r>
              <a:rPr lang="es-ES" b="1" i="1" dirty="0" smtClean="0">
                <a:solidFill>
                  <a:srgbClr val="FF0000"/>
                </a:solidFill>
              </a:rPr>
              <a:t> (por </a:t>
            </a:r>
            <a:r>
              <a:rPr lang="es-ES" b="1" i="1" dirty="0" err="1" smtClean="0">
                <a:solidFill>
                  <a:srgbClr val="FF0000"/>
                </a:solidFill>
              </a:rPr>
              <a:t>fosforilación</a:t>
            </a:r>
            <a:r>
              <a:rPr lang="es-ES" b="1" i="1" dirty="0" smtClean="0">
                <a:solidFill>
                  <a:srgbClr val="FF0000"/>
                </a:solidFill>
              </a:rPr>
              <a:t> </a:t>
            </a:r>
            <a:r>
              <a:rPr lang="es-ES" b="1" i="1" dirty="0">
                <a:solidFill>
                  <a:srgbClr val="FF0000"/>
                </a:solidFill>
              </a:rPr>
              <a:t>oxidativa)</a:t>
            </a:r>
          </a:p>
          <a:p>
            <a:pPr marL="2073275" lvl="3" indent="-285750">
              <a:buFont typeface="Arial" panose="020B0604020202020204" pitchFamily="34" charset="0"/>
              <a:buChar char="•"/>
            </a:pPr>
            <a:r>
              <a:rPr lang="es-ES" b="1" i="1" dirty="0" smtClean="0">
                <a:solidFill>
                  <a:srgbClr val="FF0000"/>
                </a:solidFill>
              </a:rPr>
              <a:t> Flujo </a:t>
            </a:r>
            <a:r>
              <a:rPr lang="es-ES" b="1" i="1" dirty="0">
                <a:solidFill>
                  <a:srgbClr val="FF0000"/>
                </a:solidFill>
              </a:rPr>
              <a:t>inverso de e- </a:t>
            </a:r>
            <a:r>
              <a:rPr lang="es-ES" b="1" i="1" dirty="0">
                <a:solidFill>
                  <a:srgbClr val="FF0000"/>
                </a:solidFill>
                <a:sym typeface="Symbol" pitchFamily="18" charset="2"/>
              </a:rPr>
              <a:t>  </a:t>
            </a:r>
            <a:r>
              <a:rPr lang="es-ES" b="1" i="1" dirty="0" smtClean="0">
                <a:solidFill>
                  <a:srgbClr val="FF0000"/>
                </a:solidFill>
                <a:sym typeface="Symbol" pitchFamily="18" charset="2"/>
              </a:rPr>
              <a:t>NADH (se consume parte del ATP generado)</a:t>
            </a:r>
            <a:endParaRPr lang="es-ES" b="1" i="1" dirty="0">
              <a:solidFill>
                <a:srgbClr val="FF0000"/>
              </a:solidFill>
              <a:sym typeface="Symbol" pitchFamily="18" charset="2"/>
            </a:endParaRPr>
          </a:p>
          <a:p>
            <a:r>
              <a:rPr lang="es-ES_tradnl" b="1" dirty="0"/>
              <a:t>Qué papel juegan el ATP y el NADPH en la fotosíntesis? ¿En qué etapa de la misma se sintetizan y consumen respectivamente? </a:t>
            </a:r>
          </a:p>
          <a:p>
            <a:pPr lvl="1">
              <a:buFont typeface="Wingdings" pitchFamily="2" charset="2"/>
              <a:buChar char="q"/>
            </a:pPr>
            <a:r>
              <a:rPr lang="es-ES" b="1" i="1" dirty="0" smtClean="0"/>
              <a:t> </a:t>
            </a:r>
            <a:r>
              <a:rPr lang="es-ES" b="1" i="1" dirty="0">
                <a:solidFill>
                  <a:srgbClr val="FF0000"/>
                </a:solidFill>
              </a:rPr>
              <a:t>a) </a:t>
            </a:r>
            <a:r>
              <a:rPr lang="es-ES" b="1" i="1" dirty="0" smtClean="0">
                <a:solidFill>
                  <a:srgbClr val="FF0000"/>
                </a:solidFill>
              </a:rPr>
              <a:t>Proporcionan energía  (ATP)y </a:t>
            </a:r>
            <a:r>
              <a:rPr lang="es-ES" b="1" i="1" dirty="0">
                <a:solidFill>
                  <a:srgbClr val="FF0000"/>
                </a:solidFill>
              </a:rPr>
              <a:t>poder </a:t>
            </a:r>
            <a:r>
              <a:rPr lang="es-ES" b="1" i="1" dirty="0" smtClean="0">
                <a:solidFill>
                  <a:srgbClr val="FF0000"/>
                </a:solidFill>
              </a:rPr>
              <a:t>reductor (NADPH) </a:t>
            </a:r>
            <a:r>
              <a:rPr lang="es-ES" b="1" i="1" dirty="0">
                <a:solidFill>
                  <a:srgbClr val="FF0000"/>
                </a:solidFill>
              </a:rPr>
              <a:t>para la biosíntesis orgánica</a:t>
            </a:r>
          </a:p>
          <a:p>
            <a:pPr lvl="1">
              <a:buFont typeface="Wingdings" pitchFamily="2" charset="2"/>
              <a:buChar char="q"/>
            </a:pPr>
            <a:r>
              <a:rPr lang="es-ES" b="1" i="1" dirty="0">
                <a:solidFill>
                  <a:srgbClr val="FF0000"/>
                </a:solidFill>
              </a:rPr>
              <a:t> b) F. Luminosa (producción) y F. oscura (consumo para biosíntesis</a:t>
            </a:r>
            <a:r>
              <a:rPr lang="es-ES" b="1" i="1" dirty="0" smtClean="0">
                <a:solidFill>
                  <a:srgbClr val="FF0000"/>
                </a:solidFill>
              </a:rPr>
              <a:t>)</a:t>
            </a:r>
            <a:endParaRPr lang="es-ES_tradnl" dirty="0"/>
          </a:p>
        </p:txBody>
      </p:sp>
    </p:spTree>
    <p:extLst>
      <p:ext uri="{BB962C8B-B14F-4D97-AF65-F5344CB8AC3E}">
        <p14:creationId xmlns:p14="http://schemas.microsoft.com/office/powerpoint/2010/main" val="2790210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5538">
                                            <p:txEl>
                                              <p:pRg st="1" end="1"/>
                                            </p:txEl>
                                          </p:spTgt>
                                        </p:tgtEl>
                                        <p:attrNameLst>
                                          <p:attrName>style.visibility</p:attrName>
                                        </p:attrNameLst>
                                      </p:cBhvr>
                                      <p:to>
                                        <p:strVal val="visible"/>
                                      </p:to>
                                    </p:set>
                                    <p:animEffect transition="in" filter="box(in)">
                                      <p:cBhvr>
                                        <p:cTn id="7" dur="500"/>
                                        <p:tgtEl>
                                          <p:spTgt spid="65538">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65538">
                                            <p:txEl>
                                              <p:pRg st="2" end="2"/>
                                            </p:txEl>
                                          </p:spTgt>
                                        </p:tgtEl>
                                        <p:attrNameLst>
                                          <p:attrName>style.visibility</p:attrName>
                                        </p:attrNameLst>
                                      </p:cBhvr>
                                      <p:to>
                                        <p:strVal val="visible"/>
                                      </p:to>
                                    </p:set>
                                    <p:animEffect transition="in" filter="box(in)">
                                      <p:cBhvr>
                                        <p:cTn id="10" dur="500"/>
                                        <p:tgtEl>
                                          <p:spTgt spid="65538">
                                            <p:txEl>
                                              <p:pRg st="2" end="2"/>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65538">
                                            <p:txEl>
                                              <p:pRg st="3" end="3"/>
                                            </p:txEl>
                                          </p:spTgt>
                                        </p:tgtEl>
                                        <p:attrNameLst>
                                          <p:attrName>style.visibility</p:attrName>
                                        </p:attrNameLst>
                                      </p:cBhvr>
                                      <p:to>
                                        <p:strVal val="visible"/>
                                      </p:to>
                                    </p:set>
                                    <p:animEffect transition="in" filter="box(in)">
                                      <p:cBhvr>
                                        <p:cTn id="13" dur="500"/>
                                        <p:tgtEl>
                                          <p:spTgt spid="65538">
                                            <p:txEl>
                                              <p:pRg st="3" end="3"/>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65538">
                                            <p:txEl>
                                              <p:pRg st="4" end="4"/>
                                            </p:txEl>
                                          </p:spTgt>
                                        </p:tgtEl>
                                        <p:attrNameLst>
                                          <p:attrName>style.visibility</p:attrName>
                                        </p:attrNameLst>
                                      </p:cBhvr>
                                      <p:to>
                                        <p:strVal val="visible"/>
                                      </p:to>
                                    </p:set>
                                    <p:animEffect transition="in" filter="box(in)">
                                      <p:cBhvr>
                                        <p:cTn id="16" dur="500"/>
                                        <p:tgtEl>
                                          <p:spTgt spid="65538">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65538">
                                            <p:txEl>
                                              <p:pRg st="6" end="6"/>
                                            </p:txEl>
                                          </p:spTgt>
                                        </p:tgtEl>
                                        <p:attrNameLst>
                                          <p:attrName>style.visibility</p:attrName>
                                        </p:attrNameLst>
                                      </p:cBhvr>
                                      <p:to>
                                        <p:strVal val="visible"/>
                                      </p:to>
                                    </p:set>
                                    <p:animEffect transition="in" filter="box(in)">
                                      <p:cBhvr>
                                        <p:cTn id="21" dur="500"/>
                                        <p:tgtEl>
                                          <p:spTgt spid="65538">
                                            <p:txEl>
                                              <p:pRg st="6" end="6"/>
                                            </p:txEl>
                                          </p:spTgt>
                                        </p:tgtEl>
                                      </p:cBhvr>
                                    </p:animEffect>
                                  </p:childTnLst>
                                </p:cTn>
                              </p:par>
                              <p:par>
                                <p:cTn id="22" presetID="4" presetClass="entr" presetSubtype="16" fill="hold" nodeType="withEffect">
                                  <p:stCondLst>
                                    <p:cond delay="0"/>
                                  </p:stCondLst>
                                  <p:childTnLst>
                                    <p:set>
                                      <p:cBhvr>
                                        <p:cTn id="23" dur="1" fill="hold">
                                          <p:stCondLst>
                                            <p:cond delay="0"/>
                                          </p:stCondLst>
                                        </p:cTn>
                                        <p:tgtEl>
                                          <p:spTgt spid="65538">
                                            <p:txEl>
                                              <p:pRg st="7" end="7"/>
                                            </p:txEl>
                                          </p:spTgt>
                                        </p:tgtEl>
                                        <p:attrNameLst>
                                          <p:attrName>style.visibility</p:attrName>
                                        </p:attrNameLst>
                                      </p:cBhvr>
                                      <p:to>
                                        <p:strVal val="visible"/>
                                      </p:to>
                                    </p:set>
                                    <p:animEffect transition="in" filter="box(in)">
                                      <p:cBhvr>
                                        <p:cTn id="24" dur="500"/>
                                        <p:tgtEl>
                                          <p:spTgt spid="65538">
                                            <p:txEl>
                                              <p:pRg st="7" end="7"/>
                                            </p:txEl>
                                          </p:spTgt>
                                        </p:tgtEl>
                                      </p:cBhvr>
                                    </p:animEffect>
                                  </p:childTnLst>
                                </p:cTn>
                              </p:par>
                              <p:par>
                                <p:cTn id="25" presetID="4" presetClass="entr" presetSubtype="16" fill="hold" nodeType="withEffect">
                                  <p:stCondLst>
                                    <p:cond delay="0"/>
                                  </p:stCondLst>
                                  <p:childTnLst>
                                    <p:set>
                                      <p:cBhvr>
                                        <p:cTn id="26" dur="1" fill="hold">
                                          <p:stCondLst>
                                            <p:cond delay="0"/>
                                          </p:stCondLst>
                                        </p:cTn>
                                        <p:tgtEl>
                                          <p:spTgt spid="65538">
                                            <p:txEl>
                                              <p:pRg st="8" end="8"/>
                                            </p:txEl>
                                          </p:spTgt>
                                        </p:tgtEl>
                                        <p:attrNameLst>
                                          <p:attrName>style.visibility</p:attrName>
                                        </p:attrNameLst>
                                      </p:cBhvr>
                                      <p:to>
                                        <p:strVal val="visible"/>
                                      </p:to>
                                    </p:set>
                                    <p:animEffect transition="in" filter="box(in)">
                                      <p:cBhvr>
                                        <p:cTn id="27" dur="500"/>
                                        <p:tgtEl>
                                          <p:spTgt spid="65538">
                                            <p:txEl>
                                              <p:pRg st="8" end="8"/>
                                            </p:txEl>
                                          </p:spTgt>
                                        </p:tgtEl>
                                      </p:cBhvr>
                                    </p:animEffect>
                                  </p:childTnLst>
                                </p:cTn>
                              </p:par>
                              <p:par>
                                <p:cTn id="28" presetID="4" presetClass="entr" presetSubtype="16" fill="hold" nodeType="withEffect">
                                  <p:stCondLst>
                                    <p:cond delay="0"/>
                                  </p:stCondLst>
                                  <p:childTnLst>
                                    <p:set>
                                      <p:cBhvr>
                                        <p:cTn id="29" dur="1" fill="hold">
                                          <p:stCondLst>
                                            <p:cond delay="0"/>
                                          </p:stCondLst>
                                        </p:cTn>
                                        <p:tgtEl>
                                          <p:spTgt spid="65538">
                                            <p:txEl>
                                              <p:pRg st="9" end="9"/>
                                            </p:txEl>
                                          </p:spTgt>
                                        </p:tgtEl>
                                        <p:attrNameLst>
                                          <p:attrName>style.visibility</p:attrName>
                                        </p:attrNameLst>
                                      </p:cBhvr>
                                      <p:to>
                                        <p:strVal val="visible"/>
                                      </p:to>
                                    </p:set>
                                    <p:animEffect transition="in" filter="box(in)">
                                      <p:cBhvr>
                                        <p:cTn id="30" dur="500"/>
                                        <p:tgtEl>
                                          <p:spTgt spid="65538">
                                            <p:txEl>
                                              <p:pRg st="9" end="9"/>
                                            </p:txEl>
                                          </p:spTgt>
                                        </p:tgtEl>
                                      </p:cBhvr>
                                    </p:animEffect>
                                  </p:childTnLst>
                                </p:cTn>
                              </p:par>
                              <p:par>
                                <p:cTn id="31" presetID="4" presetClass="entr" presetSubtype="16" fill="hold" nodeType="withEffect">
                                  <p:stCondLst>
                                    <p:cond delay="0"/>
                                  </p:stCondLst>
                                  <p:childTnLst>
                                    <p:set>
                                      <p:cBhvr>
                                        <p:cTn id="32" dur="1" fill="hold">
                                          <p:stCondLst>
                                            <p:cond delay="0"/>
                                          </p:stCondLst>
                                        </p:cTn>
                                        <p:tgtEl>
                                          <p:spTgt spid="65538">
                                            <p:txEl>
                                              <p:pRg st="10" end="10"/>
                                            </p:txEl>
                                          </p:spTgt>
                                        </p:tgtEl>
                                        <p:attrNameLst>
                                          <p:attrName>style.visibility</p:attrName>
                                        </p:attrNameLst>
                                      </p:cBhvr>
                                      <p:to>
                                        <p:strVal val="visible"/>
                                      </p:to>
                                    </p:set>
                                    <p:animEffect transition="in" filter="box(in)">
                                      <p:cBhvr>
                                        <p:cTn id="33" dur="500"/>
                                        <p:tgtEl>
                                          <p:spTgt spid="65538">
                                            <p:txEl>
                                              <p:pRg st="10" end="10"/>
                                            </p:txEl>
                                          </p:spTgt>
                                        </p:tgtEl>
                                      </p:cBhvr>
                                    </p:animEffect>
                                  </p:childTnLst>
                                </p:cTn>
                              </p:par>
                              <p:par>
                                <p:cTn id="34" presetID="4" presetClass="entr" presetSubtype="16" fill="hold" nodeType="withEffect">
                                  <p:stCondLst>
                                    <p:cond delay="0"/>
                                  </p:stCondLst>
                                  <p:childTnLst>
                                    <p:set>
                                      <p:cBhvr>
                                        <p:cTn id="35" dur="1" fill="hold">
                                          <p:stCondLst>
                                            <p:cond delay="0"/>
                                          </p:stCondLst>
                                        </p:cTn>
                                        <p:tgtEl>
                                          <p:spTgt spid="65538">
                                            <p:txEl>
                                              <p:pRg st="11" end="11"/>
                                            </p:txEl>
                                          </p:spTgt>
                                        </p:tgtEl>
                                        <p:attrNameLst>
                                          <p:attrName>style.visibility</p:attrName>
                                        </p:attrNameLst>
                                      </p:cBhvr>
                                      <p:to>
                                        <p:strVal val="visible"/>
                                      </p:to>
                                    </p:set>
                                    <p:animEffect transition="in" filter="box(in)">
                                      <p:cBhvr>
                                        <p:cTn id="36" dur="500"/>
                                        <p:tgtEl>
                                          <p:spTgt spid="65538">
                                            <p:txEl>
                                              <p:pRg st="11" end="11"/>
                                            </p:txEl>
                                          </p:spTgt>
                                        </p:tgtEl>
                                      </p:cBhvr>
                                    </p:animEffect>
                                  </p:childTnLst>
                                </p:cTn>
                              </p:par>
                              <p:par>
                                <p:cTn id="37" presetID="4" presetClass="entr" presetSubtype="16" fill="hold" nodeType="withEffect">
                                  <p:stCondLst>
                                    <p:cond delay="0"/>
                                  </p:stCondLst>
                                  <p:childTnLst>
                                    <p:set>
                                      <p:cBhvr>
                                        <p:cTn id="38" dur="1" fill="hold">
                                          <p:stCondLst>
                                            <p:cond delay="0"/>
                                          </p:stCondLst>
                                        </p:cTn>
                                        <p:tgtEl>
                                          <p:spTgt spid="65538">
                                            <p:txEl>
                                              <p:pRg st="12" end="12"/>
                                            </p:txEl>
                                          </p:spTgt>
                                        </p:tgtEl>
                                        <p:attrNameLst>
                                          <p:attrName>style.visibility</p:attrName>
                                        </p:attrNameLst>
                                      </p:cBhvr>
                                      <p:to>
                                        <p:strVal val="visible"/>
                                      </p:to>
                                    </p:set>
                                    <p:animEffect transition="in" filter="box(in)">
                                      <p:cBhvr>
                                        <p:cTn id="39" dur="500"/>
                                        <p:tgtEl>
                                          <p:spTgt spid="65538">
                                            <p:txEl>
                                              <p:pRg st="12" end="12"/>
                                            </p:txEl>
                                          </p:spTgt>
                                        </p:tgtEl>
                                      </p:cBhvr>
                                    </p:animEffect>
                                  </p:childTnLst>
                                </p:cTn>
                              </p:par>
                              <p:par>
                                <p:cTn id="40" presetID="4" presetClass="entr" presetSubtype="16" fill="hold" nodeType="withEffect">
                                  <p:stCondLst>
                                    <p:cond delay="0"/>
                                  </p:stCondLst>
                                  <p:childTnLst>
                                    <p:set>
                                      <p:cBhvr>
                                        <p:cTn id="41" dur="1" fill="hold">
                                          <p:stCondLst>
                                            <p:cond delay="0"/>
                                          </p:stCondLst>
                                        </p:cTn>
                                        <p:tgtEl>
                                          <p:spTgt spid="65538">
                                            <p:txEl>
                                              <p:pRg st="13" end="13"/>
                                            </p:txEl>
                                          </p:spTgt>
                                        </p:tgtEl>
                                        <p:attrNameLst>
                                          <p:attrName>style.visibility</p:attrName>
                                        </p:attrNameLst>
                                      </p:cBhvr>
                                      <p:to>
                                        <p:strVal val="visible"/>
                                      </p:to>
                                    </p:set>
                                    <p:animEffect transition="in" filter="box(in)">
                                      <p:cBhvr>
                                        <p:cTn id="42" dur="500"/>
                                        <p:tgtEl>
                                          <p:spTgt spid="65538">
                                            <p:txEl>
                                              <p:pRg st="13" end="13"/>
                                            </p:txEl>
                                          </p:spTgt>
                                        </p:tgtEl>
                                      </p:cBhvr>
                                    </p:animEffect>
                                  </p:childTnLst>
                                </p:cTn>
                              </p:par>
                              <p:par>
                                <p:cTn id="43" presetID="4" presetClass="entr" presetSubtype="16" fill="hold" nodeType="withEffect">
                                  <p:stCondLst>
                                    <p:cond delay="0"/>
                                  </p:stCondLst>
                                  <p:childTnLst>
                                    <p:set>
                                      <p:cBhvr>
                                        <p:cTn id="44" dur="1" fill="hold">
                                          <p:stCondLst>
                                            <p:cond delay="0"/>
                                          </p:stCondLst>
                                        </p:cTn>
                                        <p:tgtEl>
                                          <p:spTgt spid="65538">
                                            <p:txEl>
                                              <p:pRg st="14" end="14"/>
                                            </p:txEl>
                                          </p:spTgt>
                                        </p:tgtEl>
                                        <p:attrNameLst>
                                          <p:attrName>style.visibility</p:attrName>
                                        </p:attrNameLst>
                                      </p:cBhvr>
                                      <p:to>
                                        <p:strVal val="visible"/>
                                      </p:to>
                                    </p:set>
                                    <p:animEffect transition="in" filter="box(in)">
                                      <p:cBhvr>
                                        <p:cTn id="45" dur="500"/>
                                        <p:tgtEl>
                                          <p:spTgt spid="65538">
                                            <p:txEl>
                                              <p:pRg st="14" end="14"/>
                                            </p:txEl>
                                          </p:spTgt>
                                        </p:tgtEl>
                                      </p:cBhvr>
                                    </p:animEffect>
                                  </p:childTnLst>
                                </p:cTn>
                              </p:par>
                              <p:par>
                                <p:cTn id="46" presetID="4" presetClass="entr" presetSubtype="16" fill="hold" nodeType="withEffect">
                                  <p:stCondLst>
                                    <p:cond delay="0"/>
                                  </p:stCondLst>
                                  <p:childTnLst>
                                    <p:set>
                                      <p:cBhvr>
                                        <p:cTn id="47" dur="1" fill="hold">
                                          <p:stCondLst>
                                            <p:cond delay="0"/>
                                          </p:stCondLst>
                                        </p:cTn>
                                        <p:tgtEl>
                                          <p:spTgt spid="65538">
                                            <p:txEl>
                                              <p:pRg st="15" end="15"/>
                                            </p:txEl>
                                          </p:spTgt>
                                        </p:tgtEl>
                                        <p:attrNameLst>
                                          <p:attrName>style.visibility</p:attrName>
                                        </p:attrNameLst>
                                      </p:cBhvr>
                                      <p:to>
                                        <p:strVal val="visible"/>
                                      </p:to>
                                    </p:set>
                                    <p:animEffect transition="in" filter="box(in)">
                                      <p:cBhvr>
                                        <p:cTn id="48" dur="500"/>
                                        <p:tgtEl>
                                          <p:spTgt spid="65538">
                                            <p:txEl>
                                              <p:pRg st="15" end="15"/>
                                            </p:txEl>
                                          </p:spTgt>
                                        </p:tgtEl>
                                      </p:cBhvr>
                                    </p:animEffect>
                                  </p:childTnLst>
                                </p:cTn>
                              </p:par>
                              <p:par>
                                <p:cTn id="49" presetID="4" presetClass="entr" presetSubtype="16" fill="hold" nodeType="withEffect">
                                  <p:stCondLst>
                                    <p:cond delay="0"/>
                                  </p:stCondLst>
                                  <p:childTnLst>
                                    <p:set>
                                      <p:cBhvr>
                                        <p:cTn id="50" dur="1" fill="hold">
                                          <p:stCondLst>
                                            <p:cond delay="0"/>
                                          </p:stCondLst>
                                        </p:cTn>
                                        <p:tgtEl>
                                          <p:spTgt spid="65538">
                                            <p:txEl>
                                              <p:pRg st="16" end="16"/>
                                            </p:txEl>
                                          </p:spTgt>
                                        </p:tgtEl>
                                        <p:attrNameLst>
                                          <p:attrName>style.visibility</p:attrName>
                                        </p:attrNameLst>
                                      </p:cBhvr>
                                      <p:to>
                                        <p:strVal val="visible"/>
                                      </p:to>
                                    </p:set>
                                    <p:animEffect transition="in" filter="box(in)">
                                      <p:cBhvr>
                                        <p:cTn id="51" dur="500"/>
                                        <p:tgtEl>
                                          <p:spTgt spid="65538">
                                            <p:txEl>
                                              <p:pRg st="16" end="16"/>
                                            </p:txEl>
                                          </p:spTgt>
                                        </p:tgtEl>
                                      </p:cBhvr>
                                    </p:animEffect>
                                  </p:childTnLst>
                                </p:cTn>
                              </p:par>
                              <p:par>
                                <p:cTn id="52" presetID="4" presetClass="entr" presetSubtype="16" fill="hold" nodeType="withEffect">
                                  <p:stCondLst>
                                    <p:cond delay="0"/>
                                  </p:stCondLst>
                                  <p:childTnLst>
                                    <p:set>
                                      <p:cBhvr>
                                        <p:cTn id="53" dur="1" fill="hold">
                                          <p:stCondLst>
                                            <p:cond delay="0"/>
                                          </p:stCondLst>
                                        </p:cTn>
                                        <p:tgtEl>
                                          <p:spTgt spid="65538">
                                            <p:txEl>
                                              <p:pRg st="17" end="17"/>
                                            </p:txEl>
                                          </p:spTgt>
                                        </p:tgtEl>
                                        <p:attrNameLst>
                                          <p:attrName>style.visibility</p:attrName>
                                        </p:attrNameLst>
                                      </p:cBhvr>
                                      <p:to>
                                        <p:strVal val="visible"/>
                                      </p:to>
                                    </p:set>
                                    <p:animEffect transition="in" filter="box(in)">
                                      <p:cBhvr>
                                        <p:cTn id="54" dur="500"/>
                                        <p:tgtEl>
                                          <p:spTgt spid="65538">
                                            <p:txEl>
                                              <p:pRg st="17" end="17"/>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4" presetClass="entr" presetSubtype="16" fill="hold" nodeType="clickEffect">
                                  <p:stCondLst>
                                    <p:cond delay="0"/>
                                  </p:stCondLst>
                                  <p:childTnLst>
                                    <p:set>
                                      <p:cBhvr>
                                        <p:cTn id="58" dur="1" fill="hold">
                                          <p:stCondLst>
                                            <p:cond delay="0"/>
                                          </p:stCondLst>
                                        </p:cTn>
                                        <p:tgtEl>
                                          <p:spTgt spid="65538">
                                            <p:txEl>
                                              <p:pRg st="19" end="19"/>
                                            </p:txEl>
                                          </p:spTgt>
                                        </p:tgtEl>
                                        <p:attrNameLst>
                                          <p:attrName>style.visibility</p:attrName>
                                        </p:attrNameLst>
                                      </p:cBhvr>
                                      <p:to>
                                        <p:strVal val="visible"/>
                                      </p:to>
                                    </p:set>
                                    <p:animEffect transition="in" filter="box(in)">
                                      <p:cBhvr>
                                        <p:cTn id="59" dur="500"/>
                                        <p:tgtEl>
                                          <p:spTgt spid="65538">
                                            <p:txEl>
                                              <p:pRg st="19" end="19"/>
                                            </p:txEl>
                                          </p:spTgt>
                                        </p:tgtEl>
                                      </p:cBhvr>
                                    </p:animEffect>
                                  </p:childTnLst>
                                </p:cTn>
                              </p:par>
                              <p:par>
                                <p:cTn id="60" presetID="4" presetClass="entr" presetSubtype="16" fill="hold" nodeType="withEffect">
                                  <p:stCondLst>
                                    <p:cond delay="0"/>
                                  </p:stCondLst>
                                  <p:childTnLst>
                                    <p:set>
                                      <p:cBhvr>
                                        <p:cTn id="61" dur="1" fill="hold">
                                          <p:stCondLst>
                                            <p:cond delay="0"/>
                                          </p:stCondLst>
                                        </p:cTn>
                                        <p:tgtEl>
                                          <p:spTgt spid="65538">
                                            <p:txEl>
                                              <p:pRg st="20" end="20"/>
                                            </p:txEl>
                                          </p:spTgt>
                                        </p:tgtEl>
                                        <p:attrNameLst>
                                          <p:attrName>style.visibility</p:attrName>
                                        </p:attrNameLst>
                                      </p:cBhvr>
                                      <p:to>
                                        <p:strVal val="visible"/>
                                      </p:to>
                                    </p:set>
                                    <p:animEffect transition="in" filter="box(in)">
                                      <p:cBhvr>
                                        <p:cTn id="62" dur="500"/>
                                        <p:tgtEl>
                                          <p:spTgt spid="65538">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1 CuadroTexto"/>
          <p:cNvSpPr txBox="1">
            <a:spLocks noChangeArrowheads="1"/>
          </p:cNvSpPr>
          <p:nvPr/>
        </p:nvSpPr>
        <p:spPr bwMode="auto">
          <a:xfrm>
            <a:off x="313899" y="0"/>
            <a:ext cx="11409527" cy="4739759"/>
          </a:xfrm>
          <a:prstGeom prst="rect">
            <a:avLst/>
          </a:prstGeom>
          <a:noFill/>
          <a:ln w="9525">
            <a:noFill/>
            <a:miter lim="800000"/>
            <a:headEnd/>
            <a:tailEnd/>
          </a:ln>
        </p:spPr>
        <p:txBody>
          <a:bodyPr wrap="square">
            <a:spAutoFit/>
          </a:bodyPr>
          <a:lstStyle/>
          <a:p>
            <a:r>
              <a:rPr lang="es-ES_tradnl" b="1" dirty="0"/>
              <a:t>¿Puede un organismo considerado autótrofo asimilar el anhídrido carbónico en ambientes apartados de la luz solar u otra fuente de luz? Razona la respuesta y en caso afirmativo pon un ejemplo de organismo que utilice esta estrategia.</a:t>
            </a:r>
            <a:r>
              <a:rPr lang="es-ES_tradnl" b="1" i="1" dirty="0"/>
              <a:t> </a:t>
            </a:r>
          </a:p>
          <a:p>
            <a:r>
              <a:rPr lang="es-ES" b="1" i="1" dirty="0">
                <a:solidFill>
                  <a:srgbClr val="FF0000"/>
                </a:solidFill>
              </a:rPr>
              <a:t>Si, </a:t>
            </a:r>
            <a:r>
              <a:rPr lang="es-ES" b="1" i="1" dirty="0" err="1">
                <a:solidFill>
                  <a:srgbClr val="FF0000"/>
                </a:solidFill>
              </a:rPr>
              <a:t>quimiosintéticos</a:t>
            </a:r>
            <a:r>
              <a:rPr lang="es-ES" b="1" i="1" dirty="0">
                <a:solidFill>
                  <a:srgbClr val="FF0000"/>
                </a:solidFill>
              </a:rPr>
              <a:t> (</a:t>
            </a:r>
            <a:r>
              <a:rPr lang="es-ES" b="1" i="1" dirty="0" err="1">
                <a:solidFill>
                  <a:srgbClr val="FF0000"/>
                </a:solidFill>
              </a:rPr>
              <a:t>quimiolitotróficos</a:t>
            </a:r>
            <a:r>
              <a:rPr lang="es-ES" b="1" i="1" dirty="0">
                <a:solidFill>
                  <a:srgbClr val="FF0000"/>
                </a:solidFill>
              </a:rPr>
              <a:t>),</a:t>
            </a:r>
            <a:r>
              <a:rPr lang="es-ES" i="1" dirty="0">
                <a:solidFill>
                  <a:srgbClr val="FF0000"/>
                </a:solidFill>
              </a:rPr>
              <a:t> ej. </a:t>
            </a:r>
            <a:r>
              <a:rPr lang="es-ES" b="1" i="1" dirty="0" smtClean="0">
                <a:solidFill>
                  <a:srgbClr val="7030A0"/>
                </a:solidFill>
              </a:rPr>
              <a:t>Bacterias nitrificantes</a:t>
            </a:r>
            <a:r>
              <a:rPr lang="es-ES" i="1" dirty="0" smtClean="0">
                <a:solidFill>
                  <a:srgbClr val="FF0000"/>
                </a:solidFill>
              </a:rPr>
              <a:t>.</a:t>
            </a:r>
          </a:p>
          <a:p>
            <a:pPr lvl="3"/>
            <a:r>
              <a:rPr lang="es-ES" b="1" i="1" dirty="0" smtClean="0">
                <a:solidFill>
                  <a:srgbClr val="FF0000"/>
                </a:solidFill>
              </a:rPr>
              <a:t>Oxidación </a:t>
            </a:r>
            <a:r>
              <a:rPr lang="es-ES" b="1" i="1" dirty="0">
                <a:solidFill>
                  <a:srgbClr val="FF0000"/>
                </a:solidFill>
              </a:rPr>
              <a:t>s. inorgánicas </a:t>
            </a:r>
            <a:r>
              <a:rPr lang="es-ES" b="1" i="1" dirty="0">
                <a:solidFill>
                  <a:srgbClr val="FF0000"/>
                </a:solidFill>
                <a:sym typeface="Symbol" pitchFamily="18" charset="2"/>
              </a:rPr>
              <a:t> </a:t>
            </a:r>
            <a:r>
              <a:rPr lang="es-ES" b="1" i="1" dirty="0" smtClean="0">
                <a:solidFill>
                  <a:srgbClr val="FF0000"/>
                </a:solidFill>
                <a:sym typeface="Symbol" pitchFamily="18" charset="2"/>
              </a:rPr>
              <a:t> NH</a:t>
            </a:r>
            <a:r>
              <a:rPr lang="es-ES" b="1" i="1" baseline="-25000" dirty="0" smtClean="0">
                <a:solidFill>
                  <a:srgbClr val="FF0000"/>
                </a:solidFill>
                <a:sym typeface="Symbol" pitchFamily="18" charset="2"/>
              </a:rPr>
              <a:t>3</a:t>
            </a:r>
            <a:r>
              <a:rPr lang="es-ES" b="1" i="1" dirty="0" smtClean="0">
                <a:solidFill>
                  <a:srgbClr val="FF0000"/>
                </a:solidFill>
                <a:sym typeface="Symbol" pitchFamily="18" charset="2"/>
              </a:rPr>
              <a:t> 	-------------</a:t>
            </a:r>
            <a:r>
              <a:rPr lang="es-ES" b="1" i="1" dirty="0" smtClean="0">
                <a:solidFill>
                  <a:srgbClr val="FF0000"/>
                </a:solidFill>
                <a:sym typeface="Wingdings" panose="05000000000000000000" pitchFamily="2" charset="2"/>
              </a:rPr>
              <a:t></a:t>
            </a:r>
            <a:r>
              <a:rPr lang="es-ES" b="1" i="1" dirty="0" smtClean="0">
                <a:solidFill>
                  <a:srgbClr val="FF0000"/>
                </a:solidFill>
                <a:sym typeface="Symbol" pitchFamily="18" charset="2"/>
              </a:rPr>
              <a:t>  NO</a:t>
            </a:r>
            <a:r>
              <a:rPr lang="es-ES" b="1" i="1" baseline="-25000" dirty="0" smtClean="0">
                <a:solidFill>
                  <a:srgbClr val="FF0000"/>
                </a:solidFill>
                <a:sym typeface="Symbol" pitchFamily="18" charset="2"/>
              </a:rPr>
              <a:t>2</a:t>
            </a:r>
            <a:r>
              <a:rPr lang="es-ES" b="1" i="1" dirty="0" smtClean="0">
                <a:solidFill>
                  <a:srgbClr val="FF0000"/>
                </a:solidFill>
                <a:sym typeface="Symbol" pitchFamily="18" charset="2"/>
              </a:rPr>
              <a:t> </a:t>
            </a:r>
            <a:r>
              <a:rPr lang="es-ES" sz="3200" b="1" i="1" baseline="30000" dirty="0" smtClean="0">
                <a:solidFill>
                  <a:srgbClr val="FF0000"/>
                </a:solidFill>
                <a:sym typeface="Symbol" pitchFamily="18" charset="2"/>
              </a:rPr>
              <a:t>- </a:t>
            </a:r>
            <a:r>
              <a:rPr lang="es-ES" b="1" i="1" dirty="0" smtClean="0">
                <a:solidFill>
                  <a:srgbClr val="FF0000"/>
                </a:solidFill>
                <a:sym typeface="Symbol" pitchFamily="18" charset="2"/>
              </a:rPr>
              <a:t>--------------</a:t>
            </a:r>
            <a:r>
              <a:rPr lang="es-ES" b="1" i="1" dirty="0" smtClean="0">
                <a:solidFill>
                  <a:srgbClr val="FF0000"/>
                </a:solidFill>
                <a:sym typeface="Wingdings" panose="05000000000000000000" pitchFamily="2" charset="2"/>
              </a:rPr>
              <a:t></a:t>
            </a:r>
            <a:r>
              <a:rPr lang="es-ES" b="1" i="1" dirty="0" smtClean="0">
                <a:solidFill>
                  <a:srgbClr val="FF0000"/>
                </a:solidFill>
                <a:sym typeface="Symbol" pitchFamily="18" charset="2"/>
              </a:rPr>
              <a:t>  </a:t>
            </a:r>
            <a:r>
              <a:rPr lang="es-ES" b="1" i="1" baseline="30000" dirty="0" smtClean="0">
                <a:solidFill>
                  <a:srgbClr val="FF0000"/>
                </a:solidFill>
                <a:sym typeface="Symbol" pitchFamily="18" charset="2"/>
              </a:rPr>
              <a:t> </a:t>
            </a:r>
            <a:r>
              <a:rPr lang="es-ES" b="1" i="1" dirty="0" smtClean="0">
                <a:solidFill>
                  <a:srgbClr val="FF0000"/>
                </a:solidFill>
                <a:sym typeface="Symbol" pitchFamily="18" charset="2"/>
              </a:rPr>
              <a:t>NO</a:t>
            </a:r>
            <a:r>
              <a:rPr lang="es-ES" b="1" i="1" baseline="-25000" dirty="0" smtClean="0">
                <a:solidFill>
                  <a:srgbClr val="FF0000"/>
                </a:solidFill>
                <a:sym typeface="Symbol" pitchFamily="18" charset="2"/>
              </a:rPr>
              <a:t>3</a:t>
            </a:r>
            <a:r>
              <a:rPr lang="es-ES" sz="3200" b="1" i="1" dirty="0" smtClean="0">
                <a:solidFill>
                  <a:srgbClr val="FF0000"/>
                </a:solidFill>
                <a:sym typeface="Symbol" pitchFamily="18" charset="2"/>
              </a:rPr>
              <a:t> </a:t>
            </a:r>
            <a:r>
              <a:rPr lang="es-ES" sz="3200" b="1" i="1" baseline="30000" dirty="0" smtClean="0">
                <a:solidFill>
                  <a:srgbClr val="FF0000"/>
                </a:solidFill>
                <a:sym typeface="Symbol" pitchFamily="18" charset="2"/>
              </a:rPr>
              <a:t>–</a:t>
            </a:r>
          </a:p>
          <a:p>
            <a:pPr lvl="3"/>
            <a:r>
              <a:rPr lang="es-ES" b="1" i="1" baseline="30000" dirty="0">
                <a:solidFill>
                  <a:srgbClr val="FF0000"/>
                </a:solidFill>
                <a:sym typeface="Symbol" pitchFamily="18" charset="2"/>
              </a:rPr>
              <a:t>		</a:t>
            </a:r>
            <a:r>
              <a:rPr lang="es-ES" b="1" i="1" baseline="30000" dirty="0" smtClean="0">
                <a:solidFill>
                  <a:srgbClr val="FF0000"/>
                </a:solidFill>
                <a:sym typeface="Symbol" pitchFamily="18" charset="2"/>
              </a:rPr>
              <a:t>	</a:t>
            </a:r>
            <a:r>
              <a:rPr lang="es-ES" b="1" i="1" dirty="0" smtClean="0">
                <a:solidFill>
                  <a:srgbClr val="7030A0"/>
                </a:solidFill>
                <a:sym typeface="Symbol" pitchFamily="18" charset="2"/>
              </a:rPr>
              <a:t>            </a:t>
            </a:r>
            <a:r>
              <a:rPr lang="es-ES" b="1" i="1" dirty="0" err="1" smtClean="0">
                <a:solidFill>
                  <a:srgbClr val="7030A0"/>
                </a:solidFill>
                <a:sym typeface="Symbol" pitchFamily="18" charset="2"/>
              </a:rPr>
              <a:t>Nitosomonas</a:t>
            </a:r>
            <a:r>
              <a:rPr lang="es-ES" b="1" i="1" dirty="0" smtClean="0">
                <a:solidFill>
                  <a:srgbClr val="7030A0"/>
                </a:solidFill>
                <a:sym typeface="Symbol" pitchFamily="18" charset="2"/>
              </a:rPr>
              <a:t> </a:t>
            </a:r>
            <a:r>
              <a:rPr lang="es-ES" b="1" i="1" dirty="0" err="1" smtClean="0">
                <a:solidFill>
                  <a:srgbClr val="7030A0"/>
                </a:solidFill>
                <a:sym typeface="Symbol" pitchFamily="18" charset="2"/>
              </a:rPr>
              <a:t>sp</a:t>
            </a:r>
            <a:r>
              <a:rPr lang="es-ES" b="1" i="1" dirty="0" smtClean="0">
                <a:solidFill>
                  <a:srgbClr val="7030A0"/>
                </a:solidFill>
                <a:sym typeface="Symbol" pitchFamily="18" charset="2"/>
              </a:rPr>
              <a:t>.           </a:t>
            </a:r>
            <a:r>
              <a:rPr lang="es-ES" b="1" i="1" dirty="0" err="1" smtClean="0">
                <a:solidFill>
                  <a:srgbClr val="7030A0"/>
                </a:solidFill>
                <a:sym typeface="Symbol" pitchFamily="18" charset="2"/>
              </a:rPr>
              <a:t>Nitrobacter</a:t>
            </a:r>
            <a:r>
              <a:rPr lang="es-ES" b="1" i="1" dirty="0" smtClean="0">
                <a:solidFill>
                  <a:srgbClr val="7030A0"/>
                </a:solidFill>
                <a:sym typeface="Symbol" pitchFamily="18" charset="2"/>
              </a:rPr>
              <a:t> </a:t>
            </a:r>
            <a:r>
              <a:rPr lang="es-ES" b="1" i="1" dirty="0" err="1" smtClean="0">
                <a:solidFill>
                  <a:srgbClr val="7030A0"/>
                </a:solidFill>
                <a:sym typeface="Symbol" pitchFamily="18" charset="2"/>
              </a:rPr>
              <a:t>sp</a:t>
            </a:r>
            <a:r>
              <a:rPr lang="es-ES" b="1" i="1" dirty="0" smtClean="0">
                <a:solidFill>
                  <a:srgbClr val="7030A0"/>
                </a:solidFill>
                <a:sym typeface="Symbol" pitchFamily="18" charset="2"/>
              </a:rPr>
              <a:t>.</a:t>
            </a:r>
          </a:p>
          <a:p>
            <a:pPr lvl="3"/>
            <a:endParaRPr lang="es-ES" b="1" i="1" dirty="0" smtClean="0">
              <a:solidFill>
                <a:srgbClr val="7030A0"/>
              </a:solidFill>
              <a:sym typeface="Symbol" pitchFamily="18" charset="2"/>
            </a:endParaRPr>
          </a:p>
          <a:p>
            <a:pPr lvl="3"/>
            <a:r>
              <a:rPr lang="es-ES" b="1" i="1" dirty="0" smtClean="0">
                <a:solidFill>
                  <a:srgbClr val="7030A0"/>
                </a:solidFill>
                <a:sym typeface="Symbol" pitchFamily="18" charset="2"/>
              </a:rPr>
              <a:t>Consiguen la energía y el poder reductor a partir de la oxidación de moléculas inorgánicas :</a:t>
            </a:r>
            <a:endParaRPr lang="es-ES" b="1" i="1" dirty="0">
              <a:solidFill>
                <a:srgbClr val="7030A0"/>
              </a:solidFill>
              <a:sym typeface="Symbol" pitchFamily="18" charset="2"/>
            </a:endParaRPr>
          </a:p>
          <a:p>
            <a:pPr marL="2073275" lvl="4" indent="-285750">
              <a:buFont typeface="Arial" panose="020B0604020202020204" pitchFamily="34" charset="0"/>
              <a:buChar char="•"/>
            </a:pPr>
            <a:r>
              <a:rPr lang="es-ES" b="1" i="1" dirty="0">
                <a:solidFill>
                  <a:srgbClr val="FF0000"/>
                </a:solidFill>
                <a:sym typeface="Symbol" pitchFamily="18" charset="2"/>
              </a:rPr>
              <a:t> ATP</a:t>
            </a:r>
            <a:r>
              <a:rPr lang="es-ES" b="1" i="1" dirty="0">
                <a:solidFill>
                  <a:srgbClr val="FF0000"/>
                </a:solidFill>
              </a:rPr>
              <a:t> (por </a:t>
            </a:r>
            <a:r>
              <a:rPr lang="es-ES" b="1" i="1" dirty="0" err="1">
                <a:solidFill>
                  <a:srgbClr val="FF0000"/>
                </a:solidFill>
              </a:rPr>
              <a:t>fosforilación</a:t>
            </a:r>
            <a:r>
              <a:rPr lang="es-ES" b="1" i="1" dirty="0">
                <a:solidFill>
                  <a:srgbClr val="FF0000"/>
                </a:solidFill>
              </a:rPr>
              <a:t> oxidativa)</a:t>
            </a:r>
          </a:p>
          <a:p>
            <a:pPr marL="2073275" lvl="3" indent="-285750">
              <a:buFont typeface="Arial" panose="020B0604020202020204" pitchFamily="34" charset="0"/>
              <a:buChar char="•"/>
            </a:pPr>
            <a:r>
              <a:rPr lang="es-ES" b="1" i="1" dirty="0">
                <a:solidFill>
                  <a:srgbClr val="FF0000"/>
                </a:solidFill>
              </a:rPr>
              <a:t> Flujo inverso de e- </a:t>
            </a:r>
            <a:r>
              <a:rPr lang="es-ES" b="1" i="1" dirty="0">
                <a:solidFill>
                  <a:srgbClr val="FF0000"/>
                </a:solidFill>
                <a:sym typeface="Symbol" pitchFamily="18" charset="2"/>
              </a:rPr>
              <a:t>  NADH (se consume parte del ATP generado)</a:t>
            </a:r>
          </a:p>
          <a:p>
            <a:r>
              <a:rPr lang="es-ES_tradnl" b="1" dirty="0" smtClean="0"/>
              <a:t>Elabora </a:t>
            </a:r>
            <a:r>
              <a:rPr lang="es-ES_tradnl" b="1" dirty="0"/>
              <a:t>un texto coherente (no más de diez </a:t>
            </a:r>
            <a:r>
              <a:rPr lang="es-ES_tradnl" b="1" dirty="0" smtClean="0"/>
              <a:t>líneas), en </a:t>
            </a:r>
            <a:r>
              <a:rPr lang="es-ES_tradnl" b="1" dirty="0"/>
              <a:t>el que se relacionen los siguientes compuestos y estructuras: CO</a:t>
            </a:r>
            <a:r>
              <a:rPr lang="es-ES_tradnl" b="1" baseline="-25000" dirty="0"/>
              <a:t>2</a:t>
            </a:r>
            <a:r>
              <a:rPr lang="es-ES_tradnl" b="1" dirty="0"/>
              <a:t>, O</a:t>
            </a:r>
            <a:r>
              <a:rPr lang="es-ES_tradnl" b="1" baseline="-25000" dirty="0"/>
              <a:t>2</a:t>
            </a:r>
            <a:r>
              <a:rPr lang="es-ES_tradnl" b="1" dirty="0"/>
              <a:t>, NADPH, Glucosa, fotosíntesis, H</a:t>
            </a:r>
            <a:r>
              <a:rPr lang="es-ES_tradnl" b="1" baseline="-25000" dirty="0"/>
              <a:t>2</a:t>
            </a:r>
            <a:r>
              <a:rPr lang="es-ES_tradnl" b="1" dirty="0"/>
              <a:t>O, cloroplastos. </a:t>
            </a:r>
          </a:p>
          <a:p>
            <a:r>
              <a:rPr lang="es-ES" i="1" dirty="0">
                <a:solidFill>
                  <a:srgbClr val="FF0000"/>
                </a:solidFill>
              </a:rPr>
              <a:t>Texto sobre fotosíntesis, con somera </a:t>
            </a:r>
            <a:r>
              <a:rPr lang="es-ES" b="1" i="1" dirty="0">
                <a:solidFill>
                  <a:srgbClr val="7030A0"/>
                </a:solidFill>
              </a:rPr>
              <a:t>descripción de: etapas</a:t>
            </a:r>
            <a:r>
              <a:rPr lang="es-ES" i="1" dirty="0">
                <a:solidFill>
                  <a:srgbClr val="FF0000"/>
                </a:solidFill>
              </a:rPr>
              <a:t>: F. luminosa: fotolisis de H</a:t>
            </a:r>
            <a:r>
              <a:rPr lang="es-ES" i="1" baseline="-25000" dirty="0">
                <a:solidFill>
                  <a:srgbClr val="FF0000"/>
                </a:solidFill>
              </a:rPr>
              <a:t>2</a:t>
            </a:r>
            <a:r>
              <a:rPr lang="es-ES" i="1" dirty="0">
                <a:solidFill>
                  <a:srgbClr val="FF0000"/>
                </a:solidFill>
              </a:rPr>
              <a:t>O y producción de O</a:t>
            </a:r>
            <a:r>
              <a:rPr lang="es-ES" i="1" baseline="-25000" dirty="0">
                <a:solidFill>
                  <a:srgbClr val="FF0000"/>
                </a:solidFill>
              </a:rPr>
              <a:t>2</a:t>
            </a:r>
            <a:r>
              <a:rPr lang="es-ES" i="1" dirty="0">
                <a:solidFill>
                  <a:srgbClr val="FF0000"/>
                </a:solidFill>
              </a:rPr>
              <a:t>, ATP, NADPH. F. oscura: consumo de ATP y NADPH, fijación de CO</a:t>
            </a:r>
            <a:r>
              <a:rPr lang="es-ES" i="1" baseline="-25000" dirty="0">
                <a:solidFill>
                  <a:srgbClr val="FF0000"/>
                </a:solidFill>
              </a:rPr>
              <a:t>2</a:t>
            </a:r>
            <a:r>
              <a:rPr lang="es-ES" i="1" dirty="0">
                <a:solidFill>
                  <a:srgbClr val="FF0000"/>
                </a:solidFill>
              </a:rPr>
              <a:t> y síntesis de Glucosa. También </a:t>
            </a:r>
            <a:r>
              <a:rPr lang="es-ES" b="1" i="1" dirty="0">
                <a:solidFill>
                  <a:srgbClr val="7030A0"/>
                </a:solidFill>
              </a:rPr>
              <a:t>localización</a:t>
            </a:r>
            <a:r>
              <a:rPr lang="es-ES" i="1" dirty="0">
                <a:solidFill>
                  <a:srgbClr val="FF0000"/>
                </a:solidFill>
              </a:rPr>
              <a:t> celular de cada proceso (cloroplasto) y conclusión final con ecuación general: 6 CO</a:t>
            </a:r>
            <a:r>
              <a:rPr lang="es-ES" i="1" baseline="-25000" dirty="0">
                <a:solidFill>
                  <a:srgbClr val="FF0000"/>
                </a:solidFill>
              </a:rPr>
              <a:t>2 </a:t>
            </a:r>
            <a:r>
              <a:rPr lang="es-ES" i="1" dirty="0">
                <a:solidFill>
                  <a:srgbClr val="FF0000"/>
                </a:solidFill>
              </a:rPr>
              <a:t>+ 12 H</a:t>
            </a:r>
            <a:r>
              <a:rPr lang="es-ES" i="1" baseline="-25000" dirty="0">
                <a:solidFill>
                  <a:srgbClr val="FF0000"/>
                </a:solidFill>
              </a:rPr>
              <a:t>2</a:t>
            </a:r>
            <a:r>
              <a:rPr lang="es-ES" i="1" dirty="0">
                <a:solidFill>
                  <a:srgbClr val="FF0000"/>
                </a:solidFill>
              </a:rPr>
              <a:t>O </a:t>
            </a:r>
            <a:r>
              <a:rPr lang="es-ES" i="1" dirty="0">
                <a:solidFill>
                  <a:srgbClr val="FF0000"/>
                </a:solidFill>
                <a:sym typeface="Symbol" pitchFamily="18" charset="2"/>
              </a:rPr>
              <a:t></a:t>
            </a:r>
            <a:r>
              <a:rPr lang="es-ES" i="1" dirty="0">
                <a:solidFill>
                  <a:srgbClr val="FF0000"/>
                </a:solidFill>
              </a:rPr>
              <a:t>1 glucosa + 6 O</a:t>
            </a:r>
            <a:r>
              <a:rPr lang="es-ES" i="1" baseline="-25000" dirty="0">
                <a:solidFill>
                  <a:srgbClr val="FF0000"/>
                </a:solidFill>
              </a:rPr>
              <a:t>2</a:t>
            </a:r>
            <a:r>
              <a:rPr lang="es-ES" i="1" dirty="0">
                <a:solidFill>
                  <a:srgbClr val="FF0000"/>
                </a:solidFill>
              </a:rPr>
              <a:t> + 6 H</a:t>
            </a:r>
            <a:r>
              <a:rPr lang="es-ES" i="1" baseline="-25000" dirty="0">
                <a:solidFill>
                  <a:srgbClr val="FF0000"/>
                </a:solidFill>
              </a:rPr>
              <a:t>2</a:t>
            </a:r>
            <a:r>
              <a:rPr lang="es-ES" i="1" dirty="0">
                <a:solidFill>
                  <a:srgbClr val="FF0000"/>
                </a:solidFill>
              </a:rPr>
              <a:t>O.</a:t>
            </a:r>
            <a:endParaRPr lang="es-ES_tradnl" dirty="0"/>
          </a:p>
          <a:p>
            <a:r>
              <a:rPr lang="es-ES_tradnl" b="1" dirty="0"/>
              <a:t>En el fenómeno biológico representado en la figura identifica la estructura A y la ruta metabólica B. Pon nombre a los integrantes y comenta el papel del ATP y NADPH en este proceso.</a:t>
            </a:r>
            <a:endParaRPr lang="es-ES_tradnl" dirty="0"/>
          </a:p>
        </p:txBody>
      </p:sp>
      <p:pic>
        <p:nvPicPr>
          <p:cNvPr id="78851" name="Picture 3" descr="fotos selectividad"/>
          <p:cNvPicPr>
            <a:picLocks noChangeAspect="1" noChangeArrowheads="1"/>
          </p:cNvPicPr>
          <p:nvPr/>
        </p:nvPicPr>
        <p:blipFill>
          <a:blip r:embed="rId3" cstate="print"/>
          <a:srcRect/>
          <a:stretch>
            <a:fillRect/>
          </a:stretch>
        </p:blipFill>
        <p:spPr bwMode="auto">
          <a:xfrm>
            <a:off x="8731144" y="4516979"/>
            <a:ext cx="3059112" cy="2268537"/>
          </a:xfrm>
          <a:prstGeom prst="rect">
            <a:avLst/>
          </a:prstGeom>
          <a:noFill/>
          <a:ln w="9525">
            <a:noFill/>
            <a:miter lim="800000"/>
            <a:headEnd/>
            <a:tailEnd/>
          </a:ln>
        </p:spPr>
      </p:pic>
      <p:sp>
        <p:nvSpPr>
          <p:cNvPr id="73732" name="3 CuadroTexto"/>
          <p:cNvSpPr txBox="1">
            <a:spLocks noChangeArrowheads="1"/>
          </p:cNvSpPr>
          <p:nvPr/>
        </p:nvSpPr>
        <p:spPr bwMode="auto">
          <a:xfrm>
            <a:off x="313899" y="4661858"/>
            <a:ext cx="8484075" cy="2123658"/>
          </a:xfrm>
          <a:prstGeom prst="rect">
            <a:avLst/>
          </a:prstGeom>
          <a:noFill/>
          <a:ln w="9525">
            <a:noFill/>
            <a:miter lim="800000"/>
            <a:headEnd/>
            <a:tailEnd/>
          </a:ln>
        </p:spPr>
        <p:txBody>
          <a:bodyPr wrap="square">
            <a:spAutoFit/>
          </a:bodyPr>
          <a:lstStyle/>
          <a:p>
            <a:r>
              <a:rPr lang="es-ES" b="1" i="1" dirty="0" smtClean="0">
                <a:solidFill>
                  <a:srgbClr val="FF0000"/>
                </a:solidFill>
              </a:rPr>
              <a:t>a) Fenómeno</a:t>
            </a:r>
            <a:r>
              <a:rPr lang="es-ES" b="1" i="1" dirty="0">
                <a:solidFill>
                  <a:srgbClr val="FF0000"/>
                </a:solidFill>
              </a:rPr>
              <a:t>: </a:t>
            </a:r>
            <a:r>
              <a:rPr lang="es-ES" b="1" i="1" dirty="0" smtClean="0">
                <a:solidFill>
                  <a:srgbClr val="7030A0"/>
                </a:solidFill>
              </a:rPr>
              <a:t>Fotosíntesis</a:t>
            </a:r>
            <a:r>
              <a:rPr lang="es-ES" b="1" i="1" dirty="0" smtClean="0">
                <a:solidFill>
                  <a:srgbClr val="FF0000"/>
                </a:solidFill>
              </a:rPr>
              <a:t> (cloroplasto)</a:t>
            </a:r>
            <a:endParaRPr lang="es-ES_tradnl" b="1" dirty="0">
              <a:solidFill>
                <a:srgbClr val="FF0000"/>
              </a:solidFill>
            </a:endParaRPr>
          </a:p>
          <a:p>
            <a:r>
              <a:rPr lang="es-ES" sz="1600" b="1" i="1" dirty="0" smtClean="0">
                <a:solidFill>
                  <a:srgbClr val="FF0000"/>
                </a:solidFill>
              </a:rPr>
              <a:t>b) </a:t>
            </a:r>
            <a:r>
              <a:rPr lang="es-ES" sz="1600" b="1" i="1" dirty="0" smtClean="0">
                <a:solidFill>
                  <a:srgbClr val="7030A0"/>
                </a:solidFill>
              </a:rPr>
              <a:t>	A</a:t>
            </a:r>
            <a:r>
              <a:rPr lang="es-ES" sz="1600" b="1" i="1" dirty="0">
                <a:solidFill>
                  <a:srgbClr val="7030A0"/>
                </a:solidFill>
              </a:rPr>
              <a:t>: </a:t>
            </a:r>
            <a:r>
              <a:rPr lang="es-ES" sz="1600" b="1" i="1" dirty="0" err="1">
                <a:solidFill>
                  <a:srgbClr val="7030A0"/>
                </a:solidFill>
              </a:rPr>
              <a:t>Tilacoides</a:t>
            </a:r>
            <a:r>
              <a:rPr lang="es-ES" sz="1600" b="1" i="1" dirty="0">
                <a:solidFill>
                  <a:srgbClr val="7030A0"/>
                </a:solidFill>
              </a:rPr>
              <a:t> </a:t>
            </a:r>
            <a:r>
              <a:rPr lang="es-ES" sz="1600" i="1" dirty="0">
                <a:solidFill>
                  <a:srgbClr val="FF0000"/>
                </a:solidFill>
              </a:rPr>
              <a:t>(grana)</a:t>
            </a:r>
            <a:r>
              <a:rPr lang="es-ES" sz="1600" i="1" dirty="0">
                <a:solidFill>
                  <a:srgbClr val="FF0000"/>
                </a:solidFill>
                <a:sym typeface="Symbol" pitchFamily="18" charset="2"/>
              </a:rPr>
              <a:t></a:t>
            </a:r>
            <a:r>
              <a:rPr lang="es-ES" sz="1600" i="1" dirty="0">
                <a:solidFill>
                  <a:srgbClr val="FF0000"/>
                </a:solidFill>
              </a:rPr>
              <a:t> fase luminosa ¿: entra H</a:t>
            </a:r>
            <a:r>
              <a:rPr lang="es-ES" sz="1600" i="1" baseline="-25000" dirty="0">
                <a:solidFill>
                  <a:srgbClr val="FF0000"/>
                </a:solidFill>
              </a:rPr>
              <a:t>2</a:t>
            </a:r>
            <a:r>
              <a:rPr lang="es-ES" sz="1600" i="1" dirty="0">
                <a:solidFill>
                  <a:srgbClr val="FF0000"/>
                </a:solidFill>
              </a:rPr>
              <a:t>O y sale O</a:t>
            </a:r>
            <a:r>
              <a:rPr lang="es-ES" sz="1600" i="1" baseline="-25000" dirty="0">
                <a:solidFill>
                  <a:srgbClr val="FF0000"/>
                </a:solidFill>
              </a:rPr>
              <a:t>2</a:t>
            </a:r>
            <a:endParaRPr lang="es-ES_tradnl" sz="1600" dirty="0">
              <a:solidFill>
                <a:srgbClr val="FF0000"/>
              </a:solidFill>
            </a:endParaRPr>
          </a:p>
          <a:p>
            <a:r>
              <a:rPr lang="es-ES" sz="1600" b="1" i="1" dirty="0" smtClean="0">
                <a:solidFill>
                  <a:srgbClr val="7030A0"/>
                </a:solidFill>
              </a:rPr>
              <a:t>	B</a:t>
            </a:r>
            <a:r>
              <a:rPr lang="es-ES" sz="1600" b="1" i="1" dirty="0">
                <a:solidFill>
                  <a:srgbClr val="7030A0"/>
                </a:solidFill>
              </a:rPr>
              <a:t>: Ciclo de Calvin</a:t>
            </a:r>
            <a:r>
              <a:rPr lang="es-ES" sz="1600" i="1" dirty="0">
                <a:solidFill>
                  <a:srgbClr val="FF0000"/>
                </a:solidFill>
                <a:sym typeface="Symbol" pitchFamily="18" charset="2"/>
              </a:rPr>
              <a:t></a:t>
            </a:r>
            <a:r>
              <a:rPr lang="es-ES" sz="1600" i="1" dirty="0">
                <a:solidFill>
                  <a:srgbClr val="FF0000"/>
                </a:solidFill>
              </a:rPr>
              <a:t> fase oscura ¿: entra CO</a:t>
            </a:r>
            <a:r>
              <a:rPr lang="es-ES" sz="1600" i="1" baseline="-25000" dirty="0">
                <a:solidFill>
                  <a:srgbClr val="FF0000"/>
                </a:solidFill>
              </a:rPr>
              <a:t>2</a:t>
            </a:r>
            <a:r>
              <a:rPr lang="es-ES" sz="1600" i="1" dirty="0">
                <a:solidFill>
                  <a:srgbClr val="FF0000"/>
                </a:solidFill>
              </a:rPr>
              <a:t> y sale glucosa (C</a:t>
            </a:r>
            <a:r>
              <a:rPr lang="es-ES" sz="1600" i="1" baseline="-25000" dirty="0">
                <a:solidFill>
                  <a:srgbClr val="FF0000"/>
                </a:solidFill>
              </a:rPr>
              <a:t>6</a:t>
            </a:r>
            <a:r>
              <a:rPr lang="es-ES" sz="1600" i="1" dirty="0">
                <a:solidFill>
                  <a:srgbClr val="FF0000"/>
                </a:solidFill>
              </a:rPr>
              <a:t>H</a:t>
            </a:r>
            <a:r>
              <a:rPr lang="es-ES" sz="1600" i="1" baseline="-25000" dirty="0">
                <a:solidFill>
                  <a:srgbClr val="FF0000"/>
                </a:solidFill>
              </a:rPr>
              <a:t>12</a:t>
            </a:r>
            <a:r>
              <a:rPr lang="es-ES" sz="1600" i="1" dirty="0">
                <a:solidFill>
                  <a:srgbClr val="FF0000"/>
                </a:solidFill>
              </a:rPr>
              <a:t>O</a:t>
            </a:r>
            <a:r>
              <a:rPr lang="es-ES" sz="1600" i="1" baseline="-25000" dirty="0">
                <a:solidFill>
                  <a:srgbClr val="FF0000"/>
                </a:solidFill>
              </a:rPr>
              <a:t>6</a:t>
            </a:r>
            <a:r>
              <a:rPr lang="es-ES" sz="1600" i="1" dirty="0" smtClean="0">
                <a:solidFill>
                  <a:srgbClr val="FF0000"/>
                </a:solidFill>
              </a:rPr>
              <a:t>)</a:t>
            </a:r>
          </a:p>
          <a:p>
            <a:r>
              <a:rPr lang="es-ES_tradnl" b="1" i="1" dirty="0" smtClean="0">
                <a:solidFill>
                  <a:srgbClr val="FF0000"/>
                </a:solidFill>
              </a:rPr>
              <a:t>c)</a:t>
            </a:r>
            <a:endParaRPr lang="es-ES_tradnl" b="1" i="1" dirty="0">
              <a:solidFill>
                <a:srgbClr val="FF0000"/>
              </a:solidFill>
            </a:endParaRPr>
          </a:p>
          <a:p>
            <a:r>
              <a:rPr lang="es-ES" sz="1600" b="1" i="1" dirty="0">
                <a:solidFill>
                  <a:srgbClr val="7030A0"/>
                </a:solidFill>
              </a:rPr>
              <a:t>ATP:</a:t>
            </a:r>
            <a:r>
              <a:rPr lang="es-ES" sz="1600" i="1" dirty="0">
                <a:solidFill>
                  <a:srgbClr val="FF0000"/>
                </a:solidFill>
              </a:rPr>
              <a:t> Se forma en fase luminosa y se consume en fase oscura para la síntesis orgánica (proporciona energía de enlace)</a:t>
            </a:r>
            <a:endParaRPr lang="es-ES_tradnl" sz="1600" dirty="0">
              <a:solidFill>
                <a:srgbClr val="FF0000"/>
              </a:solidFill>
            </a:endParaRPr>
          </a:p>
          <a:p>
            <a:r>
              <a:rPr lang="es-ES" sz="1600" b="1" i="1" dirty="0">
                <a:solidFill>
                  <a:srgbClr val="7030A0"/>
                </a:solidFill>
              </a:rPr>
              <a:t>NADPH:</a:t>
            </a:r>
            <a:r>
              <a:rPr lang="es-ES" sz="1600" i="1" dirty="0">
                <a:solidFill>
                  <a:srgbClr val="FF0000"/>
                </a:solidFill>
              </a:rPr>
              <a:t> Se produce en la fase luminosa y se consume en la f. oscura, aporta H para la síntesis orgánica (fuente de H) que junto con el CO</a:t>
            </a:r>
            <a:r>
              <a:rPr lang="es-ES" sz="1600" i="1" baseline="-25000" dirty="0">
                <a:solidFill>
                  <a:srgbClr val="FF0000"/>
                </a:solidFill>
              </a:rPr>
              <a:t>2</a:t>
            </a:r>
            <a:r>
              <a:rPr lang="es-ES" sz="1600" i="1" dirty="0">
                <a:solidFill>
                  <a:srgbClr val="FF0000"/>
                </a:solidFill>
              </a:rPr>
              <a:t> produce moléculas orgánicas como la glucosa</a:t>
            </a:r>
            <a:r>
              <a:rPr lang="es-ES" sz="1600" i="1" dirty="0" smtClean="0">
                <a:solidFill>
                  <a:srgbClr val="FF0000"/>
                </a:solidFill>
              </a:rPr>
              <a:t>.</a:t>
            </a:r>
            <a:endParaRPr lang="es-ES_tradnl" sz="1600" dirty="0"/>
          </a:p>
        </p:txBody>
      </p:sp>
    </p:spTree>
    <p:extLst>
      <p:ext uri="{BB962C8B-B14F-4D97-AF65-F5344CB8AC3E}">
        <p14:creationId xmlns:p14="http://schemas.microsoft.com/office/powerpoint/2010/main" val="573288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3730">
                                            <p:txEl>
                                              <p:pRg st="1" end="1"/>
                                            </p:txEl>
                                          </p:spTgt>
                                        </p:tgtEl>
                                        <p:attrNameLst>
                                          <p:attrName>style.visibility</p:attrName>
                                        </p:attrNameLst>
                                      </p:cBhvr>
                                      <p:to>
                                        <p:strVal val="visible"/>
                                      </p:to>
                                    </p:set>
                                    <p:animEffect transition="in" filter="box(in)">
                                      <p:cBhvr>
                                        <p:cTn id="7" dur="500"/>
                                        <p:tgtEl>
                                          <p:spTgt spid="7373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73730">
                                            <p:txEl>
                                              <p:pRg st="2" end="2"/>
                                            </p:txEl>
                                          </p:spTgt>
                                        </p:tgtEl>
                                        <p:attrNameLst>
                                          <p:attrName>style.visibility</p:attrName>
                                        </p:attrNameLst>
                                      </p:cBhvr>
                                      <p:to>
                                        <p:strVal val="visible"/>
                                      </p:to>
                                    </p:set>
                                    <p:animEffect transition="in" filter="box(in)">
                                      <p:cBhvr>
                                        <p:cTn id="12" dur="500"/>
                                        <p:tgtEl>
                                          <p:spTgt spid="7373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73730">
                                            <p:txEl>
                                              <p:pRg st="3" end="3"/>
                                            </p:txEl>
                                          </p:spTgt>
                                        </p:tgtEl>
                                        <p:attrNameLst>
                                          <p:attrName>style.visibility</p:attrName>
                                        </p:attrNameLst>
                                      </p:cBhvr>
                                      <p:to>
                                        <p:strVal val="visible"/>
                                      </p:to>
                                    </p:set>
                                    <p:animEffect transition="in" filter="box(in)">
                                      <p:cBhvr>
                                        <p:cTn id="17" dur="500"/>
                                        <p:tgtEl>
                                          <p:spTgt spid="73730">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73730">
                                            <p:txEl>
                                              <p:pRg st="5" end="5"/>
                                            </p:txEl>
                                          </p:spTgt>
                                        </p:tgtEl>
                                        <p:attrNameLst>
                                          <p:attrName>style.visibility</p:attrName>
                                        </p:attrNameLst>
                                      </p:cBhvr>
                                      <p:to>
                                        <p:strVal val="visible"/>
                                      </p:to>
                                    </p:set>
                                    <p:animEffect transition="in" filter="box(in)">
                                      <p:cBhvr>
                                        <p:cTn id="22" dur="500"/>
                                        <p:tgtEl>
                                          <p:spTgt spid="73730">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73730">
                                            <p:txEl>
                                              <p:pRg st="6" end="6"/>
                                            </p:txEl>
                                          </p:spTgt>
                                        </p:tgtEl>
                                        <p:attrNameLst>
                                          <p:attrName>style.visibility</p:attrName>
                                        </p:attrNameLst>
                                      </p:cBhvr>
                                      <p:to>
                                        <p:strVal val="visible"/>
                                      </p:to>
                                    </p:set>
                                    <p:animEffect transition="in" filter="box(in)">
                                      <p:cBhvr>
                                        <p:cTn id="27" dur="500"/>
                                        <p:tgtEl>
                                          <p:spTgt spid="73730">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73730">
                                            <p:txEl>
                                              <p:pRg st="7" end="7"/>
                                            </p:txEl>
                                          </p:spTgt>
                                        </p:tgtEl>
                                        <p:attrNameLst>
                                          <p:attrName>style.visibility</p:attrName>
                                        </p:attrNameLst>
                                      </p:cBhvr>
                                      <p:to>
                                        <p:strVal val="visible"/>
                                      </p:to>
                                    </p:set>
                                    <p:animEffect transition="in" filter="box(in)">
                                      <p:cBhvr>
                                        <p:cTn id="32" dur="500"/>
                                        <p:tgtEl>
                                          <p:spTgt spid="73730">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73730">
                                            <p:txEl>
                                              <p:pRg st="9" end="9"/>
                                            </p:txEl>
                                          </p:spTgt>
                                        </p:tgtEl>
                                        <p:attrNameLst>
                                          <p:attrName>style.visibility</p:attrName>
                                        </p:attrNameLst>
                                      </p:cBhvr>
                                      <p:to>
                                        <p:strVal val="visible"/>
                                      </p:to>
                                    </p:set>
                                    <p:animEffect transition="in" filter="box(in)">
                                      <p:cBhvr>
                                        <p:cTn id="37" dur="500"/>
                                        <p:tgtEl>
                                          <p:spTgt spid="73730">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73732">
                                            <p:txEl>
                                              <p:pRg st="0" end="0"/>
                                            </p:txEl>
                                          </p:spTgt>
                                        </p:tgtEl>
                                        <p:attrNameLst>
                                          <p:attrName>style.visibility</p:attrName>
                                        </p:attrNameLst>
                                      </p:cBhvr>
                                      <p:to>
                                        <p:strVal val="visible"/>
                                      </p:to>
                                    </p:set>
                                    <p:animEffect transition="in" filter="box(in)">
                                      <p:cBhvr>
                                        <p:cTn id="42" dur="500"/>
                                        <p:tgtEl>
                                          <p:spTgt spid="73732">
                                            <p:txEl>
                                              <p:pRg st="0" end="0"/>
                                            </p:txEl>
                                          </p:spTgt>
                                        </p:tgtEl>
                                      </p:cBhvr>
                                    </p:animEffect>
                                  </p:childTnLst>
                                </p:cTn>
                              </p:par>
                              <p:par>
                                <p:cTn id="43" presetID="4" presetClass="entr" presetSubtype="16" fill="hold" nodeType="withEffect">
                                  <p:stCondLst>
                                    <p:cond delay="0"/>
                                  </p:stCondLst>
                                  <p:childTnLst>
                                    <p:set>
                                      <p:cBhvr>
                                        <p:cTn id="44" dur="1" fill="hold">
                                          <p:stCondLst>
                                            <p:cond delay="0"/>
                                          </p:stCondLst>
                                        </p:cTn>
                                        <p:tgtEl>
                                          <p:spTgt spid="73732">
                                            <p:txEl>
                                              <p:pRg st="1" end="1"/>
                                            </p:txEl>
                                          </p:spTgt>
                                        </p:tgtEl>
                                        <p:attrNameLst>
                                          <p:attrName>style.visibility</p:attrName>
                                        </p:attrNameLst>
                                      </p:cBhvr>
                                      <p:to>
                                        <p:strVal val="visible"/>
                                      </p:to>
                                    </p:set>
                                    <p:animEffect transition="in" filter="box(in)">
                                      <p:cBhvr>
                                        <p:cTn id="45" dur="500"/>
                                        <p:tgtEl>
                                          <p:spTgt spid="73732">
                                            <p:txEl>
                                              <p:pRg st="1" end="1"/>
                                            </p:txEl>
                                          </p:spTgt>
                                        </p:tgtEl>
                                      </p:cBhvr>
                                    </p:animEffect>
                                  </p:childTnLst>
                                </p:cTn>
                              </p:par>
                              <p:par>
                                <p:cTn id="46" presetID="4" presetClass="entr" presetSubtype="16" fill="hold" nodeType="withEffect">
                                  <p:stCondLst>
                                    <p:cond delay="0"/>
                                  </p:stCondLst>
                                  <p:childTnLst>
                                    <p:set>
                                      <p:cBhvr>
                                        <p:cTn id="47" dur="1" fill="hold">
                                          <p:stCondLst>
                                            <p:cond delay="0"/>
                                          </p:stCondLst>
                                        </p:cTn>
                                        <p:tgtEl>
                                          <p:spTgt spid="73732">
                                            <p:txEl>
                                              <p:pRg st="2" end="2"/>
                                            </p:txEl>
                                          </p:spTgt>
                                        </p:tgtEl>
                                        <p:attrNameLst>
                                          <p:attrName>style.visibility</p:attrName>
                                        </p:attrNameLst>
                                      </p:cBhvr>
                                      <p:to>
                                        <p:strVal val="visible"/>
                                      </p:to>
                                    </p:set>
                                    <p:animEffect transition="in" filter="box(in)">
                                      <p:cBhvr>
                                        <p:cTn id="48" dur="500"/>
                                        <p:tgtEl>
                                          <p:spTgt spid="73732">
                                            <p:txEl>
                                              <p:pRg st="2" end="2"/>
                                            </p:txEl>
                                          </p:spTgt>
                                        </p:tgtEl>
                                      </p:cBhvr>
                                    </p:animEffect>
                                  </p:childTnLst>
                                </p:cTn>
                              </p:par>
                              <p:par>
                                <p:cTn id="49" presetID="4" presetClass="entr" presetSubtype="16" fill="hold" nodeType="withEffect">
                                  <p:stCondLst>
                                    <p:cond delay="0"/>
                                  </p:stCondLst>
                                  <p:childTnLst>
                                    <p:set>
                                      <p:cBhvr>
                                        <p:cTn id="50" dur="1" fill="hold">
                                          <p:stCondLst>
                                            <p:cond delay="0"/>
                                          </p:stCondLst>
                                        </p:cTn>
                                        <p:tgtEl>
                                          <p:spTgt spid="73732">
                                            <p:txEl>
                                              <p:pRg st="3" end="3"/>
                                            </p:txEl>
                                          </p:spTgt>
                                        </p:tgtEl>
                                        <p:attrNameLst>
                                          <p:attrName>style.visibility</p:attrName>
                                        </p:attrNameLst>
                                      </p:cBhvr>
                                      <p:to>
                                        <p:strVal val="visible"/>
                                      </p:to>
                                    </p:set>
                                    <p:animEffect transition="in" filter="box(in)">
                                      <p:cBhvr>
                                        <p:cTn id="51" dur="500"/>
                                        <p:tgtEl>
                                          <p:spTgt spid="73732">
                                            <p:txEl>
                                              <p:pRg st="3" end="3"/>
                                            </p:txEl>
                                          </p:spTgt>
                                        </p:tgtEl>
                                      </p:cBhvr>
                                    </p:animEffect>
                                  </p:childTnLst>
                                </p:cTn>
                              </p:par>
                              <p:par>
                                <p:cTn id="52" presetID="4" presetClass="entr" presetSubtype="16" fill="hold" nodeType="withEffect">
                                  <p:stCondLst>
                                    <p:cond delay="0"/>
                                  </p:stCondLst>
                                  <p:childTnLst>
                                    <p:set>
                                      <p:cBhvr>
                                        <p:cTn id="53" dur="1" fill="hold">
                                          <p:stCondLst>
                                            <p:cond delay="0"/>
                                          </p:stCondLst>
                                        </p:cTn>
                                        <p:tgtEl>
                                          <p:spTgt spid="73732">
                                            <p:txEl>
                                              <p:pRg st="4" end="4"/>
                                            </p:txEl>
                                          </p:spTgt>
                                        </p:tgtEl>
                                        <p:attrNameLst>
                                          <p:attrName>style.visibility</p:attrName>
                                        </p:attrNameLst>
                                      </p:cBhvr>
                                      <p:to>
                                        <p:strVal val="visible"/>
                                      </p:to>
                                    </p:set>
                                    <p:animEffect transition="in" filter="box(in)">
                                      <p:cBhvr>
                                        <p:cTn id="54" dur="500"/>
                                        <p:tgtEl>
                                          <p:spTgt spid="73732">
                                            <p:txEl>
                                              <p:pRg st="4" end="4"/>
                                            </p:txEl>
                                          </p:spTgt>
                                        </p:tgtEl>
                                      </p:cBhvr>
                                    </p:animEffect>
                                  </p:childTnLst>
                                </p:cTn>
                              </p:par>
                              <p:par>
                                <p:cTn id="55" presetID="4" presetClass="entr" presetSubtype="16" fill="hold" nodeType="withEffect">
                                  <p:stCondLst>
                                    <p:cond delay="0"/>
                                  </p:stCondLst>
                                  <p:childTnLst>
                                    <p:set>
                                      <p:cBhvr>
                                        <p:cTn id="56" dur="1" fill="hold">
                                          <p:stCondLst>
                                            <p:cond delay="0"/>
                                          </p:stCondLst>
                                        </p:cTn>
                                        <p:tgtEl>
                                          <p:spTgt spid="73732">
                                            <p:txEl>
                                              <p:pRg st="5" end="5"/>
                                            </p:txEl>
                                          </p:spTgt>
                                        </p:tgtEl>
                                        <p:attrNameLst>
                                          <p:attrName>style.visibility</p:attrName>
                                        </p:attrNameLst>
                                      </p:cBhvr>
                                      <p:to>
                                        <p:strVal val="visible"/>
                                      </p:to>
                                    </p:set>
                                    <p:animEffect transition="in" filter="box(in)">
                                      <p:cBhvr>
                                        <p:cTn id="57" dur="500"/>
                                        <p:tgtEl>
                                          <p:spTgt spid="7373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a 5"/>
          <p:cNvGraphicFramePr>
            <a:graphicFrameLocks noGrp="1"/>
          </p:cNvGraphicFramePr>
          <p:nvPr>
            <p:extLst>
              <p:ext uri="{D42A27DB-BD31-4B8C-83A1-F6EECF244321}">
                <p14:modId xmlns:p14="http://schemas.microsoft.com/office/powerpoint/2010/main" val="3479389807"/>
              </p:ext>
            </p:extLst>
          </p:nvPr>
        </p:nvGraphicFramePr>
        <p:xfrm>
          <a:off x="534474" y="753517"/>
          <a:ext cx="11230376" cy="5066709"/>
        </p:xfrm>
        <a:graphic>
          <a:graphicData uri="http://schemas.openxmlformats.org/drawingml/2006/table">
            <a:tbl>
              <a:tblPr>
                <a:tableStyleId>{5C22544A-7EE6-4342-B048-85BDC9FD1C3A}</a:tableStyleId>
              </a:tblPr>
              <a:tblGrid>
                <a:gridCol w="1287885">
                  <a:extLst>
                    <a:ext uri="{9D8B030D-6E8A-4147-A177-3AD203B41FA5}">
                      <a16:colId xmlns:a16="http://schemas.microsoft.com/office/drawing/2014/main" val="1639308410"/>
                    </a:ext>
                  </a:extLst>
                </a:gridCol>
                <a:gridCol w="1835241">
                  <a:extLst>
                    <a:ext uri="{9D8B030D-6E8A-4147-A177-3AD203B41FA5}">
                      <a16:colId xmlns:a16="http://schemas.microsoft.com/office/drawing/2014/main" val="324601834"/>
                    </a:ext>
                  </a:extLst>
                </a:gridCol>
                <a:gridCol w="2318197">
                  <a:extLst>
                    <a:ext uri="{9D8B030D-6E8A-4147-A177-3AD203B41FA5}">
                      <a16:colId xmlns:a16="http://schemas.microsoft.com/office/drawing/2014/main" val="2909722174"/>
                    </a:ext>
                  </a:extLst>
                </a:gridCol>
                <a:gridCol w="2923504">
                  <a:extLst>
                    <a:ext uri="{9D8B030D-6E8A-4147-A177-3AD203B41FA5}">
                      <a16:colId xmlns:a16="http://schemas.microsoft.com/office/drawing/2014/main" val="3282258050"/>
                    </a:ext>
                  </a:extLst>
                </a:gridCol>
                <a:gridCol w="2865549">
                  <a:extLst>
                    <a:ext uri="{9D8B030D-6E8A-4147-A177-3AD203B41FA5}">
                      <a16:colId xmlns:a16="http://schemas.microsoft.com/office/drawing/2014/main" val="1102535674"/>
                    </a:ext>
                  </a:extLst>
                </a:gridCol>
              </a:tblGrid>
              <a:tr h="593796">
                <a:tc gridSpan="5">
                  <a:txBody>
                    <a:bodyPr/>
                    <a:lstStyle/>
                    <a:p>
                      <a:pPr algn="ctr">
                        <a:spcBef>
                          <a:spcPts val="1200"/>
                        </a:spcBef>
                        <a:spcAft>
                          <a:spcPts val="300"/>
                        </a:spcAft>
                      </a:pPr>
                      <a:r>
                        <a:rPr lang="es-ES" sz="2400" kern="1600" dirty="0">
                          <a:effectLst/>
                        </a:rPr>
                        <a:t>Tipos de nutrición bacteriana</a:t>
                      </a:r>
                      <a:endParaRPr lang="es-ES" sz="2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3396" marR="43396" marT="0" marB="0" anchor="ctr">
                    <a:lnL w="57150" cap="flat" cmpd="sng" algn="ctr">
                      <a:solidFill>
                        <a:srgbClr val="7030A0"/>
                      </a:solidFill>
                      <a:prstDash val="solid"/>
                      <a:round/>
                      <a:headEnd type="none" w="med" len="med"/>
                      <a:tailEnd type="none" w="med" len="med"/>
                    </a:lnL>
                    <a:lnR w="57150" cap="flat" cmpd="sng" algn="ctr">
                      <a:solidFill>
                        <a:srgbClr val="7030A0"/>
                      </a:solidFill>
                      <a:prstDash val="solid"/>
                      <a:round/>
                      <a:headEnd type="none" w="med" len="med"/>
                      <a:tailEnd type="none" w="med" len="med"/>
                    </a:lnR>
                    <a:lnT w="57150" cap="flat" cmpd="sng" algn="ctr">
                      <a:solidFill>
                        <a:srgbClr val="7030A0"/>
                      </a:solidFill>
                      <a:prstDash val="solid"/>
                      <a:round/>
                      <a:headEnd type="none" w="med" len="med"/>
                      <a:tailEnd type="none" w="med" len="med"/>
                    </a:lnT>
                    <a:lnB w="57150" cap="flat" cmpd="sng" algn="ctr">
                      <a:solidFill>
                        <a:srgbClr val="7030A0"/>
                      </a:solidFill>
                      <a:prstDash val="solid"/>
                      <a:round/>
                      <a:headEnd type="none" w="med" len="med"/>
                      <a:tailEnd type="none" w="med" len="med"/>
                    </a:lnB>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2376717252"/>
                  </a:ext>
                </a:extLst>
              </a:tr>
              <a:tr h="1181073">
                <a:tc rowSpan="5">
                  <a:txBody>
                    <a:bodyPr/>
                    <a:lstStyle/>
                    <a:p>
                      <a:pPr algn="ctr">
                        <a:spcAft>
                          <a:spcPts val="0"/>
                        </a:spcAft>
                      </a:pPr>
                      <a:r>
                        <a:rPr lang="es-ES" sz="2400" dirty="0">
                          <a:effectLst/>
                        </a:rPr>
                        <a:t>Fuente de energía</a:t>
                      </a:r>
                      <a:endParaRPr lang="es-ES" sz="2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3396" marR="43396" marT="0" marB="0" anchor="ctr">
                    <a:lnL w="57150" cap="flat" cmpd="sng" algn="ctr">
                      <a:solidFill>
                        <a:srgbClr val="7030A0"/>
                      </a:solidFill>
                      <a:prstDash val="solid"/>
                      <a:round/>
                      <a:headEnd type="none" w="med" len="med"/>
                      <a:tailEnd type="none" w="med" len="med"/>
                    </a:lnL>
                    <a:lnR w="57150" cap="flat" cmpd="sng" algn="ctr">
                      <a:solidFill>
                        <a:srgbClr val="7030A0"/>
                      </a:solidFill>
                      <a:prstDash val="solid"/>
                      <a:round/>
                      <a:headEnd type="none" w="med" len="med"/>
                      <a:tailEnd type="none" w="med" len="med"/>
                    </a:lnR>
                    <a:lnT w="57150" cap="flat" cmpd="sng" algn="ctr">
                      <a:solidFill>
                        <a:srgbClr val="7030A0"/>
                      </a:solidFill>
                      <a:prstDash val="solid"/>
                      <a:round/>
                      <a:headEnd type="none" w="med" len="med"/>
                      <a:tailEnd type="none" w="med" len="med"/>
                    </a:lnT>
                    <a:lnB w="57150" cap="flat" cmpd="sng" algn="ctr">
                      <a:solidFill>
                        <a:srgbClr val="7030A0"/>
                      </a:solidFill>
                      <a:prstDash val="solid"/>
                      <a:round/>
                      <a:headEnd type="none" w="med" len="med"/>
                      <a:tailEnd type="none" w="med" len="med"/>
                    </a:lnB>
                  </a:tcPr>
                </a:tc>
                <a:tc>
                  <a:txBody>
                    <a:bodyPr/>
                    <a:lstStyle/>
                    <a:p>
                      <a:pPr algn="ctr">
                        <a:spcAft>
                          <a:spcPts val="0"/>
                        </a:spcAft>
                      </a:pPr>
                      <a:r>
                        <a:rPr lang="es-ES" sz="2400" dirty="0">
                          <a:effectLst/>
                        </a:rPr>
                        <a:t>Luminosa</a:t>
                      </a:r>
                      <a:endParaRPr lang="es-ES" sz="2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3396" marR="43396" marT="0" marB="0" anchor="ctr">
                    <a:lnL w="57150" cap="flat" cmpd="sng" algn="ctr">
                      <a:solidFill>
                        <a:srgbClr val="7030A0"/>
                      </a:solidFill>
                      <a:prstDash val="solid"/>
                      <a:round/>
                      <a:headEnd type="none" w="med" len="med"/>
                      <a:tailEnd type="none" w="med" len="med"/>
                    </a:lnL>
                    <a:lnR w="57150" cap="flat" cmpd="sng" algn="ctr">
                      <a:solidFill>
                        <a:srgbClr val="7030A0"/>
                      </a:solidFill>
                      <a:prstDash val="solid"/>
                      <a:round/>
                      <a:headEnd type="none" w="med" len="med"/>
                      <a:tailEnd type="none" w="med" len="med"/>
                    </a:lnR>
                    <a:lnT w="57150" cap="flat" cmpd="sng" algn="ctr">
                      <a:solidFill>
                        <a:srgbClr val="7030A0"/>
                      </a:solidFill>
                      <a:prstDash val="solid"/>
                      <a:round/>
                      <a:headEnd type="none" w="med" len="med"/>
                      <a:tailEnd type="none" w="med" len="med"/>
                    </a:lnT>
                    <a:lnB w="57150" cap="flat" cmpd="sng" algn="ctr">
                      <a:solidFill>
                        <a:srgbClr val="7030A0"/>
                      </a:solidFill>
                      <a:prstDash val="solid"/>
                      <a:round/>
                      <a:headEnd type="none" w="med" len="med"/>
                      <a:tailEnd type="none" w="med" len="med"/>
                    </a:lnB>
                  </a:tcPr>
                </a:tc>
                <a:tc gridSpan="3">
                  <a:txBody>
                    <a:bodyPr/>
                    <a:lstStyle/>
                    <a:p>
                      <a:pPr algn="l">
                        <a:spcAft>
                          <a:spcPts val="0"/>
                        </a:spcAft>
                      </a:pPr>
                      <a:r>
                        <a:rPr lang="es-ES" sz="2400" dirty="0" smtClean="0">
                          <a:effectLst/>
                        </a:rPr>
                        <a:t>    </a:t>
                      </a:r>
                      <a:r>
                        <a:rPr lang="es-ES" sz="2400" dirty="0" err="1" smtClean="0">
                          <a:effectLst/>
                        </a:rPr>
                        <a:t>Fotótrofos</a:t>
                      </a:r>
                      <a:endParaRPr lang="es-ES" sz="2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3396" marR="43396" marT="0" marB="0" anchor="ctr">
                    <a:lnL w="57150" cap="flat" cmpd="sng" algn="ctr">
                      <a:solidFill>
                        <a:srgbClr val="7030A0"/>
                      </a:solidFill>
                      <a:prstDash val="solid"/>
                      <a:round/>
                      <a:headEnd type="none" w="med" len="med"/>
                      <a:tailEnd type="none" w="med" len="med"/>
                    </a:lnL>
                    <a:lnR w="57150" cap="flat" cmpd="sng" algn="ctr">
                      <a:solidFill>
                        <a:srgbClr val="7030A0"/>
                      </a:solidFill>
                      <a:prstDash val="solid"/>
                      <a:round/>
                      <a:headEnd type="none" w="med" len="med"/>
                      <a:tailEnd type="none" w="med" len="med"/>
                    </a:lnR>
                    <a:lnT w="57150" cap="flat" cmpd="sng" algn="ctr">
                      <a:solidFill>
                        <a:srgbClr val="7030A0"/>
                      </a:solidFill>
                      <a:prstDash val="solid"/>
                      <a:round/>
                      <a:headEnd type="none" w="med" len="med"/>
                      <a:tailEnd type="none" w="med" len="med"/>
                    </a:lnT>
                    <a:lnB w="57150" cap="flat" cmpd="sng" algn="ctr">
                      <a:solidFill>
                        <a:srgbClr val="7030A0"/>
                      </a:solidFill>
                      <a:prstDash val="solid"/>
                      <a:round/>
                      <a:headEnd type="none" w="med" len="med"/>
                      <a:tailEnd type="none" w="med" len="med"/>
                    </a:lnB>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3453053415"/>
                  </a:ext>
                </a:extLst>
              </a:tr>
              <a:tr h="301768">
                <a:tc vMerge="1">
                  <a:txBody>
                    <a:bodyPr/>
                    <a:lstStyle/>
                    <a:p>
                      <a:endParaRPr lang="es-ES"/>
                    </a:p>
                  </a:txBody>
                  <a:tcPr/>
                </a:tc>
                <a:tc rowSpan="4">
                  <a:txBody>
                    <a:bodyPr/>
                    <a:lstStyle/>
                    <a:p>
                      <a:pPr algn="ctr">
                        <a:spcAft>
                          <a:spcPts val="0"/>
                        </a:spcAft>
                      </a:pPr>
                      <a:r>
                        <a:rPr lang="es-ES" sz="2400" dirty="0">
                          <a:effectLst/>
                        </a:rPr>
                        <a:t>Oxidación de compuestos químicos</a:t>
                      </a:r>
                      <a:endParaRPr lang="es-ES" sz="2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3396" marR="43396" marT="0" marB="0" anchor="ctr">
                    <a:lnL w="57150" cap="flat" cmpd="sng" algn="ctr">
                      <a:solidFill>
                        <a:srgbClr val="7030A0"/>
                      </a:solidFill>
                      <a:prstDash val="solid"/>
                      <a:round/>
                      <a:headEnd type="none" w="med" len="med"/>
                      <a:tailEnd type="none" w="med" len="med"/>
                    </a:lnL>
                    <a:lnR w="57150" cap="flat" cmpd="sng" algn="ctr">
                      <a:solidFill>
                        <a:srgbClr val="7030A0"/>
                      </a:solidFill>
                      <a:prstDash val="solid"/>
                      <a:round/>
                      <a:headEnd type="none" w="med" len="med"/>
                      <a:tailEnd type="none" w="med" len="med"/>
                    </a:lnR>
                    <a:lnT w="57150" cap="flat" cmpd="sng" algn="ctr">
                      <a:solidFill>
                        <a:srgbClr val="7030A0"/>
                      </a:solidFill>
                      <a:prstDash val="solid"/>
                      <a:round/>
                      <a:headEnd type="none" w="med" len="med"/>
                      <a:tailEnd type="none" w="med" len="med"/>
                    </a:lnT>
                    <a:lnB w="57150" cap="flat" cmpd="sng" algn="ctr">
                      <a:solidFill>
                        <a:srgbClr val="7030A0"/>
                      </a:solidFill>
                      <a:prstDash val="solid"/>
                      <a:round/>
                      <a:headEnd type="none" w="med" len="med"/>
                      <a:tailEnd type="none" w="med" len="med"/>
                    </a:lnB>
                  </a:tcPr>
                </a:tc>
                <a:tc rowSpan="4">
                  <a:txBody>
                    <a:bodyPr/>
                    <a:lstStyle/>
                    <a:p>
                      <a:pPr algn="ctr">
                        <a:spcAft>
                          <a:spcPts val="0"/>
                        </a:spcAft>
                      </a:pPr>
                      <a:r>
                        <a:rPr lang="es-ES" sz="2400" dirty="0" smtClean="0">
                          <a:effectLst/>
                        </a:rPr>
                        <a:t>   </a:t>
                      </a:r>
                      <a:r>
                        <a:rPr lang="es-ES" sz="2400" dirty="0" err="1" smtClean="0">
                          <a:effectLst/>
                        </a:rPr>
                        <a:t>Quimiotrofos</a:t>
                      </a:r>
                      <a:endParaRPr lang="es-ES" sz="2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3396" marR="43396" marT="0" marB="0" anchor="ctr">
                    <a:lnL w="57150" cap="flat" cmpd="sng" algn="ctr">
                      <a:solidFill>
                        <a:srgbClr val="7030A0"/>
                      </a:solidFill>
                      <a:prstDash val="solid"/>
                      <a:round/>
                      <a:headEnd type="none" w="med" len="med"/>
                      <a:tailEnd type="none" w="med" len="med"/>
                    </a:lnL>
                    <a:lnR w="57150" cap="flat" cmpd="sng" algn="ctr">
                      <a:solidFill>
                        <a:srgbClr val="7030A0"/>
                      </a:solidFill>
                      <a:prstDash val="solid"/>
                      <a:round/>
                      <a:headEnd type="none" w="med" len="med"/>
                      <a:tailEnd type="none" w="med" len="med"/>
                    </a:lnR>
                    <a:lnT w="57150" cap="flat" cmpd="sng" algn="ctr">
                      <a:solidFill>
                        <a:srgbClr val="7030A0"/>
                      </a:solidFill>
                      <a:prstDash val="solid"/>
                      <a:round/>
                      <a:headEnd type="none" w="med" len="med"/>
                      <a:tailEnd type="none" w="med" len="med"/>
                    </a:lnT>
                    <a:lnB w="57150" cap="flat" cmpd="sng" algn="ctr">
                      <a:solidFill>
                        <a:srgbClr val="7030A0"/>
                      </a:solidFill>
                      <a:prstDash val="solid"/>
                      <a:round/>
                      <a:headEnd type="none" w="med" len="med"/>
                      <a:tailEnd type="none" w="med" len="med"/>
                    </a:lnB>
                  </a:tcPr>
                </a:tc>
                <a:tc rowSpan="3">
                  <a:txBody>
                    <a:bodyPr/>
                    <a:lstStyle/>
                    <a:p>
                      <a:pPr algn="ctr">
                        <a:spcAft>
                          <a:spcPts val="0"/>
                        </a:spcAft>
                      </a:pPr>
                      <a:r>
                        <a:rPr lang="es-ES" sz="2400" dirty="0">
                          <a:effectLst/>
                        </a:rPr>
                        <a:t>Quimioorganotrofos</a:t>
                      </a:r>
                    </a:p>
                    <a:p>
                      <a:pPr algn="ctr">
                        <a:spcAft>
                          <a:spcPts val="0"/>
                        </a:spcAft>
                      </a:pPr>
                      <a:r>
                        <a:rPr lang="es-ES" sz="2400" dirty="0">
                          <a:effectLst/>
                        </a:rPr>
                        <a:t>(c. orgánicos)</a:t>
                      </a:r>
                      <a:endParaRPr lang="es-ES" sz="2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3396" marR="43396" marT="0" marB="0" anchor="ctr">
                    <a:lnL w="57150" cap="flat" cmpd="sng" algn="ctr">
                      <a:solidFill>
                        <a:srgbClr val="7030A0"/>
                      </a:solidFill>
                      <a:prstDash val="solid"/>
                      <a:round/>
                      <a:headEnd type="none" w="med" len="med"/>
                      <a:tailEnd type="none" w="med" len="med"/>
                    </a:lnL>
                    <a:lnR w="57150" cap="flat" cmpd="sng" algn="ctr">
                      <a:solidFill>
                        <a:srgbClr val="7030A0"/>
                      </a:solidFill>
                      <a:prstDash val="solid"/>
                      <a:round/>
                      <a:headEnd type="none" w="med" len="med"/>
                      <a:tailEnd type="none" w="med" len="med"/>
                    </a:lnR>
                    <a:lnT w="57150" cap="flat" cmpd="sng" algn="ctr">
                      <a:solidFill>
                        <a:srgbClr val="7030A0"/>
                      </a:solidFill>
                      <a:prstDash val="solid"/>
                      <a:round/>
                      <a:headEnd type="none" w="med" len="med"/>
                      <a:tailEnd type="none" w="med" len="med"/>
                    </a:lnT>
                    <a:lnB w="57150" cap="flat" cmpd="sng" algn="ctr">
                      <a:solidFill>
                        <a:srgbClr val="7030A0"/>
                      </a:solidFill>
                      <a:prstDash val="solid"/>
                      <a:round/>
                      <a:headEnd type="none" w="med" len="med"/>
                      <a:tailEnd type="none" w="med" len="med"/>
                    </a:lnB>
                  </a:tcPr>
                </a:tc>
                <a:tc>
                  <a:txBody>
                    <a:bodyPr/>
                    <a:lstStyle/>
                    <a:p>
                      <a:pPr algn="l">
                        <a:spcAft>
                          <a:spcPts val="0"/>
                        </a:spcAft>
                      </a:pPr>
                      <a:r>
                        <a:rPr lang="es-ES" sz="2000" dirty="0" smtClean="0">
                          <a:effectLst/>
                          <a:latin typeface="+mn-lt"/>
                          <a:ea typeface="Times New Roman" panose="02020603050405020304" pitchFamily="18" charset="0"/>
                          <a:cs typeface="Times New Roman" panose="02020603050405020304" pitchFamily="18" charset="0"/>
                        </a:rPr>
                        <a:t>  Respiradores aerobios</a:t>
                      </a:r>
                      <a:endParaRPr lang="es-ES" sz="2000" dirty="0">
                        <a:effectLst/>
                        <a:latin typeface="+mn-lt"/>
                        <a:ea typeface="Times New Roman" panose="02020603050405020304" pitchFamily="18" charset="0"/>
                        <a:cs typeface="Times New Roman" panose="02020603050405020304" pitchFamily="18" charset="0"/>
                      </a:endParaRPr>
                    </a:p>
                  </a:txBody>
                  <a:tcPr marL="43396" marR="43396" marT="0" marB="0" anchor="ctr">
                    <a:lnL w="57150" cap="flat" cmpd="sng" algn="ctr">
                      <a:solidFill>
                        <a:srgbClr val="7030A0"/>
                      </a:solidFill>
                      <a:prstDash val="solid"/>
                      <a:round/>
                      <a:headEnd type="none" w="med" len="med"/>
                      <a:tailEnd type="none" w="med" len="med"/>
                    </a:lnL>
                    <a:lnR w="57150" cap="flat" cmpd="sng" algn="ctr">
                      <a:solidFill>
                        <a:srgbClr val="7030A0"/>
                      </a:solidFill>
                      <a:prstDash val="solid"/>
                      <a:round/>
                      <a:headEnd type="none" w="med" len="med"/>
                      <a:tailEnd type="none" w="med" len="med"/>
                    </a:lnR>
                    <a:lnT w="57150" cap="flat" cmpd="sng" algn="ctr">
                      <a:solidFill>
                        <a:srgbClr val="7030A0"/>
                      </a:solidFill>
                      <a:prstDash val="solid"/>
                      <a:round/>
                      <a:headEnd type="none" w="med" len="med"/>
                      <a:tailEnd type="none" w="med" len="med"/>
                    </a:lnT>
                    <a:lnB w="57150" cap="flat" cmpd="sng" algn="ctr">
                      <a:solidFill>
                        <a:srgbClr val="7030A0"/>
                      </a:solidFill>
                      <a:prstDash val="solid"/>
                      <a:round/>
                      <a:headEnd type="none" w="med" len="med"/>
                      <a:tailEnd type="none" w="med" len="med"/>
                    </a:lnB>
                  </a:tcPr>
                </a:tc>
                <a:extLst>
                  <a:ext uri="{0D108BD9-81ED-4DB2-BD59-A6C34878D82A}">
                    <a16:rowId xmlns:a16="http://schemas.microsoft.com/office/drawing/2014/main" val="432771015"/>
                  </a:ext>
                </a:extLst>
              </a:tr>
              <a:tr h="301768">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a:txBody>
                    <a:bodyPr/>
                    <a:lstStyle/>
                    <a:p>
                      <a:pPr algn="l">
                        <a:spcAft>
                          <a:spcPts val="0"/>
                        </a:spcAft>
                      </a:pPr>
                      <a:r>
                        <a:rPr lang="es-ES" sz="2000" dirty="0" smtClean="0">
                          <a:effectLst/>
                          <a:latin typeface="+mn-lt"/>
                          <a:ea typeface="Times New Roman" panose="02020603050405020304" pitchFamily="18" charset="0"/>
                          <a:cs typeface="Times New Roman" panose="02020603050405020304" pitchFamily="18" charset="0"/>
                        </a:rPr>
                        <a:t>  Respiración anaerobios</a:t>
                      </a:r>
                      <a:endParaRPr lang="es-ES" sz="2000" dirty="0">
                        <a:effectLst/>
                        <a:latin typeface="+mn-lt"/>
                        <a:ea typeface="Times New Roman" panose="02020603050405020304" pitchFamily="18" charset="0"/>
                        <a:cs typeface="Times New Roman" panose="02020603050405020304" pitchFamily="18" charset="0"/>
                      </a:endParaRPr>
                    </a:p>
                  </a:txBody>
                  <a:tcPr marL="43396" marR="43396" marT="0" marB="0" anchor="ctr">
                    <a:lnL w="57150" cap="flat" cmpd="sng" algn="ctr">
                      <a:solidFill>
                        <a:srgbClr val="7030A0"/>
                      </a:solidFill>
                      <a:prstDash val="solid"/>
                      <a:round/>
                      <a:headEnd type="none" w="med" len="med"/>
                      <a:tailEnd type="none" w="med" len="med"/>
                    </a:lnL>
                    <a:lnR w="57150" cap="flat" cmpd="sng" algn="ctr">
                      <a:solidFill>
                        <a:srgbClr val="7030A0"/>
                      </a:solidFill>
                      <a:prstDash val="solid"/>
                      <a:round/>
                      <a:headEnd type="none" w="med" len="med"/>
                      <a:tailEnd type="none" w="med" len="med"/>
                    </a:lnR>
                    <a:lnT w="57150" cap="flat" cmpd="sng" algn="ctr">
                      <a:solidFill>
                        <a:srgbClr val="7030A0"/>
                      </a:solidFill>
                      <a:prstDash val="solid"/>
                      <a:round/>
                      <a:headEnd type="none" w="med" len="med"/>
                      <a:tailEnd type="none" w="med" len="med"/>
                    </a:lnT>
                    <a:lnB w="57150" cap="flat" cmpd="sng" algn="ctr">
                      <a:solidFill>
                        <a:srgbClr val="7030A0"/>
                      </a:solidFill>
                      <a:prstDash val="solid"/>
                      <a:round/>
                      <a:headEnd type="none" w="med" len="med"/>
                      <a:tailEnd type="none" w="med" len="med"/>
                    </a:lnB>
                  </a:tcPr>
                </a:tc>
                <a:extLst>
                  <a:ext uri="{0D108BD9-81ED-4DB2-BD59-A6C34878D82A}">
                    <a16:rowId xmlns:a16="http://schemas.microsoft.com/office/drawing/2014/main" val="3456986030"/>
                  </a:ext>
                </a:extLst>
              </a:tr>
              <a:tr h="301768">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a:txBody>
                    <a:bodyPr/>
                    <a:lstStyle/>
                    <a:p>
                      <a:pPr algn="l">
                        <a:spcAft>
                          <a:spcPts val="0"/>
                        </a:spcAft>
                      </a:pPr>
                      <a:r>
                        <a:rPr lang="es-ES" sz="2000" dirty="0" smtClean="0">
                          <a:effectLst/>
                          <a:latin typeface="+mn-lt"/>
                          <a:ea typeface="Times New Roman" panose="02020603050405020304" pitchFamily="18" charset="0"/>
                          <a:cs typeface="Times New Roman" panose="02020603050405020304" pitchFamily="18" charset="0"/>
                        </a:rPr>
                        <a:t>  Fermentadores</a:t>
                      </a:r>
                      <a:endParaRPr lang="es-ES" sz="2000" dirty="0">
                        <a:effectLst/>
                        <a:latin typeface="+mn-lt"/>
                        <a:ea typeface="Times New Roman" panose="02020603050405020304" pitchFamily="18" charset="0"/>
                        <a:cs typeface="Times New Roman" panose="02020603050405020304" pitchFamily="18" charset="0"/>
                      </a:endParaRPr>
                    </a:p>
                  </a:txBody>
                  <a:tcPr marL="43396" marR="43396" marT="0" marB="0" anchor="ctr">
                    <a:lnL w="57150" cap="flat" cmpd="sng" algn="ctr">
                      <a:solidFill>
                        <a:srgbClr val="7030A0"/>
                      </a:solidFill>
                      <a:prstDash val="solid"/>
                      <a:round/>
                      <a:headEnd type="none" w="med" len="med"/>
                      <a:tailEnd type="none" w="med" len="med"/>
                    </a:lnL>
                    <a:lnR w="57150" cap="flat" cmpd="sng" algn="ctr">
                      <a:solidFill>
                        <a:srgbClr val="7030A0"/>
                      </a:solidFill>
                      <a:prstDash val="solid"/>
                      <a:round/>
                      <a:headEnd type="none" w="med" len="med"/>
                      <a:tailEnd type="none" w="med" len="med"/>
                    </a:lnR>
                    <a:lnT w="57150" cap="flat" cmpd="sng" algn="ctr">
                      <a:solidFill>
                        <a:srgbClr val="7030A0"/>
                      </a:solidFill>
                      <a:prstDash val="solid"/>
                      <a:round/>
                      <a:headEnd type="none" w="med" len="med"/>
                      <a:tailEnd type="none" w="med" len="med"/>
                    </a:lnT>
                    <a:lnB w="57150" cap="flat" cmpd="sng" algn="ctr">
                      <a:solidFill>
                        <a:srgbClr val="7030A0"/>
                      </a:solidFill>
                      <a:prstDash val="solid"/>
                      <a:round/>
                      <a:headEnd type="none" w="med" len="med"/>
                      <a:tailEnd type="none" w="med" len="med"/>
                    </a:lnB>
                  </a:tcPr>
                </a:tc>
                <a:extLst>
                  <a:ext uri="{0D108BD9-81ED-4DB2-BD59-A6C34878D82A}">
                    <a16:rowId xmlns:a16="http://schemas.microsoft.com/office/drawing/2014/main" val="3245374255"/>
                  </a:ext>
                </a:extLst>
              </a:tr>
              <a:tr h="682580">
                <a:tc vMerge="1">
                  <a:txBody>
                    <a:bodyPr/>
                    <a:lstStyle/>
                    <a:p>
                      <a:endParaRPr lang="es-ES"/>
                    </a:p>
                  </a:txBody>
                  <a:tcPr/>
                </a:tc>
                <a:tc vMerge="1">
                  <a:txBody>
                    <a:bodyPr/>
                    <a:lstStyle/>
                    <a:p>
                      <a:endParaRPr lang="es-ES"/>
                    </a:p>
                  </a:txBody>
                  <a:tcPr/>
                </a:tc>
                <a:tc vMerge="1">
                  <a:txBody>
                    <a:bodyPr/>
                    <a:lstStyle/>
                    <a:p>
                      <a:endParaRPr lang="es-ES"/>
                    </a:p>
                  </a:txBody>
                  <a:tcPr/>
                </a:tc>
                <a:tc gridSpan="2">
                  <a:txBody>
                    <a:bodyPr/>
                    <a:lstStyle/>
                    <a:p>
                      <a:pPr algn="l">
                        <a:spcAft>
                          <a:spcPts val="0"/>
                        </a:spcAft>
                      </a:pPr>
                      <a:r>
                        <a:rPr lang="es-ES" sz="2400" dirty="0" smtClean="0">
                          <a:effectLst/>
                        </a:rPr>
                        <a:t>    </a:t>
                      </a:r>
                      <a:r>
                        <a:rPr lang="es-ES" sz="2400" dirty="0" err="1" smtClean="0">
                          <a:effectLst/>
                        </a:rPr>
                        <a:t>Quimiolitotrofos</a:t>
                      </a:r>
                      <a:endParaRPr lang="es-ES" sz="2400" dirty="0">
                        <a:effectLst/>
                      </a:endParaRPr>
                    </a:p>
                    <a:p>
                      <a:pPr algn="l">
                        <a:spcAft>
                          <a:spcPts val="0"/>
                        </a:spcAft>
                      </a:pPr>
                      <a:r>
                        <a:rPr lang="es-ES" sz="2400" dirty="0" smtClean="0">
                          <a:effectLst/>
                        </a:rPr>
                        <a:t>     (</a:t>
                      </a:r>
                      <a:r>
                        <a:rPr lang="es-ES" sz="2400" dirty="0">
                          <a:effectLst/>
                        </a:rPr>
                        <a:t>c. inorgánicos)</a:t>
                      </a:r>
                      <a:endParaRPr lang="es-ES" sz="2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3396" marR="43396" marT="0" marB="0" anchor="ctr">
                    <a:lnL w="57150" cap="flat" cmpd="sng" algn="ctr">
                      <a:solidFill>
                        <a:srgbClr val="7030A0"/>
                      </a:solidFill>
                      <a:prstDash val="solid"/>
                      <a:round/>
                      <a:headEnd type="none" w="med" len="med"/>
                      <a:tailEnd type="none" w="med" len="med"/>
                    </a:lnL>
                    <a:lnR w="57150" cap="flat" cmpd="sng" algn="ctr">
                      <a:solidFill>
                        <a:srgbClr val="7030A0"/>
                      </a:solidFill>
                      <a:prstDash val="solid"/>
                      <a:round/>
                      <a:headEnd type="none" w="med" len="med"/>
                      <a:tailEnd type="none" w="med" len="med"/>
                    </a:lnR>
                    <a:lnT w="57150" cap="flat" cmpd="sng" algn="ctr">
                      <a:solidFill>
                        <a:srgbClr val="7030A0"/>
                      </a:solidFill>
                      <a:prstDash val="solid"/>
                      <a:round/>
                      <a:headEnd type="none" w="med" len="med"/>
                      <a:tailEnd type="none" w="med" len="med"/>
                    </a:lnT>
                    <a:lnB w="57150" cap="flat" cmpd="sng" algn="ctr">
                      <a:solidFill>
                        <a:srgbClr val="7030A0"/>
                      </a:solidFill>
                      <a:prstDash val="solid"/>
                      <a:round/>
                      <a:headEnd type="none" w="med" len="med"/>
                      <a:tailEnd type="none" w="med" len="med"/>
                    </a:lnB>
                  </a:tcPr>
                </a:tc>
                <a:tc hMerge="1">
                  <a:txBody>
                    <a:bodyPr/>
                    <a:lstStyle/>
                    <a:p>
                      <a:endParaRPr lang="es-ES"/>
                    </a:p>
                  </a:txBody>
                  <a:tcPr/>
                </a:tc>
                <a:extLst>
                  <a:ext uri="{0D108BD9-81ED-4DB2-BD59-A6C34878D82A}">
                    <a16:rowId xmlns:a16="http://schemas.microsoft.com/office/drawing/2014/main" val="3224993588"/>
                  </a:ext>
                </a:extLst>
              </a:tr>
              <a:tr h="303942">
                <a:tc rowSpan="4">
                  <a:txBody>
                    <a:bodyPr/>
                    <a:lstStyle/>
                    <a:p>
                      <a:pPr algn="ctr">
                        <a:spcAft>
                          <a:spcPts val="0"/>
                        </a:spcAft>
                      </a:pPr>
                      <a:r>
                        <a:rPr lang="es-ES" sz="2400" dirty="0">
                          <a:effectLst/>
                        </a:rPr>
                        <a:t>Fuente de Carbono</a:t>
                      </a:r>
                      <a:endParaRPr lang="es-ES" sz="2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3396" marR="43396" marT="0" marB="0" anchor="ctr">
                    <a:lnL w="57150" cap="flat" cmpd="sng" algn="ctr">
                      <a:solidFill>
                        <a:srgbClr val="7030A0"/>
                      </a:solidFill>
                      <a:prstDash val="solid"/>
                      <a:round/>
                      <a:headEnd type="none" w="med" len="med"/>
                      <a:tailEnd type="none" w="med" len="med"/>
                    </a:lnL>
                    <a:lnR w="57150" cap="flat" cmpd="sng" algn="ctr">
                      <a:solidFill>
                        <a:srgbClr val="7030A0"/>
                      </a:solidFill>
                      <a:prstDash val="solid"/>
                      <a:round/>
                      <a:headEnd type="none" w="med" len="med"/>
                      <a:tailEnd type="none" w="med" len="med"/>
                    </a:lnR>
                    <a:lnT w="57150" cap="flat" cmpd="sng" algn="ctr">
                      <a:solidFill>
                        <a:srgbClr val="7030A0"/>
                      </a:solidFill>
                      <a:prstDash val="solid"/>
                      <a:round/>
                      <a:headEnd type="none" w="med" len="med"/>
                      <a:tailEnd type="none" w="med" len="med"/>
                    </a:lnT>
                    <a:lnB w="57150" cap="flat" cmpd="sng" algn="ctr">
                      <a:solidFill>
                        <a:srgbClr val="7030A0"/>
                      </a:solidFill>
                      <a:prstDash val="solid"/>
                      <a:round/>
                      <a:headEnd type="none" w="med" len="med"/>
                      <a:tailEnd type="none" w="med" len="med"/>
                    </a:lnB>
                  </a:tcPr>
                </a:tc>
                <a:tc rowSpan="2">
                  <a:txBody>
                    <a:bodyPr/>
                    <a:lstStyle/>
                    <a:p>
                      <a:pPr algn="ctr">
                        <a:spcAft>
                          <a:spcPts val="0"/>
                        </a:spcAft>
                      </a:pPr>
                      <a:r>
                        <a:rPr lang="es-ES" sz="2400" dirty="0">
                          <a:effectLst/>
                        </a:rPr>
                        <a:t>CO</a:t>
                      </a:r>
                      <a:r>
                        <a:rPr lang="es-ES" sz="2400" baseline="-25000" dirty="0">
                          <a:effectLst/>
                        </a:rPr>
                        <a:t>2</a:t>
                      </a:r>
                      <a:endParaRPr lang="es-ES" sz="2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3396" marR="43396" marT="0" marB="0" anchor="ctr">
                    <a:lnL w="57150" cap="flat" cmpd="sng" algn="ctr">
                      <a:solidFill>
                        <a:srgbClr val="7030A0"/>
                      </a:solidFill>
                      <a:prstDash val="solid"/>
                      <a:round/>
                      <a:headEnd type="none" w="med" len="med"/>
                      <a:tailEnd type="none" w="med" len="med"/>
                    </a:lnL>
                    <a:lnR w="57150" cap="flat" cmpd="sng" algn="ctr">
                      <a:solidFill>
                        <a:srgbClr val="7030A0"/>
                      </a:solidFill>
                      <a:prstDash val="solid"/>
                      <a:round/>
                      <a:headEnd type="none" w="med" len="med"/>
                      <a:tailEnd type="none" w="med" len="med"/>
                    </a:lnR>
                    <a:lnT w="57150" cap="flat" cmpd="sng" algn="ctr">
                      <a:solidFill>
                        <a:srgbClr val="7030A0"/>
                      </a:solidFill>
                      <a:prstDash val="solid"/>
                      <a:round/>
                      <a:headEnd type="none" w="med" len="med"/>
                      <a:tailEnd type="none" w="med" len="med"/>
                    </a:lnT>
                    <a:lnB w="57150" cap="flat" cmpd="sng" algn="ctr">
                      <a:solidFill>
                        <a:srgbClr val="7030A0"/>
                      </a:solidFill>
                      <a:prstDash val="solid"/>
                      <a:round/>
                      <a:headEnd type="none" w="med" len="med"/>
                      <a:tailEnd type="none" w="med" len="med"/>
                    </a:lnB>
                  </a:tcPr>
                </a:tc>
                <a:tc rowSpan="2">
                  <a:txBody>
                    <a:bodyPr/>
                    <a:lstStyle/>
                    <a:p>
                      <a:pPr algn="l">
                        <a:spcAft>
                          <a:spcPts val="0"/>
                        </a:spcAft>
                      </a:pPr>
                      <a:r>
                        <a:rPr lang="es-ES" sz="2400" dirty="0" smtClean="0">
                          <a:effectLst/>
                        </a:rPr>
                        <a:t>    Autótrofos</a:t>
                      </a:r>
                      <a:endParaRPr lang="es-ES" sz="2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3396" marR="43396" marT="0" marB="0" anchor="ctr">
                    <a:lnL w="57150" cap="flat" cmpd="sng" algn="ctr">
                      <a:solidFill>
                        <a:srgbClr val="7030A0"/>
                      </a:solidFill>
                      <a:prstDash val="solid"/>
                      <a:round/>
                      <a:headEnd type="none" w="med" len="med"/>
                      <a:tailEnd type="none" w="med" len="med"/>
                    </a:lnL>
                    <a:lnR w="57150" cap="flat" cmpd="sng" algn="ctr">
                      <a:solidFill>
                        <a:srgbClr val="7030A0"/>
                      </a:solidFill>
                      <a:prstDash val="solid"/>
                      <a:round/>
                      <a:headEnd type="none" w="med" len="med"/>
                      <a:tailEnd type="none" w="med" len="med"/>
                    </a:lnR>
                    <a:lnT w="57150" cap="flat" cmpd="sng" algn="ctr">
                      <a:solidFill>
                        <a:srgbClr val="7030A0"/>
                      </a:solidFill>
                      <a:prstDash val="solid"/>
                      <a:round/>
                      <a:headEnd type="none" w="med" len="med"/>
                      <a:tailEnd type="none" w="med" len="med"/>
                    </a:lnT>
                    <a:lnB w="57150" cap="flat" cmpd="sng" algn="ctr">
                      <a:solidFill>
                        <a:srgbClr val="7030A0"/>
                      </a:solidFill>
                      <a:prstDash val="solid"/>
                      <a:round/>
                      <a:headEnd type="none" w="med" len="med"/>
                      <a:tailEnd type="none" w="med" len="med"/>
                    </a:lnB>
                  </a:tcPr>
                </a:tc>
                <a:tc gridSpan="2">
                  <a:txBody>
                    <a:bodyPr/>
                    <a:lstStyle/>
                    <a:p>
                      <a:pPr algn="l">
                        <a:spcAft>
                          <a:spcPts val="0"/>
                        </a:spcAft>
                      </a:pPr>
                      <a:r>
                        <a:rPr lang="es-ES" sz="2400" dirty="0" smtClean="0">
                          <a:effectLst/>
                          <a:latin typeface="+mn-lt"/>
                          <a:ea typeface="Times New Roman" panose="02020603050405020304" pitchFamily="18" charset="0"/>
                          <a:cs typeface="Times New Roman" panose="02020603050405020304" pitchFamily="18" charset="0"/>
                        </a:rPr>
                        <a:t>   Fotosintéticos</a:t>
                      </a:r>
                      <a:endParaRPr lang="es-ES" sz="2400" dirty="0">
                        <a:effectLst/>
                        <a:latin typeface="+mn-lt"/>
                        <a:ea typeface="Times New Roman" panose="02020603050405020304" pitchFamily="18" charset="0"/>
                        <a:cs typeface="Times New Roman" panose="02020603050405020304" pitchFamily="18" charset="0"/>
                      </a:endParaRPr>
                    </a:p>
                  </a:txBody>
                  <a:tcPr marL="43396" marR="43396" marT="0" marB="0" anchor="ctr">
                    <a:lnL w="57150" cap="flat" cmpd="sng" algn="ctr">
                      <a:solidFill>
                        <a:srgbClr val="7030A0"/>
                      </a:solidFill>
                      <a:prstDash val="solid"/>
                      <a:round/>
                      <a:headEnd type="none" w="med" len="med"/>
                      <a:tailEnd type="none" w="med" len="med"/>
                    </a:lnL>
                    <a:lnR w="57150" cap="flat" cmpd="sng" algn="ctr">
                      <a:solidFill>
                        <a:srgbClr val="7030A0"/>
                      </a:solidFill>
                      <a:prstDash val="solid"/>
                      <a:round/>
                      <a:headEnd type="none" w="med" len="med"/>
                      <a:tailEnd type="none" w="med" len="med"/>
                    </a:lnR>
                    <a:lnT w="57150" cap="flat" cmpd="sng" algn="ctr">
                      <a:solidFill>
                        <a:srgbClr val="7030A0"/>
                      </a:solidFill>
                      <a:prstDash val="solid"/>
                      <a:round/>
                      <a:headEnd type="none" w="med" len="med"/>
                      <a:tailEnd type="none" w="med" len="med"/>
                    </a:lnT>
                    <a:lnB w="57150" cap="flat" cmpd="sng" algn="ctr">
                      <a:solidFill>
                        <a:srgbClr val="7030A0"/>
                      </a:solidFill>
                      <a:prstDash val="solid"/>
                      <a:round/>
                      <a:headEnd type="none" w="med" len="med"/>
                      <a:tailEnd type="none" w="med" len="med"/>
                    </a:lnB>
                  </a:tcPr>
                </a:tc>
                <a:tc hMerge="1">
                  <a:txBody>
                    <a:bodyPr/>
                    <a:lstStyle/>
                    <a:p>
                      <a:endParaRPr lang="es-ES"/>
                    </a:p>
                  </a:txBody>
                  <a:tcPr/>
                </a:tc>
                <a:extLst>
                  <a:ext uri="{0D108BD9-81ED-4DB2-BD59-A6C34878D82A}">
                    <a16:rowId xmlns:a16="http://schemas.microsoft.com/office/drawing/2014/main" val="8781940"/>
                  </a:ext>
                </a:extLst>
              </a:tr>
              <a:tr h="303942">
                <a:tc vMerge="1">
                  <a:txBody>
                    <a:bodyPr/>
                    <a:lstStyle/>
                    <a:p>
                      <a:endParaRPr lang="es-ES"/>
                    </a:p>
                  </a:txBody>
                  <a:tcPr/>
                </a:tc>
                <a:tc vMerge="1">
                  <a:txBody>
                    <a:bodyPr/>
                    <a:lstStyle/>
                    <a:p>
                      <a:endParaRPr lang="es-ES"/>
                    </a:p>
                  </a:txBody>
                  <a:tcPr/>
                </a:tc>
                <a:tc vMerge="1">
                  <a:txBody>
                    <a:bodyPr/>
                    <a:lstStyle/>
                    <a:p>
                      <a:endParaRPr lang="es-ES"/>
                    </a:p>
                  </a:txBody>
                  <a:tcPr/>
                </a:tc>
                <a:tc gridSpan="2">
                  <a:txBody>
                    <a:bodyPr/>
                    <a:lstStyle/>
                    <a:p>
                      <a:pPr algn="l">
                        <a:spcAft>
                          <a:spcPts val="0"/>
                        </a:spcAft>
                      </a:pPr>
                      <a:r>
                        <a:rPr lang="es-ES" sz="2400" dirty="0" smtClean="0">
                          <a:effectLst/>
                          <a:latin typeface="+mn-lt"/>
                          <a:ea typeface="Times New Roman" panose="02020603050405020304" pitchFamily="18" charset="0"/>
                          <a:cs typeface="Times New Roman" panose="02020603050405020304" pitchFamily="18" charset="0"/>
                        </a:rPr>
                        <a:t>    </a:t>
                      </a:r>
                      <a:r>
                        <a:rPr lang="es-ES" sz="2400" dirty="0" err="1" smtClean="0">
                          <a:effectLst/>
                          <a:latin typeface="+mn-lt"/>
                          <a:ea typeface="Times New Roman" panose="02020603050405020304" pitchFamily="18" charset="0"/>
                          <a:cs typeface="Times New Roman" panose="02020603050405020304" pitchFamily="18" charset="0"/>
                        </a:rPr>
                        <a:t>Quimiosintéticos</a:t>
                      </a:r>
                      <a:endParaRPr lang="es-ES" sz="2400" dirty="0">
                        <a:effectLst/>
                        <a:latin typeface="+mn-lt"/>
                        <a:ea typeface="Times New Roman" panose="02020603050405020304" pitchFamily="18" charset="0"/>
                        <a:cs typeface="Times New Roman" panose="02020603050405020304" pitchFamily="18" charset="0"/>
                      </a:endParaRPr>
                    </a:p>
                  </a:txBody>
                  <a:tcPr marL="43396" marR="43396" marT="0" marB="0" anchor="ctr">
                    <a:lnL w="57150" cap="flat" cmpd="sng" algn="ctr">
                      <a:solidFill>
                        <a:srgbClr val="7030A0"/>
                      </a:solidFill>
                      <a:prstDash val="solid"/>
                      <a:round/>
                      <a:headEnd type="none" w="med" len="med"/>
                      <a:tailEnd type="none" w="med" len="med"/>
                    </a:lnL>
                    <a:lnR w="57150" cap="flat" cmpd="sng" algn="ctr">
                      <a:solidFill>
                        <a:srgbClr val="7030A0"/>
                      </a:solidFill>
                      <a:prstDash val="solid"/>
                      <a:round/>
                      <a:headEnd type="none" w="med" len="med"/>
                      <a:tailEnd type="none" w="med" len="med"/>
                    </a:lnR>
                    <a:lnT w="57150" cap="flat" cmpd="sng" algn="ctr">
                      <a:solidFill>
                        <a:srgbClr val="7030A0"/>
                      </a:solidFill>
                      <a:prstDash val="solid"/>
                      <a:round/>
                      <a:headEnd type="none" w="med" len="med"/>
                      <a:tailEnd type="none" w="med" len="med"/>
                    </a:lnT>
                    <a:lnB w="57150" cap="flat" cmpd="sng" algn="ctr">
                      <a:solidFill>
                        <a:srgbClr val="7030A0"/>
                      </a:solidFill>
                      <a:prstDash val="solid"/>
                      <a:round/>
                      <a:headEnd type="none" w="med" len="med"/>
                      <a:tailEnd type="none" w="med" len="med"/>
                    </a:lnB>
                  </a:tcPr>
                </a:tc>
                <a:tc hMerge="1">
                  <a:txBody>
                    <a:bodyPr/>
                    <a:lstStyle/>
                    <a:p>
                      <a:endParaRPr lang="es-ES"/>
                    </a:p>
                  </a:txBody>
                  <a:tcPr/>
                </a:tc>
                <a:extLst>
                  <a:ext uri="{0D108BD9-81ED-4DB2-BD59-A6C34878D82A}">
                    <a16:rowId xmlns:a16="http://schemas.microsoft.com/office/drawing/2014/main" val="327244266"/>
                  </a:ext>
                </a:extLst>
              </a:tr>
              <a:tr h="365760">
                <a:tc vMerge="1">
                  <a:txBody>
                    <a:bodyPr/>
                    <a:lstStyle/>
                    <a:p>
                      <a:endParaRPr lang="es-ES"/>
                    </a:p>
                  </a:txBody>
                  <a:tcPr/>
                </a:tc>
                <a:tc rowSpan="2">
                  <a:txBody>
                    <a:bodyPr/>
                    <a:lstStyle/>
                    <a:p>
                      <a:pPr algn="ctr">
                        <a:spcAft>
                          <a:spcPts val="0"/>
                        </a:spcAft>
                      </a:pPr>
                      <a:r>
                        <a:rPr lang="es-ES" sz="2400" dirty="0">
                          <a:effectLst/>
                        </a:rPr>
                        <a:t>Compuestos</a:t>
                      </a:r>
                    </a:p>
                    <a:p>
                      <a:pPr algn="ctr">
                        <a:spcAft>
                          <a:spcPts val="0"/>
                        </a:spcAft>
                      </a:pPr>
                      <a:r>
                        <a:rPr lang="es-ES" sz="2400" dirty="0">
                          <a:effectLst/>
                        </a:rPr>
                        <a:t>orgánicos</a:t>
                      </a:r>
                      <a:endParaRPr lang="es-ES" sz="2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3396" marR="43396" marT="0" marB="0" anchor="ctr">
                    <a:lnL w="57150" cap="flat" cmpd="sng" algn="ctr">
                      <a:solidFill>
                        <a:srgbClr val="7030A0"/>
                      </a:solidFill>
                      <a:prstDash val="solid"/>
                      <a:round/>
                      <a:headEnd type="none" w="med" len="med"/>
                      <a:tailEnd type="none" w="med" len="med"/>
                    </a:lnL>
                    <a:lnR w="57150" cap="flat" cmpd="sng" algn="ctr">
                      <a:solidFill>
                        <a:srgbClr val="7030A0"/>
                      </a:solidFill>
                      <a:prstDash val="solid"/>
                      <a:round/>
                      <a:headEnd type="none" w="med" len="med"/>
                      <a:tailEnd type="none" w="med" len="med"/>
                    </a:lnR>
                    <a:lnT w="57150" cap="flat" cmpd="sng" algn="ctr">
                      <a:solidFill>
                        <a:srgbClr val="7030A0"/>
                      </a:solidFill>
                      <a:prstDash val="solid"/>
                      <a:round/>
                      <a:headEnd type="none" w="med" len="med"/>
                      <a:tailEnd type="none" w="med" len="med"/>
                    </a:lnT>
                    <a:lnB w="57150" cap="flat" cmpd="sng" algn="ctr">
                      <a:solidFill>
                        <a:srgbClr val="7030A0"/>
                      </a:solidFill>
                      <a:prstDash val="solid"/>
                      <a:round/>
                      <a:headEnd type="none" w="med" len="med"/>
                      <a:tailEnd type="none" w="med" len="med"/>
                    </a:lnB>
                  </a:tcPr>
                </a:tc>
                <a:tc rowSpan="2">
                  <a:txBody>
                    <a:bodyPr/>
                    <a:lstStyle/>
                    <a:p>
                      <a:pPr algn="l">
                        <a:spcAft>
                          <a:spcPts val="0"/>
                        </a:spcAft>
                      </a:pPr>
                      <a:r>
                        <a:rPr lang="es-ES" sz="2400" dirty="0" smtClean="0">
                          <a:effectLst/>
                        </a:rPr>
                        <a:t>    Heterótrofos</a:t>
                      </a:r>
                      <a:endParaRPr lang="es-ES" sz="2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3396" marR="43396" marT="0" marB="0" anchor="ctr">
                    <a:lnL w="57150" cap="flat" cmpd="sng" algn="ctr">
                      <a:solidFill>
                        <a:srgbClr val="7030A0"/>
                      </a:solidFill>
                      <a:prstDash val="solid"/>
                      <a:round/>
                      <a:headEnd type="none" w="med" len="med"/>
                      <a:tailEnd type="none" w="med" len="med"/>
                    </a:lnL>
                    <a:lnR w="57150" cap="flat" cmpd="sng" algn="ctr">
                      <a:solidFill>
                        <a:srgbClr val="7030A0"/>
                      </a:solidFill>
                      <a:prstDash val="solid"/>
                      <a:round/>
                      <a:headEnd type="none" w="med" len="med"/>
                      <a:tailEnd type="none" w="med" len="med"/>
                    </a:lnR>
                    <a:lnT w="57150" cap="flat" cmpd="sng" algn="ctr">
                      <a:solidFill>
                        <a:srgbClr val="7030A0"/>
                      </a:solidFill>
                      <a:prstDash val="solid"/>
                      <a:round/>
                      <a:headEnd type="none" w="med" len="med"/>
                      <a:tailEnd type="none" w="med" len="med"/>
                    </a:lnT>
                    <a:lnB w="57150" cap="flat" cmpd="sng" algn="ctr">
                      <a:solidFill>
                        <a:srgbClr val="7030A0"/>
                      </a:solidFill>
                      <a:prstDash val="solid"/>
                      <a:round/>
                      <a:headEnd type="none" w="med" len="med"/>
                      <a:tailEnd type="none" w="med" len="med"/>
                    </a:lnB>
                  </a:tcPr>
                </a:tc>
                <a:tc gridSpan="2">
                  <a:txBody>
                    <a:bodyPr/>
                    <a:lstStyle/>
                    <a:p>
                      <a:pPr algn="ctr"/>
                      <a:r>
                        <a:rPr lang="es-ES" dirty="0" smtClean="0"/>
                        <a:t>  </a:t>
                      </a:r>
                      <a:r>
                        <a:rPr lang="es-ES" dirty="0" err="1" smtClean="0"/>
                        <a:t>Fotoheterótrofos</a:t>
                      </a:r>
                      <a:r>
                        <a:rPr lang="es-ES" dirty="0" smtClean="0"/>
                        <a:t> (bacterias con </a:t>
                      </a:r>
                      <a:r>
                        <a:rPr lang="es-ES" dirty="0" err="1" smtClean="0"/>
                        <a:t>fotofosforilación</a:t>
                      </a:r>
                      <a:r>
                        <a:rPr lang="es-ES" dirty="0" smtClean="0"/>
                        <a:t> exclusivamente cíclica)</a:t>
                      </a:r>
                      <a:endParaRPr lang="es-ES" dirty="0"/>
                    </a:p>
                  </a:txBody>
                  <a:tcPr marL="43396" marR="43396" marT="0" marB="0" anchor="ctr">
                    <a:lnL w="57150" cap="flat" cmpd="sng" algn="ctr">
                      <a:solidFill>
                        <a:srgbClr val="7030A0"/>
                      </a:solidFill>
                      <a:prstDash val="solid"/>
                      <a:round/>
                      <a:headEnd type="none" w="med" len="med"/>
                      <a:tailEnd type="none" w="med" len="med"/>
                    </a:lnL>
                    <a:lnR w="57150" cap="flat" cmpd="sng" algn="ctr">
                      <a:solidFill>
                        <a:srgbClr val="7030A0"/>
                      </a:solidFill>
                      <a:prstDash val="solid"/>
                      <a:round/>
                      <a:headEnd type="none" w="med" len="med"/>
                      <a:tailEnd type="none" w="med" len="med"/>
                    </a:lnR>
                    <a:lnT w="57150" cap="flat" cmpd="sng" algn="ctr">
                      <a:solidFill>
                        <a:srgbClr val="7030A0"/>
                      </a:solidFill>
                      <a:prstDash val="solid"/>
                      <a:round/>
                      <a:headEnd type="none" w="med" len="med"/>
                      <a:tailEnd type="none" w="med" len="med"/>
                    </a:lnT>
                    <a:lnB w="57150" cap="flat" cmpd="sng" algn="ctr">
                      <a:solidFill>
                        <a:srgbClr val="7030A0"/>
                      </a:solidFill>
                      <a:prstDash val="solid"/>
                      <a:round/>
                      <a:headEnd type="none" w="med" len="med"/>
                      <a:tailEnd type="none" w="med" len="med"/>
                    </a:lnB>
                  </a:tcPr>
                </a:tc>
                <a:tc hMerge="1">
                  <a:txBody>
                    <a:bodyPr/>
                    <a:lstStyle/>
                    <a:p>
                      <a:endParaRPr lang="es-ES"/>
                    </a:p>
                  </a:txBody>
                  <a:tcPr/>
                </a:tc>
                <a:extLst>
                  <a:ext uri="{0D108BD9-81ED-4DB2-BD59-A6C34878D82A}">
                    <a16:rowId xmlns:a16="http://schemas.microsoft.com/office/drawing/2014/main" val="3779018151"/>
                  </a:ext>
                </a:extLst>
              </a:tr>
              <a:tr h="365760">
                <a:tc vMerge="1">
                  <a:txBody>
                    <a:bodyPr/>
                    <a:lstStyle/>
                    <a:p>
                      <a:endParaRPr lang="es-ES"/>
                    </a:p>
                  </a:txBody>
                  <a:tcPr/>
                </a:tc>
                <a:tc vMerge="1">
                  <a:txBody>
                    <a:bodyPr/>
                    <a:lstStyle/>
                    <a:p>
                      <a:endParaRPr lang="es-ES"/>
                    </a:p>
                  </a:txBody>
                  <a:tcPr/>
                </a:tc>
                <a:tc vMerge="1">
                  <a:txBody>
                    <a:bodyPr/>
                    <a:lstStyle/>
                    <a:p>
                      <a:endParaRPr lang="es-ES"/>
                    </a:p>
                  </a:txBody>
                  <a:tcPr/>
                </a:tc>
                <a:tc gridSpan="2">
                  <a:txBody>
                    <a:bodyPr/>
                    <a:lstStyle/>
                    <a:p>
                      <a:pPr algn="ctr"/>
                      <a:r>
                        <a:rPr lang="es-ES" dirty="0" smtClean="0"/>
                        <a:t> </a:t>
                      </a:r>
                      <a:r>
                        <a:rPr lang="es-ES" dirty="0" err="1" smtClean="0"/>
                        <a:t>Quimioheterotrofos</a:t>
                      </a:r>
                      <a:r>
                        <a:rPr lang="es-ES" baseline="0" dirty="0" smtClean="0"/>
                        <a:t> (= quimioorganotrofos)</a:t>
                      </a:r>
                      <a:endParaRPr lang="es-ES" dirty="0"/>
                    </a:p>
                  </a:txBody>
                  <a:tcPr marL="43396" marR="43396" marT="0" marB="0" anchor="ctr">
                    <a:lnL w="57150" cap="flat" cmpd="sng" algn="ctr">
                      <a:solidFill>
                        <a:srgbClr val="7030A0"/>
                      </a:solidFill>
                      <a:prstDash val="solid"/>
                      <a:round/>
                      <a:headEnd type="none" w="med" len="med"/>
                      <a:tailEnd type="none" w="med" len="med"/>
                    </a:lnL>
                    <a:lnR w="57150" cap="flat" cmpd="sng" algn="ctr">
                      <a:solidFill>
                        <a:srgbClr val="7030A0"/>
                      </a:solidFill>
                      <a:prstDash val="solid"/>
                      <a:round/>
                      <a:headEnd type="none" w="med" len="med"/>
                      <a:tailEnd type="none" w="med" len="med"/>
                    </a:lnR>
                    <a:lnT w="57150" cap="flat" cmpd="sng" algn="ctr">
                      <a:solidFill>
                        <a:srgbClr val="7030A0"/>
                      </a:solidFill>
                      <a:prstDash val="solid"/>
                      <a:round/>
                      <a:headEnd type="none" w="med" len="med"/>
                      <a:tailEnd type="none" w="med" len="med"/>
                    </a:lnT>
                    <a:lnB w="57150" cap="flat" cmpd="sng" algn="ctr">
                      <a:solidFill>
                        <a:srgbClr val="7030A0"/>
                      </a:solidFill>
                      <a:prstDash val="solid"/>
                      <a:round/>
                      <a:headEnd type="none" w="med" len="med"/>
                      <a:tailEnd type="none" w="med" len="med"/>
                    </a:lnB>
                  </a:tcPr>
                </a:tc>
                <a:tc hMerge="1">
                  <a:txBody>
                    <a:bodyPr/>
                    <a:lstStyle/>
                    <a:p>
                      <a:endParaRPr lang="es-ES"/>
                    </a:p>
                  </a:txBody>
                  <a:tcPr/>
                </a:tc>
                <a:extLst>
                  <a:ext uri="{0D108BD9-81ED-4DB2-BD59-A6C34878D82A}">
                    <a16:rowId xmlns:a16="http://schemas.microsoft.com/office/drawing/2014/main" val="119540949"/>
                  </a:ext>
                </a:extLst>
              </a:tr>
            </a:tbl>
          </a:graphicData>
        </a:graphic>
      </p:graphicFrame>
      <p:sp>
        <p:nvSpPr>
          <p:cNvPr id="7" name="CuadroTexto 6"/>
          <p:cNvSpPr txBox="1"/>
          <p:nvPr/>
        </p:nvSpPr>
        <p:spPr>
          <a:xfrm>
            <a:off x="1171977" y="6116050"/>
            <a:ext cx="6357061" cy="369332"/>
          </a:xfrm>
          <a:prstGeom prst="rect">
            <a:avLst/>
          </a:prstGeom>
          <a:noFill/>
        </p:spPr>
        <p:txBody>
          <a:bodyPr wrap="none" rtlCol="0">
            <a:spAutoFit/>
          </a:bodyPr>
          <a:lstStyle/>
          <a:p>
            <a:r>
              <a:rPr lang="es-ES" dirty="0" smtClean="0"/>
              <a:t>Elabora una tabla con los principales tipos de nutrición bacteriana</a:t>
            </a:r>
            <a:endParaRPr lang="es-ES" dirty="0"/>
          </a:p>
        </p:txBody>
      </p:sp>
      <p:sp>
        <p:nvSpPr>
          <p:cNvPr id="8" name="Rectángulo 7"/>
          <p:cNvSpPr/>
          <p:nvPr/>
        </p:nvSpPr>
        <p:spPr>
          <a:xfrm>
            <a:off x="1171977" y="107186"/>
            <a:ext cx="9955370" cy="646331"/>
          </a:xfrm>
          <a:prstGeom prst="rect">
            <a:avLst/>
          </a:prstGeom>
        </p:spPr>
        <p:txBody>
          <a:bodyPr wrap="square">
            <a:spAutoFit/>
          </a:bodyPr>
          <a:lstStyle/>
          <a:p>
            <a:r>
              <a:rPr lang="es-ES_tradnl" dirty="0" smtClean="0">
                <a:latin typeface="Calibri" panose="020F0502020204030204" pitchFamily="34" charset="0"/>
                <a:ea typeface="Times New Roman" panose="02020603050405020304" pitchFamily="18" charset="0"/>
              </a:rPr>
              <a:t> </a:t>
            </a:r>
            <a:r>
              <a:rPr lang="es-ES_tradnl" dirty="0">
                <a:latin typeface="Calibri" panose="020F0502020204030204" pitchFamily="34" charset="0"/>
                <a:ea typeface="Times New Roman" panose="02020603050405020304" pitchFamily="18" charset="0"/>
              </a:rPr>
              <a:t>Indique, y razone brevemente, las posibles formas que las bacterias tienen de obtener su energía metabólica (tipos de nutrición)</a:t>
            </a:r>
            <a:endParaRPr lang="es-ES" dirty="0"/>
          </a:p>
        </p:txBody>
      </p:sp>
    </p:spTree>
    <p:extLst>
      <p:ext uri="{BB962C8B-B14F-4D97-AF65-F5344CB8AC3E}">
        <p14:creationId xmlns:p14="http://schemas.microsoft.com/office/powerpoint/2010/main" val="2917363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901521" y="502276"/>
            <a:ext cx="5583003" cy="369332"/>
          </a:xfrm>
          <a:prstGeom prst="rect">
            <a:avLst/>
          </a:prstGeom>
          <a:noFill/>
        </p:spPr>
        <p:txBody>
          <a:bodyPr wrap="none" rtlCol="0">
            <a:spAutoFit/>
          </a:bodyPr>
          <a:lstStyle/>
          <a:p>
            <a:r>
              <a:rPr lang="es-ES" dirty="0" smtClean="0"/>
              <a:t>¿Qué papel cumple el ciclo de Krebs en el metabolismo?</a:t>
            </a:r>
            <a:endParaRPr lang="es-ES" dirty="0"/>
          </a:p>
        </p:txBody>
      </p:sp>
      <p:sp>
        <p:nvSpPr>
          <p:cNvPr id="3" name="CuadroTexto 2"/>
          <p:cNvSpPr txBox="1"/>
          <p:nvPr/>
        </p:nvSpPr>
        <p:spPr>
          <a:xfrm>
            <a:off x="901521" y="1378039"/>
            <a:ext cx="10612192" cy="3970318"/>
          </a:xfrm>
          <a:prstGeom prst="rect">
            <a:avLst/>
          </a:prstGeom>
          <a:noFill/>
        </p:spPr>
        <p:txBody>
          <a:bodyPr wrap="square" rtlCol="0">
            <a:spAutoFit/>
          </a:bodyPr>
          <a:lstStyle/>
          <a:p>
            <a:r>
              <a:rPr lang="es-ES" i="1" dirty="0" smtClean="0">
                <a:solidFill>
                  <a:srgbClr val="FF0000"/>
                </a:solidFill>
              </a:rPr>
              <a:t>El ciclo se Krebs es una ruta metabólica cíclica que presenta características </a:t>
            </a:r>
            <a:r>
              <a:rPr lang="es-ES" b="1" i="1" dirty="0" smtClean="0">
                <a:solidFill>
                  <a:srgbClr val="7030A0"/>
                </a:solidFill>
              </a:rPr>
              <a:t>ANFIBÓLICAS</a:t>
            </a:r>
            <a:r>
              <a:rPr lang="es-ES" b="1" i="1" dirty="0" smtClean="0">
                <a:solidFill>
                  <a:srgbClr val="FF0000"/>
                </a:solidFill>
              </a:rPr>
              <a:t>, </a:t>
            </a:r>
            <a:r>
              <a:rPr lang="es-ES" i="1" dirty="0" smtClean="0">
                <a:solidFill>
                  <a:srgbClr val="FF0000"/>
                </a:solidFill>
              </a:rPr>
              <a:t>esto es, puede intervenir en procesos tanto catabólicos como anabólicos. Se trata de una ruta central que dentro del </a:t>
            </a:r>
            <a:r>
              <a:rPr lang="es-ES" i="1" dirty="0" smtClean="0">
                <a:solidFill>
                  <a:srgbClr val="7030A0"/>
                </a:solidFill>
              </a:rPr>
              <a:t>catabolismo</a:t>
            </a:r>
            <a:r>
              <a:rPr lang="es-ES" i="1" dirty="0" smtClean="0">
                <a:solidFill>
                  <a:srgbClr val="FF0000"/>
                </a:solidFill>
              </a:rPr>
              <a:t> permite:</a:t>
            </a:r>
          </a:p>
          <a:p>
            <a:pPr marL="285750" indent="-285750">
              <a:buFont typeface="Arial" panose="020B0604020202020204" pitchFamily="34" charset="0"/>
              <a:buChar char="•"/>
            </a:pPr>
            <a:r>
              <a:rPr lang="es-ES" i="1" dirty="0" smtClean="0">
                <a:solidFill>
                  <a:srgbClr val="FF0000"/>
                </a:solidFill>
              </a:rPr>
              <a:t>La oxidación , por </a:t>
            </a:r>
            <a:r>
              <a:rPr lang="es-ES" i="1" dirty="0" err="1" smtClean="0">
                <a:solidFill>
                  <a:srgbClr val="FF0000"/>
                </a:solidFill>
              </a:rPr>
              <a:t>descarboxilación</a:t>
            </a:r>
            <a:r>
              <a:rPr lang="es-ES" i="1" dirty="0" smtClean="0">
                <a:solidFill>
                  <a:srgbClr val="FF0000"/>
                </a:solidFill>
              </a:rPr>
              <a:t> del Acetil </a:t>
            </a:r>
            <a:r>
              <a:rPr lang="es-ES" i="1" dirty="0" err="1" smtClean="0">
                <a:solidFill>
                  <a:srgbClr val="FF0000"/>
                </a:solidFill>
              </a:rPr>
              <a:t>CoA</a:t>
            </a:r>
            <a:r>
              <a:rPr lang="es-ES" i="1" dirty="0" smtClean="0">
                <a:solidFill>
                  <a:srgbClr val="FF0000"/>
                </a:solidFill>
              </a:rPr>
              <a:t> (Acetato), por lo que genera 2 CO</a:t>
            </a:r>
            <a:r>
              <a:rPr lang="es-ES" i="1" baseline="-25000" dirty="0" smtClean="0">
                <a:solidFill>
                  <a:srgbClr val="FF0000"/>
                </a:solidFill>
              </a:rPr>
              <a:t>2</a:t>
            </a:r>
            <a:r>
              <a:rPr lang="es-ES" i="1" dirty="0" smtClean="0">
                <a:solidFill>
                  <a:srgbClr val="FF0000"/>
                </a:solidFill>
              </a:rPr>
              <a:t> </a:t>
            </a:r>
          </a:p>
          <a:p>
            <a:pPr marL="285750" indent="-285750">
              <a:buFont typeface="Arial" panose="020B0604020202020204" pitchFamily="34" charset="0"/>
              <a:buChar char="•"/>
            </a:pPr>
            <a:r>
              <a:rPr lang="es-ES" i="1" dirty="0" smtClean="0">
                <a:solidFill>
                  <a:srgbClr val="FF0000"/>
                </a:solidFill>
              </a:rPr>
              <a:t>Genera energía en forma de un vector energético, el GTP (equivale al ATP), por </a:t>
            </a:r>
            <a:r>
              <a:rPr lang="es-ES" i="1" dirty="0" err="1" smtClean="0">
                <a:solidFill>
                  <a:srgbClr val="FF0000"/>
                </a:solidFill>
              </a:rPr>
              <a:t>fosforilación</a:t>
            </a:r>
            <a:r>
              <a:rPr lang="es-ES" i="1" dirty="0" smtClean="0">
                <a:solidFill>
                  <a:srgbClr val="FF0000"/>
                </a:solidFill>
              </a:rPr>
              <a:t> a nivel de sustrato.</a:t>
            </a:r>
          </a:p>
          <a:p>
            <a:pPr marL="285750" indent="-285750">
              <a:buFont typeface="Arial" panose="020B0604020202020204" pitchFamily="34" charset="0"/>
              <a:buChar char="•"/>
            </a:pPr>
            <a:r>
              <a:rPr lang="es-ES" i="1" dirty="0" smtClean="0">
                <a:solidFill>
                  <a:srgbClr val="FF0000"/>
                </a:solidFill>
              </a:rPr>
              <a:t>Coenzimas reducidos (3 NDAH y 1 FADH2) que al ceder sus electrones y protones a la cadena respiratoria pueden originar de forma indirecta ATP por </a:t>
            </a:r>
            <a:r>
              <a:rPr lang="es-ES" i="1" dirty="0" err="1" smtClean="0">
                <a:solidFill>
                  <a:srgbClr val="FF0000"/>
                </a:solidFill>
              </a:rPr>
              <a:t>fosforilación</a:t>
            </a:r>
            <a:r>
              <a:rPr lang="es-ES" i="1" dirty="0" smtClean="0">
                <a:solidFill>
                  <a:srgbClr val="FF0000"/>
                </a:solidFill>
              </a:rPr>
              <a:t> oxidativa.</a:t>
            </a:r>
          </a:p>
          <a:p>
            <a:endParaRPr lang="es-ES" i="1" dirty="0">
              <a:solidFill>
                <a:srgbClr val="FF0000"/>
              </a:solidFill>
            </a:endParaRPr>
          </a:p>
          <a:p>
            <a:r>
              <a:rPr lang="es-ES" i="1" dirty="0" smtClean="0">
                <a:solidFill>
                  <a:srgbClr val="FF0000"/>
                </a:solidFill>
              </a:rPr>
              <a:t>Dentro de los procesos </a:t>
            </a:r>
            <a:r>
              <a:rPr lang="es-ES" i="1" dirty="0" smtClean="0">
                <a:solidFill>
                  <a:srgbClr val="7030A0"/>
                </a:solidFill>
              </a:rPr>
              <a:t>anabólicos</a:t>
            </a:r>
            <a:r>
              <a:rPr lang="es-ES" i="1" dirty="0" smtClean="0">
                <a:solidFill>
                  <a:srgbClr val="FF0000"/>
                </a:solidFill>
              </a:rPr>
              <a:t> aporta:</a:t>
            </a:r>
          </a:p>
          <a:p>
            <a:pPr marL="285750" indent="-285750">
              <a:buFont typeface="Arial" panose="020B0604020202020204" pitchFamily="34" charset="0"/>
              <a:buChar char="•"/>
            </a:pPr>
            <a:r>
              <a:rPr lang="es-ES" i="1" dirty="0" smtClean="0">
                <a:solidFill>
                  <a:srgbClr val="FF0000"/>
                </a:solidFill>
              </a:rPr>
              <a:t>4 precursores metabólicos (ej. La mayoría de los aminoácidos pueden sintetizarse a partir de dichos precursores).</a:t>
            </a:r>
          </a:p>
          <a:p>
            <a:pPr marL="285750" indent="-285750">
              <a:buFont typeface="Arial" panose="020B0604020202020204" pitchFamily="34" charset="0"/>
              <a:buChar char="•"/>
            </a:pPr>
            <a:r>
              <a:rPr lang="es-ES" i="1" dirty="0" smtClean="0">
                <a:solidFill>
                  <a:srgbClr val="FF0000"/>
                </a:solidFill>
              </a:rPr>
              <a:t>Poder reductor </a:t>
            </a:r>
            <a:r>
              <a:rPr lang="es-ES" i="1" dirty="0">
                <a:solidFill>
                  <a:srgbClr val="FF0000"/>
                </a:solidFill>
              </a:rPr>
              <a:t>(3 NDAH y 1 FADH2</a:t>
            </a:r>
            <a:r>
              <a:rPr lang="es-ES" i="1" dirty="0" smtClean="0">
                <a:solidFill>
                  <a:srgbClr val="FF0000"/>
                </a:solidFill>
              </a:rPr>
              <a:t>) que junto con los precursores anteriores pueden utilizarse para la biosíntesis.</a:t>
            </a:r>
            <a:endParaRPr lang="es-ES" i="1" dirty="0">
              <a:solidFill>
                <a:srgbClr val="FF0000"/>
              </a:solidFill>
            </a:endParaRPr>
          </a:p>
        </p:txBody>
      </p:sp>
    </p:spTree>
    <p:extLst>
      <p:ext uri="{BB962C8B-B14F-4D97-AF65-F5344CB8AC3E}">
        <p14:creationId xmlns:p14="http://schemas.microsoft.com/office/powerpoint/2010/main" val="2886670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7" name="Conector recto de flecha 216"/>
          <p:cNvCxnSpPr/>
          <p:nvPr/>
        </p:nvCxnSpPr>
        <p:spPr>
          <a:xfrm flipH="1" flipV="1">
            <a:off x="5637096" y="5686446"/>
            <a:ext cx="11548" cy="531435"/>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4" name="Conector recto 213"/>
          <p:cNvCxnSpPr/>
          <p:nvPr/>
        </p:nvCxnSpPr>
        <p:spPr>
          <a:xfrm flipV="1">
            <a:off x="3751783" y="5714167"/>
            <a:ext cx="2466" cy="72332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Conector recto 80"/>
          <p:cNvCxnSpPr/>
          <p:nvPr/>
        </p:nvCxnSpPr>
        <p:spPr>
          <a:xfrm>
            <a:off x="6964653" y="1228348"/>
            <a:ext cx="5903" cy="3127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Conector recto de flecha 189"/>
          <p:cNvCxnSpPr/>
          <p:nvPr/>
        </p:nvCxnSpPr>
        <p:spPr>
          <a:xfrm>
            <a:off x="1776459" y="2772371"/>
            <a:ext cx="323321" cy="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3" name="Conector recto 92"/>
          <p:cNvCxnSpPr/>
          <p:nvPr/>
        </p:nvCxnSpPr>
        <p:spPr>
          <a:xfrm>
            <a:off x="8760791" y="1510823"/>
            <a:ext cx="2" cy="2543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 Box 158"/>
          <p:cNvSpPr txBox="1">
            <a:spLocks noChangeArrowheads="1"/>
          </p:cNvSpPr>
          <p:nvPr/>
        </p:nvSpPr>
        <p:spPr bwMode="auto">
          <a:xfrm>
            <a:off x="5052054" y="21366"/>
            <a:ext cx="1480059" cy="369332"/>
          </a:xfrm>
          <a:prstGeom prst="rect">
            <a:avLst/>
          </a:prstGeom>
          <a:gradFill rotWithShape="0">
            <a:gsLst>
              <a:gs pos="0">
                <a:srgbClr val="FFFFFF"/>
              </a:gs>
              <a:gs pos="100000">
                <a:srgbClr val="B8CCE4"/>
              </a:gs>
            </a:gsLst>
            <a:lin ang="5400000" scaled="1"/>
          </a:gradFill>
          <a:ln w="12700">
            <a:solidFill>
              <a:srgbClr val="95B3D7"/>
            </a:solid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s-ES" altLang="es-E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Metabolismo</a:t>
            </a:r>
          </a:p>
        </p:txBody>
      </p:sp>
      <p:sp>
        <p:nvSpPr>
          <p:cNvPr id="24" name="Text Box 148"/>
          <p:cNvSpPr txBox="1">
            <a:spLocks noChangeArrowheads="1"/>
          </p:cNvSpPr>
          <p:nvPr/>
        </p:nvSpPr>
        <p:spPr bwMode="auto">
          <a:xfrm>
            <a:off x="633653" y="242843"/>
            <a:ext cx="2523248" cy="1135006"/>
          </a:xfrm>
          <a:prstGeom prst="rect">
            <a:avLst/>
          </a:prstGeom>
          <a:solidFill>
            <a:schemeClr val="accent2">
              <a:lumMod val="40000"/>
              <a:lumOff val="60000"/>
            </a:schemeClr>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algn="just" eaLnBrk="0" fontAlgn="base" hangingPunct="0">
              <a:spcBef>
                <a:spcPct val="0"/>
              </a:spcBef>
              <a:spcAft>
                <a:spcPct val="0"/>
              </a:spcAft>
              <a:defRPr/>
            </a:pPr>
            <a:r>
              <a:rPr lang="es-ES" sz="1200" b="1" i="1" dirty="0"/>
              <a:t>Conjunto de </a:t>
            </a:r>
            <a:r>
              <a:rPr lang="es-ES" sz="1200" b="1" i="1" dirty="0">
                <a:solidFill>
                  <a:srgbClr val="7030A0"/>
                </a:solidFill>
              </a:rPr>
              <a:t>procesos físico-químicos</a:t>
            </a:r>
            <a:r>
              <a:rPr lang="es-ES" sz="1200" b="1" i="1" dirty="0"/>
              <a:t> que se producen en las células y que permiten la obtención de recursos materiales y energéticos a dichas células. </a:t>
            </a:r>
            <a:endParaRPr kumimoji="0" lang="es-ES" altLang="es-ES" sz="1200" b="0" i="0" u="none" strike="noStrike" kern="1200" cap="none" spc="0" normalizeH="0" baseline="0" noProof="0" dirty="0" smtClean="0">
              <a:ln>
                <a:noFill/>
              </a:ln>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26" name="Text Box 146"/>
          <p:cNvSpPr txBox="1">
            <a:spLocks noChangeArrowheads="1"/>
          </p:cNvSpPr>
          <p:nvPr/>
        </p:nvSpPr>
        <p:spPr bwMode="auto">
          <a:xfrm>
            <a:off x="6434150" y="1029128"/>
            <a:ext cx="1008062" cy="276999"/>
          </a:xfrm>
          <a:prstGeom prst="rect">
            <a:avLst/>
          </a:prstGeom>
          <a:gradFill rotWithShape="0">
            <a:gsLst>
              <a:gs pos="0">
                <a:srgbClr val="95B3D7"/>
              </a:gs>
              <a:gs pos="50000">
                <a:srgbClr val="DBE5F1"/>
              </a:gs>
              <a:gs pos="100000">
                <a:srgbClr val="95B3D7"/>
              </a:gs>
            </a:gsLst>
            <a:lin ang="18900000" scaled="1"/>
          </a:gradFill>
          <a:ln w="12700">
            <a:solidFill>
              <a:srgbClr val="95B3D7"/>
            </a:solid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sz="1200" b="1" dirty="0" smtClean="0">
                <a:solidFill>
                  <a:prstClr val="black"/>
                </a:solidFill>
                <a:latin typeface="Arial" panose="020B0604020202020204" pitchFamily="34" charset="0"/>
              </a:rPr>
              <a:t>TIPOS</a:t>
            </a:r>
            <a:endParaRPr kumimoji="0" lang="es-ES" altLang="es-ES" sz="1200" b="1" i="0" u="none" strike="noStrike" kern="1200" cap="none" spc="0" normalizeH="0" baseline="0" noProof="0" dirty="0" smtClean="0">
              <a:ln>
                <a:noFill/>
              </a:ln>
              <a:solidFill>
                <a:prstClr val="black"/>
              </a:solidFill>
              <a:effectLst/>
              <a:uLnTx/>
              <a:uFillTx/>
              <a:latin typeface="Arial" panose="020B0604020202020204" pitchFamily="34" charset="0"/>
            </a:endParaRPr>
          </a:p>
        </p:txBody>
      </p:sp>
      <p:sp>
        <p:nvSpPr>
          <p:cNvPr id="27" name="Text Box 145"/>
          <p:cNvSpPr txBox="1">
            <a:spLocks noChangeArrowheads="1"/>
          </p:cNvSpPr>
          <p:nvPr/>
        </p:nvSpPr>
        <p:spPr bwMode="auto">
          <a:xfrm>
            <a:off x="3606900" y="1054413"/>
            <a:ext cx="1008063" cy="276999"/>
          </a:xfrm>
          <a:prstGeom prst="rect">
            <a:avLst/>
          </a:prstGeom>
          <a:gradFill rotWithShape="0">
            <a:gsLst>
              <a:gs pos="0">
                <a:srgbClr val="95B3D7"/>
              </a:gs>
              <a:gs pos="50000">
                <a:srgbClr val="DBE5F1"/>
              </a:gs>
              <a:gs pos="100000">
                <a:srgbClr val="95B3D7"/>
              </a:gs>
            </a:gsLst>
            <a:lin ang="18900000" scaled="1"/>
          </a:gradFill>
          <a:ln w="12700">
            <a:solidFill>
              <a:srgbClr val="95B3D7"/>
            </a:solid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sz="1200" b="1" dirty="0" smtClean="0">
                <a:solidFill>
                  <a:prstClr val="black"/>
                </a:solidFill>
                <a:latin typeface="Calibri" panose="020F0502020204030204" pitchFamily="34" charset="0"/>
                <a:cs typeface="Times New Roman" panose="02020603050405020304" pitchFamily="18" charset="0"/>
              </a:rPr>
              <a:t>CONCEPTO</a:t>
            </a:r>
            <a:endParaRPr kumimoji="0" lang="es-ES" altLang="es-ES" sz="1200" b="0" i="0" u="none" strike="noStrike" kern="1200" cap="none" spc="0" normalizeH="0" baseline="0" noProof="0" dirty="0" smtClean="0">
              <a:ln>
                <a:noFill/>
              </a:ln>
              <a:solidFill>
                <a:prstClr val="black"/>
              </a:solidFill>
              <a:effectLst/>
              <a:uLnTx/>
              <a:uFillTx/>
              <a:latin typeface="Arial" panose="020B0604020202020204" pitchFamily="34" charset="0"/>
            </a:endParaRPr>
          </a:p>
        </p:txBody>
      </p:sp>
      <p:sp>
        <p:nvSpPr>
          <p:cNvPr id="3083" name="Text Box 132"/>
          <p:cNvSpPr txBox="1">
            <a:spLocks noChangeArrowheads="1"/>
          </p:cNvSpPr>
          <p:nvPr/>
        </p:nvSpPr>
        <p:spPr bwMode="auto">
          <a:xfrm>
            <a:off x="2120443" y="3588626"/>
            <a:ext cx="974237" cy="381172"/>
          </a:xfrm>
          <a:prstGeom prst="rect">
            <a:avLst/>
          </a:prstGeom>
          <a:solidFill>
            <a:schemeClr val="accent6">
              <a:lumMod val="40000"/>
              <a:lumOff val="6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dirty="0" smtClean="0">
                <a:solidFill>
                  <a:prstClr val="black"/>
                </a:solidFill>
                <a:latin typeface="Arial" panose="020B0604020202020204" pitchFamily="34" charset="0"/>
              </a:rPr>
              <a:t>Aerobia</a:t>
            </a:r>
            <a:endParaRPr kumimoji="0" lang="es-ES" altLang="es-ES" sz="18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endParaRPr>
          </a:p>
        </p:txBody>
      </p:sp>
      <p:cxnSp>
        <p:nvCxnSpPr>
          <p:cNvPr id="5" name="Conector recto 4"/>
          <p:cNvCxnSpPr/>
          <p:nvPr/>
        </p:nvCxnSpPr>
        <p:spPr>
          <a:xfrm flipV="1">
            <a:off x="4317840" y="719513"/>
            <a:ext cx="2638512" cy="986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Conector recto de flecha 70"/>
          <p:cNvCxnSpPr/>
          <p:nvPr/>
        </p:nvCxnSpPr>
        <p:spPr>
          <a:xfrm flipH="1" flipV="1">
            <a:off x="4315491" y="727903"/>
            <a:ext cx="2349" cy="312882"/>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Conector recto 73"/>
          <p:cNvCxnSpPr/>
          <p:nvPr/>
        </p:nvCxnSpPr>
        <p:spPr>
          <a:xfrm flipH="1">
            <a:off x="5691179" y="425544"/>
            <a:ext cx="4653" cy="27197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Conector recto 79"/>
          <p:cNvCxnSpPr/>
          <p:nvPr/>
        </p:nvCxnSpPr>
        <p:spPr>
          <a:xfrm flipV="1">
            <a:off x="4396064" y="1519110"/>
            <a:ext cx="4326250" cy="178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Conector recto de flecha 86"/>
          <p:cNvCxnSpPr/>
          <p:nvPr/>
        </p:nvCxnSpPr>
        <p:spPr>
          <a:xfrm flipV="1">
            <a:off x="3189688" y="1161021"/>
            <a:ext cx="417212" cy="3995"/>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8" name="Conector recto de flecha 87"/>
          <p:cNvCxnSpPr/>
          <p:nvPr/>
        </p:nvCxnSpPr>
        <p:spPr>
          <a:xfrm flipV="1">
            <a:off x="9338874" y="2310673"/>
            <a:ext cx="0" cy="301325"/>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9" name="Conector recto de flecha 88"/>
          <p:cNvCxnSpPr/>
          <p:nvPr/>
        </p:nvCxnSpPr>
        <p:spPr>
          <a:xfrm flipV="1">
            <a:off x="2772543" y="2314142"/>
            <a:ext cx="0" cy="315352"/>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2" name="Conector recto de flecha 91"/>
          <p:cNvCxnSpPr/>
          <p:nvPr/>
        </p:nvCxnSpPr>
        <p:spPr>
          <a:xfrm flipV="1">
            <a:off x="6353591" y="2315800"/>
            <a:ext cx="0" cy="281078"/>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4" name="Conector recto 93"/>
          <p:cNvCxnSpPr/>
          <p:nvPr/>
        </p:nvCxnSpPr>
        <p:spPr>
          <a:xfrm>
            <a:off x="4396064" y="1531188"/>
            <a:ext cx="0" cy="2590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Conector recto 94"/>
          <p:cNvCxnSpPr/>
          <p:nvPr/>
        </p:nvCxnSpPr>
        <p:spPr>
          <a:xfrm>
            <a:off x="2799658" y="2317729"/>
            <a:ext cx="3553933" cy="334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Conector recto 95"/>
          <p:cNvCxnSpPr/>
          <p:nvPr/>
        </p:nvCxnSpPr>
        <p:spPr>
          <a:xfrm flipH="1">
            <a:off x="4374187" y="2094994"/>
            <a:ext cx="4284" cy="18770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Text Box 132"/>
          <p:cNvSpPr txBox="1">
            <a:spLocks noChangeArrowheads="1"/>
          </p:cNvSpPr>
          <p:nvPr/>
        </p:nvSpPr>
        <p:spPr bwMode="auto">
          <a:xfrm>
            <a:off x="2099780" y="3147900"/>
            <a:ext cx="1318984" cy="359715"/>
          </a:xfrm>
          <a:prstGeom prst="rect">
            <a:avLst/>
          </a:prstGeom>
          <a:solidFill>
            <a:schemeClr val="accent6">
              <a:lumMod val="40000"/>
              <a:lumOff val="6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dirty="0" smtClean="0">
                <a:solidFill>
                  <a:prstClr val="black"/>
                </a:solidFill>
                <a:latin typeface="Arial" panose="020B0604020202020204" pitchFamily="34" charset="0"/>
              </a:rPr>
              <a:t>Anaerobia</a:t>
            </a:r>
            <a:endParaRPr kumimoji="0" lang="es-ES" altLang="es-ES" sz="18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endParaRPr>
          </a:p>
        </p:txBody>
      </p:sp>
      <p:sp>
        <p:nvSpPr>
          <p:cNvPr id="104" name="Text Box 132"/>
          <p:cNvSpPr txBox="1">
            <a:spLocks noChangeArrowheads="1"/>
          </p:cNvSpPr>
          <p:nvPr/>
        </p:nvSpPr>
        <p:spPr bwMode="auto">
          <a:xfrm>
            <a:off x="3362448" y="1717320"/>
            <a:ext cx="1866231" cy="378589"/>
          </a:xfrm>
          <a:prstGeom prst="rect">
            <a:avLst/>
          </a:prstGeom>
          <a:solidFill>
            <a:schemeClr val="accent6">
              <a:lumMod val="40000"/>
              <a:lumOff val="6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b="1" dirty="0" smtClean="0">
                <a:solidFill>
                  <a:prstClr val="black"/>
                </a:solidFill>
                <a:latin typeface="Arial" panose="020B0604020202020204" pitchFamily="34" charset="0"/>
              </a:rPr>
              <a:t>CATABOLISMO</a:t>
            </a:r>
            <a:endParaRPr kumimoji="0" lang="es-ES" altLang="es-ES" sz="1800" b="1" i="0" u="none" strike="noStrike" kern="1200" cap="none" spc="0" normalizeH="0" baseline="0" noProof="0" dirty="0" smtClean="0">
              <a:ln>
                <a:noFill/>
              </a:ln>
              <a:solidFill>
                <a:prstClr val="black"/>
              </a:solidFill>
              <a:effectLst/>
              <a:uLnTx/>
              <a:uFillTx/>
              <a:latin typeface="Arial" panose="020B0604020202020204" pitchFamily="34" charset="0"/>
            </a:endParaRPr>
          </a:p>
        </p:txBody>
      </p:sp>
      <p:cxnSp>
        <p:nvCxnSpPr>
          <p:cNvPr id="107" name="Conector recto 106"/>
          <p:cNvCxnSpPr/>
          <p:nvPr/>
        </p:nvCxnSpPr>
        <p:spPr>
          <a:xfrm flipH="1">
            <a:off x="8777720" y="2106882"/>
            <a:ext cx="1" cy="2003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Conector recto 107"/>
          <p:cNvCxnSpPr/>
          <p:nvPr/>
        </p:nvCxnSpPr>
        <p:spPr>
          <a:xfrm>
            <a:off x="8182714" y="2321074"/>
            <a:ext cx="115616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Conector recto de flecha 109"/>
          <p:cNvCxnSpPr/>
          <p:nvPr/>
        </p:nvCxnSpPr>
        <p:spPr>
          <a:xfrm flipV="1">
            <a:off x="8180183" y="2310673"/>
            <a:ext cx="0" cy="271617"/>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19" name="Text Box 148"/>
          <p:cNvSpPr txBox="1">
            <a:spLocks noChangeArrowheads="1"/>
          </p:cNvSpPr>
          <p:nvPr/>
        </p:nvSpPr>
        <p:spPr bwMode="auto">
          <a:xfrm>
            <a:off x="4228472" y="4035689"/>
            <a:ext cx="1873643" cy="1057223"/>
          </a:xfrm>
          <a:prstGeom prst="rect">
            <a:avLst/>
          </a:prstGeom>
          <a:solidFill>
            <a:schemeClr val="accent2">
              <a:lumMod val="40000"/>
              <a:lumOff val="60000"/>
            </a:schemeClr>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171450" marR="0" lvl="0" indent="-171450"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s-ES" altLang="es-ES" sz="1100" b="0" i="0" u="none" strike="noStrike" kern="1200" cap="none" spc="0" normalizeH="0" baseline="0" noProof="0" dirty="0" smtClean="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Oxidación total</a:t>
            </a:r>
          </a:p>
          <a:p>
            <a:pPr marL="171450" marR="0" lvl="0" indent="-171450"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s-ES" altLang="es-ES" sz="1100"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Aceptor de e</a:t>
            </a:r>
            <a:r>
              <a:rPr lang="es-ES" altLang="es-ES" sz="1100" baseline="30000"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a:t>
            </a:r>
            <a:r>
              <a:rPr lang="es-ES" altLang="es-ES" sz="1100"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 inorgánico</a:t>
            </a:r>
          </a:p>
          <a:p>
            <a:pPr marL="171450" marR="0" lvl="0" indent="-171450"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s-ES" altLang="es-ES" sz="1100"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ATP por </a:t>
            </a:r>
            <a:r>
              <a:rPr lang="es-ES" altLang="es-ES" sz="1100" dirty="0" err="1"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fosforilación</a:t>
            </a:r>
            <a:r>
              <a:rPr lang="es-ES" altLang="es-ES" sz="1100"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 oxidativa</a:t>
            </a:r>
          </a:p>
          <a:p>
            <a:pPr marL="171450" marR="0" lvl="0" indent="-171450"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s-ES" altLang="es-ES" sz="1100" b="0" i="0" u="none" strike="noStrike" kern="1200" cap="none" spc="0" normalizeH="0" baseline="0" noProof="0" dirty="0" smtClean="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Rendimiento energético</a:t>
            </a:r>
            <a:r>
              <a:rPr kumimoji="0" lang="es-ES" altLang="es-ES" sz="1100" b="0" i="0" u="none" strike="noStrike" kern="1200" cap="none" spc="0" normalizeH="0" noProof="0" dirty="0" smtClean="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 alto</a:t>
            </a:r>
            <a:endParaRPr kumimoji="0" lang="es-ES" altLang="es-ES" sz="1100" b="0" i="0" u="none" strike="noStrike" kern="1200" cap="none" spc="0" normalizeH="0" baseline="0" noProof="0" dirty="0" smtClean="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cxnSp>
        <p:nvCxnSpPr>
          <p:cNvPr id="123" name="Conector recto de flecha 122"/>
          <p:cNvCxnSpPr/>
          <p:nvPr/>
        </p:nvCxnSpPr>
        <p:spPr>
          <a:xfrm flipH="1">
            <a:off x="9956707" y="2735789"/>
            <a:ext cx="307711" cy="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6" name="Conector recto de flecha 125"/>
          <p:cNvCxnSpPr/>
          <p:nvPr/>
        </p:nvCxnSpPr>
        <p:spPr>
          <a:xfrm flipH="1" flipV="1">
            <a:off x="5025055" y="3507280"/>
            <a:ext cx="11548" cy="531435"/>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25" name="Text Box 75"/>
          <p:cNvSpPr txBox="1">
            <a:spLocks noChangeArrowheads="1"/>
          </p:cNvSpPr>
          <p:nvPr/>
        </p:nvSpPr>
        <p:spPr bwMode="auto">
          <a:xfrm>
            <a:off x="4407776" y="3605925"/>
            <a:ext cx="1335082" cy="3194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sz="1200" dirty="0" smtClean="0">
                <a:solidFill>
                  <a:prstClr val="black"/>
                </a:solidFill>
                <a:latin typeface="Calibri" panose="020F0502020204030204"/>
                <a:cs typeface="Times New Roman" panose="02020603050405020304" pitchFamily="18" charset="0"/>
              </a:rPr>
              <a:t>Características</a:t>
            </a:r>
            <a:endParaRPr kumimoji="0" lang="es-ES" altLang="es-ES" sz="14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endParaRPr>
          </a:p>
        </p:txBody>
      </p:sp>
      <p:sp>
        <p:nvSpPr>
          <p:cNvPr id="3085" name="Text Box 130"/>
          <p:cNvSpPr txBox="1">
            <a:spLocks noChangeArrowheads="1"/>
          </p:cNvSpPr>
          <p:nvPr/>
        </p:nvSpPr>
        <p:spPr bwMode="auto">
          <a:xfrm>
            <a:off x="7884145" y="1730961"/>
            <a:ext cx="1753297" cy="376476"/>
          </a:xfrm>
          <a:prstGeom prst="rect">
            <a:avLst/>
          </a:prstGeom>
          <a:solidFill>
            <a:schemeClr val="accent6">
              <a:lumMod val="40000"/>
              <a:lumOff val="6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b="1" noProof="0" dirty="0" smtClean="0">
                <a:solidFill>
                  <a:prstClr val="black"/>
                </a:solidFill>
                <a:latin typeface="Arial" panose="020B0604020202020204" pitchFamily="34" charset="0"/>
                <a:cs typeface="Arial" panose="020B0604020202020204" pitchFamily="34" charset="0"/>
              </a:rPr>
              <a:t>ANABOLISMO</a:t>
            </a:r>
            <a:endParaRPr kumimoji="0" lang="es-ES" altLang="es-ES" b="1"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endParaRPr>
          </a:p>
        </p:txBody>
      </p:sp>
      <p:sp>
        <p:nvSpPr>
          <p:cNvPr id="100" name="Text Box 132"/>
          <p:cNvSpPr txBox="1">
            <a:spLocks noChangeArrowheads="1"/>
          </p:cNvSpPr>
          <p:nvPr/>
        </p:nvSpPr>
        <p:spPr bwMode="auto">
          <a:xfrm>
            <a:off x="3354592" y="5373208"/>
            <a:ext cx="2504689" cy="354440"/>
          </a:xfrm>
          <a:prstGeom prst="rect">
            <a:avLst/>
          </a:prstGeom>
          <a:solidFill>
            <a:schemeClr val="accent6">
              <a:lumMod val="40000"/>
              <a:lumOff val="6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dirty="0" smtClean="0">
                <a:solidFill>
                  <a:prstClr val="black"/>
                </a:solidFill>
                <a:latin typeface="Arial" panose="020B0604020202020204" pitchFamily="34" charset="0"/>
              </a:rPr>
              <a:t>FERMENTACIONES</a:t>
            </a:r>
            <a:endParaRPr kumimoji="0" lang="es-ES" altLang="es-ES" sz="18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endParaRPr>
          </a:p>
        </p:txBody>
      </p:sp>
      <p:cxnSp>
        <p:nvCxnSpPr>
          <p:cNvPr id="273" name="Conector recto de flecha 272"/>
          <p:cNvCxnSpPr/>
          <p:nvPr/>
        </p:nvCxnSpPr>
        <p:spPr>
          <a:xfrm flipH="1" flipV="1">
            <a:off x="7003485" y="2855881"/>
            <a:ext cx="15683" cy="1316061"/>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4" name="Conector recto de flecha 273"/>
          <p:cNvCxnSpPr/>
          <p:nvPr/>
        </p:nvCxnSpPr>
        <p:spPr>
          <a:xfrm flipV="1">
            <a:off x="3391889" y="3217412"/>
            <a:ext cx="238328" cy="476"/>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79" name="Text Box 111"/>
          <p:cNvSpPr txBox="1">
            <a:spLocks noChangeArrowheads="1"/>
          </p:cNvSpPr>
          <p:nvPr/>
        </p:nvSpPr>
        <p:spPr bwMode="auto">
          <a:xfrm>
            <a:off x="0" y="3682111"/>
            <a:ext cx="1701977" cy="26161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sz="1100" dirty="0" smtClean="0">
                <a:solidFill>
                  <a:prstClr val="black"/>
                </a:solidFill>
                <a:latin typeface="Arial" panose="020B0604020202020204" pitchFamily="34" charset="0"/>
              </a:rPr>
              <a:t>Aceptor final de e</a:t>
            </a:r>
            <a:r>
              <a:rPr lang="es-ES" altLang="es-ES" sz="1100" b="1" baseline="30000" dirty="0" smtClean="0">
                <a:solidFill>
                  <a:prstClr val="black"/>
                </a:solidFill>
                <a:latin typeface="Arial" panose="020B0604020202020204" pitchFamily="34" charset="0"/>
              </a:rPr>
              <a:t>-</a:t>
            </a:r>
            <a:r>
              <a:rPr lang="es-ES" altLang="es-ES" sz="1100" dirty="0" smtClean="0">
                <a:solidFill>
                  <a:prstClr val="black"/>
                </a:solidFill>
                <a:latin typeface="Arial" panose="020B0604020202020204" pitchFamily="34" charset="0"/>
              </a:rPr>
              <a:t> : O</a:t>
            </a:r>
            <a:r>
              <a:rPr lang="es-ES" altLang="es-ES" sz="1100" baseline="-25000" dirty="0" smtClean="0">
                <a:solidFill>
                  <a:prstClr val="black"/>
                </a:solidFill>
                <a:latin typeface="Arial" panose="020B0604020202020204" pitchFamily="34" charset="0"/>
              </a:rPr>
              <a:t>2</a:t>
            </a:r>
            <a:endParaRPr kumimoji="0" lang="es-ES" altLang="es-ES" sz="1100" b="0" i="0" u="none" strike="noStrike" kern="1200" cap="none" spc="0" normalizeH="0" baseline="-25000" noProof="0" dirty="0" smtClean="0">
              <a:ln>
                <a:noFill/>
              </a:ln>
              <a:solidFill>
                <a:prstClr val="black"/>
              </a:solidFill>
              <a:effectLst/>
              <a:uLnTx/>
              <a:uFillTx/>
              <a:latin typeface="Arial" panose="020B0604020202020204" pitchFamily="34" charset="0"/>
            </a:endParaRPr>
          </a:p>
        </p:txBody>
      </p:sp>
      <p:sp>
        <p:nvSpPr>
          <p:cNvPr id="280" name="Text Box 111"/>
          <p:cNvSpPr txBox="1">
            <a:spLocks noChangeArrowheads="1"/>
          </p:cNvSpPr>
          <p:nvPr/>
        </p:nvSpPr>
        <p:spPr bwMode="auto">
          <a:xfrm>
            <a:off x="2846618" y="4041137"/>
            <a:ext cx="1009528" cy="261610"/>
          </a:xfrm>
          <a:prstGeom prst="rect">
            <a:avLst/>
          </a:prstGeom>
          <a:solidFill>
            <a:srgbClr val="FFFFFF"/>
          </a:solidFill>
          <a:ln w="9525">
            <a:solidFill>
              <a:srgbClr val="000000"/>
            </a:solidFill>
            <a:miter lim="800000"/>
            <a:headEnd/>
            <a:tailEnd/>
          </a:ln>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sz="1100" noProof="0" dirty="0" smtClean="0">
                <a:solidFill>
                  <a:prstClr val="black"/>
                </a:solidFill>
                <a:latin typeface="Arial" panose="020B0604020202020204" pitchFamily="34" charset="0"/>
              </a:rPr>
              <a:t>Glucolisis</a:t>
            </a:r>
            <a:endParaRPr kumimoji="0" lang="es-ES" altLang="es-ES" sz="1100" b="0" i="0" u="none" strike="noStrike" kern="1200" cap="none" spc="0" normalizeH="0" baseline="0" noProof="0" dirty="0" smtClean="0">
              <a:ln>
                <a:noFill/>
              </a:ln>
              <a:solidFill>
                <a:prstClr val="black"/>
              </a:solidFill>
              <a:effectLst/>
              <a:uLnTx/>
              <a:uFillTx/>
              <a:latin typeface="Arial" panose="020B0604020202020204" pitchFamily="34" charset="0"/>
            </a:endParaRPr>
          </a:p>
        </p:txBody>
      </p:sp>
      <p:sp>
        <p:nvSpPr>
          <p:cNvPr id="281" name="Text Box 111"/>
          <p:cNvSpPr txBox="1">
            <a:spLocks noChangeArrowheads="1"/>
          </p:cNvSpPr>
          <p:nvPr/>
        </p:nvSpPr>
        <p:spPr bwMode="auto">
          <a:xfrm>
            <a:off x="1745194" y="5997699"/>
            <a:ext cx="1646507" cy="26161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sz="1100" dirty="0" smtClean="0">
                <a:solidFill>
                  <a:prstClr val="black"/>
                </a:solidFill>
                <a:latin typeface="Arial" panose="020B0604020202020204" pitchFamily="34" charset="0"/>
              </a:rPr>
              <a:t>Oxidativa: Glucolisis</a:t>
            </a:r>
            <a:endParaRPr lang="es-ES" altLang="es-ES" sz="1100" noProof="0" dirty="0" smtClean="0">
              <a:solidFill>
                <a:prstClr val="black"/>
              </a:solidFill>
              <a:latin typeface="Arial" panose="020B0604020202020204" pitchFamily="34" charset="0"/>
            </a:endParaRPr>
          </a:p>
        </p:txBody>
      </p:sp>
      <p:cxnSp>
        <p:nvCxnSpPr>
          <p:cNvPr id="292" name="Conector recto de flecha 291"/>
          <p:cNvCxnSpPr/>
          <p:nvPr/>
        </p:nvCxnSpPr>
        <p:spPr>
          <a:xfrm flipH="1" flipV="1">
            <a:off x="6929880" y="724314"/>
            <a:ext cx="8301" cy="311095"/>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11" name="Text Box 145"/>
          <p:cNvSpPr txBox="1">
            <a:spLocks noChangeArrowheads="1"/>
          </p:cNvSpPr>
          <p:nvPr/>
        </p:nvSpPr>
        <p:spPr bwMode="auto">
          <a:xfrm>
            <a:off x="2114797" y="2633872"/>
            <a:ext cx="1008063" cy="276999"/>
          </a:xfrm>
          <a:prstGeom prst="rect">
            <a:avLst/>
          </a:prstGeom>
          <a:gradFill rotWithShape="0">
            <a:gsLst>
              <a:gs pos="0">
                <a:srgbClr val="95B3D7"/>
              </a:gs>
              <a:gs pos="50000">
                <a:srgbClr val="DBE5F1"/>
              </a:gs>
              <a:gs pos="100000">
                <a:srgbClr val="95B3D7"/>
              </a:gs>
            </a:gsLst>
            <a:lin ang="18900000" scaled="1"/>
          </a:gradFill>
          <a:ln w="12700">
            <a:solidFill>
              <a:srgbClr val="95B3D7"/>
            </a:solid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sz="1200" b="1" dirty="0" smtClean="0">
                <a:solidFill>
                  <a:prstClr val="black"/>
                </a:solidFill>
                <a:latin typeface="Calibri" panose="020F0502020204030204" pitchFamily="34" charset="0"/>
                <a:cs typeface="Times New Roman" panose="02020603050405020304" pitchFamily="18" charset="0"/>
              </a:rPr>
              <a:t>CONCEPTO</a:t>
            </a:r>
            <a:endParaRPr kumimoji="0" lang="es-ES" altLang="es-ES" sz="1200" b="0" i="0" u="none" strike="noStrike" kern="1200" cap="none" spc="0" normalizeH="0" baseline="0" noProof="0" dirty="0" smtClean="0">
              <a:ln>
                <a:noFill/>
              </a:ln>
              <a:solidFill>
                <a:prstClr val="black"/>
              </a:solidFill>
              <a:effectLst/>
              <a:uLnTx/>
              <a:uFillTx/>
              <a:latin typeface="Arial" panose="020B0604020202020204" pitchFamily="34" charset="0"/>
            </a:endParaRPr>
          </a:p>
        </p:txBody>
      </p:sp>
      <p:sp>
        <p:nvSpPr>
          <p:cNvPr id="112" name="Text Box 146"/>
          <p:cNvSpPr txBox="1">
            <a:spLocks noChangeArrowheads="1"/>
          </p:cNvSpPr>
          <p:nvPr/>
        </p:nvSpPr>
        <p:spPr bwMode="auto">
          <a:xfrm>
            <a:off x="4254585" y="2582290"/>
            <a:ext cx="2813220" cy="276999"/>
          </a:xfrm>
          <a:prstGeom prst="rect">
            <a:avLst/>
          </a:prstGeom>
          <a:gradFill rotWithShape="0">
            <a:gsLst>
              <a:gs pos="0">
                <a:srgbClr val="95B3D7"/>
              </a:gs>
              <a:gs pos="50000">
                <a:srgbClr val="DBE5F1"/>
              </a:gs>
              <a:gs pos="100000">
                <a:srgbClr val="95B3D7"/>
              </a:gs>
            </a:gsLst>
            <a:lin ang="18900000" scaled="1"/>
          </a:gradFill>
          <a:ln w="12700">
            <a:solidFill>
              <a:srgbClr val="95B3D7"/>
            </a:solid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sz="1200" b="1" dirty="0" smtClean="0">
                <a:solidFill>
                  <a:prstClr val="black"/>
                </a:solidFill>
                <a:latin typeface="Arial" panose="020B0604020202020204" pitchFamily="34" charset="0"/>
              </a:rPr>
              <a:t> RUTAS CENTRALES. </a:t>
            </a:r>
            <a:r>
              <a:rPr kumimoji="0" lang="es-ES" altLang="es-ES" sz="1000" b="1" i="0" u="none" strike="noStrike" kern="1200" cap="none" spc="0" normalizeH="0" baseline="0" noProof="0" dirty="0" smtClean="0">
                <a:ln>
                  <a:noFill/>
                </a:ln>
                <a:solidFill>
                  <a:prstClr val="black"/>
                </a:solidFill>
                <a:effectLst/>
                <a:uLnTx/>
                <a:uFillTx/>
                <a:latin typeface="Arial" panose="020B0604020202020204" pitchFamily="34" charset="0"/>
              </a:rPr>
              <a:t>Degradación de:</a:t>
            </a:r>
          </a:p>
        </p:txBody>
      </p:sp>
      <p:sp>
        <p:nvSpPr>
          <p:cNvPr id="113" name="Text Box 145"/>
          <p:cNvSpPr txBox="1">
            <a:spLocks noChangeArrowheads="1"/>
          </p:cNvSpPr>
          <p:nvPr/>
        </p:nvSpPr>
        <p:spPr bwMode="auto">
          <a:xfrm>
            <a:off x="8948644" y="2596878"/>
            <a:ext cx="1008063" cy="276999"/>
          </a:xfrm>
          <a:prstGeom prst="rect">
            <a:avLst/>
          </a:prstGeom>
          <a:gradFill rotWithShape="0">
            <a:gsLst>
              <a:gs pos="0">
                <a:srgbClr val="95B3D7"/>
              </a:gs>
              <a:gs pos="50000">
                <a:srgbClr val="DBE5F1"/>
              </a:gs>
              <a:gs pos="100000">
                <a:srgbClr val="95B3D7"/>
              </a:gs>
            </a:gsLst>
            <a:lin ang="18900000" scaled="1"/>
          </a:gradFill>
          <a:ln w="12700">
            <a:solidFill>
              <a:srgbClr val="95B3D7"/>
            </a:solid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sz="1200" b="1" dirty="0" smtClean="0">
                <a:solidFill>
                  <a:prstClr val="black"/>
                </a:solidFill>
                <a:latin typeface="Calibri" panose="020F0502020204030204" pitchFamily="34" charset="0"/>
                <a:cs typeface="Times New Roman" panose="02020603050405020304" pitchFamily="18" charset="0"/>
              </a:rPr>
              <a:t>CONCEPTO</a:t>
            </a:r>
            <a:endParaRPr kumimoji="0" lang="es-ES" altLang="es-ES" sz="1200" b="0" i="0" u="none" strike="noStrike" kern="1200" cap="none" spc="0" normalizeH="0" baseline="0" noProof="0" dirty="0" smtClean="0">
              <a:ln>
                <a:noFill/>
              </a:ln>
              <a:solidFill>
                <a:prstClr val="black"/>
              </a:solidFill>
              <a:effectLst/>
              <a:uLnTx/>
              <a:uFillTx/>
              <a:latin typeface="Arial" panose="020B0604020202020204" pitchFamily="34" charset="0"/>
            </a:endParaRPr>
          </a:p>
        </p:txBody>
      </p:sp>
      <p:sp>
        <p:nvSpPr>
          <p:cNvPr id="114" name="Text Box 146"/>
          <p:cNvSpPr txBox="1">
            <a:spLocks noChangeArrowheads="1"/>
          </p:cNvSpPr>
          <p:nvPr/>
        </p:nvSpPr>
        <p:spPr bwMode="auto">
          <a:xfrm>
            <a:off x="7484418" y="2568204"/>
            <a:ext cx="1236111" cy="276999"/>
          </a:xfrm>
          <a:prstGeom prst="rect">
            <a:avLst/>
          </a:prstGeom>
          <a:gradFill rotWithShape="0">
            <a:gsLst>
              <a:gs pos="0">
                <a:srgbClr val="95B3D7"/>
              </a:gs>
              <a:gs pos="50000">
                <a:srgbClr val="DBE5F1"/>
              </a:gs>
              <a:gs pos="100000">
                <a:srgbClr val="95B3D7"/>
              </a:gs>
            </a:gsLst>
            <a:lin ang="18900000" scaled="1"/>
          </a:gradFill>
          <a:ln w="12700">
            <a:solidFill>
              <a:srgbClr val="95B3D7"/>
            </a:solid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sz="1200" b="1" dirty="0" smtClean="0">
                <a:solidFill>
                  <a:prstClr val="black"/>
                </a:solidFill>
                <a:latin typeface="Arial" panose="020B0604020202020204" pitchFamily="34" charset="0"/>
              </a:rPr>
              <a:t>PROCESOS</a:t>
            </a:r>
            <a:endParaRPr kumimoji="0" lang="es-ES" altLang="es-ES" sz="1200" b="1" i="0" u="none" strike="noStrike" kern="1200" cap="none" spc="0" normalizeH="0" baseline="0" noProof="0" dirty="0" smtClean="0">
              <a:ln>
                <a:noFill/>
              </a:ln>
              <a:solidFill>
                <a:prstClr val="black"/>
              </a:solidFill>
              <a:effectLst/>
              <a:uLnTx/>
              <a:uFillTx/>
              <a:latin typeface="Arial" panose="020B0604020202020204" pitchFamily="34" charset="0"/>
            </a:endParaRPr>
          </a:p>
        </p:txBody>
      </p:sp>
      <p:sp>
        <p:nvSpPr>
          <p:cNvPr id="120" name="Text Box 148"/>
          <p:cNvSpPr txBox="1">
            <a:spLocks noChangeArrowheads="1"/>
          </p:cNvSpPr>
          <p:nvPr/>
        </p:nvSpPr>
        <p:spPr bwMode="auto">
          <a:xfrm>
            <a:off x="58970" y="1565613"/>
            <a:ext cx="1696262" cy="1399770"/>
          </a:xfrm>
          <a:prstGeom prst="rect">
            <a:avLst/>
          </a:prstGeom>
          <a:solidFill>
            <a:schemeClr val="accent2">
              <a:lumMod val="40000"/>
              <a:lumOff val="60000"/>
            </a:schemeClr>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a:lnSpc>
                <a:spcPct val="115000"/>
              </a:lnSpc>
              <a:spcAft>
                <a:spcPts val="0"/>
              </a:spcAft>
            </a:pPr>
            <a:r>
              <a:rPr lang="es-ES" sz="1100" i="1" dirty="0">
                <a:ea typeface="Calibri"/>
                <a:cs typeface="Times New Roman"/>
              </a:rPr>
              <a:t>Procesos </a:t>
            </a:r>
            <a:r>
              <a:rPr lang="es-ES" sz="1100" b="1" i="1" dirty="0" err="1">
                <a:solidFill>
                  <a:srgbClr val="7030A0"/>
                </a:solidFill>
                <a:ea typeface="Calibri"/>
                <a:cs typeface="Times New Roman"/>
              </a:rPr>
              <a:t>degradativos</a:t>
            </a:r>
            <a:r>
              <a:rPr lang="es-ES" sz="1100" i="1" dirty="0">
                <a:ea typeface="Calibri"/>
                <a:cs typeface="Times New Roman"/>
              </a:rPr>
              <a:t> (oxidativos) que permiten obtener </a:t>
            </a:r>
            <a:r>
              <a:rPr lang="es-ES" sz="1100" i="1" dirty="0" smtClean="0">
                <a:ea typeface="Calibri"/>
                <a:cs typeface="Times New Roman"/>
              </a:rPr>
              <a:t>:</a:t>
            </a:r>
          </a:p>
          <a:p>
            <a:pPr marL="88900" indent="-88900">
              <a:lnSpc>
                <a:spcPct val="115000"/>
              </a:lnSpc>
              <a:spcAft>
                <a:spcPts val="0"/>
              </a:spcAft>
              <a:buFont typeface="Arial" panose="020B0604020202020204" pitchFamily="34" charset="0"/>
              <a:buChar char="•"/>
            </a:pPr>
            <a:r>
              <a:rPr lang="es-ES" sz="1100" dirty="0" smtClean="0">
                <a:ea typeface="Calibri"/>
                <a:cs typeface="Times New Roman"/>
              </a:rPr>
              <a:t>Vectores energéticos</a:t>
            </a:r>
          </a:p>
          <a:p>
            <a:pPr marL="88900" indent="-88900">
              <a:lnSpc>
                <a:spcPct val="115000"/>
              </a:lnSpc>
              <a:spcAft>
                <a:spcPts val="0"/>
              </a:spcAft>
              <a:buFont typeface="Arial" panose="020B0604020202020204" pitchFamily="34" charset="0"/>
              <a:buChar char="•"/>
            </a:pPr>
            <a:r>
              <a:rPr lang="es-ES" sz="1100" dirty="0" smtClean="0">
                <a:ea typeface="Calibri"/>
                <a:cs typeface="Times New Roman"/>
              </a:rPr>
              <a:t>Poder </a:t>
            </a:r>
            <a:r>
              <a:rPr lang="es-ES" sz="1100" dirty="0">
                <a:ea typeface="Calibri"/>
                <a:cs typeface="Times New Roman"/>
              </a:rPr>
              <a:t>reductor </a:t>
            </a:r>
            <a:endParaRPr lang="es-ES" sz="1100" dirty="0" smtClean="0">
              <a:ea typeface="Calibri"/>
              <a:cs typeface="Times New Roman"/>
            </a:endParaRPr>
          </a:p>
          <a:p>
            <a:pPr marL="88900" indent="-88900">
              <a:lnSpc>
                <a:spcPct val="115000"/>
              </a:lnSpc>
              <a:spcAft>
                <a:spcPts val="0"/>
              </a:spcAft>
              <a:buFont typeface="Arial" panose="020B0604020202020204" pitchFamily="34" charset="0"/>
              <a:buChar char="•"/>
            </a:pPr>
            <a:r>
              <a:rPr lang="es-ES" sz="1100" dirty="0">
                <a:ea typeface="Calibri"/>
                <a:cs typeface="Times New Roman"/>
              </a:rPr>
              <a:t>P</a:t>
            </a:r>
            <a:r>
              <a:rPr lang="es-ES" sz="1100" dirty="0" smtClean="0">
                <a:ea typeface="Calibri"/>
                <a:cs typeface="Times New Roman"/>
              </a:rPr>
              <a:t>recursores </a:t>
            </a:r>
            <a:r>
              <a:rPr lang="es-ES" sz="1100" dirty="0">
                <a:ea typeface="Calibri"/>
                <a:cs typeface="Times New Roman"/>
              </a:rPr>
              <a:t>metabólicos</a:t>
            </a:r>
          </a:p>
        </p:txBody>
      </p:sp>
      <p:sp>
        <p:nvSpPr>
          <p:cNvPr id="121" name="Text Box 148"/>
          <p:cNvSpPr txBox="1">
            <a:spLocks noChangeArrowheads="1"/>
          </p:cNvSpPr>
          <p:nvPr/>
        </p:nvSpPr>
        <p:spPr bwMode="auto">
          <a:xfrm>
            <a:off x="10283936" y="1543532"/>
            <a:ext cx="1835825" cy="1367339"/>
          </a:xfrm>
          <a:prstGeom prst="rect">
            <a:avLst/>
          </a:prstGeom>
          <a:solidFill>
            <a:schemeClr val="accent2">
              <a:lumMod val="40000"/>
              <a:lumOff val="60000"/>
            </a:schemeClr>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eaLnBrk="0" fontAlgn="base" hangingPunct="0">
              <a:spcBef>
                <a:spcPct val="0"/>
              </a:spcBef>
              <a:spcAft>
                <a:spcPct val="0"/>
              </a:spcAft>
              <a:defRPr/>
            </a:pPr>
            <a:r>
              <a:rPr lang="es-ES" sz="1100" i="1" dirty="0">
                <a:ea typeface="Calibri"/>
                <a:cs typeface="Times New Roman"/>
              </a:rPr>
              <a:t>Procesos </a:t>
            </a:r>
            <a:r>
              <a:rPr lang="es-ES" sz="1100" b="1" i="1" dirty="0" err="1">
                <a:solidFill>
                  <a:srgbClr val="7030A0"/>
                </a:solidFill>
                <a:ea typeface="Calibri"/>
                <a:cs typeface="Times New Roman"/>
              </a:rPr>
              <a:t>biosintéticos</a:t>
            </a:r>
            <a:r>
              <a:rPr lang="es-ES" sz="1100" b="1" i="1" dirty="0">
                <a:solidFill>
                  <a:srgbClr val="7030A0"/>
                </a:solidFill>
                <a:ea typeface="Calibri"/>
                <a:cs typeface="Times New Roman"/>
              </a:rPr>
              <a:t> </a:t>
            </a:r>
            <a:r>
              <a:rPr lang="es-ES" sz="1100" i="1" dirty="0">
                <a:ea typeface="Calibri"/>
                <a:cs typeface="Times New Roman"/>
              </a:rPr>
              <a:t>(reductores</a:t>
            </a:r>
            <a:r>
              <a:rPr lang="es-ES" sz="1100" i="1" dirty="0" smtClean="0">
                <a:ea typeface="Calibri"/>
                <a:cs typeface="Times New Roman"/>
              </a:rPr>
              <a:t>):</a:t>
            </a:r>
            <a:endParaRPr lang="es-ES" sz="1100" dirty="0" smtClean="0">
              <a:ea typeface="Calibri"/>
              <a:cs typeface="Times New Roman"/>
            </a:endParaRPr>
          </a:p>
          <a:p>
            <a:pPr marL="171450" indent="-171450" eaLnBrk="0" fontAlgn="base" hangingPunct="0">
              <a:spcBef>
                <a:spcPct val="0"/>
              </a:spcBef>
              <a:spcAft>
                <a:spcPct val="0"/>
              </a:spcAft>
              <a:buFont typeface="Arial" panose="020B0604020202020204" pitchFamily="34" charset="0"/>
              <a:buChar char="•"/>
              <a:defRPr/>
            </a:pPr>
            <a:r>
              <a:rPr lang="es-ES" sz="1100" dirty="0" smtClean="0">
                <a:ea typeface="Calibri"/>
                <a:cs typeface="Times New Roman"/>
              </a:rPr>
              <a:t>Permiten </a:t>
            </a:r>
            <a:r>
              <a:rPr lang="es-ES" sz="1100" dirty="0">
                <a:ea typeface="Calibri"/>
                <a:cs typeface="Times New Roman"/>
              </a:rPr>
              <a:t>sintetizar moléculas orgánicas complejas a partir de moléculas más sencillas. </a:t>
            </a:r>
            <a:endParaRPr lang="es-ES" sz="1100" dirty="0" smtClean="0">
              <a:ea typeface="Calibri"/>
              <a:cs typeface="Times New Roman"/>
            </a:endParaRPr>
          </a:p>
          <a:p>
            <a:pPr marL="171450" indent="-171450" eaLnBrk="0" fontAlgn="base" hangingPunct="0">
              <a:spcBef>
                <a:spcPct val="0"/>
              </a:spcBef>
              <a:spcAft>
                <a:spcPct val="0"/>
              </a:spcAft>
              <a:buFont typeface="Arial" panose="020B0604020202020204" pitchFamily="34" charset="0"/>
              <a:buChar char="•"/>
              <a:defRPr/>
            </a:pPr>
            <a:r>
              <a:rPr lang="es-ES" sz="1100" dirty="0" smtClean="0">
                <a:ea typeface="Calibri"/>
                <a:cs typeface="Times New Roman"/>
              </a:rPr>
              <a:t>Los </a:t>
            </a:r>
            <a:r>
              <a:rPr lang="es-ES" sz="1100" dirty="0">
                <a:ea typeface="Calibri"/>
                <a:cs typeface="Times New Roman"/>
              </a:rPr>
              <a:t>autótrofos, glucosa a partir de CO</a:t>
            </a:r>
            <a:r>
              <a:rPr lang="es-ES" sz="1100" baseline="-25000" dirty="0">
                <a:ea typeface="Calibri"/>
                <a:cs typeface="Times New Roman"/>
              </a:rPr>
              <a:t>2</a:t>
            </a:r>
            <a:r>
              <a:rPr lang="es-ES" sz="1100" dirty="0">
                <a:ea typeface="Calibri"/>
                <a:cs typeface="Times New Roman"/>
              </a:rPr>
              <a:t> y </a:t>
            </a:r>
            <a:r>
              <a:rPr lang="es-ES" sz="1100" dirty="0" smtClean="0">
                <a:ea typeface="Calibri"/>
                <a:cs typeface="Times New Roman"/>
              </a:rPr>
              <a:t>H</a:t>
            </a:r>
            <a:r>
              <a:rPr lang="es-ES" sz="1100" baseline="-25000" dirty="0" smtClean="0">
                <a:ea typeface="Calibri"/>
                <a:cs typeface="Times New Roman"/>
              </a:rPr>
              <a:t>2</a:t>
            </a:r>
            <a:r>
              <a:rPr lang="es-ES" sz="1100" dirty="0" smtClean="0">
                <a:ea typeface="Calibri"/>
                <a:cs typeface="Times New Roman"/>
              </a:rPr>
              <a:t>O.</a:t>
            </a:r>
            <a:endParaRPr kumimoji="0" lang="es-ES" altLang="es-ES" sz="1100" b="0" i="0" u="none" strike="noStrike" kern="1200" cap="none" spc="0" normalizeH="0" baseline="0" noProof="0" dirty="0" smtClean="0">
              <a:ln>
                <a:noFill/>
              </a:ln>
              <a:effectLst/>
              <a:uLnTx/>
              <a:uFillTx/>
              <a:latin typeface="Calibri" panose="020F0502020204030204" pitchFamily="34" charset="0"/>
              <a:ea typeface="Calibri" panose="020F0502020204030204" pitchFamily="34" charset="0"/>
              <a:cs typeface="Times New Roman" panose="02020603050405020304" pitchFamily="18" charset="0"/>
            </a:endParaRPr>
          </a:p>
        </p:txBody>
      </p:sp>
      <p:cxnSp>
        <p:nvCxnSpPr>
          <p:cNvPr id="127" name="Conector recto 126"/>
          <p:cNvCxnSpPr/>
          <p:nvPr/>
        </p:nvCxnSpPr>
        <p:spPr>
          <a:xfrm>
            <a:off x="6181244" y="2892160"/>
            <a:ext cx="20247" cy="265826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Conector recto de flecha 127"/>
          <p:cNvCxnSpPr/>
          <p:nvPr/>
        </p:nvCxnSpPr>
        <p:spPr>
          <a:xfrm flipV="1">
            <a:off x="3383862" y="6196970"/>
            <a:ext cx="337355" cy="2803"/>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6" name="Conector recto 135"/>
          <p:cNvCxnSpPr/>
          <p:nvPr/>
        </p:nvCxnSpPr>
        <p:spPr>
          <a:xfrm flipH="1">
            <a:off x="3630217" y="3227654"/>
            <a:ext cx="3320" cy="5453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Conector recto 138"/>
          <p:cNvCxnSpPr/>
          <p:nvPr/>
        </p:nvCxnSpPr>
        <p:spPr>
          <a:xfrm>
            <a:off x="3657772" y="3429144"/>
            <a:ext cx="657719" cy="129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Conector recto 147"/>
          <p:cNvCxnSpPr/>
          <p:nvPr/>
        </p:nvCxnSpPr>
        <p:spPr>
          <a:xfrm>
            <a:off x="5711525" y="3412705"/>
            <a:ext cx="462798" cy="3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Conector recto 148"/>
          <p:cNvCxnSpPr/>
          <p:nvPr/>
        </p:nvCxnSpPr>
        <p:spPr>
          <a:xfrm flipH="1" flipV="1">
            <a:off x="4162226" y="3503153"/>
            <a:ext cx="5955" cy="167797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6" name="Text Box 75"/>
          <p:cNvSpPr txBox="1">
            <a:spLocks noChangeArrowheads="1"/>
          </p:cNvSpPr>
          <p:nvPr/>
        </p:nvSpPr>
        <p:spPr bwMode="auto">
          <a:xfrm>
            <a:off x="3809470" y="3551795"/>
            <a:ext cx="636696" cy="3194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sz="1200" noProof="0" dirty="0" smtClean="0">
                <a:solidFill>
                  <a:prstClr val="black"/>
                </a:solidFill>
                <a:latin typeface="Calibri" panose="020F0502020204030204"/>
                <a:cs typeface="Times New Roman" panose="02020603050405020304" pitchFamily="18" charset="0"/>
              </a:rPr>
              <a:t>Etapas</a:t>
            </a:r>
            <a:endParaRPr kumimoji="0" lang="es-ES" altLang="es-ES" sz="14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endParaRPr>
          </a:p>
        </p:txBody>
      </p:sp>
      <p:cxnSp>
        <p:nvCxnSpPr>
          <p:cNvPr id="168" name="Conector recto 167"/>
          <p:cNvCxnSpPr/>
          <p:nvPr/>
        </p:nvCxnSpPr>
        <p:spPr>
          <a:xfrm flipH="1">
            <a:off x="8906220" y="3227654"/>
            <a:ext cx="8850" cy="21903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Conector recto de flecha 170"/>
          <p:cNvCxnSpPr>
            <a:stCxn id="324" idx="3"/>
          </p:cNvCxnSpPr>
          <p:nvPr/>
        </p:nvCxnSpPr>
        <p:spPr>
          <a:xfrm>
            <a:off x="791082" y="4158457"/>
            <a:ext cx="2038831" cy="9913"/>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8" name="Conector recto de flecha 177"/>
          <p:cNvCxnSpPr/>
          <p:nvPr/>
        </p:nvCxnSpPr>
        <p:spPr>
          <a:xfrm>
            <a:off x="3848751" y="4840810"/>
            <a:ext cx="307077" cy="4969"/>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9" name="Text Box 111"/>
          <p:cNvSpPr txBox="1">
            <a:spLocks noChangeArrowheads="1"/>
          </p:cNvSpPr>
          <p:nvPr/>
        </p:nvSpPr>
        <p:spPr bwMode="auto">
          <a:xfrm>
            <a:off x="1164390" y="4373146"/>
            <a:ext cx="2681046" cy="261610"/>
          </a:xfrm>
          <a:prstGeom prst="rect">
            <a:avLst/>
          </a:prstGeom>
          <a:solidFill>
            <a:srgbClr val="FFFFFF"/>
          </a:solidFill>
          <a:ln w="9525">
            <a:solidFill>
              <a:srgbClr val="000000"/>
            </a:solidFill>
            <a:miter lim="800000"/>
            <a:headEnd/>
            <a:tailEnd/>
          </a:ln>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sz="1100" dirty="0" err="1" smtClean="0">
                <a:solidFill>
                  <a:prstClr val="black"/>
                </a:solidFill>
                <a:latin typeface="Arial" panose="020B0604020202020204" pitchFamily="34" charset="0"/>
              </a:rPr>
              <a:t>Descarboxilación</a:t>
            </a:r>
            <a:r>
              <a:rPr lang="es-ES" altLang="es-ES" sz="1100" dirty="0" smtClean="0">
                <a:solidFill>
                  <a:prstClr val="black"/>
                </a:solidFill>
                <a:latin typeface="Arial" panose="020B0604020202020204" pitchFamily="34" charset="0"/>
              </a:rPr>
              <a:t> oxidativa del </a:t>
            </a:r>
            <a:r>
              <a:rPr lang="es-ES" altLang="es-ES" sz="1100" dirty="0" err="1" smtClean="0">
                <a:solidFill>
                  <a:prstClr val="black"/>
                </a:solidFill>
                <a:latin typeface="Arial" panose="020B0604020202020204" pitchFamily="34" charset="0"/>
              </a:rPr>
              <a:t>Piruvato</a:t>
            </a:r>
            <a:endParaRPr kumimoji="0" lang="es-ES" altLang="es-ES" sz="1100" b="0" i="0" u="none" strike="noStrike" kern="1200" cap="none" spc="0" normalizeH="0" baseline="0" noProof="0" dirty="0" smtClean="0">
              <a:ln>
                <a:noFill/>
              </a:ln>
              <a:solidFill>
                <a:prstClr val="black"/>
              </a:solidFill>
              <a:effectLst/>
              <a:uLnTx/>
              <a:uFillTx/>
              <a:latin typeface="Arial" panose="020B0604020202020204" pitchFamily="34" charset="0"/>
            </a:endParaRPr>
          </a:p>
        </p:txBody>
      </p:sp>
      <p:sp>
        <p:nvSpPr>
          <p:cNvPr id="180" name="Text Box 111"/>
          <p:cNvSpPr txBox="1">
            <a:spLocks noChangeArrowheads="1"/>
          </p:cNvSpPr>
          <p:nvPr/>
        </p:nvSpPr>
        <p:spPr bwMode="auto">
          <a:xfrm>
            <a:off x="2824734" y="4708532"/>
            <a:ext cx="1009528" cy="261610"/>
          </a:xfrm>
          <a:prstGeom prst="rect">
            <a:avLst/>
          </a:prstGeom>
          <a:solidFill>
            <a:srgbClr val="FFFFFF"/>
          </a:solidFill>
          <a:ln w="9525">
            <a:solidFill>
              <a:srgbClr val="000000"/>
            </a:solidFill>
            <a:miter lim="800000"/>
            <a:headEnd/>
            <a:tailEnd/>
          </a:ln>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sz="1100" dirty="0" smtClean="0">
                <a:solidFill>
                  <a:prstClr val="black"/>
                </a:solidFill>
                <a:latin typeface="Arial" panose="020B0604020202020204" pitchFamily="34" charset="0"/>
              </a:rPr>
              <a:t>C. Krebs</a:t>
            </a:r>
            <a:endParaRPr kumimoji="0" lang="es-ES" altLang="es-ES" sz="1100" b="0" i="0" u="none" strike="noStrike" kern="1200" cap="none" spc="0" normalizeH="0" baseline="0" noProof="0" dirty="0" smtClean="0">
              <a:ln>
                <a:noFill/>
              </a:ln>
              <a:solidFill>
                <a:prstClr val="black"/>
              </a:solidFill>
              <a:effectLst/>
              <a:uLnTx/>
              <a:uFillTx/>
              <a:latin typeface="Arial" panose="020B0604020202020204" pitchFamily="34" charset="0"/>
            </a:endParaRPr>
          </a:p>
        </p:txBody>
      </p:sp>
      <p:sp>
        <p:nvSpPr>
          <p:cNvPr id="181" name="Text Box 111"/>
          <p:cNvSpPr txBox="1">
            <a:spLocks noChangeArrowheads="1"/>
          </p:cNvSpPr>
          <p:nvPr/>
        </p:nvSpPr>
        <p:spPr bwMode="auto">
          <a:xfrm>
            <a:off x="2272824" y="5041530"/>
            <a:ext cx="1570118" cy="261610"/>
          </a:xfrm>
          <a:prstGeom prst="rect">
            <a:avLst/>
          </a:prstGeom>
          <a:solidFill>
            <a:srgbClr val="FFFFFF"/>
          </a:solidFill>
          <a:ln w="9525">
            <a:solidFill>
              <a:srgbClr val="000000"/>
            </a:solidFill>
            <a:miter lim="800000"/>
            <a:headEnd/>
            <a:tailEnd/>
          </a:ln>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sz="1100" noProof="0" dirty="0" smtClean="0">
                <a:solidFill>
                  <a:prstClr val="black"/>
                </a:solidFill>
                <a:latin typeface="Arial" panose="020B0604020202020204" pitchFamily="34" charset="0"/>
              </a:rPr>
              <a:t>Cadena respiratoria</a:t>
            </a:r>
            <a:endParaRPr kumimoji="0" lang="es-ES" altLang="es-ES" sz="1100" b="0" i="0" u="none" strike="noStrike" kern="1200" cap="none" spc="0" normalizeH="0" baseline="0" noProof="0" dirty="0" smtClean="0">
              <a:ln>
                <a:noFill/>
              </a:ln>
              <a:solidFill>
                <a:prstClr val="black"/>
              </a:solidFill>
              <a:effectLst/>
              <a:uLnTx/>
              <a:uFillTx/>
              <a:latin typeface="Arial" panose="020B0604020202020204" pitchFamily="34" charset="0"/>
            </a:endParaRPr>
          </a:p>
        </p:txBody>
      </p:sp>
      <p:cxnSp>
        <p:nvCxnSpPr>
          <p:cNvPr id="183" name="Conector recto de flecha 182"/>
          <p:cNvCxnSpPr>
            <a:stCxn id="3083" idx="3"/>
          </p:cNvCxnSpPr>
          <p:nvPr/>
        </p:nvCxnSpPr>
        <p:spPr>
          <a:xfrm>
            <a:off x="3094680" y="3779212"/>
            <a:ext cx="535537" cy="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7" name="Conector recto de flecha 196"/>
          <p:cNvCxnSpPr/>
          <p:nvPr/>
        </p:nvCxnSpPr>
        <p:spPr>
          <a:xfrm>
            <a:off x="3856146" y="5181132"/>
            <a:ext cx="318433" cy="7968"/>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01" name="Text Box 132"/>
          <p:cNvSpPr txBox="1">
            <a:spLocks noChangeArrowheads="1"/>
          </p:cNvSpPr>
          <p:nvPr/>
        </p:nvSpPr>
        <p:spPr bwMode="auto">
          <a:xfrm>
            <a:off x="3868544" y="3147565"/>
            <a:ext cx="1874707" cy="359715"/>
          </a:xfrm>
          <a:prstGeom prst="rect">
            <a:avLst/>
          </a:prstGeom>
          <a:solidFill>
            <a:schemeClr val="accent6">
              <a:lumMod val="40000"/>
              <a:lumOff val="6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noProof="0" dirty="0" smtClean="0">
                <a:solidFill>
                  <a:prstClr val="black"/>
                </a:solidFill>
                <a:latin typeface="Arial" panose="020B0604020202020204" pitchFamily="34" charset="0"/>
              </a:rPr>
              <a:t>RESPIRACIÓN</a:t>
            </a:r>
            <a:endParaRPr kumimoji="0" lang="es-ES" altLang="es-ES" sz="18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endParaRPr>
          </a:p>
        </p:txBody>
      </p:sp>
      <p:cxnSp>
        <p:nvCxnSpPr>
          <p:cNvPr id="202" name="Conector recto 201"/>
          <p:cNvCxnSpPr>
            <a:stCxn id="100" idx="3"/>
          </p:cNvCxnSpPr>
          <p:nvPr/>
        </p:nvCxnSpPr>
        <p:spPr>
          <a:xfrm>
            <a:off x="5859281" y="5550428"/>
            <a:ext cx="32201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2" name="Conector recto 211"/>
          <p:cNvCxnSpPr/>
          <p:nvPr/>
        </p:nvCxnSpPr>
        <p:spPr>
          <a:xfrm>
            <a:off x="1635329" y="6435059"/>
            <a:ext cx="71086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3" name="Text Box 75"/>
          <p:cNvSpPr txBox="1">
            <a:spLocks noChangeArrowheads="1"/>
          </p:cNvSpPr>
          <p:nvPr/>
        </p:nvSpPr>
        <p:spPr bwMode="auto">
          <a:xfrm>
            <a:off x="3507200" y="5792430"/>
            <a:ext cx="636696" cy="3194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sz="1200" noProof="0" dirty="0" smtClean="0">
                <a:solidFill>
                  <a:prstClr val="black"/>
                </a:solidFill>
                <a:latin typeface="Calibri" panose="020F0502020204030204"/>
                <a:cs typeface="Times New Roman" panose="02020603050405020304" pitchFamily="18" charset="0"/>
              </a:rPr>
              <a:t>Etapas</a:t>
            </a:r>
            <a:endParaRPr kumimoji="0" lang="es-ES" altLang="es-ES" sz="14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endParaRPr>
          </a:p>
        </p:txBody>
      </p:sp>
      <p:cxnSp>
        <p:nvCxnSpPr>
          <p:cNvPr id="215" name="Conector recto de flecha 214"/>
          <p:cNvCxnSpPr/>
          <p:nvPr/>
        </p:nvCxnSpPr>
        <p:spPr>
          <a:xfrm>
            <a:off x="3383862" y="6437489"/>
            <a:ext cx="375891" cy="532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16" name="Text Box 75"/>
          <p:cNvSpPr txBox="1">
            <a:spLocks noChangeArrowheads="1"/>
          </p:cNvSpPr>
          <p:nvPr/>
        </p:nvSpPr>
        <p:spPr bwMode="auto">
          <a:xfrm>
            <a:off x="4902949" y="5782263"/>
            <a:ext cx="1335082" cy="3194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sz="1200" dirty="0" smtClean="0">
                <a:solidFill>
                  <a:prstClr val="black"/>
                </a:solidFill>
                <a:latin typeface="Calibri" panose="020F0502020204030204"/>
                <a:cs typeface="Times New Roman" panose="02020603050405020304" pitchFamily="18" charset="0"/>
              </a:rPr>
              <a:t>Características</a:t>
            </a:r>
            <a:endParaRPr kumimoji="0" lang="es-ES" altLang="es-ES" sz="14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endParaRPr>
          </a:p>
        </p:txBody>
      </p:sp>
      <p:sp>
        <p:nvSpPr>
          <p:cNvPr id="220" name="Text Box 111"/>
          <p:cNvSpPr txBox="1">
            <a:spLocks noChangeArrowheads="1"/>
          </p:cNvSpPr>
          <p:nvPr/>
        </p:nvSpPr>
        <p:spPr bwMode="auto">
          <a:xfrm>
            <a:off x="2375571" y="6304254"/>
            <a:ext cx="1009528" cy="261610"/>
          </a:xfrm>
          <a:prstGeom prst="rect">
            <a:avLst/>
          </a:prstGeom>
          <a:solidFill>
            <a:srgbClr val="FFFFFF"/>
          </a:solidFill>
          <a:ln w="9525">
            <a:solidFill>
              <a:srgbClr val="000000"/>
            </a:solidFill>
            <a:miter lim="800000"/>
            <a:headEnd/>
            <a:tailEnd/>
          </a:ln>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sz="1100" dirty="0" smtClean="0">
                <a:solidFill>
                  <a:prstClr val="black"/>
                </a:solidFill>
                <a:latin typeface="Arial" panose="020B0604020202020204" pitchFamily="34" charset="0"/>
              </a:rPr>
              <a:t>Reductora</a:t>
            </a:r>
            <a:endParaRPr kumimoji="0" lang="es-ES" altLang="es-ES" sz="1100" b="0" i="0" u="none" strike="noStrike" kern="1200" cap="none" spc="0" normalizeH="0" baseline="0" noProof="0" dirty="0" smtClean="0">
              <a:ln>
                <a:noFill/>
              </a:ln>
              <a:solidFill>
                <a:prstClr val="black"/>
              </a:solidFill>
              <a:effectLst/>
              <a:uLnTx/>
              <a:uFillTx/>
              <a:latin typeface="Arial" panose="020B0604020202020204" pitchFamily="34" charset="0"/>
            </a:endParaRPr>
          </a:p>
        </p:txBody>
      </p:sp>
      <p:cxnSp>
        <p:nvCxnSpPr>
          <p:cNvPr id="222" name="Conector recto de flecha 221"/>
          <p:cNvCxnSpPr/>
          <p:nvPr/>
        </p:nvCxnSpPr>
        <p:spPr>
          <a:xfrm flipH="1" flipV="1">
            <a:off x="6525922" y="2892161"/>
            <a:ext cx="14994" cy="1947176"/>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88" name="Text Box 75"/>
          <p:cNvSpPr txBox="1">
            <a:spLocks noChangeArrowheads="1"/>
          </p:cNvSpPr>
          <p:nvPr/>
        </p:nvSpPr>
        <p:spPr bwMode="auto">
          <a:xfrm>
            <a:off x="5822980" y="3036555"/>
            <a:ext cx="636696" cy="3194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s-ES" altLang="es-ES" sz="9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rPr>
              <a:t>Glúcidos</a:t>
            </a:r>
          </a:p>
        </p:txBody>
      </p:sp>
      <p:sp>
        <p:nvSpPr>
          <p:cNvPr id="289" name="Text Box 75"/>
          <p:cNvSpPr txBox="1">
            <a:spLocks noChangeArrowheads="1"/>
          </p:cNvSpPr>
          <p:nvPr/>
        </p:nvSpPr>
        <p:spPr bwMode="auto">
          <a:xfrm>
            <a:off x="6737273" y="3251884"/>
            <a:ext cx="636696" cy="3194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sz="900" dirty="0" smtClean="0">
                <a:solidFill>
                  <a:prstClr val="black"/>
                </a:solidFill>
                <a:latin typeface="Arial" panose="020B0604020202020204" pitchFamily="34" charset="0"/>
              </a:rPr>
              <a:t>Lípidos</a:t>
            </a:r>
            <a:endParaRPr kumimoji="0" lang="es-ES" altLang="es-ES" sz="9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endParaRPr>
          </a:p>
        </p:txBody>
      </p:sp>
      <p:sp>
        <p:nvSpPr>
          <p:cNvPr id="290" name="Text Box 75"/>
          <p:cNvSpPr txBox="1">
            <a:spLocks noChangeArrowheads="1"/>
          </p:cNvSpPr>
          <p:nvPr/>
        </p:nvSpPr>
        <p:spPr bwMode="auto">
          <a:xfrm>
            <a:off x="6261067" y="3551795"/>
            <a:ext cx="711662" cy="3194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sz="900" dirty="0" smtClean="0">
                <a:solidFill>
                  <a:prstClr val="black"/>
                </a:solidFill>
                <a:latin typeface="Arial" panose="020B0604020202020204" pitchFamily="34" charset="0"/>
              </a:rPr>
              <a:t>Proteínas</a:t>
            </a:r>
            <a:endParaRPr kumimoji="0" lang="es-ES" altLang="es-ES" sz="9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endParaRPr>
          </a:p>
        </p:txBody>
      </p:sp>
      <p:sp>
        <p:nvSpPr>
          <p:cNvPr id="72" name="Rectángulo 71"/>
          <p:cNvSpPr/>
          <p:nvPr/>
        </p:nvSpPr>
        <p:spPr>
          <a:xfrm>
            <a:off x="6683158" y="4161099"/>
            <a:ext cx="1404096" cy="523220"/>
          </a:xfrm>
          <a:prstGeom prst="rect">
            <a:avLst/>
          </a:prstGeom>
          <a:solidFill>
            <a:schemeClr val="accent6">
              <a:lumMod val="20000"/>
              <a:lumOff val="80000"/>
            </a:schemeClr>
          </a:solidFill>
          <a:ln>
            <a:solidFill>
              <a:schemeClr val="tx1"/>
            </a:solidFill>
          </a:ln>
        </p:spPr>
        <p:txBody>
          <a:bodyPr wrap="square">
            <a:spAutoFit/>
          </a:bodyPr>
          <a:lstStyle/>
          <a:p>
            <a:pPr marL="90488" lvl="0" indent="-90488" eaLnBrk="0" fontAlgn="base" hangingPunct="0">
              <a:spcBef>
                <a:spcPct val="0"/>
              </a:spcBef>
              <a:spcAft>
                <a:spcPct val="0"/>
              </a:spcAft>
              <a:buFont typeface="Arial" panose="020B0604020202020204" pitchFamily="34" charset="0"/>
              <a:buChar char="•"/>
              <a:defRPr/>
            </a:pPr>
            <a:r>
              <a:rPr lang="es-ES" sz="1400" b="1" dirty="0" smtClean="0">
                <a:sym typeface="Symbol" pitchFamily="18" charset="2"/>
              </a:rPr>
              <a:t> - OXIDACIÓN</a:t>
            </a:r>
            <a:endParaRPr lang="es-ES" sz="1400" b="1" dirty="0">
              <a:sym typeface="Symbol" pitchFamily="18" charset="2"/>
            </a:endParaRPr>
          </a:p>
          <a:p>
            <a:pPr marL="90488" lvl="0" indent="-90488" eaLnBrk="0" fontAlgn="base" hangingPunct="0">
              <a:spcBef>
                <a:spcPct val="0"/>
              </a:spcBef>
              <a:spcAft>
                <a:spcPct val="0"/>
              </a:spcAft>
              <a:buFont typeface="Arial" panose="020B0604020202020204" pitchFamily="34" charset="0"/>
              <a:buChar char="•"/>
              <a:defRPr/>
            </a:pPr>
            <a:r>
              <a:rPr lang="es-ES" sz="1400" b="1" dirty="0">
                <a:sym typeface="Symbol" pitchFamily="18" charset="2"/>
              </a:rPr>
              <a:t>C. Krebs</a:t>
            </a:r>
            <a:endParaRPr lang="es-ES" altLang="es-ES" sz="1400" b="1" dirty="0">
              <a:latin typeface="Arial" panose="020B0604020202020204" pitchFamily="34" charset="0"/>
            </a:endParaRPr>
          </a:p>
        </p:txBody>
      </p:sp>
      <p:sp>
        <p:nvSpPr>
          <p:cNvPr id="291" name="Rectángulo 290"/>
          <p:cNvSpPr/>
          <p:nvPr/>
        </p:nvSpPr>
        <p:spPr>
          <a:xfrm>
            <a:off x="6341274" y="4868301"/>
            <a:ext cx="1198051" cy="646331"/>
          </a:xfrm>
          <a:prstGeom prst="rect">
            <a:avLst/>
          </a:prstGeom>
          <a:solidFill>
            <a:schemeClr val="accent6">
              <a:lumMod val="20000"/>
              <a:lumOff val="80000"/>
            </a:schemeClr>
          </a:solidFill>
          <a:ln>
            <a:solidFill>
              <a:schemeClr val="tx1"/>
            </a:solidFill>
          </a:ln>
        </p:spPr>
        <p:txBody>
          <a:bodyPr wrap="square">
            <a:spAutoFit/>
          </a:bodyPr>
          <a:lstStyle/>
          <a:p>
            <a:pPr marL="90488" lvl="0" indent="-90488" eaLnBrk="0" fontAlgn="base" hangingPunct="0">
              <a:spcBef>
                <a:spcPct val="0"/>
              </a:spcBef>
              <a:spcAft>
                <a:spcPct val="0"/>
              </a:spcAft>
              <a:buFont typeface="Arial" panose="020B0604020202020204" pitchFamily="34" charset="0"/>
              <a:buChar char="•"/>
              <a:defRPr/>
            </a:pPr>
            <a:r>
              <a:rPr lang="es-ES" sz="1200" b="1" dirty="0" err="1" smtClean="0">
                <a:sym typeface="Symbol" pitchFamily="18" charset="2"/>
              </a:rPr>
              <a:t>Desaminación</a:t>
            </a:r>
            <a:r>
              <a:rPr lang="es-ES" sz="1200" b="1" dirty="0" smtClean="0">
                <a:sym typeface="Symbol" pitchFamily="18" charset="2"/>
              </a:rPr>
              <a:t> (</a:t>
            </a:r>
            <a:r>
              <a:rPr lang="es-ES" sz="1200" b="1" dirty="0" err="1" smtClean="0">
                <a:sym typeface="Symbol" pitchFamily="18" charset="2"/>
              </a:rPr>
              <a:t>citosol</a:t>
            </a:r>
            <a:r>
              <a:rPr lang="es-ES" sz="1200" b="1" dirty="0" smtClean="0">
                <a:sym typeface="Symbol" pitchFamily="18" charset="2"/>
              </a:rPr>
              <a:t>)</a:t>
            </a:r>
            <a:endParaRPr lang="es-ES" sz="1200" b="1" dirty="0">
              <a:sym typeface="Symbol" pitchFamily="18" charset="2"/>
            </a:endParaRPr>
          </a:p>
          <a:p>
            <a:pPr marL="90488" lvl="0" indent="-90488" eaLnBrk="0" fontAlgn="base" hangingPunct="0">
              <a:spcBef>
                <a:spcPct val="0"/>
              </a:spcBef>
              <a:spcAft>
                <a:spcPct val="0"/>
              </a:spcAft>
              <a:buFont typeface="Arial" panose="020B0604020202020204" pitchFamily="34" charset="0"/>
              <a:buChar char="•"/>
              <a:defRPr/>
            </a:pPr>
            <a:r>
              <a:rPr lang="es-ES" sz="1200" b="1" dirty="0">
                <a:sym typeface="Symbol" pitchFamily="18" charset="2"/>
              </a:rPr>
              <a:t>C. Krebs</a:t>
            </a:r>
            <a:endParaRPr lang="es-ES" altLang="es-ES" sz="1200" b="1" dirty="0">
              <a:latin typeface="Arial" panose="020B0604020202020204" pitchFamily="34" charset="0"/>
            </a:endParaRPr>
          </a:p>
        </p:txBody>
      </p:sp>
      <p:sp>
        <p:nvSpPr>
          <p:cNvPr id="296" name="Text Box 111"/>
          <p:cNvSpPr txBox="1">
            <a:spLocks noChangeArrowheads="1"/>
          </p:cNvSpPr>
          <p:nvPr/>
        </p:nvSpPr>
        <p:spPr bwMode="auto">
          <a:xfrm>
            <a:off x="7613" y="3111978"/>
            <a:ext cx="1669733" cy="43088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algn="ctr" eaLnBrk="0" fontAlgn="base" hangingPunct="0">
              <a:spcBef>
                <a:spcPct val="0"/>
              </a:spcBef>
              <a:spcAft>
                <a:spcPct val="0"/>
              </a:spcAft>
              <a:defRPr/>
            </a:pPr>
            <a:r>
              <a:rPr lang="es-ES" altLang="es-ES" sz="1100" dirty="0" smtClean="0">
                <a:solidFill>
                  <a:prstClr val="black"/>
                </a:solidFill>
                <a:latin typeface="Arial" panose="020B0604020202020204" pitchFamily="34" charset="0"/>
              </a:rPr>
              <a:t>Aceptor final de e</a:t>
            </a:r>
            <a:r>
              <a:rPr lang="es-ES" altLang="es-ES" sz="1100" b="1" baseline="30000" dirty="0" smtClean="0">
                <a:solidFill>
                  <a:prstClr val="black"/>
                </a:solidFill>
                <a:latin typeface="Arial" panose="020B0604020202020204" pitchFamily="34" charset="0"/>
              </a:rPr>
              <a:t>-</a:t>
            </a:r>
            <a:r>
              <a:rPr lang="es-ES" altLang="es-ES" sz="1100" dirty="0" smtClean="0">
                <a:solidFill>
                  <a:prstClr val="black"/>
                </a:solidFill>
                <a:latin typeface="Arial" panose="020B0604020202020204" pitchFamily="34" charset="0"/>
              </a:rPr>
              <a:t> : diferente a O</a:t>
            </a:r>
            <a:r>
              <a:rPr lang="es-ES" altLang="es-ES" sz="1100" baseline="-25000" dirty="0" smtClean="0">
                <a:solidFill>
                  <a:prstClr val="black"/>
                </a:solidFill>
                <a:latin typeface="Arial" panose="020B0604020202020204" pitchFamily="34" charset="0"/>
              </a:rPr>
              <a:t>2</a:t>
            </a:r>
            <a:endParaRPr lang="es-ES" altLang="es-ES" sz="1100" baseline="-25000" dirty="0">
              <a:solidFill>
                <a:prstClr val="black"/>
              </a:solidFill>
              <a:latin typeface="Arial" panose="020B0604020202020204" pitchFamily="34" charset="0"/>
            </a:endParaRPr>
          </a:p>
        </p:txBody>
      </p:sp>
      <p:sp>
        <p:nvSpPr>
          <p:cNvPr id="304" name="Text Box 148"/>
          <p:cNvSpPr txBox="1">
            <a:spLocks noChangeArrowheads="1"/>
          </p:cNvSpPr>
          <p:nvPr/>
        </p:nvSpPr>
        <p:spPr bwMode="auto">
          <a:xfrm>
            <a:off x="4742924" y="6204970"/>
            <a:ext cx="3108301" cy="661354"/>
          </a:xfrm>
          <a:prstGeom prst="rect">
            <a:avLst/>
          </a:prstGeom>
          <a:solidFill>
            <a:schemeClr val="accent2">
              <a:lumMod val="40000"/>
              <a:lumOff val="60000"/>
            </a:schemeClr>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171450" marR="0" lvl="0" indent="-171450"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s-ES" altLang="es-ES" sz="1100" b="0" i="0" u="none" strike="noStrike" kern="1200" cap="none" spc="0" normalizeH="0" baseline="0" noProof="0" dirty="0" smtClean="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Oxidación parcial:</a:t>
            </a:r>
            <a:r>
              <a:rPr kumimoji="0" lang="es-ES" altLang="es-ES" sz="1100" b="0" i="0" u="none" strike="noStrike" kern="1200" cap="none" spc="0" normalizeH="0" noProof="0" dirty="0" smtClean="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 PF: Lactato, Etanol y  CO2, …</a:t>
            </a:r>
            <a:endParaRPr kumimoji="0" lang="es-ES" altLang="es-ES" sz="1100" b="0" i="0" u="none" strike="noStrike" kern="1200" cap="none" spc="0" normalizeH="0" baseline="0" noProof="0" dirty="0" smtClean="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171450" marR="0" lvl="0" indent="-171450"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s-ES" altLang="es-ES" sz="1100"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Aceptor de e- </a:t>
            </a:r>
            <a:r>
              <a:rPr lang="es-ES" altLang="es-ES" sz="11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s-ES" altLang="es-ES" sz="1100"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orgánico (Pr. Anaerobio)</a:t>
            </a:r>
          </a:p>
          <a:p>
            <a:pPr marL="171450" marR="0" lvl="0" indent="-171450"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s-ES" altLang="es-ES" sz="1100"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ATP por </a:t>
            </a:r>
            <a:r>
              <a:rPr lang="es-ES" altLang="es-ES" sz="1100" dirty="0" err="1"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fosforilación</a:t>
            </a:r>
            <a:r>
              <a:rPr lang="es-ES" altLang="es-ES" sz="1100"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 a nivel de S</a:t>
            </a:r>
          </a:p>
          <a:p>
            <a:pPr marL="171450" marR="0" lvl="0" indent="-171450"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s-ES" altLang="es-ES" sz="1100" b="0" i="0" u="none" strike="noStrike" kern="1200" cap="none" spc="0" normalizeH="0" baseline="0" noProof="0" dirty="0" smtClean="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Rendimiento energético</a:t>
            </a:r>
            <a:r>
              <a:rPr kumimoji="0" lang="es-ES" altLang="es-ES" sz="1100" b="0" i="0" u="none" strike="noStrike" kern="1200" cap="none" spc="0" normalizeH="0" noProof="0" dirty="0" smtClean="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 bajo</a:t>
            </a:r>
            <a:endParaRPr kumimoji="0" lang="es-ES" altLang="es-ES" sz="1100" b="0" i="0" u="none" strike="noStrike" kern="1200" cap="none" spc="0" normalizeH="0" baseline="0" noProof="0" dirty="0" smtClean="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cxnSp>
        <p:nvCxnSpPr>
          <p:cNvPr id="308" name="Conector recto 307"/>
          <p:cNvCxnSpPr/>
          <p:nvPr/>
        </p:nvCxnSpPr>
        <p:spPr>
          <a:xfrm flipH="1">
            <a:off x="1625469" y="6091899"/>
            <a:ext cx="247" cy="67750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9" name="Conector recto de flecha 308"/>
          <p:cNvCxnSpPr/>
          <p:nvPr/>
        </p:nvCxnSpPr>
        <p:spPr>
          <a:xfrm flipV="1">
            <a:off x="1406769" y="6626868"/>
            <a:ext cx="215627" cy="10374"/>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4" name="Conector recto de flecha 313"/>
          <p:cNvCxnSpPr/>
          <p:nvPr/>
        </p:nvCxnSpPr>
        <p:spPr>
          <a:xfrm flipV="1">
            <a:off x="1408448" y="6101732"/>
            <a:ext cx="215627" cy="10374"/>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5" name="Conector recto de flecha 314"/>
          <p:cNvCxnSpPr/>
          <p:nvPr/>
        </p:nvCxnSpPr>
        <p:spPr>
          <a:xfrm flipH="1">
            <a:off x="1635330" y="6744436"/>
            <a:ext cx="300978" cy="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16" name="Text Box 111"/>
          <p:cNvSpPr txBox="1">
            <a:spLocks noChangeArrowheads="1"/>
          </p:cNvSpPr>
          <p:nvPr/>
        </p:nvSpPr>
        <p:spPr bwMode="auto">
          <a:xfrm>
            <a:off x="7614" y="5857359"/>
            <a:ext cx="1387754" cy="430887"/>
          </a:xfrm>
          <a:prstGeom prst="rect">
            <a:avLst/>
          </a:prstGeom>
          <a:solidFill>
            <a:srgbClr val="FFFFFF"/>
          </a:solidFill>
          <a:ln w="9525">
            <a:solidFill>
              <a:srgbClr val="000000"/>
            </a:solidFill>
            <a:miter lim="800000"/>
            <a:headEnd/>
            <a:tailEnd/>
          </a:ln>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sz="1100" noProof="0" dirty="0" smtClean="0">
                <a:solidFill>
                  <a:prstClr val="black"/>
                </a:solidFill>
                <a:latin typeface="Arial" panose="020B0604020202020204" pitchFamily="34" charset="0"/>
              </a:rPr>
              <a:t>F. </a:t>
            </a:r>
            <a:r>
              <a:rPr lang="es-ES" altLang="es-ES" sz="1100" dirty="0" smtClean="0">
                <a:solidFill>
                  <a:prstClr val="black"/>
                </a:solidFill>
                <a:latin typeface="Arial" panose="020B0604020202020204" pitchFamily="34" charset="0"/>
              </a:rPr>
              <a:t>L</a:t>
            </a:r>
            <a:r>
              <a:rPr lang="es-ES" altLang="es-ES" sz="1100" noProof="0" dirty="0" err="1" smtClean="0">
                <a:solidFill>
                  <a:prstClr val="black"/>
                </a:solidFill>
                <a:latin typeface="Arial" panose="020B0604020202020204" pitchFamily="34" charset="0"/>
              </a:rPr>
              <a:t>áctica</a:t>
            </a:r>
            <a:r>
              <a:rPr lang="es-ES" altLang="es-ES" sz="1100" noProof="0" dirty="0" smtClean="0">
                <a:solidFill>
                  <a:prstClr val="black"/>
                </a:solidFill>
                <a:latin typeface="Arial" panose="020B0604020202020204" pitchFamily="34" charset="0"/>
              </a:rPr>
              <a:t>: </a:t>
            </a:r>
          </a:p>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sz="1100" noProof="0" dirty="0" smtClean="0">
                <a:solidFill>
                  <a:prstClr val="black"/>
                </a:solidFill>
                <a:latin typeface="Arial" panose="020B0604020202020204" pitchFamily="34" charset="0"/>
              </a:rPr>
              <a:t>AFE: </a:t>
            </a:r>
            <a:r>
              <a:rPr lang="es-ES" altLang="es-ES" sz="1100" noProof="0" dirty="0" err="1" smtClean="0">
                <a:solidFill>
                  <a:prstClr val="black"/>
                </a:solidFill>
                <a:latin typeface="Arial" panose="020B0604020202020204" pitchFamily="34" charset="0"/>
              </a:rPr>
              <a:t>piruvato</a:t>
            </a:r>
            <a:endParaRPr kumimoji="0" lang="es-ES" altLang="es-ES" sz="1100" b="0" i="0" u="none" strike="noStrike" kern="1200" cap="none" spc="0" normalizeH="0" baseline="0" noProof="0" dirty="0" smtClean="0">
              <a:ln>
                <a:noFill/>
              </a:ln>
              <a:solidFill>
                <a:prstClr val="black"/>
              </a:solidFill>
              <a:effectLst/>
              <a:uLnTx/>
              <a:uFillTx/>
              <a:latin typeface="Arial" panose="020B0604020202020204" pitchFamily="34" charset="0"/>
            </a:endParaRPr>
          </a:p>
        </p:txBody>
      </p:sp>
      <p:sp>
        <p:nvSpPr>
          <p:cNvPr id="317" name="Text Box 111"/>
          <p:cNvSpPr txBox="1">
            <a:spLocks noChangeArrowheads="1"/>
          </p:cNvSpPr>
          <p:nvPr/>
        </p:nvSpPr>
        <p:spPr bwMode="auto">
          <a:xfrm>
            <a:off x="3284" y="6338513"/>
            <a:ext cx="1393872" cy="430887"/>
          </a:xfrm>
          <a:prstGeom prst="rect">
            <a:avLst/>
          </a:prstGeom>
          <a:solidFill>
            <a:srgbClr val="FFFFFF"/>
          </a:solidFill>
          <a:ln w="9525">
            <a:solidFill>
              <a:srgbClr val="000000"/>
            </a:solidFill>
            <a:miter lim="800000"/>
            <a:headEnd/>
            <a:tailEnd/>
          </a:ln>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sz="1100" noProof="0" dirty="0" smtClean="0">
                <a:solidFill>
                  <a:prstClr val="black"/>
                </a:solidFill>
                <a:latin typeface="Arial" panose="020B0604020202020204" pitchFamily="34" charset="0"/>
              </a:rPr>
              <a:t>F. alcohólica</a:t>
            </a:r>
          </a:p>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sz="1100" noProof="0" dirty="0" smtClean="0">
                <a:solidFill>
                  <a:prstClr val="black"/>
                </a:solidFill>
                <a:latin typeface="Arial" panose="020B0604020202020204" pitchFamily="34" charset="0"/>
              </a:rPr>
              <a:t>AFE: </a:t>
            </a:r>
            <a:r>
              <a:rPr lang="es-ES" altLang="es-ES" sz="1100" noProof="0" dirty="0" err="1" smtClean="0">
                <a:solidFill>
                  <a:prstClr val="black"/>
                </a:solidFill>
                <a:latin typeface="Arial" panose="020B0604020202020204" pitchFamily="34" charset="0"/>
              </a:rPr>
              <a:t>acetaldehido</a:t>
            </a:r>
            <a:endParaRPr kumimoji="0" lang="es-ES" altLang="es-ES" sz="1100" b="0" i="0" u="none" strike="noStrike" kern="1200" cap="none" spc="0" normalizeH="0" baseline="0" noProof="0" dirty="0" smtClean="0">
              <a:ln>
                <a:noFill/>
              </a:ln>
              <a:solidFill>
                <a:prstClr val="black"/>
              </a:solidFill>
              <a:effectLst/>
              <a:uLnTx/>
              <a:uFillTx/>
              <a:latin typeface="Arial" panose="020B0604020202020204" pitchFamily="34" charset="0"/>
            </a:endParaRPr>
          </a:p>
        </p:txBody>
      </p:sp>
      <p:sp>
        <p:nvSpPr>
          <p:cNvPr id="320" name="Text Box 111"/>
          <p:cNvSpPr txBox="1">
            <a:spLocks noChangeArrowheads="1"/>
          </p:cNvSpPr>
          <p:nvPr/>
        </p:nvSpPr>
        <p:spPr bwMode="auto">
          <a:xfrm>
            <a:off x="1951345" y="6613631"/>
            <a:ext cx="745401" cy="261610"/>
          </a:xfrm>
          <a:prstGeom prst="rect">
            <a:avLst/>
          </a:prstGeom>
          <a:solidFill>
            <a:srgbClr val="FFFFFF"/>
          </a:solidFill>
          <a:ln w="9525">
            <a:solidFill>
              <a:srgbClr val="000000"/>
            </a:solidFill>
            <a:miter lim="800000"/>
            <a:headEnd/>
            <a:tailEnd/>
          </a:ln>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sz="1100" dirty="0">
                <a:solidFill>
                  <a:prstClr val="black"/>
                </a:solidFill>
                <a:latin typeface="Arial" panose="020B0604020202020204" pitchFamily="34" charset="0"/>
              </a:rPr>
              <a:t>O</a:t>
            </a:r>
            <a:r>
              <a:rPr kumimoji="0" lang="es-ES" altLang="es-ES" sz="1100" b="0" i="0" u="none" strike="noStrike" kern="1200" cap="none" spc="0" normalizeH="0" baseline="0" noProof="0" dirty="0" smtClean="0">
                <a:ln>
                  <a:noFill/>
                </a:ln>
                <a:solidFill>
                  <a:prstClr val="black"/>
                </a:solidFill>
                <a:effectLst/>
                <a:uLnTx/>
                <a:uFillTx/>
                <a:latin typeface="Arial" panose="020B0604020202020204" pitchFamily="34" charset="0"/>
              </a:rPr>
              <a:t>tras</a:t>
            </a:r>
          </a:p>
        </p:txBody>
      </p:sp>
      <p:cxnSp>
        <p:nvCxnSpPr>
          <p:cNvPr id="321" name="Conector recto de flecha 320"/>
          <p:cNvCxnSpPr/>
          <p:nvPr/>
        </p:nvCxnSpPr>
        <p:spPr>
          <a:xfrm>
            <a:off x="3850959" y="4500488"/>
            <a:ext cx="307077" cy="4969"/>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2" name="Conector recto de flecha 321"/>
          <p:cNvCxnSpPr/>
          <p:nvPr/>
        </p:nvCxnSpPr>
        <p:spPr>
          <a:xfrm>
            <a:off x="3850959" y="4169457"/>
            <a:ext cx="307077" cy="4969"/>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23" name="Text Box 75"/>
          <p:cNvSpPr txBox="1">
            <a:spLocks noChangeArrowheads="1"/>
          </p:cNvSpPr>
          <p:nvPr/>
        </p:nvSpPr>
        <p:spPr bwMode="auto">
          <a:xfrm>
            <a:off x="1701977" y="4025120"/>
            <a:ext cx="934222" cy="3194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sz="1200" dirty="0" smtClean="0">
                <a:solidFill>
                  <a:prstClr val="black"/>
                </a:solidFill>
                <a:latin typeface="Calibri" panose="020F0502020204030204"/>
                <a:cs typeface="Times New Roman" panose="02020603050405020304" pitchFamily="18" charset="0"/>
              </a:rPr>
              <a:t>localización</a:t>
            </a:r>
            <a:endParaRPr kumimoji="0" lang="es-ES" altLang="es-ES" sz="14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endParaRPr>
          </a:p>
        </p:txBody>
      </p:sp>
      <p:sp>
        <p:nvSpPr>
          <p:cNvPr id="324" name="Text Box 111"/>
          <p:cNvSpPr txBox="1">
            <a:spLocks noChangeArrowheads="1"/>
          </p:cNvSpPr>
          <p:nvPr/>
        </p:nvSpPr>
        <p:spPr bwMode="auto">
          <a:xfrm>
            <a:off x="8818" y="4027652"/>
            <a:ext cx="782264" cy="26161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sz="1100" noProof="0" dirty="0" err="1" smtClean="0">
                <a:solidFill>
                  <a:prstClr val="black"/>
                </a:solidFill>
                <a:latin typeface="Arial" panose="020B0604020202020204" pitchFamily="34" charset="0"/>
              </a:rPr>
              <a:t>Citosol</a:t>
            </a:r>
            <a:endParaRPr kumimoji="0" lang="es-ES" altLang="es-ES" sz="1100" b="0" i="0" u="none" strike="noStrike" kern="1200" cap="none" spc="0" normalizeH="0" baseline="-25000" noProof="0" dirty="0" smtClean="0">
              <a:ln>
                <a:noFill/>
              </a:ln>
              <a:solidFill>
                <a:prstClr val="black"/>
              </a:solidFill>
              <a:effectLst/>
              <a:uLnTx/>
              <a:uFillTx/>
              <a:latin typeface="Arial" panose="020B0604020202020204" pitchFamily="34" charset="0"/>
            </a:endParaRPr>
          </a:p>
        </p:txBody>
      </p:sp>
      <p:cxnSp>
        <p:nvCxnSpPr>
          <p:cNvPr id="325" name="Conector recto 324"/>
          <p:cNvCxnSpPr/>
          <p:nvPr/>
        </p:nvCxnSpPr>
        <p:spPr>
          <a:xfrm flipH="1">
            <a:off x="1012569" y="4528552"/>
            <a:ext cx="3320" cy="2792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6" name="Conector recto 325"/>
          <p:cNvCxnSpPr>
            <a:endCxn id="180" idx="1"/>
          </p:cNvCxnSpPr>
          <p:nvPr/>
        </p:nvCxnSpPr>
        <p:spPr>
          <a:xfrm>
            <a:off x="1006105" y="4826357"/>
            <a:ext cx="1818629" cy="129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7" name="Conector recto 326"/>
          <p:cNvCxnSpPr>
            <a:endCxn id="179" idx="1"/>
          </p:cNvCxnSpPr>
          <p:nvPr/>
        </p:nvCxnSpPr>
        <p:spPr>
          <a:xfrm flipV="1">
            <a:off x="1018713" y="4503951"/>
            <a:ext cx="145677" cy="422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8" name="Conector recto de flecha 327"/>
          <p:cNvCxnSpPr/>
          <p:nvPr/>
        </p:nvCxnSpPr>
        <p:spPr>
          <a:xfrm flipV="1">
            <a:off x="794863" y="4670426"/>
            <a:ext cx="192576" cy="10933"/>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29" name="Text Box 111"/>
          <p:cNvSpPr txBox="1">
            <a:spLocks noChangeArrowheads="1"/>
          </p:cNvSpPr>
          <p:nvPr/>
        </p:nvSpPr>
        <p:spPr bwMode="auto">
          <a:xfrm>
            <a:off x="0" y="4445773"/>
            <a:ext cx="802740" cy="49244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R="0" lvl="0" defTabSz="914400" rtl="0" eaLnBrk="0" fontAlgn="base" latinLnBrk="0" hangingPunct="0">
              <a:lnSpc>
                <a:spcPct val="100000"/>
              </a:lnSpc>
              <a:spcBef>
                <a:spcPct val="0"/>
              </a:spcBef>
              <a:spcAft>
                <a:spcPct val="0"/>
              </a:spcAft>
              <a:buClrTx/>
              <a:buSzTx/>
              <a:buFont typeface="Arial" panose="020B0604020202020204" pitchFamily="34" charset="0"/>
              <a:buChar char="•"/>
              <a:tabLst>
                <a:tab pos="0" algn="l"/>
              </a:tabLst>
              <a:defRPr/>
            </a:pPr>
            <a:r>
              <a:rPr lang="es-ES" altLang="es-ES" sz="1100" dirty="0" smtClean="0">
                <a:solidFill>
                  <a:prstClr val="black"/>
                </a:solidFill>
                <a:latin typeface="Arial" panose="020B0604020202020204" pitchFamily="34" charset="0"/>
              </a:rPr>
              <a:t> </a:t>
            </a:r>
            <a:r>
              <a:rPr lang="es-ES" altLang="es-ES" sz="1000" dirty="0" smtClean="0">
                <a:solidFill>
                  <a:prstClr val="black"/>
                </a:solidFill>
                <a:latin typeface="Arial" panose="020B0604020202020204" pitchFamily="34" charset="0"/>
              </a:rPr>
              <a:t>E: Matriz  </a:t>
            </a:r>
            <a:r>
              <a:rPr lang="es-ES" altLang="es-ES" sz="900" dirty="0" smtClean="0">
                <a:solidFill>
                  <a:prstClr val="black"/>
                </a:solidFill>
                <a:latin typeface="Arial" panose="020B0604020202020204" pitchFamily="34" charset="0"/>
              </a:rPr>
              <a:t>mitocondrial</a:t>
            </a:r>
          </a:p>
          <a:p>
            <a:pPr marR="0" lvl="0" defTabSz="914400" rtl="0" eaLnBrk="0" fontAlgn="base" latinLnBrk="0" hangingPunct="0">
              <a:lnSpc>
                <a:spcPct val="100000"/>
              </a:lnSpc>
              <a:spcBef>
                <a:spcPct val="0"/>
              </a:spcBef>
              <a:spcAft>
                <a:spcPct val="0"/>
              </a:spcAft>
              <a:buClrTx/>
              <a:buSzTx/>
              <a:buFont typeface="Arial" panose="020B0604020202020204" pitchFamily="34" charset="0"/>
              <a:buChar char="•"/>
              <a:tabLst>
                <a:tab pos="0" algn="l"/>
              </a:tabLst>
              <a:defRPr/>
            </a:pPr>
            <a:r>
              <a:rPr kumimoji="0" lang="es-ES" altLang="es-ES" sz="900" b="1" i="0" u="none" strike="noStrike" kern="1200" cap="none" spc="0" normalizeH="0" baseline="-25000" noProof="0" dirty="0" smtClean="0">
                <a:ln>
                  <a:noFill/>
                </a:ln>
                <a:solidFill>
                  <a:prstClr val="black"/>
                </a:solidFill>
                <a:effectLst/>
                <a:uLnTx/>
                <a:uFillTx/>
                <a:latin typeface="Arial" panose="020B0604020202020204" pitchFamily="34" charset="0"/>
              </a:rPr>
              <a:t>  P: </a:t>
            </a:r>
            <a:r>
              <a:rPr lang="es-ES" altLang="es-ES" sz="900" b="1" baseline="-25000" dirty="0" smtClean="0">
                <a:solidFill>
                  <a:prstClr val="black"/>
                </a:solidFill>
                <a:latin typeface="Arial" panose="020B0604020202020204" pitchFamily="34" charset="0"/>
              </a:rPr>
              <a:t>C</a:t>
            </a:r>
            <a:r>
              <a:rPr kumimoji="0" lang="es-ES" altLang="es-ES" sz="900" b="1" i="0" u="none" strike="noStrike" kern="1200" cap="none" spc="0" normalizeH="0" baseline="-25000" noProof="0" dirty="0" smtClean="0">
                <a:ln>
                  <a:noFill/>
                </a:ln>
                <a:solidFill>
                  <a:prstClr val="black"/>
                </a:solidFill>
                <a:effectLst/>
                <a:uLnTx/>
                <a:uFillTx/>
                <a:latin typeface="Arial" panose="020B0604020202020204" pitchFamily="34" charset="0"/>
              </a:rPr>
              <a:t>ITOSOL</a:t>
            </a:r>
          </a:p>
        </p:txBody>
      </p:sp>
      <p:cxnSp>
        <p:nvCxnSpPr>
          <p:cNvPr id="330" name="Conector recto de flecha 329"/>
          <p:cNvCxnSpPr/>
          <p:nvPr/>
        </p:nvCxnSpPr>
        <p:spPr>
          <a:xfrm>
            <a:off x="1470830" y="5193659"/>
            <a:ext cx="798472" cy="2052"/>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31" name="Text Box 75"/>
          <p:cNvSpPr txBox="1">
            <a:spLocks noChangeArrowheads="1"/>
          </p:cNvSpPr>
          <p:nvPr/>
        </p:nvSpPr>
        <p:spPr bwMode="auto">
          <a:xfrm>
            <a:off x="1650537" y="5051079"/>
            <a:ext cx="561996" cy="3194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sz="1200" dirty="0" smtClean="0">
                <a:solidFill>
                  <a:prstClr val="black"/>
                </a:solidFill>
                <a:latin typeface="Calibri" panose="020F0502020204030204"/>
                <a:cs typeface="Times New Roman" panose="02020603050405020304" pitchFamily="18" charset="0"/>
              </a:rPr>
              <a:t>Local.</a:t>
            </a:r>
            <a:endParaRPr kumimoji="0" lang="es-ES" altLang="es-ES" sz="14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endParaRPr>
          </a:p>
        </p:txBody>
      </p:sp>
      <p:sp>
        <p:nvSpPr>
          <p:cNvPr id="332" name="Text Box 111"/>
          <p:cNvSpPr txBox="1">
            <a:spLocks noChangeArrowheads="1"/>
          </p:cNvSpPr>
          <p:nvPr/>
        </p:nvSpPr>
        <p:spPr bwMode="auto">
          <a:xfrm>
            <a:off x="8221" y="5004541"/>
            <a:ext cx="1470830" cy="55399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88900" marR="0" lvl="0" indent="-88900"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s-ES" altLang="es-ES" sz="1000" dirty="0" smtClean="0">
                <a:solidFill>
                  <a:prstClr val="black"/>
                </a:solidFill>
                <a:latin typeface="Arial" panose="020B0604020202020204" pitchFamily="34" charset="0"/>
              </a:rPr>
              <a:t>E: CRESTAS MITOCONDRIALES</a:t>
            </a:r>
          </a:p>
          <a:p>
            <a:pPr marL="88900" marR="0" lvl="0" indent="-88900"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s-ES" altLang="es-ES" sz="1000" dirty="0" smtClean="0">
                <a:solidFill>
                  <a:prstClr val="black"/>
                </a:solidFill>
                <a:latin typeface="Arial" panose="020B0604020202020204" pitchFamily="34" charset="0"/>
              </a:rPr>
              <a:t>P: MESOSOMAS </a:t>
            </a:r>
            <a:endParaRPr kumimoji="0" lang="es-ES" altLang="es-ES" sz="1000" b="0" i="0" u="none" strike="noStrike" kern="1200" cap="none" spc="0" normalizeH="0" baseline="-25000" noProof="0" dirty="0" smtClean="0">
              <a:ln>
                <a:noFill/>
              </a:ln>
              <a:solidFill>
                <a:prstClr val="black"/>
              </a:solidFill>
              <a:effectLst/>
              <a:uLnTx/>
              <a:uFillTx/>
              <a:latin typeface="Arial" panose="020B0604020202020204" pitchFamily="34" charset="0"/>
            </a:endParaRPr>
          </a:p>
        </p:txBody>
      </p:sp>
      <p:cxnSp>
        <p:nvCxnSpPr>
          <p:cNvPr id="333" name="Conector recto de flecha 332"/>
          <p:cNvCxnSpPr>
            <a:endCxn id="98" idx="1"/>
          </p:cNvCxnSpPr>
          <p:nvPr/>
        </p:nvCxnSpPr>
        <p:spPr>
          <a:xfrm>
            <a:off x="1690774" y="3327421"/>
            <a:ext cx="409006" cy="337"/>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4" name="Conector recto de flecha 333"/>
          <p:cNvCxnSpPr/>
          <p:nvPr/>
        </p:nvCxnSpPr>
        <p:spPr>
          <a:xfrm>
            <a:off x="1711437" y="3811009"/>
            <a:ext cx="409006" cy="337"/>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5" name="Conector recto de flecha 334"/>
          <p:cNvCxnSpPr/>
          <p:nvPr/>
        </p:nvCxnSpPr>
        <p:spPr>
          <a:xfrm flipH="1" flipV="1">
            <a:off x="4374602" y="5727648"/>
            <a:ext cx="11548" cy="531435"/>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36" name="Text Box 75"/>
          <p:cNvSpPr txBox="1">
            <a:spLocks noChangeArrowheads="1"/>
          </p:cNvSpPr>
          <p:nvPr/>
        </p:nvSpPr>
        <p:spPr bwMode="auto">
          <a:xfrm>
            <a:off x="4124208" y="5795490"/>
            <a:ext cx="636696" cy="3194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sz="1200" noProof="0" dirty="0" smtClean="0">
                <a:solidFill>
                  <a:prstClr val="black"/>
                </a:solidFill>
                <a:latin typeface="Calibri" panose="020F0502020204030204"/>
                <a:cs typeface="Times New Roman" panose="02020603050405020304" pitchFamily="18" charset="0"/>
              </a:rPr>
              <a:t>Local.</a:t>
            </a:r>
            <a:endParaRPr kumimoji="0" lang="es-ES" altLang="es-ES" sz="14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endParaRPr>
          </a:p>
        </p:txBody>
      </p:sp>
      <p:sp>
        <p:nvSpPr>
          <p:cNvPr id="337" name="Text Box 111"/>
          <p:cNvSpPr txBox="1">
            <a:spLocks noChangeArrowheads="1"/>
          </p:cNvSpPr>
          <p:nvPr/>
        </p:nvSpPr>
        <p:spPr bwMode="auto">
          <a:xfrm>
            <a:off x="3899542" y="6259083"/>
            <a:ext cx="782264" cy="26161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sz="1100" noProof="0" dirty="0" err="1" smtClean="0">
                <a:solidFill>
                  <a:prstClr val="black"/>
                </a:solidFill>
                <a:latin typeface="Arial" panose="020B0604020202020204" pitchFamily="34" charset="0"/>
              </a:rPr>
              <a:t>Citosol</a:t>
            </a:r>
            <a:endParaRPr kumimoji="0" lang="es-ES" altLang="es-ES" sz="1100" b="0" i="0" u="none" strike="noStrike" kern="1200" cap="none" spc="0" normalizeH="0" baseline="-25000" noProof="0" dirty="0" smtClean="0">
              <a:ln>
                <a:noFill/>
              </a:ln>
              <a:solidFill>
                <a:prstClr val="black"/>
              </a:solidFill>
              <a:effectLst/>
              <a:uLnTx/>
              <a:uFillTx/>
              <a:latin typeface="Arial" panose="020B0604020202020204" pitchFamily="34" charset="0"/>
            </a:endParaRPr>
          </a:p>
        </p:txBody>
      </p:sp>
      <p:cxnSp>
        <p:nvCxnSpPr>
          <p:cNvPr id="338" name="Conector recto de flecha 337"/>
          <p:cNvCxnSpPr/>
          <p:nvPr/>
        </p:nvCxnSpPr>
        <p:spPr>
          <a:xfrm flipV="1">
            <a:off x="7851225" y="4684319"/>
            <a:ext cx="0" cy="1002128"/>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39" name="Text Box 75"/>
          <p:cNvSpPr txBox="1">
            <a:spLocks noChangeArrowheads="1"/>
          </p:cNvSpPr>
          <p:nvPr/>
        </p:nvSpPr>
        <p:spPr bwMode="auto">
          <a:xfrm>
            <a:off x="7571914" y="5175129"/>
            <a:ext cx="934222" cy="3194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sz="1200" dirty="0" smtClean="0">
                <a:solidFill>
                  <a:prstClr val="black"/>
                </a:solidFill>
                <a:latin typeface="Calibri" panose="020F0502020204030204"/>
                <a:cs typeface="Times New Roman" panose="02020603050405020304" pitchFamily="18" charset="0"/>
              </a:rPr>
              <a:t>localización</a:t>
            </a:r>
            <a:endParaRPr kumimoji="0" lang="es-ES" altLang="es-ES" sz="14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endParaRPr>
          </a:p>
        </p:txBody>
      </p:sp>
      <p:sp>
        <p:nvSpPr>
          <p:cNvPr id="341" name="Text Box 111"/>
          <p:cNvSpPr txBox="1">
            <a:spLocks noChangeArrowheads="1"/>
          </p:cNvSpPr>
          <p:nvPr/>
        </p:nvSpPr>
        <p:spPr bwMode="auto">
          <a:xfrm>
            <a:off x="6735473" y="5681356"/>
            <a:ext cx="1392640" cy="26161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sz="1100" dirty="0" smtClean="0">
                <a:solidFill>
                  <a:prstClr val="black"/>
                </a:solidFill>
                <a:latin typeface="Arial" panose="020B0604020202020204" pitchFamily="34" charset="0"/>
              </a:rPr>
              <a:t>Matriz mitocondrial</a:t>
            </a:r>
            <a:endParaRPr kumimoji="0" lang="es-ES" altLang="es-ES" sz="1100" b="0" i="0" u="none" strike="noStrike" kern="1200" cap="none" spc="0" normalizeH="0" baseline="-25000" noProof="0" dirty="0" smtClean="0">
              <a:ln>
                <a:noFill/>
              </a:ln>
              <a:solidFill>
                <a:prstClr val="black"/>
              </a:solidFill>
              <a:effectLst/>
              <a:uLnTx/>
              <a:uFillTx/>
              <a:latin typeface="Arial" panose="020B0604020202020204" pitchFamily="34" charset="0"/>
            </a:endParaRPr>
          </a:p>
        </p:txBody>
      </p:sp>
      <p:cxnSp>
        <p:nvCxnSpPr>
          <p:cNvPr id="343" name="Conector recto 342"/>
          <p:cNvCxnSpPr/>
          <p:nvPr/>
        </p:nvCxnSpPr>
        <p:spPr>
          <a:xfrm flipH="1">
            <a:off x="8443550" y="2855881"/>
            <a:ext cx="11733" cy="385818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4" name="Conector recto de flecha 343"/>
          <p:cNvCxnSpPr/>
          <p:nvPr/>
        </p:nvCxnSpPr>
        <p:spPr>
          <a:xfrm flipH="1" flipV="1">
            <a:off x="8443550" y="6705177"/>
            <a:ext cx="226590" cy="8885"/>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5" name="Conector recto de flecha 344"/>
          <p:cNvCxnSpPr/>
          <p:nvPr/>
        </p:nvCxnSpPr>
        <p:spPr>
          <a:xfrm flipH="1">
            <a:off x="8466341" y="3196289"/>
            <a:ext cx="254188" cy="2485"/>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48" name="Text Box 132"/>
          <p:cNvSpPr txBox="1">
            <a:spLocks noChangeArrowheads="1"/>
          </p:cNvSpPr>
          <p:nvPr/>
        </p:nvSpPr>
        <p:spPr bwMode="auto">
          <a:xfrm>
            <a:off x="8728593" y="2967910"/>
            <a:ext cx="1318984" cy="267133"/>
          </a:xfrm>
          <a:prstGeom prst="rect">
            <a:avLst/>
          </a:prstGeom>
          <a:ln>
            <a:headEnd/>
            <a:tailEn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sz="1200" b="1" dirty="0" smtClean="0">
                <a:solidFill>
                  <a:prstClr val="black"/>
                </a:solidFill>
                <a:latin typeface="Arial" panose="020B0604020202020204" pitchFamily="34" charset="0"/>
              </a:rPr>
              <a:t>AUTÓTROFOS</a:t>
            </a:r>
            <a:endParaRPr kumimoji="0" lang="es-ES" altLang="es-ES" sz="1200" b="1" i="0" u="none" strike="noStrike" kern="1200" cap="none" spc="0" normalizeH="0" baseline="0" noProof="0" dirty="0" smtClean="0">
              <a:ln>
                <a:noFill/>
              </a:ln>
              <a:solidFill>
                <a:prstClr val="black"/>
              </a:solidFill>
              <a:effectLst/>
              <a:uLnTx/>
              <a:uFillTx/>
              <a:latin typeface="Arial" panose="020B0604020202020204" pitchFamily="34" charset="0"/>
            </a:endParaRPr>
          </a:p>
        </p:txBody>
      </p:sp>
      <p:sp>
        <p:nvSpPr>
          <p:cNvPr id="349" name="Text Box 132"/>
          <p:cNvSpPr txBox="1">
            <a:spLocks noChangeArrowheads="1"/>
          </p:cNvSpPr>
          <p:nvPr/>
        </p:nvSpPr>
        <p:spPr bwMode="auto">
          <a:xfrm>
            <a:off x="8666812" y="6488788"/>
            <a:ext cx="882954" cy="311801"/>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ctr" anchorCtr="0" compatLnSpc="1">
            <a:prstTxWarp prst="textNoShape">
              <a:avLst/>
            </a:prstTxWarp>
          </a:bodyPr>
          <a:lstStyle/>
          <a:p>
            <a:pPr marL="0" marR="0" lvl="0" indent="0" defTabSz="914400" rtl="0" eaLnBrk="0" fontAlgn="base" latinLnBrk="0" hangingPunct="0">
              <a:lnSpc>
                <a:spcPct val="100000"/>
              </a:lnSpc>
              <a:spcBef>
                <a:spcPct val="0"/>
              </a:spcBef>
              <a:spcAft>
                <a:spcPct val="0"/>
              </a:spcAft>
              <a:buClrTx/>
              <a:buSzTx/>
              <a:buFontTx/>
              <a:buNone/>
              <a:tabLst/>
              <a:defRPr/>
            </a:pPr>
            <a:r>
              <a:rPr lang="es-ES" altLang="es-ES" sz="1000" b="1" noProof="0" dirty="0" smtClean="0">
                <a:solidFill>
                  <a:prstClr val="black"/>
                </a:solidFill>
                <a:latin typeface="Arial" panose="020B0604020202020204" pitchFamily="34" charset="0"/>
              </a:rPr>
              <a:t>Generales:</a:t>
            </a:r>
          </a:p>
          <a:p>
            <a:pPr marL="0" marR="0" lvl="0" indent="0" defTabSz="914400" rtl="0" eaLnBrk="0" fontAlgn="base" latinLnBrk="0" hangingPunct="0">
              <a:lnSpc>
                <a:spcPct val="100000"/>
              </a:lnSpc>
              <a:spcBef>
                <a:spcPct val="0"/>
              </a:spcBef>
              <a:spcAft>
                <a:spcPct val="0"/>
              </a:spcAft>
              <a:buClrTx/>
              <a:buSzTx/>
              <a:buFontTx/>
              <a:buNone/>
              <a:tabLst/>
              <a:defRPr/>
            </a:pPr>
            <a:r>
              <a:rPr kumimoji="0" lang="es-ES" altLang="es-ES" sz="1000" b="1" i="0" u="none" strike="noStrike" kern="1200" cap="none" spc="0" normalizeH="0" baseline="0" dirty="0" smtClean="0">
                <a:ln>
                  <a:noFill/>
                </a:ln>
                <a:solidFill>
                  <a:prstClr val="black"/>
                </a:solidFill>
                <a:effectLst/>
                <a:uLnTx/>
                <a:uFillTx/>
                <a:latin typeface="Arial" panose="020B0604020202020204" pitchFamily="34" charset="0"/>
              </a:rPr>
              <a:t>Biosíntesis</a:t>
            </a:r>
            <a:endParaRPr kumimoji="0" lang="es-ES" altLang="es-ES" sz="1000" b="1" i="0" u="none" strike="noStrike" kern="1200" cap="none" spc="0" normalizeH="0" baseline="0" noProof="0" dirty="0" smtClean="0">
              <a:ln>
                <a:noFill/>
              </a:ln>
              <a:solidFill>
                <a:prstClr val="black"/>
              </a:solidFill>
              <a:effectLst/>
              <a:uLnTx/>
              <a:uFillTx/>
              <a:latin typeface="Arial" panose="020B0604020202020204" pitchFamily="34" charset="0"/>
            </a:endParaRPr>
          </a:p>
        </p:txBody>
      </p:sp>
      <p:cxnSp>
        <p:nvCxnSpPr>
          <p:cNvPr id="352" name="Conector recto de flecha 351"/>
          <p:cNvCxnSpPr/>
          <p:nvPr/>
        </p:nvCxnSpPr>
        <p:spPr>
          <a:xfrm flipH="1">
            <a:off x="8907313" y="3532900"/>
            <a:ext cx="307711" cy="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54" name="Text Box 132"/>
          <p:cNvSpPr txBox="1">
            <a:spLocks noChangeArrowheads="1"/>
          </p:cNvSpPr>
          <p:nvPr/>
        </p:nvSpPr>
        <p:spPr bwMode="auto">
          <a:xfrm>
            <a:off x="9215025" y="5271698"/>
            <a:ext cx="1552960" cy="267133"/>
          </a:xfrm>
          <a:prstGeom prst="rect">
            <a:avLst/>
          </a:prstGeom>
          <a:solidFill>
            <a:schemeClr val="accent6">
              <a:lumMod val="40000"/>
              <a:lumOff val="6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sz="1200" b="1" noProof="0" dirty="0" smtClean="0">
                <a:solidFill>
                  <a:prstClr val="black"/>
                </a:solidFill>
                <a:latin typeface="Arial" panose="020B0604020202020204" pitchFamily="34" charset="0"/>
              </a:rPr>
              <a:t>QUIMIOSÍNTESIS</a:t>
            </a:r>
            <a:endParaRPr kumimoji="0" lang="es-ES" altLang="es-ES" sz="1200" b="1" i="0" u="none" strike="noStrike" kern="1200" cap="none" spc="0" normalizeH="0" baseline="0" noProof="0" dirty="0" smtClean="0">
              <a:ln>
                <a:noFill/>
              </a:ln>
              <a:solidFill>
                <a:prstClr val="black"/>
              </a:solidFill>
              <a:effectLst/>
              <a:uLnTx/>
              <a:uFillTx/>
              <a:latin typeface="Arial" panose="020B0604020202020204" pitchFamily="34" charset="0"/>
            </a:endParaRPr>
          </a:p>
        </p:txBody>
      </p:sp>
      <p:cxnSp>
        <p:nvCxnSpPr>
          <p:cNvPr id="357" name="Conector recto de flecha 356"/>
          <p:cNvCxnSpPr/>
          <p:nvPr/>
        </p:nvCxnSpPr>
        <p:spPr>
          <a:xfrm flipH="1">
            <a:off x="8907314" y="5417985"/>
            <a:ext cx="307711" cy="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1" name="Conector recto 360"/>
          <p:cNvCxnSpPr/>
          <p:nvPr/>
        </p:nvCxnSpPr>
        <p:spPr>
          <a:xfrm flipH="1">
            <a:off x="9268617" y="3666467"/>
            <a:ext cx="10243" cy="13705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7" name="Conector recto de flecha 366"/>
          <p:cNvCxnSpPr/>
          <p:nvPr/>
        </p:nvCxnSpPr>
        <p:spPr>
          <a:xfrm flipH="1">
            <a:off x="9278860" y="4019530"/>
            <a:ext cx="307711" cy="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8" name="Conector recto de flecha 367"/>
          <p:cNvCxnSpPr/>
          <p:nvPr/>
        </p:nvCxnSpPr>
        <p:spPr>
          <a:xfrm flipH="1">
            <a:off x="9260539" y="5025830"/>
            <a:ext cx="307711" cy="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73" name="Text Box 132"/>
          <p:cNvSpPr txBox="1">
            <a:spLocks noChangeArrowheads="1"/>
          </p:cNvSpPr>
          <p:nvPr/>
        </p:nvSpPr>
        <p:spPr bwMode="auto">
          <a:xfrm>
            <a:off x="9584551" y="3790366"/>
            <a:ext cx="1461542" cy="923149"/>
          </a:xfrm>
          <a:prstGeom prst="rect">
            <a:avLst/>
          </a:prstGeom>
          <a:solidFill>
            <a:schemeClr val="accent4">
              <a:lumMod val="20000"/>
              <a:lumOff val="8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lvl="0" eaLnBrk="0" fontAlgn="base" hangingPunct="0">
              <a:spcBef>
                <a:spcPct val="0"/>
              </a:spcBef>
              <a:spcAft>
                <a:spcPct val="0"/>
              </a:spcAft>
              <a:defRPr/>
            </a:pPr>
            <a:r>
              <a:rPr lang="es-ES" altLang="es-ES" sz="1100" b="1" noProof="0" dirty="0" smtClean="0">
                <a:solidFill>
                  <a:prstClr val="black"/>
                </a:solidFill>
                <a:latin typeface="Arial" panose="020B0604020202020204" pitchFamily="34" charset="0"/>
              </a:rPr>
              <a:t>Fase </a:t>
            </a:r>
            <a:r>
              <a:rPr lang="es-ES" altLang="es-ES" sz="1100" b="1" dirty="0">
                <a:solidFill>
                  <a:prstClr val="black"/>
                </a:solidFill>
                <a:latin typeface="Arial" panose="020B0604020202020204" pitchFamily="34" charset="0"/>
              </a:rPr>
              <a:t>OXIDATIVA </a:t>
            </a:r>
            <a:r>
              <a:rPr lang="es-ES" altLang="es-ES" sz="1100" b="1" dirty="0" smtClean="0">
                <a:solidFill>
                  <a:prstClr val="black"/>
                </a:solidFill>
                <a:latin typeface="Arial" panose="020B0604020202020204" pitchFamily="34" charset="0"/>
              </a:rPr>
              <a:t>(</a:t>
            </a:r>
            <a:r>
              <a:rPr lang="es-ES" altLang="es-ES" sz="1100" b="1" noProof="0" dirty="0" smtClean="0">
                <a:solidFill>
                  <a:prstClr val="black"/>
                </a:solidFill>
                <a:latin typeface="Arial" panose="020B0604020202020204" pitchFamily="34" charset="0"/>
              </a:rPr>
              <a:t>LUMINOSA)</a:t>
            </a:r>
          </a:p>
          <a:p>
            <a:pPr marL="90488" lvl="0" indent="-90488" eaLnBrk="0" fontAlgn="base" hangingPunct="0">
              <a:spcBef>
                <a:spcPct val="0"/>
              </a:spcBef>
              <a:spcAft>
                <a:spcPct val="0"/>
              </a:spcAft>
              <a:buFont typeface="Arial" panose="020B0604020202020204" pitchFamily="34" charset="0"/>
              <a:buChar char="•"/>
              <a:defRPr/>
            </a:pPr>
            <a:r>
              <a:rPr lang="es-ES" altLang="es-ES" sz="1100" b="1" dirty="0" smtClean="0">
                <a:solidFill>
                  <a:prstClr val="black"/>
                </a:solidFill>
                <a:latin typeface="Arial" panose="020B0604020202020204" pitchFamily="34" charset="0"/>
              </a:rPr>
              <a:t>Fotolisis del H</a:t>
            </a:r>
            <a:r>
              <a:rPr lang="es-ES" altLang="es-ES" sz="1100" b="1" baseline="-25000" dirty="0" smtClean="0">
                <a:solidFill>
                  <a:prstClr val="black"/>
                </a:solidFill>
                <a:latin typeface="Arial" panose="020B0604020202020204" pitchFamily="34" charset="0"/>
              </a:rPr>
              <a:t>2</a:t>
            </a:r>
            <a:r>
              <a:rPr lang="es-ES" altLang="es-ES" sz="1100" b="1" dirty="0" smtClean="0">
                <a:solidFill>
                  <a:prstClr val="black"/>
                </a:solidFill>
                <a:latin typeface="Arial" panose="020B0604020202020204" pitchFamily="34" charset="0"/>
              </a:rPr>
              <a:t>O</a:t>
            </a:r>
          </a:p>
          <a:p>
            <a:pPr marL="90488" lvl="0" indent="-90488" eaLnBrk="0" fontAlgn="base" hangingPunct="0">
              <a:spcBef>
                <a:spcPct val="0"/>
              </a:spcBef>
              <a:spcAft>
                <a:spcPct val="0"/>
              </a:spcAft>
              <a:buFont typeface="Arial" panose="020B0604020202020204" pitchFamily="34" charset="0"/>
              <a:buChar char="•"/>
              <a:defRPr/>
            </a:pPr>
            <a:r>
              <a:rPr lang="es-ES" altLang="es-ES" sz="1100" b="1" noProof="0" dirty="0" err="1" smtClean="0">
                <a:solidFill>
                  <a:prstClr val="black"/>
                </a:solidFill>
                <a:latin typeface="Arial" panose="020B0604020202020204" pitchFamily="34" charset="0"/>
              </a:rPr>
              <a:t>Fotofosforilación</a:t>
            </a:r>
            <a:r>
              <a:rPr lang="es-ES" altLang="es-ES" sz="1100" b="1" noProof="0" dirty="0" smtClean="0">
                <a:solidFill>
                  <a:prstClr val="black"/>
                </a:solidFill>
                <a:latin typeface="Arial" panose="020B0604020202020204" pitchFamily="34" charset="0"/>
              </a:rPr>
              <a:t> </a:t>
            </a:r>
            <a:r>
              <a:rPr lang="es-ES" altLang="es-ES" sz="1100" b="1" noProof="0" dirty="0" err="1" smtClean="0">
                <a:solidFill>
                  <a:prstClr val="black"/>
                </a:solidFill>
                <a:latin typeface="Arial" panose="020B0604020202020204" pitchFamily="34" charset="0"/>
              </a:rPr>
              <a:t>Ciclica</a:t>
            </a:r>
            <a:r>
              <a:rPr lang="es-ES" altLang="es-ES" sz="1100" b="1" noProof="0" dirty="0" smtClean="0">
                <a:solidFill>
                  <a:prstClr val="black"/>
                </a:solidFill>
                <a:latin typeface="Arial" panose="020B0604020202020204" pitchFamily="34" charset="0"/>
              </a:rPr>
              <a:t> y </a:t>
            </a:r>
            <a:r>
              <a:rPr lang="es-ES" altLang="es-ES" sz="1100" b="1" noProof="0" dirty="0" err="1" smtClean="0">
                <a:solidFill>
                  <a:prstClr val="black"/>
                </a:solidFill>
                <a:latin typeface="Arial" panose="020B0604020202020204" pitchFamily="34" charset="0"/>
              </a:rPr>
              <a:t>Acíclica</a:t>
            </a:r>
            <a:endParaRPr lang="es-ES" altLang="es-ES" sz="1100" b="1" noProof="0" dirty="0" smtClean="0">
              <a:solidFill>
                <a:prstClr val="black"/>
              </a:solidFill>
              <a:latin typeface="Arial" panose="020B0604020202020204" pitchFamily="34" charset="0"/>
            </a:endParaRPr>
          </a:p>
        </p:txBody>
      </p:sp>
      <p:sp>
        <p:nvSpPr>
          <p:cNvPr id="374" name="Text Box 132"/>
          <p:cNvSpPr txBox="1">
            <a:spLocks noChangeArrowheads="1"/>
          </p:cNvSpPr>
          <p:nvPr/>
        </p:nvSpPr>
        <p:spPr bwMode="auto">
          <a:xfrm>
            <a:off x="9585883" y="4832924"/>
            <a:ext cx="1471977" cy="385812"/>
          </a:xfrm>
          <a:prstGeom prst="rect">
            <a:avLst/>
          </a:prstGeom>
          <a:solidFill>
            <a:srgbClr val="FFFF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0" fontAlgn="base" latinLnBrk="0" hangingPunct="0">
              <a:lnSpc>
                <a:spcPct val="100000"/>
              </a:lnSpc>
              <a:spcBef>
                <a:spcPct val="0"/>
              </a:spcBef>
              <a:spcAft>
                <a:spcPct val="0"/>
              </a:spcAft>
              <a:buClrTx/>
              <a:buSzTx/>
              <a:buFontTx/>
              <a:buNone/>
              <a:tabLst/>
              <a:defRPr/>
            </a:pPr>
            <a:r>
              <a:rPr lang="es-ES" altLang="es-ES" sz="1100" b="1" noProof="0" dirty="0" smtClean="0">
                <a:solidFill>
                  <a:prstClr val="black"/>
                </a:solidFill>
                <a:latin typeface="Arial" panose="020B0604020202020204" pitchFamily="34" charset="0"/>
              </a:rPr>
              <a:t>F. </a:t>
            </a:r>
            <a:r>
              <a:rPr lang="es-ES" altLang="es-ES" sz="1100" b="1" dirty="0" smtClean="0">
                <a:solidFill>
                  <a:prstClr val="black"/>
                </a:solidFill>
                <a:latin typeface="Arial" panose="020B0604020202020204" pitchFamily="34" charset="0"/>
              </a:rPr>
              <a:t>BIOSINTÉTICA</a:t>
            </a:r>
          </a:p>
          <a:p>
            <a:pPr marL="0" marR="0" lvl="0" indent="0" defTabSz="914400" rtl="0" eaLnBrk="0" fontAlgn="base" latinLnBrk="0" hangingPunct="0">
              <a:lnSpc>
                <a:spcPct val="100000"/>
              </a:lnSpc>
              <a:spcBef>
                <a:spcPct val="0"/>
              </a:spcBef>
              <a:spcAft>
                <a:spcPct val="0"/>
              </a:spcAft>
              <a:buClrTx/>
              <a:buSzTx/>
              <a:buFontTx/>
              <a:buNone/>
              <a:tabLst/>
              <a:defRPr/>
            </a:pPr>
            <a:r>
              <a:rPr kumimoji="0" lang="es-ES" altLang="es-ES" sz="1000" b="1" i="0" u="none" strike="noStrike" kern="1200" cap="none" spc="0" normalizeH="0" baseline="0" noProof="0" dirty="0" smtClean="0">
                <a:ln>
                  <a:noFill/>
                </a:ln>
                <a:solidFill>
                  <a:prstClr val="black"/>
                </a:solidFill>
                <a:effectLst/>
                <a:uLnTx/>
                <a:uFillTx/>
                <a:latin typeface="Arial" panose="020B0604020202020204" pitchFamily="34" charset="0"/>
              </a:rPr>
              <a:t>(</a:t>
            </a:r>
            <a:r>
              <a:rPr lang="es-ES" altLang="es-ES" sz="1000" b="1" dirty="0" smtClean="0">
                <a:solidFill>
                  <a:prstClr val="black"/>
                </a:solidFill>
                <a:latin typeface="Arial" panose="020B0604020202020204" pitchFamily="34" charset="0"/>
              </a:rPr>
              <a:t>oscura</a:t>
            </a:r>
            <a:r>
              <a:rPr kumimoji="0" lang="es-ES" altLang="es-ES" sz="1000" b="1" i="0" u="none" strike="noStrike" kern="1200" cap="none" spc="0" normalizeH="0" baseline="0" noProof="0" dirty="0" smtClean="0">
                <a:ln>
                  <a:noFill/>
                </a:ln>
                <a:solidFill>
                  <a:prstClr val="black"/>
                </a:solidFill>
                <a:effectLst/>
                <a:uLnTx/>
                <a:uFillTx/>
                <a:latin typeface="Arial" panose="020B0604020202020204" pitchFamily="34" charset="0"/>
              </a:rPr>
              <a:t>, reductora)</a:t>
            </a:r>
          </a:p>
        </p:txBody>
      </p:sp>
      <p:cxnSp>
        <p:nvCxnSpPr>
          <p:cNvPr id="376" name="Conector recto 375"/>
          <p:cNvCxnSpPr/>
          <p:nvPr/>
        </p:nvCxnSpPr>
        <p:spPr>
          <a:xfrm>
            <a:off x="9249627" y="5547539"/>
            <a:ext cx="114" cy="8789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1" name="Conector recto de flecha 380"/>
          <p:cNvCxnSpPr/>
          <p:nvPr/>
        </p:nvCxnSpPr>
        <p:spPr>
          <a:xfrm flipH="1">
            <a:off x="11056161" y="3905174"/>
            <a:ext cx="248653" cy="4549"/>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2" name="Conector recto de flecha 381"/>
          <p:cNvCxnSpPr/>
          <p:nvPr/>
        </p:nvCxnSpPr>
        <p:spPr>
          <a:xfrm flipH="1">
            <a:off x="11049983" y="5172581"/>
            <a:ext cx="236334" cy="2376"/>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84" name="Text Box 111"/>
          <p:cNvSpPr txBox="1">
            <a:spLocks noChangeArrowheads="1"/>
          </p:cNvSpPr>
          <p:nvPr/>
        </p:nvSpPr>
        <p:spPr bwMode="auto">
          <a:xfrm>
            <a:off x="11314882" y="3628161"/>
            <a:ext cx="863798" cy="584775"/>
          </a:xfrm>
          <a:prstGeom prst="rect">
            <a:avLst/>
          </a:prstGeom>
          <a:solidFill>
            <a:srgbClr val="FFFFFF"/>
          </a:solidFill>
          <a:ln w="9525">
            <a:solidFill>
              <a:srgbClr val="000000"/>
            </a:solidFill>
            <a:miter lim="800000"/>
            <a:headEnd/>
            <a:tailEnd/>
          </a:ln>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defRPr/>
            </a:pPr>
            <a:r>
              <a:rPr lang="es-ES" altLang="es-ES" sz="1100" dirty="0" smtClean="0">
                <a:solidFill>
                  <a:prstClr val="black"/>
                </a:solidFill>
                <a:latin typeface="Arial" panose="020B0604020202020204" pitchFamily="34" charset="0"/>
              </a:rPr>
              <a:t>ATP</a:t>
            </a:r>
          </a:p>
          <a:p>
            <a:pPr marL="0" marR="0" lvl="0" indent="0" defTabSz="914400" rtl="0" eaLnBrk="0" fontAlgn="base" latinLnBrk="0" hangingPunct="0">
              <a:lnSpc>
                <a:spcPct val="100000"/>
              </a:lnSpc>
              <a:spcBef>
                <a:spcPct val="0"/>
              </a:spcBef>
              <a:spcAft>
                <a:spcPct val="0"/>
              </a:spcAft>
              <a:buClrTx/>
              <a:buSzTx/>
              <a:buFontTx/>
              <a:buNone/>
              <a:tabLst/>
              <a:defRPr/>
            </a:pPr>
            <a:r>
              <a:rPr kumimoji="0" lang="es-ES" altLang="es-ES" sz="1100" b="0" i="0" u="none" strike="noStrike" kern="1200" cap="none" spc="0" normalizeH="0" baseline="0" noProof="0" dirty="0" smtClean="0">
                <a:ln>
                  <a:noFill/>
                </a:ln>
                <a:solidFill>
                  <a:prstClr val="black"/>
                </a:solidFill>
                <a:effectLst/>
                <a:uLnTx/>
                <a:uFillTx/>
                <a:latin typeface="Arial" panose="020B0604020202020204" pitchFamily="34" charset="0"/>
              </a:rPr>
              <a:t>NADPH</a:t>
            </a:r>
          </a:p>
          <a:p>
            <a:pPr marL="0" marR="0" lvl="0" indent="0" defTabSz="914400" rtl="0" eaLnBrk="0" fontAlgn="base" latinLnBrk="0" hangingPunct="0">
              <a:lnSpc>
                <a:spcPct val="100000"/>
              </a:lnSpc>
              <a:spcBef>
                <a:spcPct val="0"/>
              </a:spcBef>
              <a:spcAft>
                <a:spcPct val="0"/>
              </a:spcAft>
              <a:buClrTx/>
              <a:buSzTx/>
              <a:buFontTx/>
              <a:buNone/>
              <a:tabLst/>
              <a:defRPr/>
            </a:pPr>
            <a:r>
              <a:rPr lang="es-ES" altLang="es-ES" sz="1000" noProof="0" dirty="0" smtClean="0">
                <a:solidFill>
                  <a:prstClr val="black"/>
                </a:solidFill>
                <a:latin typeface="Arial" panose="020B0604020202020204" pitchFamily="34" charset="0"/>
              </a:rPr>
              <a:t>(</a:t>
            </a:r>
            <a:r>
              <a:rPr lang="es-ES" altLang="es-ES" sz="1000" noProof="0" dirty="0" err="1" smtClean="0">
                <a:solidFill>
                  <a:prstClr val="black"/>
                </a:solidFill>
                <a:latin typeface="Arial" panose="020B0604020202020204" pitchFamily="34" charset="0"/>
              </a:rPr>
              <a:t>Tilacoides</a:t>
            </a:r>
            <a:r>
              <a:rPr lang="es-ES" altLang="es-ES" sz="1000" noProof="0" dirty="0" smtClean="0">
                <a:solidFill>
                  <a:prstClr val="black"/>
                </a:solidFill>
                <a:latin typeface="Arial" panose="020B0604020202020204" pitchFamily="34" charset="0"/>
              </a:rPr>
              <a:t>)</a:t>
            </a:r>
            <a:endParaRPr kumimoji="0" lang="es-ES" altLang="es-ES" sz="1000" b="0" i="0" u="none" strike="noStrike" kern="1200" cap="none" spc="0" normalizeH="0" baseline="0" noProof="0" dirty="0" smtClean="0">
              <a:ln>
                <a:noFill/>
              </a:ln>
              <a:solidFill>
                <a:prstClr val="black"/>
              </a:solidFill>
              <a:effectLst/>
              <a:uLnTx/>
              <a:uFillTx/>
              <a:latin typeface="Arial" panose="020B0604020202020204" pitchFamily="34" charset="0"/>
            </a:endParaRPr>
          </a:p>
        </p:txBody>
      </p:sp>
      <p:sp>
        <p:nvSpPr>
          <p:cNvPr id="385" name="Text Box 111"/>
          <p:cNvSpPr txBox="1">
            <a:spLocks noChangeArrowheads="1"/>
          </p:cNvSpPr>
          <p:nvPr/>
        </p:nvSpPr>
        <p:spPr bwMode="auto">
          <a:xfrm>
            <a:off x="11301121" y="4965688"/>
            <a:ext cx="877559" cy="430887"/>
          </a:xfrm>
          <a:prstGeom prst="rect">
            <a:avLst/>
          </a:prstGeom>
          <a:solidFill>
            <a:srgbClr val="FFFFFF"/>
          </a:solidFill>
          <a:ln w="9525">
            <a:solidFill>
              <a:srgbClr val="000000"/>
            </a:solidFill>
            <a:miter lim="800000"/>
            <a:headEnd/>
            <a:tailEnd/>
          </a:ln>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defRPr/>
            </a:pPr>
            <a:r>
              <a:rPr lang="es-ES" altLang="es-ES" sz="1100" dirty="0" smtClean="0">
                <a:solidFill>
                  <a:prstClr val="black"/>
                </a:solidFill>
                <a:latin typeface="Arial" panose="020B0604020202020204" pitchFamily="34" charset="0"/>
              </a:rPr>
              <a:t>C. CALVIN</a:t>
            </a:r>
          </a:p>
          <a:p>
            <a:pPr marL="0" marR="0" lvl="0" indent="0" defTabSz="914400" rtl="0" eaLnBrk="0" fontAlgn="base" latinLnBrk="0" hangingPunct="0">
              <a:lnSpc>
                <a:spcPct val="100000"/>
              </a:lnSpc>
              <a:spcBef>
                <a:spcPct val="0"/>
              </a:spcBef>
              <a:spcAft>
                <a:spcPct val="0"/>
              </a:spcAft>
              <a:buClrTx/>
              <a:buSzTx/>
              <a:buFontTx/>
              <a:buNone/>
              <a:tabLst/>
              <a:defRPr/>
            </a:pPr>
            <a:r>
              <a:rPr lang="es-ES" altLang="es-ES" sz="1100" dirty="0" smtClean="0">
                <a:solidFill>
                  <a:prstClr val="black"/>
                </a:solidFill>
                <a:latin typeface="Arial" panose="020B0604020202020204" pitchFamily="34" charset="0"/>
              </a:rPr>
              <a:t>(</a:t>
            </a:r>
            <a:r>
              <a:rPr kumimoji="0" lang="es-ES" altLang="es-ES" sz="1100" b="0" i="0" u="none" strike="noStrike" kern="1200" cap="none" spc="0" normalizeH="0" baseline="0" noProof="0" dirty="0" smtClean="0">
                <a:ln>
                  <a:noFill/>
                </a:ln>
                <a:solidFill>
                  <a:prstClr val="black"/>
                </a:solidFill>
                <a:effectLst/>
                <a:uLnTx/>
                <a:uFillTx/>
                <a:latin typeface="Arial" panose="020B0604020202020204" pitchFamily="34" charset="0"/>
              </a:rPr>
              <a:t>Estroma)</a:t>
            </a:r>
          </a:p>
        </p:txBody>
      </p:sp>
      <p:cxnSp>
        <p:nvCxnSpPr>
          <p:cNvPr id="391" name="Conector recto de flecha 390"/>
          <p:cNvCxnSpPr/>
          <p:nvPr/>
        </p:nvCxnSpPr>
        <p:spPr>
          <a:xfrm flipV="1">
            <a:off x="11590140" y="4212936"/>
            <a:ext cx="0" cy="757207"/>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0" name="Text Box 75"/>
          <p:cNvSpPr txBox="1">
            <a:spLocks noChangeArrowheads="1"/>
          </p:cNvSpPr>
          <p:nvPr/>
        </p:nvSpPr>
        <p:spPr bwMode="auto">
          <a:xfrm>
            <a:off x="11119122" y="4318694"/>
            <a:ext cx="942037" cy="4478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sz="1200" dirty="0" smtClean="0">
                <a:solidFill>
                  <a:prstClr val="black"/>
                </a:solidFill>
                <a:latin typeface="Calibri" panose="020F0502020204030204"/>
                <a:cs typeface="Times New Roman" panose="02020603050405020304" pitchFamily="18" charset="0"/>
              </a:rPr>
              <a:t>Consumidos en</a:t>
            </a:r>
            <a:endParaRPr kumimoji="0" lang="es-ES" altLang="es-ES" sz="14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endParaRPr>
          </a:p>
        </p:txBody>
      </p:sp>
      <p:cxnSp>
        <p:nvCxnSpPr>
          <p:cNvPr id="399" name="Conector recto de flecha 398"/>
          <p:cNvCxnSpPr/>
          <p:nvPr/>
        </p:nvCxnSpPr>
        <p:spPr>
          <a:xfrm flipH="1">
            <a:off x="9259748" y="5777714"/>
            <a:ext cx="248653" cy="4549"/>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05" name="Text Box 132"/>
          <p:cNvSpPr txBox="1">
            <a:spLocks noChangeArrowheads="1"/>
          </p:cNvSpPr>
          <p:nvPr/>
        </p:nvSpPr>
        <p:spPr bwMode="auto">
          <a:xfrm>
            <a:off x="9652944" y="6338863"/>
            <a:ext cx="1337853" cy="385812"/>
          </a:xfrm>
          <a:prstGeom prst="rect">
            <a:avLst/>
          </a:prstGeom>
          <a:solidFill>
            <a:srgbClr val="FFFF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0" fontAlgn="base" latinLnBrk="0" hangingPunct="0">
              <a:lnSpc>
                <a:spcPct val="100000"/>
              </a:lnSpc>
              <a:spcBef>
                <a:spcPct val="0"/>
              </a:spcBef>
              <a:spcAft>
                <a:spcPct val="0"/>
              </a:spcAft>
              <a:buClrTx/>
              <a:buSzTx/>
              <a:buFontTx/>
              <a:buNone/>
              <a:tabLst/>
              <a:defRPr/>
            </a:pPr>
            <a:r>
              <a:rPr lang="es-ES" altLang="es-ES" sz="1100" b="1" noProof="0" dirty="0" smtClean="0">
                <a:solidFill>
                  <a:prstClr val="black"/>
                </a:solidFill>
                <a:latin typeface="Arial" panose="020B0604020202020204" pitchFamily="34" charset="0"/>
              </a:rPr>
              <a:t>F. </a:t>
            </a:r>
            <a:r>
              <a:rPr lang="es-ES" altLang="es-ES" sz="1100" b="1" dirty="0" smtClean="0">
                <a:solidFill>
                  <a:prstClr val="black"/>
                </a:solidFill>
                <a:latin typeface="Arial" panose="020B0604020202020204" pitchFamily="34" charset="0"/>
              </a:rPr>
              <a:t>BIOSINTÉTICA</a:t>
            </a:r>
          </a:p>
          <a:p>
            <a:pPr marL="0" marR="0" lvl="0" indent="0" defTabSz="914400" rtl="0" eaLnBrk="0" fontAlgn="base" latinLnBrk="0" hangingPunct="0">
              <a:lnSpc>
                <a:spcPct val="100000"/>
              </a:lnSpc>
              <a:spcBef>
                <a:spcPct val="0"/>
              </a:spcBef>
              <a:spcAft>
                <a:spcPct val="0"/>
              </a:spcAft>
              <a:buClrTx/>
              <a:buSzTx/>
              <a:buFontTx/>
              <a:buNone/>
              <a:tabLst/>
              <a:defRPr/>
            </a:pPr>
            <a:r>
              <a:rPr kumimoji="0" lang="es-ES" altLang="es-ES" sz="1000" b="1" i="0" u="none" strike="noStrike" kern="1200" cap="none" spc="0" normalizeH="0" baseline="0" noProof="0" dirty="0" smtClean="0">
                <a:ln>
                  <a:noFill/>
                </a:ln>
                <a:solidFill>
                  <a:prstClr val="black"/>
                </a:solidFill>
                <a:effectLst/>
                <a:uLnTx/>
                <a:uFillTx/>
                <a:latin typeface="Arial" panose="020B0604020202020204" pitchFamily="34" charset="0"/>
              </a:rPr>
              <a:t>(reductora)</a:t>
            </a:r>
          </a:p>
        </p:txBody>
      </p:sp>
      <p:cxnSp>
        <p:nvCxnSpPr>
          <p:cNvPr id="407" name="Conector recto de flecha 406"/>
          <p:cNvCxnSpPr/>
          <p:nvPr/>
        </p:nvCxnSpPr>
        <p:spPr>
          <a:xfrm flipH="1" flipV="1">
            <a:off x="9244701" y="6404517"/>
            <a:ext cx="390558" cy="2291"/>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12" name="Text Box 111"/>
          <p:cNvSpPr txBox="1">
            <a:spLocks noChangeArrowheads="1"/>
          </p:cNvSpPr>
          <p:nvPr/>
        </p:nvSpPr>
        <p:spPr bwMode="auto">
          <a:xfrm>
            <a:off x="11281602" y="6596390"/>
            <a:ext cx="897078" cy="261610"/>
          </a:xfrm>
          <a:prstGeom prst="rect">
            <a:avLst/>
          </a:prstGeom>
          <a:solidFill>
            <a:srgbClr val="FFFFFF"/>
          </a:solidFill>
          <a:ln w="9525">
            <a:solidFill>
              <a:srgbClr val="000000"/>
            </a:solidFill>
            <a:miter lim="800000"/>
            <a:headEnd/>
            <a:tailEnd/>
          </a:ln>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defRPr/>
            </a:pPr>
            <a:r>
              <a:rPr lang="es-ES" altLang="es-ES" sz="1100" dirty="0" smtClean="0">
                <a:solidFill>
                  <a:prstClr val="black"/>
                </a:solidFill>
                <a:latin typeface="Arial" panose="020B0604020202020204" pitchFamily="34" charset="0"/>
              </a:rPr>
              <a:t>C. CALVIN</a:t>
            </a:r>
            <a:endParaRPr kumimoji="0" lang="es-ES" altLang="es-ES" sz="1100" b="0" i="0" u="none" strike="noStrike" kern="1200" cap="none" spc="0" normalizeH="0" baseline="0" noProof="0" dirty="0" smtClean="0">
              <a:ln>
                <a:noFill/>
              </a:ln>
              <a:solidFill>
                <a:prstClr val="black"/>
              </a:solidFill>
              <a:effectLst/>
              <a:uLnTx/>
              <a:uFillTx/>
              <a:latin typeface="Arial" panose="020B0604020202020204" pitchFamily="34" charset="0"/>
            </a:endParaRPr>
          </a:p>
        </p:txBody>
      </p:sp>
      <p:cxnSp>
        <p:nvCxnSpPr>
          <p:cNvPr id="413" name="Conector recto de flecha 412"/>
          <p:cNvCxnSpPr/>
          <p:nvPr/>
        </p:nvCxnSpPr>
        <p:spPr>
          <a:xfrm flipH="1" flipV="1">
            <a:off x="10991539" y="6632135"/>
            <a:ext cx="290805" cy="252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14" name="Text Box 111"/>
          <p:cNvSpPr txBox="1">
            <a:spLocks noChangeArrowheads="1"/>
          </p:cNvSpPr>
          <p:nvPr/>
        </p:nvSpPr>
        <p:spPr bwMode="auto">
          <a:xfrm>
            <a:off x="11391664" y="5458838"/>
            <a:ext cx="806535" cy="553998"/>
          </a:xfrm>
          <a:prstGeom prst="rect">
            <a:avLst/>
          </a:prstGeom>
          <a:solidFill>
            <a:srgbClr val="FFFFFF"/>
          </a:solidFill>
          <a:ln w="9525">
            <a:solidFill>
              <a:srgbClr val="000000"/>
            </a:solidFill>
            <a:miter lim="800000"/>
            <a:headEnd/>
            <a:tailEnd/>
          </a:ln>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defRPr/>
            </a:pPr>
            <a:r>
              <a:rPr lang="es-ES" altLang="es-ES" sz="1100" dirty="0" smtClean="0">
                <a:solidFill>
                  <a:prstClr val="black"/>
                </a:solidFill>
                <a:latin typeface="Arial" panose="020B0604020202020204" pitchFamily="34" charset="0"/>
              </a:rPr>
              <a:t>ATP</a:t>
            </a:r>
          </a:p>
          <a:p>
            <a:pPr marL="0" marR="0" lvl="0" indent="0" defTabSz="914400" rtl="0" eaLnBrk="0" fontAlgn="base" latinLnBrk="0" hangingPunct="0">
              <a:lnSpc>
                <a:spcPct val="100000"/>
              </a:lnSpc>
              <a:spcBef>
                <a:spcPct val="0"/>
              </a:spcBef>
              <a:spcAft>
                <a:spcPct val="0"/>
              </a:spcAft>
              <a:buClrTx/>
              <a:buSzTx/>
              <a:buFontTx/>
              <a:buNone/>
              <a:tabLst/>
              <a:defRPr/>
            </a:pPr>
            <a:r>
              <a:rPr kumimoji="0" lang="es-ES" altLang="es-ES" sz="1100" b="0" i="0" u="none" strike="noStrike" kern="1200" cap="none" spc="0" normalizeH="0" baseline="0" noProof="0" dirty="0" smtClean="0">
                <a:ln>
                  <a:noFill/>
                </a:ln>
                <a:solidFill>
                  <a:prstClr val="black"/>
                </a:solidFill>
                <a:effectLst/>
                <a:uLnTx/>
                <a:uFillTx/>
                <a:latin typeface="Arial" panose="020B0604020202020204" pitchFamily="34" charset="0"/>
              </a:rPr>
              <a:t>NADH</a:t>
            </a:r>
          </a:p>
          <a:p>
            <a:pPr marL="0" marR="0" lvl="0" indent="0" defTabSz="914400" rtl="0" eaLnBrk="0" fontAlgn="base" latinLnBrk="0" hangingPunct="0">
              <a:lnSpc>
                <a:spcPct val="100000"/>
              </a:lnSpc>
              <a:spcBef>
                <a:spcPct val="0"/>
              </a:spcBef>
              <a:spcAft>
                <a:spcPct val="0"/>
              </a:spcAft>
              <a:buClrTx/>
              <a:buSzTx/>
              <a:buFontTx/>
              <a:buNone/>
              <a:tabLst/>
              <a:defRPr/>
            </a:pPr>
            <a:r>
              <a:rPr lang="es-ES" altLang="es-ES" sz="800" dirty="0" smtClean="0">
                <a:solidFill>
                  <a:prstClr val="black"/>
                </a:solidFill>
                <a:latin typeface="Arial" panose="020B0604020202020204" pitchFamily="34" charset="0"/>
              </a:rPr>
              <a:t>(</a:t>
            </a:r>
            <a:r>
              <a:rPr lang="es-ES" altLang="es-ES" sz="800" i="1" dirty="0" err="1" smtClean="0">
                <a:solidFill>
                  <a:prstClr val="black"/>
                </a:solidFill>
                <a:latin typeface="Arial" panose="020B0604020202020204" pitchFamily="34" charset="0"/>
              </a:rPr>
              <a:t>mesosomas</a:t>
            </a:r>
            <a:r>
              <a:rPr lang="es-ES" altLang="es-ES" sz="800" i="1" dirty="0" smtClean="0">
                <a:solidFill>
                  <a:prstClr val="black"/>
                </a:solidFill>
                <a:latin typeface="Arial" panose="020B0604020202020204" pitchFamily="34" charset="0"/>
              </a:rPr>
              <a:t>)</a:t>
            </a:r>
            <a:endParaRPr kumimoji="0" lang="es-ES" altLang="es-ES" sz="800" b="0" i="1" u="none" strike="noStrike" kern="1200" cap="none" spc="0" normalizeH="0" baseline="0" noProof="0" dirty="0" smtClean="0">
              <a:ln>
                <a:noFill/>
              </a:ln>
              <a:solidFill>
                <a:prstClr val="black"/>
              </a:solidFill>
              <a:effectLst/>
              <a:uLnTx/>
              <a:uFillTx/>
              <a:latin typeface="Arial" panose="020B0604020202020204" pitchFamily="34" charset="0"/>
            </a:endParaRPr>
          </a:p>
        </p:txBody>
      </p:sp>
      <p:cxnSp>
        <p:nvCxnSpPr>
          <p:cNvPr id="415" name="Conector recto de flecha 414"/>
          <p:cNvCxnSpPr/>
          <p:nvPr/>
        </p:nvCxnSpPr>
        <p:spPr>
          <a:xfrm flipH="1">
            <a:off x="11147928" y="5834529"/>
            <a:ext cx="236334" cy="2376"/>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7" name="Conector recto de flecha 416"/>
          <p:cNvCxnSpPr>
            <a:endCxn id="412" idx="0"/>
          </p:cNvCxnSpPr>
          <p:nvPr/>
        </p:nvCxnSpPr>
        <p:spPr>
          <a:xfrm>
            <a:off x="11719751" y="6011389"/>
            <a:ext cx="10390" cy="585001"/>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16" name="Text Box 75"/>
          <p:cNvSpPr txBox="1">
            <a:spLocks noChangeArrowheads="1"/>
          </p:cNvSpPr>
          <p:nvPr/>
        </p:nvSpPr>
        <p:spPr bwMode="auto">
          <a:xfrm>
            <a:off x="11293719" y="6161285"/>
            <a:ext cx="872843" cy="3469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sz="1050" dirty="0" smtClean="0">
                <a:solidFill>
                  <a:prstClr val="black"/>
                </a:solidFill>
                <a:latin typeface="Calibri" panose="020F0502020204030204"/>
                <a:cs typeface="Times New Roman" panose="02020603050405020304" pitchFamily="18" charset="0"/>
              </a:rPr>
              <a:t>Consumidos </a:t>
            </a:r>
          </a:p>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sz="1050" dirty="0" smtClean="0">
                <a:solidFill>
                  <a:prstClr val="black"/>
                </a:solidFill>
                <a:latin typeface="Calibri" panose="020F0502020204030204"/>
                <a:cs typeface="Times New Roman" panose="02020603050405020304" pitchFamily="18" charset="0"/>
              </a:rPr>
              <a:t>en</a:t>
            </a:r>
            <a:endParaRPr kumimoji="0" lang="es-ES" altLang="es-ES" sz="1050" b="0" i="0" u="none" strike="noStrike" kern="1200" cap="none" spc="0" normalizeH="0" baseline="0" noProof="0" dirty="0" smtClean="0">
              <a:ln>
                <a:noFill/>
              </a:ln>
              <a:solidFill>
                <a:prstClr val="black"/>
              </a:solidFill>
              <a:effectLst/>
              <a:uLnTx/>
              <a:uFillTx/>
              <a:latin typeface="Arial" panose="020B0604020202020204" pitchFamily="34" charset="0"/>
            </a:endParaRPr>
          </a:p>
        </p:txBody>
      </p:sp>
      <p:sp>
        <p:nvSpPr>
          <p:cNvPr id="353" name="Text Box 132"/>
          <p:cNvSpPr txBox="1">
            <a:spLocks noChangeArrowheads="1"/>
          </p:cNvSpPr>
          <p:nvPr/>
        </p:nvSpPr>
        <p:spPr bwMode="auto">
          <a:xfrm>
            <a:off x="9223790" y="3292418"/>
            <a:ext cx="1318984" cy="403943"/>
          </a:xfrm>
          <a:prstGeom prst="rect">
            <a:avLst/>
          </a:prstGeom>
          <a:solidFill>
            <a:schemeClr val="accent6">
              <a:lumMod val="40000"/>
              <a:lumOff val="6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sz="1200" b="1" noProof="0" dirty="0" smtClean="0">
                <a:solidFill>
                  <a:prstClr val="black"/>
                </a:solidFill>
                <a:latin typeface="Arial" panose="020B0604020202020204" pitchFamily="34" charset="0"/>
              </a:rPr>
              <a:t>FOTOSÍNTESIS</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s-ES" altLang="es-ES" sz="1000" b="1" i="0" u="none" strike="noStrike" kern="1200" cap="none" spc="0" normalizeH="0" baseline="0" dirty="0" smtClean="0">
                <a:ln>
                  <a:noFill/>
                </a:ln>
                <a:solidFill>
                  <a:prstClr val="black"/>
                </a:solidFill>
                <a:effectLst/>
                <a:uLnTx/>
                <a:uFillTx/>
                <a:latin typeface="Arial" panose="020B0604020202020204" pitchFamily="34" charset="0"/>
              </a:rPr>
              <a:t>(Cloroplastos)</a:t>
            </a:r>
            <a:endParaRPr kumimoji="0" lang="es-ES" altLang="es-ES" sz="1000" b="1" i="0" u="none" strike="noStrike" kern="1200" cap="none" spc="0" normalizeH="0" baseline="0" noProof="0" dirty="0" smtClean="0">
              <a:ln>
                <a:noFill/>
              </a:ln>
              <a:solidFill>
                <a:prstClr val="black"/>
              </a:solidFill>
              <a:effectLst/>
              <a:uLnTx/>
              <a:uFillTx/>
              <a:latin typeface="Arial" panose="020B0604020202020204" pitchFamily="34" charset="0"/>
            </a:endParaRPr>
          </a:p>
        </p:txBody>
      </p:sp>
      <p:sp>
        <p:nvSpPr>
          <p:cNvPr id="400" name="Text Box 132"/>
          <p:cNvSpPr txBox="1">
            <a:spLocks noChangeArrowheads="1"/>
          </p:cNvSpPr>
          <p:nvPr/>
        </p:nvSpPr>
        <p:spPr bwMode="auto">
          <a:xfrm>
            <a:off x="9516231" y="5571299"/>
            <a:ext cx="1700891" cy="712423"/>
          </a:xfrm>
          <a:prstGeom prst="rect">
            <a:avLst/>
          </a:prstGeom>
          <a:solidFill>
            <a:schemeClr val="accent1">
              <a:lumMod val="40000"/>
              <a:lumOff val="6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lvl="0" eaLnBrk="0" fontAlgn="base" hangingPunct="0">
              <a:spcBef>
                <a:spcPct val="0"/>
              </a:spcBef>
              <a:spcAft>
                <a:spcPct val="0"/>
              </a:spcAft>
              <a:defRPr/>
            </a:pPr>
            <a:r>
              <a:rPr lang="es-ES" altLang="es-ES" sz="1100" b="1" noProof="0" dirty="0" smtClean="0">
                <a:solidFill>
                  <a:prstClr val="black"/>
                </a:solidFill>
                <a:latin typeface="Arial" panose="020B0604020202020204" pitchFamily="34" charset="0"/>
              </a:rPr>
              <a:t>Fase </a:t>
            </a:r>
            <a:r>
              <a:rPr lang="es-ES" altLang="es-ES" sz="1100" b="1" dirty="0" smtClean="0">
                <a:solidFill>
                  <a:prstClr val="black"/>
                </a:solidFill>
                <a:latin typeface="Arial" panose="020B0604020202020204" pitchFamily="34" charset="0"/>
              </a:rPr>
              <a:t>OXIDATIVA</a:t>
            </a:r>
            <a:endParaRPr lang="es-ES" altLang="es-ES" sz="1100" b="1" noProof="0" dirty="0" smtClean="0">
              <a:solidFill>
                <a:prstClr val="black"/>
              </a:solidFill>
              <a:latin typeface="Arial" panose="020B0604020202020204" pitchFamily="34" charset="0"/>
            </a:endParaRPr>
          </a:p>
          <a:p>
            <a:pPr marL="90488" lvl="0" indent="-90488" eaLnBrk="0" fontAlgn="base" hangingPunct="0">
              <a:spcBef>
                <a:spcPct val="0"/>
              </a:spcBef>
              <a:spcAft>
                <a:spcPct val="0"/>
              </a:spcAft>
              <a:buFont typeface="Arial" panose="020B0604020202020204" pitchFamily="34" charset="0"/>
              <a:buChar char="•"/>
              <a:defRPr/>
            </a:pPr>
            <a:r>
              <a:rPr lang="es-ES" altLang="es-ES" sz="1000" b="1" dirty="0" err="1" smtClean="0">
                <a:solidFill>
                  <a:prstClr val="black"/>
                </a:solidFill>
                <a:latin typeface="Arial" panose="020B0604020202020204" pitchFamily="34" charset="0"/>
              </a:rPr>
              <a:t>Ox</a:t>
            </a:r>
            <a:r>
              <a:rPr lang="es-ES" altLang="es-ES" sz="1000" b="1" dirty="0" smtClean="0">
                <a:solidFill>
                  <a:prstClr val="black"/>
                </a:solidFill>
                <a:latin typeface="Arial" panose="020B0604020202020204" pitchFamily="34" charset="0"/>
              </a:rPr>
              <a:t> de M. inorgánicas</a:t>
            </a:r>
          </a:p>
          <a:p>
            <a:pPr marL="90488" lvl="0" indent="-90488" eaLnBrk="0" fontAlgn="base" hangingPunct="0">
              <a:spcBef>
                <a:spcPct val="0"/>
              </a:spcBef>
              <a:spcAft>
                <a:spcPct val="0"/>
              </a:spcAft>
              <a:buFont typeface="Arial" panose="020B0604020202020204" pitchFamily="34" charset="0"/>
              <a:buChar char="•"/>
              <a:defRPr/>
            </a:pPr>
            <a:r>
              <a:rPr lang="es-ES" altLang="es-ES" sz="1000" b="1" dirty="0">
                <a:solidFill>
                  <a:prstClr val="black"/>
                </a:solidFill>
                <a:latin typeface="Arial" panose="020B0604020202020204" pitchFamily="34" charset="0"/>
              </a:rPr>
              <a:t>F</a:t>
            </a:r>
            <a:r>
              <a:rPr lang="es-ES" altLang="es-ES" sz="1000" b="1" noProof="0" dirty="0" err="1" smtClean="0">
                <a:solidFill>
                  <a:prstClr val="black"/>
                </a:solidFill>
                <a:latin typeface="Arial" panose="020B0604020202020204" pitchFamily="34" charset="0"/>
              </a:rPr>
              <a:t>osforilación</a:t>
            </a:r>
            <a:r>
              <a:rPr lang="es-ES" altLang="es-ES" sz="1000" b="1" noProof="0" dirty="0" smtClean="0">
                <a:solidFill>
                  <a:prstClr val="black"/>
                </a:solidFill>
                <a:latin typeface="Arial" panose="020B0604020202020204" pitchFamily="34" charset="0"/>
              </a:rPr>
              <a:t> oxidativa</a:t>
            </a:r>
          </a:p>
          <a:p>
            <a:pPr marL="90488" lvl="0" indent="-90488" eaLnBrk="0" fontAlgn="base" hangingPunct="0">
              <a:spcBef>
                <a:spcPct val="0"/>
              </a:spcBef>
              <a:spcAft>
                <a:spcPct val="0"/>
              </a:spcAft>
              <a:buFont typeface="Arial" panose="020B0604020202020204" pitchFamily="34" charset="0"/>
              <a:buChar char="•"/>
              <a:defRPr/>
            </a:pPr>
            <a:r>
              <a:rPr lang="es-ES" altLang="es-ES" sz="1000" b="1" dirty="0" smtClean="0">
                <a:solidFill>
                  <a:prstClr val="black"/>
                </a:solidFill>
                <a:latin typeface="Arial" panose="020B0604020202020204" pitchFamily="34" charset="0"/>
              </a:rPr>
              <a:t>Flujo inverso de e-</a:t>
            </a:r>
          </a:p>
          <a:p>
            <a:pPr lvl="0" eaLnBrk="0" fontAlgn="base" hangingPunct="0">
              <a:spcBef>
                <a:spcPct val="0"/>
              </a:spcBef>
              <a:spcAft>
                <a:spcPct val="0"/>
              </a:spcAft>
              <a:defRPr/>
            </a:pPr>
            <a:endParaRPr lang="es-ES" altLang="es-ES" sz="1100" b="1" noProof="0" dirty="0" smtClean="0">
              <a:solidFill>
                <a:prstClr val="black"/>
              </a:solidFill>
              <a:latin typeface="Arial" panose="020B0604020202020204" pitchFamily="34" charset="0"/>
            </a:endParaRPr>
          </a:p>
        </p:txBody>
      </p:sp>
    </p:spTree>
    <p:extLst>
      <p:ext uri="{BB962C8B-B14F-4D97-AF65-F5344CB8AC3E}">
        <p14:creationId xmlns:p14="http://schemas.microsoft.com/office/powerpoint/2010/main" val="3922225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1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08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1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2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2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0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7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7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7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8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8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2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28"/>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36"/>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39"/>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4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4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66"/>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71"/>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7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79"/>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80"/>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81"/>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83"/>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9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01"/>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202"/>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212"/>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213"/>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215"/>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216"/>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220"/>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222"/>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288"/>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289"/>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290"/>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72"/>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291"/>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296"/>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304"/>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308"/>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309"/>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314"/>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315"/>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316"/>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317"/>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320"/>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321"/>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322"/>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323"/>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324"/>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325"/>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326"/>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327"/>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328"/>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329"/>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330"/>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331"/>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332"/>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333"/>
                                        </p:tgtEl>
                                        <p:attrNameLst>
                                          <p:attrName>style.visibility</p:attrName>
                                        </p:attrNameLst>
                                      </p:cBhvr>
                                      <p:to>
                                        <p:strVal val="visible"/>
                                      </p:to>
                                    </p:set>
                                  </p:childTnLst>
                                </p:cTn>
                              </p:par>
                              <p:par>
                                <p:cTn id="163" presetID="1" presetClass="entr" presetSubtype="0" fill="hold" nodeType="withEffect">
                                  <p:stCondLst>
                                    <p:cond delay="0"/>
                                  </p:stCondLst>
                                  <p:childTnLst>
                                    <p:set>
                                      <p:cBhvr>
                                        <p:cTn id="164" dur="1" fill="hold">
                                          <p:stCondLst>
                                            <p:cond delay="0"/>
                                          </p:stCondLst>
                                        </p:cTn>
                                        <p:tgtEl>
                                          <p:spTgt spid="334"/>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335"/>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336"/>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337"/>
                                        </p:tgtEl>
                                        <p:attrNameLst>
                                          <p:attrName>style.visibility</p:attrName>
                                        </p:attrNameLst>
                                      </p:cBhvr>
                                      <p:to>
                                        <p:strVal val="visible"/>
                                      </p:to>
                                    </p:set>
                                  </p:childTnLst>
                                </p:cTn>
                              </p:par>
                              <p:par>
                                <p:cTn id="171" presetID="1" presetClass="entr" presetSubtype="0" fill="hold" grpId="0" nodeType="withEffect">
                                  <p:stCondLst>
                                    <p:cond delay="0"/>
                                  </p:stCondLst>
                                  <p:childTnLst>
                                    <p:set>
                                      <p:cBhvr>
                                        <p:cTn id="172" dur="1" fill="hold">
                                          <p:stCondLst>
                                            <p:cond delay="0"/>
                                          </p:stCondLst>
                                        </p:cTn>
                                        <p:tgtEl>
                                          <p:spTgt spid="341"/>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338"/>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339"/>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1" presetClass="entr" presetSubtype="0" fill="hold" nodeType="clickEffect">
                                  <p:stCondLst>
                                    <p:cond delay="0"/>
                                  </p:stCondLst>
                                  <p:childTnLst>
                                    <p:set>
                                      <p:cBhvr>
                                        <p:cTn id="180" dur="1" fill="hold">
                                          <p:stCondLst>
                                            <p:cond delay="0"/>
                                          </p:stCondLst>
                                        </p:cTn>
                                        <p:tgtEl>
                                          <p:spTgt spid="168"/>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344"/>
                                        </p:tgtEl>
                                        <p:attrNameLst>
                                          <p:attrName>style.visibility</p:attrName>
                                        </p:attrNameLst>
                                      </p:cBhvr>
                                      <p:to>
                                        <p:strVal val="visible"/>
                                      </p:to>
                                    </p:set>
                                  </p:childTnLst>
                                </p:cTn>
                              </p:par>
                              <p:par>
                                <p:cTn id="183" presetID="1" presetClass="entr" presetSubtype="0" fill="hold" nodeType="withEffect">
                                  <p:stCondLst>
                                    <p:cond delay="0"/>
                                  </p:stCondLst>
                                  <p:childTnLst>
                                    <p:set>
                                      <p:cBhvr>
                                        <p:cTn id="184" dur="1" fill="hold">
                                          <p:stCondLst>
                                            <p:cond delay="0"/>
                                          </p:stCondLst>
                                        </p:cTn>
                                        <p:tgtEl>
                                          <p:spTgt spid="345"/>
                                        </p:tgtEl>
                                        <p:attrNameLst>
                                          <p:attrName>style.visibility</p:attrName>
                                        </p:attrNameLst>
                                      </p:cBhvr>
                                      <p:to>
                                        <p:strVal val="visible"/>
                                      </p:to>
                                    </p:set>
                                  </p:childTnLst>
                                </p:cTn>
                              </p:par>
                              <p:par>
                                <p:cTn id="185" presetID="1" presetClass="entr" presetSubtype="0" fill="hold" grpId="0" nodeType="withEffect">
                                  <p:stCondLst>
                                    <p:cond delay="0"/>
                                  </p:stCondLst>
                                  <p:childTnLst>
                                    <p:set>
                                      <p:cBhvr>
                                        <p:cTn id="186" dur="1" fill="hold">
                                          <p:stCondLst>
                                            <p:cond delay="0"/>
                                          </p:stCondLst>
                                        </p:cTn>
                                        <p:tgtEl>
                                          <p:spTgt spid="348"/>
                                        </p:tgtEl>
                                        <p:attrNameLst>
                                          <p:attrName>style.visibility</p:attrName>
                                        </p:attrNameLst>
                                      </p:cBhvr>
                                      <p:to>
                                        <p:strVal val="visible"/>
                                      </p:to>
                                    </p:set>
                                  </p:childTnLst>
                                </p:cTn>
                              </p:par>
                              <p:par>
                                <p:cTn id="187" presetID="1" presetClass="entr" presetSubtype="0" fill="hold" grpId="0" nodeType="withEffect">
                                  <p:stCondLst>
                                    <p:cond delay="0"/>
                                  </p:stCondLst>
                                  <p:childTnLst>
                                    <p:set>
                                      <p:cBhvr>
                                        <p:cTn id="188" dur="1" fill="hold">
                                          <p:stCondLst>
                                            <p:cond delay="0"/>
                                          </p:stCondLst>
                                        </p:cTn>
                                        <p:tgtEl>
                                          <p:spTgt spid="349"/>
                                        </p:tgtEl>
                                        <p:attrNameLst>
                                          <p:attrName>style.visibility</p:attrName>
                                        </p:attrNameLst>
                                      </p:cBhvr>
                                      <p:to>
                                        <p:strVal val="visible"/>
                                      </p:to>
                                    </p:set>
                                  </p:childTnLst>
                                </p:cTn>
                              </p:par>
                              <p:par>
                                <p:cTn id="189" presetID="1" presetClass="entr" presetSubtype="0" fill="hold" nodeType="withEffect">
                                  <p:stCondLst>
                                    <p:cond delay="0"/>
                                  </p:stCondLst>
                                  <p:childTnLst>
                                    <p:set>
                                      <p:cBhvr>
                                        <p:cTn id="190" dur="1" fill="hold">
                                          <p:stCondLst>
                                            <p:cond delay="0"/>
                                          </p:stCondLst>
                                        </p:cTn>
                                        <p:tgtEl>
                                          <p:spTgt spid="352"/>
                                        </p:tgtEl>
                                        <p:attrNameLst>
                                          <p:attrName>style.visibility</p:attrName>
                                        </p:attrNameLst>
                                      </p:cBhvr>
                                      <p:to>
                                        <p:strVal val="visible"/>
                                      </p:to>
                                    </p:set>
                                  </p:childTnLst>
                                </p:cTn>
                              </p:par>
                              <p:par>
                                <p:cTn id="191" presetID="1" presetClass="entr" presetSubtype="0" fill="hold" grpId="0" nodeType="withEffect">
                                  <p:stCondLst>
                                    <p:cond delay="0"/>
                                  </p:stCondLst>
                                  <p:childTnLst>
                                    <p:set>
                                      <p:cBhvr>
                                        <p:cTn id="192" dur="1" fill="hold">
                                          <p:stCondLst>
                                            <p:cond delay="0"/>
                                          </p:stCondLst>
                                        </p:cTn>
                                        <p:tgtEl>
                                          <p:spTgt spid="354"/>
                                        </p:tgtEl>
                                        <p:attrNameLst>
                                          <p:attrName>style.visibility</p:attrName>
                                        </p:attrNameLst>
                                      </p:cBhvr>
                                      <p:to>
                                        <p:strVal val="visible"/>
                                      </p:to>
                                    </p:set>
                                  </p:childTnLst>
                                </p:cTn>
                              </p:par>
                              <p:par>
                                <p:cTn id="193" presetID="1" presetClass="entr" presetSubtype="0" fill="hold" nodeType="withEffect">
                                  <p:stCondLst>
                                    <p:cond delay="0"/>
                                  </p:stCondLst>
                                  <p:childTnLst>
                                    <p:set>
                                      <p:cBhvr>
                                        <p:cTn id="194" dur="1" fill="hold">
                                          <p:stCondLst>
                                            <p:cond delay="0"/>
                                          </p:stCondLst>
                                        </p:cTn>
                                        <p:tgtEl>
                                          <p:spTgt spid="357"/>
                                        </p:tgtEl>
                                        <p:attrNameLst>
                                          <p:attrName>style.visibility</p:attrName>
                                        </p:attrNameLst>
                                      </p:cBhvr>
                                      <p:to>
                                        <p:strVal val="visible"/>
                                      </p:to>
                                    </p:set>
                                  </p:childTnLst>
                                </p:cTn>
                              </p:par>
                              <p:par>
                                <p:cTn id="195" presetID="1" presetClass="entr" presetSubtype="0" fill="hold" nodeType="withEffect">
                                  <p:stCondLst>
                                    <p:cond delay="0"/>
                                  </p:stCondLst>
                                  <p:childTnLst>
                                    <p:set>
                                      <p:cBhvr>
                                        <p:cTn id="196" dur="1" fill="hold">
                                          <p:stCondLst>
                                            <p:cond delay="0"/>
                                          </p:stCondLst>
                                        </p:cTn>
                                        <p:tgtEl>
                                          <p:spTgt spid="361"/>
                                        </p:tgtEl>
                                        <p:attrNameLst>
                                          <p:attrName>style.visibility</p:attrName>
                                        </p:attrNameLst>
                                      </p:cBhvr>
                                      <p:to>
                                        <p:strVal val="visible"/>
                                      </p:to>
                                    </p:set>
                                  </p:childTnLst>
                                </p:cTn>
                              </p:par>
                              <p:par>
                                <p:cTn id="197" presetID="1" presetClass="entr" presetSubtype="0" fill="hold" nodeType="withEffect">
                                  <p:stCondLst>
                                    <p:cond delay="0"/>
                                  </p:stCondLst>
                                  <p:childTnLst>
                                    <p:set>
                                      <p:cBhvr>
                                        <p:cTn id="198" dur="1" fill="hold">
                                          <p:stCondLst>
                                            <p:cond delay="0"/>
                                          </p:stCondLst>
                                        </p:cTn>
                                        <p:tgtEl>
                                          <p:spTgt spid="367"/>
                                        </p:tgtEl>
                                        <p:attrNameLst>
                                          <p:attrName>style.visibility</p:attrName>
                                        </p:attrNameLst>
                                      </p:cBhvr>
                                      <p:to>
                                        <p:strVal val="visible"/>
                                      </p:to>
                                    </p:set>
                                  </p:childTnLst>
                                </p:cTn>
                              </p:par>
                              <p:par>
                                <p:cTn id="199" presetID="1" presetClass="entr" presetSubtype="0" fill="hold" nodeType="withEffect">
                                  <p:stCondLst>
                                    <p:cond delay="0"/>
                                  </p:stCondLst>
                                  <p:childTnLst>
                                    <p:set>
                                      <p:cBhvr>
                                        <p:cTn id="200" dur="1" fill="hold">
                                          <p:stCondLst>
                                            <p:cond delay="0"/>
                                          </p:stCondLst>
                                        </p:cTn>
                                        <p:tgtEl>
                                          <p:spTgt spid="368"/>
                                        </p:tgtEl>
                                        <p:attrNameLst>
                                          <p:attrName>style.visibility</p:attrName>
                                        </p:attrNameLst>
                                      </p:cBhvr>
                                      <p:to>
                                        <p:strVal val="visible"/>
                                      </p:to>
                                    </p:set>
                                  </p:childTnLst>
                                </p:cTn>
                              </p:par>
                              <p:par>
                                <p:cTn id="201" presetID="1" presetClass="entr" presetSubtype="0" fill="hold" grpId="0" nodeType="withEffect">
                                  <p:stCondLst>
                                    <p:cond delay="0"/>
                                  </p:stCondLst>
                                  <p:childTnLst>
                                    <p:set>
                                      <p:cBhvr>
                                        <p:cTn id="202" dur="1" fill="hold">
                                          <p:stCondLst>
                                            <p:cond delay="0"/>
                                          </p:stCondLst>
                                        </p:cTn>
                                        <p:tgtEl>
                                          <p:spTgt spid="373"/>
                                        </p:tgtEl>
                                        <p:attrNameLst>
                                          <p:attrName>style.visibility</p:attrName>
                                        </p:attrNameLst>
                                      </p:cBhvr>
                                      <p:to>
                                        <p:strVal val="visible"/>
                                      </p:to>
                                    </p:set>
                                  </p:childTnLst>
                                </p:cTn>
                              </p:par>
                              <p:par>
                                <p:cTn id="203" presetID="1" presetClass="entr" presetSubtype="0" fill="hold" grpId="0" nodeType="withEffect">
                                  <p:stCondLst>
                                    <p:cond delay="0"/>
                                  </p:stCondLst>
                                  <p:childTnLst>
                                    <p:set>
                                      <p:cBhvr>
                                        <p:cTn id="204" dur="1" fill="hold">
                                          <p:stCondLst>
                                            <p:cond delay="0"/>
                                          </p:stCondLst>
                                        </p:cTn>
                                        <p:tgtEl>
                                          <p:spTgt spid="374"/>
                                        </p:tgtEl>
                                        <p:attrNameLst>
                                          <p:attrName>style.visibility</p:attrName>
                                        </p:attrNameLst>
                                      </p:cBhvr>
                                      <p:to>
                                        <p:strVal val="visible"/>
                                      </p:to>
                                    </p:set>
                                  </p:childTnLst>
                                </p:cTn>
                              </p:par>
                              <p:par>
                                <p:cTn id="205" presetID="1" presetClass="entr" presetSubtype="0" fill="hold" nodeType="withEffect">
                                  <p:stCondLst>
                                    <p:cond delay="0"/>
                                  </p:stCondLst>
                                  <p:childTnLst>
                                    <p:set>
                                      <p:cBhvr>
                                        <p:cTn id="206" dur="1" fill="hold">
                                          <p:stCondLst>
                                            <p:cond delay="0"/>
                                          </p:stCondLst>
                                        </p:cTn>
                                        <p:tgtEl>
                                          <p:spTgt spid="376"/>
                                        </p:tgtEl>
                                        <p:attrNameLst>
                                          <p:attrName>style.visibility</p:attrName>
                                        </p:attrNameLst>
                                      </p:cBhvr>
                                      <p:to>
                                        <p:strVal val="visible"/>
                                      </p:to>
                                    </p:set>
                                  </p:childTnLst>
                                </p:cTn>
                              </p:par>
                              <p:par>
                                <p:cTn id="207" presetID="1" presetClass="entr" presetSubtype="0" fill="hold" nodeType="withEffect">
                                  <p:stCondLst>
                                    <p:cond delay="0"/>
                                  </p:stCondLst>
                                  <p:childTnLst>
                                    <p:set>
                                      <p:cBhvr>
                                        <p:cTn id="208" dur="1" fill="hold">
                                          <p:stCondLst>
                                            <p:cond delay="0"/>
                                          </p:stCondLst>
                                        </p:cTn>
                                        <p:tgtEl>
                                          <p:spTgt spid="381"/>
                                        </p:tgtEl>
                                        <p:attrNameLst>
                                          <p:attrName>style.visibility</p:attrName>
                                        </p:attrNameLst>
                                      </p:cBhvr>
                                      <p:to>
                                        <p:strVal val="visible"/>
                                      </p:to>
                                    </p:set>
                                  </p:childTnLst>
                                </p:cTn>
                              </p:par>
                              <p:par>
                                <p:cTn id="209" presetID="1" presetClass="entr" presetSubtype="0" fill="hold" nodeType="withEffect">
                                  <p:stCondLst>
                                    <p:cond delay="0"/>
                                  </p:stCondLst>
                                  <p:childTnLst>
                                    <p:set>
                                      <p:cBhvr>
                                        <p:cTn id="210" dur="1" fill="hold">
                                          <p:stCondLst>
                                            <p:cond delay="0"/>
                                          </p:stCondLst>
                                        </p:cTn>
                                        <p:tgtEl>
                                          <p:spTgt spid="382"/>
                                        </p:tgtEl>
                                        <p:attrNameLst>
                                          <p:attrName>style.visibility</p:attrName>
                                        </p:attrNameLst>
                                      </p:cBhvr>
                                      <p:to>
                                        <p:strVal val="visible"/>
                                      </p:to>
                                    </p:set>
                                  </p:childTnLst>
                                </p:cTn>
                              </p:par>
                              <p:par>
                                <p:cTn id="211" presetID="1" presetClass="entr" presetSubtype="0" fill="hold" grpId="0" nodeType="withEffect">
                                  <p:stCondLst>
                                    <p:cond delay="0"/>
                                  </p:stCondLst>
                                  <p:childTnLst>
                                    <p:set>
                                      <p:cBhvr>
                                        <p:cTn id="212" dur="1" fill="hold">
                                          <p:stCondLst>
                                            <p:cond delay="0"/>
                                          </p:stCondLst>
                                        </p:cTn>
                                        <p:tgtEl>
                                          <p:spTgt spid="384"/>
                                        </p:tgtEl>
                                        <p:attrNameLst>
                                          <p:attrName>style.visibility</p:attrName>
                                        </p:attrNameLst>
                                      </p:cBhvr>
                                      <p:to>
                                        <p:strVal val="visible"/>
                                      </p:to>
                                    </p:set>
                                  </p:childTnLst>
                                </p:cTn>
                              </p:par>
                              <p:par>
                                <p:cTn id="213" presetID="1" presetClass="entr" presetSubtype="0" fill="hold" grpId="0" nodeType="withEffect">
                                  <p:stCondLst>
                                    <p:cond delay="0"/>
                                  </p:stCondLst>
                                  <p:childTnLst>
                                    <p:set>
                                      <p:cBhvr>
                                        <p:cTn id="214" dur="1" fill="hold">
                                          <p:stCondLst>
                                            <p:cond delay="0"/>
                                          </p:stCondLst>
                                        </p:cTn>
                                        <p:tgtEl>
                                          <p:spTgt spid="385"/>
                                        </p:tgtEl>
                                        <p:attrNameLst>
                                          <p:attrName>style.visibility</p:attrName>
                                        </p:attrNameLst>
                                      </p:cBhvr>
                                      <p:to>
                                        <p:strVal val="visible"/>
                                      </p:to>
                                    </p:set>
                                  </p:childTnLst>
                                </p:cTn>
                              </p:par>
                              <p:par>
                                <p:cTn id="215" presetID="1" presetClass="entr" presetSubtype="0" fill="hold" nodeType="withEffect">
                                  <p:stCondLst>
                                    <p:cond delay="0"/>
                                  </p:stCondLst>
                                  <p:childTnLst>
                                    <p:set>
                                      <p:cBhvr>
                                        <p:cTn id="216" dur="1" fill="hold">
                                          <p:stCondLst>
                                            <p:cond delay="0"/>
                                          </p:stCondLst>
                                        </p:cTn>
                                        <p:tgtEl>
                                          <p:spTgt spid="391"/>
                                        </p:tgtEl>
                                        <p:attrNameLst>
                                          <p:attrName>style.visibility</p:attrName>
                                        </p:attrNameLst>
                                      </p:cBhvr>
                                      <p:to>
                                        <p:strVal val="visible"/>
                                      </p:to>
                                    </p:set>
                                  </p:childTnLst>
                                </p:cTn>
                              </p:par>
                              <p:par>
                                <p:cTn id="217" presetID="1" presetClass="entr" presetSubtype="0" fill="hold" grpId="0" nodeType="withEffect">
                                  <p:stCondLst>
                                    <p:cond delay="0"/>
                                  </p:stCondLst>
                                  <p:childTnLst>
                                    <p:set>
                                      <p:cBhvr>
                                        <p:cTn id="218" dur="1" fill="hold">
                                          <p:stCondLst>
                                            <p:cond delay="0"/>
                                          </p:stCondLst>
                                        </p:cTn>
                                        <p:tgtEl>
                                          <p:spTgt spid="130"/>
                                        </p:tgtEl>
                                        <p:attrNameLst>
                                          <p:attrName>style.visibility</p:attrName>
                                        </p:attrNameLst>
                                      </p:cBhvr>
                                      <p:to>
                                        <p:strVal val="visible"/>
                                      </p:to>
                                    </p:set>
                                  </p:childTnLst>
                                </p:cTn>
                              </p:par>
                              <p:par>
                                <p:cTn id="219" presetID="1" presetClass="entr" presetSubtype="0" fill="hold" nodeType="withEffect">
                                  <p:stCondLst>
                                    <p:cond delay="0"/>
                                  </p:stCondLst>
                                  <p:childTnLst>
                                    <p:set>
                                      <p:cBhvr>
                                        <p:cTn id="220" dur="1" fill="hold">
                                          <p:stCondLst>
                                            <p:cond delay="0"/>
                                          </p:stCondLst>
                                        </p:cTn>
                                        <p:tgtEl>
                                          <p:spTgt spid="399"/>
                                        </p:tgtEl>
                                        <p:attrNameLst>
                                          <p:attrName>style.visibility</p:attrName>
                                        </p:attrNameLst>
                                      </p:cBhvr>
                                      <p:to>
                                        <p:strVal val="visible"/>
                                      </p:to>
                                    </p:set>
                                  </p:childTnLst>
                                </p:cTn>
                              </p:par>
                              <p:par>
                                <p:cTn id="221" presetID="1" presetClass="entr" presetSubtype="0" fill="hold" grpId="0" nodeType="withEffect">
                                  <p:stCondLst>
                                    <p:cond delay="0"/>
                                  </p:stCondLst>
                                  <p:childTnLst>
                                    <p:set>
                                      <p:cBhvr>
                                        <p:cTn id="222" dur="1" fill="hold">
                                          <p:stCondLst>
                                            <p:cond delay="0"/>
                                          </p:stCondLst>
                                        </p:cTn>
                                        <p:tgtEl>
                                          <p:spTgt spid="405"/>
                                        </p:tgtEl>
                                        <p:attrNameLst>
                                          <p:attrName>style.visibility</p:attrName>
                                        </p:attrNameLst>
                                      </p:cBhvr>
                                      <p:to>
                                        <p:strVal val="visible"/>
                                      </p:to>
                                    </p:set>
                                  </p:childTnLst>
                                </p:cTn>
                              </p:par>
                              <p:par>
                                <p:cTn id="223" presetID="1" presetClass="entr" presetSubtype="0" fill="hold" nodeType="withEffect">
                                  <p:stCondLst>
                                    <p:cond delay="0"/>
                                  </p:stCondLst>
                                  <p:childTnLst>
                                    <p:set>
                                      <p:cBhvr>
                                        <p:cTn id="224" dur="1" fill="hold">
                                          <p:stCondLst>
                                            <p:cond delay="0"/>
                                          </p:stCondLst>
                                        </p:cTn>
                                        <p:tgtEl>
                                          <p:spTgt spid="407"/>
                                        </p:tgtEl>
                                        <p:attrNameLst>
                                          <p:attrName>style.visibility</p:attrName>
                                        </p:attrNameLst>
                                      </p:cBhvr>
                                      <p:to>
                                        <p:strVal val="visible"/>
                                      </p:to>
                                    </p:set>
                                  </p:childTnLst>
                                </p:cTn>
                              </p:par>
                              <p:par>
                                <p:cTn id="225" presetID="1" presetClass="entr" presetSubtype="0" fill="hold" grpId="0" nodeType="withEffect">
                                  <p:stCondLst>
                                    <p:cond delay="0"/>
                                  </p:stCondLst>
                                  <p:childTnLst>
                                    <p:set>
                                      <p:cBhvr>
                                        <p:cTn id="226" dur="1" fill="hold">
                                          <p:stCondLst>
                                            <p:cond delay="0"/>
                                          </p:stCondLst>
                                        </p:cTn>
                                        <p:tgtEl>
                                          <p:spTgt spid="412"/>
                                        </p:tgtEl>
                                        <p:attrNameLst>
                                          <p:attrName>style.visibility</p:attrName>
                                        </p:attrNameLst>
                                      </p:cBhvr>
                                      <p:to>
                                        <p:strVal val="visible"/>
                                      </p:to>
                                    </p:set>
                                  </p:childTnLst>
                                </p:cTn>
                              </p:par>
                              <p:par>
                                <p:cTn id="227" presetID="1" presetClass="entr" presetSubtype="0" fill="hold" nodeType="withEffect">
                                  <p:stCondLst>
                                    <p:cond delay="0"/>
                                  </p:stCondLst>
                                  <p:childTnLst>
                                    <p:set>
                                      <p:cBhvr>
                                        <p:cTn id="228" dur="1" fill="hold">
                                          <p:stCondLst>
                                            <p:cond delay="0"/>
                                          </p:stCondLst>
                                        </p:cTn>
                                        <p:tgtEl>
                                          <p:spTgt spid="413"/>
                                        </p:tgtEl>
                                        <p:attrNameLst>
                                          <p:attrName>style.visibility</p:attrName>
                                        </p:attrNameLst>
                                      </p:cBhvr>
                                      <p:to>
                                        <p:strVal val="visible"/>
                                      </p:to>
                                    </p:set>
                                  </p:childTnLst>
                                </p:cTn>
                              </p:par>
                              <p:par>
                                <p:cTn id="229" presetID="1" presetClass="entr" presetSubtype="0" fill="hold" grpId="0" nodeType="withEffect">
                                  <p:stCondLst>
                                    <p:cond delay="0"/>
                                  </p:stCondLst>
                                  <p:childTnLst>
                                    <p:set>
                                      <p:cBhvr>
                                        <p:cTn id="230" dur="1" fill="hold">
                                          <p:stCondLst>
                                            <p:cond delay="0"/>
                                          </p:stCondLst>
                                        </p:cTn>
                                        <p:tgtEl>
                                          <p:spTgt spid="414"/>
                                        </p:tgtEl>
                                        <p:attrNameLst>
                                          <p:attrName>style.visibility</p:attrName>
                                        </p:attrNameLst>
                                      </p:cBhvr>
                                      <p:to>
                                        <p:strVal val="visible"/>
                                      </p:to>
                                    </p:set>
                                  </p:childTnLst>
                                </p:cTn>
                              </p:par>
                              <p:par>
                                <p:cTn id="231" presetID="1" presetClass="entr" presetSubtype="0" fill="hold" nodeType="withEffect">
                                  <p:stCondLst>
                                    <p:cond delay="0"/>
                                  </p:stCondLst>
                                  <p:childTnLst>
                                    <p:set>
                                      <p:cBhvr>
                                        <p:cTn id="232" dur="1" fill="hold">
                                          <p:stCondLst>
                                            <p:cond delay="0"/>
                                          </p:stCondLst>
                                        </p:cTn>
                                        <p:tgtEl>
                                          <p:spTgt spid="415"/>
                                        </p:tgtEl>
                                        <p:attrNameLst>
                                          <p:attrName>style.visibility</p:attrName>
                                        </p:attrNameLst>
                                      </p:cBhvr>
                                      <p:to>
                                        <p:strVal val="visible"/>
                                      </p:to>
                                    </p:set>
                                  </p:childTnLst>
                                </p:cTn>
                              </p:par>
                              <p:par>
                                <p:cTn id="233" presetID="1" presetClass="entr" presetSubtype="0" fill="hold" nodeType="withEffect">
                                  <p:stCondLst>
                                    <p:cond delay="0"/>
                                  </p:stCondLst>
                                  <p:childTnLst>
                                    <p:set>
                                      <p:cBhvr>
                                        <p:cTn id="234" dur="1" fill="hold">
                                          <p:stCondLst>
                                            <p:cond delay="0"/>
                                          </p:stCondLst>
                                        </p:cTn>
                                        <p:tgtEl>
                                          <p:spTgt spid="417"/>
                                        </p:tgtEl>
                                        <p:attrNameLst>
                                          <p:attrName>style.visibility</p:attrName>
                                        </p:attrNameLst>
                                      </p:cBhvr>
                                      <p:to>
                                        <p:strVal val="visible"/>
                                      </p:to>
                                    </p:set>
                                  </p:childTnLst>
                                </p:cTn>
                              </p:par>
                              <p:par>
                                <p:cTn id="235" presetID="1" presetClass="entr" presetSubtype="0" fill="hold" grpId="0" nodeType="withEffect">
                                  <p:stCondLst>
                                    <p:cond delay="0"/>
                                  </p:stCondLst>
                                  <p:childTnLst>
                                    <p:set>
                                      <p:cBhvr>
                                        <p:cTn id="236" dur="1" fill="hold">
                                          <p:stCondLst>
                                            <p:cond delay="0"/>
                                          </p:stCondLst>
                                        </p:cTn>
                                        <p:tgtEl>
                                          <p:spTgt spid="416"/>
                                        </p:tgtEl>
                                        <p:attrNameLst>
                                          <p:attrName>style.visibility</p:attrName>
                                        </p:attrNameLst>
                                      </p:cBhvr>
                                      <p:to>
                                        <p:strVal val="visible"/>
                                      </p:to>
                                    </p:set>
                                  </p:childTnLst>
                                </p:cTn>
                              </p:par>
                              <p:par>
                                <p:cTn id="237" presetID="1" presetClass="entr" presetSubtype="0" fill="hold" grpId="0" nodeType="withEffect">
                                  <p:stCondLst>
                                    <p:cond delay="0"/>
                                  </p:stCondLst>
                                  <p:childTnLst>
                                    <p:set>
                                      <p:cBhvr>
                                        <p:cTn id="238" dur="1" fill="hold">
                                          <p:stCondLst>
                                            <p:cond delay="0"/>
                                          </p:stCondLst>
                                        </p:cTn>
                                        <p:tgtEl>
                                          <p:spTgt spid="353"/>
                                        </p:tgtEl>
                                        <p:attrNameLst>
                                          <p:attrName>style.visibility</p:attrName>
                                        </p:attrNameLst>
                                      </p:cBhvr>
                                      <p:to>
                                        <p:strVal val="visible"/>
                                      </p:to>
                                    </p:set>
                                  </p:childTnLst>
                                </p:cTn>
                              </p:par>
                              <p:par>
                                <p:cTn id="239" presetID="1" presetClass="entr" presetSubtype="0" fill="hold" grpId="0" nodeType="withEffect">
                                  <p:stCondLst>
                                    <p:cond delay="0"/>
                                  </p:stCondLst>
                                  <p:childTnLst>
                                    <p:set>
                                      <p:cBhvr>
                                        <p:cTn id="240" dur="1" fill="hold">
                                          <p:stCondLst>
                                            <p:cond delay="0"/>
                                          </p:stCondLst>
                                        </p:cTn>
                                        <p:tgtEl>
                                          <p:spTgt spid="400"/>
                                        </p:tgtEl>
                                        <p:attrNameLst>
                                          <p:attrName>style.visibility</p:attrName>
                                        </p:attrNameLst>
                                      </p:cBhvr>
                                      <p:to>
                                        <p:strVal val="visible"/>
                                      </p:to>
                                    </p:set>
                                  </p:childTnLst>
                                </p:cTn>
                              </p:par>
                              <p:par>
                                <p:cTn id="241" presetID="1" presetClass="entr" presetSubtype="0" fill="hold" nodeType="withEffect">
                                  <p:stCondLst>
                                    <p:cond delay="0"/>
                                  </p:stCondLst>
                                  <p:childTnLst>
                                    <p:set>
                                      <p:cBhvr>
                                        <p:cTn id="242" dur="1" fill="hold">
                                          <p:stCondLst>
                                            <p:cond delay="0"/>
                                          </p:stCondLst>
                                        </p:cTn>
                                        <p:tgtEl>
                                          <p:spTgt spid="3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3" grpId="0" animBg="1"/>
      <p:bldP spid="98" grpId="0" animBg="1"/>
      <p:bldP spid="119" grpId="0" animBg="1"/>
      <p:bldP spid="125" grpId="0" animBg="1"/>
      <p:bldP spid="100" grpId="0" animBg="1"/>
      <p:bldP spid="279" grpId="0" animBg="1"/>
      <p:bldP spid="280" grpId="0" animBg="1"/>
      <p:bldP spid="281" grpId="0" animBg="1"/>
      <p:bldP spid="111" grpId="0" animBg="1"/>
      <p:bldP spid="112" grpId="0" animBg="1"/>
      <p:bldP spid="113" grpId="0" animBg="1"/>
      <p:bldP spid="114" grpId="0" animBg="1"/>
      <p:bldP spid="120" grpId="0" animBg="1"/>
      <p:bldP spid="121" grpId="0" animBg="1"/>
      <p:bldP spid="166" grpId="0" animBg="1"/>
      <p:bldP spid="179" grpId="0" animBg="1"/>
      <p:bldP spid="180" grpId="0" animBg="1"/>
      <p:bldP spid="181" grpId="0" animBg="1"/>
      <p:bldP spid="101" grpId="0" animBg="1"/>
      <p:bldP spid="213" grpId="0" animBg="1"/>
      <p:bldP spid="216" grpId="0" animBg="1"/>
      <p:bldP spid="220" grpId="0" animBg="1"/>
      <p:bldP spid="288" grpId="0" animBg="1"/>
      <p:bldP spid="289" grpId="0" animBg="1"/>
      <p:bldP spid="290" grpId="0" animBg="1"/>
      <p:bldP spid="72" grpId="0" animBg="1"/>
      <p:bldP spid="291" grpId="0" animBg="1"/>
      <p:bldP spid="296" grpId="0" animBg="1"/>
      <p:bldP spid="304" grpId="0" animBg="1"/>
      <p:bldP spid="316" grpId="0" animBg="1"/>
      <p:bldP spid="317" grpId="0" animBg="1"/>
      <p:bldP spid="320" grpId="0" animBg="1"/>
      <p:bldP spid="323" grpId="0" animBg="1"/>
      <p:bldP spid="324" grpId="0" animBg="1"/>
      <p:bldP spid="329" grpId="0" animBg="1"/>
      <p:bldP spid="331" grpId="0" animBg="1"/>
      <p:bldP spid="332" grpId="0" animBg="1"/>
      <p:bldP spid="336" grpId="0" animBg="1"/>
      <p:bldP spid="337" grpId="0" animBg="1"/>
      <p:bldP spid="339" grpId="0" animBg="1"/>
      <p:bldP spid="341" grpId="0" animBg="1"/>
      <p:bldP spid="348" grpId="0" animBg="1"/>
      <p:bldP spid="349" grpId="0" animBg="1"/>
      <p:bldP spid="354" grpId="0" animBg="1"/>
      <p:bldP spid="373" grpId="0" animBg="1"/>
      <p:bldP spid="374" grpId="0" animBg="1"/>
      <p:bldP spid="384" grpId="0" animBg="1"/>
      <p:bldP spid="385" grpId="0" animBg="1"/>
      <p:bldP spid="130" grpId="0" animBg="1"/>
      <p:bldP spid="405" grpId="0" animBg="1"/>
      <p:bldP spid="412" grpId="0" animBg="1"/>
      <p:bldP spid="414" grpId="0" animBg="1"/>
      <p:bldP spid="416" grpId="0" animBg="1"/>
      <p:bldP spid="353" grpId="0" animBg="1"/>
      <p:bldP spid="40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7" name="Conector recto de flecha 216"/>
          <p:cNvCxnSpPr/>
          <p:nvPr/>
        </p:nvCxnSpPr>
        <p:spPr>
          <a:xfrm flipH="1" flipV="1">
            <a:off x="8199992" y="4617500"/>
            <a:ext cx="11548" cy="531435"/>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4" name="Conector recto 213"/>
          <p:cNvCxnSpPr/>
          <p:nvPr/>
        </p:nvCxnSpPr>
        <p:spPr>
          <a:xfrm flipV="1">
            <a:off x="6314679" y="4645221"/>
            <a:ext cx="2466" cy="72332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Conector recto de flecha 189"/>
          <p:cNvCxnSpPr/>
          <p:nvPr/>
        </p:nvCxnSpPr>
        <p:spPr>
          <a:xfrm>
            <a:off x="4339355" y="1703425"/>
            <a:ext cx="323321" cy="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083" name="Text Box 132"/>
          <p:cNvSpPr txBox="1">
            <a:spLocks noChangeArrowheads="1"/>
          </p:cNvSpPr>
          <p:nvPr/>
        </p:nvSpPr>
        <p:spPr bwMode="auto">
          <a:xfrm>
            <a:off x="4683339" y="2519680"/>
            <a:ext cx="974237" cy="381172"/>
          </a:xfrm>
          <a:prstGeom prst="rect">
            <a:avLst/>
          </a:prstGeom>
          <a:solidFill>
            <a:schemeClr val="accent6">
              <a:lumMod val="40000"/>
              <a:lumOff val="6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dirty="0" smtClean="0">
                <a:solidFill>
                  <a:prstClr val="black"/>
                </a:solidFill>
                <a:latin typeface="Arial" panose="020B0604020202020204" pitchFamily="34" charset="0"/>
              </a:rPr>
              <a:t>Aerobia</a:t>
            </a:r>
            <a:endParaRPr kumimoji="0" lang="es-ES" altLang="es-ES" sz="18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endParaRPr>
          </a:p>
        </p:txBody>
      </p:sp>
      <p:cxnSp>
        <p:nvCxnSpPr>
          <p:cNvPr id="89" name="Conector recto de flecha 88"/>
          <p:cNvCxnSpPr/>
          <p:nvPr/>
        </p:nvCxnSpPr>
        <p:spPr>
          <a:xfrm flipV="1">
            <a:off x="5335439" y="1245196"/>
            <a:ext cx="0" cy="315352"/>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2" name="Conector recto de flecha 91"/>
          <p:cNvCxnSpPr/>
          <p:nvPr/>
        </p:nvCxnSpPr>
        <p:spPr>
          <a:xfrm flipV="1">
            <a:off x="8916487" y="1246854"/>
            <a:ext cx="0" cy="281078"/>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5" name="Conector recto 94"/>
          <p:cNvCxnSpPr/>
          <p:nvPr/>
        </p:nvCxnSpPr>
        <p:spPr>
          <a:xfrm>
            <a:off x="5362554" y="1248783"/>
            <a:ext cx="3553933" cy="334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Conector recto 95"/>
          <p:cNvCxnSpPr/>
          <p:nvPr/>
        </p:nvCxnSpPr>
        <p:spPr>
          <a:xfrm flipH="1">
            <a:off x="6937083" y="1026048"/>
            <a:ext cx="4284" cy="18770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Text Box 132"/>
          <p:cNvSpPr txBox="1">
            <a:spLocks noChangeArrowheads="1"/>
          </p:cNvSpPr>
          <p:nvPr/>
        </p:nvSpPr>
        <p:spPr bwMode="auto">
          <a:xfrm>
            <a:off x="4662676" y="2078954"/>
            <a:ext cx="1318984" cy="359715"/>
          </a:xfrm>
          <a:prstGeom prst="rect">
            <a:avLst/>
          </a:prstGeom>
          <a:solidFill>
            <a:schemeClr val="accent6">
              <a:lumMod val="40000"/>
              <a:lumOff val="6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dirty="0" smtClean="0">
                <a:solidFill>
                  <a:prstClr val="black"/>
                </a:solidFill>
                <a:latin typeface="Arial" panose="020B0604020202020204" pitchFamily="34" charset="0"/>
              </a:rPr>
              <a:t>Anaerobia</a:t>
            </a:r>
            <a:endParaRPr kumimoji="0" lang="es-ES" altLang="es-ES" sz="18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endParaRPr>
          </a:p>
        </p:txBody>
      </p:sp>
      <p:sp>
        <p:nvSpPr>
          <p:cNvPr id="104" name="Text Box 132"/>
          <p:cNvSpPr txBox="1">
            <a:spLocks noChangeArrowheads="1"/>
          </p:cNvSpPr>
          <p:nvPr/>
        </p:nvSpPr>
        <p:spPr bwMode="auto">
          <a:xfrm>
            <a:off x="5925344" y="648374"/>
            <a:ext cx="1866231" cy="378589"/>
          </a:xfrm>
          <a:prstGeom prst="rect">
            <a:avLst/>
          </a:prstGeom>
          <a:solidFill>
            <a:schemeClr val="accent6">
              <a:lumMod val="40000"/>
              <a:lumOff val="6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b="1" dirty="0" smtClean="0">
                <a:solidFill>
                  <a:prstClr val="black"/>
                </a:solidFill>
                <a:latin typeface="Arial" panose="020B0604020202020204" pitchFamily="34" charset="0"/>
              </a:rPr>
              <a:t>CATABOLISMO</a:t>
            </a:r>
            <a:endParaRPr kumimoji="0" lang="es-ES" altLang="es-ES" sz="1800" b="1" i="0" u="none" strike="noStrike" kern="1200" cap="none" spc="0" normalizeH="0" baseline="0" noProof="0" dirty="0" smtClean="0">
              <a:ln>
                <a:noFill/>
              </a:ln>
              <a:solidFill>
                <a:prstClr val="black"/>
              </a:solidFill>
              <a:effectLst/>
              <a:uLnTx/>
              <a:uFillTx/>
              <a:latin typeface="Arial" panose="020B0604020202020204" pitchFamily="34" charset="0"/>
            </a:endParaRPr>
          </a:p>
        </p:txBody>
      </p:sp>
      <p:sp>
        <p:nvSpPr>
          <p:cNvPr id="119" name="Text Box 148"/>
          <p:cNvSpPr txBox="1">
            <a:spLocks noChangeArrowheads="1"/>
          </p:cNvSpPr>
          <p:nvPr/>
        </p:nvSpPr>
        <p:spPr bwMode="auto">
          <a:xfrm>
            <a:off x="6791368" y="2966743"/>
            <a:ext cx="1873643" cy="1057223"/>
          </a:xfrm>
          <a:prstGeom prst="rect">
            <a:avLst/>
          </a:prstGeom>
          <a:solidFill>
            <a:schemeClr val="accent2">
              <a:lumMod val="40000"/>
              <a:lumOff val="60000"/>
            </a:schemeClr>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171450" marR="0" lvl="0" indent="-171450"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s-ES" altLang="es-ES" sz="1100" b="0" i="0" u="none" strike="noStrike" kern="1200" cap="none" spc="0" normalizeH="0" baseline="0" noProof="0" dirty="0" smtClean="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Oxidación total</a:t>
            </a:r>
          </a:p>
          <a:p>
            <a:pPr marL="171450" marR="0" lvl="0" indent="-171450"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s-ES" altLang="es-ES" sz="1100"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Aceptor de e</a:t>
            </a:r>
            <a:r>
              <a:rPr lang="es-ES" altLang="es-ES" sz="1100" baseline="30000"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a:t>
            </a:r>
            <a:r>
              <a:rPr lang="es-ES" altLang="es-ES" sz="1100"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 inorgánico</a:t>
            </a:r>
          </a:p>
          <a:p>
            <a:pPr marL="171450" marR="0" lvl="0" indent="-171450"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s-ES" altLang="es-ES" sz="1100"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ATP por </a:t>
            </a:r>
            <a:r>
              <a:rPr lang="es-ES" altLang="es-ES" sz="1100" dirty="0" err="1"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fosforilación</a:t>
            </a:r>
            <a:r>
              <a:rPr lang="es-ES" altLang="es-ES" sz="1100"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 oxidativa</a:t>
            </a:r>
          </a:p>
          <a:p>
            <a:pPr marL="171450" marR="0" lvl="0" indent="-171450"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s-ES" altLang="es-ES" sz="1100" b="0" i="0" u="none" strike="noStrike" kern="1200" cap="none" spc="0" normalizeH="0" baseline="0" noProof="0" dirty="0" smtClean="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Rendimiento energético</a:t>
            </a:r>
            <a:r>
              <a:rPr kumimoji="0" lang="es-ES" altLang="es-ES" sz="1100" b="0" i="0" u="none" strike="noStrike" kern="1200" cap="none" spc="0" normalizeH="0" noProof="0" dirty="0" smtClean="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 alto</a:t>
            </a:r>
            <a:endParaRPr kumimoji="0" lang="es-ES" altLang="es-ES" sz="1100" b="0" i="0" u="none" strike="noStrike" kern="1200" cap="none" spc="0" normalizeH="0" baseline="0" noProof="0" dirty="0" smtClean="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cxnSp>
        <p:nvCxnSpPr>
          <p:cNvPr id="126" name="Conector recto de flecha 125"/>
          <p:cNvCxnSpPr/>
          <p:nvPr/>
        </p:nvCxnSpPr>
        <p:spPr>
          <a:xfrm flipH="1" flipV="1">
            <a:off x="7587951" y="2438334"/>
            <a:ext cx="11548" cy="531435"/>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25" name="Text Box 75"/>
          <p:cNvSpPr txBox="1">
            <a:spLocks noChangeArrowheads="1"/>
          </p:cNvSpPr>
          <p:nvPr/>
        </p:nvSpPr>
        <p:spPr bwMode="auto">
          <a:xfrm>
            <a:off x="6970672" y="2536979"/>
            <a:ext cx="1335082" cy="3194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sz="1200" dirty="0" smtClean="0">
                <a:solidFill>
                  <a:prstClr val="black"/>
                </a:solidFill>
                <a:latin typeface="Calibri" panose="020F0502020204030204"/>
                <a:cs typeface="Times New Roman" panose="02020603050405020304" pitchFamily="18" charset="0"/>
              </a:rPr>
              <a:t>Características</a:t>
            </a:r>
            <a:endParaRPr kumimoji="0" lang="es-ES" altLang="es-ES" sz="14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endParaRPr>
          </a:p>
        </p:txBody>
      </p:sp>
      <p:sp>
        <p:nvSpPr>
          <p:cNvPr id="100" name="Text Box 132"/>
          <p:cNvSpPr txBox="1">
            <a:spLocks noChangeArrowheads="1"/>
          </p:cNvSpPr>
          <p:nvPr/>
        </p:nvSpPr>
        <p:spPr bwMode="auto">
          <a:xfrm>
            <a:off x="5917488" y="4304262"/>
            <a:ext cx="2504689" cy="354440"/>
          </a:xfrm>
          <a:prstGeom prst="rect">
            <a:avLst/>
          </a:prstGeom>
          <a:solidFill>
            <a:schemeClr val="accent6">
              <a:lumMod val="40000"/>
              <a:lumOff val="6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dirty="0" smtClean="0">
                <a:solidFill>
                  <a:prstClr val="black"/>
                </a:solidFill>
                <a:latin typeface="Arial" panose="020B0604020202020204" pitchFamily="34" charset="0"/>
              </a:rPr>
              <a:t>FERMENTACIONES</a:t>
            </a:r>
            <a:endParaRPr kumimoji="0" lang="es-ES" altLang="es-ES" sz="18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endParaRPr>
          </a:p>
        </p:txBody>
      </p:sp>
      <p:cxnSp>
        <p:nvCxnSpPr>
          <p:cNvPr id="273" name="Conector recto de flecha 272"/>
          <p:cNvCxnSpPr/>
          <p:nvPr/>
        </p:nvCxnSpPr>
        <p:spPr>
          <a:xfrm flipH="1" flipV="1">
            <a:off x="9566381" y="1786935"/>
            <a:ext cx="15683" cy="1316061"/>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4" name="Conector recto de flecha 273"/>
          <p:cNvCxnSpPr/>
          <p:nvPr/>
        </p:nvCxnSpPr>
        <p:spPr>
          <a:xfrm flipV="1">
            <a:off x="5954785" y="2148466"/>
            <a:ext cx="238328" cy="476"/>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79" name="Text Box 111"/>
          <p:cNvSpPr txBox="1">
            <a:spLocks noChangeArrowheads="1"/>
          </p:cNvSpPr>
          <p:nvPr/>
        </p:nvSpPr>
        <p:spPr bwMode="auto">
          <a:xfrm>
            <a:off x="2562896" y="2613165"/>
            <a:ext cx="1701977" cy="26161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sz="1100" dirty="0" smtClean="0">
                <a:solidFill>
                  <a:prstClr val="black"/>
                </a:solidFill>
                <a:latin typeface="Arial" panose="020B0604020202020204" pitchFamily="34" charset="0"/>
              </a:rPr>
              <a:t>Aceptor final de e</a:t>
            </a:r>
            <a:r>
              <a:rPr lang="es-ES" altLang="es-ES" sz="1100" b="1" baseline="30000" dirty="0" smtClean="0">
                <a:solidFill>
                  <a:prstClr val="black"/>
                </a:solidFill>
                <a:latin typeface="Arial" panose="020B0604020202020204" pitchFamily="34" charset="0"/>
              </a:rPr>
              <a:t>-</a:t>
            </a:r>
            <a:r>
              <a:rPr lang="es-ES" altLang="es-ES" sz="1100" dirty="0" smtClean="0">
                <a:solidFill>
                  <a:prstClr val="black"/>
                </a:solidFill>
                <a:latin typeface="Arial" panose="020B0604020202020204" pitchFamily="34" charset="0"/>
              </a:rPr>
              <a:t> : O</a:t>
            </a:r>
            <a:r>
              <a:rPr lang="es-ES" altLang="es-ES" sz="1100" baseline="-25000" dirty="0" smtClean="0">
                <a:solidFill>
                  <a:prstClr val="black"/>
                </a:solidFill>
                <a:latin typeface="Arial" panose="020B0604020202020204" pitchFamily="34" charset="0"/>
              </a:rPr>
              <a:t>2</a:t>
            </a:r>
            <a:endParaRPr kumimoji="0" lang="es-ES" altLang="es-ES" sz="1100" b="0" i="0" u="none" strike="noStrike" kern="1200" cap="none" spc="0" normalizeH="0" baseline="-25000" noProof="0" dirty="0" smtClean="0">
              <a:ln>
                <a:noFill/>
              </a:ln>
              <a:solidFill>
                <a:prstClr val="black"/>
              </a:solidFill>
              <a:effectLst/>
              <a:uLnTx/>
              <a:uFillTx/>
              <a:latin typeface="Arial" panose="020B0604020202020204" pitchFamily="34" charset="0"/>
            </a:endParaRPr>
          </a:p>
        </p:txBody>
      </p:sp>
      <p:sp>
        <p:nvSpPr>
          <p:cNvPr id="280" name="Text Box 111"/>
          <p:cNvSpPr txBox="1">
            <a:spLocks noChangeArrowheads="1"/>
          </p:cNvSpPr>
          <p:nvPr/>
        </p:nvSpPr>
        <p:spPr bwMode="auto">
          <a:xfrm>
            <a:off x="5409514" y="2972191"/>
            <a:ext cx="1009528" cy="261610"/>
          </a:xfrm>
          <a:prstGeom prst="rect">
            <a:avLst/>
          </a:prstGeom>
          <a:solidFill>
            <a:srgbClr val="FFFFFF"/>
          </a:solidFill>
          <a:ln w="9525">
            <a:solidFill>
              <a:srgbClr val="000000"/>
            </a:solidFill>
            <a:miter lim="800000"/>
            <a:headEnd/>
            <a:tailEnd/>
          </a:ln>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sz="1100" noProof="0" dirty="0" smtClean="0">
                <a:solidFill>
                  <a:prstClr val="black"/>
                </a:solidFill>
                <a:latin typeface="Arial" panose="020B0604020202020204" pitchFamily="34" charset="0"/>
              </a:rPr>
              <a:t>Glucolisis</a:t>
            </a:r>
            <a:endParaRPr kumimoji="0" lang="es-ES" altLang="es-ES" sz="1100" b="0" i="0" u="none" strike="noStrike" kern="1200" cap="none" spc="0" normalizeH="0" baseline="0" noProof="0" dirty="0" smtClean="0">
              <a:ln>
                <a:noFill/>
              </a:ln>
              <a:solidFill>
                <a:prstClr val="black"/>
              </a:solidFill>
              <a:effectLst/>
              <a:uLnTx/>
              <a:uFillTx/>
              <a:latin typeface="Arial" panose="020B0604020202020204" pitchFamily="34" charset="0"/>
            </a:endParaRPr>
          </a:p>
        </p:txBody>
      </p:sp>
      <p:sp>
        <p:nvSpPr>
          <p:cNvPr id="281" name="Text Box 111"/>
          <p:cNvSpPr txBox="1">
            <a:spLocks noChangeArrowheads="1"/>
          </p:cNvSpPr>
          <p:nvPr/>
        </p:nvSpPr>
        <p:spPr bwMode="auto">
          <a:xfrm>
            <a:off x="4308090" y="4928753"/>
            <a:ext cx="1646507" cy="26161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sz="1100" dirty="0" smtClean="0">
                <a:solidFill>
                  <a:prstClr val="black"/>
                </a:solidFill>
                <a:latin typeface="Arial" panose="020B0604020202020204" pitchFamily="34" charset="0"/>
              </a:rPr>
              <a:t>Oxidativa: Glucolisis</a:t>
            </a:r>
            <a:endParaRPr lang="es-ES" altLang="es-ES" sz="1100" noProof="0" dirty="0" smtClean="0">
              <a:solidFill>
                <a:prstClr val="black"/>
              </a:solidFill>
              <a:latin typeface="Arial" panose="020B0604020202020204" pitchFamily="34" charset="0"/>
            </a:endParaRPr>
          </a:p>
        </p:txBody>
      </p:sp>
      <p:sp>
        <p:nvSpPr>
          <p:cNvPr id="111" name="Text Box 145"/>
          <p:cNvSpPr txBox="1">
            <a:spLocks noChangeArrowheads="1"/>
          </p:cNvSpPr>
          <p:nvPr/>
        </p:nvSpPr>
        <p:spPr bwMode="auto">
          <a:xfrm>
            <a:off x="4677693" y="1564926"/>
            <a:ext cx="1008063" cy="276999"/>
          </a:xfrm>
          <a:prstGeom prst="rect">
            <a:avLst/>
          </a:prstGeom>
          <a:gradFill rotWithShape="0">
            <a:gsLst>
              <a:gs pos="0">
                <a:srgbClr val="95B3D7"/>
              </a:gs>
              <a:gs pos="50000">
                <a:srgbClr val="DBE5F1"/>
              </a:gs>
              <a:gs pos="100000">
                <a:srgbClr val="95B3D7"/>
              </a:gs>
            </a:gsLst>
            <a:lin ang="18900000" scaled="1"/>
          </a:gradFill>
          <a:ln w="12700">
            <a:solidFill>
              <a:srgbClr val="95B3D7"/>
            </a:solid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sz="1200" b="1" dirty="0" smtClean="0">
                <a:solidFill>
                  <a:prstClr val="black"/>
                </a:solidFill>
                <a:latin typeface="Calibri" panose="020F0502020204030204" pitchFamily="34" charset="0"/>
                <a:cs typeface="Times New Roman" panose="02020603050405020304" pitchFamily="18" charset="0"/>
              </a:rPr>
              <a:t>CONCEPTO</a:t>
            </a:r>
            <a:endParaRPr kumimoji="0" lang="es-ES" altLang="es-ES" sz="1200" b="0" i="0" u="none" strike="noStrike" kern="1200" cap="none" spc="0" normalizeH="0" baseline="0" noProof="0" dirty="0" smtClean="0">
              <a:ln>
                <a:noFill/>
              </a:ln>
              <a:solidFill>
                <a:prstClr val="black"/>
              </a:solidFill>
              <a:effectLst/>
              <a:uLnTx/>
              <a:uFillTx/>
              <a:latin typeface="Arial" panose="020B0604020202020204" pitchFamily="34" charset="0"/>
            </a:endParaRPr>
          </a:p>
        </p:txBody>
      </p:sp>
      <p:sp>
        <p:nvSpPr>
          <p:cNvPr id="112" name="Text Box 146"/>
          <p:cNvSpPr txBox="1">
            <a:spLocks noChangeArrowheads="1"/>
          </p:cNvSpPr>
          <p:nvPr/>
        </p:nvSpPr>
        <p:spPr bwMode="auto">
          <a:xfrm>
            <a:off x="6817481" y="1513344"/>
            <a:ext cx="2813220" cy="276999"/>
          </a:xfrm>
          <a:prstGeom prst="rect">
            <a:avLst/>
          </a:prstGeom>
          <a:gradFill rotWithShape="0">
            <a:gsLst>
              <a:gs pos="0">
                <a:srgbClr val="95B3D7"/>
              </a:gs>
              <a:gs pos="50000">
                <a:srgbClr val="DBE5F1"/>
              </a:gs>
              <a:gs pos="100000">
                <a:srgbClr val="95B3D7"/>
              </a:gs>
            </a:gsLst>
            <a:lin ang="18900000" scaled="1"/>
          </a:gradFill>
          <a:ln w="12700">
            <a:solidFill>
              <a:srgbClr val="95B3D7"/>
            </a:solid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sz="1200" b="1" dirty="0" smtClean="0">
                <a:solidFill>
                  <a:prstClr val="black"/>
                </a:solidFill>
                <a:latin typeface="Arial" panose="020B0604020202020204" pitchFamily="34" charset="0"/>
              </a:rPr>
              <a:t> RUTAS CENTRALES. </a:t>
            </a:r>
            <a:r>
              <a:rPr kumimoji="0" lang="es-ES" altLang="es-ES" sz="1000" b="1" i="0" u="none" strike="noStrike" kern="1200" cap="none" spc="0" normalizeH="0" baseline="0" noProof="0" dirty="0" smtClean="0">
                <a:ln>
                  <a:noFill/>
                </a:ln>
                <a:solidFill>
                  <a:prstClr val="black"/>
                </a:solidFill>
                <a:effectLst/>
                <a:uLnTx/>
                <a:uFillTx/>
                <a:latin typeface="Arial" panose="020B0604020202020204" pitchFamily="34" charset="0"/>
              </a:rPr>
              <a:t>Degradación de:</a:t>
            </a:r>
          </a:p>
        </p:txBody>
      </p:sp>
      <p:sp>
        <p:nvSpPr>
          <p:cNvPr id="120" name="Text Box 148"/>
          <p:cNvSpPr txBox="1">
            <a:spLocks noChangeArrowheads="1"/>
          </p:cNvSpPr>
          <p:nvPr/>
        </p:nvSpPr>
        <p:spPr bwMode="auto">
          <a:xfrm>
            <a:off x="2621866" y="496667"/>
            <a:ext cx="1696262" cy="1399770"/>
          </a:xfrm>
          <a:prstGeom prst="rect">
            <a:avLst/>
          </a:prstGeom>
          <a:solidFill>
            <a:schemeClr val="accent2">
              <a:lumMod val="40000"/>
              <a:lumOff val="60000"/>
            </a:schemeClr>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a:lnSpc>
                <a:spcPct val="115000"/>
              </a:lnSpc>
              <a:spcAft>
                <a:spcPts val="0"/>
              </a:spcAft>
            </a:pPr>
            <a:r>
              <a:rPr lang="es-ES" sz="1100" i="1" dirty="0">
                <a:ea typeface="Calibri"/>
                <a:cs typeface="Times New Roman"/>
              </a:rPr>
              <a:t>Procesos </a:t>
            </a:r>
            <a:r>
              <a:rPr lang="es-ES" sz="1100" b="1" i="1" dirty="0" err="1">
                <a:solidFill>
                  <a:srgbClr val="7030A0"/>
                </a:solidFill>
                <a:ea typeface="Calibri"/>
                <a:cs typeface="Times New Roman"/>
              </a:rPr>
              <a:t>degradativos</a:t>
            </a:r>
            <a:r>
              <a:rPr lang="es-ES" sz="1100" i="1" dirty="0">
                <a:ea typeface="Calibri"/>
                <a:cs typeface="Times New Roman"/>
              </a:rPr>
              <a:t> (oxidativos) que permiten obtener </a:t>
            </a:r>
            <a:r>
              <a:rPr lang="es-ES" sz="1100" i="1" dirty="0" smtClean="0">
                <a:ea typeface="Calibri"/>
                <a:cs typeface="Times New Roman"/>
              </a:rPr>
              <a:t>:</a:t>
            </a:r>
          </a:p>
          <a:p>
            <a:pPr marL="88900" indent="-88900">
              <a:lnSpc>
                <a:spcPct val="115000"/>
              </a:lnSpc>
              <a:spcAft>
                <a:spcPts val="0"/>
              </a:spcAft>
              <a:buFont typeface="Arial" panose="020B0604020202020204" pitchFamily="34" charset="0"/>
              <a:buChar char="•"/>
            </a:pPr>
            <a:r>
              <a:rPr lang="es-ES" sz="1100" dirty="0" smtClean="0">
                <a:ea typeface="Calibri"/>
                <a:cs typeface="Times New Roman"/>
              </a:rPr>
              <a:t>Vectores energéticos</a:t>
            </a:r>
          </a:p>
          <a:p>
            <a:pPr marL="88900" indent="-88900">
              <a:lnSpc>
                <a:spcPct val="115000"/>
              </a:lnSpc>
              <a:spcAft>
                <a:spcPts val="0"/>
              </a:spcAft>
              <a:buFont typeface="Arial" panose="020B0604020202020204" pitchFamily="34" charset="0"/>
              <a:buChar char="•"/>
            </a:pPr>
            <a:r>
              <a:rPr lang="es-ES" sz="1100" dirty="0" smtClean="0">
                <a:ea typeface="Calibri"/>
                <a:cs typeface="Times New Roman"/>
              </a:rPr>
              <a:t>Poder </a:t>
            </a:r>
            <a:r>
              <a:rPr lang="es-ES" sz="1100" dirty="0">
                <a:ea typeface="Calibri"/>
                <a:cs typeface="Times New Roman"/>
              </a:rPr>
              <a:t>reductor </a:t>
            </a:r>
            <a:endParaRPr lang="es-ES" sz="1100" dirty="0" smtClean="0">
              <a:ea typeface="Calibri"/>
              <a:cs typeface="Times New Roman"/>
            </a:endParaRPr>
          </a:p>
          <a:p>
            <a:pPr marL="88900" indent="-88900">
              <a:lnSpc>
                <a:spcPct val="115000"/>
              </a:lnSpc>
              <a:spcAft>
                <a:spcPts val="0"/>
              </a:spcAft>
              <a:buFont typeface="Arial" panose="020B0604020202020204" pitchFamily="34" charset="0"/>
              <a:buChar char="•"/>
            </a:pPr>
            <a:r>
              <a:rPr lang="es-ES" sz="1100" dirty="0">
                <a:ea typeface="Calibri"/>
                <a:cs typeface="Times New Roman"/>
              </a:rPr>
              <a:t>P</a:t>
            </a:r>
            <a:r>
              <a:rPr lang="es-ES" sz="1100" dirty="0" smtClean="0">
                <a:ea typeface="Calibri"/>
                <a:cs typeface="Times New Roman"/>
              </a:rPr>
              <a:t>recursores </a:t>
            </a:r>
            <a:r>
              <a:rPr lang="es-ES" sz="1100" dirty="0">
                <a:ea typeface="Calibri"/>
                <a:cs typeface="Times New Roman"/>
              </a:rPr>
              <a:t>metabólicos</a:t>
            </a:r>
          </a:p>
        </p:txBody>
      </p:sp>
      <p:cxnSp>
        <p:nvCxnSpPr>
          <p:cNvPr id="127" name="Conector recto 126"/>
          <p:cNvCxnSpPr/>
          <p:nvPr/>
        </p:nvCxnSpPr>
        <p:spPr>
          <a:xfrm>
            <a:off x="8744140" y="1823214"/>
            <a:ext cx="20247" cy="265826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Conector recto de flecha 127"/>
          <p:cNvCxnSpPr/>
          <p:nvPr/>
        </p:nvCxnSpPr>
        <p:spPr>
          <a:xfrm flipV="1">
            <a:off x="5946758" y="5128024"/>
            <a:ext cx="337355" cy="2803"/>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6" name="Conector recto 135"/>
          <p:cNvCxnSpPr/>
          <p:nvPr/>
        </p:nvCxnSpPr>
        <p:spPr>
          <a:xfrm flipH="1">
            <a:off x="6193113" y="2158708"/>
            <a:ext cx="3320" cy="5453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Conector recto 138"/>
          <p:cNvCxnSpPr/>
          <p:nvPr/>
        </p:nvCxnSpPr>
        <p:spPr>
          <a:xfrm>
            <a:off x="6220668" y="2360198"/>
            <a:ext cx="657719" cy="129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Conector recto 147"/>
          <p:cNvCxnSpPr/>
          <p:nvPr/>
        </p:nvCxnSpPr>
        <p:spPr>
          <a:xfrm>
            <a:off x="8274421" y="2343759"/>
            <a:ext cx="462798" cy="3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Conector recto 148"/>
          <p:cNvCxnSpPr/>
          <p:nvPr/>
        </p:nvCxnSpPr>
        <p:spPr>
          <a:xfrm flipH="1" flipV="1">
            <a:off x="6725122" y="2434207"/>
            <a:ext cx="5955" cy="167797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6" name="Text Box 75"/>
          <p:cNvSpPr txBox="1">
            <a:spLocks noChangeArrowheads="1"/>
          </p:cNvSpPr>
          <p:nvPr/>
        </p:nvSpPr>
        <p:spPr bwMode="auto">
          <a:xfrm>
            <a:off x="6372366" y="2482849"/>
            <a:ext cx="636696" cy="3194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sz="1200" noProof="0" dirty="0" smtClean="0">
                <a:solidFill>
                  <a:prstClr val="black"/>
                </a:solidFill>
                <a:latin typeface="Calibri" panose="020F0502020204030204"/>
                <a:cs typeface="Times New Roman" panose="02020603050405020304" pitchFamily="18" charset="0"/>
              </a:rPr>
              <a:t>Etapas</a:t>
            </a:r>
            <a:endParaRPr kumimoji="0" lang="es-ES" altLang="es-ES" sz="14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endParaRPr>
          </a:p>
        </p:txBody>
      </p:sp>
      <p:cxnSp>
        <p:nvCxnSpPr>
          <p:cNvPr id="171" name="Conector recto de flecha 170"/>
          <p:cNvCxnSpPr>
            <a:stCxn id="324" idx="3"/>
          </p:cNvCxnSpPr>
          <p:nvPr/>
        </p:nvCxnSpPr>
        <p:spPr>
          <a:xfrm>
            <a:off x="3353978" y="3089511"/>
            <a:ext cx="2038831" cy="9913"/>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8" name="Conector recto de flecha 177"/>
          <p:cNvCxnSpPr/>
          <p:nvPr/>
        </p:nvCxnSpPr>
        <p:spPr>
          <a:xfrm>
            <a:off x="6411647" y="3771864"/>
            <a:ext cx="307077" cy="4969"/>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9" name="Text Box 111"/>
          <p:cNvSpPr txBox="1">
            <a:spLocks noChangeArrowheads="1"/>
          </p:cNvSpPr>
          <p:nvPr/>
        </p:nvSpPr>
        <p:spPr bwMode="auto">
          <a:xfrm>
            <a:off x="3727286" y="3304200"/>
            <a:ext cx="2681046" cy="261610"/>
          </a:xfrm>
          <a:prstGeom prst="rect">
            <a:avLst/>
          </a:prstGeom>
          <a:solidFill>
            <a:srgbClr val="FFFFFF"/>
          </a:solidFill>
          <a:ln w="9525">
            <a:solidFill>
              <a:srgbClr val="000000"/>
            </a:solidFill>
            <a:miter lim="800000"/>
            <a:headEnd/>
            <a:tailEnd/>
          </a:ln>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sz="1100" dirty="0" err="1" smtClean="0">
                <a:solidFill>
                  <a:prstClr val="black"/>
                </a:solidFill>
                <a:latin typeface="Arial" panose="020B0604020202020204" pitchFamily="34" charset="0"/>
              </a:rPr>
              <a:t>Descarboxilación</a:t>
            </a:r>
            <a:r>
              <a:rPr lang="es-ES" altLang="es-ES" sz="1100" dirty="0" smtClean="0">
                <a:solidFill>
                  <a:prstClr val="black"/>
                </a:solidFill>
                <a:latin typeface="Arial" panose="020B0604020202020204" pitchFamily="34" charset="0"/>
              </a:rPr>
              <a:t> oxidativa del </a:t>
            </a:r>
            <a:r>
              <a:rPr lang="es-ES" altLang="es-ES" sz="1100" dirty="0" err="1" smtClean="0">
                <a:solidFill>
                  <a:prstClr val="black"/>
                </a:solidFill>
                <a:latin typeface="Arial" panose="020B0604020202020204" pitchFamily="34" charset="0"/>
              </a:rPr>
              <a:t>Piruvato</a:t>
            </a:r>
            <a:endParaRPr kumimoji="0" lang="es-ES" altLang="es-ES" sz="1100" b="0" i="0" u="none" strike="noStrike" kern="1200" cap="none" spc="0" normalizeH="0" baseline="0" noProof="0" dirty="0" smtClean="0">
              <a:ln>
                <a:noFill/>
              </a:ln>
              <a:solidFill>
                <a:prstClr val="black"/>
              </a:solidFill>
              <a:effectLst/>
              <a:uLnTx/>
              <a:uFillTx/>
              <a:latin typeface="Arial" panose="020B0604020202020204" pitchFamily="34" charset="0"/>
            </a:endParaRPr>
          </a:p>
        </p:txBody>
      </p:sp>
      <p:sp>
        <p:nvSpPr>
          <p:cNvPr id="180" name="Text Box 111"/>
          <p:cNvSpPr txBox="1">
            <a:spLocks noChangeArrowheads="1"/>
          </p:cNvSpPr>
          <p:nvPr/>
        </p:nvSpPr>
        <p:spPr bwMode="auto">
          <a:xfrm>
            <a:off x="5387630" y="3639586"/>
            <a:ext cx="1009528" cy="261610"/>
          </a:xfrm>
          <a:prstGeom prst="rect">
            <a:avLst/>
          </a:prstGeom>
          <a:solidFill>
            <a:srgbClr val="FFFFFF"/>
          </a:solidFill>
          <a:ln w="9525">
            <a:solidFill>
              <a:srgbClr val="000000"/>
            </a:solidFill>
            <a:miter lim="800000"/>
            <a:headEnd/>
            <a:tailEnd/>
          </a:ln>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sz="1100" dirty="0" smtClean="0">
                <a:solidFill>
                  <a:prstClr val="black"/>
                </a:solidFill>
                <a:latin typeface="Arial" panose="020B0604020202020204" pitchFamily="34" charset="0"/>
              </a:rPr>
              <a:t>C. Krebs</a:t>
            </a:r>
            <a:endParaRPr kumimoji="0" lang="es-ES" altLang="es-ES" sz="1100" b="0" i="0" u="none" strike="noStrike" kern="1200" cap="none" spc="0" normalizeH="0" baseline="0" noProof="0" dirty="0" smtClean="0">
              <a:ln>
                <a:noFill/>
              </a:ln>
              <a:solidFill>
                <a:prstClr val="black"/>
              </a:solidFill>
              <a:effectLst/>
              <a:uLnTx/>
              <a:uFillTx/>
              <a:latin typeface="Arial" panose="020B0604020202020204" pitchFamily="34" charset="0"/>
            </a:endParaRPr>
          </a:p>
        </p:txBody>
      </p:sp>
      <p:sp>
        <p:nvSpPr>
          <p:cNvPr id="181" name="Text Box 111"/>
          <p:cNvSpPr txBox="1">
            <a:spLocks noChangeArrowheads="1"/>
          </p:cNvSpPr>
          <p:nvPr/>
        </p:nvSpPr>
        <p:spPr bwMode="auto">
          <a:xfrm>
            <a:off x="4835720" y="3972584"/>
            <a:ext cx="1570118" cy="261610"/>
          </a:xfrm>
          <a:prstGeom prst="rect">
            <a:avLst/>
          </a:prstGeom>
          <a:solidFill>
            <a:srgbClr val="FFFFFF"/>
          </a:solidFill>
          <a:ln w="9525">
            <a:solidFill>
              <a:srgbClr val="000000"/>
            </a:solidFill>
            <a:miter lim="800000"/>
            <a:headEnd/>
            <a:tailEnd/>
          </a:ln>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sz="1100" noProof="0" dirty="0" smtClean="0">
                <a:solidFill>
                  <a:prstClr val="black"/>
                </a:solidFill>
                <a:latin typeface="Arial" panose="020B0604020202020204" pitchFamily="34" charset="0"/>
              </a:rPr>
              <a:t>Cadena respiratoria</a:t>
            </a:r>
            <a:endParaRPr kumimoji="0" lang="es-ES" altLang="es-ES" sz="1100" b="0" i="0" u="none" strike="noStrike" kern="1200" cap="none" spc="0" normalizeH="0" baseline="0" noProof="0" dirty="0" smtClean="0">
              <a:ln>
                <a:noFill/>
              </a:ln>
              <a:solidFill>
                <a:prstClr val="black"/>
              </a:solidFill>
              <a:effectLst/>
              <a:uLnTx/>
              <a:uFillTx/>
              <a:latin typeface="Arial" panose="020B0604020202020204" pitchFamily="34" charset="0"/>
            </a:endParaRPr>
          </a:p>
        </p:txBody>
      </p:sp>
      <p:cxnSp>
        <p:nvCxnSpPr>
          <p:cNvPr id="183" name="Conector recto de flecha 182"/>
          <p:cNvCxnSpPr>
            <a:stCxn id="3083" idx="3"/>
          </p:cNvCxnSpPr>
          <p:nvPr/>
        </p:nvCxnSpPr>
        <p:spPr>
          <a:xfrm>
            <a:off x="5657576" y="2710266"/>
            <a:ext cx="535537" cy="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7" name="Conector recto de flecha 196"/>
          <p:cNvCxnSpPr/>
          <p:nvPr/>
        </p:nvCxnSpPr>
        <p:spPr>
          <a:xfrm>
            <a:off x="6419042" y="4112186"/>
            <a:ext cx="318433" cy="7968"/>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01" name="Text Box 132"/>
          <p:cNvSpPr txBox="1">
            <a:spLocks noChangeArrowheads="1"/>
          </p:cNvSpPr>
          <p:nvPr/>
        </p:nvSpPr>
        <p:spPr bwMode="auto">
          <a:xfrm>
            <a:off x="6431440" y="2078619"/>
            <a:ext cx="1874707" cy="359715"/>
          </a:xfrm>
          <a:prstGeom prst="rect">
            <a:avLst/>
          </a:prstGeom>
          <a:solidFill>
            <a:schemeClr val="accent6">
              <a:lumMod val="40000"/>
              <a:lumOff val="6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noProof="0" dirty="0" smtClean="0">
                <a:solidFill>
                  <a:prstClr val="black"/>
                </a:solidFill>
                <a:latin typeface="Arial" panose="020B0604020202020204" pitchFamily="34" charset="0"/>
              </a:rPr>
              <a:t>RESPIRACIÓN</a:t>
            </a:r>
            <a:endParaRPr kumimoji="0" lang="es-ES" altLang="es-ES" sz="18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endParaRPr>
          </a:p>
        </p:txBody>
      </p:sp>
      <p:cxnSp>
        <p:nvCxnSpPr>
          <p:cNvPr id="202" name="Conector recto 201"/>
          <p:cNvCxnSpPr>
            <a:stCxn id="100" idx="3"/>
          </p:cNvCxnSpPr>
          <p:nvPr/>
        </p:nvCxnSpPr>
        <p:spPr>
          <a:xfrm>
            <a:off x="8422177" y="4481482"/>
            <a:ext cx="32201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2" name="Conector recto 211"/>
          <p:cNvCxnSpPr/>
          <p:nvPr/>
        </p:nvCxnSpPr>
        <p:spPr>
          <a:xfrm>
            <a:off x="4198225" y="5366113"/>
            <a:ext cx="71086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3" name="Text Box 75"/>
          <p:cNvSpPr txBox="1">
            <a:spLocks noChangeArrowheads="1"/>
          </p:cNvSpPr>
          <p:nvPr/>
        </p:nvSpPr>
        <p:spPr bwMode="auto">
          <a:xfrm>
            <a:off x="6070096" y="4723484"/>
            <a:ext cx="636696" cy="3194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sz="1200" noProof="0" dirty="0" smtClean="0">
                <a:solidFill>
                  <a:prstClr val="black"/>
                </a:solidFill>
                <a:latin typeface="Calibri" panose="020F0502020204030204"/>
                <a:cs typeface="Times New Roman" panose="02020603050405020304" pitchFamily="18" charset="0"/>
              </a:rPr>
              <a:t>Etapas</a:t>
            </a:r>
            <a:endParaRPr kumimoji="0" lang="es-ES" altLang="es-ES" sz="14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endParaRPr>
          </a:p>
        </p:txBody>
      </p:sp>
      <p:cxnSp>
        <p:nvCxnSpPr>
          <p:cNvPr id="215" name="Conector recto de flecha 214"/>
          <p:cNvCxnSpPr/>
          <p:nvPr/>
        </p:nvCxnSpPr>
        <p:spPr>
          <a:xfrm>
            <a:off x="5946758" y="5368543"/>
            <a:ext cx="375891" cy="532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16" name="Text Box 75"/>
          <p:cNvSpPr txBox="1">
            <a:spLocks noChangeArrowheads="1"/>
          </p:cNvSpPr>
          <p:nvPr/>
        </p:nvSpPr>
        <p:spPr bwMode="auto">
          <a:xfrm>
            <a:off x="7465845" y="4713317"/>
            <a:ext cx="1335082" cy="3194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sz="1200" dirty="0" smtClean="0">
                <a:solidFill>
                  <a:prstClr val="black"/>
                </a:solidFill>
                <a:latin typeface="Calibri" panose="020F0502020204030204"/>
                <a:cs typeface="Times New Roman" panose="02020603050405020304" pitchFamily="18" charset="0"/>
              </a:rPr>
              <a:t>Características</a:t>
            </a:r>
            <a:endParaRPr kumimoji="0" lang="es-ES" altLang="es-ES" sz="14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endParaRPr>
          </a:p>
        </p:txBody>
      </p:sp>
      <p:sp>
        <p:nvSpPr>
          <p:cNvPr id="220" name="Text Box 111"/>
          <p:cNvSpPr txBox="1">
            <a:spLocks noChangeArrowheads="1"/>
          </p:cNvSpPr>
          <p:nvPr/>
        </p:nvSpPr>
        <p:spPr bwMode="auto">
          <a:xfrm>
            <a:off x="4938467" y="5235308"/>
            <a:ext cx="1009528" cy="261610"/>
          </a:xfrm>
          <a:prstGeom prst="rect">
            <a:avLst/>
          </a:prstGeom>
          <a:solidFill>
            <a:srgbClr val="FFFFFF"/>
          </a:solidFill>
          <a:ln w="9525">
            <a:solidFill>
              <a:srgbClr val="000000"/>
            </a:solidFill>
            <a:miter lim="800000"/>
            <a:headEnd/>
            <a:tailEnd/>
          </a:ln>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sz="1100" dirty="0" smtClean="0">
                <a:solidFill>
                  <a:prstClr val="black"/>
                </a:solidFill>
                <a:latin typeface="Arial" panose="020B0604020202020204" pitchFamily="34" charset="0"/>
              </a:rPr>
              <a:t>Reductora</a:t>
            </a:r>
            <a:endParaRPr kumimoji="0" lang="es-ES" altLang="es-ES" sz="1100" b="0" i="0" u="none" strike="noStrike" kern="1200" cap="none" spc="0" normalizeH="0" baseline="0" noProof="0" dirty="0" smtClean="0">
              <a:ln>
                <a:noFill/>
              </a:ln>
              <a:solidFill>
                <a:prstClr val="black"/>
              </a:solidFill>
              <a:effectLst/>
              <a:uLnTx/>
              <a:uFillTx/>
              <a:latin typeface="Arial" panose="020B0604020202020204" pitchFamily="34" charset="0"/>
            </a:endParaRPr>
          </a:p>
        </p:txBody>
      </p:sp>
      <p:cxnSp>
        <p:nvCxnSpPr>
          <p:cNvPr id="222" name="Conector recto de flecha 221"/>
          <p:cNvCxnSpPr/>
          <p:nvPr/>
        </p:nvCxnSpPr>
        <p:spPr>
          <a:xfrm flipH="1" flipV="1">
            <a:off x="9088818" y="1823215"/>
            <a:ext cx="14994" cy="1947176"/>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88" name="Text Box 75"/>
          <p:cNvSpPr txBox="1">
            <a:spLocks noChangeArrowheads="1"/>
          </p:cNvSpPr>
          <p:nvPr/>
        </p:nvSpPr>
        <p:spPr bwMode="auto">
          <a:xfrm>
            <a:off x="8385876" y="1967609"/>
            <a:ext cx="636696" cy="3194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s-ES" altLang="es-ES" sz="9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rPr>
              <a:t>Glúcidos</a:t>
            </a:r>
          </a:p>
        </p:txBody>
      </p:sp>
      <p:sp>
        <p:nvSpPr>
          <p:cNvPr id="289" name="Text Box 75"/>
          <p:cNvSpPr txBox="1">
            <a:spLocks noChangeArrowheads="1"/>
          </p:cNvSpPr>
          <p:nvPr/>
        </p:nvSpPr>
        <p:spPr bwMode="auto">
          <a:xfrm>
            <a:off x="9300169" y="2182938"/>
            <a:ext cx="636696" cy="3194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sz="900" dirty="0" smtClean="0">
                <a:solidFill>
                  <a:prstClr val="black"/>
                </a:solidFill>
                <a:latin typeface="Arial" panose="020B0604020202020204" pitchFamily="34" charset="0"/>
              </a:rPr>
              <a:t>Lípidos</a:t>
            </a:r>
            <a:endParaRPr kumimoji="0" lang="es-ES" altLang="es-ES" sz="9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endParaRPr>
          </a:p>
        </p:txBody>
      </p:sp>
      <p:sp>
        <p:nvSpPr>
          <p:cNvPr id="290" name="Text Box 75"/>
          <p:cNvSpPr txBox="1">
            <a:spLocks noChangeArrowheads="1"/>
          </p:cNvSpPr>
          <p:nvPr/>
        </p:nvSpPr>
        <p:spPr bwMode="auto">
          <a:xfrm>
            <a:off x="8823963" y="2482849"/>
            <a:ext cx="711662" cy="3194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sz="900" dirty="0" smtClean="0">
                <a:solidFill>
                  <a:prstClr val="black"/>
                </a:solidFill>
                <a:latin typeface="Arial" panose="020B0604020202020204" pitchFamily="34" charset="0"/>
              </a:rPr>
              <a:t>Proteínas</a:t>
            </a:r>
            <a:endParaRPr kumimoji="0" lang="es-ES" altLang="es-ES" sz="9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endParaRPr>
          </a:p>
        </p:txBody>
      </p:sp>
      <p:sp>
        <p:nvSpPr>
          <p:cNvPr id="72" name="Rectángulo 71"/>
          <p:cNvSpPr/>
          <p:nvPr/>
        </p:nvSpPr>
        <p:spPr>
          <a:xfrm>
            <a:off x="9246054" y="3092153"/>
            <a:ext cx="1404096" cy="523220"/>
          </a:xfrm>
          <a:prstGeom prst="rect">
            <a:avLst/>
          </a:prstGeom>
          <a:solidFill>
            <a:schemeClr val="accent6">
              <a:lumMod val="20000"/>
              <a:lumOff val="80000"/>
            </a:schemeClr>
          </a:solidFill>
          <a:ln>
            <a:solidFill>
              <a:schemeClr val="tx1"/>
            </a:solidFill>
          </a:ln>
        </p:spPr>
        <p:txBody>
          <a:bodyPr wrap="square">
            <a:spAutoFit/>
          </a:bodyPr>
          <a:lstStyle/>
          <a:p>
            <a:pPr marL="90488" lvl="0" indent="-90488" eaLnBrk="0" fontAlgn="base" hangingPunct="0">
              <a:spcBef>
                <a:spcPct val="0"/>
              </a:spcBef>
              <a:spcAft>
                <a:spcPct val="0"/>
              </a:spcAft>
              <a:buFont typeface="Arial" panose="020B0604020202020204" pitchFamily="34" charset="0"/>
              <a:buChar char="•"/>
              <a:defRPr/>
            </a:pPr>
            <a:r>
              <a:rPr lang="es-ES" sz="1400" b="1" dirty="0" smtClean="0">
                <a:sym typeface="Symbol" pitchFamily="18" charset="2"/>
              </a:rPr>
              <a:t> - OXIDACIÓN</a:t>
            </a:r>
            <a:endParaRPr lang="es-ES" sz="1400" b="1" dirty="0">
              <a:sym typeface="Symbol" pitchFamily="18" charset="2"/>
            </a:endParaRPr>
          </a:p>
          <a:p>
            <a:pPr marL="90488" lvl="0" indent="-90488" eaLnBrk="0" fontAlgn="base" hangingPunct="0">
              <a:spcBef>
                <a:spcPct val="0"/>
              </a:spcBef>
              <a:spcAft>
                <a:spcPct val="0"/>
              </a:spcAft>
              <a:buFont typeface="Arial" panose="020B0604020202020204" pitchFamily="34" charset="0"/>
              <a:buChar char="•"/>
              <a:defRPr/>
            </a:pPr>
            <a:r>
              <a:rPr lang="es-ES" sz="1400" b="1" dirty="0">
                <a:sym typeface="Symbol" pitchFamily="18" charset="2"/>
              </a:rPr>
              <a:t>C. Krebs</a:t>
            </a:r>
            <a:endParaRPr lang="es-ES" altLang="es-ES" sz="1400" b="1" dirty="0">
              <a:latin typeface="Arial" panose="020B0604020202020204" pitchFamily="34" charset="0"/>
            </a:endParaRPr>
          </a:p>
        </p:txBody>
      </p:sp>
      <p:sp>
        <p:nvSpPr>
          <p:cNvPr id="291" name="Rectángulo 290"/>
          <p:cNvSpPr/>
          <p:nvPr/>
        </p:nvSpPr>
        <p:spPr>
          <a:xfrm>
            <a:off x="8904170" y="3799355"/>
            <a:ext cx="1198051" cy="646331"/>
          </a:xfrm>
          <a:prstGeom prst="rect">
            <a:avLst/>
          </a:prstGeom>
          <a:solidFill>
            <a:schemeClr val="accent6">
              <a:lumMod val="20000"/>
              <a:lumOff val="80000"/>
            </a:schemeClr>
          </a:solidFill>
          <a:ln>
            <a:solidFill>
              <a:schemeClr val="tx1"/>
            </a:solidFill>
          </a:ln>
        </p:spPr>
        <p:txBody>
          <a:bodyPr wrap="square">
            <a:spAutoFit/>
          </a:bodyPr>
          <a:lstStyle/>
          <a:p>
            <a:pPr marL="90488" lvl="0" indent="-90488" eaLnBrk="0" fontAlgn="base" hangingPunct="0">
              <a:spcBef>
                <a:spcPct val="0"/>
              </a:spcBef>
              <a:spcAft>
                <a:spcPct val="0"/>
              </a:spcAft>
              <a:buFont typeface="Arial" panose="020B0604020202020204" pitchFamily="34" charset="0"/>
              <a:buChar char="•"/>
              <a:defRPr/>
            </a:pPr>
            <a:r>
              <a:rPr lang="es-ES" sz="1200" b="1" dirty="0" err="1" smtClean="0">
                <a:sym typeface="Symbol" pitchFamily="18" charset="2"/>
              </a:rPr>
              <a:t>Desaminación</a:t>
            </a:r>
            <a:r>
              <a:rPr lang="es-ES" sz="1200" b="1" dirty="0" smtClean="0">
                <a:sym typeface="Symbol" pitchFamily="18" charset="2"/>
              </a:rPr>
              <a:t> (</a:t>
            </a:r>
            <a:r>
              <a:rPr lang="es-ES" sz="1200" b="1" dirty="0" err="1" smtClean="0">
                <a:sym typeface="Symbol" pitchFamily="18" charset="2"/>
              </a:rPr>
              <a:t>citosol</a:t>
            </a:r>
            <a:r>
              <a:rPr lang="es-ES" sz="1200" b="1" dirty="0" smtClean="0">
                <a:sym typeface="Symbol" pitchFamily="18" charset="2"/>
              </a:rPr>
              <a:t>)</a:t>
            </a:r>
            <a:endParaRPr lang="es-ES" sz="1200" b="1" dirty="0">
              <a:sym typeface="Symbol" pitchFamily="18" charset="2"/>
            </a:endParaRPr>
          </a:p>
          <a:p>
            <a:pPr marL="90488" lvl="0" indent="-90488" eaLnBrk="0" fontAlgn="base" hangingPunct="0">
              <a:spcBef>
                <a:spcPct val="0"/>
              </a:spcBef>
              <a:spcAft>
                <a:spcPct val="0"/>
              </a:spcAft>
              <a:buFont typeface="Arial" panose="020B0604020202020204" pitchFamily="34" charset="0"/>
              <a:buChar char="•"/>
              <a:defRPr/>
            </a:pPr>
            <a:r>
              <a:rPr lang="es-ES" sz="1200" b="1" dirty="0">
                <a:sym typeface="Symbol" pitchFamily="18" charset="2"/>
              </a:rPr>
              <a:t>C. Krebs</a:t>
            </a:r>
            <a:endParaRPr lang="es-ES" altLang="es-ES" sz="1200" b="1" dirty="0">
              <a:latin typeface="Arial" panose="020B0604020202020204" pitchFamily="34" charset="0"/>
            </a:endParaRPr>
          </a:p>
        </p:txBody>
      </p:sp>
      <p:sp>
        <p:nvSpPr>
          <p:cNvPr id="296" name="Text Box 111"/>
          <p:cNvSpPr txBox="1">
            <a:spLocks noChangeArrowheads="1"/>
          </p:cNvSpPr>
          <p:nvPr/>
        </p:nvSpPr>
        <p:spPr bwMode="auto">
          <a:xfrm>
            <a:off x="2570509" y="2043032"/>
            <a:ext cx="1669733" cy="43088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algn="ctr" eaLnBrk="0" fontAlgn="base" hangingPunct="0">
              <a:spcBef>
                <a:spcPct val="0"/>
              </a:spcBef>
              <a:spcAft>
                <a:spcPct val="0"/>
              </a:spcAft>
              <a:defRPr/>
            </a:pPr>
            <a:r>
              <a:rPr lang="es-ES" altLang="es-ES" sz="1100" dirty="0" smtClean="0">
                <a:solidFill>
                  <a:prstClr val="black"/>
                </a:solidFill>
                <a:latin typeface="Arial" panose="020B0604020202020204" pitchFamily="34" charset="0"/>
              </a:rPr>
              <a:t>Aceptor final de e</a:t>
            </a:r>
            <a:r>
              <a:rPr lang="es-ES" altLang="es-ES" sz="1100" b="1" baseline="30000" dirty="0" smtClean="0">
                <a:solidFill>
                  <a:prstClr val="black"/>
                </a:solidFill>
                <a:latin typeface="Arial" panose="020B0604020202020204" pitchFamily="34" charset="0"/>
              </a:rPr>
              <a:t>-</a:t>
            </a:r>
            <a:r>
              <a:rPr lang="es-ES" altLang="es-ES" sz="1100" dirty="0" smtClean="0">
                <a:solidFill>
                  <a:prstClr val="black"/>
                </a:solidFill>
                <a:latin typeface="Arial" panose="020B0604020202020204" pitchFamily="34" charset="0"/>
              </a:rPr>
              <a:t> : diferente a O</a:t>
            </a:r>
            <a:r>
              <a:rPr lang="es-ES" altLang="es-ES" sz="1100" baseline="-25000" dirty="0" smtClean="0">
                <a:solidFill>
                  <a:prstClr val="black"/>
                </a:solidFill>
                <a:latin typeface="Arial" panose="020B0604020202020204" pitchFamily="34" charset="0"/>
              </a:rPr>
              <a:t>2</a:t>
            </a:r>
            <a:endParaRPr lang="es-ES" altLang="es-ES" sz="1100" baseline="-25000" dirty="0">
              <a:solidFill>
                <a:prstClr val="black"/>
              </a:solidFill>
              <a:latin typeface="Arial" panose="020B0604020202020204" pitchFamily="34" charset="0"/>
            </a:endParaRPr>
          </a:p>
        </p:txBody>
      </p:sp>
      <p:sp>
        <p:nvSpPr>
          <p:cNvPr id="304" name="Text Box 148"/>
          <p:cNvSpPr txBox="1">
            <a:spLocks noChangeArrowheads="1"/>
          </p:cNvSpPr>
          <p:nvPr/>
        </p:nvSpPr>
        <p:spPr bwMode="auto">
          <a:xfrm>
            <a:off x="7305820" y="5136024"/>
            <a:ext cx="3108301" cy="661354"/>
          </a:xfrm>
          <a:prstGeom prst="rect">
            <a:avLst/>
          </a:prstGeom>
          <a:solidFill>
            <a:schemeClr val="accent2">
              <a:lumMod val="40000"/>
              <a:lumOff val="60000"/>
            </a:schemeClr>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171450" marR="0" lvl="0" indent="-171450"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s-ES" altLang="es-ES" sz="1100" b="0" i="0" u="none" strike="noStrike" kern="1200" cap="none" spc="0" normalizeH="0" baseline="0" noProof="0" dirty="0" smtClean="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Oxidación parcial:</a:t>
            </a:r>
            <a:r>
              <a:rPr kumimoji="0" lang="es-ES" altLang="es-ES" sz="1100" b="0" i="0" u="none" strike="noStrike" kern="1200" cap="none" spc="0" normalizeH="0" noProof="0" dirty="0" smtClean="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 PF: Lactato, Etanol y  CO2, …</a:t>
            </a:r>
            <a:endParaRPr kumimoji="0" lang="es-ES" altLang="es-ES" sz="1100" b="0" i="0" u="none" strike="noStrike" kern="1200" cap="none" spc="0" normalizeH="0" baseline="0" noProof="0" dirty="0" smtClean="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171450" marR="0" lvl="0" indent="-171450"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s-ES" altLang="es-ES" sz="1100"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Aceptor de e- </a:t>
            </a:r>
            <a:r>
              <a:rPr lang="es-ES" altLang="es-ES" sz="11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s-ES" altLang="es-ES" sz="1100"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orgánico (Pr. Anaerobio)</a:t>
            </a:r>
          </a:p>
          <a:p>
            <a:pPr marL="171450" marR="0" lvl="0" indent="-171450"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s-ES" altLang="es-ES" sz="1100"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ATP por </a:t>
            </a:r>
            <a:r>
              <a:rPr lang="es-ES" altLang="es-ES" sz="1100" dirty="0" err="1"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fosforilación</a:t>
            </a:r>
            <a:r>
              <a:rPr lang="es-ES" altLang="es-ES" sz="1100"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 a nivel de S</a:t>
            </a:r>
          </a:p>
          <a:p>
            <a:pPr marL="171450" marR="0" lvl="0" indent="-171450"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s-ES" altLang="es-ES" sz="1100" b="0" i="0" u="none" strike="noStrike" kern="1200" cap="none" spc="0" normalizeH="0" baseline="0" noProof="0" dirty="0" smtClean="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Rendimiento energético</a:t>
            </a:r>
            <a:r>
              <a:rPr kumimoji="0" lang="es-ES" altLang="es-ES" sz="1100" b="0" i="0" u="none" strike="noStrike" kern="1200" cap="none" spc="0" normalizeH="0" noProof="0" dirty="0" smtClean="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 bajo</a:t>
            </a:r>
            <a:endParaRPr kumimoji="0" lang="es-ES" altLang="es-ES" sz="1100" b="0" i="0" u="none" strike="noStrike" kern="1200" cap="none" spc="0" normalizeH="0" baseline="0" noProof="0" dirty="0" smtClean="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cxnSp>
        <p:nvCxnSpPr>
          <p:cNvPr id="308" name="Conector recto 307"/>
          <p:cNvCxnSpPr/>
          <p:nvPr/>
        </p:nvCxnSpPr>
        <p:spPr>
          <a:xfrm flipH="1">
            <a:off x="4188365" y="5022953"/>
            <a:ext cx="247" cy="67750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9" name="Conector recto de flecha 308"/>
          <p:cNvCxnSpPr/>
          <p:nvPr/>
        </p:nvCxnSpPr>
        <p:spPr>
          <a:xfrm flipV="1">
            <a:off x="3969665" y="5557922"/>
            <a:ext cx="215627" cy="10374"/>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4" name="Conector recto de flecha 313"/>
          <p:cNvCxnSpPr/>
          <p:nvPr/>
        </p:nvCxnSpPr>
        <p:spPr>
          <a:xfrm flipV="1">
            <a:off x="3971344" y="5032786"/>
            <a:ext cx="215627" cy="10374"/>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5" name="Conector recto de flecha 314"/>
          <p:cNvCxnSpPr/>
          <p:nvPr/>
        </p:nvCxnSpPr>
        <p:spPr>
          <a:xfrm flipH="1">
            <a:off x="4198226" y="5675490"/>
            <a:ext cx="300978" cy="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16" name="Text Box 111"/>
          <p:cNvSpPr txBox="1">
            <a:spLocks noChangeArrowheads="1"/>
          </p:cNvSpPr>
          <p:nvPr/>
        </p:nvSpPr>
        <p:spPr bwMode="auto">
          <a:xfrm>
            <a:off x="2570510" y="4788413"/>
            <a:ext cx="1387754" cy="430887"/>
          </a:xfrm>
          <a:prstGeom prst="rect">
            <a:avLst/>
          </a:prstGeom>
          <a:solidFill>
            <a:srgbClr val="FFFFFF"/>
          </a:solidFill>
          <a:ln w="9525">
            <a:solidFill>
              <a:srgbClr val="000000"/>
            </a:solidFill>
            <a:miter lim="800000"/>
            <a:headEnd/>
            <a:tailEnd/>
          </a:ln>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sz="1100" noProof="0" dirty="0" smtClean="0">
                <a:solidFill>
                  <a:prstClr val="black"/>
                </a:solidFill>
                <a:latin typeface="Arial" panose="020B0604020202020204" pitchFamily="34" charset="0"/>
              </a:rPr>
              <a:t>F. </a:t>
            </a:r>
            <a:r>
              <a:rPr lang="es-ES" altLang="es-ES" sz="1100" dirty="0" smtClean="0">
                <a:solidFill>
                  <a:prstClr val="black"/>
                </a:solidFill>
                <a:latin typeface="Arial" panose="020B0604020202020204" pitchFamily="34" charset="0"/>
              </a:rPr>
              <a:t>L</a:t>
            </a:r>
            <a:r>
              <a:rPr lang="es-ES" altLang="es-ES" sz="1100" noProof="0" dirty="0" err="1" smtClean="0">
                <a:solidFill>
                  <a:prstClr val="black"/>
                </a:solidFill>
                <a:latin typeface="Arial" panose="020B0604020202020204" pitchFamily="34" charset="0"/>
              </a:rPr>
              <a:t>áctica</a:t>
            </a:r>
            <a:r>
              <a:rPr lang="es-ES" altLang="es-ES" sz="1100" noProof="0" dirty="0" smtClean="0">
                <a:solidFill>
                  <a:prstClr val="black"/>
                </a:solidFill>
                <a:latin typeface="Arial" panose="020B0604020202020204" pitchFamily="34" charset="0"/>
              </a:rPr>
              <a:t>: </a:t>
            </a:r>
          </a:p>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sz="1100" noProof="0" dirty="0" smtClean="0">
                <a:solidFill>
                  <a:prstClr val="black"/>
                </a:solidFill>
                <a:latin typeface="Arial" panose="020B0604020202020204" pitchFamily="34" charset="0"/>
              </a:rPr>
              <a:t>AFE: </a:t>
            </a:r>
            <a:r>
              <a:rPr lang="es-ES" altLang="es-ES" sz="1100" noProof="0" dirty="0" err="1" smtClean="0">
                <a:solidFill>
                  <a:prstClr val="black"/>
                </a:solidFill>
                <a:latin typeface="Arial" panose="020B0604020202020204" pitchFamily="34" charset="0"/>
              </a:rPr>
              <a:t>piruvato</a:t>
            </a:r>
            <a:endParaRPr kumimoji="0" lang="es-ES" altLang="es-ES" sz="1100" b="0" i="0" u="none" strike="noStrike" kern="1200" cap="none" spc="0" normalizeH="0" baseline="0" noProof="0" dirty="0" smtClean="0">
              <a:ln>
                <a:noFill/>
              </a:ln>
              <a:solidFill>
                <a:prstClr val="black"/>
              </a:solidFill>
              <a:effectLst/>
              <a:uLnTx/>
              <a:uFillTx/>
              <a:latin typeface="Arial" panose="020B0604020202020204" pitchFamily="34" charset="0"/>
            </a:endParaRPr>
          </a:p>
        </p:txBody>
      </p:sp>
      <p:sp>
        <p:nvSpPr>
          <p:cNvPr id="317" name="Text Box 111"/>
          <p:cNvSpPr txBox="1">
            <a:spLocks noChangeArrowheads="1"/>
          </p:cNvSpPr>
          <p:nvPr/>
        </p:nvSpPr>
        <p:spPr bwMode="auto">
          <a:xfrm>
            <a:off x="2566180" y="5269567"/>
            <a:ext cx="1393872" cy="430887"/>
          </a:xfrm>
          <a:prstGeom prst="rect">
            <a:avLst/>
          </a:prstGeom>
          <a:solidFill>
            <a:srgbClr val="FFFFFF"/>
          </a:solidFill>
          <a:ln w="9525">
            <a:solidFill>
              <a:srgbClr val="000000"/>
            </a:solidFill>
            <a:miter lim="800000"/>
            <a:headEnd/>
            <a:tailEnd/>
          </a:ln>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sz="1100" noProof="0" dirty="0" smtClean="0">
                <a:solidFill>
                  <a:prstClr val="black"/>
                </a:solidFill>
                <a:latin typeface="Arial" panose="020B0604020202020204" pitchFamily="34" charset="0"/>
              </a:rPr>
              <a:t>F. alcohólica</a:t>
            </a:r>
          </a:p>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sz="1100" noProof="0" dirty="0" smtClean="0">
                <a:solidFill>
                  <a:prstClr val="black"/>
                </a:solidFill>
                <a:latin typeface="Arial" panose="020B0604020202020204" pitchFamily="34" charset="0"/>
              </a:rPr>
              <a:t>AFE: </a:t>
            </a:r>
            <a:r>
              <a:rPr lang="es-ES" altLang="es-ES" sz="1100" noProof="0" dirty="0" err="1" smtClean="0">
                <a:solidFill>
                  <a:prstClr val="black"/>
                </a:solidFill>
                <a:latin typeface="Arial" panose="020B0604020202020204" pitchFamily="34" charset="0"/>
              </a:rPr>
              <a:t>acetaldehido</a:t>
            </a:r>
            <a:endParaRPr kumimoji="0" lang="es-ES" altLang="es-ES" sz="1100" b="0" i="0" u="none" strike="noStrike" kern="1200" cap="none" spc="0" normalizeH="0" baseline="0" noProof="0" dirty="0" smtClean="0">
              <a:ln>
                <a:noFill/>
              </a:ln>
              <a:solidFill>
                <a:prstClr val="black"/>
              </a:solidFill>
              <a:effectLst/>
              <a:uLnTx/>
              <a:uFillTx/>
              <a:latin typeface="Arial" panose="020B0604020202020204" pitchFamily="34" charset="0"/>
            </a:endParaRPr>
          </a:p>
        </p:txBody>
      </p:sp>
      <p:sp>
        <p:nvSpPr>
          <p:cNvPr id="320" name="Text Box 111"/>
          <p:cNvSpPr txBox="1">
            <a:spLocks noChangeArrowheads="1"/>
          </p:cNvSpPr>
          <p:nvPr/>
        </p:nvSpPr>
        <p:spPr bwMode="auto">
          <a:xfrm>
            <a:off x="4514241" y="5544685"/>
            <a:ext cx="745401" cy="261610"/>
          </a:xfrm>
          <a:prstGeom prst="rect">
            <a:avLst/>
          </a:prstGeom>
          <a:solidFill>
            <a:srgbClr val="FFFFFF"/>
          </a:solidFill>
          <a:ln w="9525">
            <a:solidFill>
              <a:srgbClr val="000000"/>
            </a:solidFill>
            <a:miter lim="800000"/>
            <a:headEnd/>
            <a:tailEnd/>
          </a:ln>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sz="1100" dirty="0">
                <a:solidFill>
                  <a:prstClr val="black"/>
                </a:solidFill>
                <a:latin typeface="Arial" panose="020B0604020202020204" pitchFamily="34" charset="0"/>
              </a:rPr>
              <a:t>O</a:t>
            </a:r>
            <a:r>
              <a:rPr kumimoji="0" lang="es-ES" altLang="es-ES" sz="1100" b="0" i="0" u="none" strike="noStrike" kern="1200" cap="none" spc="0" normalizeH="0" baseline="0" noProof="0" dirty="0" smtClean="0">
                <a:ln>
                  <a:noFill/>
                </a:ln>
                <a:solidFill>
                  <a:prstClr val="black"/>
                </a:solidFill>
                <a:effectLst/>
                <a:uLnTx/>
                <a:uFillTx/>
                <a:latin typeface="Arial" panose="020B0604020202020204" pitchFamily="34" charset="0"/>
              </a:rPr>
              <a:t>tras</a:t>
            </a:r>
          </a:p>
        </p:txBody>
      </p:sp>
      <p:cxnSp>
        <p:nvCxnSpPr>
          <p:cNvPr id="321" name="Conector recto de flecha 320"/>
          <p:cNvCxnSpPr/>
          <p:nvPr/>
        </p:nvCxnSpPr>
        <p:spPr>
          <a:xfrm>
            <a:off x="6413855" y="3431542"/>
            <a:ext cx="307077" cy="4969"/>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2" name="Conector recto de flecha 321"/>
          <p:cNvCxnSpPr/>
          <p:nvPr/>
        </p:nvCxnSpPr>
        <p:spPr>
          <a:xfrm>
            <a:off x="6413855" y="3100511"/>
            <a:ext cx="307077" cy="4969"/>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23" name="Text Box 75"/>
          <p:cNvSpPr txBox="1">
            <a:spLocks noChangeArrowheads="1"/>
          </p:cNvSpPr>
          <p:nvPr/>
        </p:nvSpPr>
        <p:spPr bwMode="auto">
          <a:xfrm>
            <a:off x="4264873" y="2956174"/>
            <a:ext cx="934222" cy="3194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sz="1200" dirty="0" smtClean="0">
                <a:solidFill>
                  <a:prstClr val="black"/>
                </a:solidFill>
                <a:latin typeface="Calibri" panose="020F0502020204030204"/>
                <a:cs typeface="Times New Roman" panose="02020603050405020304" pitchFamily="18" charset="0"/>
              </a:rPr>
              <a:t>localización</a:t>
            </a:r>
            <a:endParaRPr kumimoji="0" lang="es-ES" altLang="es-ES" sz="14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endParaRPr>
          </a:p>
        </p:txBody>
      </p:sp>
      <p:sp>
        <p:nvSpPr>
          <p:cNvPr id="324" name="Text Box 111"/>
          <p:cNvSpPr txBox="1">
            <a:spLocks noChangeArrowheads="1"/>
          </p:cNvSpPr>
          <p:nvPr/>
        </p:nvSpPr>
        <p:spPr bwMode="auto">
          <a:xfrm>
            <a:off x="2571714" y="2958706"/>
            <a:ext cx="782264" cy="26161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sz="1100" noProof="0" dirty="0" err="1" smtClean="0">
                <a:solidFill>
                  <a:prstClr val="black"/>
                </a:solidFill>
                <a:latin typeface="Arial" panose="020B0604020202020204" pitchFamily="34" charset="0"/>
              </a:rPr>
              <a:t>Citosol</a:t>
            </a:r>
            <a:endParaRPr kumimoji="0" lang="es-ES" altLang="es-ES" sz="1100" b="0" i="0" u="none" strike="noStrike" kern="1200" cap="none" spc="0" normalizeH="0" baseline="-25000" noProof="0" dirty="0" smtClean="0">
              <a:ln>
                <a:noFill/>
              </a:ln>
              <a:solidFill>
                <a:prstClr val="black"/>
              </a:solidFill>
              <a:effectLst/>
              <a:uLnTx/>
              <a:uFillTx/>
              <a:latin typeface="Arial" panose="020B0604020202020204" pitchFamily="34" charset="0"/>
            </a:endParaRPr>
          </a:p>
        </p:txBody>
      </p:sp>
      <p:cxnSp>
        <p:nvCxnSpPr>
          <p:cNvPr id="325" name="Conector recto 324"/>
          <p:cNvCxnSpPr/>
          <p:nvPr/>
        </p:nvCxnSpPr>
        <p:spPr>
          <a:xfrm flipH="1">
            <a:off x="3575465" y="3459606"/>
            <a:ext cx="3320" cy="2792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6" name="Conector recto 325"/>
          <p:cNvCxnSpPr>
            <a:endCxn id="180" idx="1"/>
          </p:cNvCxnSpPr>
          <p:nvPr/>
        </p:nvCxnSpPr>
        <p:spPr>
          <a:xfrm>
            <a:off x="3569001" y="3757411"/>
            <a:ext cx="1818629" cy="129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7" name="Conector recto 326"/>
          <p:cNvCxnSpPr>
            <a:endCxn id="179" idx="1"/>
          </p:cNvCxnSpPr>
          <p:nvPr/>
        </p:nvCxnSpPr>
        <p:spPr>
          <a:xfrm flipV="1">
            <a:off x="3581609" y="3435005"/>
            <a:ext cx="145677" cy="422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8" name="Conector recto de flecha 327"/>
          <p:cNvCxnSpPr/>
          <p:nvPr/>
        </p:nvCxnSpPr>
        <p:spPr>
          <a:xfrm flipV="1">
            <a:off x="3357759" y="3601480"/>
            <a:ext cx="192576" cy="10933"/>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29" name="Text Box 111"/>
          <p:cNvSpPr txBox="1">
            <a:spLocks noChangeArrowheads="1"/>
          </p:cNvSpPr>
          <p:nvPr/>
        </p:nvSpPr>
        <p:spPr bwMode="auto">
          <a:xfrm>
            <a:off x="2562896" y="3376827"/>
            <a:ext cx="802740" cy="49244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R="0" lvl="0" defTabSz="914400" rtl="0" eaLnBrk="0" fontAlgn="base" latinLnBrk="0" hangingPunct="0">
              <a:lnSpc>
                <a:spcPct val="100000"/>
              </a:lnSpc>
              <a:spcBef>
                <a:spcPct val="0"/>
              </a:spcBef>
              <a:spcAft>
                <a:spcPct val="0"/>
              </a:spcAft>
              <a:buClrTx/>
              <a:buSzTx/>
              <a:buFont typeface="Arial" panose="020B0604020202020204" pitchFamily="34" charset="0"/>
              <a:buChar char="•"/>
              <a:tabLst>
                <a:tab pos="0" algn="l"/>
              </a:tabLst>
              <a:defRPr/>
            </a:pPr>
            <a:r>
              <a:rPr lang="es-ES" altLang="es-ES" sz="1100" dirty="0" smtClean="0">
                <a:solidFill>
                  <a:prstClr val="black"/>
                </a:solidFill>
                <a:latin typeface="Arial" panose="020B0604020202020204" pitchFamily="34" charset="0"/>
              </a:rPr>
              <a:t> </a:t>
            </a:r>
            <a:r>
              <a:rPr lang="es-ES" altLang="es-ES" sz="1000" dirty="0" smtClean="0">
                <a:solidFill>
                  <a:prstClr val="black"/>
                </a:solidFill>
                <a:latin typeface="Arial" panose="020B0604020202020204" pitchFamily="34" charset="0"/>
              </a:rPr>
              <a:t>E: Matriz  </a:t>
            </a:r>
            <a:r>
              <a:rPr lang="es-ES" altLang="es-ES" sz="900" dirty="0" smtClean="0">
                <a:solidFill>
                  <a:prstClr val="black"/>
                </a:solidFill>
                <a:latin typeface="Arial" panose="020B0604020202020204" pitchFamily="34" charset="0"/>
              </a:rPr>
              <a:t>mitocondrial</a:t>
            </a:r>
          </a:p>
          <a:p>
            <a:pPr marR="0" lvl="0" defTabSz="914400" rtl="0" eaLnBrk="0" fontAlgn="base" latinLnBrk="0" hangingPunct="0">
              <a:lnSpc>
                <a:spcPct val="100000"/>
              </a:lnSpc>
              <a:spcBef>
                <a:spcPct val="0"/>
              </a:spcBef>
              <a:spcAft>
                <a:spcPct val="0"/>
              </a:spcAft>
              <a:buClrTx/>
              <a:buSzTx/>
              <a:buFont typeface="Arial" panose="020B0604020202020204" pitchFamily="34" charset="0"/>
              <a:buChar char="•"/>
              <a:tabLst>
                <a:tab pos="0" algn="l"/>
              </a:tabLst>
              <a:defRPr/>
            </a:pPr>
            <a:r>
              <a:rPr kumimoji="0" lang="es-ES" altLang="es-ES" sz="900" b="1" i="0" u="none" strike="noStrike" kern="1200" cap="none" spc="0" normalizeH="0" baseline="-25000" noProof="0" dirty="0" smtClean="0">
                <a:ln>
                  <a:noFill/>
                </a:ln>
                <a:solidFill>
                  <a:prstClr val="black"/>
                </a:solidFill>
                <a:effectLst/>
                <a:uLnTx/>
                <a:uFillTx/>
                <a:latin typeface="Arial" panose="020B0604020202020204" pitchFamily="34" charset="0"/>
              </a:rPr>
              <a:t>  P: </a:t>
            </a:r>
            <a:r>
              <a:rPr lang="es-ES" altLang="es-ES" sz="900" b="1" baseline="-25000" dirty="0" smtClean="0">
                <a:solidFill>
                  <a:prstClr val="black"/>
                </a:solidFill>
                <a:latin typeface="Arial" panose="020B0604020202020204" pitchFamily="34" charset="0"/>
              </a:rPr>
              <a:t>C</a:t>
            </a:r>
            <a:r>
              <a:rPr kumimoji="0" lang="es-ES" altLang="es-ES" sz="900" b="1" i="0" u="none" strike="noStrike" kern="1200" cap="none" spc="0" normalizeH="0" baseline="-25000" noProof="0" dirty="0" smtClean="0">
                <a:ln>
                  <a:noFill/>
                </a:ln>
                <a:solidFill>
                  <a:prstClr val="black"/>
                </a:solidFill>
                <a:effectLst/>
                <a:uLnTx/>
                <a:uFillTx/>
                <a:latin typeface="Arial" panose="020B0604020202020204" pitchFamily="34" charset="0"/>
              </a:rPr>
              <a:t>ITOSOL</a:t>
            </a:r>
          </a:p>
        </p:txBody>
      </p:sp>
      <p:cxnSp>
        <p:nvCxnSpPr>
          <p:cNvPr id="330" name="Conector recto de flecha 329"/>
          <p:cNvCxnSpPr/>
          <p:nvPr/>
        </p:nvCxnSpPr>
        <p:spPr>
          <a:xfrm>
            <a:off x="4033726" y="4124713"/>
            <a:ext cx="798472" cy="2052"/>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31" name="Text Box 75"/>
          <p:cNvSpPr txBox="1">
            <a:spLocks noChangeArrowheads="1"/>
          </p:cNvSpPr>
          <p:nvPr/>
        </p:nvSpPr>
        <p:spPr bwMode="auto">
          <a:xfrm>
            <a:off x="4213433" y="3982133"/>
            <a:ext cx="561996" cy="3194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sz="1200" dirty="0" smtClean="0">
                <a:solidFill>
                  <a:prstClr val="black"/>
                </a:solidFill>
                <a:latin typeface="Calibri" panose="020F0502020204030204"/>
                <a:cs typeface="Times New Roman" panose="02020603050405020304" pitchFamily="18" charset="0"/>
              </a:rPr>
              <a:t>Local.</a:t>
            </a:r>
            <a:endParaRPr kumimoji="0" lang="es-ES" altLang="es-ES" sz="14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endParaRPr>
          </a:p>
        </p:txBody>
      </p:sp>
      <p:sp>
        <p:nvSpPr>
          <p:cNvPr id="332" name="Text Box 111"/>
          <p:cNvSpPr txBox="1">
            <a:spLocks noChangeArrowheads="1"/>
          </p:cNvSpPr>
          <p:nvPr/>
        </p:nvSpPr>
        <p:spPr bwMode="auto">
          <a:xfrm>
            <a:off x="2571117" y="3935595"/>
            <a:ext cx="1470830" cy="55399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88900" marR="0" lvl="0" indent="-88900"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s-ES" altLang="es-ES" sz="1000" dirty="0" smtClean="0">
                <a:solidFill>
                  <a:prstClr val="black"/>
                </a:solidFill>
                <a:latin typeface="Arial" panose="020B0604020202020204" pitchFamily="34" charset="0"/>
              </a:rPr>
              <a:t>E: CRESTAS MITOCONDRIALES</a:t>
            </a:r>
          </a:p>
          <a:p>
            <a:pPr marL="88900" marR="0" lvl="0" indent="-88900"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s-ES" altLang="es-ES" sz="1000" dirty="0" smtClean="0">
                <a:solidFill>
                  <a:prstClr val="black"/>
                </a:solidFill>
                <a:latin typeface="Arial" panose="020B0604020202020204" pitchFamily="34" charset="0"/>
              </a:rPr>
              <a:t>P: MESOSOMAS </a:t>
            </a:r>
            <a:endParaRPr kumimoji="0" lang="es-ES" altLang="es-ES" sz="1000" b="0" i="0" u="none" strike="noStrike" kern="1200" cap="none" spc="0" normalizeH="0" baseline="-25000" noProof="0" dirty="0" smtClean="0">
              <a:ln>
                <a:noFill/>
              </a:ln>
              <a:solidFill>
                <a:prstClr val="black"/>
              </a:solidFill>
              <a:effectLst/>
              <a:uLnTx/>
              <a:uFillTx/>
              <a:latin typeface="Arial" panose="020B0604020202020204" pitchFamily="34" charset="0"/>
            </a:endParaRPr>
          </a:p>
        </p:txBody>
      </p:sp>
      <p:cxnSp>
        <p:nvCxnSpPr>
          <p:cNvPr id="333" name="Conector recto de flecha 332"/>
          <p:cNvCxnSpPr>
            <a:endCxn id="98" idx="1"/>
          </p:cNvCxnSpPr>
          <p:nvPr/>
        </p:nvCxnSpPr>
        <p:spPr>
          <a:xfrm>
            <a:off x="4253670" y="2258475"/>
            <a:ext cx="409006" cy="337"/>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4" name="Conector recto de flecha 333"/>
          <p:cNvCxnSpPr/>
          <p:nvPr/>
        </p:nvCxnSpPr>
        <p:spPr>
          <a:xfrm>
            <a:off x="4274333" y="2742063"/>
            <a:ext cx="409006" cy="337"/>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5" name="Conector recto de flecha 334"/>
          <p:cNvCxnSpPr/>
          <p:nvPr/>
        </p:nvCxnSpPr>
        <p:spPr>
          <a:xfrm flipH="1" flipV="1">
            <a:off x="6937498" y="4658702"/>
            <a:ext cx="11548" cy="531435"/>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36" name="Text Box 75"/>
          <p:cNvSpPr txBox="1">
            <a:spLocks noChangeArrowheads="1"/>
          </p:cNvSpPr>
          <p:nvPr/>
        </p:nvSpPr>
        <p:spPr bwMode="auto">
          <a:xfrm>
            <a:off x="6687104" y="4726544"/>
            <a:ext cx="636696" cy="3194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sz="1200" noProof="0" dirty="0" smtClean="0">
                <a:solidFill>
                  <a:prstClr val="black"/>
                </a:solidFill>
                <a:latin typeface="Calibri" panose="020F0502020204030204"/>
                <a:cs typeface="Times New Roman" panose="02020603050405020304" pitchFamily="18" charset="0"/>
              </a:rPr>
              <a:t>Local.</a:t>
            </a:r>
            <a:endParaRPr kumimoji="0" lang="es-ES" altLang="es-ES" sz="14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endParaRPr>
          </a:p>
        </p:txBody>
      </p:sp>
      <p:sp>
        <p:nvSpPr>
          <p:cNvPr id="337" name="Text Box 111"/>
          <p:cNvSpPr txBox="1">
            <a:spLocks noChangeArrowheads="1"/>
          </p:cNvSpPr>
          <p:nvPr/>
        </p:nvSpPr>
        <p:spPr bwMode="auto">
          <a:xfrm>
            <a:off x="6462438" y="5190137"/>
            <a:ext cx="782264" cy="26161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sz="1100" noProof="0" dirty="0" err="1" smtClean="0">
                <a:solidFill>
                  <a:prstClr val="black"/>
                </a:solidFill>
                <a:latin typeface="Arial" panose="020B0604020202020204" pitchFamily="34" charset="0"/>
              </a:rPr>
              <a:t>Citosol</a:t>
            </a:r>
            <a:endParaRPr kumimoji="0" lang="es-ES" altLang="es-ES" sz="1100" b="0" i="0" u="none" strike="noStrike" kern="1200" cap="none" spc="0" normalizeH="0" baseline="-25000" noProof="0" dirty="0" smtClean="0">
              <a:ln>
                <a:noFill/>
              </a:ln>
              <a:solidFill>
                <a:prstClr val="black"/>
              </a:solidFill>
              <a:effectLst/>
              <a:uLnTx/>
              <a:uFillTx/>
              <a:latin typeface="Arial" panose="020B0604020202020204" pitchFamily="34" charset="0"/>
            </a:endParaRPr>
          </a:p>
        </p:txBody>
      </p:sp>
      <p:cxnSp>
        <p:nvCxnSpPr>
          <p:cNvPr id="338" name="Conector recto de flecha 337"/>
          <p:cNvCxnSpPr/>
          <p:nvPr/>
        </p:nvCxnSpPr>
        <p:spPr>
          <a:xfrm flipV="1">
            <a:off x="10414121" y="3615373"/>
            <a:ext cx="0" cy="1002128"/>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39" name="Text Box 75"/>
          <p:cNvSpPr txBox="1">
            <a:spLocks noChangeArrowheads="1"/>
          </p:cNvSpPr>
          <p:nvPr/>
        </p:nvSpPr>
        <p:spPr bwMode="auto">
          <a:xfrm>
            <a:off x="10134810" y="4106183"/>
            <a:ext cx="934222" cy="3194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sz="1200" dirty="0" smtClean="0">
                <a:solidFill>
                  <a:prstClr val="black"/>
                </a:solidFill>
                <a:latin typeface="Calibri" panose="020F0502020204030204"/>
                <a:cs typeface="Times New Roman" panose="02020603050405020304" pitchFamily="18" charset="0"/>
              </a:rPr>
              <a:t>localización</a:t>
            </a:r>
            <a:endParaRPr kumimoji="0" lang="es-ES" altLang="es-ES" sz="14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endParaRPr>
          </a:p>
        </p:txBody>
      </p:sp>
      <p:sp>
        <p:nvSpPr>
          <p:cNvPr id="341" name="Text Box 111"/>
          <p:cNvSpPr txBox="1">
            <a:spLocks noChangeArrowheads="1"/>
          </p:cNvSpPr>
          <p:nvPr/>
        </p:nvSpPr>
        <p:spPr bwMode="auto">
          <a:xfrm>
            <a:off x="9298369" y="4612410"/>
            <a:ext cx="1392640" cy="26161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sz="1100" dirty="0" smtClean="0">
                <a:solidFill>
                  <a:prstClr val="black"/>
                </a:solidFill>
                <a:latin typeface="Arial" panose="020B0604020202020204" pitchFamily="34" charset="0"/>
              </a:rPr>
              <a:t>Matriz mitocondrial</a:t>
            </a:r>
            <a:endParaRPr kumimoji="0" lang="es-ES" altLang="es-ES" sz="1100" b="0" i="0" u="none" strike="noStrike" kern="1200" cap="none" spc="0" normalizeH="0" baseline="-25000" noProof="0" dirty="0" smtClean="0">
              <a:ln>
                <a:noFill/>
              </a:ln>
              <a:solidFill>
                <a:prstClr val="black"/>
              </a:solidFill>
              <a:effectLst/>
              <a:uLnTx/>
              <a:uFillTx/>
              <a:latin typeface="Arial" panose="020B0604020202020204" pitchFamily="34" charset="0"/>
            </a:endParaRPr>
          </a:p>
        </p:txBody>
      </p:sp>
    </p:spTree>
    <p:extLst>
      <p:ext uri="{BB962C8B-B14F-4D97-AF65-F5344CB8AC3E}">
        <p14:creationId xmlns:p14="http://schemas.microsoft.com/office/powerpoint/2010/main" val="2793927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8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7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7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7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8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8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2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2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3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3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4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4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66"/>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7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7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7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8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81"/>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83"/>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9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01"/>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202"/>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212"/>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213"/>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21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16"/>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220"/>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222"/>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288"/>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28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290"/>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72"/>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291"/>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296"/>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304"/>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308"/>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309"/>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314"/>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315"/>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316"/>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317"/>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320"/>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321"/>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322"/>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323"/>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324"/>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325"/>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326"/>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327"/>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328"/>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329"/>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330"/>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331"/>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332"/>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333"/>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334"/>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335"/>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336"/>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337"/>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341"/>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338"/>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3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3" grpId="0" animBg="1"/>
      <p:bldP spid="98" grpId="0" animBg="1"/>
      <p:bldP spid="119" grpId="0" animBg="1"/>
      <p:bldP spid="125" grpId="0" animBg="1"/>
      <p:bldP spid="100" grpId="0" animBg="1"/>
      <p:bldP spid="279" grpId="0" animBg="1"/>
      <p:bldP spid="280" grpId="0" animBg="1"/>
      <p:bldP spid="281" grpId="0" animBg="1"/>
      <p:bldP spid="111" grpId="0" animBg="1"/>
      <p:bldP spid="112" grpId="0" animBg="1"/>
      <p:bldP spid="120" grpId="0" animBg="1"/>
      <p:bldP spid="166" grpId="0" animBg="1"/>
      <p:bldP spid="179" grpId="0" animBg="1"/>
      <p:bldP spid="180" grpId="0" animBg="1"/>
      <p:bldP spid="181" grpId="0" animBg="1"/>
      <p:bldP spid="101" grpId="0" animBg="1"/>
      <p:bldP spid="213" grpId="0" animBg="1"/>
      <p:bldP spid="216" grpId="0" animBg="1"/>
      <p:bldP spid="220" grpId="0" animBg="1"/>
      <p:bldP spid="288" grpId="0" animBg="1"/>
      <p:bldP spid="289" grpId="0" animBg="1"/>
      <p:bldP spid="290" grpId="0" animBg="1"/>
      <p:bldP spid="72" grpId="0" animBg="1"/>
      <p:bldP spid="291" grpId="0" animBg="1"/>
      <p:bldP spid="296" grpId="0" animBg="1"/>
      <p:bldP spid="304" grpId="0" animBg="1"/>
      <p:bldP spid="316" grpId="0" animBg="1"/>
      <p:bldP spid="317" grpId="0" animBg="1"/>
      <p:bldP spid="320" grpId="0" animBg="1"/>
      <p:bldP spid="323" grpId="0" animBg="1"/>
      <p:bldP spid="324" grpId="0" animBg="1"/>
      <p:bldP spid="329" grpId="0" animBg="1"/>
      <p:bldP spid="331" grpId="0" animBg="1"/>
      <p:bldP spid="332" grpId="0" animBg="1"/>
      <p:bldP spid="336" grpId="0" animBg="1"/>
      <p:bldP spid="337" grpId="0" animBg="1"/>
      <p:bldP spid="339" grpId="0" animBg="1"/>
      <p:bldP spid="34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cto de flecha 4"/>
          <p:cNvCxnSpPr/>
          <p:nvPr/>
        </p:nvCxnSpPr>
        <p:spPr>
          <a:xfrm flipV="1">
            <a:off x="5230514" y="1370515"/>
            <a:ext cx="0" cy="301325"/>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Conector recto 5"/>
          <p:cNvCxnSpPr/>
          <p:nvPr/>
        </p:nvCxnSpPr>
        <p:spPr>
          <a:xfrm flipH="1">
            <a:off x="4669360" y="1166724"/>
            <a:ext cx="1" cy="2003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Conector recto 6"/>
          <p:cNvCxnSpPr/>
          <p:nvPr/>
        </p:nvCxnSpPr>
        <p:spPr>
          <a:xfrm>
            <a:off x="4074354" y="1380916"/>
            <a:ext cx="115616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Conector recto de flecha 7"/>
          <p:cNvCxnSpPr/>
          <p:nvPr/>
        </p:nvCxnSpPr>
        <p:spPr>
          <a:xfrm flipV="1">
            <a:off x="4071823" y="1370515"/>
            <a:ext cx="0" cy="271617"/>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Conector recto de flecha 8"/>
          <p:cNvCxnSpPr/>
          <p:nvPr/>
        </p:nvCxnSpPr>
        <p:spPr>
          <a:xfrm flipH="1">
            <a:off x="5848347" y="1795631"/>
            <a:ext cx="307711" cy="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Text Box 130"/>
          <p:cNvSpPr txBox="1">
            <a:spLocks noChangeArrowheads="1"/>
          </p:cNvSpPr>
          <p:nvPr/>
        </p:nvSpPr>
        <p:spPr bwMode="auto">
          <a:xfrm>
            <a:off x="3775785" y="790803"/>
            <a:ext cx="1753297" cy="376476"/>
          </a:xfrm>
          <a:prstGeom prst="rect">
            <a:avLst/>
          </a:prstGeom>
          <a:solidFill>
            <a:schemeClr val="accent6">
              <a:lumMod val="40000"/>
              <a:lumOff val="6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b="1" noProof="0" dirty="0" smtClean="0">
                <a:solidFill>
                  <a:prstClr val="black"/>
                </a:solidFill>
                <a:latin typeface="Arial" panose="020B0604020202020204" pitchFamily="34" charset="0"/>
                <a:cs typeface="Arial" panose="020B0604020202020204" pitchFamily="34" charset="0"/>
              </a:rPr>
              <a:t>ANABOLISMO</a:t>
            </a:r>
            <a:endParaRPr kumimoji="0" lang="es-ES" altLang="es-ES" b="1"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endParaRPr>
          </a:p>
        </p:txBody>
      </p:sp>
      <p:sp>
        <p:nvSpPr>
          <p:cNvPr id="11" name="Text Box 145"/>
          <p:cNvSpPr txBox="1">
            <a:spLocks noChangeArrowheads="1"/>
          </p:cNvSpPr>
          <p:nvPr/>
        </p:nvSpPr>
        <p:spPr bwMode="auto">
          <a:xfrm>
            <a:off x="4840284" y="1656720"/>
            <a:ext cx="1008063" cy="276999"/>
          </a:xfrm>
          <a:prstGeom prst="rect">
            <a:avLst/>
          </a:prstGeom>
          <a:gradFill rotWithShape="0">
            <a:gsLst>
              <a:gs pos="0">
                <a:srgbClr val="95B3D7"/>
              </a:gs>
              <a:gs pos="50000">
                <a:srgbClr val="DBE5F1"/>
              </a:gs>
              <a:gs pos="100000">
                <a:srgbClr val="95B3D7"/>
              </a:gs>
            </a:gsLst>
            <a:lin ang="18900000" scaled="1"/>
          </a:gradFill>
          <a:ln w="12700">
            <a:solidFill>
              <a:srgbClr val="95B3D7"/>
            </a:solid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sz="1200" b="1" dirty="0" smtClean="0">
                <a:solidFill>
                  <a:prstClr val="black"/>
                </a:solidFill>
                <a:latin typeface="Calibri" panose="020F0502020204030204" pitchFamily="34" charset="0"/>
                <a:cs typeface="Times New Roman" panose="02020603050405020304" pitchFamily="18" charset="0"/>
              </a:rPr>
              <a:t>CONCEPTO</a:t>
            </a:r>
            <a:endParaRPr kumimoji="0" lang="es-ES" altLang="es-ES" sz="1200" b="0" i="0" u="none" strike="noStrike" kern="1200" cap="none" spc="0" normalizeH="0" baseline="0" noProof="0" dirty="0" smtClean="0">
              <a:ln>
                <a:noFill/>
              </a:ln>
              <a:solidFill>
                <a:prstClr val="black"/>
              </a:solidFill>
              <a:effectLst/>
              <a:uLnTx/>
              <a:uFillTx/>
              <a:latin typeface="Arial" panose="020B0604020202020204" pitchFamily="34" charset="0"/>
            </a:endParaRPr>
          </a:p>
        </p:txBody>
      </p:sp>
      <p:sp>
        <p:nvSpPr>
          <p:cNvPr id="12" name="Text Box 146"/>
          <p:cNvSpPr txBox="1">
            <a:spLocks noChangeArrowheads="1"/>
          </p:cNvSpPr>
          <p:nvPr/>
        </p:nvSpPr>
        <p:spPr bwMode="auto">
          <a:xfrm>
            <a:off x="3376058" y="1628046"/>
            <a:ext cx="1236111" cy="276999"/>
          </a:xfrm>
          <a:prstGeom prst="rect">
            <a:avLst/>
          </a:prstGeom>
          <a:gradFill rotWithShape="0">
            <a:gsLst>
              <a:gs pos="0">
                <a:srgbClr val="95B3D7"/>
              </a:gs>
              <a:gs pos="50000">
                <a:srgbClr val="DBE5F1"/>
              </a:gs>
              <a:gs pos="100000">
                <a:srgbClr val="95B3D7"/>
              </a:gs>
            </a:gsLst>
            <a:lin ang="18900000" scaled="1"/>
          </a:gradFill>
          <a:ln w="12700">
            <a:solidFill>
              <a:srgbClr val="95B3D7"/>
            </a:solid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sz="1200" b="1" dirty="0" smtClean="0">
                <a:solidFill>
                  <a:prstClr val="black"/>
                </a:solidFill>
                <a:latin typeface="Arial" panose="020B0604020202020204" pitchFamily="34" charset="0"/>
              </a:rPr>
              <a:t>PROCESOS</a:t>
            </a:r>
            <a:endParaRPr kumimoji="0" lang="es-ES" altLang="es-ES" sz="1200" b="1" i="0" u="none" strike="noStrike" kern="1200" cap="none" spc="0" normalizeH="0" baseline="0" noProof="0" dirty="0" smtClean="0">
              <a:ln>
                <a:noFill/>
              </a:ln>
              <a:solidFill>
                <a:prstClr val="black"/>
              </a:solidFill>
              <a:effectLst/>
              <a:uLnTx/>
              <a:uFillTx/>
              <a:latin typeface="Arial" panose="020B0604020202020204" pitchFamily="34" charset="0"/>
            </a:endParaRPr>
          </a:p>
        </p:txBody>
      </p:sp>
      <p:sp>
        <p:nvSpPr>
          <p:cNvPr id="13" name="Text Box 148"/>
          <p:cNvSpPr txBox="1">
            <a:spLocks noChangeArrowheads="1"/>
          </p:cNvSpPr>
          <p:nvPr/>
        </p:nvSpPr>
        <p:spPr bwMode="auto">
          <a:xfrm>
            <a:off x="6175576" y="603374"/>
            <a:ext cx="1835825" cy="1367339"/>
          </a:xfrm>
          <a:prstGeom prst="rect">
            <a:avLst/>
          </a:prstGeom>
          <a:solidFill>
            <a:schemeClr val="accent2">
              <a:lumMod val="40000"/>
              <a:lumOff val="60000"/>
            </a:schemeClr>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eaLnBrk="0" fontAlgn="base" hangingPunct="0">
              <a:spcBef>
                <a:spcPct val="0"/>
              </a:spcBef>
              <a:spcAft>
                <a:spcPct val="0"/>
              </a:spcAft>
              <a:defRPr/>
            </a:pPr>
            <a:r>
              <a:rPr lang="es-ES" sz="1100" i="1" dirty="0">
                <a:ea typeface="Calibri"/>
                <a:cs typeface="Times New Roman"/>
              </a:rPr>
              <a:t>Procesos </a:t>
            </a:r>
            <a:r>
              <a:rPr lang="es-ES" sz="1100" b="1" i="1" dirty="0" err="1">
                <a:solidFill>
                  <a:srgbClr val="7030A0"/>
                </a:solidFill>
                <a:ea typeface="Calibri"/>
                <a:cs typeface="Times New Roman"/>
              </a:rPr>
              <a:t>biosintéticos</a:t>
            </a:r>
            <a:r>
              <a:rPr lang="es-ES" sz="1100" b="1" i="1" dirty="0">
                <a:solidFill>
                  <a:srgbClr val="7030A0"/>
                </a:solidFill>
                <a:ea typeface="Calibri"/>
                <a:cs typeface="Times New Roman"/>
              </a:rPr>
              <a:t> </a:t>
            </a:r>
            <a:r>
              <a:rPr lang="es-ES" sz="1100" i="1" dirty="0">
                <a:ea typeface="Calibri"/>
                <a:cs typeface="Times New Roman"/>
              </a:rPr>
              <a:t>(reductores</a:t>
            </a:r>
            <a:r>
              <a:rPr lang="es-ES" sz="1100" i="1" dirty="0" smtClean="0">
                <a:ea typeface="Calibri"/>
                <a:cs typeface="Times New Roman"/>
              </a:rPr>
              <a:t>):</a:t>
            </a:r>
            <a:endParaRPr lang="es-ES" sz="1100" dirty="0" smtClean="0">
              <a:ea typeface="Calibri"/>
              <a:cs typeface="Times New Roman"/>
            </a:endParaRPr>
          </a:p>
          <a:p>
            <a:pPr marL="171450" indent="-171450" eaLnBrk="0" fontAlgn="base" hangingPunct="0">
              <a:spcBef>
                <a:spcPct val="0"/>
              </a:spcBef>
              <a:spcAft>
                <a:spcPct val="0"/>
              </a:spcAft>
              <a:buFont typeface="Arial" panose="020B0604020202020204" pitchFamily="34" charset="0"/>
              <a:buChar char="•"/>
              <a:defRPr/>
            </a:pPr>
            <a:r>
              <a:rPr lang="es-ES" sz="1100" dirty="0" smtClean="0">
                <a:ea typeface="Calibri"/>
                <a:cs typeface="Times New Roman"/>
              </a:rPr>
              <a:t>Permiten </a:t>
            </a:r>
            <a:r>
              <a:rPr lang="es-ES" sz="1100" dirty="0">
                <a:ea typeface="Calibri"/>
                <a:cs typeface="Times New Roman"/>
              </a:rPr>
              <a:t>sintetizar moléculas orgánicas complejas a partir de moléculas más sencillas. </a:t>
            </a:r>
            <a:endParaRPr lang="es-ES" sz="1100" dirty="0" smtClean="0">
              <a:ea typeface="Calibri"/>
              <a:cs typeface="Times New Roman"/>
            </a:endParaRPr>
          </a:p>
          <a:p>
            <a:pPr marL="171450" indent="-171450" eaLnBrk="0" fontAlgn="base" hangingPunct="0">
              <a:spcBef>
                <a:spcPct val="0"/>
              </a:spcBef>
              <a:spcAft>
                <a:spcPct val="0"/>
              </a:spcAft>
              <a:buFont typeface="Arial" panose="020B0604020202020204" pitchFamily="34" charset="0"/>
              <a:buChar char="•"/>
              <a:defRPr/>
            </a:pPr>
            <a:r>
              <a:rPr lang="es-ES" sz="1100" dirty="0" smtClean="0">
                <a:ea typeface="Calibri"/>
                <a:cs typeface="Times New Roman"/>
              </a:rPr>
              <a:t>Los </a:t>
            </a:r>
            <a:r>
              <a:rPr lang="es-ES" sz="1100" dirty="0">
                <a:ea typeface="Calibri"/>
                <a:cs typeface="Times New Roman"/>
              </a:rPr>
              <a:t>autótrofos, glucosa a partir de CO</a:t>
            </a:r>
            <a:r>
              <a:rPr lang="es-ES" sz="1100" baseline="-25000" dirty="0">
                <a:ea typeface="Calibri"/>
                <a:cs typeface="Times New Roman"/>
              </a:rPr>
              <a:t>2</a:t>
            </a:r>
            <a:r>
              <a:rPr lang="es-ES" sz="1100" dirty="0">
                <a:ea typeface="Calibri"/>
                <a:cs typeface="Times New Roman"/>
              </a:rPr>
              <a:t> y </a:t>
            </a:r>
            <a:r>
              <a:rPr lang="es-ES" sz="1100" dirty="0" smtClean="0">
                <a:ea typeface="Calibri"/>
                <a:cs typeface="Times New Roman"/>
              </a:rPr>
              <a:t>H</a:t>
            </a:r>
            <a:r>
              <a:rPr lang="es-ES" sz="1100" baseline="-25000" dirty="0" smtClean="0">
                <a:ea typeface="Calibri"/>
                <a:cs typeface="Times New Roman"/>
              </a:rPr>
              <a:t>2</a:t>
            </a:r>
            <a:r>
              <a:rPr lang="es-ES" sz="1100" dirty="0" smtClean="0">
                <a:ea typeface="Calibri"/>
                <a:cs typeface="Times New Roman"/>
              </a:rPr>
              <a:t>O.</a:t>
            </a:r>
            <a:endParaRPr kumimoji="0" lang="es-ES" altLang="es-ES" sz="1100" b="0" i="0" u="none" strike="noStrike" kern="1200" cap="none" spc="0" normalizeH="0" baseline="0" noProof="0" dirty="0" smtClean="0">
              <a:ln>
                <a:noFill/>
              </a:ln>
              <a:effectLst/>
              <a:uLnTx/>
              <a:uFillTx/>
              <a:latin typeface="Calibri" panose="020F0502020204030204" pitchFamily="34" charset="0"/>
              <a:ea typeface="Calibri" panose="020F0502020204030204" pitchFamily="34" charset="0"/>
              <a:cs typeface="Times New Roman" panose="02020603050405020304" pitchFamily="18" charset="0"/>
            </a:endParaRPr>
          </a:p>
        </p:txBody>
      </p:sp>
      <p:cxnSp>
        <p:nvCxnSpPr>
          <p:cNvPr id="14" name="Conector recto 13"/>
          <p:cNvCxnSpPr/>
          <p:nvPr/>
        </p:nvCxnSpPr>
        <p:spPr>
          <a:xfrm flipH="1">
            <a:off x="4797860" y="2287496"/>
            <a:ext cx="8850" cy="21903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Conector recto 16"/>
          <p:cNvCxnSpPr/>
          <p:nvPr/>
        </p:nvCxnSpPr>
        <p:spPr>
          <a:xfrm flipH="1">
            <a:off x="4335190" y="1915723"/>
            <a:ext cx="11733" cy="385818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Conector recto de flecha 17"/>
          <p:cNvCxnSpPr/>
          <p:nvPr/>
        </p:nvCxnSpPr>
        <p:spPr>
          <a:xfrm flipH="1" flipV="1">
            <a:off x="4335190" y="5765019"/>
            <a:ext cx="226590" cy="8885"/>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Conector recto de flecha 18"/>
          <p:cNvCxnSpPr/>
          <p:nvPr/>
        </p:nvCxnSpPr>
        <p:spPr>
          <a:xfrm flipH="1">
            <a:off x="4357981" y="2256131"/>
            <a:ext cx="254188" cy="2485"/>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Text Box 132"/>
          <p:cNvSpPr txBox="1">
            <a:spLocks noChangeArrowheads="1"/>
          </p:cNvSpPr>
          <p:nvPr/>
        </p:nvSpPr>
        <p:spPr bwMode="auto">
          <a:xfrm>
            <a:off x="4620233" y="2027752"/>
            <a:ext cx="1318984" cy="267133"/>
          </a:xfrm>
          <a:prstGeom prst="rect">
            <a:avLst/>
          </a:prstGeom>
          <a:ln>
            <a:headEnd/>
            <a:tailEn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sz="1200" b="1" dirty="0" smtClean="0">
                <a:solidFill>
                  <a:prstClr val="black"/>
                </a:solidFill>
                <a:latin typeface="Arial" panose="020B0604020202020204" pitchFamily="34" charset="0"/>
              </a:rPr>
              <a:t>AUTÓTROFOS</a:t>
            </a:r>
            <a:endParaRPr kumimoji="0" lang="es-ES" altLang="es-ES" sz="1200" b="1" i="0" u="none" strike="noStrike" kern="1200" cap="none" spc="0" normalizeH="0" baseline="0" noProof="0" dirty="0" smtClean="0">
              <a:ln>
                <a:noFill/>
              </a:ln>
              <a:solidFill>
                <a:prstClr val="black"/>
              </a:solidFill>
              <a:effectLst/>
              <a:uLnTx/>
              <a:uFillTx/>
              <a:latin typeface="Arial" panose="020B0604020202020204" pitchFamily="34" charset="0"/>
            </a:endParaRPr>
          </a:p>
        </p:txBody>
      </p:sp>
      <p:sp>
        <p:nvSpPr>
          <p:cNvPr id="21" name="Text Box 132"/>
          <p:cNvSpPr txBox="1">
            <a:spLocks noChangeArrowheads="1"/>
          </p:cNvSpPr>
          <p:nvPr/>
        </p:nvSpPr>
        <p:spPr bwMode="auto">
          <a:xfrm>
            <a:off x="4558452" y="5548630"/>
            <a:ext cx="882954" cy="311801"/>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ctr" anchorCtr="0" compatLnSpc="1">
            <a:prstTxWarp prst="textNoShape">
              <a:avLst/>
            </a:prstTxWarp>
          </a:bodyPr>
          <a:lstStyle/>
          <a:p>
            <a:pPr marL="0" marR="0" lvl="0" indent="0" defTabSz="914400" rtl="0" eaLnBrk="0" fontAlgn="base" latinLnBrk="0" hangingPunct="0">
              <a:lnSpc>
                <a:spcPct val="100000"/>
              </a:lnSpc>
              <a:spcBef>
                <a:spcPct val="0"/>
              </a:spcBef>
              <a:spcAft>
                <a:spcPct val="0"/>
              </a:spcAft>
              <a:buClrTx/>
              <a:buSzTx/>
              <a:buFontTx/>
              <a:buNone/>
              <a:tabLst/>
              <a:defRPr/>
            </a:pPr>
            <a:r>
              <a:rPr lang="es-ES" altLang="es-ES" sz="1000" b="1" noProof="0" dirty="0" smtClean="0">
                <a:solidFill>
                  <a:prstClr val="black"/>
                </a:solidFill>
                <a:latin typeface="Arial" panose="020B0604020202020204" pitchFamily="34" charset="0"/>
              </a:rPr>
              <a:t>Generales:</a:t>
            </a:r>
          </a:p>
          <a:p>
            <a:pPr marL="0" marR="0" lvl="0" indent="0" defTabSz="914400" rtl="0" eaLnBrk="0" fontAlgn="base" latinLnBrk="0" hangingPunct="0">
              <a:lnSpc>
                <a:spcPct val="100000"/>
              </a:lnSpc>
              <a:spcBef>
                <a:spcPct val="0"/>
              </a:spcBef>
              <a:spcAft>
                <a:spcPct val="0"/>
              </a:spcAft>
              <a:buClrTx/>
              <a:buSzTx/>
              <a:buFontTx/>
              <a:buNone/>
              <a:tabLst/>
              <a:defRPr/>
            </a:pPr>
            <a:r>
              <a:rPr kumimoji="0" lang="es-ES" altLang="es-ES" sz="1000" b="1" i="0" u="none" strike="noStrike" kern="1200" cap="none" spc="0" normalizeH="0" baseline="0" dirty="0" smtClean="0">
                <a:ln>
                  <a:noFill/>
                </a:ln>
                <a:solidFill>
                  <a:prstClr val="black"/>
                </a:solidFill>
                <a:effectLst/>
                <a:uLnTx/>
                <a:uFillTx/>
                <a:latin typeface="Arial" panose="020B0604020202020204" pitchFamily="34" charset="0"/>
              </a:rPr>
              <a:t>Biosíntesis</a:t>
            </a:r>
            <a:endParaRPr kumimoji="0" lang="es-ES" altLang="es-ES" sz="1000" b="1" i="0" u="none" strike="noStrike" kern="1200" cap="none" spc="0" normalizeH="0" baseline="0" noProof="0" dirty="0" smtClean="0">
              <a:ln>
                <a:noFill/>
              </a:ln>
              <a:solidFill>
                <a:prstClr val="black"/>
              </a:solidFill>
              <a:effectLst/>
              <a:uLnTx/>
              <a:uFillTx/>
              <a:latin typeface="Arial" panose="020B0604020202020204" pitchFamily="34" charset="0"/>
            </a:endParaRPr>
          </a:p>
        </p:txBody>
      </p:sp>
      <p:cxnSp>
        <p:nvCxnSpPr>
          <p:cNvPr id="22" name="Conector recto de flecha 21"/>
          <p:cNvCxnSpPr/>
          <p:nvPr/>
        </p:nvCxnSpPr>
        <p:spPr>
          <a:xfrm flipH="1">
            <a:off x="4798953" y="2592742"/>
            <a:ext cx="307711" cy="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Text Box 132"/>
          <p:cNvSpPr txBox="1">
            <a:spLocks noChangeArrowheads="1"/>
          </p:cNvSpPr>
          <p:nvPr/>
        </p:nvSpPr>
        <p:spPr bwMode="auto">
          <a:xfrm>
            <a:off x="5106665" y="4331540"/>
            <a:ext cx="1552960" cy="267133"/>
          </a:xfrm>
          <a:prstGeom prst="rect">
            <a:avLst/>
          </a:prstGeom>
          <a:solidFill>
            <a:schemeClr val="accent6">
              <a:lumMod val="40000"/>
              <a:lumOff val="6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sz="1200" b="1" noProof="0" dirty="0" smtClean="0">
                <a:solidFill>
                  <a:prstClr val="black"/>
                </a:solidFill>
                <a:latin typeface="Arial" panose="020B0604020202020204" pitchFamily="34" charset="0"/>
              </a:rPr>
              <a:t>QUIMIOSÍNTESIS</a:t>
            </a:r>
            <a:endParaRPr kumimoji="0" lang="es-ES" altLang="es-ES" sz="1200" b="1" i="0" u="none" strike="noStrike" kern="1200" cap="none" spc="0" normalizeH="0" baseline="0" noProof="0" dirty="0" smtClean="0">
              <a:ln>
                <a:noFill/>
              </a:ln>
              <a:solidFill>
                <a:prstClr val="black"/>
              </a:solidFill>
              <a:effectLst/>
              <a:uLnTx/>
              <a:uFillTx/>
              <a:latin typeface="Arial" panose="020B0604020202020204" pitchFamily="34" charset="0"/>
            </a:endParaRPr>
          </a:p>
        </p:txBody>
      </p:sp>
      <p:cxnSp>
        <p:nvCxnSpPr>
          <p:cNvPr id="24" name="Conector recto de flecha 23"/>
          <p:cNvCxnSpPr/>
          <p:nvPr/>
        </p:nvCxnSpPr>
        <p:spPr>
          <a:xfrm flipH="1">
            <a:off x="4798954" y="4477827"/>
            <a:ext cx="307711" cy="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Conector recto 24"/>
          <p:cNvCxnSpPr/>
          <p:nvPr/>
        </p:nvCxnSpPr>
        <p:spPr>
          <a:xfrm flipH="1">
            <a:off x="5160257" y="2726309"/>
            <a:ext cx="10243" cy="13705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Conector recto de flecha 25"/>
          <p:cNvCxnSpPr/>
          <p:nvPr/>
        </p:nvCxnSpPr>
        <p:spPr>
          <a:xfrm flipH="1">
            <a:off x="5170500" y="3079372"/>
            <a:ext cx="307711" cy="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Conector recto de flecha 26"/>
          <p:cNvCxnSpPr/>
          <p:nvPr/>
        </p:nvCxnSpPr>
        <p:spPr>
          <a:xfrm flipH="1">
            <a:off x="5152179" y="4085672"/>
            <a:ext cx="307711" cy="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Text Box 132"/>
          <p:cNvSpPr txBox="1">
            <a:spLocks noChangeArrowheads="1"/>
          </p:cNvSpPr>
          <p:nvPr/>
        </p:nvSpPr>
        <p:spPr bwMode="auto">
          <a:xfrm>
            <a:off x="5476191" y="2850208"/>
            <a:ext cx="1461542" cy="923149"/>
          </a:xfrm>
          <a:prstGeom prst="rect">
            <a:avLst/>
          </a:prstGeom>
          <a:solidFill>
            <a:schemeClr val="accent4">
              <a:lumMod val="20000"/>
              <a:lumOff val="8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lvl="0" eaLnBrk="0" fontAlgn="base" hangingPunct="0">
              <a:spcBef>
                <a:spcPct val="0"/>
              </a:spcBef>
              <a:spcAft>
                <a:spcPct val="0"/>
              </a:spcAft>
              <a:defRPr/>
            </a:pPr>
            <a:r>
              <a:rPr lang="es-ES" altLang="es-ES" sz="1100" b="1" noProof="0" dirty="0" smtClean="0">
                <a:solidFill>
                  <a:prstClr val="black"/>
                </a:solidFill>
                <a:latin typeface="Arial" panose="020B0604020202020204" pitchFamily="34" charset="0"/>
              </a:rPr>
              <a:t>Fase </a:t>
            </a:r>
            <a:r>
              <a:rPr lang="es-ES" altLang="es-ES" sz="1100" b="1" dirty="0">
                <a:solidFill>
                  <a:prstClr val="black"/>
                </a:solidFill>
                <a:latin typeface="Arial" panose="020B0604020202020204" pitchFamily="34" charset="0"/>
              </a:rPr>
              <a:t>OXIDATIVA </a:t>
            </a:r>
            <a:r>
              <a:rPr lang="es-ES" altLang="es-ES" sz="1100" b="1" dirty="0" smtClean="0">
                <a:solidFill>
                  <a:prstClr val="black"/>
                </a:solidFill>
                <a:latin typeface="Arial" panose="020B0604020202020204" pitchFamily="34" charset="0"/>
              </a:rPr>
              <a:t>(</a:t>
            </a:r>
            <a:r>
              <a:rPr lang="es-ES" altLang="es-ES" sz="1100" b="1" noProof="0" dirty="0" smtClean="0">
                <a:solidFill>
                  <a:prstClr val="black"/>
                </a:solidFill>
                <a:latin typeface="Arial" panose="020B0604020202020204" pitchFamily="34" charset="0"/>
              </a:rPr>
              <a:t>LUMINOSA)</a:t>
            </a:r>
          </a:p>
          <a:p>
            <a:pPr marL="90488" lvl="0" indent="-90488" eaLnBrk="0" fontAlgn="base" hangingPunct="0">
              <a:spcBef>
                <a:spcPct val="0"/>
              </a:spcBef>
              <a:spcAft>
                <a:spcPct val="0"/>
              </a:spcAft>
              <a:buFont typeface="Arial" panose="020B0604020202020204" pitchFamily="34" charset="0"/>
              <a:buChar char="•"/>
              <a:defRPr/>
            </a:pPr>
            <a:r>
              <a:rPr lang="es-ES" altLang="es-ES" sz="1100" b="1" dirty="0" smtClean="0">
                <a:solidFill>
                  <a:prstClr val="black"/>
                </a:solidFill>
                <a:latin typeface="Arial" panose="020B0604020202020204" pitchFamily="34" charset="0"/>
              </a:rPr>
              <a:t>Fotolisis del H</a:t>
            </a:r>
            <a:r>
              <a:rPr lang="es-ES" altLang="es-ES" sz="1100" b="1" baseline="-25000" dirty="0" smtClean="0">
                <a:solidFill>
                  <a:prstClr val="black"/>
                </a:solidFill>
                <a:latin typeface="Arial" panose="020B0604020202020204" pitchFamily="34" charset="0"/>
              </a:rPr>
              <a:t>2</a:t>
            </a:r>
            <a:r>
              <a:rPr lang="es-ES" altLang="es-ES" sz="1100" b="1" dirty="0" smtClean="0">
                <a:solidFill>
                  <a:prstClr val="black"/>
                </a:solidFill>
                <a:latin typeface="Arial" panose="020B0604020202020204" pitchFamily="34" charset="0"/>
              </a:rPr>
              <a:t>O</a:t>
            </a:r>
          </a:p>
          <a:p>
            <a:pPr marL="90488" lvl="0" indent="-90488" eaLnBrk="0" fontAlgn="base" hangingPunct="0">
              <a:spcBef>
                <a:spcPct val="0"/>
              </a:spcBef>
              <a:spcAft>
                <a:spcPct val="0"/>
              </a:spcAft>
              <a:buFont typeface="Arial" panose="020B0604020202020204" pitchFamily="34" charset="0"/>
              <a:buChar char="•"/>
              <a:defRPr/>
            </a:pPr>
            <a:r>
              <a:rPr lang="es-ES" altLang="es-ES" sz="1100" b="1" noProof="0" dirty="0" err="1" smtClean="0">
                <a:solidFill>
                  <a:prstClr val="black"/>
                </a:solidFill>
                <a:latin typeface="Arial" panose="020B0604020202020204" pitchFamily="34" charset="0"/>
              </a:rPr>
              <a:t>Fotofosforilación</a:t>
            </a:r>
            <a:r>
              <a:rPr lang="es-ES" altLang="es-ES" sz="1100" b="1" noProof="0" dirty="0" smtClean="0">
                <a:solidFill>
                  <a:prstClr val="black"/>
                </a:solidFill>
                <a:latin typeface="Arial" panose="020B0604020202020204" pitchFamily="34" charset="0"/>
              </a:rPr>
              <a:t> </a:t>
            </a:r>
            <a:r>
              <a:rPr lang="es-ES" altLang="es-ES" sz="1100" b="1" noProof="0" dirty="0" err="1" smtClean="0">
                <a:solidFill>
                  <a:prstClr val="black"/>
                </a:solidFill>
                <a:latin typeface="Arial" panose="020B0604020202020204" pitchFamily="34" charset="0"/>
              </a:rPr>
              <a:t>Ciclica</a:t>
            </a:r>
            <a:r>
              <a:rPr lang="es-ES" altLang="es-ES" sz="1100" b="1" noProof="0" dirty="0" smtClean="0">
                <a:solidFill>
                  <a:prstClr val="black"/>
                </a:solidFill>
                <a:latin typeface="Arial" panose="020B0604020202020204" pitchFamily="34" charset="0"/>
              </a:rPr>
              <a:t> y </a:t>
            </a:r>
            <a:r>
              <a:rPr lang="es-ES" altLang="es-ES" sz="1100" b="1" noProof="0" dirty="0" err="1" smtClean="0">
                <a:solidFill>
                  <a:prstClr val="black"/>
                </a:solidFill>
                <a:latin typeface="Arial" panose="020B0604020202020204" pitchFamily="34" charset="0"/>
              </a:rPr>
              <a:t>Acíclica</a:t>
            </a:r>
            <a:endParaRPr lang="es-ES" altLang="es-ES" sz="1100" b="1" noProof="0" dirty="0" smtClean="0">
              <a:solidFill>
                <a:prstClr val="black"/>
              </a:solidFill>
              <a:latin typeface="Arial" panose="020B0604020202020204" pitchFamily="34" charset="0"/>
            </a:endParaRPr>
          </a:p>
        </p:txBody>
      </p:sp>
      <p:sp>
        <p:nvSpPr>
          <p:cNvPr id="29" name="Text Box 132"/>
          <p:cNvSpPr txBox="1">
            <a:spLocks noChangeArrowheads="1"/>
          </p:cNvSpPr>
          <p:nvPr/>
        </p:nvSpPr>
        <p:spPr bwMode="auto">
          <a:xfrm>
            <a:off x="5477523" y="3892766"/>
            <a:ext cx="1471977" cy="385812"/>
          </a:xfrm>
          <a:prstGeom prst="rect">
            <a:avLst/>
          </a:prstGeom>
          <a:solidFill>
            <a:srgbClr val="FFFF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0" fontAlgn="base" latinLnBrk="0" hangingPunct="0">
              <a:lnSpc>
                <a:spcPct val="100000"/>
              </a:lnSpc>
              <a:spcBef>
                <a:spcPct val="0"/>
              </a:spcBef>
              <a:spcAft>
                <a:spcPct val="0"/>
              </a:spcAft>
              <a:buClrTx/>
              <a:buSzTx/>
              <a:buFontTx/>
              <a:buNone/>
              <a:tabLst/>
              <a:defRPr/>
            </a:pPr>
            <a:r>
              <a:rPr lang="es-ES" altLang="es-ES" sz="1100" b="1" noProof="0" dirty="0" smtClean="0">
                <a:solidFill>
                  <a:prstClr val="black"/>
                </a:solidFill>
                <a:latin typeface="Arial" panose="020B0604020202020204" pitchFamily="34" charset="0"/>
              </a:rPr>
              <a:t>F. </a:t>
            </a:r>
            <a:r>
              <a:rPr lang="es-ES" altLang="es-ES" sz="1100" b="1" dirty="0" smtClean="0">
                <a:solidFill>
                  <a:prstClr val="black"/>
                </a:solidFill>
                <a:latin typeface="Arial" panose="020B0604020202020204" pitchFamily="34" charset="0"/>
              </a:rPr>
              <a:t>BIOSINTÉTICA</a:t>
            </a:r>
          </a:p>
          <a:p>
            <a:pPr marL="0" marR="0" lvl="0" indent="0" defTabSz="914400" rtl="0" eaLnBrk="0" fontAlgn="base" latinLnBrk="0" hangingPunct="0">
              <a:lnSpc>
                <a:spcPct val="100000"/>
              </a:lnSpc>
              <a:spcBef>
                <a:spcPct val="0"/>
              </a:spcBef>
              <a:spcAft>
                <a:spcPct val="0"/>
              </a:spcAft>
              <a:buClrTx/>
              <a:buSzTx/>
              <a:buFontTx/>
              <a:buNone/>
              <a:tabLst/>
              <a:defRPr/>
            </a:pPr>
            <a:r>
              <a:rPr kumimoji="0" lang="es-ES" altLang="es-ES" sz="1000" b="1" i="0" u="none" strike="noStrike" kern="1200" cap="none" spc="0" normalizeH="0" baseline="0" noProof="0" dirty="0" smtClean="0">
                <a:ln>
                  <a:noFill/>
                </a:ln>
                <a:solidFill>
                  <a:prstClr val="black"/>
                </a:solidFill>
                <a:effectLst/>
                <a:uLnTx/>
                <a:uFillTx/>
                <a:latin typeface="Arial" panose="020B0604020202020204" pitchFamily="34" charset="0"/>
              </a:rPr>
              <a:t>(</a:t>
            </a:r>
            <a:r>
              <a:rPr lang="es-ES" altLang="es-ES" sz="1000" b="1" dirty="0" smtClean="0">
                <a:solidFill>
                  <a:prstClr val="black"/>
                </a:solidFill>
                <a:latin typeface="Arial" panose="020B0604020202020204" pitchFamily="34" charset="0"/>
              </a:rPr>
              <a:t>oscura</a:t>
            </a:r>
            <a:r>
              <a:rPr kumimoji="0" lang="es-ES" altLang="es-ES" sz="1000" b="1" i="0" u="none" strike="noStrike" kern="1200" cap="none" spc="0" normalizeH="0" baseline="0" noProof="0" dirty="0" smtClean="0">
                <a:ln>
                  <a:noFill/>
                </a:ln>
                <a:solidFill>
                  <a:prstClr val="black"/>
                </a:solidFill>
                <a:effectLst/>
                <a:uLnTx/>
                <a:uFillTx/>
                <a:latin typeface="Arial" panose="020B0604020202020204" pitchFamily="34" charset="0"/>
              </a:rPr>
              <a:t>, reductora)</a:t>
            </a:r>
          </a:p>
        </p:txBody>
      </p:sp>
      <p:cxnSp>
        <p:nvCxnSpPr>
          <p:cNvPr id="30" name="Conector recto 29"/>
          <p:cNvCxnSpPr/>
          <p:nvPr/>
        </p:nvCxnSpPr>
        <p:spPr>
          <a:xfrm>
            <a:off x="5141267" y="4607381"/>
            <a:ext cx="114" cy="8789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Conector recto de flecha 30"/>
          <p:cNvCxnSpPr/>
          <p:nvPr/>
        </p:nvCxnSpPr>
        <p:spPr>
          <a:xfrm flipH="1">
            <a:off x="6947801" y="2965016"/>
            <a:ext cx="248653" cy="4549"/>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Conector recto de flecha 31"/>
          <p:cNvCxnSpPr/>
          <p:nvPr/>
        </p:nvCxnSpPr>
        <p:spPr>
          <a:xfrm flipH="1">
            <a:off x="6941623" y="4232423"/>
            <a:ext cx="236334" cy="2376"/>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3" name="Text Box 111"/>
          <p:cNvSpPr txBox="1">
            <a:spLocks noChangeArrowheads="1"/>
          </p:cNvSpPr>
          <p:nvPr/>
        </p:nvSpPr>
        <p:spPr bwMode="auto">
          <a:xfrm>
            <a:off x="7206522" y="2688003"/>
            <a:ext cx="863798" cy="584775"/>
          </a:xfrm>
          <a:prstGeom prst="rect">
            <a:avLst/>
          </a:prstGeom>
          <a:solidFill>
            <a:srgbClr val="FFFFFF"/>
          </a:solidFill>
          <a:ln w="9525">
            <a:solidFill>
              <a:srgbClr val="000000"/>
            </a:solidFill>
            <a:miter lim="800000"/>
            <a:headEnd/>
            <a:tailEnd/>
          </a:ln>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defRPr/>
            </a:pPr>
            <a:r>
              <a:rPr lang="es-ES" altLang="es-ES" sz="1100" dirty="0" smtClean="0">
                <a:solidFill>
                  <a:prstClr val="black"/>
                </a:solidFill>
                <a:latin typeface="Arial" panose="020B0604020202020204" pitchFamily="34" charset="0"/>
              </a:rPr>
              <a:t>ATP</a:t>
            </a:r>
          </a:p>
          <a:p>
            <a:pPr marL="0" marR="0" lvl="0" indent="0" defTabSz="914400" rtl="0" eaLnBrk="0" fontAlgn="base" latinLnBrk="0" hangingPunct="0">
              <a:lnSpc>
                <a:spcPct val="100000"/>
              </a:lnSpc>
              <a:spcBef>
                <a:spcPct val="0"/>
              </a:spcBef>
              <a:spcAft>
                <a:spcPct val="0"/>
              </a:spcAft>
              <a:buClrTx/>
              <a:buSzTx/>
              <a:buFontTx/>
              <a:buNone/>
              <a:tabLst/>
              <a:defRPr/>
            </a:pPr>
            <a:r>
              <a:rPr kumimoji="0" lang="es-ES" altLang="es-ES" sz="1100" b="0" i="0" u="none" strike="noStrike" kern="1200" cap="none" spc="0" normalizeH="0" baseline="0" noProof="0" dirty="0" smtClean="0">
                <a:ln>
                  <a:noFill/>
                </a:ln>
                <a:solidFill>
                  <a:prstClr val="black"/>
                </a:solidFill>
                <a:effectLst/>
                <a:uLnTx/>
                <a:uFillTx/>
                <a:latin typeface="Arial" panose="020B0604020202020204" pitchFamily="34" charset="0"/>
              </a:rPr>
              <a:t>NADPH</a:t>
            </a:r>
          </a:p>
          <a:p>
            <a:pPr marL="0" marR="0" lvl="0" indent="0" defTabSz="914400" rtl="0" eaLnBrk="0" fontAlgn="base" latinLnBrk="0" hangingPunct="0">
              <a:lnSpc>
                <a:spcPct val="100000"/>
              </a:lnSpc>
              <a:spcBef>
                <a:spcPct val="0"/>
              </a:spcBef>
              <a:spcAft>
                <a:spcPct val="0"/>
              </a:spcAft>
              <a:buClrTx/>
              <a:buSzTx/>
              <a:buFontTx/>
              <a:buNone/>
              <a:tabLst/>
              <a:defRPr/>
            </a:pPr>
            <a:r>
              <a:rPr lang="es-ES" altLang="es-ES" sz="1000" noProof="0" dirty="0" smtClean="0">
                <a:solidFill>
                  <a:prstClr val="black"/>
                </a:solidFill>
                <a:latin typeface="Arial" panose="020B0604020202020204" pitchFamily="34" charset="0"/>
              </a:rPr>
              <a:t>(</a:t>
            </a:r>
            <a:r>
              <a:rPr lang="es-ES" altLang="es-ES" sz="1000" noProof="0" dirty="0" err="1" smtClean="0">
                <a:solidFill>
                  <a:prstClr val="black"/>
                </a:solidFill>
                <a:latin typeface="Arial" panose="020B0604020202020204" pitchFamily="34" charset="0"/>
              </a:rPr>
              <a:t>Tilacoides</a:t>
            </a:r>
            <a:r>
              <a:rPr lang="es-ES" altLang="es-ES" sz="1000" noProof="0" dirty="0" smtClean="0">
                <a:solidFill>
                  <a:prstClr val="black"/>
                </a:solidFill>
                <a:latin typeface="Arial" panose="020B0604020202020204" pitchFamily="34" charset="0"/>
              </a:rPr>
              <a:t>)</a:t>
            </a:r>
            <a:endParaRPr kumimoji="0" lang="es-ES" altLang="es-ES" sz="1000" b="0" i="0" u="none" strike="noStrike" kern="1200" cap="none" spc="0" normalizeH="0" baseline="0" noProof="0" dirty="0" smtClean="0">
              <a:ln>
                <a:noFill/>
              </a:ln>
              <a:solidFill>
                <a:prstClr val="black"/>
              </a:solidFill>
              <a:effectLst/>
              <a:uLnTx/>
              <a:uFillTx/>
              <a:latin typeface="Arial" panose="020B0604020202020204" pitchFamily="34" charset="0"/>
            </a:endParaRPr>
          </a:p>
        </p:txBody>
      </p:sp>
      <p:sp>
        <p:nvSpPr>
          <p:cNvPr id="34" name="Text Box 111"/>
          <p:cNvSpPr txBox="1">
            <a:spLocks noChangeArrowheads="1"/>
          </p:cNvSpPr>
          <p:nvPr/>
        </p:nvSpPr>
        <p:spPr bwMode="auto">
          <a:xfrm>
            <a:off x="7192761" y="4025530"/>
            <a:ext cx="877559" cy="430887"/>
          </a:xfrm>
          <a:prstGeom prst="rect">
            <a:avLst/>
          </a:prstGeom>
          <a:solidFill>
            <a:srgbClr val="FFFFFF"/>
          </a:solidFill>
          <a:ln w="9525">
            <a:solidFill>
              <a:srgbClr val="000000"/>
            </a:solidFill>
            <a:miter lim="800000"/>
            <a:headEnd/>
            <a:tailEnd/>
          </a:ln>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defRPr/>
            </a:pPr>
            <a:r>
              <a:rPr lang="es-ES" altLang="es-ES" sz="1100" dirty="0" smtClean="0">
                <a:solidFill>
                  <a:prstClr val="black"/>
                </a:solidFill>
                <a:latin typeface="Arial" panose="020B0604020202020204" pitchFamily="34" charset="0"/>
              </a:rPr>
              <a:t>C. CALVIN</a:t>
            </a:r>
          </a:p>
          <a:p>
            <a:pPr marL="0" marR="0" lvl="0" indent="0" defTabSz="914400" rtl="0" eaLnBrk="0" fontAlgn="base" latinLnBrk="0" hangingPunct="0">
              <a:lnSpc>
                <a:spcPct val="100000"/>
              </a:lnSpc>
              <a:spcBef>
                <a:spcPct val="0"/>
              </a:spcBef>
              <a:spcAft>
                <a:spcPct val="0"/>
              </a:spcAft>
              <a:buClrTx/>
              <a:buSzTx/>
              <a:buFontTx/>
              <a:buNone/>
              <a:tabLst/>
              <a:defRPr/>
            </a:pPr>
            <a:r>
              <a:rPr lang="es-ES" altLang="es-ES" sz="1100" dirty="0" smtClean="0">
                <a:solidFill>
                  <a:prstClr val="black"/>
                </a:solidFill>
                <a:latin typeface="Arial" panose="020B0604020202020204" pitchFamily="34" charset="0"/>
              </a:rPr>
              <a:t>(</a:t>
            </a:r>
            <a:r>
              <a:rPr kumimoji="0" lang="es-ES" altLang="es-ES" sz="1100" b="0" i="0" u="none" strike="noStrike" kern="1200" cap="none" spc="0" normalizeH="0" baseline="0" noProof="0" dirty="0" smtClean="0">
                <a:ln>
                  <a:noFill/>
                </a:ln>
                <a:solidFill>
                  <a:prstClr val="black"/>
                </a:solidFill>
                <a:effectLst/>
                <a:uLnTx/>
                <a:uFillTx/>
                <a:latin typeface="Arial" panose="020B0604020202020204" pitchFamily="34" charset="0"/>
              </a:rPr>
              <a:t>Estroma)</a:t>
            </a:r>
          </a:p>
        </p:txBody>
      </p:sp>
      <p:cxnSp>
        <p:nvCxnSpPr>
          <p:cNvPr id="35" name="Conector recto de flecha 34"/>
          <p:cNvCxnSpPr/>
          <p:nvPr/>
        </p:nvCxnSpPr>
        <p:spPr>
          <a:xfrm flipV="1">
            <a:off x="7481780" y="3272778"/>
            <a:ext cx="0" cy="757207"/>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Text Box 75"/>
          <p:cNvSpPr txBox="1">
            <a:spLocks noChangeArrowheads="1"/>
          </p:cNvSpPr>
          <p:nvPr/>
        </p:nvSpPr>
        <p:spPr bwMode="auto">
          <a:xfrm>
            <a:off x="7010762" y="3378536"/>
            <a:ext cx="942037" cy="4478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sz="1200" dirty="0" smtClean="0">
                <a:solidFill>
                  <a:prstClr val="black"/>
                </a:solidFill>
                <a:latin typeface="Calibri" panose="020F0502020204030204"/>
                <a:cs typeface="Times New Roman" panose="02020603050405020304" pitchFamily="18" charset="0"/>
              </a:rPr>
              <a:t>Consumidos en</a:t>
            </a:r>
            <a:endParaRPr kumimoji="0" lang="es-ES" altLang="es-ES" sz="14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endParaRPr>
          </a:p>
        </p:txBody>
      </p:sp>
      <p:cxnSp>
        <p:nvCxnSpPr>
          <p:cNvPr id="37" name="Conector recto de flecha 36"/>
          <p:cNvCxnSpPr/>
          <p:nvPr/>
        </p:nvCxnSpPr>
        <p:spPr>
          <a:xfrm flipH="1">
            <a:off x="5151388" y="4837556"/>
            <a:ext cx="248653" cy="4549"/>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8" name="Text Box 132"/>
          <p:cNvSpPr txBox="1">
            <a:spLocks noChangeArrowheads="1"/>
          </p:cNvSpPr>
          <p:nvPr/>
        </p:nvSpPr>
        <p:spPr bwMode="auto">
          <a:xfrm>
            <a:off x="5544584" y="5398705"/>
            <a:ext cx="1337853" cy="385812"/>
          </a:xfrm>
          <a:prstGeom prst="rect">
            <a:avLst/>
          </a:prstGeom>
          <a:solidFill>
            <a:srgbClr val="FFFF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0" fontAlgn="base" latinLnBrk="0" hangingPunct="0">
              <a:lnSpc>
                <a:spcPct val="100000"/>
              </a:lnSpc>
              <a:spcBef>
                <a:spcPct val="0"/>
              </a:spcBef>
              <a:spcAft>
                <a:spcPct val="0"/>
              </a:spcAft>
              <a:buClrTx/>
              <a:buSzTx/>
              <a:buFontTx/>
              <a:buNone/>
              <a:tabLst/>
              <a:defRPr/>
            </a:pPr>
            <a:r>
              <a:rPr lang="es-ES" altLang="es-ES" sz="1100" b="1" noProof="0" dirty="0" smtClean="0">
                <a:solidFill>
                  <a:prstClr val="black"/>
                </a:solidFill>
                <a:latin typeface="Arial" panose="020B0604020202020204" pitchFamily="34" charset="0"/>
              </a:rPr>
              <a:t>F. </a:t>
            </a:r>
            <a:r>
              <a:rPr lang="es-ES" altLang="es-ES" sz="1100" b="1" dirty="0" smtClean="0">
                <a:solidFill>
                  <a:prstClr val="black"/>
                </a:solidFill>
                <a:latin typeface="Arial" panose="020B0604020202020204" pitchFamily="34" charset="0"/>
              </a:rPr>
              <a:t>BIOSINTÉTICA</a:t>
            </a:r>
          </a:p>
          <a:p>
            <a:pPr marL="0" marR="0" lvl="0" indent="0" defTabSz="914400" rtl="0" eaLnBrk="0" fontAlgn="base" latinLnBrk="0" hangingPunct="0">
              <a:lnSpc>
                <a:spcPct val="100000"/>
              </a:lnSpc>
              <a:spcBef>
                <a:spcPct val="0"/>
              </a:spcBef>
              <a:spcAft>
                <a:spcPct val="0"/>
              </a:spcAft>
              <a:buClrTx/>
              <a:buSzTx/>
              <a:buFontTx/>
              <a:buNone/>
              <a:tabLst/>
              <a:defRPr/>
            </a:pPr>
            <a:r>
              <a:rPr kumimoji="0" lang="es-ES" altLang="es-ES" sz="1000" b="1" i="0" u="none" strike="noStrike" kern="1200" cap="none" spc="0" normalizeH="0" baseline="0" noProof="0" dirty="0" smtClean="0">
                <a:ln>
                  <a:noFill/>
                </a:ln>
                <a:solidFill>
                  <a:prstClr val="black"/>
                </a:solidFill>
                <a:effectLst/>
                <a:uLnTx/>
                <a:uFillTx/>
                <a:latin typeface="Arial" panose="020B0604020202020204" pitchFamily="34" charset="0"/>
              </a:rPr>
              <a:t>(reductora)</a:t>
            </a:r>
          </a:p>
        </p:txBody>
      </p:sp>
      <p:cxnSp>
        <p:nvCxnSpPr>
          <p:cNvPr id="39" name="Conector recto de flecha 38"/>
          <p:cNvCxnSpPr/>
          <p:nvPr/>
        </p:nvCxnSpPr>
        <p:spPr>
          <a:xfrm flipH="1" flipV="1">
            <a:off x="5136341" y="5464359"/>
            <a:ext cx="390558" cy="2291"/>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Text Box 111"/>
          <p:cNvSpPr txBox="1">
            <a:spLocks noChangeArrowheads="1"/>
          </p:cNvSpPr>
          <p:nvPr/>
        </p:nvSpPr>
        <p:spPr bwMode="auto">
          <a:xfrm>
            <a:off x="7173242" y="5656232"/>
            <a:ext cx="897078" cy="261610"/>
          </a:xfrm>
          <a:prstGeom prst="rect">
            <a:avLst/>
          </a:prstGeom>
          <a:solidFill>
            <a:srgbClr val="FFFFFF"/>
          </a:solidFill>
          <a:ln w="9525">
            <a:solidFill>
              <a:srgbClr val="000000"/>
            </a:solidFill>
            <a:miter lim="800000"/>
            <a:headEnd/>
            <a:tailEnd/>
          </a:ln>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defRPr/>
            </a:pPr>
            <a:r>
              <a:rPr lang="es-ES" altLang="es-ES" sz="1100" dirty="0" smtClean="0">
                <a:solidFill>
                  <a:prstClr val="black"/>
                </a:solidFill>
                <a:latin typeface="Arial" panose="020B0604020202020204" pitchFamily="34" charset="0"/>
              </a:rPr>
              <a:t>C. CALVIN</a:t>
            </a:r>
            <a:endParaRPr kumimoji="0" lang="es-ES" altLang="es-ES" sz="1100" b="0" i="0" u="none" strike="noStrike" kern="1200" cap="none" spc="0" normalizeH="0" baseline="0" noProof="0" dirty="0" smtClean="0">
              <a:ln>
                <a:noFill/>
              </a:ln>
              <a:solidFill>
                <a:prstClr val="black"/>
              </a:solidFill>
              <a:effectLst/>
              <a:uLnTx/>
              <a:uFillTx/>
              <a:latin typeface="Arial" panose="020B0604020202020204" pitchFamily="34" charset="0"/>
            </a:endParaRPr>
          </a:p>
        </p:txBody>
      </p:sp>
      <p:cxnSp>
        <p:nvCxnSpPr>
          <p:cNvPr id="41" name="Conector recto de flecha 40"/>
          <p:cNvCxnSpPr/>
          <p:nvPr/>
        </p:nvCxnSpPr>
        <p:spPr>
          <a:xfrm flipH="1" flipV="1">
            <a:off x="6883179" y="5691977"/>
            <a:ext cx="290805" cy="252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Text Box 111"/>
          <p:cNvSpPr txBox="1">
            <a:spLocks noChangeArrowheads="1"/>
          </p:cNvSpPr>
          <p:nvPr/>
        </p:nvSpPr>
        <p:spPr bwMode="auto">
          <a:xfrm>
            <a:off x="7283304" y="4518680"/>
            <a:ext cx="806535" cy="553998"/>
          </a:xfrm>
          <a:prstGeom prst="rect">
            <a:avLst/>
          </a:prstGeom>
          <a:solidFill>
            <a:srgbClr val="FFFFFF"/>
          </a:solidFill>
          <a:ln w="9525">
            <a:solidFill>
              <a:srgbClr val="000000"/>
            </a:solidFill>
            <a:miter lim="800000"/>
            <a:headEnd/>
            <a:tailEnd/>
          </a:ln>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defRPr/>
            </a:pPr>
            <a:r>
              <a:rPr lang="es-ES" altLang="es-ES" sz="1100" dirty="0" smtClean="0">
                <a:solidFill>
                  <a:prstClr val="black"/>
                </a:solidFill>
                <a:latin typeface="Arial" panose="020B0604020202020204" pitchFamily="34" charset="0"/>
              </a:rPr>
              <a:t>ATP</a:t>
            </a:r>
          </a:p>
          <a:p>
            <a:pPr marL="0" marR="0" lvl="0" indent="0" defTabSz="914400" rtl="0" eaLnBrk="0" fontAlgn="base" latinLnBrk="0" hangingPunct="0">
              <a:lnSpc>
                <a:spcPct val="100000"/>
              </a:lnSpc>
              <a:spcBef>
                <a:spcPct val="0"/>
              </a:spcBef>
              <a:spcAft>
                <a:spcPct val="0"/>
              </a:spcAft>
              <a:buClrTx/>
              <a:buSzTx/>
              <a:buFontTx/>
              <a:buNone/>
              <a:tabLst/>
              <a:defRPr/>
            </a:pPr>
            <a:r>
              <a:rPr kumimoji="0" lang="es-ES" altLang="es-ES" sz="1100" b="0" i="0" u="none" strike="noStrike" kern="1200" cap="none" spc="0" normalizeH="0" baseline="0" noProof="0" dirty="0" smtClean="0">
                <a:ln>
                  <a:noFill/>
                </a:ln>
                <a:solidFill>
                  <a:prstClr val="black"/>
                </a:solidFill>
                <a:effectLst/>
                <a:uLnTx/>
                <a:uFillTx/>
                <a:latin typeface="Arial" panose="020B0604020202020204" pitchFamily="34" charset="0"/>
              </a:rPr>
              <a:t>NADH</a:t>
            </a:r>
          </a:p>
          <a:p>
            <a:pPr marL="0" marR="0" lvl="0" indent="0" defTabSz="914400" rtl="0" eaLnBrk="0" fontAlgn="base" latinLnBrk="0" hangingPunct="0">
              <a:lnSpc>
                <a:spcPct val="100000"/>
              </a:lnSpc>
              <a:spcBef>
                <a:spcPct val="0"/>
              </a:spcBef>
              <a:spcAft>
                <a:spcPct val="0"/>
              </a:spcAft>
              <a:buClrTx/>
              <a:buSzTx/>
              <a:buFontTx/>
              <a:buNone/>
              <a:tabLst/>
              <a:defRPr/>
            </a:pPr>
            <a:r>
              <a:rPr lang="es-ES" altLang="es-ES" sz="800" dirty="0" smtClean="0">
                <a:solidFill>
                  <a:prstClr val="black"/>
                </a:solidFill>
                <a:latin typeface="Arial" panose="020B0604020202020204" pitchFamily="34" charset="0"/>
              </a:rPr>
              <a:t>(</a:t>
            </a:r>
            <a:r>
              <a:rPr lang="es-ES" altLang="es-ES" sz="800" i="1" dirty="0" err="1" smtClean="0">
                <a:solidFill>
                  <a:prstClr val="black"/>
                </a:solidFill>
                <a:latin typeface="Arial" panose="020B0604020202020204" pitchFamily="34" charset="0"/>
              </a:rPr>
              <a:t>mesosomas</a:t>
            </a:r>
            <a:r>
              <a:rPr lang="es-ES" altLang="es-ES" sz="800" i="1" dirty="0" smtClean="0">
                <a:solidFill>
                  <a:prstClr val="black"/>
                </a:solidFill>
                <a:latin typeface="Arial" panose="020B0604020202020204" pitchFamily="34" charset="0"/>
              </a:rPr>
              <a:t>)</a:t>
            </a:r>
            <a:endParaRPr kumimoji="0" lang="es-ES" altLang="es-ES" sz="800" b="0" i="1" u="none" strike="noStrike" kern="1200" cap="none" spc="0" normalizeH="0" baseline="0" noProof="0" dirty="0" smtClean="0">
              <a:ln>
                <a:noFill/>
              </a:ln>
              <a:solidFill>
                <a:prstClr val="black"/>
              </a:solidFill>
              <a:effectLst/>
              <a:uLnTx/>
              <a:uFillTx/>
              <a:latin typeface="Arial" panose="020B0604020202020204" pitchFamily="34" charset="0"/>
            </a:endParaRPr>
          </a:p>
        </p:txBody>
      </p:sp>
      <p:cxnSp>
        <p:nvCxnSpPr>
          <p:cNvPr id="43" name="Conector recto de flecha 42"/>
          <p:cNvCxnSpPr/>
          <p:nvPr/>
        </p:nvCxnSpPr>
        <p:spPr>
          <a:xfrm flipH="1">
            <a:off x="7039568" y="4894371"/>
            <a:ext cx="236334" cy="2376"/>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Conector recto de flecha 43"/>
          <p:cNvCxnSpPr>
            <a:endCxn id="40" idx="0"/>
          </p:cNvCxnSpPr>
          <p:nvPr/>
        </p:nvCxnSpPr>
        <p:spPr>
          <a:xfrm>
            <a:off x="7611391" y="5071231"/>
            <a:ext cx="10390" cy="585001"/>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5" name="Text Box 75"/>
          <p:cNvSpPr txBox="1">
            <a:spLocks noChangeArrowheads="1"/>
          </p:cNvSpPr>
          <p:nvPr/>
        </p:nvSpPr>
        <p:spPr bwMode="auto">
          <a:xfrm>
            <a:off x="7185359" y="5221127"/>
            <a:ext cx="872843" cy="3469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sz="1050" dirty="0" smtClean="0">
                <a:solidFill>
                  <a:prstClr val="black"/>
                </a:solidFill>
                <a:latin typeface="Calibri" panose="020F0502020204030204"/>
                <a:cs typeface="Times New Roman" panose="02020603050405020304" pitchFamily="18" charset="0"/>
              </a:rPr>
              <a:t>Consumidos </a:t>
            </a:r>
          </a:p>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sz="1050" dirty="0" smtClean="0">
                <a:solidFill>
                  <a:prstClr val="black"/>
                </a:solidFill>
                <a:latin typeface="Calibri" panose="020F0502020204030204"/>
                <a:cs typeface="Times New Roman" panose="02020603050405020304" pitchFamily="18" charset="0"/>
              </a:rPr>
              <a:t>en</a:t>
            </a:r>
            <a:endParaRPr kumimoji="0" lang="es-ES" altLang="es-ES" sz="1050" b="0" i="0" u="none" strike="noStrike" kern="1200" cap="none" spc="0" normalizeH="0" baseline="0" noProof="0" dirty="0" smtClean="0">
              <a:ln>
                <a:noFill/>
              </a:ln>
              <a:solidFill>
                <a:prstClr val="black"/>
              </a:solidFill>
              <a:effectLst/>
              <a:uLnTx/>
              <a:uFillTx/>
              <a:latin typeface="Arial" panose="020B0604020202020204" pitchFamily="34" charset="0"/>
            </a:endParaRPr>
          </a:p>
        </p:txBody>
      </p:sp>
      <p:sp>
        <p:nvSpPr>
          <p:cNvPr id="46" name="Text Box 132"/>
          <p:cNvSpPr txBox="1">
            <a:spLocks noChangeArrowheads="1"/>
          </p:cNvSpPr>
          <p:nvPr/>
        </p:nvSpPr>
        <p:spPr bwMode="auto">
          <a:xfrm>
            <a:off x="5115430" y="2352260"/>
            <a:ext cx="1318984" cy="403943"/>
          </a:xfrm>
          <a:prstGeom prst="rect">
            <a:avLst/>
          </a:prstGeom>
          <a:solidFill>
            <a:schemeClr val="accent6">
              <a:lumMod val="40000"/>
              <a:lumOff val="6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s-ES" altLang="es-ES" sz="1200" b="1" noProof="0" dirty="0" smtClean="0">
                <a:solidFill>
                  <a:prstClr val="black"/>
                </a:solidFill>
                <a:latin typeface="Arial" panose="020B0604020202020204" pitchFamily="34" charset="0"/>
              </a:rPr>
              <a:t>FOTOSÍNTESIS</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s-ES" altLang="es-ES" sz="1000" b="1" i="0" u="none" strike="noStrike" kern="1200" cap="none" spc="0" normalizeH="0" baseline="0" dirty="0" smtClean="0">
                <a:ln>
                  <a:noFill/>
                </a:ln>
                <a:solidFill>
                  <a:prstClr val="black"/>
                </a:solidFill>
                <a:effectLst/>
                <a:uLnTx/>
                <a:uFillTx/>
                <a:latin typeface="Arial" panose="020B0604020202020204" pitchFamily="34" charset="0"/>
              </a:rPr>
              <a:t>(Cloroplastos)</a:t>
            </a:r>
            <a:endParaRPr kumimoji="0" lang="es-ES" altLang="es-ES" sz="1000" b="1" i="0" u="none" strike="noStrike" kern="1200" cap="none" spc="0" normalizeH="0" baseline="0" noProof="0" dirty="0" smtClean="0">
              <a:ln>
                <a:noFill/>
              </a:ln>
              <a:solidFill>
                <a:prstClr val="black"/>
              </a:solidFill>
              <a:effectLst/>
              <a:uLnTx/>
              <a:uFillTx/>
              <a:latin typeface="Arial" panose="020B0604020202020204" pitchFamily="34" charset="0"/>
            </a:endParaRPr>
          </a:p>
        </p:txBody>
      </p:sp>
      <p:sp>
        <p:nvSpPr>
          <p:cNvPr id="47" name="Text Box 132"/>
          <p:cNvSpPr txBox="1">
            <a:spLocks noChangeArrowheads="1"/>
          </p:cNvSpPr>
          <p:nvPr/>
        </p:nvSpPr>
        <p:spPr bwMode="auto">
          <a:xfrm>
            <a:off x="5407871" y="4631141"/>
            <a:ext cx="1700891" cy="712423"/>
          </a:xfrm>
          <a:prstGeom prst="rect">
            <a:avLst/>
          </a:prstGeom>
          <a:solidFill>
            <a:schemeClr val="accent1">
              <a:lumMod val="40000"/>
              <a:lumOff val="6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lvl="0" eaLnBrk="0" fontAlgn="base" hangingPunct="0">
              <a:spcBef>
                <a:spcPct val="0"/>
              </a:spcBef>
              <a:spcAft>
                <a:spcPct val="0"/>
              </a:spcAft>
              <a:defRPr/>
            </a:pPr>
            <a:r>
              <a:rPr lang="es-ES" altLang="es-ES" sz="1100" b="1" noProof="0" dirty="0" smtClean="0">
                <a:solidFill>
                  <a:prstClr val="black"/>
                </a:solidFill>
                <a:latin typeface="Arial" panose="020B0604020202020204" pitchFamily="34" charset="0"/>
              </a:rPr>
              <a:t>Fase </a:t>
            </a:r>
            <a:r>
              <a:rPr lang="es-ES" altLang="es-ES" sz="1100" b="1" dirty="0" smtClean="0">
                <a:solidFill>
                  <a:prstClr val="black"/>
                </a:solidFill>
                <a:latin typeface="Arial" panose="020B0604020202020204" pitchFamily="34" charset="0"/>
              </a:rPr>
              <a:t>OXIDATIVA</a:t>
            </a:r>
            <a:endParaRPr lang="es-ES" altLang="es-ES" sz="1100" b="1" noProof="0" dirty="0" smtClean="0">
              <a:solidFill>
                <a:prstClr val="black"/>
              </a:solidFill>
              <a:latin typeface="Arial" panose="020B0604020202020204" pitchFamily="34" charset="0"/>
            </a:endParaRPr>
          </a:p>
          <a:p>
            <a:pPr marL="90488" lvl="0" indent="-90488" eaLnBrk="0" fontAlgn="base" hangingPunct="0">
              <a:spcBef>
                <a:spcPct val="0"/>
              </a:spcBef>
              <a:spcAft>
                <a:spcPct val="0"/>
              </a:spcAft>
              <a:buFont typeface="Arial" panose="020B0604020202020204" pitchFamily="34" charset="0"/>
              <a:buChar char="•"/>
              <a:defRPr/>
            </a:pPr>
            <a:r>
              <a:rPr lang="es-ES" altLang="es-ES" sz="1000" b="1" dirty="0" err="1" smtClean="0">
                <a:solidFill>
                  <a:prstClr val="black"/>
                </a:solidFill>
                <a:latin typeface="Arial" panose="020B0604020202020204" pitchFamily="34" charset="0"/>
              </a:rPr>
              <a:t>Ox</a:t>
            </a:r>
            <a:r>
              <a:rPr lang="es-ES" altLang="es-ES" sz="1000" b="1" dirty="0" smtClean="0">
                <a:solidFill>
                  <a:prstClr val="black"/>
                </a:solidFill>
                <a:latin typeface="Arial" panose="020B0604020202020204" pitchFamily="34" charset="0"/>
              </a:rPr>
              <a:t> de M. inorgánicas</a:t>
            </a:r>
          </a:p>
          <a:p>
            <a:pPr marL="90488" lvl="0" indent="-90488" eaLnBrk="0" fontAlgn="base" hangingPunct="0">
              <a:spcBef>
                <a:spcPct val="0"/>
              </a:spcBef>
              <a:spcAft>
                <a:spcPct val="0"/>
              </a:spcAft>
              <a:buFont typeface="Arial" panose="020B0604020202020204" pitchFamily="34" charset="0"/>
              <a:buChar char="•"/>
              <a:defRPr/>
            </a:pPr>
            <a:r>
              <a:rPr lang="es-ES" altLang="es-ES" sz="1000" b="1" dirty="0">
                <a:solidFill>
                  <a:prstClr val="black"/>
                </a:solidFill>
                <a:latin typeface="Arial" panose="020B0604020202020204" pitchFamily="34" charset="0"/>
              </a:rPr>
              <a:t>F</a:t>
            </a:r>
            <a:r>
              <a:rPr lang="es-ES" altLang="es-ES" sz="1000" b="1" noProof="0" dirty="0" err="1" smtClean="0">
                <a:solidFill>
                  <a:prstClr val="black"/>
                </a:solidFill>
                <a:latin typeface="Arial" panose="020B0604020202020204" pitchFamily="34" charset="0"/>
              </a:rPr>
              <a:t>osforilación</a:t>
            </a:r>
            <a:r>
              <a:rPr lang="es-ES" altLang="es-ES" sz="1000" b="1" noProof="0" dirty="0" smtClean="0">
                <a:solidFill>
                  <a:prstClr val="black"/>
                </a:solidFill>
                <a:latin typeface="Arial" panose="020B0604020202020204" pitchFamily="34" charset="0"/>
              </a:rPr>
              <a:t> oxidativa</a:t>
            </a:r>
          </a:p>
          <a:p>
            <a:pPr marL="90488" lvl="0" indent="-90488" eaLnBrk="0" fontAlgn="base" hangingPunct="0">
              <a:spcBef>
                <a:spcPct val="0"/>
              </a:spcBef>
              <a:spcAft>
                <a:spcPct val="0"/>
              </a:spcAft>
              <a:buFont typeface="Arial" panose="020B0604020202020204" pitchFamily="34" charset="0"/>
              <a:buChar char="•"/>
              <a:defRPr/>
            </a:pPr>
            <a:r>
              <a:rPr lang="es-ES" altLang="es-ES" sz="1000" b="1" dirty="0" smtClean="0">
                <a:solidFill>
                  <a:prstClr val="black"/>
                </a:solidFill>
                <a:latin typeface="Arial" panose="020B0604020202020204" pitchFamily="34" charset="0"/>
              </a:rPr>
              <a:t>Flujo inverso de e-</a:t>
            </a:r>
          </a:p>
          <a:p>
            <a:pPr lvl="0" eaLnBrk="0" fontAlgn="base" hangingPunct="0">
              <a:spcBef>
                <a:spcPct val="0"/>
              </a:spcBef>
              <a:spcAft>
                <a:spcPct val="0"/>
              </a:spcAft>
              <a:defRPr/>
            </a:pPr>
            <a:endParaRPr lang="es-ES" altLang="es-ES" sz="1100" b="1" noProof="0" dirty="0" smtClean="0">
              <a:solidFill>
                <a:prstClr val="black"/>
              </a:solidFill>
              <a:latin typeface="Arial" panose="020B0604020202020204" pitchFamily="34" charset="0"/>
            </a:endParaRPr>
          </a:p>
        </p:txBody>
      </p:sp>
    </p:spTree>
    <p:extLst>
      <p:ext uri="{BB962C8B-B14F-4D97-AF65-F5344CB8AC3E}">
        <p14:creationId xmlns:p14="http://schemas.microsoft.com/office/powerpoint/2010/main" val="2194110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6"/>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8"/>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0"/>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2"/>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3"/>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4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6"/>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7"/>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20" grpId="0" animBg="1"/>
      <p:bldP spid="21" grpId="0" animBg="1"/>
      <p:bldP spid="23" grpId="0" animBg="1"/>
      <p:bldP spid="28" grpId="0" animBg="1"/>
      <p:bldP spid="29" grpId="0" animBg="1"/>
      <p:bldP spid="33" grpId="0" animBg="1"/>
      <p:bldP spid="34" grpId="0" animBg="1"/>
      <p:bldP spid="36" grpId="0" animBg="1"/>
      <p:bldP spid="38" grpId="0" animBg="1"/>
      <p:bldP spid="40" grpId="0" animBg="1"/>
      <p:bldP spid="42" grpId="0" animBg="1"/>
      <p:bldP spid="45" grpId="0" animBg="1"/>
      <p:bldP spid="46" grpId="0" animBg="1"/>
      <p:bldP spid="4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47221" y="150125"/>
            <a:ext cx="8640960" cy="3384376"/>
          </a:xfrm>
        </p:spPr>
        <p:txBody>
          <a:bodyPr/>
          <a:lstStyle/>
          <a:p>
            <a:pPr algn="just"/>
            <a:r>
              <a:rPr lang="es-ES" sz="2400" dirty="0">
                <a:latin typeface="Calibri"/>
                <a:ea typeface="Calibri"/>
                <a:cs typeface="Times New Roman"/>
              </a:rPr>
              <a:t>Defina los siguientes conceptos: </a:t>
            </a:r>
            <a:r>
              <a:rPr lang="es-ES" sz="2400" b="1" dirty="0">
                <a:solidFill>
                  <a:srgbClr val="7030A0"/>
                </a:solidFill>
                <a:latin typeface="Calibri"/>
                <a:ea typeface="Calibri"/>
                <a:cs typeface="Times New Roman"/>
              </a:rPr>
              <a:t>Fotosíntesis, </a:t>
            </a:r>
            <a:r>
              <a:rPr lang="es-ES" sz="2400" b="1" dirty="0" err="1">
                <a:solidFill>
                  <a:srgbClr val="7030A0"/>
                </a:solidFill>
                <a:latin typeface="Calibri"/>
                <a:ea typeface="Calibri"/>
                <a:cs typeface="Times New Roman"/>
              </a:rPr>
              <a:t>quimiosíntesis</a:t>
            </a:r>
            <a:r>
              <a:rPr lang="es-ES" sz="2400" b="1" dirty="0">
                <a:solidFill>
                  <a:srgbClr val="7030A0"/>
                </a:solidFill>
                <a:latin typeface="Calibri"/>
                <a:ea typeface="Calibri"/>
                <a:cs typeface="Times New Roman"/>
              </a:rPr>
              <a:t>, fermentación, respiración aerobia y respiración anaerobia.</a:t>
            </a:r>
            <a:r>
              <a:rPr lang="es-ES" sz="2400" dirty="0">
                <a:latin typeface="Calibri"/>
                <a:ea typeface="Calibri"/>
                <a:cs typeface="Times New Roman"/>
              </a:rPr>
              <a:t> Indique las principales similitudes y diferencias entre ellos así como sus respectivas funciones biológicas. Ponga en cada caso un ejemplo de seres vivos capaces de utilizar los mencionados procesos. (En cada uno de los conceptos se valorará la información </a:t>
            </a:r>
            <a:r>
              <a:rPr lang="es-ES" sz="2400" dirty="0" smtClean="0">
                <a:latin typeface="Calibri"/>
                <a:ea typeface="Calibri"/>
                <a:cs typeface="Times New Roman"/>
              </a:rPr>
              <a:t>que, </a:t>
            </a:r>
            <a:r>
              <a:rPr lang="es-ES" sz="2400" dirty="0">
                <a:latin typeface="Calibri"/>
                <a:ea typeface="Calibri"/>
                <a:cs typeface="Times New Roman"/>
              </a:rPr>
              <a:t>para cada uno se </a:t>
            </a:r>
            <a:r>
              <a:rPr lang="es-ES" sz="2400" dirty="0" smtClean="0">
                <a:latin typeface="Calibri"/>
                <a:ea typeface="Calibri"/>
                <a:cs typeface="Times New Roman"/>
              </a:rPr>
              <a:t>pide, </a:t>
            </a:r>
            <a:r>
              <a:rPr lang="es-ES" sz="2400" dirty="0">
                <a:latin typeface="Calibri"/>
                <a:ea typeface="Calibri"/>
                <a:cs typeface="Times New Roman"/>
              </a:rPr>
              <a:t>incluidos los </a:t>
            </a:r>
            <a:r>
              <a:rPr lang="es-ES" sz="2400" dirty="0" smtClean="0">
                <a:latin typeface="Calibri"/>
                <a:ea typeface="Calibri"/>
                <a:cs typeface="Times New Roman"/>
              </a:rPr>
              <a:t>ejemplos. Para </a:t>
            </a:r>
            <a:r>
              <a:rPr lang="es-ES" sz="2400" dirty="0">
                <a:latin typeface="Calibri"/>
                <a:ea typeface="Calibri"/>
                <a:cs typeface="Times New Roman"/>
              </a:rPr>
              <a:t>cada </a:t>
            </a:r>
            <a:r>
              <a:rPr lang="es-ES" sz="2400" dirty="0" smtClean="0">
                <a:latin typeface="Calibri"/>
                <a:ea typeface="Calibri"/>
                <a:cs typeface="Times New Roman"/>
              </a:rPr>
              <a:t>concepto, </a:t>
            </a:r>
            <a:r>
              <a:rPr lang="es-ES" sz="2400" dirty="0">
                <a:latin typeface="Calibri"/>
                <a:ea typeface="Calibri"/>
                <a:cs typeface="Times New Roman"/>
              </a:rPr>
              <a:t>0,3 puntos por toda la información solicitada).</a:t>
            </a:r>
            <a:endParaRPr lang="es-ES" sz="2400" dirty="0"/>
          </a:p>
        </p:txBody>
      </p:sp>
      <p:sp>
        <p:nvSpPr>
          <p:cNvPr id="3" name="2 Marcador de contenido"/>
          <p:cNvSpPr>
            <a:spLocks noGrp="1"/>
          </p:cNvSpPr>
          <p:nvPr>
            <p:ph idx="1"/>
          </p:nvPr>
        </p:nvSpPr>
        <p:spPr>
          <a:xfrm>
            <a:off x="619229" y="3325929"/>
            <a:ext cx="8496944" cy="2985195"/>
          </a:xfrm>
        </p:spPr>
        <p:txBody>
          <a:bodyPr/>
          <a:lstStyle/>
          <a:p>
            <a:r>
              <a:rPr lang="es-ES" sz="2400" i="1" dirty="0">
                <a:solidFill>
                  <a:srgbClr val="FF0000"/>
                </a:solidFill>
              </a:rPr>
              <a:t>Centraremos los distintos procesos en la degradación o síntesis de glucosa.</a:t>
            </a:r>
          </a:p>
          <a:p>
            <a:endParaRPr lang="es-ES" sz="2400" dirty="0"/>
          </a:p>
        </p:txBody>
      </p:sp>
    </p:spTree>
    <p:extLst>
      <p:ext uri="{BB962C8B-B14F-4D97-AF65-F5344CB8AC3E}">
        <p14:creationId xmlns:p14="http://schemas.microsoft.com/office/powerpoint/2010/main" val="4042894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p:cNvGraphicFramePr>
            <a:graphicFrameLocks noGrp="1"/>
          </p:cNvGraphicFramePr>
          <p:nvPr>
            <p:extLst>
              <p:ext uri="{D42A27DB-BD31-4B8C-83A1-F6EECF244321}">
                <p14:modId xmlns:p14="http://schemas.microsoft.com/office/powerpoint/2010/main" val="4147790826"/>
              </p:ext>
            </p:extLst>
          </p:nvPr>
        </p:nvGraphicFramePr>
        <p:xfrm>
          <a:off x="1524000" y="0"/>
          <a:ext cx="9143998" cy="6858001"/>
        </p:xfrm>
        <a:graphic>
          <a:graphicData uri="http://schemas.openxmlformats.org/drawingml/2006/table">
            <a:tbl>
              <a:tblPr/>
              <a:tblGrid>
                <a:gridCol w="1043608">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2160240">
                  <a:extLst>
                    <a:ext uri="{9D8B030D-6E8A-4147-A177-3AD203B41FA5}">
                      <a16:colId xmlns:a16="http://schemas.microsoft.com/office/drawing/2014/main" val="20003"/>
                    </a:ext>
                  </a:extLst>
                </a:gridCol>
                <a:gridCol w="1152128">
                  <a:extLst>
                    <a:ext uri="{9D8B030D-6E8A-4147-A177-3AD203B41FA5}">
                      <a16:colId xmlns:a16="http://schemas.microsoft.com/office/drawing/2014/main" val="20004"/>
                    </a:ext>
                  </a:extLst>
                </a:gridCol>
                <a:gridCol w="1440160">
                  <a:extLst>
                    <a:ext uri="{9D8B030D-6E8A-4147-A177-3AD203B41FA5}">
                      <a16:colId xmlns:a16="http://schemas.microsoft.com/office/drawing/2014/main" val="20005"/>
                    </a:ext>
                  </a:extLst>
                </a:gridCol>
                <a:gridCol w="1331638">
                  <a:extLst>
                    <a:ext uri="{9D8B030D-6E8A-4147-A177-3AD203B41FA5}">
                      <a16:colId xmlns:a16="http://schemas.microsoft.com/office/drawing/2014/main" val="20006"/>
                    </a:ext>
                  </a:extLst>
                </a:gridCol>
              </a:tblGrid>
              <a:tr h="992249">
                <a:tc rowSpan="4">
                  <a:txBody>
                    <a:bodyPr/>
                    <a:lstStyle/>
                    <a:p>
                      <a:pPr algn="ctr">
                        <a:lnSpc>
                          <a:spcPct val="115000"/>
                        </a:lnSpc>
                        <a:spcAft>
                          <a:spcPts val="0"/>
                        </a:spcAft>
                      </a:pPr>
                      <a:r>
                        <a:rPr lang="es-ES" sz="1400" b="1" dirty="0">
                          <a:solidFill>
                            <a:srgbClr val="7030A0"/>
                          </a:solidFill>
                          <a:latin typeface="Calibri"/>
                          <a:ea typeface="Calibri"/>
                          <a:cs typeface="Times New Roman"/>
                        </a:rPr>
                        <a:t>Procesos catabólicos:</a:t>
                      </a:r>
                      <a:r>
                        <a:rPr lang="es-ES" sz="1600" dirty="0">
                          <a:solidFill>
                            <a:srgbClr val="7030A0"/>
                          </a:solidFill>
                          <a:latin typeface="Calibri"/>
                          <a:ea typeface="Calibri"/>
                          <a:cs typeface="Times New Roman"/>
                        </a:rPr>
                        <a:t> </a:t>
                      </a:r>
                      <a:r>
                        <a:rPr lang="es-ES" sz="1200" dirty="0">
                          <a:solidFill>
                            <a:srgbClr val="FF0000"/>
                          </a:solidFill>
                          <a:latin typeface="Calibri"/>
                          <a:ea typeface="Calibri"/>
                          <a:cs typeface="Times New Roman"/>
                        </a:rPr>
                        <a:t>Procesos </a:t>
                      </a:r>
                      <a:r>
                        <a:rPr lang="es-ES" sz="1200" dirty="0" err="1">
                          <a:solidFill>
                            <a:srgbClr val="FF0000"/>
                          </a:solidFill>
                          <a:latin typeface="Calibri"/>
                          <a:ea typeface="Calibri"/>
                          <a:cs typeface="Times New Roman"/>
                        </a:rPr>
                        <a:t>degradativos</a:t>
                      </a:r>
                      <a:r>
                        <a:rPr lang="es-ES" sz="1200" dirty="0">
                          <a:solidFill>
                            <a:srgbClr val="FF0000"/>
                          </a:solidFill>
                          <a:latin typeface="Calibri"/>
                          <a:ea typeface="Calibri"/>
                          <a:cs typeface="Times New Roman"/>
                        </a:rPr>
                        <a:t> (</a:t>
                      </a:r>
                      <a:r>
                        <a:rPr lang="es-ES" sz="1200" dirty="0" err="1">
                          <a:solidFill>
                            <a:srgbClr val="FF0000"/>
                          </a:solidFill>
                          <a:latin typeface="Calibri"/>
                          <a:ea typeface="Calibri"/>
                          <a:cs typeface="Times New Roman"/>
                        </a:rPr>
                        <a:t>oxidativos</a:t>
                      </a:r>
                      <a:r>
                        <a:rPr lang="es-ES" sz="1200" dirty="0">
                          <a:solidFill>
                            <a:srgbClr val="FF0000"/>
                          </a:solidFill>
                          <a:latin typeface="Calibri"/>
                          <a:ea typeface="Calibri"/>
                          <a:cs typeface="Times New Roman"/>
                        </a:rPr>
                        <a:t>) que permiten obtener vectores energéticos, poder reductor y precursores metabólicos</a:t>
                      </a:r>
                      <a:endParaRPr lang="es-ES" sz="1200" dirty="0">
                        <a:latin typeface="Calibri"/>
                        <a:ea typeface="Calibri"/>
                        <a:cs typeface="Times New Roman"/>
                      </a:endParaRPr>
                    </a:p>
                  </a:txBody>
                  <a:tcPr marL="32126" marR="321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ct val="115000"/>
                        </a:lnSpc>
                        <a:spcAft>
                          <a:spcPts val="0"/>
                        </a:spcAft>
                      </a:pPr>
                      <a:r>
                        <a:rPr lang="es-ES" sz="1600" dirty="0">
                          <a:solidFill>
                            <a:srgbClr val="FF0000"/>
                          </a:solidFill>
                          <a:latin typeface="Calibri"/>
                          <a:ea typeface="Calibri"/>
                          <a:cs typeface="Times New Roman"/>
                        </a:rPr>
                        <a:t>Aceptor final de e</a:t>
                      </a:r>
                      <a:r>
                        <a:rPr lang="es-ES" sz="1600" baseline="30000" dirty="0">
                          <a:solidFill>
                            <a:srgbClr val="FF0000"/>
                          </a:solidFill>
                          <a:latin typeface="Calibri"/>
                          <a:ea typeface="Calibri"/>
                          <a:cs typeface="Times New Roman"/>
                        </a:rPr>
                        <a:t>-</a:t>
                      </a:r>
                      <a:r>
                        <a:rPr lang="es-ES" sz="1600" dirty="0">
                          <a:solidFill>
                            <a:srgbClr val="FF0000"/>
                          </a:solidFill>
                          <a:latin typeface="Calibri"/>
                          <a:ea typeface="Calibri"/>
                          <a:cs typeface="Times New Roman"/>
                        </a:rPr>
                        <a:t> orgánico</a:t>
                      </a:r>
                      <a:endParaRPr lang="es-ES" sz="1600" dirty="0">
                        <a:latin typeface="Calibri"/>
                        <a:ea typeface="Calibri"/>
                        <a:cs typeface="Times New Roman"/>
                      </a:endParaRPr>
                    </a:p>
                  </a:txBody>
                  <a:tcPr marL="32126" marR="321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ct val="115000"/>
                        </a:lnSpc>
                        <a:spcAft>
                          <a:spcPts val="0"/>
                        </a:spcAft>
                      </a:pPr>
                      <a:r>
                        <a:rPr lang="es-ES" sz="1600" dirty="0">
                          <a:solidFill>
                            <a:srgbClr val="FF0000"/>
                          </a:solidFill>
                          <a:latin typeface="Calibri"/>
                          <a:ea typeface="Calibri"/>
                          <a:cs typeface="Times New Roman"/>
                        </a:rPr>
                        <a:t>Oxidación parcial de la glucosa</a:t>
                      </a:r>
                      <a:endParaRPr lang="es-ES" sz="1600" dirty="0">
                        <a:latin typeface="Calibri"/>
                        <a:ea typeface="Calibri"/>
                        <a:cs typeface="Times New Roman"/>
                      </a:endParaRPr>
                    </a:p>
                  </a:txBody>
                  <a:tcPr marL="32126" marR="321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ct val="115000"/>
                        </a:lnSpc>
                        <a:spcAft>
                          <a:spcPts val="0"/>
                        </a:spcAft>
                      </a:pPr>
                      <a:r>
                        <a:rPr lang="es-ES" sz="1800" dirty="0" smtClean="0">
                          <a:solidFill>
                            <a:srgbClr val="FF0000"/>
                          </a:solidFill>
                          <a:latin typeface="Calibri"/>
                          <a:ea typeface="Calibri"/>
                          <a:cs typeface="Times New Roman"/>
                        </a:rPr>
                        <a:t>Bajo</a:t>
                      </a:r>
                    </a:p>
                    <a:p>
                      <a:pPr algn="ctr">
                        <a:lnSpc>
                          <a:spcPct val="115000"/>
                        </a:lnSpc>
                        <a:spcAft>
                          <a:spcPts val="0"/>
                        </a:spcAft>
                      </a:pPr>
                      <a:r>
                        <a:rPr lang="es-ES" sz="1400" dirty="0" smtClean="0">
                          <a:solidFill>
                            <a:srgbClr val="FF0000"/>
                          </a:solidFill>
                          <a:latin typeface="Calibri"/>
                          <a:ea typeface="Calibri"/>
                          <a:cs typeface="Times New Roman"/>
                        </a:rPr>
                        <a:t> </a:t>
                      </a:r>
                      <a:r>
                        <a:rPr lang="es-ES" sz="1400" dirty="0">
                          <a:solidFill>
                            <a:srgbClr val="FF0000"/>
                          </a:solidFill>
                          <a:latin typeface="Calibri"/>
                          <a:ea typeface="Calibri"/>
                          <a:cs typeface="Times New Roman"/>
                        </a:rPr>
                        <a:t>rendimiento energético</a:t>
                      </a:r>
                      <a:endParaRPr lang="es-ES" sz="1400" dirty="0">
                        <a:latin typeface="Calibri"/>
                        <a:ea typeface="Calibri"/>
                        <a:cs typeface="Times New Roman"/>
                      </a:endParaRPr>
                    </a:p>
                    <a:p>
                      <a:pPr algn="ctr">
                        <a:lnSpc>
                          <a:spcPct val="115000"/>
                        </a:lnSpc>
                        <a:spcAft>
                          <a:spcPts val="0"/>
                        </a:spcAft>
                      </a:pPr>
                      <a:r>
                        <a:rPr lang="es-ES" sz="1400" dirty="0">
                          <a:solidFill>
                            <a:srgbClr val="FF0000"/>
                          </a:solidFill>
                          <a:latin typeface="Calibri"/>
                          <a:ea typeface="Calibri"/>
                          <a:cs typeface="Times New Roman"/>
                        </a:rPr>
                        <a:t>(máximo teórico </a:t>
                      </a:r>
                      <a:r>
                        <a:rPr lang="es-ES" sz="1400" dirty="0" smtClean="0">
                          <a:solidFill>
                            <a:srgbClr val="FF0000"/>
                          </a:solidFill>
                          <a:latin typeface="Calibri"/>
                          <a:ea typeface="Calibri"/>
                          <a:cs typeface="Times New Roman"/>
                        </a:rPr>
                        <a:t>, 2 </a:t>
                      </a:r>
                      <a:r>
                        <a:rPr lang="es-ES" sz="1400" dirty="0">
                          <a:solidFill>
                            <a:srgbClr val="FF0000"/>
                          </a:solidFill>
                          <a:latin typeface="Calibri"/>
                          <a:ea typeface="Calibri"/>
                          <a:cs typeface="Times New Roman"/>
                        </a:rPr>
                        <a:t>ATP x </a:t>
                      </a:r>
                      <a:r>
                        <a:rPr lang="es-ES" sz="1400" dirty="0" err="1">
                          <a:solidFill>
                            <a:srgbClr val="FF0000"/>
                          </a:solidFill>
                          <a:latin typeface="Calibri"/>
                          <a:ea typeface="Calibri"/>
                          <a:cs typeface="Times New Roman"/>
                        </a:rPr>
                        <a:t>fosforilación</a:t>
                      </a:r>
                      <a:r>
                        <a:rPr lang="es-ES" sz="1400" dirty="0">
                          <a:solidFill>
                            <a:srgbClr val="FF0000"/>
                          </a:solidFill>
                          <a:latin typeface="Calibri"/>
                          <a:ea typeface="Calibri"/>
                          <a:cs typeface="Times New Roman"/>
                        </a:rPr>
                        <a:t> a nivel de sustrato)</a:t>
                      </a:r>
                      <a:endParaRPr lang="es-ES" sz="1400" dirty="0">
                        <a:latin typeface="Calibri"/>
                        <a:ea typeface="Calibri"/>
                        <a:cs typeface="Times New Roman"/>
                      </a:endParaRPr>
                    </a:p>
                  </a:txBody>
                  <a:tcPr marL="32126" marR="321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ct val="115000"/>
                        </a:lnSpc>
                        <a:spcAft>
                          <a:spcPts val="0"/>
                        </a:spcAft>
                      </a:pPr>
                      <a:endParaRPr lang="es-ES" sz="1200" dirty="0">
                        <a:solidFill>
                          <a:srgbClr val="FF0000"/>
                        </a:solidFill>
                        <a:latin typeface="Calibri"/>
                        <a:ea typeface="Calibri"/>
                        <a:cs typeface="Times New Roman"/>
                      </a:endParaRPr>
                    </a:p>
                  </a:txBody>
                  <a:tcPr marL="32126" marR="321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ct val="115000"/>
                        </a:lnSpc>
                        <a:spcAft>
                          <a:spcPts val="0"/>
                        </a:spcAft>
                      </a:pPr>
                      <a:r>
                        <a:rPr lang="es-ES" sz="1400" b="1" dirty="0">
                          <a:solidFill>
                            <a:srgbClr val="7030A0"/>
                          </a:solidFill>
                          <a:latin typeface="Calibri"/>
                          <a:ea typeface="Calibri"/>
                          <a:cs typeface="Times New Roman"/>
                        </a:rPr>
                        <a:t>Fermentaciones</a:t>
                      </a:r>
                      <a:endParaRPr lang="es-ES" sz="1400" dirty="0">
                        <a:solidFill>
                          <a:srgbClr val="7030A0"/>
                        </a:solidFill>
                        <a:latin typeface="Calibri"/>
                        <a:ea typeface="Calibri"/>
                        <a:cs typeface="Times New Roman"/>
                      </a:endParaRPr>
                    </a:p>
                  </a:txBody>
                  <a:tcPr marL="32126" marR="321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400" dirty="0">
                          <a:solidFill>
                            <a:srgbClr val="FF0000"/>
                          </a:solidFill>
                          <a:latin typeface="Calibri"/>
                          <a:ea typeface="Calibri"/>
                          <a:cs typeface="Times New Roman"/>
                        </a:rPr>
                        <a:t>F. </a:t>
                      </a:r>
                      <a:r>
                        <a:rPr lang="es-ES" sz="1400" dirty="0" smtClean="0">
                          <a:solidFill>
                            <a:srgbClr val="FF0000"/>
                          </a:solidFill>
                          <a:latin typeface="Calibri"/>
                          <a:ea typeface="Calibri"/>
                          <a:cs typeface="Times New Roman"/>
                        </a:rPr>
                        <a:t>Alcohólica</a:t>
                      </a:r>
                      <a:r>
                        <a:rPr lang="es-ES" sz="1400" dirty="0">
                          <a:solidFill>
                            <a:srgbClr val="FF0000"/>
                          </a:solidFill>
                          <a:latin typeface="Calibri"/>
                          <a:ea typeface="Calibri"/>
                          <a:cs typeface="Times New Roman"/>
                        </a:rPr>
                        <a:t>:</a:t>
                      </a:r>
                      <a:endParaRPr lang="es-ES" sz="1400" dirty="0">
                        <a:latin typeface="Calibri"/>
                        <a:ea typeface="Calibri"/>
                        <a:cs typeface="Times New Roman"/>
                      </a:endParaRPr>
                    </a:p>
                    <a:p>
                      <a:pPr algn="ctr">
                        <a:lnSpc>
                          <a:spcPct val="115000"/>
                        </a:lnSpc>
                        <a:spcAft>
                          <a:spcPts val="0"/>
                        </a:spcAft>
                      </a:pPr>
                      <a:r>
                        <a:rPr lang="es-ES" sz="1400" dirty="0">
                          <a:solidFill>
                            <a:srgbClr val="FF0000"/>
                          </a:solidFill>
                          <a:latin typeface="Calibri"/>
                          <a:ea typeface="Calibri"/>
                          <a:cs typeface="Times New Roman"/>
                        </a:rPr>
                        <a:t>Levadura </a:t>
                      </a:r>
                      <a:r>
                        <a:rPr lang="es-ES" sz="1400" i="1" u="sng" dirty="0" err="1">
                          <a:solidFill>
                            <a:srgbClr val="FF0000"/>
                          </a:solidFill>
                          <a:latin typeface="Calibri"/>
                          <a:ea typeface="Calibri"/>
                          <a:cs typeface="Times New Roman"/>
                        </a:rPr>
                        <a:t>Sacharomyces</a:t>
                      </a:r>
                      <a:r>
                        <a:rPr lang="es-ES" sz="1400" i="1" u="sng" dirty="0">
                          <a:solidFill>
                            <a:srgbClr val="FF0000"/>
                          </a:solidFill>
                          <a:latin typeface="Calibri"/>
                          <a:ea typeface="Calibri"/>
                          <a:cs typeface="Times New Roman"/>
                        </a:rPr>
                        <a:t> </a:t>
                      </a:r>
                      <a:r>
                        <a:rPr lang="es-ES" sz="1400" i="1" u="sng" dirty="0" err="1">
                          <a:solidFill>
                            <a:srgbClr val="FF0000"/>
                          </a:solidFill>
                          <a:latin typeface="Calibri"/>
                          <a:ea typeface="Calibri"/>
                          <a:cs typeface="Times New Roman"/>
                        </a:rPr>
                        <a:t>cerevisiae</a:t>
                      </a:r>
                      <a:endParaRPr lang="es-ES" sz="1400" i="1" dirty="0">
                        <a:latin typeface="Calibri"/>
                        <a:ea typeface="Calibri"/>
                        <a:cs typeface="Times New Roman"/>
                      </a:endParaRPr>
                    </a:p>
                  </a:txBody>
                  <a:tcPr marL="32126" marR="321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992249">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a:txBody>
                    <a:bodyPr/>
                    <a:lstStyle/>
                    <a:p>
                      <a:pPr algn="ctr">
                        <a:lnSpc>
                          <a:spcPct val="115000"/>
                        </a:lnSpc>
                        <a:spcAft>
                          <a:spcPts val="0"/>
                        </a:spcAft>
                      </a:pPr>
                      <a:r>
                        <a:rPr lang="es-ES" sz="1400" dirty="0">
                          <a:solidFill>
                            <a:srgbClr val="FF0000"/>
                          </a:solidFill>
                          <a:latin typeface="Calibri"/>
                          <a:ea typeface="Calibri"/>
                          <a:cs typeface="Times New Roman"/>
                        </a:rPr>
                        <a:t>F. Láctica:</a:t>
                      </a:r>
                      <a:endParaRPr lang="es-ES" sz="1400" dirty="0">
                        <a:latin typeface="Calibri"/>
                        <a:ea typeface="Calibri"/>
                        <a:cs typeface="Times New Roman"/>
                      </a:endParaRPr>
                    </a:p>
                    <a:p>
                      <a:pPr algn="ctr">
                        <a:lnSpc>
                          <a:spcPct val="115000"/>
                        </a:lnSpc>
                        <a:spcAft>
                          <a:spcPts val="0"/>
                        </a:spcAft>
                      </a:pPr>
                      <a:r>
                        <a:rPr lang="es-ES" sz="1400" dirty="0">
                          <a:solidFill>
                            <a:srgbClr val="FF0000"/>
                          </a:solidFill>
                          <a:latin typeface="Calibri"/>
                          <a:ea typeface="Calibri"/>
                          <a:cs typeface="Times New Roman"/>
                        </a:rPr>
                        <a:t>Bacteria </a:t>
                      </a:r>
                      <a:r>
                        <a:rPr lang="es-ES" sz="1400" i="1" u="sng" dirty="0" err="1">
                          <a:solidFill>
                            <a:srgbClr val="FF0000"/>
                          </a:solidFill>
                          <a:latin typeface="Calibri"/>
                          <a:ea typeface="Calibri"/>
                          <a:cs typeface="Times New Roman"/>
                        </a:rPr>
                        <a:t>Lactobacillus</a:t>
                      </a:r>
                      <a:r>
                        <a:rPr lang="es-ES" sz="1400" i="1" u="sng" dirty="0">
                          <a:solidFill>
                            <a:srgbClr val="FF0000"/>
                          </a:solidFill>
                          <a:latin typeface="Calibri"/>
                          <a:ea typeface="Calibri"/>
                          <a:cs typeface="Times New Roman"/>
                        </a:rPr>
                        <a:t> </a:t>
                      </a:r>
                      <a:r>
                        <a:rPr lang="es-ES" sz="1400" i="1" u="sng" dirty="0" err="1">
                          <a:solidFill>
                            <a:srgbClr val="FF0000"/>
                          </a:solidFill>
                          <a:latin typeface="Calibri"/>
                          <a:ea typeface="Calibri"/>
                          <a:cs typeface="Times New Roman"/>
                        </a:rPr>
                        <a:t>bulgaricus</a:t>
                      </a:r>
                      <a:endParaRPr lang="es-ES" sz="1400" i="1" dirty="0">
                        <a:latin typeface="Calibri"/>
                        <a:ea typeface="Calibri"/>
                        <a:cs typeface="Times New Roman"/>
                      </a:endParaRPr>
                    </a:p>
                  </a:txBody>
                  <a:tcPr marL="32126" marR="321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97092">
                <a:tc vMerge="1">
                  <a:txBody>
                    <a:bodyPr/>
                    <a:lstStyle/>
                    <a:p>
                      <a:endParaRPr lang="es-ES"/>
                    </a:p>
                  </a:txBody>
                  <a:tcPr/>
                </a:tc>
                <a:tc rowSpan="2">
                  <a:txBody>
                    <a:bodyPr/>
                    <a:lstStyle/>
                    <a:p>
                      <a:pPr algn="ctr">
                        <a:lnSpc>
                          <a:spcPct val="115000"/>
                        </a:lnSpc>
                        <a:spcAft>
                          <a:spcPts val="0"/>
                        </a:spcAft>
                      </a:pPr>
                      <a:r>
                        <a:rPr lang="es-ES" sz="1600" dirty="0">
                          <a:solidFill>
                            <a:srgbClr val="FF0000"/>
                          </a:solidFill>
                          <a:latin typeface="Calibri"/>
                          <a:ea typeface="Calibri"/>
                          <a:cs typeface="Times New Roman"/>
                        </a:rPr>
                        <a:t>Aceptor final de e</a:t>
                      </a:r>
                      <a:r>
                        <a:rPr lang="es-ES" sz="1600" baseline="30000" dirty="0">
                          <a:solidFill>
                            <a:srgbClr val="FF0000"/>
                          </a:solidFill>
                          <a:latin typeface="Calibri"/>
                          <a:ea typeface="Calibri"/>
                          <a:cs typeface="Times New Roman"/>
                        </a:rPr>
                        <a:t>-</a:t>
                      </a:r>
                      <a:r>
                        <a:rPr lang="es-ES" sz="1600" dirty="0">
                          <a:solidFill>
                            <a:srgbClr val="FF0000"/>
                          </a:solidFill>
                          <a:latin typeface="Calibri"/>
                          <a:ea typeface="Calibri"/>
                          <a:cs typeface="Times New Roman"/>
                        </a:rPr>
                        <a:t> inorgánico</a:t>
                      </a:r>
                      <a:endParaRPr lang="es-ES" sz="1600" dirty="0">
                        <a:latin typeface="Calibri"/>
                        <a:ea typeface="Calibri"/>
                        <a:cs typeface="Times New Roman"/>
                      </a:endParaRPr>
                    </a:p>
                  </a:txBody>
                  <a:tcPr marL="32126" marR="321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ct val="115000"/>
                        </a:lnSpc>
                        <a:spcAft>
                          <a:spcPts val="0"/>
                        </a:spcAft>
                      </a:pPr>
                      <a:r>
                        <a:rPr lang="es-ES" sz="1600" dirty="0">
                          <a:solidFill>
                            <a:srgbClr val="FF0000"/>
                          </a:solidFill>
                          <a:latin typeface="Calibri"/>
                          <a:ea typeface="Calibri"/>
                          <a:cs typeface="Times New Roman"/>
                        </a:rPr>
                        <a:t>Oxidación total de la glucosa</a:t>
                      </a:r>
                      <a:endParaRPr lang="es-ES" sz="1600" dirty="0">
                        <a:latin typeface="Calibri"/>
                        <a:ea typeface="Calibri"/>
                        <a:cs typeface="Times New Roman"/>
                      </a:endParaRPr>
                    </a:p>
                  </a:txBody>
                  <a:tcPr marL="32126" marR="321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ct val="115000"/>
                        </a:lnSpc>
                        <a:spcAft>
                          <a:spcPts val="0"/>
                        </a:spcAft>
                      </a:pPr>
                      <a:r>
                        <a:rPr lang="es-ES" sz="1800" dirty="0">
                          <a:solidFill>
                            <a:srgbClr val="FF0000"/>
                          </a:solidFill>
                          <a:latin typeface="Calibri"/>
                          <a:ea typeface="Calibri"/>
                          <a:cs typeface="Times New Roman"/>
                        </a:rPr>
                        <a:t>Alto</a:t>
                      </a:r>
                      <a:endParaRPr lang="es-ES" sz="1800" dirty="0">
                        <a:latin typeface="Calibri"/>
                        <a:ea typeface="Calibri"/>
                        <a:cs typeface="Times New Roman"/>
                      </a:endParaRPr>
                    </a:p>
                    <a:p>
                      <a:pPr algn="ctr">
                        <a:lnSpc>
                          <a:spcPct val="115000"/>
                        </a:lnSpc>
                        <a:spcAft>
                          <a:spcPts val="0"/>
                        </a:spcAft>
                      </a:pPr>
                      <a:r>
                        <a:rPr lang="es-ES" sz="1400" dirty="0">
                          <a:solidFill>
                            <a:srgbClr val="FF0000"/>
                          </a:solidFill>
                          <a:latin typeface="Calibri"/>
                          <a:ea typeface="Calibri"/>
                          <a:cs typeface="Times New Roman"/>
                        </a:rPr>
                        <a:t>rendimiento energético</a:t>
                      </a:r>
                      <a:endParaRPr lang="es-ES" sz="1400" dirty="0">
                        <a:latin typeface="Calibri"/>
                        <a:ea typeface="Calibri"/>
                        <a:cs typeface="Times New Roman"/>
                      </a:endParaRPr>
                    </a:p>
                    <a:p>
                      <a:pPr algn="ctr">
                        <a:lnSpc>
                          <a:spcPct val="115000"/>
                        </a:lnSpc>
                        <a:spcAft>
                          <a:spcPts val="0"/>
                        </a:spcAft>
                      </a:pPr>
                      <a:r>
                        <a:rPr lang="es-ES" sz="1400" dirty="0">
                          <a:solidFill>
                            <a:srgbClr val="FF0000"/>
                          </a:solidFill>
                          <a:latin typeface="Calibri"/>
                          <a:ea typeface="Calibri"/>
                          <a:cs typeface="Times New Roman"/>
                        </a:rPr>
                        <a:t>(máximo </a:t>
                      </a:r>
                      <a:r>
                        <a:rPr lang="es-ES" sz="1400" dirty="0" smtClean="0">
                          <a:solidFill>
                            <a:srgbClr val="FF0000"/>
                          </a:solidFill>
                          <a:latin typeface="Calibri"/>
                          <a:ea typeface="Calibri"/>
                          <a:cs typeface="Times New Roman"/>
                        </a:rPr>
                        <a:t>teórico, </a:t>
                      </a:r>
                      <a:r>
                        <a:rPr lang="es-ES" sz="1400" dirty="0">
                          <a:solidFill>
                            <a:srgbClr val="FF0000"/>
                          </a:solidFill>
                          <a:latin typeface="Calibri"/>
                          <a:ea typeface="Calibri"/>
                          <a:cs typeface="Times New Roman"/>
                        </a:rPr>
                        <a:t>38 x </a:t>
                      </a:r>
                      <a:r>
                        <a:rPr lang="es-ES" sz="1400" dirty="0" smtClean="0">
                          <a:solidFill>
                            <a:srgbClr val="FF0000"/>
                          </a:solidFill>
                          <a:latin typeface="Calibri"/>
                          <a:ea typeface="Calibri"/>
                          <a:cs typeface="Times New Roman"/>
                        </a:rPr>
                        <a:t>FANS </a:t>
                      </a:r>
                      <a:r>
                        <a:rPr lang="es-ES" sz="1400" dirty="0">
                          <a:solidFill>
                            <a:srgbClr val="FF0000"/>
                          </a:solidFill>
                          <a:latin typeface="Calibri"/>
                          <a:ea typeface="Calibri"/>
                          <a:cs typeface="Times New Roman"/>
                        </a:rPr>
                        <a:t>y mayoritariamente x </a:t>
                      </a:r>
                      <a:r>
                        <a:rPr lang="es-ES" sz="1400" dirty="0" err="1">
                          <a:solidFill>
                            <a:srgbClr val="FF0000"/>
                          </a:solidFill>
                          <a:latin typeface="Calibri"/>
                          <a:ea typeface="Calibri"/>
                          <a:cs typeface="Times New Roman"/>
                        </a:rPr>
                        <a:t>fosforilación</a:t>
                      </a:r>
                      <a:r>
                        <a:rPr lang="es-ES" sz="1400" dirty="0">
                          <a:solidFill>
                            <a:srgbClr val="FF0000"/>
                          </a:solidFill>
                          <a:latin typeface="Calibri"/>
                          <a:ea typeface="Calibri"/>
                          <a:cs typeface="Times New Roman"/>
                        </a:rPr>
                        <a:t> </a:t>
                      </a:r>
                      <a:r>
                        <a:rPr lang="es-ES" sz="1400" dirty="0" err="1">
                          <a:solidFill>
                            <a:srgbClr val="FF0000"/>
                          </a:solidFill>
                          <a:latin typeface="Calibri"/>
                          <a:ea typeface="Calibri"/>
                          <a:cs typeface="Times New Roman"/>
                        </a:rPr>
                        <a:t>oxidativa</a:t>
                      </a:r>
                      <a:r>
                        <a:rPr lang="es-ES" sz="1400" dirty="0">
                          <a:solidFill>
                            <a:srgbClr val="FF0000"/>
                          </a:solidFill>
                          <a:latin typeface="Calibri"/>
                          <a:ea typeface="Calibri"/>
                          <a:cs typeface="Times New Roman"/>
                        </a:rPr>
                        <a:t>)</a:t>
                      </a:r>
                      <a:endParaRPr lang="es-ES" sz="1400" dirty="0">
                        <a:latin typeface="Calibri"/>
                        <a:ea typeface="Calibri"/>
                        <a:cs typeface="Times New Roman"/>
                      </a:endParaRPr>
                    </a:p>
                  </a:txBody>
                  <a:tcPr marL="32126" marR="321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200" dirty="0">
                          <a:solidFill>
                            <a:srgbClr val="FF0000"/>
                          </a:solidFill>
                          <a:latin typeface="Calibri"/>
                          <a:ea typeface="Calibri"/>
                          <a:cs typeface="Times New Roman"/>
                        </a:rPr>
                        <a:t>O</a:t>
                      </a:r>
                      <a:r>
                        <a:rPr lang="es-ES" sz="1200" baseline="-25000" dirty="0">
                          <a:solidFill>
                            <a:srgbClr val="FF0000"/>
                          </a:solidFill>
                          <a:latin typeface="Calibri"/>
                          <a:ea typeface="Calibri"/>
                          <a:cs typeface="Times New Roman"/>
                        </a:rPr>
                        <a:t>2</a:t>
                      </a:r>
                      <a:r>
                        <a:rPr lang="es-ES" sz="1200" dirty="0">
                          <a:solidFill>
                            <a:srgbClr val="FF0000"/>
                          </a:solidFill>
                          <a:latin typeface="Calibri"/>
                          <a:ea typeface="Calibri"/>
                          <a:cs typeface="Times New Roman"/>
                        </a:rPr>
                        <a:t> como aceptor final de e</a:t>
                      </a:r>
                      <a:r>
                        <a:rPr lang="es-ES" sz="1200" baseline="30000" dirty="0">
                          <a:solidFill>
                            <a:srgbClr val="FF0000"/>
                          </a:solidFill>
                          <a:latin typeface="Calibri"/>
                          <a:ea typeface="Calibri"/>
                          <a:cs typeface="Times New Roman"/>
                        </a:rPr>
                        <a:t>-</a:t>
                      </a:r>
                      <a:endParaRPr lang="es-ES" sz="1200" dirty="0">
                        <a:latin typeface="Calibri"/>
                        <a:ea typeface="Calibri"/>
                        <a:cs typeface="Times New Roman"/>
                      </a:endParaRPr>
                    </a:p>
                  </a:txBody>
                  <a:tcPr marL="32126" marR="321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400" b="1" dirty="0">
                          <a:solidFill>
                            <a:srgbClr val="7030A0"/>
                          </a:solidFill>
                          <a:latin typeface="Calibri"/>
                          <a:ea typeface="Calibri"/>
                          <a:cs typeface="Times New Roman"/>
                        </a:rPr>
                        <a:t>Respiración celular aerobia</a:t>
                      </a:r>
                      <a:endParaRPr lang="es-ES" sz="1400" dirty="0">
                        <a:solidFill>
                          <a:srgbClr val="7030A0"/>
                        </a:solidFill>
                        <a:latin typeface="Calibri"/>
                        <a:ea typeface="Calibri"/>
                        <a:cs typeface="Times New Roman"/>
                      </a:endParaRPr>
                    </a:p>
                  </a:txBody>
                  <a:tcPr marL="32126" marR="321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400" u="sng" dirty="0">
                          <a:solidFill>
                            <a:srgbClr val="FF0000"/>
                          </a:solidFill>
                          <a:latin typeface="Calibri"/>
                          <a:ea typeface="Calibri"/>
                          <a:cs typeface="Times New Roman"/>
                        </a:rPr>
                        <a:t>Homo sapiens</a:t>
                      </a:r>
                      <a:endParaRPr lang="es-ES" sz="1400" dirty="0">
                        <a:latin typeface="Calibri"/>
                        <a:ea typeface="Calibri"/>
                        <a:cs typeface="Times New Roman"/>
                      </a:endParaRPr>
                    </a:p>
                  </a:txBody>
                  <a:tcPr marL="32126" marR="321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915995">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c>
                  <a:txBody>
                    <a:bodyPr/>
                    <a:lstStyle/>
                    <a:p>
                      <a:pPr algn="ctr">
                        <a:lnSpc>
                          <a:spcPct val="115000"/>
                        </a:lnSpc>
                        <a:spcAft>
                          <a:spcPts val="0"/>
                        </a:spcAft>
                      </a:pPr>
                      <a:r>
                        <a:rPr lang="es-ES" sz="1400" dirty="0">
                          <a:solidFill>
                            <a:srgbClr val="FF0000"/>
                          </a:solidFill>
                          <a:latin typeface="Calibri"/>
                          <a:ea typeface="Calibri"/>
                          <a:cs typeface="Times New Roman"/>
                        </a:rPr>
                        <a:t>Otro aceptor diferente al O</a:t>
                      </a:r>
                      <a:r>
                        <a:rPr lang="es-ES" sz="1400" baseline="-25000" dirty="0">
                          <a:solidFill>
                            <a:srgbClr val="FF0000"/>
                          </a:solidFill>
                          <a:latin typeface="Calibri"/>
                          <a:ea typeface="Calibri"/>
                          <a:cs typeface="Times New Roman"/>
                        </a:rPr>
                        <a:t>2</a:t>
                      </a:r>
                      <a:r>
                        <a:rPr lang="es-ES" sz="1400" dirty="0">
                          <a:solidFill>
                            <a:srgbClr val="FF0000"/>
                          </a:solidFill>
                          <a:latin typeface="Calibri"/>
                          <a:ea typeface="Calibri"/>
                          <a:cs typeface="Times New Roman"/>
                        </a:rPr>
                        <a:t> (ej. SO</a:t>
                      </a:r>
                      <a:r>
                        <a:rPr lang="es-ES" sz="1400" baseline="-25000" dirty="0">
                          <a:solidFill>
                            <a:srgbClr val="FF0000"/>
                          </a:solidFill>
                          <a:latin typeface="Calibri"/>
                          <a:ea typeface="Calibri"/>
                          <a:cs typeface="Times New Roman"/>
                        </a:rPr>
                        <a:t>4</a:t>
                      </a:r>
                      <a:r>
                        <a:rPr lang="es-ES" sz="1400" baseline="30000" dirty="0">
                          <a:solidFill>
                            <a:srgbClr val="FF0000"/>
                          </a:solidFill>
                          <a:latin typeface="Calibri"/>
                          <a:ea typeface="Calibri"/>
                          <a:cs typeface="Times New Roman"/>
                        </a:rPr>
                        <a:t>2-</a:t>
                      </a:r>
                      <a:r>
                        <a:rPr lang="es-ES" sz="1400" dirty="0">
                          <a:solidFill>
                            <a:srgbClr val="FF0000"/>
                          </a:solidFill>
                          <a:latin typeface="Calibri"/>
                          <a:ea typeface="Calibri"/>
                          <a:cs typeface="Times New Roman"/>
                        </a:rPr>
                        <a:t>)</a:t>
                      </a:r>
                      <a:endParaRPr lang="es-ES" sz="1400" dirty="0">
                        <a:latin typeface="Calibri"/>
                        <a:ea typeface="Calibri"/>
                        <a:cs typeface="Times New Roman"/>
                      </a:endParaRPr>
                    </a:p>
                  </a:txBody>
                  <a:tcPr marL="32126" marR="321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400" b="1" dirty="0">
                          <a:solidFill>
                            <a:srgbClr val="7030A0"/>
                          </a:solidFill>
                          <a:latin typeface="Calibri"/>
                          <a:ea typeface="Calibri"/>
                          <a:cs typeface="Times New Roman"/>
                        </a:rPr>
                        <a:t>Respiración celular anaerobia</a:t>
                      </a:r>
                      <a:endParaRPr lang="es-ES" sz="1400" dirty="0">
                        <a:solidFill>
                          <a:srgbClr val="7030A0"/>
                        </a:solidFill>
                        <a:latin typeface="Calibri"/>
                        <a:ea typeface="Calibri"/>
                        <a:cs typeface="Times New Roman"/>
                      </a:endParaRPr>
                    </a:p>
                  </a:txBody>
                  <a:tcPr marL="32126" marR="321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400" dirty="0">
                          <a:solidFill>
                            <a:srgbClr val="FF0000"/>
                          </a:solidFill>
                          <a:latin typeface="Calibri"/>
                          <a:ea typeface="Calibri"/>
                          <a:cs typeface="Times New Roman"/>
                        </a:rPr>
                        <a:t>Solo algunas bacterias</a:t>
                      </a:r>
                      <a:endParaRPr lang="es-ES" sz="1400" dirty="0">
                        <a:latin typeface="Calibri"/>
                        <a:ea typeface="Calibri"/>
                        <a:cs typeface="Times New Roman"/>
                      </a:endParaRPr>
                    </a:p>
                    <a:p>
                      <a:pPr algn="ctr">
                        <a:lnSpc>
                          <a:spcPct val="115000"/>
                        </a:lnSpc>
                        <a:spcAft>
                          <a:spcPts val="0"/>
                        </a:spcAft>
                      </a:pPr>
                      <a:r>
                        <a:rPr lang="es-ES" sz="1200" i="1" u="sng" dirty="0" err="1" smtClean="0">
                          <a:solidFill>
                            <a:srgbClr val="FF0000"/>
                          </a:solidFill>
                          <a:latin typeface="Arial"/>
                          <a:ea typeface="Calibri"/>
                          <a:cs typeface="Times New Roman"/>
                        </a:rPr>
                        <a:t>Desulfovibrio</a:t>
                      </a:r>
                      <a:r>
                        <a:rPr lang="es-ES" sz="1200" i="1" u="sng" dirty="0" smtClean="0">
                          <a:solidFill>
                            <a:srgbClr val="FF0000"/>
                          </a:solidFill>
                          <a:latin typeface="Arial"/>
                          <a:ea typeface="Calibri"/>
                          <a:cs typeface="Times New Roman"/>
                        </a:rPr>
                        <a:t> </a:t>
                      </a:r>
                      <a:r>
                        <a:rPr lang="es-ES" sz="1200" i="1" u="sng" dirty="0" err="1" smtClean="0">
                          <a:solidFill>
                            <a:srgbClr val="FF0000"/>
                          </a:solidFill>
                          <a:latin typeface="Arial"/>
                          <a:ea typeface="Calibri"/>
                          <a:cs typeface="Times New Roman"/>
                        </a:rPr>
                        <a:t>sp</a:t>
                      </a:r>
                      <a:r>
                        <a:rPr lang="es-ES" sz="1200" i="1" u="sng" dirty="0" err="1">
                          <a:solidFill>
                            <a:srgbClr val="FF0000"/>
                          </a:solidFill>
                          <a:latin typeface="Arial"/>
                          <a:ea typeface="Calibri"/>
                          <a:cs typeface="Times New Roman"/>
                        </a:rPr>
                        <a:t>.</a:t>
                      </a:r>
                      <a:endParaRPr lang="es-ES" sz="1200" i="1" dirty="0">
                        <a:solidFill>
                          <a:srgbClr val="FF0000"/>
                        </a:solidFill>
                        <a:latin typeface="Calibri"/>
                        <a:ea typeface="Calibri"/>
                        <a:cs typeface="Times New Roman"/>
                      </a:endParaRPr>
                    </a:p>
                  </a:txBody>
                  <a:tcPr marL="32126" marR="321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847853">
                <a:tc rowSpan="4">
                  <a:txBody>
                    <a:bodyPr/>
                    <a:lstStyle/>
                    <a:p>
                      <a:pPr algn="ctr">
                        <a:lnSpc>
                          <a:spcPct val="115000"/>
                        </a:lnSpc>
                        <a:spcAft>
                          <a:spcPts val="0"/>
                        </a:spcAft>
                      </a:pPr>
                      <a:r>
                        <a:rPr lang="es-ES" sz="1400" b="1" dirty="0">
                          <a:solidFill>
                            <a:srgbClr val="7030A0"/>
                          </a:solidFill>
                          <a:latin typeface="Calibri"/>
                          <a:ea typeface="Calibri"/>
                          <a:cs typeface="Times New Roman"/>
                        </a:rPr>
                        <a:t>Procesos anabólicos:</a:t>
                      </a:r>
                      <a:r>
                        <a:rPr lang="es-ES" sz="1400" dirty="0">
                          <a:solidFill>
                            <a:srgbClr val="7030A0"/>
                          </a:solidFill>
                          <a:latin typeface="Calibri"/>
                          <a:ea typeface="Calibri"/>
                          <a:cs typeface="Times New Roman"/>
                        </a:rPr>
                        <a:t> </a:t>
                      </a:r>
                      <a:r>
                        <a:rPr lang="es-ES" sz="1200" dirty="0">
                          <a:solidFill>
                            <a:srgbClr val="FF0000"/>
                          </a:solidFill>
                          <a:latin typeface="Calibri"/>
                          <a:ea typeface="Calibri"/>
                          <a:cs typeface="Times New Roman"/>
                        </a:rPr>
                        <a:t>Procesos </a:t>
                      </a:r>
                      <a:r>
                        <a:rPr lang="es-ES" sz="1200" dirty="0" err="1">
                          <a:solidFill>
                            <a:srgbClr val="FF0000"/>
                          </a:solidFill>
                          <a:latin typeface="Calibri"/>
                          <a:ea typeface="Calibri"/>
                          <a:cs typeface="Times New Roman"/>
                        </a:rPr>
                        <a:t>biosintéticos</a:t>
                      </a:r>
                      <a:r>
                        <a:rPr lang="es-ES" sz="1200" dirty="0">
                          <a:solidFill>
                            <a:srgbClr val="FF0000"/>
                          </a:solidFill>
                          <a:latin typeface="Calibri"/>
                          <a:ea typeface="Calibri"/>
                          <a:cs typeface="Times New Roman"/>
                        </a:rPr>
                        <a:t> (reductores) que permiten sintetizar moléculas </a:t>
                      </a:r>
                      <a:r>
                        <a:rPr lang="es-ES" sz="1200" dirty="0" smtClean="0">
                          <a:solidFill>
                            <a:srgbClr val="FF0000"/>
                          </a:solidFill>
                          <a:latin typeface="Calibri"/>
                          <a:ea typeface="Calibri"/>
                          <a:cs typeface="Times New Roman"/>
                        </a:rPr>
                        <a:t>orgánicas complejas a </a:t>
                      </a:r>
                      <a:r>
                        <a:rPr lang="es-ES" sz="1200" dirty="0">
                          <a:solidFill>
                            <a:srgbClr val="FF0000"/>
                          </a:solidFill>
                          <a:latin typeface="Calibri"/>
                          <a:ea typeface="Calibri"/>
                          <a:cs typeface="Times New Roman"/>
                        </a:rPr>
                        <a:t>partir de </a:t>
                      </a:r>
                      <a:r>
                        <a:rPr lang="es-ES" sz="1200" dirty="0" smtClean="0">
                          <a:solidFill>
                            <a:srgbClr val="FF0000"/>
                          </a:solidFill>
                          <a:latin typeface="Calibri"/>
                          <a:ea typeface="Calibri"/>
                          <a:cs typeface="Times New Roman"/>
                        </a:rPr>
                        <a:t>moléculas más </a:t>
                      </a:r>
                      <a:r>
                        <a:rPr lang="es-ES" sz="1200" dirty="0" smtClean="0">
                          <a:solidFill>
                            <a:srgbClr val="FF0000"/>
                          </a:solidFill>
                          <a:latin typeface="+mn-lt"/>
                          <a:ea typeface="Calibri"/>
                          <a:cs typeface="Times New Roman"/>
                        </a:rPr>
                        <a:t>sencillas. Los autótrofos, glucosa a partir de CO</a:t>
                      </a:r>
                      <a:r>
                        <a:rPr lang="es-ES" sz="1200" baseline="-25000" dirty="0" smtClean="0">
                          <a:solidFill>
                            <a:srgbClr val="FF0000"/>
                          </a:solidFill>
                          <a:latin typeface="+mn-lt"/>
                          <a:ea typeface="Calibri"/>
                          <a:cs typeface="Times New Roman"/>
                        </a:rPr>
                        <a:t>2</a:t>
                      </a:r>
                      <a:r>
                        <a:rPr lang="es-ES" sz="1200" dirty="0" smtClean="0">
                          <a:solidFill>
                            <a:srgbClr val="FF0000"/>
                          </a:solidFill>
                          <a:latin typeface="+mn-lt"/>
                          <a:ea typeface="Calibri"/>
                          <a:cs typeface="Times New Roman"/>
                        </a:rPr>
                        <a:t> y H</a:t>
                      </a:r>
                      <a:r>
                        <a:rPr lang="es-ES" sz="1200" baseline="-25000" dirty="0" smtClean="0">
                          <a:solidFill>
                            <a:srgbClr val="FF0000"/>
                          </a:solidFill>
                          <a:latin typeface="+mn-lt"/>
                          <a:ea typeface="Calibri"/>
                          <a:cs typeface="Times New Roman"/>
                        </a:rPr>
                        <a:t>2</a:t>
                      </a:r>
                      <a:r>
                        <a:rPr lang="es-ES" sz="1200" dirty="0" smtClean="0">
                          <a:solidFill>
                            <a:srgbClr val="FF0000"/>
                          </a:solidFill>
                          <a:latin typeface="+mn-lt"/>
                          <a:ea typeface="Calibri"/>
                          <a:cs typeface="Times New Roman"/>
                        </a:rPr>
                        <a:t>O</a:t>
                      </a:r>
                      <a:endParaRPr lang="es-ES" sz="1200" dirty="0">
                        <a:latin typeface="Calibri"/>
                        <a:ea typeface="Calibri"/>
                        <a:cs typeface="Times New Roman"/>
                      </a:endParaRPr>
                    </a:p>
                  </a:txBody>
                  <a:tcPr marL="32126" marR="321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gridSpan="2">
                  <a:txBody>
                    <a:bodyPr/>
                    <a:lstStyle/>
                    <a:p>
                      <a:pPr algn="ctr">
                        <a:lnSpc>
                          <a:spcPct val="115000"/>
                        </a:lnSpc>
                        <a:spcAft>
                          <a:spcPts val="0"/>
                        </a:spcAft>
                      </a:pPr>
                      <a:r>
                        <a:rPr lang="es-ES" sz="1600" dirty="0">
                          <a:solidFill>
                            <a:srgbClr val="FF0000"/>
                          </a:solidFill>
                          <a:latin typeface="Calibri"/>
                          <a:ea typeface="Calibri"/>
                          <a:cs typeface="Times New Roman"/>
                        </a:rPr>
                        <a:t>Etapa </a:t>
                      </a:r>
                      <a:r>
                        <a:rPr lang="es-ES" sz="1600" dirty="0" err="1">
                          <a:solidFill>
                            <a:srgbClr val="FF0000"/>
                          </a:solidFill>
                          <a:latin typeface="Calibri"/>
                          <a:ea typeface="Calibri"/>
                          <a:cs typeface="Times New Roman"/>
                        </a:rPr>
                        <a:t>oxidativa</a:t>
                      </a:r>
                      <a:endParaRPr lang="es-ES" sz="1600" dirty="0">
                        <a:latin typeface="Calibri"/>
                        <a:ea typeface="Calibri"/>
                        <a:cs typeface="Times New Roman"/>
                      </a:endParaRPr>
                    </a:p>
                    <a:p>
                      <a:pPr algn="ctr">
                        <a:lnSpc>
                          <a:spcPct val="115000"/>
                        </a:lnSpc>
                        <a:spcAft>
                          <a:spcPts val="0"/>
                        </a:spcAft>
                      </a:pPr>
                      <a:r>
                        <a:rPr lang="es-ES" sz="1600" dirty="0">
                          <a:solidFill>
                            <a:srgbClr val="FF0000"/>
                          </a:solidFill>
                          <a:latin typeface="Calibri"/>
                          <a:ea typeface="Calibri"/>
                          <a:cs typeface="Times New Roman"/>
                        </a:rPr>
                        <a:t> (fase luminosa):</a:t>
                      </a:r>
                      <a:endParaRPr lang="es-ES" sz="1600" dirty="0">
                        <a:latin typeface="Calibri"/>
                        <a:ea typeface="Calibri"/>
                        <a:cs typeface="Times New Roman"/>
                      </a:endParaRPr>
                    </a:p>
                    <a:p>
                      <a:pPr algn="ctr">
                        <a:lnSpc>
                          <a:spcPct val="115000"/>
                        </a:lnSpc>
                        <a:spcAft>
                          <a:spcPts val="0"/>
                        </a:spcAft>
                      </a:pPr>
                      <a:r>
                        <a:rPr lang="es-ES" sz="1600" dirty="0">
                          <a:solidFill>
                            <a:srgbClr val="FF0000"/>
                          </a:solidFill>
                          <a:latin typeface="Calibri"/>
                          <a:ea typeface="Calibri"/>
                          <a:cs typeface="Times New Roman"/>
                        </a:rPr>
                        <a:t>Energía a partir de energía luminosa (fotones)</a:t>
                      </a:r>
                      <a:endParaRPr lang="es-ES" sz="1600" dirty="0">
                        <a:latin typeface="Calibri"/>
                        <a:ea typeface="Calibri"/>
                        <a:cs typeface="Times New Roman"/>
                      </a:endParaRPr>
                    </a:p>
                  </a:txBody>
                  <a:tcPr marL="32126" marR="321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endParaRPr lang="es-ES"/>
                    </a:p>
                  </a:txBody>
                  <a:tcPr/>
                </a:tc>
                <a:tc>
                  <a:txBody>
                    <a:bodyPr/>
                    <a:lstStyle/>
                    <a:p>
                      <a:pPr algn="ctr">
                        <a:lnSpc>
                          <a:spcPct val="115000"/>
                        </a:lnSpc>
                        <a:spcAft>
                          <a:spcPts val="0"/>
                        </a:spcAft>
                      </a:pPr>
                      <a:r>
                        <a:rPr lang="es-ES" sz="1400" dirty="0">
                          <a:solidFill>
                            <a:srgbClr val="FF0000"/>
                          </a:solidFill>
                          <a:latin typeface="Calibri"/>
                          <a:ea typeface="Calibri"/>
                          <a:cs typeface="Times New Roman"/>
                        </a:rPr>
                        <a:t>Se necesitan 18 </a:t>
                      </a:r>
                      <a:r>
                        <a:rPr lang="es-ES" sz="1400" dirty="0" err="1">
                          <a:solidFill>
                            <a:srgbClr val="FF0000"/>
                          </a:solidFill>
                          <a:latin typeface="Calibri"/>
                          <a:ea typeface="Calibri"/>
                          <a:cs typeface="Times New Roman"/>
                        </a:rPr>
                        <a:t>ATPs</a:t>
                      </a:r>
                      <a:r>
                        <a:rPr lang="es-ES" sz="1400" dirty="0">
                          <a:solidFill>
                            <a:srgbClr val="FF0000"/>
                          </a:solidFill>
                          <a:latin typeface="Calibri"/>
                          <a:ea typeface="Calibri"/>
                          <a:cs typeface="Times New Roman"/>
                        </a:rPr>
                        <a:t> obtenidos x </a:t>
                      </a:r>
                      <a:r>
                        <a:rPr lang="es-ES" sz="1400" dirty="0" err="1">
                          <a:solidFill>
                            <a:srgbClr val="FF0000"/>
                          </a:solidFill>
                          <a:latin typeface="Calibri"/>
                          <a:ea typeface="Calibri"/>
                          <a:cs typeface="Times New Roman"/>
                        </a:rPr>
                        <a:t>fotofosforilación</a:t>
                      </a:r>
                      <a:r>
                        <a:rPr lang="es-ES" sz="1400" dirty="0">
                          <a:solidFill>
                            <a:srgbClr val="FF0000"/>
                          </a:solidFill>
                          <a:latin typeface="Calibri"/>
                          <a:ea typeface="Calibri"/>
                          <a:cs typeface="Times New Roman"/>
                        </a:rPr>
                        <a:t> </a:t>
                      </a:r>
                      <a:r>
                        <a:rPr lang="es-ES" sz="1400" dirty="0" err="1">
                          <a:solidFill>
                            <a:srgbClr val="FF0000"/>
                          </a:solidFill>
                          <a:latin typeface="Calibri"/>
                          <a:ea typeface="Calibri"/>
                          <a:cs typeface="Times New Roman"/>
                        </a:rPr>
                        <a:t>ciclica</a:t>
                      </a:r>
                      <a:r>
                        <a:rPr lang="es-ES" sz="1400" dirty="0">
                          <a:solidFill>
                            <a:srgbClr val="FF0000"/>
                          </a:solidFill>
                          <a:latin typeface="Calibri"/>
                          <a:ea typeface="Calibri"/>
                          <a:cs typeface="Times New Roman"/>
                        </a:rPr>
                        <a:t> y/o </a:t>
                      </a:r>
                      <a:r>
                        <a:rPr lang="es-ES" sz="1400" dirty="0" err="1">
                          <a:solidFill>
                            <a:srgbClr val="FF0000"/>
                          </a:solidFill>
                          <a:latin typeface="Calibri"/>
                          <a:ea typeface="Calibri"/>
                          <a:cs typeface="Times New Roman"/>
                        </a:rPr>
                        <a:t>acíclica</a:t>
                      </a:r>
                      <a:endParaRPr lang="es-ES" sz="1400" dirty="0">
                        <a:latin typeface="Calibri"/>
                        <a:ea typeface="Calibri"/>
                        <a:cs typeface="Times New Roman"/>
                      </a:endParaRPr>
                    </a:p>
                  </a:txBody>
                  <a:tcPr marL="32126" marR="321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ct val="115000"/>
                        </a:lnSpc>
                        <a:spcAft>
                          <a:spcPts val="0"/>
                        </a:spcAft>
                      </a:pPr>
                      <a:r>
                        <a:rPr lang="es-ES" sz="1400" dirty="0">
                          <a:solidFill>
                            <a:srgbClr val="FF0000"/>
                          </a:solidFill>
                          <a:latin typeface="Calibri"/>
                          <a:ea typeface="Calibri"/>
                          <a:cs typeface="Times New Roman"/>
                        </a:rPr>
                        <a:t>Etapa </a:t>
                      </a:r>
                      <a:r>
                        <a:rPr lang="es-ES" sz="1400" dirty="0" err="1">
                          <a:solidFill>
                            <a:srgbClr val="FF0000"/>
                          </a:solidFill>
                          <a:latin typeface="Calibri"/>
                          <a:ea typeface="Calibri"/>
                          <a:cs typeface="Times New Roman"/>
                        </a:rPr>
                        <a:t>biosintética</a:t>
                      </a:r>
                      <a:r>
                        <a:rPr lang="es-ES" sz="1400" dirty="0">
                          <a:solidFill>
                            <a:srgbClr val="FF0000"/>
                          </a:solidFill>
                          <a:latin typeface="Calibri"/>
                          <a:ea typeface="Calibri"/>
                          <a:cs typeface="Times New Roman"/>
                        </a:rPr>
                        <a:t> o reductora (fase oscura):</a:t>
                      </a:r>
                      <a:endParaRPr lang="es-ES" sz="1400" dirty="0">
                        <a:latin typeface="Calibri"/>
                        <a:ea typeface="Calibri"/>
                        <a:cs typeface="Times New Roman"/>
                      </a:endParaRPr>
                    </a:p>
                    <a:p>
                      <a:pPr algn="ctr">
                        <a:lnSpc>
                          <a:spcPct val="115000"/>
                        </a:lnSpc>
                        <a:spcAft>
                          <a:spcPts val="0"/>
                        </a:spcAft>
                      </a:pPr>
                      <a:r>
                        <a:rPr lang="es-ES" sz="1400" dirty="0">
                          <a:solidFill>
                            <a:srgbClr val="FF0000"/>
                          </a:solidFill>
                          <a:latin typeface="Calibri"/>
                          <a:ea typeface="Calibri"/>
                          <a:cs typeface="Times New Roman"/>
                        </a:rPr>
                        <a:t>Ciclo de Calvin</a:t>
                      </a:r>
                      <a:endParaRPr lang="es-ES" sz="1400" dirty="0">
                        <a:latin typeface="Calibri"/>
                        <a:ea typeface="Calibri"/>
                        <a:cs typeface="Times New Roman"/>
                      </a:endParaRPr>
                    </a:p>
                  </a:txBody>
                  <a:tcPr marL="32126" marR="321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ct val="115000"/>
                        </a:lnSpc>
                        <a:spcAft>
                          <a:spcPts val="0"/>
                        </a:spcAft>
                      </a:pPr>
                      <a:r>
                        <a:rPr lang="es-ES" sz="1400" b="1" dirty="0">
                          <a:solidFill>
                            <a:srgbClr val="7030A0"/>
                          </a:solidFill>
                          <a:latin typeface="Calibri"/>
                          <a:ea typeface="Calibri"/>
                          <a:cs typeface="Times New Roman"/>
                        </a:rPr>
                        <a:t>Fotosíntesis</a:t>
                      </a:r>
                      <a:endParaRPr lang="es-ES" sz="1400" dirty="0">
                        <a:solidFill>
                          <a:srgbClr val="7030A0"/>
                        </a:solidFill>
                        <a:latin typeface="Calibri"/>
                        <a:ea typeface="Calibri"/>
                        <a:cs typeface="Times New Roman"/>
                      </a:endParaRPr>
                    </a:p>
                  </a:txBody>
                  <a:tcPr marL="32126" marR="321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ct val="115000"/>
                        </a:lnSpc>
                        <a:spcAft>
                          <a:spcPts val="0"/>
                        </a:spcAft>
                      </a:pPr>
                      <a:r>
                        <a:rPr lang="es-ES" sz="1600" dirty="0" smtClean="0">
                          <a:solidFill>
                            <a:srgbClr val="FF0000"/>
                          </a:solidFill>
                          <a:latin typeface="Calibri"/>
                          <a:ea typeface="Calibri"/>
                          <a:cs typeface="Times New Roman"/>
                        </a:rPr>
                        <a:t>Roble</a:t>
                      </a:r>
                    </a:p>
                    <a:p>
                      <a:pPr algn="ctr">
                        <a:lnSpc>
                          <a:spcPct val="115000"/>
                        </a:lnSpc>
                        <a:spcAft>
                          <a:spcPts val="0"/>
                        </a:spcAft>
                      </a:pPr>
                      <a:r>
                        <a:rPr lang="es-ES" sz="1400" dirty="0" smtClean="0">
                          <a:solidFill>
                            <a:srgbClr val="FF0000"/>
                          </a:solidFill>
                          <a:latin typeface="Calibri"/>
                          <a:ea typeface="Calibri"/>
                          <a:cs typeface="Times New Roman"/>
                        </a:rPr>
                        <a:t> </a:t>
                      </a:r>
                      <a:r>
                        <a:rPr lang="es-ES" sz="1400" u="sng" dirty="0">
                          <a:solidFill>
                            <a:srgbClr val="FF0000"/>
                          </a:solidFill>
                          <a:latin typeface="Calibri"/>
                          <a:ea typeface="Calibri"/>
                          <a:cs typeface="Times New Roman"/>
                        </a:rPr>
                        <a:t>(</a:t>
                      </a:r>
                      <a:r>
                        <a:rPr lang="es-ES" sz="1400" u="sng" dirty="0" err="1">
                          <a:solidFill>
                            <a:srgbClr val="FF0000"/>
                          </a:solidFill>
                          <a:latin typeface="Calibri"/>
                          <a:ea typeface="Calibri"/>
                          <a:cs typeface="Times New Roman"/>
                        </a:rPr>
                        <a:t>Quercus</a:t>
                      </a:r>
                      <a:r>
                        <a:rPr lang="es-ES" sz="1400" u="sng" dirty="0">
                          <a:solidFill>
                            <a:srgbClr val="FF0000"/>
                          </a:solidFill>
                          <a:latin typeface="Calibri"/>
                          <a:ea typeface="Calibri"/>
                          <a:cs typeface="Times New Roman"/>
                        </a:rPr>
                        <a:t> </a:t>
                      </a:r>
                      <a:r>
                        <a:rPr lang="es-ES" sz="1400" u="sng" dirty="0" err="1">
                          <a:solidFill>
                            <a:srgbClr val="FF0000"/>
                          </a:solidFill>
                          <a:latin typeface="Calibri"/>
                          <a:ea typeface="Calibri"/>
                          <a:cs typeface="Times New Roman"/>
                        </a:rPr>
                        <a:t>robur</a:t>
                      </a:r>
                      <a:r>
                        <a:rPr lang="es-ES" sz="1400" u="sng" dirty="0">
                          <a:solidFill>
                            <a:srgbClr val="FF0000"/>
                          </a:solidFill>
                          <a:latin typeface="Calibri"/>
                          <a:ea typeface="Calibri"/>
                          <a:cs typeface="Times New Roman"/>
                        </a:rPr>
                        <a:t>)</a:t>
                      </a:r>
                      <a:endParaRPr lang="es-ES" sz="1400" dirty="0">
                        <a:latin typeface="Calibri"/>
                        <a:ea typeface="Calibri"/>
                        <a:cs typeface="Times New Roman"/>
                      </a:endParaRPr>
                    </a:p>
                  </a:txBody>
                  <a:tcPr marL="32126" marR="321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892777">
                <a:tc vMerge="1">
                  <a:txBody>
                    <a:bodyPr/>
                    <a:lstStyle/>
                    <a:p>
                      <a:endParaRPr lang="es-ES"/>
                    </a:p>
                  </a:txBody>
                  <a:tcPr/>
                </a:tc>
                <a:tc gridSpan="2" vMerge="1">
                  <a:txBody>
                    <a:bodyPr/>
                    <a:lstStyle/>
                    <a:p>
                      <a:endParaRPr lang="es-ES"/>
                    </a:p>
                  </a:txBody>
                  <a:tcPr/>
                </a:tc>
                <a:tc hMerge="1" vMerge="1">
                  <a:txBody>
                    <a:bodyPr/>
                    <a:lstStyle/>
                    <a:p>
                      <a:endParaRPr lang="es-ES"/>
                    </a:p>
                  </a:txBody>
                  <a:tcPr/>
                </a:tc>
                <a:tc>
                  <a:txBody>
                    <a:bodyPr/>
                    <a:lstStyle/>
                    <a:p>
                      <a:pPr algn="ctr">
                        <a:lnSpc>
                          <a:spcPct val="115000"/>
                        </a:lnSpc>
                        <a:spcAft>
                          <a:spcPts val="0"/>
                        </a:spcAft>
                      </a:pPr>
                      <a:r>
                        <a:rPr lang="es-ES" sz="1400" dirty="0">
                          <a:solidFill>
                            <a:srgbClr val="FF0000"/>
                          </a:solidFill>
                          <a:latin typeface="Calibri"/>
                          <a:ea typeface="Calibri"/>
                          <a:cs typeface="Times New Roman"/>
                        </a:rPr>
                        <a:t>Se necesitan 12 NADPH asociada mayoritariamente a la </a:t>
                      </a:r>
                      <a:r>
                        <a:rPr lang="es-ES" sz="1400" dirty="0" err="1">
                          <a:solidFill>
                            <a:srgbClr val="FF0000"/>
                          </a:solidFill>
                          <a:latin typeface="Calibri"/>
                          <a:ea typeface="Calibri"/>
                          <a:cs typeface="Times New Roman"/>
                        </a:rPr>
                        <a:t>fotofosforilación</a:t>
                      </a:r>
                      <a:r>
                        <a:rPr lang="es-ES" sz="1400" dirty="0">
                          <a:solidFill>
                            <a:srgbClr val="FF0000"/>
                          </a:solidFill>
                          <a:latin typeface="Calibri"/>
                          <a:ea typeface="Calibri"/>
                          <a:cs typeface="Times New Roman"/>
                        </a:rPr>
                        <a:t> </a:t>
                      </a:r>
                      <a:r>
                        <a:rPr lang="es-ES" sz="1400" dirty="0" err="1">
                          <a:solidFill>
                            <a:srgbClr val="FF0000"/>
                          </a:solidFill>
                          <a:latin typeface="Calibri"/>
                          <a:ea typeface="Calibri"/>
                          <a:cs typeface="Times New Roman"/>
                        </a:rPr>
                        <a:t>acíclica</a:t>
                      </a:r>
                      <a:endParaRPr lang="es-ES" sz="1400" dirty="0">
                        <a:latin typeface="Calibri"/>
                        <a:ea typeface="Calibri"/>
                        <a:cs typeface="Times New Roman"/>
                      </a:endParaRPr>
                    </a:p>
                  </a:txBody>
                  <a:tcPr marL="32126" marR="321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s-ES"/>
                    </a:p>
                  </a:txBody>
                  <a:tcPr/>
                </a:tc>
                <a:tc vMerge="1">
                  <a:txBody>
                    <a:bodyPr/>
                    <a:lstStyle/>
                    <a:p>
                      <a:endParaRPr lang="es-ES"/>
                    </a:p>
                  </a:txBody>
                  <a:tcPr/>
                </a:tc>
                <a:tc vMerge="1">
                  <a:txBody>
                    <a:bodyPr/>
                    <a:lstStyle/>
                    <a:p>
                      <a:endParaRPr lang="es-ES"/>
                    </a:p>
                  </a:txBody>
                  <a:tcPr/>
                </a:tc>
                <a:extLst>
                  <a:ext uri="{0D108BD9-81ED-4DB2-BD59-A6C34878D82A}">
                    <a16:rowId xmlns:a16="http://schemas.microsoft.com/office/drawing/2014/main" val="10005"/>
                  </a:ext>
                </a:extLst>
              </a:tr>
              <a:tr h="992249">
                <a:tc vMerge="1">
                  <a:txBody>
                    <a:bodyPr/>
                    <a:lstStyle/>
                    <a:p>
                      <a:endParaRPr lang="es-ES"/>
                    </a:p>
                  </a:txBody>
                  <a:tcPr/>
                </a:tc>
                <a:tc rowSpan="2" gridSpan="2">
                  <a:txBody>
                    <a:bodyPr/>
                    <a:lstStyle/>
                    <a:p>
                      <a:pPr algn="ctr">
                        <a:lnSpc>
                          <a:spcPct val="115000"/>
                        </a:lnSpc>
                        <a:spcAft>
                          <a:spcPts val="0"/>
                        </a:spcAft>
                      </a:pPr>
                      <a:r>
                        <a:rPr lang="es-ES" sz="1600" dirty="0">
                          <a:solidFill>
                            <a:srgbClr val="FF0000"/>
                          </a:solidFill>
                          <a:latin typeface="Calibri"/>
                          <a:ea typeface="Calibri"/>
                          <a:cs typeface="Times New Roman"/>
                        </a:rPr>
                        <a:t>Etapa </a:t>
                      </a:r>
                      <a:r>
                        <a:rPr lang="es-ES" sz="1600" dirty="0" err="1">
                          <a:solidFill>
                            <a:srgbClr val="FF0000"/>
                          </a:solidFill>
                          <a:latin typeface="Calibri"/>
                          <a:ea typeface="Calibri"/>
                          <a:cs typeface="Times New Roman"/>
                        </a:rPr>
                        <a:t>oxidativa</a:t>
                      </a:r>
                      <a:r>
                        <a:rPr lang="es-ES" sz="1600" dirty="0">
                          <a:solidFill>
                            <a:srgbClr val="FF0000"/>
                          </a:solidFill>
                          <a:latin typeface="Calibri"/>
                          <a:ea typeface="Calibri"/>
                          <a:cs typeface="Times New Roman"/>
                        </a:rPr>
                        <a:t>:</a:t>
                      </a:r>
                      <a:endParaRPr lang="es-ES" sz="1600" dirty="0">
                        <a:latin typeface="Calibri"/>
                        <a:ea typeface="Calibri"/>
                        <a:cs typeface="Times New Roman"/>
                      </a:endParaRPr>
                    </a:p>
                    <a:p>
                      <a:pPr algn="ctr">
                        <a:lnSpc>
                          <a:spcPct val="115000"/>
                        </a:lnSpc>
                        <a:spcAft>
                          <a:spcPts val="0"/>
                        </a:spcAft>
                      </a:pPr>
                      <a:r>
                        <a:rPr lang="es-ES" sz="1600" dirty="0">
                          <a:solidFill>
                            <a:srgbClr val="FF0000"/>
                          </a:solidFill>
                          <a:latin typeface="Calibri"/>
                          <a:ea typeface="Calibri"/>
                          <a:cs typeface="Times New Roman"/>
                        </a:rPr>
                        <a:t>Energía a partir de energía química obtenida de la oxidación de sustancias inorgánicas.</a:t>
                      </a:r>
                      <a:endParaRPr lang="es-ES" sz="1600" dirty="0">
                        <a:latin typeface="Calibri"/>
                        <a:ea typeface="Calibri"/>
                        <a:cs typeface="Times New Roman"/>
                      </a:endParaRPr>
                    </a:p>
                  </a:txBody>
                  <a:tcPr marL="32126" marR="321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endParaRPr lang="es-ES"/>
                    </a:p>
                  </a:txBody>
                  <a:tcPr/>
                </a:tc>
                <a:tc>
                  <a:txBody>
                    <a:bodyPr/>
                    <a:lstStyle/>
                    <a:p>
                      <a:pPr algn="ctr">
                        <a:lnSpc>
                          <a:spcPct val="115000"/>
                        </a:lnSpc>
                        <a:spcAft>
                          <a:spcPts val="0"/>
                        </a:spcAft>
                      </a:pPr>
                      <a:r>
                        <a:rPr lang="es-ES" sz="1400" dirty="0">
                          <a:solidFill>
                            <a:srgbClr val="FF0000"/>
                          </a:solidFill>
                          <a:latin typeface="Calibri"/>
                          <a:ea typeface="Calibri"/>
                          <a:cs typeface="Times New Roman"/>
                        </a:rPr>
                        <a:t>ATP necesario x </a:t>
                      </a:r>
                      <a:r>
                        <a:rPr lang="es-ES" sz="1400" dirty="0" err="1">
                          <a:solidFill>
                            <a:srgbClr val="FF0000"/>
                          </a:solidFill>
                          <a:latin typeface="Calibri"/>
                          <a:ea typeface="Calibri"/>
                          <a:cs typeface="Times New Roman"/>
                        </a:rPr>
                        <a:t>fosforilación</a:t>
                      </a:r>
                      <a:r>
                        <a:rPr lang="es-ES" sz="1400" dirty="0">
                          <a:solidFill>
                            <a:srgbClr val="FF0000"/>
                          </a:solidFill>
                          <a:latin typeface="Calibri"/>
                          <a:ea typeface="Calibri"/>
                          <a:cs typeface="Times New Roman"/>
                        </a:rPr>
                        <a:t> </a:t>
                      </a:r>
                      <a:r>
                        <a:rPr lang="es-ES" sz="1400" dirty="0" err="1">
                          <a:solidFill>
                            <a:srgbClr val="FF0000"/>
                          </a:solidFill>
                          <a:latin typeface="Calibri"/>
                          <a:ea typeface="Calibri"/>
                          <a:cs typeface="Times New Roman"/>
                        </a:rPr>
                        <a:t>oxidativa</a:t>
                      </a:r>
                      <a:r>
                        <a:rPr lang="es-ES" sz="1400" dirty="0">
                          <a:solidFill>
                            <a:srgbClr val="FF0000"/>
                          </a:solidFill>
                          <a:latin typeface="Calibri"/>
                          <a:ea typeface="Calibri"/>
                          <a:cs typeface="Times New Roman"/>
                        </a:rPr>
                        <a:t>, normalmente necesita O</a:t>
                      </a:r>
                      <a:r>
                        <a:rPr lang="es-ES" sz="1400" baseline="-25000" dirty="0">
                          <a:solidFill>
                            <a:srgbClr val="FF0000"/>
                          </a:solidFill>
                          <a:latin typeface="Calibri"/>
                          <a:ea typeface="Calibri"/>
                          <a:cs typeface="Times New Roman"/>
                        </a:rPr>
                        <a:t>2</a:t>
                      </a:r>
                      <a:r>
                        <a:rPr lang="es-ES" sz="1400" dirty="0">
                          <a:solidFill>
                            <a:srgbClr val="FF0000"/>
                          </a:solidFill>
                          <a:latin typeface="Calibri"/>
                          <a:ea typeface="Calibri"/>
                          <a:cs typeface="Times New Roman"/>
                        </a:rPr>
                        <a:t> como aceptor final de e</a:t>
                      </a:r>
                      <a:r>
                        <a:rPr lang="es-ES" sz="1400" baseline="30000" dirty="0">
                          <a:solidFill>
                            <a:srgbClr val="FF0000"/>
                          </a:solidFill>
                          <a:latin typeface="Calibri"/>
                          <a:ea typeface="Calibri"/>
                          <a:cs typeface="Times New Roman"/>
                        </a:rPr>
                        <a:t>-</a:t>
                      </a:r>
                      <a:endParaRPr lang="es-ES" sz="1400" dirty="0">
                        <a:latin typeface="Calibri"/>
                        <a:ea typeface="Calibri"/>
                        <a:cs typeface="Times New Roman"/>
                      </a:endParaRPr>
                    </a:p>
                  </a:txBody>
                  <a:tcPr marL="32126" marR="321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ct val="115000"/>
                        </a:lnSpc>
                        <a:spcAft>
                          <a:spcPts val="0"/>
                        </a:spcAft>
                      </a:pPr>
                      <a:r>
                        <a:rPr lang="es-ES" sz="1400" dirty="0">
                          <a:solidFill>
                            <a:srgbClr val="FF0000"/>
                          </a:solidFill>
                          <a:latin typeface="Calibri"/>
                          <a:ea typeface="Calibri"/>
                          <a:cs typeface="Times New Roman"/>
                        </a:rPr>
                        <a:t>Etapa </a:t>
                      </a:r>
                      <a:r>
                        <a:rPr lang="es-ES" sz="1400" dirty="0" err="1">
                          <a:solidFill>
                            <a:srgbClr val="FF0000"/>
                          </a:solidFill>
                          <a:latin typeface="Calibri"/>
                          <a:ea typeface="Calibri"/>
                          <a:cs typeface="Times New Roman"/>
                        </a:rPr>
                        <a:t>biosintética</a:t>
                      </a:r>
                      <a:r>
                        <a:rPr lang="es-ES" sz="1400" dirty="0">
                          <a:solidFill>
                            <a:srgbClr val="FF0000"/>
                          </a:solidFill>
                          <a:latin typeface="Calibri"/>
                          <a:ea typeface="Calibri"/>
                          <a:cs typeface="Times New Roman"/>
                        </a:rPr>
                        <a:t> o reductora:</a:t>
                      </a:r>
                      <a:endParaRPr lang="es-ES" sz="1400" dirty="0">
                        <a:latin typeface="Calibri"/>
                        <a:ea typeface="Calibri"/>
                        <a:cs typeface="Times New Roman"/>
                      </a:endParaRPr>
                    </a:p>
                    <a:p>
                      <a:pPr algn="ctr">
                        <a:lnSpc>
                          <a:spcPct val="115000"/>
                        </a:lnSpc>
                        <a:spcAft>
                          <a:spcPts val="0"/>
                        </a:spcAft>
                      </a:pPr>
                      <a:r>
                        <a:rPr lang="es-ES" sz="1400" dirty="0">
                          <a:solidFill>
                            <a:srgbClr val="FF0000"/>
                          </a:solidFill>
                          <a:latin typeface="Calibri"/>
                          <a:ea typeface="Calibri"/>
                          <a:cs typeface="Times New Roman"/>
                        </a:rPr>
                        <a:t>Ciclo de Calvin o </a:t>
                      </a:r>
                      <a:r>
                        <a:rPr lang="es-ES" sz="1400" dirty="0" err="1">
                          <a:solidFill>
                            <a:srgbClr val="FF0000"/>
                          </a:solidFill>
                          <a:latin typeface="Calibri"/>
                          <a:ea typeface="Calibri"/>
                          <a:cs typeface="Times New Roman"/>
                        </a:rPr>
                        <a:t>Krebs</a:t>
                      </a:r>
                      <a:r>
                        <a:rPr lang="es-ES" sz="1400" dirty="0">
                          <a:solidFill>
                            <a:srgbClr val="FF0000"/>
                          </a:solidFill>
                          <a:latin typeface="Calibri"/>
                          <a:ea typeface="Calibri"/>
                          <a:cs typeface="Times New Roman"/>
                        </a:rPr>
                        <a:t> inverso</a:t>
                      </a:r>
                      <a:endParaRPr lang="es-ES" sz="1400" dirty="0">
                        <a:latin typeface="Calibri"/>
                        <a:ea typeface="Calibri"/>
                        <a:cs typeface="Times New Roman"/>
                      </a:endParaRPr>
                    </a:p>
                  </a:txBody>
                  <a:tcPr marL="32126" marR="321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ct val="115000"/>
                        </a:lnSpc>
                        <a:spcAft>
                          <a:spcPts val="0"/>
                        </a:spcAft>
                      </a:pPr>
                      <a:r>
                        <a:rPr lang="es-ES" sz="1400" b="1" dirty="0" err="1" smtClean="0">
                          <a:solidFill>
                            <a:srgbClr val="7030A0"/>
                          </a:solidFill>
                          <a:latin typeface="Calibri"/>
                          <a:ea typeface="Calibri"/>
                          <a:cs typeface="Times New Roman"/>
                        </a:rPr>
                        <a:t>Quimiosíntesis</a:t>
                      </a:r>
                      <a:endParaRPr lang="es-ES" sz="1400" b="1" dirty="0" smtClean="0">
                        <a:solidFill>
                          <a:srgbClr val="7030A0"/>
                        </a:solidFill>
                        <a:latin typeface="Calibri"/>
                        <a:ea typeface="Calibri"/>
                        <a:cs typeface="Times New Roman"/>
                      </a:endParaRPr>
                    </a:p>
                    <a:p>
                      <a:pPr algn="ctr">
                        <a:lnSpc>
                          <a:spcPct val="115000"/>
                        </a:lnSpc>
                        <a:spcAft>
                          <a:spcPts val="0"/>
                        </a:spcAft>
                      </a:pPr>
                      <a:r>
                        <a:rPr lang="es-ES" sz="1200" b="1" dirty="0" smtClean="0">
                          <a:solidFill>
                            <a:srgbClr val="7030A0"/>
                          </a:solidFill>
                          <a:latin typeface="Calibri"/>
                          <a:ea typeface="Calibri"/>
                          <a:cs typeface="Times New Roman"/>
                        </a:rPr>
                        <a:t>(</a:t>
                      </a:r>
                      <a:r>
                        <a:rPr lang="es-ES" sz="1200" b="1" dirty="0" err="1" smtClean="0">
                          <a:solidFill>
                            <a:srgbClr val="7030A0"/>
                          </a:solidFill>
                          <a:latin typeface="Calibri"/>
                          <a:ea typeface="Calibri"/>
                          <a:cs typeface="Times New Roman"/>
                        </a:rPr>
                        <a:t>quimiolitotróficos</a:t>
                      </a:r>
                      <a:r>
                        <a:rPr lang="es-ES" sz="1200" b="1" dirty="0" smtClean="0">
                          <a:solidFill>
                            <a:srgbClr val="7030A0"/>
                          </a:solidFill>
                          <a:latin typeface="Calibri"/>
                          <a:ea typeface="Calibri"/>
                          <a:cs typeface="Times New Roman"/>
                        </a:rPr>
                        <a:t>)</a:t>
                      </a:r>
                      <a:endParaRPr lang="es-ES" sz="1200" dirty="0">
                        <a:solidFill>
                          <a:srgbClr val="7030A0"/>
                        </a:solidFill>
                        <a:latin typeface="Calibri"/>
                        <a:ea typeface="Calibri"/>
                        <a:cs typeface="Times New Roman"/>
                      </a:endParaRPr>
                    </a:p>
                  </a:txBody>
                  <a:tcPr marL="32126" marR="321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ct val="115000"/>
                        </a:lnSpc>
                        <a:spcAft>
                          <a:spcPts val="0"/>
                        </a:spcAft>
                      </a:pPr>
                      <a:r>
                        <a:rPr lang="es-ES" sz="1400" dirty="0">
                          <a:solidFill>
                            <a:srgbClr val="FF0000"/>
                          </a:solidFill>
                          <a:latin typeface="Calibri"/>
                          <a:ea typeface="Calibri"/>
                          <a:cs typeface="Times New Roman"/>
                        </a:rPr>
                        <a:t>Solo algunas bacterias</a:t>
                      </a:r>
                      <a:endParaRPr lang="es-ES" sz="1400" dirty="0">
                        <a:latin typeface="Calibri"/>
                        <a:ea typeface="Calibri"/>
                        <a:cs typeface="Times New Roman"/>
                      </a:endParaRPr>
                    </a:p>
                    <a:p>
                      <a:pPr algn="ctr">
                        <a:lnSpc>
                          <a:spcPct val="115000"/>
                        </a:lnSpc>
                        <a:spcAft>
                          <a:spcPts val="0"/>
                        </a:spcAft>
                      </a:pPr>
                      <a:r>
                        <a:rPr lang="es-ES" sz="1200" u="sng" dirty="0" err="1">
                          <a:solidFill>
                            <a:srgbClr val="FF0000"/>
                          </a:solidFill>
                          <a:latin typeface="Calibri"/>
                          <a:ea typeface="Calibri"/>
                          <a:cs typeface="Times New Roman"/>
                        </a:rPr>
                        <a:t>Nitrosomonas</a:t>
                      </a:r>
                      <a:r>
                        <a:rPr lang="es-ES" sz="1200" u="sng" dirty="0">
                          <a:solidFill>
                            <a:srgbClr val="FF0000"/>
                          </a:solidFill>
                          <a:latin typeface="Calibri"/>
                          <a:ea typeface="Calibri"/>
                          <a:cs typeface="Times New Roman"/>
                        </a:rPr>
                        <a:t> </a:t>
                      </a:r>
                      <a:r>
                        <a:rPr lang="es-ES" sz="1200" u="sng" dirty="0" err="1">
                          <a:solidFill>
                            <a:srgbClr val="FF0000"/>
                          </a:solidFill>
                          <a:latin typeface="Calibri"/>
                          <a:ea typeface="Calibri"/>
                          <a:cs typeface="Times New Roman"/>
                        </a:rPr>
                        <a:t>sp.</a:t>
                      </a:r>
                      <a:endParaRPr lang="es-ES" sz="1200" dirty="0">
                        <a:latin typeface="Calibri"/>
                        <a:ea typeface="Calibri"/>
                        <a:cs typeface="Times New Roman"/>
                      </a:endParaRPr>
                    </a:p>
                  </a:txBody>
                  <a:tcPr marL="32126" marR="321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727537">
                <a:tc vMerge="1">
                  <a:txBody>
                    <a:bodyPr/>
                    <a:lstStyle/>
                    <a:p>
                      <a:endParaRPr lang="es-ES"/>
                    </a:p>
                  </a:txBody>
                  <a:tcPr/>
                </a:tc>
                <a:tc gridSpan="2" vMerge="1">
                  <a:txBody>
                    <a:bodyPr/>
                    <a:lstStyle/>
                    <a:p>
                      <a:endParaRPr lang="es-ES"/>
                    </a:p>
                  </a:txBody>
                  <a:tcPr/>
                </a:tc>
                <a:tc hMerge="1" vMerge="1">
                  <a:txBody>
                    <a:bodyPr/>
                    <a:lstStyle/>
                    <a:p>
                      <a:endParaRPr lang="es-ES"/>
                    </a:p>
                  </a:txBody>
                  <a:tcPr/>
                </a:tc>
                <a:tc>
                  <a:txBody>
                    <a:bodyPr/>
                    <a:lstStyle/>
                    <a:p>
                      <a:pPr algn="ctr">
                        <a:lnSpc>
                          <a:spcPct val="115000"/>
                        </a:lnSpc>
                        <a:spcAft>
                          <a:spcPts val="0"/>
                        </a:spcAft>
                      </a:pPr>
                      <a:r>
                        <a:rPr lang="es-ES" sz="1400" dirty="0">
                          <a:solidFill>
                            <a:srgbClr val="FF0000"/>
                          </a:solidFill>
                          <a:latin typeface="Calibri"/>
                          <a:ea typeface="Calibri"/>
                          <a:cs typeface="Times New Roman"/>
                        </a:rPr>
                        <a:t>NADH por flujo inverso de e</a:t>
                      </a:r>
                      <a:r>
                        <a:rPr lang="es-ES" sz="1400" baseline="30000" dirty="0">
                          <a:solidFill>
                            <a:srgbClr val="FF0000"/>
                          </a:solidFill>
                          <a:latin typeface="Calibri"/>
                          <a:ea typeface="Calibri"/>
                          <a:cs typeface="Times New Roman"/>
                        </a:rPr>
                        <a:t>-</a:t>
                      </a:r>
                      <a:endParaRPr lang="es-ES" sz="1400" dirty="0">
                        <a:latin typeface="Calibri"/>
                        <a:ea typeface="Calibri"/>
                        <a:cs typeface="Times New Roman"/>
                      </a:endParaRPr>
                    </a:p>
                    <a:p>
                      <a:pPr algn="ctr">
                        <a:lnSpc>
                          <a:spcPct val="115000"/>
                        </a:lnSpc>
                        <a:spcAft>
                          <a:spcPts val="0"/>
                        </a:spcAft>
                      </a:pPr>
                      <a:r>
                        <a:rPr lang="es-ES" sz="1400" dirty="0">
                          <a:solidFill>
                            <a:srgbClr val="FF0000"/>
                          </a:solidFill>
                          <a:latin typeface="Calibri"/>
                          <a:ea typeface="Calibri"/>
                          <a:cs typeface="Times New Roman"/>
                        </a:rPr>
                        <a:t>(consume parte del ATP)</a:t>
                      </a:r>
                      <a:endParaRPr lang="es-ES" sz="1400" dirty="0">
                        <a:latin typeface="Calibri"/>
                        <a:ea typeface="Calibri"/>
                        <a:cs typeface="Times New Roman"/>
                      </a:endParaRPr>
                    </a:p>
                  </a:txBody>
                  <a:tcPr marL="32126" marR="321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s-ES"/>
                    </a:p>
                  </a:txBody>
                  <a:tcPr/>
                </a:tc>
                <a:tc vMerge="1">
                  <a:txBody>
                    <a:bodyPr/>
                    <a:lstStyle/>
                    <a:p>
                      <a:endParaRPr lang="es-ES"/>
                    </a:p>
                  </a:txBody>
                  <a:tcPr/>
                </a:tc>
                <a:tc vMerge="1">
                  <a:txBody>
                    <a:bodyPr/>
                    <a:lstStyle/>
                    <a:p>
                      <a:endParaRPr lang="es-ES"/>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1425377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5922718" y="4096327"/>
            <a:ext cx="6115050" cy="2333625"/>
          </a:xfrm>
          <a:prstGeom prst="rect">
            <a:avLst/>
          </a:prstGeom>
          <a:ln>
            <a:solidFill>
              <a:schemeClr val="tx1"/>
            </a:solidFill>
          </a:ln>
        </p:spPr>
      </p:pic>
      <p:pic>
        <p:nvPicPr>
          <p:cNvPr id="3" name="Imagen 2"/>
          <p:cNvPicPr>
            <a:picLocks noChangeAspect="1"/>
          </p:cNvPicPr>
          <p:nvPr/>
        </p:nvPicPr>
        <p:blipFill rotWithShape="1">
          <a:blip r:embed="rId3"/>
          <a:srcRect b="5115"/>
          <a:stretch/>
        </p:blipFill>
        <p:spPr>
          <a:xfrm>
            <a:off x="3460506" y="269110"/>
            <a:ext cx="4924425" cy="2774604"/>
          </a:xfrm>
          <a:prstGeom prst="rect">
            <a:avLst/>
          </a:prstGeom>
          <a:ln>
            <a:solidFill>
              <a:schemeClr val="tx1"/>
            </a:solidFill>
          </a:ln>
        </p:spPr>
      </p:pic>
      <p:pic>
        <p:nvPicPr>
          <p:cNvPr id="4" name="Picture 1"/>
          <p:cNvPicPr>
            <a:picLocks noChangeAspect="1" noChangeArrowheads="1"/>
          </p:cNvPicPr>
          <p:nvPr/>
        </p:nvPicPr>
        <p:blipFill>
          <a:blip r:embed="rId4" cstate="print"/>
          <a:srcRect/>
          <a:stretch>
            <a:fillRect/>
          </a:stretch>
        </p:blipFill>
        <p:spPr bwMode="auto">
          <a:xfrm>
            <a:off x="323117" y="3433622"/>
            <a:ext cx="5198452" cy="2996330"/>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21629980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595211" y="101600"/>
            <a:ext cx="10972800" cy="6557899"/>
          </a:xfrm>
          <a:prstGeom prst="rect">
            <a:avLst/>
          </a:prstGeom>
          <a:ln>
            <a:solidFill>
              <a:schemeClr val="tx1"/>
            </a:solidFill>
          </a:ln>
        </p:spPr>
      </p:pic>
      <p:sp>
        <p:nvSpPr>
          <p:cNvPr id="4" name="Elipse 3"/>
          <p:cNvSpPr/>
          <p:nvPr/>
        </p:nvSpPr>
        <p:spPr>
          <a:xfrm>
            <a:off x="1087922" y="2630766"/>
            <a:ext cx="723332" cy="24566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noFill/>
            </a:endParaRPr>
          </a:p>
        </p:txBody>
      </p:sp>
      <p:sp>
        <p:nvSpPr>
          <p:cNvPr id="5" name="4 CuadroTexto"/>
          <p:cNvSpPr txBox="1"/>
          <p:nvPr/>
        </p:nvSpPr>
        <p:spPr>
          <a:xfrm>
            <a:off x="9660363" y="1496756"/>
            <a:ext cx="1571636" cy="1015663"/>
          </a:xfrm>
          <a:prstGeom prst="rect">
            <a:avLst/>
          </a:prstGeom>
          <a:noFill/>
        </p:spPr>
        <p:txBody>
          <a:bodyPr wrap="square" rtlCol="0">
            <a:spAutoFit/>
          </a:bodyPr>
          <a:lstStyle/>
          <a:p>
            <a:pPr algn="ctr"/>
            <a:r>
              <a:rPr lang="es-ES" sz="1200" dirty="0" smtClean="0"/>
              <a:t>Fijación catalizada por el enzima </a:t>
            </a:r>
            <a:r>
              <a:rPr lang="es-ES" sz="1200" b="1" dirty="0" err="1" smtClean="0"/>
              <a:t>Rubisco</a:t>
            </a:r>
            <a:r>
              <a:rPr lang="es-ES" sz="1200" b="1" dirty="0" smtClean="0"/>
              <a:t> (</a:t>
            </a:r>
            <a:r>
              <a:rPr lang="es-ES" sz="1200" b="1" dirty="0" err="1" smtClean="0"/>
              <a:t>Ribulosa</a:t>
            </a:r>
            <a:r>
              <a:rPr lang="es-ES" sz="1200" b="1" dirty="0" smtClean="0"/>
              <a:t> 1,5 </a:t>
            </a:r>
            <a:r>
              <a:rPr lang="es-ES" sz="1200" b="1" dirty="0" err="1" smtClean="0"/>
              <a:t>difosfato</a:t>
            </a:r>
            <a:r>
              <a:rPr lang="es-ES" sz="1200" b="1" dirty="0" smtClean="0"/>
              <a:t> </a:t>
            </a:r>
            <a:r>
              <a:rPr lang="es-ES" sz="1200" b="1" dirty="0" err="1" smtClean="0"/>
              <a:t>carboxilasa</a:t>
            </a:r>
            <a:r>
              <a:rPr lang="es-ES" sz="1200" b="1" dirty="0" smtClean="0"/>
              <a:t>)</a:t>
            </a:r>
            <a:endParaRPr lang="es-ES" sz="1200" b="1" dirty="0"/>
          </a:p>
        </p:txBody>
      </p:sp>
    </p:spTree>
    <p:extLst>
      <p:ext uri="{BB962C8B-B14F-4D97-AF65-F5344CB8AC3E}">
        <p14:creationId xmlns:p14="http://schemas.microsoft.com/office/powerpoint/2010/main" val="992303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08333E-7 -0.01783 L -2.08333E-7 0.23217 " pathEditMode="relative" rAng="0" ptsTypes="AA">
                                      <p:cBhvr>
                                        <p:cTn id="6" dur="2000" fill="hold"/>
                                        <p:tgtEl>
                                          <p:spTgt spid="4"/>
                                        </p:tgtEl>
                                        <p:attrNameLst>
                                          <p:attrName>ppt_x</p:attrName>
                                          <p:attrName>ppt_y</p:attrName>
                                        </p:attrNameLst>
                                      </p:cBhvr>
                                      <p:rCtr x="0" y="12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682387" y="321836"/>
            <a:ext cx="9335069" cy="923330"/>
          </a:xfrm>
          <a:prstGeom prst="rect">
            <a:avLst/>
          </a:prstGeom>
          <a:noFill/>
          <a:ln w="9525">
            <a:noFill/>
            <a:miter lim="800000"/>
            <a:headEnd/>
            <a:tailEnd/>
          </a:ln>
        </p:spPr>
        <p:txBody>
          <a:bodyPr wrap="square" anchor="ctr">
            <a:spAutoFit/>
          </a:bodyPr>
          <a:lstStyle/>
          <a:p>
            <a:pPr algn="l"/>
            <a:r>
              <a:rPr lang="es-ES" b="1" dirty="0" smtClean="0"/>
              <a:t>¿Qué </a:t>
            </a:r>
            <a:r>
              <a:rPr lang="es-ES" b="1" dirty="0"/>
              <a:t>doble finalidad tiene el metabolismo en los seres vivos? Razona la respuesta y pon un ejemplo de cada una de ambas facetas. </a:t>
            </a:r>
            <a:endParaRPr lang="es-ES" b="1" dirty="0" smtClean="0"/>
          </a:p>
          <a:p>
            <a:pPr algn="l"/>
            <a:r>
              <a:rPr lang="es-ES" b="1" dirty="0" smtClean="0"/>
              <a:t>Definiciones: Metabolismo, catabolismo y Anabolismo.</a:t>
            </a:r>
            <a:endParaRPr lang="es-ES" b="1" dirty="0"/>
          </a:p>
        </p:txBody>
      </p:sp>
      <p:sp>
        <p:nvSpPr>
          <p:cNvPr id="50179" name="Rectangle 6"/>
          <p:cNvSpPr>
            <a:spLocks noChangeArrowheads="1"/>
          </p:cNvSpPr>
          <p:nvPr/>
        </p:nvSpPr>
        <p:spPr bwMode="auto">
          <a:xfrm>
            <a:off x="218104" y="1048622"/>
            <a:ext cx="11463034" cy="5632311"/>
          </a:xfrm>
          <a:prstGeom prst="rect">
            <a:avLst/>
          </a:prstGeom>
          <a:noFill/>
          <a:ln w="9525">
            <a:noFill/>
            <a:miter lim="800000"/>
            <a:headEnd/>
            <a:tailEnd/>
          </a:ln>
        </p:spPr>
        <p:txBody>
          <a:bodyPr wrap="square" anchor="ctr">
            <a:spAutoFit/>
          </a:bodyPr>
          <a:lstStyle/>
          <a:p>
            <a:pPr algn="l" eaLnBrk="0" hangingPunct="0"/>
            <a:r>
              <a:rPr lang="es-ES" b="1" i="1" dirty="0" smtClean="0">
                <a:solidFill>
                  <a:srgbClr val="A50021"/>
                </a:solidFill>
              </a:rPr>
              <a:t>a)</a:t>
            </a:r>
          </a:p>
          <a:p>
            <a:pPr marL="285750" indent="-285750" algn="l" eaLnBrk="0" hangingPunct="0">
              <a:buFont typeface="Arial" panose="020B0604020202020204" pitchFamily="34" charset="0"/>
              <a:buChar char="•"/>
            </a:pPr>
            <a:r>
              <a:rPr lang="es-ES" b="1" i="1" dirty="0" smtClean="0">
                <a:solidFill>
                  <a:srgbClr val="A50021"/>
                </a:solidFill>
              </a:rPr>
              <a:t>(</a:t>
            </a:r>
            <a:r>
              <a:rPr lang="es-ES" b="1" i="1" dirty="0">
                <a:solidFill>
                  <a:srgbClr val="A50021"/>
                </a:solidFill>
              </a:rPr>
              <a:t>Anabolismo): </a:t>
            </a:r>
            <a:r>
              <a:rPr lang="es-ES" b="1" i="1" dirty="0" smtClean="0">
                <a:solidFill>
                  <a:srgbClr val="A50021"/>
                </a:solidFill>
              </a:rPr>
              <a:t>Finalidad: Biosíntesis </a:t>
            </a:r>
            <a:r>
              <a:rPr lang="es-ES" b="1" i="1" dirty="0">
                <a:solidFill>
                  <a:srgbClr val="A50021"/>
                </a:solidFill>
              </a:rPr>
              <a:t>de moléculas complejas (orgánicas</a:t>
            </a:r>
            <a:r>
              <a:rPr lang="es-ES" b="1" i="1" dirty="0" smtClean="0">
                <a:solidFill>
                  <a:srgbClr val="A50021"/>
                </a:solidFill>
              </a:rPr>
              <a:t>). </a:t>
            </a:r>
            <a:r>
              <a:rPr lang="es-ES" b="1" i="1" dirty="0" smtClean="0">
                <a:solidFill>
                  <a:srgbClr val="7030A0"/>
                </a:solidFill>
              </a:rPr>
              <a:t>Ej. </a:t>
            </a:r>
            <a:r>
              <a:rPr lang="es-ES" b="1" i="1" dirty="0" err="1" smtClean="0">
                <a:solidFill>
                  <a:srgbClr val="7030A0"/>
                </a:solidFill>
              </a:rPr>
              <a:t>Gluconeogenesis</a:t>
            </a:r>
            <a:r>
              <a:rPr lang="es-ES" b="1" i="1" dirty="0" smtClean="0">
                <a:solidFill>
                  <a:srgbClr val="7030A0"/>
                </a:solidFill>
              </a:rPr>
              <a:t>.</a:t>
            </a:r>
            <a:endParaRPr lang="es-ES" b="1" i="1" dirty="0">
              <a:solidFill>
                <a:srgbClr val="7030A0"/>
              </a:solidFill>
            </a:endParaRPr>
          </a:p>
          <a:p>
            <a:pPr marL="285750" indent="-285750" algn="l" eaLnBrk="0" hangingPunct="0">
              <a:buFont typeface="Arial" panose="020B0604020202020204" pitchFamily="34" charset="0"/>
              <a:buChar char="•"/>
            </a:pPr>
            <a:r>
              <a:rPr lang="es-ES" b="1" i="1" dirty="0">
                <a:solidFill>
                  <a:srgbClr val="A50021"/>
                </a:solidFill>
              </a:rPr>
              <a:t>(Catabolismo): </a:t>
            </a:r>
            <a:r>
              <a:rPr lang="es-ES" b="1" i="1" dirty="0" smtClean="0">
                <a:solidFill>
                  <a:srgbClr val="A50021"/>
                </a:solidFill>
              </a:rPr>
              <a:t>Finalidad: Obtención </a:t>
            </a:r>
            <a:r>
              <a:rPr lang="es-ES" b="1" i="1" dirty="0">
                <a:solidFill>
                  <a:srgbClr val="A50021"/>
                </a:solidFill>
              </a:rPr>
              <a:t>de energía (ATP, etc.), precursores metabólicos y poder reductor</a:t>
            </a:r>
            <a:r>
              <a:rPr lang="es-ES" b="1" i="1" dirty="0" smtClean="0">
                <a:solidFill>
                  <a:srgbClr val="A50021"/>
                </a:solidFill>
              </a:rPr>
              <a:t>. </a:t>
            </a:r>
            <a:r>
              <a:rPr lang="es-ES" b="1" i="1" dirty="0" smtClean="0">
                <a:solidFill>
                  <a:srgbClr val="7030A0"/>
                </a:solidFill>
              </a:rPr>
              <a:t>Ej. Glucolisis</a:t>
            </a:r>
          </a:p>
          <a:p>
            <a:pPr eaLnBrk="0" hangingPunct="0"/>
            <a:r>
              <a:rPr lang="es-ES" b="1" i="1" dirty="0" smtClean="0">
                <a:solidFill>
                  <a:srgbClr val="7030A0"/>
                </a:solidFill>
              </a:rPr>
              <a:t>Razonamiento: </a:t>
            </a:r>
            <a:r>
              <a:rPr lang="es-ES" b="1" i="1" dirty="0" smtClean="0"/>
              <a:t>El metabolismo permite </a:t>
            </a:r>
            <a:r>
              <a:rPr lang="es-ES" b="1" i="1" dirty="0"/>
              <a:t>la obtención de recursos materiales y energéticos a </a:t>
            </a:r>
            <a:r>
              <a:rPr lang="es-ES" b="1" i="1" dirty="0" smtClean="0"/>
              <a:t>las células para el mantenimiento de la vida . La gestión de dichos recursos necesita de la participación de procesos catabólicos, de tipo oxidativo, que proporcionen energía, precursores y poder reductor. Por otro lado, los elementos obtenidos, se utilizan para la biosíntesis de moléculas complejas que formen parte de estructuras y funciones complejas, a través de procesos anabólicos.</a:t>
            </a:r>
            <a:endParaRPr lang="es-ES" altLang="es-ES" dirty="0">
              <a:latin typeface="Calibri" panose="020F0502020204030204" pitchFamily="34" charset="0"/>
              <a:ea typeface="Calibri" panose="020F0502020204030204" pitchFamily="34" charset="0"/>
              <a:cs typeface="Times New Roman" panose="02020603050405020304" pitchFamily="18" charset="0"/>
            </a:endParaRPr>
          </a:p>
          <a:p>
            <a:pPr algn="l" eaLnBrk="0" hangingPunct="0"/>
            <a:r>
              <a:rPr lang="es-ES" b="1" i="1" dirty="0" smtClean="0">
                <a:solidFill>
                  <a:srgbClr val="FF0000"/>
                </a:solidFill>
              </a:rPr>
              <a:t>b)</a:t>
            </a:r>
          </a:p>
          <a:p>
            <a:pPr marL="285750" indent="-285750" algn="l" eaLnBrk="0" hangingPunct="0">
              <a:buFont typeface="Arial" panose="020B0604020202020204" pitchFamily="34" charset="0"/>
              <a:buChar char="•"/>
            </a:pPr>
            <a:r>
              <a:rPr lang="es-ES" b="1" i="1" dirty="0" smtClean="0">
                <a:solidFill>
                  <a:srgbClr val="A50021"/>
                </a:solidFill>
              </a:rPr>
              <a:t>Definiciones: </a:t>
            </a:r>
          </a:p>
          <a:p>
            <a:pPr marL="450850" algn="l" eaLnBrk="0" hangingPunct="0">
              <a:buFont typeface="Arial" panose="020B0604020202020204" pitchFamily="34" charset="0"/>
              <a:buChar char="•"/>
            </a:pPr>
            <a:r>
              <a:rPr lang="es-ES" b="1" i="1" dirty="0" smtClean="0">
                <a:solidFill>
                  <a:srgbClr val="A50021"/>
                </a:solidFill>
              </a:rPr>
              <a:t> </a:t>
            </a:r>
            <a:r>
              <a:rPr lang="es-ES" b="1" i="1" dirty="0" smtClean="0">
                <a:solidFill>
                  <a:srgbClr val="7030A0"/>
                </a:solidFill>
              </a:rPr>
              <a:t>Metabolismo: </a:t>
            </a:r>
            <a:r>
              <a:rPr lang="es-ES" b="1" i="1" dirty="0" smtClean="0">
                <a:solidFill>
                  <a:srgbClr val="A50021"/>
                </a:solidFill>
              </a:rPr>
              <a:t>Conjunto de procesos físico-químicos que se producen en las células y que permiten la obtención y utilización de recursos materiales y energéticos a dichas células. Se encuadra dentro de la F. de nutrición (Intercambios de materia y energía con el entorno).</a:t>
            </a:r>
          </a:p>
          <a:p>
            <a:pPr marL="450850" algn="l" eaLnBrk="0" hangingPunct="0">
              <a:buFont typeface="Arial" panose="020B0604020202020204" pitchFamily="34" charset="0"/>
              <a:buChar char="•"/>
            </a:pPr>
            <a:endParaRPr lang="es-ES" b="1" i="1" dirty="0" smtClean="0">
              <a:solidFill>
                <a:srgbClr val="A50021"/>
              </a:solidFill>
            </a:endParaRPr>
          </a:p>
          <a:p>
            <a:pPr marL="450850" algn="l" eaLnBrk="0" hangingPunct="0">
              <a:buFont typeface="Arial" panose="020B0604020202020204" pitchFamily="34" charset="0"/>
              <a:buChar char="•"/>
            </a:pPr>
            <a:r>
              <a:rPr lang="es-ES" b="1" i="1" dirty="0" smtClean="0">
                <a:solidFill>
                  <a:srgbClr val="A50021"/>
                </a:solidFill>
              </a:rPr>
              <a:t> </a:t>
            </a:r>
            <a:r>
              <a:rPr lang="es-ES" b="1" i="1" dirty="0" smtClean="0">
                <a:solidFill>
                  <a:srgbClr val="7030A0"/>
                </a:solidFill>
              </a:rPr>
              <a:t>Catabolismo:</a:t>
            </a:r>
            <a:r>
              <a:rPr lang="es-ES" b="1" i="1" dirty="0" smtClean="0">
                <a:solidFill>
                  <a:srgbClr val="A50021"/>
                </a:solidFill>
              </a:rPr>
              <a:t> Conjunto de procesos metabólicos </a:t>
            </a:r>
            <a:r>
              <a:rPr lang="es-ES" b="1" i="1" dirty="0" err="1" smtClean="0">
                <a:solidFill>
                  <a:srgbClr val="A50021"/>
                </a:solidFill>
              </a:rPr>
              <a:t>degradativos</a:t>
            </a:r>
            <a:r>
              <a:rPr lang="es-ES" b="1" i="1" dirty="0" smtClean="0">
                <a:solidFill>
                  <a:srgbClr val="A50021"/>
                </a:solidFill>
              </a:rPr>
              <a:t>, convergentes y oxidativos,  que permite a las células obtener: Vectores energéticos, Precursores y poder reductor.</a:t>
            </a:r>
          </a:p>
          <a:p>
            <a:pPr marL="450850" algn="l" eaLnBrk="0" hangingPunct="0">
              <a:buFont typeface="Arial" panose="020B0604020202020204" pitchFamily="34" charset="0"/>
              <a:buChar char="•"/>
            </a:pPr>
            <a:endParaRPr lang="es-ES" b="1" i="1" dirty="0" smtClean="0">
              <a:solidFill>
                <a:srgbClr val="A50021"/>
              </a:solidFill>
            </a:endParaRPr>
          </a:p>
          <a:p>
            <a:pPr marL="450850" algn="l" eaLnBrk="0" hangingPunct="0">
              <a:buFont typeface="Arial" panose="020B0604020202020204" pitchFamily="34" charset="0"/>
              <a:buChar char="•"/>
            </a:pPr>
            <a:r>
              <a:rPr lang="es-ES" b="1" i="1" dirty="0" smtClean="0">
                <a:solidFill>
                  <a:srgbClr val="7030A0"/>
                </a:solidFill>
              </a:rPr>
              <a:t> Anabolismo</a:t>
            </a:r>
            <a:r>
              <a:rPr lang="es-ES" b="1" i="1" dirty="0" smtClean="0">
                <a:solidFill>
                  <a:srgbClr val="A50021"/>
                </a:solidFill>
              </a:rPr>
              <a:t>: Conjunto de procesos </a:t>
            </a:r>
            <a:r>
              <a:rPr lang="es-ES" b="1" i="1" dirty="0" err="1" smtClean="0">
                <a:solidFill>
                  <a:srgbClr val="A50021"/>
                </a:solidFill>
              </a:rPr>
              <a:t>biosíntéticos</a:t>
            </a:r>
            <a:r>
              <a:rPr lang="es-ES" b="1" i="1" dirty="0" smtClean="0">
                <a:solidFill>
                  <a:srgbClr val="A50021"/>
                </a:solidFill>
              </a:rPr>
              <a:t>, divergentes y reductores  que permite la obtención de moléculas orgánicas complejas a partir de otras más sencillas (también orgánicas en el caso de organismos heterótrofos o de inorgánicas y orgánicas en organismos autótrofos) .</a:t>
            </a:r>
            <a:endParaRPr lang="es-ES" b="1" i="1" dirty="0">
              <a:solidFill>
                <a:srgbClr val="A50021"/>
              </a:solidFill>
            </a:endParaRPr>
          </a:p>
        </p:txBody>
      </p:sp>
    </p:spTree>
    <p:extLst>
      <p:ext uri="{BB962C8B-B14F-4D97-AF65-F5344CB8AC3E}">
        <p14:creationId xmlns:p14="http://schemas.microsoft.com/office/powerpoint/2010/main" val="3393608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0179"/>
                                        </p:tgtEl>
                                        <p:attrNameLst>
                                          <p:attrName>style.visibility</p:attrName>
                                        </p:attrNameLst>
                                      </p:cBhvr>
                                      <p:to>
                                        <p:strVal val="visible"/>
                                      </p:to>
                                    </p:set>
                                    <p:animEffect transition="in" filter="checkerboard(across)">
                                      <p:cBhvr>
                                        <p:cTn id="7" dur="500"/>
                                        <p:tgtEl>
                                          <p:spTgt spid="50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p:bldLst>
  </p:timing>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ntermedio">
  <a:themeElements>
    <a:clrScheme name="Personalizado 10">
      <a:dk1>
        <a:sysClr val="windowText" lastClr="000000"/>
      </a:dk1>
      <a:lt1>
        <a:sysClr val="window" lastClr="FFFFFF"/>
      </a:lt1>
      <a:dk2>
        <a:srgbClr val="000000"/>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Intermedio">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Intermedio">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ersonalizado 10">
    <a:dk1>
      <a:sysClr val="windowText" lastClr="000000"/>
    </a:dk1>
    <a:lt1>
      <a:sysClr val="window" lastClr="FFFFFF"/>
    </a:lt1>
    <a:dk2>
      <a:srgbClr val="000000"/>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docProps/app.xml><?xml version="1.0" encoding="utf-8"?>
<Properties xmlns="http://schemas.openxmlformats.org/officeDocument/2006/extended-properties" xmlns:vt="http://schemas.openxmlformats.org/officeDocument/2006/docPropsVTypes">
  <TotalTime>1590</TotalTime>
  <Words>2925</Words>
  <Application>Microsoft Office PowerPoint</Application>
  <PresentationFormat>Panorámica</PresentationFormat>
  <Paragraphs>395</Paragraphs>
  <Slides>19</Slides>
  <Notes>9</Notes>
  <HiddenSlides>0</HiddenSlides>
  <MMClips>0</MMClips>
  <ScaleCrop>false</ScaleCrop>
  <HeadingPairs>
    <vt:vector size="6" baseType="variant">
      <vt:variant>
        <vt:lpstr>Fuentes usadas</vt:lpstr>
      </vt:variant>
      <vt:variant>
        <vt:i4>9</vt:i4>
      </vt:variant>
      <vt:variant>
        <vt:lpstr>Tema</vt:lpstr>
      </vt:variant>
      <vt:variant>
        <vt:i4>2</vt:i4>
      </vt:variant>
      <vt:variant>
        <vt:lpstr>Títulos de diapositiva</vt:lpstr>
      </vt:variant>
      <vt:variant>
        <vt:i4>19</vt:i4>
      </vt:variant>
    </vt:vector>
  </HeadingPairs>
  <TitlesOfParts>
    <vt:vector size="30" baseType="lpstr">
      <vt:lpstr>Arial</vt:lpstr>
      <vt:lpstr>Calibri</vt:lpstr>
      <vt:lpstr>Calibri Light</vt:lpstr>
      <vt:lpstr>Courier New</vt:lpstr>
      <vt:lpstr>Symbol</vt:lpstr>
      <vt:lpstr>Times New Roman</vt:lpstr>
      <vt:lpstr>Tw Cen MT</vt:lpstr>
      <vt:lpstr>Wingdings</vt:lpstr>
      <vt:lpstr>Wingdings 2</vt:lpstr>
      <vt:lpstr>Tema de Office</vt:lpstr>
      <vt:lpstr>Intermedio</vt:lpstr>
      <vt:lpstr>El metabolismo Repaso EBAU </vt:lpstr>
      <vt:lpstr>Presentación de PowerPoint</vt:lpstr>
      <vt:lpstr>Presentación de PowerPoint</vt:lpstr>
      <vt:lpstr>Presentación de PowerPoint</vt:lpstr>
      <vt:lpstr>Defina los siguientes conceptos: Fotosíntesis, quimiosíntesis, fermentación, respiración aerobia y respiración anaerobia. Indique las principales similitudes y diferencias entre ellos así como sus respectivas funciones biológicas. Ponga en cada caso un ejemplo de seres vivos capaces de utilizar los mencionados procesos. (En cada uno de los conceptos se valorará la información que, para cada uno se pide, incluidos los ejemplos. Para cada concepto, 0,3 puntos por toda la información solicitada).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Sobremesa</dc:creator>
  <cp:lastModifiedBy>Sobremesa</cp:lastModifiedBy>
  <cp:revision>72</cp:revision>
  <dcterms:created xsi:type="dcterms:W3CDTF">2020-05-18T07:54:37Z</dcterms:created>
  <dcterms:modified xsi:type="dcterms:W3CDTF">2021-03-18T08:07:10Z</dcterms:modified>
</cp:coreProperties>
</file>