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notesMasterIdLst>
    <p:notesMasterId r:id="rId26"/>
  </p:notesMasterIdLst>
  <p:sldIdLst>
    <p:sldId id="273" r:id="rId4"/>
    <p:sldId id="281" r:id="rId5"/>
    <p:sldId id="282" r:id="rId6"/>
    <p:sldId id="275" r:id="rId7"/>
    <p:sldId id="259" r:id="rId8"/>
    <p:sldId id="279" r:id="rId9"/>
    <p:sldId id="262" r:id="rId10"/>
    <p:sldId id="264" r:id="rId11"/>
    <p:sldId id="265" r:id="rId12"/>
    <p:sldId id="277" r:id="rId13"/>
    <p:sldId id="260" r:id="rId14"/>
    <p:sldId id="261" r:id="rId15"/>
    <p:sldId id="268" r:id="rId16"/>
    <p:sldId id="258" r:id="rId17"/>
    <p:sldId id="269" r:id="rId18"/>
    <p:sldId id="270" r:id="rId19"/>
    <p:sldId id="271" r:id="rId20"/>
    <p:sldId id="276" r:id="rId21"/>
    <p:sldId id="274" r:id="rId22"/>
    <p:sldId id="267" r:id="rId23"/>
    <p:sldId id="272" r:id="rId24"/>
    <p:sldId id="278"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517" autoAdjust="0"/>
  </p:normalViewPr>
  <p:slideViewPr>
    <p:cSldViewPr snapToGrid="0">
      <p:cViewPr varScale="1">
        <p:scale>
          <a:sx n="74" d="100"/>
          <a:sy n="74" d="100"/>
        </p:scale>
        <p:origin x="84"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740FC-7F93-40ED-9FD6-6160E6B4C6EE}" type="datetimeFigureOut">
              <a:rPr lang="es-ES" smtClean="0"/>
              <a:t>10/01/2021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603AD-DE24-4048-86F1-43094A5FACDB}" type="slidenum">
              <a:rPr lang="es-ES" smtClean="0"/>
              <a:t>‹Nº›</a:t>
            </a:fld>
            <a:endParaRPr lang="es-ES"/>
          </a:p>
        </p:txBody>
      </p:sp>
    </p:spTree>
    <p:extLst>
      <p:ext uri="{BB962C8B-B14F-4D97-AF65-F5344CB8AC3E}">
        <p14:creationId xmlns:p14="http://schemas.microsoft.com/office/powerpoint/2010/main" val="309852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p:spPr>
        <p:txBody>
          <a:bodyPr/>
          <a:lstStyle/>
          <a:p>
            <a:pPr eaLnBrk="1" hangingPunct="1">
              <a:spcBef>
                <a:spcPct val="0"/>
              </a:spcBef>
            </a:pPr>
            <a:endParaRPr lang="es-ES_tradnl" smtClean="0"/>
          </a:p>
        </p:txBody>
      </p:sp>
      <p:sp>
        <p:nvSpPr>
          <p:cNvPr id="79876"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B3D054-A718-4B8F-A887-D11DB9081FA6}" type="slidenum">
              <a:rPr kumimoji="0" lang="es-E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smtClean="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72805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1 Marcador de imagen de diapositiva"/>
          <p:cNvSpPr>
            <a:spLocks noGrp="1" noRot="1" noChangeAspect="1" noTextEdit="1"/>
          </p:cNvSpPr>
          <p:nvPr>
            <p:ph type="sldImg"/>
          </p:nvPr>
        </p:nvSpPr>
        <p:spPr>
          <a:ln/>
        </p:spPr>
      </p:sp>
      <p:sp>
        <p:nvSpPr>
          <p:cNvPr id="135171" name="2 Marcador de notas"/>
          <p:cNvSpPr>
            <a:spLocks noGrp="1"/>
          </p:cNvSpPr>
          <p:nvPr>
            <p:ph type="body" idx="1"/>
          </p:nvPr>
        </p:nvSpPr>
        <p:spPr>
          <a:noFill/>
          <a:ln/>
        </p:spPr>
        <p:txBody>
          <a:bodyPr/>
          <a:lstStyle/>
          <a:p>
            <a:endParaRPr lang="es-ES_tradnl" smtClean="0"/>
          </a:p>
        </p:txBody>
      </p:sp>
      <p:sp>
        <p:nvSpPr>
          <p:cNvPr id="135172"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7A60D1-A762-48BB-A137-73972A48AE15}"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110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1 Marcador de imagen de diapositiva"/>
          <p:cNvSpPr>
            <a:spLocks noGrp="1" noRot="1" noChangeAspect="1" noTextEdit="1"/>
          </p:cNvSpPr>
          <p:nvPr>
            <p:ph type="sldImg"/>
          </p:nvPr>
        </p:nvSpPr>
        <p:spPr>
          <a:ln/>
        </p:spPr>
      </p:sp>
      <p:sp>
        <p:nvSpPr>
          <p:cNvPr id="131075" name="2 Marcador de notas"/>
          <p:cNvSpPr>
            <a:spLocks noGrp="1"/>
          </p:cNvSpPr>
          <p:nvPr>
            <p:ph type="body" idx="1"/>
          </p:nvPr>
        </p:nvSpPr>
        <p:spPr>
          <a:noFill/>
          <a:ln/>
        </p:spPr>
        <p:txBody>
          <a:bodyPr/>
          <a:lstStyle/>
          <a:p>
            <a:endParaRPr lang="es-ES_tradnl" smtClean="0"/>
          </a:p>
        </p:txBody>
      </p:sp>
      <p:sp>
        <p:nvSpPr>
          <p:cNvPr id="131076"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BBE9D9-5F40-4DE9-BC3C-1359683A3E6A}"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248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1 Marcador de imagen de diapositiva"/>
          <p:cNvSpPr>
            <a:spLocks noGrp="1" noRot="1" noChangeAspect="1" noTextEdit="1"/>
          </p:cNvSpPr>
          <p:nvPr>
            <p:ph type="sldImg"/>
          </p:nvPr>
        </p:nvSpPr>
        <p:spPr>
          <a:ln/>
        </p:spPr>
      </p:sp>
      <p:sp>
        <p:nvSpPr>
          <p:cNvPr id="130051" name="2 Marcador de notas"/>
          <p:cNvSpPr>
            <a:spLocks noGrp="1"/>
          </p:cNvSpPr>
          <p:nvPr>
            <p:ph type="body" idx="1"/>
          </p:nvPr>
        </p:nvSpPr>
        <p:spPr>
          <a:noFill/>
          <a:ln/>
        </p:spPr>
        <p:txBody>
          <a:bodyPr/>
          <a:lstStyle/>
          <a:p>
            <a:endParaRPr lang="es-ES_tradnl" smtClean="0"/>
          </a:p>
        </p:txBody>
      </p:sp>
      <p:sp>
        <p:nvSpPr>
          <p:cNvPr id="130052"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D20A5-82EC-46D6-B368-20AE8AE7A2A5}"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028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p:spPr>
        <p:txBody>
          <a:bodyPr/>
          <a:lstStyle/>
          <a:p>
            <a:endParaRPr lang="es-ES" smtClean="0"/>
          </a:p>
        </p:txBody>
      </p:sp>
      <p:sp>
        <p:nvSpPr>
          <p:cNvPr id="102404"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FAD6CE-8AC5-470B-B27A-78220A33BBCC}"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999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Marcador de imagen de diapositiva"/>
          <p:cNvSpPr>
            <a:spLocks noGrp="1" noRot="1" noChangeAspect="1" noTextEdit="1"/>
          </p:cNvSpPr>
          <p:nvPr>
            <p:ph type="sldImg"/>
          </p:nvPr>
        </p:nvSpPr>
        <p:spPr>
          <a:ln/>
        </p:spPr>
      </p:sp>
      <p:sp>
        <p:nvSpPr>
          <p:cNvPr id="133123" name="2 Marcador de notas"/>
          <p:cNvSpPr>
            <a:spLocks noGrp="1"/>
          </p:cNvSpPr>
          <p:nvPr>
            <p:ph type="body" idx="1"/>
          </p:nvPr>
        </p:nvSpPr>
        <p:spPr>
          <a:noFill/>
          <a:ln/>
        </p:spPr>
        <p:txBody>
          <a:bodyPr/>
          <a:lstStyle/>
          <a:p>
            <a:endParaRPr lang="es-ES_tradnl" smtClean="0"/>
          </a:p>
        </p:txBody>
      </p:sp>
      <p:sp>
        <p:nvSpPr>
          <p:cNvPr id="133124"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BB3677-F92C-4DBF-9CE5-B49557B4E218}"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022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064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_tradnl" smtClean="0"/>
          </a:p>
        </p:txBody>
      </p:sp>
      <p:sp>
        <p:nvSpPr>
          <p:cNvPr id="24064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6B014E-20F3-488B-9E45-5F24926B8AC8}"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5390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1 Marcador de imagen de diapositiva"/>
          <p:cNvSpPr>
            <a:spLocks noGrp="1" noRot="1" noChangeAspect="1" noTextEdit="1"/>
          </p:cNvSpPr>
          <p:nvPr>
            <p:ph type="sldImg"/>
          </p:nvPr>
        </p:nvSpPr>
        <p:spPr>
          <a:ln/>
        </p:spPr>
      </p:sp>
      <p:sp>
        <p:nvSpPr>
          <p:cNvPr id="132099" name="2 Marcador de notas"/>
          <p:cNvSpPr>
            <a:spLocks noGrp="1"/>
          </p:cNvSpPr>
          <p:nvPr>
            <p:ph type="body" idx="1"/>
          </p:nvPr>
        </p:nvSpPr>
        <p:spPr>
          <a:noFill/>
          <a:ln/>
        </p:spPr>
        <p:txBody>
          <a:bodyPr/>
          <a:lstStyle/>
          <a:p>
            <a:endParaRPr lang="es-ES_tradnl" smtClean="0"/>
          </a:p>
        </p:txBody>
      </p:sp>
      <p:sp>
        <p:nvSpPr>
          <p:cNvPr id="132100"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8AF010-4B16-4900-A98F-C0238DD4833E}"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143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1 Marcador de imagen de diapositiva"/>
          <p:cNvSpPr>
            <a:spLocks noGrp="1" noRot="1" noChangeAspect="1" noTextEdit="1"/>
          </p:cNvSpPr>
          <p:nvPr>
            <p:ph type="sldImg"/>
          </p:nvPr>
        </p:nvSpPr>
        <p:spPr>
          <a:ln/>
        </p:spPr>
      </p:sp>
      <p:sp>
        <p:nvSpPr>
          <p:cNvPr id="129027" name="2 Marcador de notas"/>
          <p:cNvSpPr>
            <a:spLocks noGrp="1"/>
          </p:cNvSpPr>
          <p:nvPr>
            <p:ph type="body" idx="1"/>
          </p:nvPr>
        </p:nvSpPr>
        <p:spPr>
          <a:noFill/>
          <a:ln/>
        </p:spPr>
        <p:txBody>
          <a:bodyPr/>
          <a:lstStyle/>
          <a:p>
            <a:endParaRPr lang="es-ES_tradnl" smtClean="0"/>
          </a:p>
        </p:txBody>
      </p:sp>
      <p:sp>
        <p:nvSpPr>
          <p:cNvPr id="129028"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C5C0B5-61FD-471E-AA44-BD6DE24E3D98}"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4409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1 Marcador de imagen de diapositiva"/>
          <p:cNvSpPr>
            <a:spLocks noGrp="1" noRot="1" noChangeAspect="1" noTextEdit="1"/>
          </p:cNvSpPr>
          <p:nvPr>
            <p:ph type="sldImg"/>
          </p:nvPr>
        </p:nvSpPr>
        <p:spPr>
          <a:ln/>
        </p:spPr>
      </p:sp>
      <p:sp>
        <p:nvSpPr>
          <p:cNvPr id="135171" name="2 Marcador de notas"/>
          <p:cNvSpPr>
            <a:spLocks noGrp="1"/>
          </p:cNvSpPr>
          <p:nvPr>
            <p:ph type="body" idx="1"/>
          </p:nvPr>
        </p:nvSpPr>
        <p:spPr>
          <a:noFill/>
          <a:ln/>
        </p:spPr>
        <p:txBody>
          <a:bodyPr/>
          <a:lstStyle/>
          <a:p>
            <a:endParaRPr lang="es-ES_tradnl" smtClean="0"/>
          </a:p>
        </p:txBody>
      </p:sp>
      <p:sp>
        <p:nvSpPr>
          <p:cNvPr id="135172"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7A60D1-A762-48BB-A137-73972A48AE15}"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7810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BD405B-8A02-40BA-8CBB-4330BCA1351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s-ES_tradnl" smtClean="0"/>
          </a:p>
        </p:txBody>
      </p:sp>
    </p:spTree>
    <p:extLst>
      <p:ext uri="{BB962C8B-B14F-4D97-AF65-F5344CB8AC3E}">
        <p14:creationId xmlns:p14="http://schemas.microsoft.com/office/powerpoint/2010/main" val="147270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_tradnl"/>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_tradnl"/>
          </a:p>
        </p:txBody>
      </p:sp>
      <p:sp>
        <p:nvSpPr>
          <p:cNvPr id="4" name="1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3 Marcador de número de diapositiva"/>
          <p:cNvSpPr>
            <a:spLocks noGrp="1"/>
          </p:cNvSpPr>
          <p:nvPr>
            <p:ph type="sldNum" sz="quarter" idx="12"/>
          </p:nvPr>
        </p:nvSpPr>
        <p:spPr/>
        <p:txBody>
          <a:bodyPr/>
          <a:lstStyle>
            <a:lvl1pPr>
              <a:defRPr/>
            </a:lvl1pPr>
          </a:lstStyle>
          <a:p>
            <a:pPr>
              <a:defRPr/>
            </a:pPr>
            <a:fld id="{94CEE00B-91B3-4325-A1CE-A347ABA28195}" type="slidenum">
              <a:rPr lang="es-ES"/>
              <a:pPr>
                <a:defRPr/>
              </a:pPr>
              <a:t>‹Nº›</a:t>
            </a:fld>
            <a:endParaRPr lang="es-ES" dirty="0"/>
          </a:p>
        </p:txBody>
      </p:sp>
    </p:spTree>
    <p:extLst>
      <p:ext uri="{BB962C8B-B14F-4D97-AF65-F5344CB8AC3E}">
        <p14:creationId xmlns:p14="http://schemas.microsoft.com/office/powerpoint/2010/main" val="33870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1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3 Marcador de número de diapositiva"/>
          <p:cNvSpPr>
            <a:spLocks noGrp="1"/>
          </p:cNvSpPr>
          <p:nvPr>
            <p:ph type="sldNum" sz="quarter" idx="12"/>
          </p:nvPr>
        </p:nvSpPr>
        <p:spPr/>
        <p:txBody>
          <a:bodyPr/>
          <a:lstStyle>
            <a:lvl1pPr>
              <a:defRPr/>
            </a:lvl1pPr>
          </a:lstStyle>
          <a:p>
            <a:pPr>
              <a:defRPr/>
            </a:pPr>
            <a:fld id="{DAD87F9F-440C-42C4-9295-6A905C5BF754}" type="slidenum">
              <a:rPr lang="es-ES"/>
              <a:pPr>
                <a:defRPr/>
              </a:pPr>
              <a:t>‹Nº›</a:t>
            </a:fld>
            <a:endParaRPr lang="es-ES" dirty="0"/>
          </a:p>
        </p:txBody>
      </p:sp>
    </p:spTree>
    <p:extLst>
      <p:ext uri="{BB962C8B-B14F-4D97-AF65-F5344CB8AC3E}">
        <p14:creationId xmlns:p14="http://schemas.microsoft.com/office/powerpoint/2010/main" val="407880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70433" y="228601"/>
            <a:ext cx="2717800" cy="5897563"/>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812801" y="228601"/>
            <a:ext cx="7954433" cy="58975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1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3 Marcador de número de diapositiva"/>
          <p:cNvSpPr>
            <a:spLocks noGrp="1"/>
          </p:cNvSpPr>
          <p:nvPr>
            <p:ph type="sldNum" sz="quarter" idx="12"/>
          </p:nvPr>
        </p:nvSpPr>
        <p:spPr/>
        <p:txBody>
          <a:bodyPr/>
          <a:lstStyle>
            <a:lvl1pPr>
              <a:defRPr/>
            </a:lvl1pPr>
          </a:lstStyle>
          <a:p>
            <a:pPr>
              <a:defRPr/>
            </a:pPr>
            <a:fld id="{9D2BE331-8EC6-4FBC-8E4A-AE8C4A66E175}" type="slidenum">
              <a:rPr lang="es-ES"/>
              <a:pPr>
                <a:defRPr/>
              </a:pPr>
              <a:t>‹Nº›</a:t>
            </a:fld>
            <a:endParaRPr lang="es-ES" dirty="0"/>
          </a:p>
        </p:txBody>
      </p:sp>
    </p:spTree>
    <p:extLst>
      <p:ext uri="{BB962C8B-B14F-4D97-AF65-F5344CB8AC3E}">
        <p14:creationId xmlns:p14="http://schemas.microsoft.com/office/powerpoint/2010/main" val="286855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5" name="4 Rectángulo"/>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6" name="5 Rectángulo"/>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8" name="7 Título"/>
          <p:cNvSpPr>
            <a:spLocks noGrp="1"/>
          </p:cNvSpPr>
          <p:nvPr>
            <p:ph type="ctrTitle"/>
          </p:nvPr>
        </p:nvSpPr>
        <p:spPr>
          <a:xfrm>
            <a:off x="3149600" y="4038600"/>
            <a:ext cx="8636000" cy="1828800"/>
          </a:xfrm>
        </p:spPr>
        <p:txBody>
          <a:bodyPr anchor="b"/>
          <a:lstStyle>
            <a:lvl1pPr>
              <a:defRPr cap="all" baseline="0"/>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7" name="27 Marcador de fecha"/>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endParaRPr lang="es-ES"/>
          </a:p>
        </p:txBody>
      </p:sp>
      <p:sp>
        <p:nvSpPr>
          <p:cNvPr id="10" name="16 Marcador de pie de página"/>
          <p:cNvSpPr>
            <a:spLocks noGrp="1"/>
          </p:cNvSpPr>
          <p:nvPr>
            <p:ph type="ftr" sz="quarter" idx="11"/>
          </p:nvPr>
        </p:nvSpPr>
        <p:spPr>
          <a:xfrm>
            <a:off x="2781300" y="236539"/>
            <a:ext cx="7823200" cy="365125"/>
          </a:xfrm>
        </p:spPr>
        <p:txBody>
          <a:bodyPr/>
          <a:lstStyle>
            <a:lvl1pPr algn="r">
              <a:defRPr>
                <a:solidFill>
                  <a:srgbClr val="EBDDC3"/>
                </a:solidFill>
              </a:defRPr>
            </a:lvl1pPr>
          </a:lstStyle>
          <a:p>
            <a:pPr>
              <a:defRPr/>
            </a:pPr>
            <a:endParaRPr lang="es-ES"/>
          </a:p>
        </p:txBody>
      </p:sp>
      <p:sp>
        <p:nvSpPr>
          <p:cNvPr id="11" name="28 Marcador de número de diapositiva"/>
          <p:cNvSpPr>
            <a:spLocks noGrp="1"/>
          </p:cNvSpPr>
          <p:nvPr>
            <p:ph type="sldNum" sz="quarter" idx="12"/>
          </p:nvPr>
        </p:nvSpPr>
        <p:spPr>
          <a:xfrm>
            <a:off x="10668000" y="228600"/>
            <a:ext cx="1117600" cy="381000"/>
          </a:xfrm>
        </p:spPr>
        <p:txBody>
          <a:bodyPr/>
          <a:lstStyle>
            <a:lvl1pPr>
              <a:defRPr>
                <a:solidFill>
                  <a:srgbClr val="EBDDC3"/>
                </a:solidFill>
              </a:defRPr>
            </a:lvl1pPr>
          </a:lstStyle>
          <a:p>
            <a:pPr>
              <a:defRPr/>
            </a:pPr>
            <a:fld id="{DA433832-3EAC-4A78-BACE-A028CC495614}" type="slidenum">
              <a:rPr lang="es-ES"/>
              <a:pPr>
                <a:defRPr/>
              </a:pPr>
              <a:t>‹Nº›</a:t>
            </a:fld>
            <a:endParaRPr lang="es-ES" dirty="0"/>
          </a:p>
        </p:txBody>
      </p:sp>
    </p:spTree>
    <p:extLst>
      <p:ext uri="{BB962C8B-B14F-4D97-AF65-F5344CB8AC3E}">
        <p14:creationId xmlns:p14="http://schemas.microsoft.com/office/powerpoint/2010/main" val="383228336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16864" y="228600"/>
            <a:ext cx="10871200" cy="990600"/>
          </a:xfrm>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816864" y="1600200"/>
            <a:ext cx="10871200" cy="4495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A9DAB65E-0282-4FBE-8287-126371C7EFC5}" type="slidenum">
              <a:rPr lang="es-ES"/>
              <a:pPr>
                <a:defRPr/>
              </a:pPr>
              <a:t>‹Nº›</a:t>
            </a:fld>
            <a:endParaRPr lang="es-ES" dirty="0"/>
          </a:p>
        </p:txBody>
      </p:sp>
    </p:spTree>
    <p:extLst>
      <p:ext uri="{BB962C8B-B14F-4D97-AF65-F5344CB8AC3E}">
        <p14:creationId xmlns:p14="http://schemas.microsoft.com/office/powerpoint/2010/main" val="96844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4" name="3 Rectángulo"/>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5" name="4 Rectángulo"/>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6" name="5 Rectángulo"/>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3" name="2 Marcador de texto"/>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 name="1 Título"/>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s-ES" smtClean="0"/>
              <a:t>Haga clic para modificar el estilo de título del patrón</a:t>
            </a:r>
            <a:endParaRPr lang="en-US"/>
          </a:p>
        </p:txBody>
      </p:sp>
      <p:sp>
        <p:nvSpPr>
          <p:cNvPr id="7" name="11 Marcador de fecha"/>
          <p:cNvSpPr>
            <a:spLocks noGrp="1"/>
          </p:cNvSpPr>
          <p:nvPr>
            <p:ph type="dt" sz="half" idx="10"/>
          </p:nvPr>
        </p:nvSpPr>
        <p:spPr/>
        <p:txBody>
          <a:bodyPr/>
          <a:lstStyle>
            <a:lvl1pPr>
              <a:defRPr/>
            </a:lvl1pPr>
          </a:lstStyle>
          <a:p>
            <a:pPr>
              <a:defRPr/>
            </a:pPr>
            <a:endParaRPr lang="es-ES"/>
          </a:p>
        </p:txBody>
      </p:sp>
      <p:sp>
        <p:nvSpPr>
          <p:cNvPr id="8" name="12 Marcador de número de diapositiva"/>
          <p:cNvSpPr>
            <a:spLocks noGrp="1"/>
          </p:cNvSpPr>
          <p:nvPr>
            <p:ph type="sldNum" sz="quarter" idx="11"/>
          </p:nvPr>
        </p:nvSpPr>
        <p:spPr>
          <a:xfrm>
            <a:off x="0" y="1752601"/>
            <a:ext cx="1727200" cy="701675"/>
          </a:xfrm>
        </p:spPr>
        <p:txBody>
          <a:bodyPr>
            <a:noAutofit/>
          </a:bodyPr>
          <a:lstStyle>
            <a:lvl1pPr>
              <a:defRPr sz="2400">
                <a:solidFill>
                  <a:srgbClr val="FFFFFF"/>
                </a:solidFill>
              </a:defRPr>
            </a:lvl1pPr>
          </a:lstStyle>
          <a:p>
            <a:pPr>
              <a:defRPr/>
            </a:pPr>
            <a:fld id="{51D26A69-AF28-4C42-BE2D-D8CF14BE4A71}" type="slidenum">
              <a:rPr lang="es-ES"/>
              <a:pPr>
                <a:defRPr/>
              </a:pPr>
              <a:t>‹Nº›</a:t>
            </a:fld>
            <a:endParaRPr lang="es-ES" dirty="0"/>
          </a:p>
        </p:txBody>
      </p:sp>
      <p:sp>
        <p:nvSpPr>
          <p:cNvPr id="9" name="13 Marcador de pie de página"/>
          <p:cNvSpPr>
            <a:spLocks noGrp="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182051092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812800"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6459868"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7 Marcador de fecha"/>
          <p:cNvSpPr>
            <a:spLocks noGrp="1"/>
          </p:cNvSpPr>
          <p:nvPr>
            <p:ph type="dt" sz="half" idx="10"/>
          </p:nvPr>
        </p:nvSpPr>
        <p:spPr/>
        <p:txBody>
          <a:bodyPr rtlCol="0"/>
          <a:lstStyle>
            <a:lvl1pPr>
              <a:defRPr/>
            </a:lvl1pPr>
          </a:lstStyle>
          <a:p>
            <a:pPr>
              <a:defRPr/>
            </a:pPr>
            <a:endParaRPr lang="es-ES"/>
          </a:p>
        </p:txBody>
      </p:sp>
      <p:sp>
        <p:nvSpPr>
          <p:cNvPr id="6" name="9 Marcador de número de diapositiva"/>
          <p:cNvSpPr>
            <a:spLocks noGrp="1"/>
          </p:cNvSpPr>
          <p:nvPr>
            <p:ph type="sldNum" sz="quarter" idx="11"/>
          </p:nvPr>
        </p:nvSpPr>
        <p:spPr/>
        <p:txBody>
          <a:bodyPr rtlCol="0"/>
          <a:lstStyle>
            <a:lvl1pPr>
              <a:defRPr/>
            </a:lvl1pPr>
          </a:lstStyle>
          <a:p>
            <a:pPr>
              <a:defRPr/>
            </a:pPr>
            <a:fld id="{09249861-3A06-4B3B-BB54-A33D83A9C5CA}" type="slidenum">
              <a:rPr lang="es-ES"/>
              <a:pPr>
                <a:defRPr/>
              </a:pPr>
              <a:t>‹Nº›</a:t>
            </a:fld>
            <a:endParaRPr lang="es-ES" dirty="0"/>
          </a:p>
        </p:txBody>
      </p:sp>
      <p:sp>
        <p:nvSpPr>
          <p:cNvPr id="7" name="11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3148960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711200" y="273050"/>
            <a:ext cx="10871200" cy="86995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812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6400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6" name="15 Marcador de texto"/>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15" name="14 Marcador de texto"/>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9 Marcador de fecha"/>
          <p:cNvSpPr>
            <a:spLocks noGrp="1"/>
          </p:cNvSpPr>
          <p:nvPr>
            <p:ph type="dt" sz="half" idx="10"/>
          </p:nvPr>
        </p:nvSpPr>
        <p:spPr/>
        <p:txBody>
          <a:bodyPr rtlCol="0"/>
          <a:lstStyle>
            <a:lvl1pPr>
              <a:defRPr/>
            </a:lvl1pPr>
          </a:lstStyle>
          <a:p>
            <a:pPr>
              <a:defRPr/>
            </a:pPr>
            <a:endParaRPr lang="es-ES"/>
          </a:p>
        </p:txBody>
      </p:sp>
      <p:sp>
        <p:nvSpPr>
          <p:cNvPr id="8" name="11 Marcador de número de diapositiva"/>
          <p:cNvSpPr>
            <a:spLocks noGrp="1"/>
          </p:cNvSpPr>
          <p:nvPr>
            <p:ph type="sldNum" sz="quarter" idx="11"/>
          </p:nvPr>
        </p:nvSpPr>
        <p:spPr/>
        <p:txBody>
          <a:bodyPr rtlCol="0"/>
          <a:lstStyle>
            <a:lvl1pPr>
              <a:defRPr/>
            </a:lvl1pPr>
          </a:lstStyle>
          <a:p>
            <a:pPr>
              <a:defRPr/>
            </a:pPr>
            <a:fld id="{C885FB10-D4BA-4428-8B77-FB3C8E39E1D7}" type="slidenum">
              <a:rPr lang="es-ES"/>
              <a:pPr>
                <a:defRPr/>
              </a:pPr>
              <a:t>‹Nº›</a:t>
            </a:fld>
            <a:endParaRPr lang="es-ES" dirty="0"/>
          </a:p>
        </p:txBody>
      </p:sp>
      <p:sp>
        <p:nvSpPr>
          <p:cNvPr id="9" name="13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56622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pPr>
              <a:defRPr/>
            </a:pPr>
            <a:endParaRPr lang="es-ES"/>
          </a:p>
        </p:txBody>
      </p:sp>
      <p:sp>
        <p:nvSpPr>
          <p:cNvPr id="4" name="2 Marcador de pie de página"/>
          <p:cNvSpPr>
            <a:spLocks noGrp="1"/>
          </p:cNvSpPr>
          <p:nvPr>
            <p:ph type="ftr" sz="quarter" idx="11"/>
          </p:nvPr>
        </p:nvSpPr>
        <p:spPr/>
        <p:txBody>
          <a:bodyPr/>
          <a:lstStyle>
            <a:lvl1pPr>
              <a:defRPr/>
            </a:lvl1pPr>
          </a:lstStyle>
          <a:p>
            <a:pPr>
              <a:defRPr/>
            </a:pPr>
            <a:endParaRPr lang="es-ES"/>
          </a:p>
        </p:txBody>
      </p:sp>
      <p:sp>
        <p:nvSpPr>
          <p:cNvPr id="5" name="22 Marcador de número de diapositiva"/>
          <p:cNvSpPr>
            <a:spLocks noGrp="1"/>
          </p:cNvSpPr>
          <p:nvPr>
            <p:ph type="sldNum" sz="quarter" idx="12"/>
          </p:nvPr>
        </p:nvSpPr>
        <p:spPr/>
        <p:txBody>
          <a:bodyPr/>
          <a:lstStyle>
            <a:lvl1pPr>
              <a:defRPr/>
            </a:lvl1pPr>
          </a:lstStyle>
          <a:p>
            <a:pPr>
              <a:defRPr/>
            </a:pPr>
            <a:fld id="{9DCC130F-521E-404C-B7A9-81EB313BF8C6}" type="slidenum">
              <a:rPr lang="es-ES"/>
              <a:pPr>
                <a:defRPr/>
              </a:pPr>
              <a:t>‹Nº›</a:t>
            </a:fld>
            <a:endParaRPr lang="es-ES" dirty="0"/>
          </a:p>
        </p:txBody>
      </p:sp>
    </p:spTree>
    <p:extLst>
      <p:ext uri="{BB962C8B-B14F-4D97-AF65-F5344CB8AC3E}">
        <p14:creationId xmlns:p14="http://schemas.microsoft.com/office/powerpoint/2010/main" val="3815485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12800" y="273050"/>
            <a:ext cx="10769600" cy="869950"/>
          </a:xfrm>
        </p:spPr>
        <p:txBody>
          <a:bodyPr/>
          <a:lstStyle>
            <a:lvl1pPr algn="l">
              <a:buNone/>
              <a:defRPr sz="4400" b="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9" name="8 Marcador de contenido"/>
          <p:cNvSpPr>
            <a:spLocks noGrp="1"/>
          </p:cNvSpPr>
          <p:nvPr>
            <p:ph sz="quarter" idx="1"/>
          </p:nvPr>
        </p:nvSpPr>
        <p:spPr>
          <a:xfrm>
            <a:off x="3149600" y="1752600"/>
            <a:ext cx="85344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20B607D8-178C-405F-AFD8-5FD752A05DCD}" type="slidenum">
              <a:rPr lang="es-ES"/>
              <a:pPr>
                <a:defRPr/>
              </a:pPr>
              <a:t>‹Nº›</a:t>
            </a:fld>
            <a:endParaRPr lang="es-ES" dirty="0"/>
          </a:p>
        </p:txBody>
      </p:sp>
    </p:spTree>
    <p:extLst>
      <p:ext uri="{BB962C8B-B14F-4D97-AF65-F5344CB8AC3E}">
        <p14:creationId xmlns:p14="http://schemas.microsoft.com/office/powerpoint/2010/main" val="332019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5" name="4 Rectángulo"/>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6" name="5 Rectángulo"/>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7" name="6 Rectángulo"/>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8" name="7 Rectángulo"/>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4" name="3 Marcador de texto"/>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2" name="1 Título"/>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s-ES" noProof="0" dirty="0" smtClean="0"/>
              <a:t>Haga clic en el icono para agregar una imagen</a:t>
            </a:r>
            <a:endParaRPr lang="en-US" noProof="0" dirty="0"/>
          </a:p>
        </p:txBody>
      </p:sp>
      <p:sp>
        <p:nvSpPr>
          <p:cNvPr id="9" name="11 Marcador de fecha"/>
          <p:cNvSpPr>
            <a:spLocks noGrp="1"/>
          </p:cNvSpPr>
          <p:nvPr>
            <p:ph type="dt" sz="half" idx="10"/>
          </p:nvPr>
        </p:nvSpPr>
        <p:spPr>
          <a:xfrm>
            <a:off x="8331200" y="6248401"/>
            <a:ext cx="3556000" cy="365125"/>
          </a:xfrm>
        </p:spPr>
        <p:txBody>
          <a:bodyPr rtlCol="0"/>
          <a:lstStyle>
            <a:lvl1pPr>
              <a:defRPr/>
            </a:lvl1pPr>
          </a:lstStyle>
          <a:p>
            <a:pPr>
              <a:defRPr/>
            </a:pPr>
            <a:endParaRPr lang="es-ES"/>
          </a:p>
        </p:txBody>
      </p:sp>
      <p:sp>
        <p:nvSpPr>
          <p:cNvPr id="10" name="12 Marcador de número de diapositiva"/>
          <p:cNvSpPr>
            <a:spLocks noGrp="1"/>
          </p:cNvSpPr>
          <p:nvPr>
            <p:ph type="sldNum" sz="quarter" idx="11"/>
          </p:nvPr>
        </p:nvSpPr>
        <p:spPr>
          <a:xfrm>
            <a:off x="0" y="4667251"/>
            <a:ext cx="1930400" cy="663575"/>
          </a:xfrm>
        </p:spPr>
        <p:txBody>
          <a:bodyPr rtlCol="0"/>
          <a:lstStyle>
            <a:lvl1pPr>
              <a:defRPr sz="2800"/>
            </a:lvl1pPr>
          </a:lstStyle>
          <a:p>
            <a:pPr>
              <a:defRPr/>
            </a:pPr>
            <a:fld id="{39C44AFE-E199-433C-8B15-C77D854E229D}" type="slidenum">
              <a:rPr lang="es-ES"/>
              <a:pPr>
                <a:defRPr/>
              </a:pPr>
              <a:t>‹Nº›</a:t>
            </a:fld>
            <a:endParaRPr lang="es-ES" dirty="0"/>
          </a:p>
        </p:txBody>
      </p:sp>
      <p:sp>
        <p:nvSpPr>
          <p:cNvPr id="11" name="13 Marcador de pie de página"/>
          <p:cNvSpPr>
            <a:spLocks noGrp="1"/>
          </p:cNvSpPr>
          <p:nvPr>
            <p:ph type="ftr" sz="quarter" idx="12"/>
          </p:nvPr>
        </p:nvSpPr>
        <p:spPr>
          <a:xfrm>
            <a:off x="2133600" y="6248401"/>
            <a:ext cx="6096000" cy="365125"/>
          </a:xfrm>
        </p:spPr>
        <p:txBody>
          <a:bodyPr rtlCol="0"/>
          <a:lstStyle>
            <a:lvl1pPr>
              <a:defRPr/>
            </a:lvl1pPr>
          </a:lstStyle>
          <a:p>
            <a:pPr>
              <a:defRPr/>
            </a:pPr>
            <a:endParaRPr lang="es-ES"/>
          </a:p>
        </p:txBody>
      </p:sp>
    </p:spTree>
    <p:extLst>
      <p:ext uri="{BB962C8B-B14F-4D97-AF65-F5344CB8AC3E}">
        <p14:creationId xmlns:p14="http://schemas.microsoft.com/office/powerpoint/2010/main" val="165112310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1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3 Marcador de número de diapositiva"/>
          <p:cNvSpPr>
            <a:spLocks noGrp="1"/>
          </p:cNvSpPr>
          <p:nvPr>
            <p:ph type="sldNum" sz="quarter" idx="12"/>
          </p:nvPr>
        </p:nvSpPr>
        <p:spPr/>
        <p:txBody>
          <a:bodyPr/>
          <a:lstStyle>
            <a:lvl1pPr>
              <a:defRPr/>
            </a:lvl1pPr>
          </a:lstStyle>
          <a:p>
            <a:pPr>
              <a:defRPr/>
            </a:pPr>
            <a:fld id="{4DD27056-2B33-4451-A2A9-ECC0FB5776B4}" type="slidenum">
              <a:rPr lang="es-ES"/>
              <a:pPr>
                <a:defRPr/>
              </a:pPr>
              <a:t>‹Nº›</a:t>
            </a:fld>
            <a:endParaRPr lang="es-ES" dirty="0"/>
          </a:p>
        </p:txBody>
      </p:sp>
    </p:spTree>
    <p:extLst>
      <p:ext uri="{BB962C8B-B14F-4D97-AF65-F5344CB8AC3E}">
        <p14:creationId xmlns:p14="http://schemas.microsoft.com/office/powerpoint/2010/main" val="3215195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F69ACF1F-BA40-41E0-AFBB-5FFF0E1176BD}" type="slidenum">
              <a:rPr lang="es-ES"/>
              <a:pPr>
                <a:defRPr/>
              </a:pPr>
              <a:t>‹Nº›</a:t>
            </a:fld>
            <a:endParaRPr lang="es-ES" dirty="0"/>
          </a:p>
        </p:txBody>
      </p:sp>
    </p:spTree>
    <p:extLst>
      <p:ext uri="{BB962C8B-B14F-4D97-AF65-F5344CB8AC3E}">
        <p14:creationId xmlns:p14="http://schemas.microsoft.com/office/powerpoint/2010/main" val="1836723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Rectángulo"/>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5" name="4 Rectángulo"/>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6" name="5 Rectángulo"/>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2" name="1 Título vertical"/>
          <p:cNvSpPr>
            <a:spLocks noGrp="1"/>
          </p:cNvSpPr>
          <p:nvPr>
            <p:ph type="title" orient="vert"/>
          </p:nvPr>
        </p:nvSpPr>
        <p:spPr>
          <a:xfrm>
            <a:off x="8737600" y="609601"/>
            <a:ext cx="2743200" cy="55165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609600" y="609600"/>
            <a:ext cx="7416800" cy="551656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a:xfrm>
            <a:off x="8737600" y="6248401"/>
            <a:ext cx="2946400" cy="365125"/>
          </a:xfrm>
        </p:spPr>
        <p:txBody>
          <a:bodyPr/>
          <a:lstStyle>
            <a:lvl1pPr>
              <a:defRPr/>
            </a:lvl1pPr>
          </a:lstStyle>
          <a:p>
            <a:pPr>
              <a:defRPr/>
            </a:pPr>
            <a:endParaRPr lang="es-ES"/>
          </a:p>
        </p:txBody>
      </p:sp>
      <p:sp>
        <p:nvSpPr>
          <p:cNvPr id="8" name="4 Marcador de pie de página"/>
          <p:cNvSpPr>
            <a:spLocks noGrp="1"/>
          </p:cNvSpPr>
          <p:nvPr>
            <p:ph type="ftr" sz="quarter" idx="11"/>
          </p:nvPr>
        </p:nvSpPr>
        <p:spPr>
          <a:xfrm>
            <a:off x="609601" y="6248401"/>
            <a:ext cx="7431617" cy="365125"/>
          </a:xfrm>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a:xfrm rot="5400000">
            <a:off x="8075084" y="103717"/>
            <a:ext cx="533400" cy="325967"/>
          </a:xfrm>
        </p:spPr>
        <p:txBody>
          <a:bodyPr/>
          <a:lstStyle>
            <a:lvl1pPr>
              <a:defRPr/>
            </a:lvl1pPr>
          </a:lstStyle>
          <a:p>
            <a:pPr>
              <a:defRPr/>
            </a:pPr>
            <a:fld id="{6F4796DA-FF6F-4E48-A58D-1AF791B77C81}" type="slidenum">
              <a:rPr lang="es-ES"/>
              <a:pPr>
                <a:defRPr/>
              </a:pPr>
              <a:t>‹Nº›</a:t>
            </a:fld>
            <a:endParaRPr lang="es-ES" dirty="0"/>
          </a:p>
        </p:txBody>
      </p:sp>
    </p:spTree>
    <p:extLst>
      <p:ext uri="{BB962C8B-B14F-4D97-AF65-F5344CB8AC3E}">
        <p14:creationId xmlns:p14="http://schemas.microsoft.com/office/powerpoint/2010/main" val="3927039635"/>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12800" y="228600"/>
            <a:ext cx="10871200" cy="9906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817033" y="1600201"/>
            <a:ext cx="53340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354233" y="1600201"/>
            <a:ext cx="53340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BDECB574-67CE-4E60-8DB2-1833B8FDE2F8}" type="slidenum">
              <a:rPr lang="es-ES"/>
              <a:pPr>
                <a:defRPr/>
              </a:pPr>
              <a:t>‹Nº›</a:t>
            </a:fld>
            <a:endParaRPr lang="es-ES" dirty="0"/>
          </a:p>
        </p:txBody>
      </p:sp>
    </p:spTree>
    <p:extLst>
      <p:ext uri="{BB962C8B-B14F-4D97-AF65-F5344CB8AC3E}">
        <p14:creationId xmlns:p14="http://schemas.microsoft.com/office/powerpoint/2010/main" val="702334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40C7CC79-8191-4115-A897-8E0A478D1B29}" type="datetimeFigureOut">
              <a:rPr lang="es-ES" smtClean="0"/>
              <a:t>10/01/2021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908902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C7CC79-8191-4115-A897-8E0A478D1B29}" type="datetimeFigureOut">
              <a:rPr lang="es-ES" smtClean="0"/>
              <a:t>10/01/2021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13990325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0C7CC79-8191-4115-A897-8E0A478D1B29}" type="datetimeFigureOut">
              <a:rPr lang="es-ES" smtClean="0"/>
              <a:t>10/01/2021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1499731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0C7CC79-8191-4115-A897-8E0A478D1B29}" type="datetimeFigureOut">
              <a:rPr lang="es-ES" smtClean="0"/>
              <a:t>10/01/2021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1863567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0C7CC79-8191-4115-A897-8E0A478D1B29}" type="datetimeFigureOut">
              <a:rPr lang="es-ES" smtClean="0"/>
              <a:t>10/01/2021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2718026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0C7CC79-8191-4115-A897-8E0A478D1B29}" type="datetimeFigureOut">
              <a:rPr lang="es-ES" smtClean="0"/>
              <a:t>10/01/2021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1890559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C7CC79-8191-4115-A897-8E0A478D1B29}" type="datetimeFigureOut">
              <a:rPr lang="es-ES" smtClean="0"/>
              <a:t>10/01/2021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320323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1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3 Marcador de número de diapositiva"/>
          <p:cNvSpPr>
            <a:spLocks noGrp="1"/>
          </p:cNvSpPr>
          <p:nvPr>
            <p:ph type="sldNum" sz="quarter" idx="12"/>
          </p:nvPr>
        </p:nvSpPr>
        <p:spPr/>
        <p:txBody>
          <a:bodyPr/>
          <a:lstStyle>
            <a:lvl1pPr>
              <a:defRPr/>
            </a:lvl1pPr>
          </a:lstStyle>
          <a:p>
            <a:pPr>
              <a:defRPr/>
            </a:pPr>
            <a:fld id="{B11C001D-D557-448C-9EE2-5D3528262D6E}" type="slidenum">
              <a:rPr lang="es-ES"/>
              <a:pPr>
                <a:defRPr/>
              </a:pPr>
              <a:t>‹Nº›</a:t>
            </a:fld>
            <a:endParaRPr lang="es-ES" dirty="0"/>
          </a:p>
        </p:txBody>
      </p:sp>
    </p:spTree>
    <p:extLst>
      <p:ext uri="{BB962C8B-B14F-4D97-AF65-F5344CB8AC3E}">
        <p14:creationId xmlns:p14="http://schemas.microsoft.com/office/powerpoint/2010/main" val="2552909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C7CC79-8191-4115-A897-8E0A478D1B29}" type="datetimeFigureOut">
              <a:rPr lang="es-ES" smtClean="0"/>
              <a:t>10/01/2021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5285618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C7CC79-8191-4115-A897-8E0A478D1B29}" type="datetimeFigureOut">
              <a:rPr lang="es-ES" smtClean="0"/>
              <a:t>10/01/2021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30920653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C7CC79-8191-4115-A897-8E0A478D1B29}" type="datetimeFigureOut">
              <a:rPr lang="es-ES" smtClean="0"/>
              <a:t>10/01/2021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2410817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C7CC79-8191-4115-A897-8E0A478D1B29}" type="datetimeFigureOut">
              <a:rPr lang="es-ES" smtClean="0"/>
              <a:t>10/01/2021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AF2522-F075-47D7-850F-2FCA47BDB5B9}" type="slidenum">
              <a:rPr lang="es-ES" smtClean="0"/>
              <a:t>‹Nº›</a:t>
            </a:fld>
            <a:endParaRPr lang="es-ES"/>
          </a:p>
        </p:txBody>
      </p:sp>
    </p:spTree>
    <p:extLst>
      <p:ext uri="{BB962C8B-B14F-4D97-AF65-F5344CB8AC3E}">
        <p14:creationId xmlns:p14="http://schemas.microsoft.com/office/powerpoint/2010/main" val="160717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817033" y="1600201"/>
            <a:ext cx="533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6354233" y="1600201"/>
            <a:ext cx="533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1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3 Marcador de número de diapositiva"/>
          <p:cNvSpPr>
            <a:spLocks noGrp="1"/>
          </p:cNvSpPr>
          <p:nvPr>
            <p:ph type="sldNum" sz="quarter" idx="12"/>
          </p:nvPr>
        </p:nvSpPr>
        <p:spPr/>
        <p:txBody>
          <a:bodyPr/>
          <a:lstStyle>
            <a:lvl1pPr>
              <a:defRPr/>
            </a:lvl1pPr>
          </a:lstStyle>
          <a:p>
            <a:pPr>
              <a:defRPr/>
            </a:pPr>
            <a:fld id="{BCAD7AF3-4986-4414-BCA0-65C6AF18C73B}" type="slidenum">
              <a:rPr lang="es-ES"/>
              <a:pPr>
                <a:defRPr/>
              </a:pPr>
              <a:t>‹Nº›</a:t>
            </a:fld>
            <a:endParaRPr lang="es-ES" dirty="0"/>
          </a:p>
        </p:txBody>
      </p:sp>
    </p:spTree>
    <p:extLst>
      <p:ext uri="{BB962C8B-B14F-4D97-AF65-F5344CB8AC3E}">
        <p14:creationId xmlns:p14="http://schemas.microsoft.com/office/powerpoint/2010/main" val="280055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1 Marcador de fecha"/>
          <p:cNvSpPr>
            <a:spLocks noGrp="1"/>
          </p:cNvSpPr>
          <p:nvPr>
            <p:ph type="dt" sz="half" idx="10"/>
          </p:nvPr>
        </p:nvSpPr>
        <p:spPr/>
        <p:txBody>
          <a:bodyPr/>
          <a:lstStyle>
            <a:lvl1pPr>
              <a:defRPr/>
            </a:lvl1pPr>
          </a:lstStyle>
          <a:p>
            <a:pPr>
              <a:defRPr/>
            </a:pPr>
            <a:endParaRPr lang="es-ES"/>
          </a:p>
        </p:txBody>
      </p:sp>
      <p:sp>
        <p:nvSpPr>
          <p:cNvPr id="8" name="2 Marcador de pie de página"/>
          <p:cNvSpPr>
            <a:spLocks noGrp="1"/>
          </p:cNvSpPr>
          <p:nvPr>
            <p:ph type="ftr" sz="quarter" idx="11"/>
          </p:nvPr>
        </p:nvSpPr>
        <p:spPr/>
        <p:txBody>
          <a:bodyPr/>
          <a:lstStyle>
            <a:lvl1pPr>
              <a:defRPr/>
            </a:lvl1pPr>
          </a:lstStyle>
          <a:p>
            <a:pPr>
              <a:defRPr/>
            </a:pPr>
            <a:endParaRPr lang="es-ES"/>
          </a:p>
        </p:txBody>
      </p:sp>
      <p:sp>
        <p:nvSpPr>
          <p:cNvPr id="9" name="3 Marcador de número de diapositiva"/>
          <p:cNvSpPr>
            <a:spLocks noGrp="1"/>
          </p:cNvSpPr>
          <p:nvPr>
            <p:ph type="sldNum" sz="quarter" idx="12"/>
          </p:nvPr>
        </p:nvSpPr>
        <p:spPr/>
        <p:txBody>
          <a:bodyPr/>
          <a:lstStyle>
            <a:lvl1pPr>
              <a:defRPr/>
            </a:lvl1pPr>
          </a:lstStyle>
          <a:p>
            <a:pPr>
              <a:defRPr/>
            </a:pPr>
            <a:fld id="{E5477AF1-4229-4480-BE41-661718BA520D}" type="slidenum">
              <a:rPr lang="es-ES"/>
              <a:pPr>
                <a:defRPr/>
              </a:pPr>
              <a:t>‹Nº›</a:t>
            </a:fld>
            <a:endParaRPr lang="es-ES" dirty="0"/>
          </a:p>
        </p:txBody>
      </p:sp>
    </p:spTree>
    <p:extLst>
      <p:ext uri="{BB962C8B-B14F-4D97-AF65-F5344CB8AC3E}">
        <p14:creationId xmlns:p14="http://schemas.microsoft.com/office/powerpoint/2010/main" val="25550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1 Marcador de fecha"/>
          <p:cNvSpPr>
            <a:spLocks noGrp="1"/>
          </p:cNvSpPr>
          <p:nvPr>
            <p:ph type="dt" sz="half" idx="10"/>
          </p:nvPr>
        </p:nvSpPr>
        <p:spPr/>
        <p:txBody>
          <a:bodyPr/>
          <a:lstStyle>
            <a:lvl1pPr>
              <a:defRPr/>
            </a:lvl1pPr>
          </a:lstStyle>
          <a:p>
            <a:pPr>
              <a:defRPr/>
            </a:pPr>
            <a:endParaRPr lang="es-ES"/>
          </a:p>
        </p:txBody>
      </p:sp>
      <p:sp>
        <p:nvSpPr>
          <p:cNvPr id="4" name="2 Marcador de pie de página"/>
          <p:cNvSpPr>
            <a:spLocks noGrp="1"/>
          </p:cNvSpPr>
          <p:nvPr>
            <p:ph type="ftr" sz="quarter" idx="11"/>
          </p:nvPr>
        </p:nvSpPr>
        <p:spPr/>
        <p:txBody>
          <a:bodyPr/>
          <a:lstStyle>
            <a:lvl1pPr>
              <a:defRPr/>
            </a:lvl1pPr>
          </a:lstStyle>
          <a:p>
            <a:pPr>
              <a:defRPr/>
            </a:pPr>
            <a:endParaRPr lang="es-ES"/>
          </a:p>
        </p:txBody>
      </p:sp>
      <p:sp>
        <p:nvSpPr>
          <p:cNvPr id="5" name="3 Marcador de número de diapositiva"/>
          <p:cNvSpPr>
            <a:spLocks noGrp="1"/>
          </p:cNvSpPr>
          <p:nvPr>
            <p:ph type="sldNum" sz="quarter" idx="12"/>
          </p:nvPr>
        </p:nvSpPr>
        <p:spPr/>
        <p:txBody>
          <a:bodyPr/>
          <a:lstStyle>
            <a:lvl1pPr>
              <a:defRPr/>
            </a:lvl1pPr>
          </a:lstStyle>
          <a:p>
            <a:pPr>
              <a:defRPr/>
            </a:pPr>
            <a:fld id="{2D0105A4-F5BE-4BB6-9D71-ECD3B55B67E8}" type="slidenum">
              <a:rPr lang="es-ES"/>
              <a:pPr>
                <a:defRPr/>
              </a:pPr>
              <a:t>‹Nº›</a:t>
            </a:fld>
            <a:endParaRPr lang="es-ES" dirty="0"/>
          </a:p>
        </p:txBody>
      </p:sp>
    </p:spTree>
    <p:extLst>
      <p:ext uri="{BB962C8B-B14F-4D97-AF65-F5344CB8AC3E}">
        <p14:creationId xmlns:p14="http://schemas.microsoft.com/office/powerpoint/2010/main" val="2039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03020591-CF8F-482A-BFCF-552A5DFCB2CD}" type="slidenum">
              <a:rPr lang="es-ES"/>
              <a:pPr>
                <a:defRPr/>
              </a:pPr>
              <a:t>‹Nº›</a:t>
            </a:fld>
            <a:endParaRPr lang="es-ES" dirty="0"/>
          </a:p>
        </p:txBody>
      </p:sp>
    </p:spTree>
    <p:extLst>
      <p:ext uri="{BB962C8B-B14F-4D97-AF65-F5344CB8AC3E}">
        <p14:creationId xmlns:p14="http://schemas.microsoft.com/office/powerpoint/2010/main" val="340195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3 Marcador de número de diapositiva"/>
          <p:cNvSpPr>
            <a:spLocks noGrp="1"/>
          </p:cNvSpPr>
          <p:nvPr>
            <p:ph type="sldNum" sz="quarter" idx="12"/>
          </p:nvPr>
        </p:nvSpPr>
        <p:spPr/>
        <p:txBody>
          <a:bodyPr/>
          <a:lstStyle>
            <a:lvl1pPr>
              <a:defRPr/>
            </a:lvl1pPr>
          </a:lstStyle>
          <a:p>
            <a:pPr>
              <a:defRPr/>
            </a:pPr>
            <a:fld id="{9573E360-F050-4B55-B29D-AB301C6208C1}" type="slidenum">
              <a:rPr lang="es-ES"/>
              <a:pPr>
                <a:defRPr/>
              </a:pPr>
              <a:t>‹Nº›</a:t>
            </a:fld>
            <a:endParaRPr lang="es-ES" dirty="0"/>
          </a:p>
        </p:txBody>
      </p:sp>
    </p:spTree>
    <p:extLst>
      <p:ext uri="{BB962C8B-B14F-4D97-AF65-F5344CB8AC3E}">
        <p14:creationId xmlns:p14="http://schemas.microsoft.com/office/powerpoint/2010/main" val="79333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smtClean="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1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3 Marcador de número de diapositiva"/>
          <p:cNvSpPr>
            <a:spLocks noGrp="1"/>
          </p:cNvSpPr>
          <p:nvPr>
            <p:ph type="sldNum" sz="quarter" idx="12"/>
          </p:nvPr>
        </p:nvSpPr>
        <p:spPr/>
        <p:txBody>
          <a:bodyPr/>
          <a:lstStyle>
            <a:lvl1pPr>
              <a:defRPr/>
            </a:lvl1pPr>
          </a:lstStyle>
          <a:p>
            <a:pPr>
              <a:defRPr/>
            </a:pPr>
            <a:fld id="{2F9D541F-B813-47B8-9C5F-B6ADF4DC9E8E}" type="slidenum">
              <a:rPr lang="es-ES"/>
              <a:pPr>
                <a:defRPr/>
              </a:pPr>
              <a:t>‹Nº›</a:t>
            </a:fld>
            <a:endParaRPr lang="es-ES" dirty="0"/>
          </a:p>
        </p:txBody>
      </p:sp>
    </p:spTree>
    <p:extLst>
      <p:ext uri="{BB962C8B-B14F-4D97-AF65-F5344CB8AC3E}">
        <p14:creationId xmlns:p14="http://schemas.microsoft.com/office/powerpoint/2010/main" val="65587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21 Marcador de título"/>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099" name="12 Marcador de texto"/>
          <p:cNvSpPr>
            <a:spLocks noGrp="1"/>
          </p:cNvSpPr>
          <p:nvPr>
            <p:ph type="body" idx="1"/>
          </p:nvPr>
        </p:nvSpPr>
        <p:spPr bwMode="auto">
          <a:xfrm>
            <a:off x="817033" y="1600201"/>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1 Marcador de fecha"/>
          <p:cNvSpPr>
            <a:spLocks noGrp="1"/>
          </p:cNvSpPr>
          <p:nvPr>
            <p:ph type="dt" sz="half" idx="2"/>
          </p:nvPr>
        </p:nvSpPr>
        <p:spPr>
          <a:xfrm>
            <a:off x="8128000" y="6248401"/>
            <a:ext cx="3556000" cy="365125"/>
          </a:xfrm>
          <a:prstGeom prst="rect">
            <a:avLst/>
          </a:prstGeom>
        </p:spPr>
        <p:txBody>
          <a:bodyPr vert="horz" anchor="ctr" anchorCtr="0"/>
          <a:lstStyle>
            <a:lvl1pPr fontAlgn="auto">
              <a:spcBef>
                <a:spcPts val="0"/>
              </a:spcBef>
              <a:spcAft>
                <a:spcPts val="0"/>
              </a:spcAft>
              <a:defRPr sz="1400">
                <a:solidFill>
                  <a:schemeClr val="tx2"/>
                </a:solidFill>
                <a:latin typeface="+mn-lt"/>
              </a:defRPr>
            </a:lvl1pPr>
          </a:lstStyle>
          <a:p>
            <a:pPr>
              <a:defRPr/>
            </a:pPr>
            <a:endParaRPr lang="es-ES"/>
          </a:p>
        </p:txBody>
      </p:sp>
      <p:sp>
        <p:nvSpPr>
          <p:cNvPr id="11" name="2 Marcador de pie de página"/>
          <p:cNvSpPr>
            <a:spLocks noGrp="1"/>
          </p:cNvSpPr>
          <p:nvPr>
            <p:ph type="ftr" sz="quarter" idx="3"/>
          </p:nvPr>
        </p:nvSpPr>
        <p:spPr>
          <a:xfrm>
            <a:off x="812801" y="6248401"/>
            <a:ext cx="7228417" cy="365125"/>
          </a:xfrm>
          <a:prstGeom prst="rect">
            <a:avLst/>
          </a:prstGeom>
        </p:spPr>
        <p:txBody>
          <a:bodyPr vert="horz" anchor="ctr"/>
          <a:lstStyle>
            <a:lvl1pPr algn="r" fontAlgn="auto">
              <a:spcBef>
                <a:spcPts val="0"/>
              </a:spcBef>
              <a:spcAft>
                <a:spcPts val="0"/>
              </a:spcAft>
              <a:defRPr sz="1400">
                <a:solidFill>
                  <a:schemeClr val="tx2"/>
                </a:solidFill>
                <a:latin typeface="+mn-lt"/>
              </a:defRPr>
            </a:lvl1pPr>
          </a:lstStyle>
          <a:p>
            <a:pPr>
              <a:defRPr/>
            </a:pPr>
            <a:endParaRPr lang="es-ES"/>
          </a:p>
        </p:txBody>
      </p:sp>
      <p:sp>
        <p:nvSpPr>
          <p:cNvPr id="12" name="3 Marcador de número de diapositiva"/>
          <p:cNvSpPr>
            <a:spLocks noGrp="1"/>
          </p:cNvSpPr>
          <p:nvPr>
            <p:ph type="sldNum" sz="quarter" idx="4"/>
          </p:nvPr>
        </p:nvSpPr>
        <p:spPr>
          <a:xfrm>
            <a:off x="0" y="6248400"/>
            <a:ext cx="711200" cy="381000"/>
          </a:xfrm>
          <a:prstGeom prst="rect">
            <a:avLst/>
          </a:prstGeom>
        </p:spPr>
        <p:txBody>
          <a:bodyPr vert="horz" anchor="ctr" anchorCtr="0">
            <a:normAutofit/>
          </a:bodyPr>
          <a:lstStyle>
            <a:lvl1pPr algn="ctr" fontAlgn="auto">
              <a:spcBef>
                <a:spcPts val="0"/>
              </a:spcBef>
              <a:spcAft>
                <a:spcPts val="0"/>
              </a:spcAft>
              <a:defRPr sz="1400" b="1">
                <a:solidFill>
                  <a:schemeClr val="tx2"/>
                </a:solidFill>
                <a:latin typeface="+mn-lt"/>
              </a:defRPr>
            </a:lvl1pPr>
          </a:lstStyle>
          <a:p>
            <a:pPr>
              <a:defRPr/>
            </a:pPr>
            <a:fld id="{71682A15-B904-4F9E-B462-6B33EA1B2CBC}" type="slidenum">
              <a:rPr lang="es-ES"/>
              <a:pPr>
                <a:defRPr/>
              </a:pPr>
              <a:t>‹Nº›</a:t>
            </a:fld>
            <a:endParaRPr lang="es-ES" dirty="0"/>
          </a:p>
        </p:txBody>
      </p:sp>
    </p:spTree>
    <p:extLst>
      <p:ext uri="{BB962C8B-B14F-4D97-AF65-F5344CB8AC3E}">
        <p14:creationId xmlns:p14="http://schemas.microsoft.com/office/powerpoint/2010/main" val="15643018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a:solidFill>
            <a:schemeClr val="tx1"/>
          </a:solidFill>
          <a:latin typeface="+mn-lt"/>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a:solidFill>
            <a:schemeClr val="tx1"/>
          </a:solidFill>
          <a:latin typeface="+mn-lt"/>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a:solidFill>
            <a:schemeClr val="tx1"/>
          </a:solidFill>
          <a:latin typeface="+mn-lt"/>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mn-lt"/>
        </a:defRPr>
      </a:lvl5pPr>
      <a:lvl6pPr marL="2286000" indent="-228600" algn="l" rtl="0" fontAlgn="base">
        <a:spcBef>
          <a:spcPts val="400"/>
        </a:spcBef>
        <a:spcAft>
          <a:spcPct val="0"/>
        </a:spcAft>
        <a:buClr>
          <a:srgbClr val="D8B25C"/>
        </a:buClr>
        <a:buSzPct val="65000"/>
        <a:buFont typeface="Wingdings" pitchFamily="2" charset="2"/>
        <a:buChar char=""/>
        <a:defRPr sz="2000">
          <a:solidFill>
            <a:schemeClr val="tx1"/>
          </a:solidFill>
          <a:latin typeface="+mn-lt"/>
        </a:defRPr>
      </a:lvl6pPr>
      <a:lvl7pPr marL="2743200" indent="-228600" algn="l" rtl="0" fontAlgn="base">
        <a:spcBef>
          <a:spcPts val="400"/>
        </a:spcBef>
        <a:spcAft>
          <a:spcPct val="0"/>
        </a:spcAft>
        <a:buClr>
          <a:srgbClr val="D8B25C"/>
        </a:buClr>
        <a:buSzPct val="65000"/>
        <a:buFont typeface="Wingdings" pitchFamily="2" charset="2"/>
        <a:buChar char=""/>
        <a:defRPr sz="2000">
          <a:solidFill>
            <a:schemeClr val="tx1"/>
          </a:solidFill>
          <a:latin typeface="+mn-lt"/>
        </a:defRPr>
      </a:lvl7pPr>
      <a:lvl8pPr marL="3200400" indent="-228600" algn="l" rtl="0" fontAlgn="base">
        <a:spcBef>
          <a:spcPts val="400"/>
        </a:spcBef>
        <a:spcAft>
          <a:spcPct val="0"/>
        </a:spcAft>
        <a:buClr>
          <a:srgbClr val="D8B25C"/>
        </a:buClr>
        <a:buSzPct val="65000"/>
        <a:buFont typeface="Wingdings" pitchFamily="2" charset="2"/>
        <a:buChar char=""/>
        <a:defRPr sz="2000">
          <a:solidFill>
            <a:schemeClr val="tx1"/>
          </a:solidFill>
          <a:latin typeface="+mn-lt"/>
        </a:defRPr>
      </a:lvl8pPr>
      <a:lvl9pPr marL="3657600" indent="-228600" algn="l" rtl="0" fontAlgn="base">
        <a:spcBef>
          <a:spcPts val="400"/>
        </a:spcBef>
        <a:spcAft>
          <a:spcPct val="0"/>
        </a:spcAft>
        <a:buClr>
          <a:srgbClr val="D8B25C"/>
        </a:buClr>
        <a:buSzPct val="65000"/>
        <a:buFont typeface="Wingdings" pitchFamily="2" charset="2"/>
        <a:buChar char=""/>
        <a:defRPr sz="2000">
          <a:solidFill>
            <a:schemeClr val="tx1"/>
          </a:solidFill>
          <a:latin typeface="+mn-lt"/>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21 Marcador de título"/>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3075" name="12 Marcador de texto"/>
          <p:cNvSpPr>
            <a:spLocks noGrp="1"/>
          </p:cNvSpPr>
          <p:nvPr>
            <p:ph type="body" idx="1"/>
          </p:nvPr>
        </p:nvSpPr>
        <p:spPr bwMode="auto">
          <a:xfrm>
            <a:off x="817033" y="1600201"/>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rgbClr val="000000"/>
                </a:solidFill>
                <a:latin typeface="+mn-lt"/>
                <a:cs typeface="+mn-cs"/>
              </a:defRPr>
            </a:lvl1pPr>
          </a:lstStyle>
          <a:p>
            <a:pPr>
              <a:defRPr/>
            </a:pPr>
            <a:endParaRPr lang="es-ES"/>
          </a:p>
        </p:txBody>
      </p:sp>
      <p:sp>
        <p:nvSpPr>
          <p:cNvPr id="3" name="2 Marcador de pie de página"/>
          <p:cNvSpPr>
            <a:spLocks noGrp="1"/>
          </p:cNvSpPr>
          <p:nvPr>
            <p:ph type="ftr" sz="quarter" idx="3"/>
          </p:nvPr>
        </p:nvSpPr>
        <p:spPr>
          <a:xfrm>
            <a:off x="812801" y="6248401"/>
            <a:ext cx="7228417" cy="365125"/>
          </a:xfrm>
          <a:prstGeom prst="rect">
            <a:avLst/>
          </a:prstGeom>
        </p:spPr>
        <p:txBody>
          <a:bodyPr vert="horz" anchor="ctr"/>
          <a:lstStyle>
            <a:lvl1pPr algn="r" eaLnBrk="1" fontAlgn="auto" latinLnBrk="0" hangingPunct="1">
              <a:spcBef>
                <a:spcPts val="0"/>
              </a:spcBef>
              <a:spcAft>
                <a:spcPts val="0"/>
              </a:spcAft>
              <a:defRPr kumimoji="0" sz="1400">
                <a:solidFill>
                  <a:srgbClr val="000000"/>
                </a:solidFill>
                <a:latin typeface="+mn-lt"/>
                <a:cs typeface="+mn-cs"/>
              </a:defRPr>
            </a:lvl1pPr>
          </a:lstStyle>
          <a:p>
            <a:pPr>
              <a:defRPr/>
            </a:pPr>
            <a:endParaRPr lang="es-ES"/>
          </a:p>
        </p:txBody>
      </p:sp>
      <p:sp>
        <p:nvSpPr>
          <p:cNvPr id="7" name="6 Rectángulo"/>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8" name="7 Rectángulo"/>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9" name="8 Rectángulo"/>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solidFill>
                <a:prstClr val="white"/>
              </a:solidFill>
            </a:endParaRPr>
          </a:p>
        </p:txBody>
      </p:sp>
      <p:sp>
        <p:nvSpPr>
          <p:cNvPr id="23" name="22 Marcador de número de diapositiva"/>
          <p:cNvSpPr>
            <a:spLocks noGrp="1"/>
          </p:cNvSpPr>
          <p:nvPr>
            <p:ph type="sldNum" sz="quarter" idx="4"/>
          </p:nvPr>
        </p:nvSpPr>
        <p:spPr>
          <a:xfrm>
            <a:off x="0" y="1271589"/>
            <a:ext cx="7112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2A60CE5F-220B-4E91-97AF-F282082FBA2B}" type="slidenum">
              <a:rPr lang="es-ES"/>
              <a:pPr>
                <a:defRPr/>
              </a:pPr>
              <a:t>‹Nº›</a:t>
            </a:fld>
            <a:endParaRPr lang="es-ES" dirty="0"/>
          </a:p>
        </p:txBody>
      </p:sp>
    </p:spTree>
    <p:extLst>
      <p:ext uri="{BB962C8B-B14F-4D97-AF65-F5344CB8AC3E}">
        <p14:creationId xmlns:p14="http://schemas.microsoft.com/office/powerpoint/2010/main" val="23996414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7CC79-8191-4115-A897-8E0A478D1B29}" type="datetimeFigureOut">
              <a:rPr lang="es-ES" smtClean="0"/>
              <a:t>10/01/2021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F2522-F075-47D7-850F-2FCA47BDB5B9}" type="slidenum">
              <a:rPr lang="es-ES" smtClean="0"/>
              <a:t>‹Nº›</a:t>
            </a:fld>
            <a:endParaRPr lang="es-ES"/>
          </a:p>
        </p:txBody>
      </p:sp>
    </p:spTree>
    <p:extLst>
      <p:ext uri="{BB962C8B-B14F-4D97-AF65-F5344CB8AC3E}">
        <p14:creationId xmlns:p14="http://schemas.microsoft.com/office/powerpoint/2010/main" val="18483092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www.youtube.com/watch?v=nBt6RNGZW34" TargetMode="External"/><Relationship Id="rId4" Type="http://schemas.openxmlformats.org/officeDocument/2006/relationships/hyperlink" Target="https://www.youtube.com/watch?v=lXisSVgRI6s&amp;feature=emb_rel_en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http://genmolecular.files.wordpress.com/2008/05/no-disyuncion-en-ai-y-aii.jp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http://genmolecular.files.wordpress.com/2008/05/no-disyuncion-en-ai-y-aii.jpg" TargetMode="External"/><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9.png"/><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4 Subtítulo"/>
          <p:cNvSpPr>
            <a:spLocks noGrp="1"/>
          </p:cNvSpPr>
          <p:nvPr>
            <p:ph type="subTitle" idx="1"/>
          </p:nvPr>
        </p:nvSpPr>
        <p:spPr>
          <a:xfrm>
            <a:off x="3886200" y="6049963"/>
            <a:ext cx="6705600" cy="685800"/>
          </a:xfrm>
        </p:spPr>
        <p:txBody>
          <a:bodyPr/>
          <a:lstStyle/>
          <a:p>
            <a:pPr eaLnBrk="1" hangingPunct="1"/>
            <a:r>
              <a:rPr lang="es-ES" dirty="0" smtClean="0"/>
              <a:t>2º bachillerato - Biología</a:t>
            </a:r>
          </a:p>
        </p:txBody>
      </p:sp>
      <p:sp>
        <p:nvSpPr>
          <p:cNvPr id="23556" name="Text Box 8"/>
          <p:cNvSpPr txBox="1">
            <a:spLocks noChangeArrowheads="1"/>
          </p:cNvSpPr>
          <p:nvPr/>
        </p:nvSpPr>
        <p:spPr bwMode="auto">
          <a:xfrm>
            <a:off x="143205" y="6049963"/>
            <a:ext cx="2056973" cy="646331"/>
          </a:xfrm>
          <a:prstGeom prst="rect">
            <a:avLst/>
          </a:prstGeom>
          <a:noFill/>
          <a:ln w="9525">
            <a:noFill/>
            <a:miter lim="800000"/>
            <a:headEnd/>
            <a:tailEnd/>
          </a:ln>
        </p:spPr>
        <p:txBody>
          <a:bodyPr wrap="none">
            <a:spAutoFit/>
          </a:bodyPr>
          <a:lstStyle/>
          <a:p>
            <a:r>
              <a:rPr lang="es-ES" dirty="0">
                <a:solidFill>
                  <a:srgbClr val="FFFFFF"/>
                </a:solidFill>
                <a:latin typeface="Tw Cen MT"/>
                <a:cs typeface="Arial" charset="0"/>
              </a:rPr>
              <a:t>Bonifacio San Millán</a:t>
            </a:r>
          </a:p>
          <a:p>
            <a:r>
              <a:rPr lang="es-ES" dirty="0">
                <a:solidFill>
                  <a:srgbClr val="FFFFFF"/>
                </a:solidFill>
                <a:latin typeface="Tw Cen MT"/>
                <a:cs typeface="Arial" charset="0"/>
              </a:rPr>
              <a:t>IES </a:t>
            </a:r>
            <a:r>
              <a:rPr lang="es-ES" dirty="0" err="1">
                <a:solidFill>
                  <a:srgbClr val="FFFFFF"/>
                </a:solidFill>
                <a:latin typeface="Tw Cen MT"/>
                <a:cs typeface="Arial" charset="0"/>
              </a:rPr>
              <a:t>Muriedas</a:t>
            </a:r>
            <a:endParaRPr lang="es-ES" dirty="0">
              <a:solidFill>
                <a:srgbClr val="FFFFFF"/>
              </a:solidFill>
              <a:latin typeface="Tw Cen MT"/>
              <a:cs typeface="Arial" charset="0"/>
            </a:endParaRPr>
          </a:p>
        </p:txBody>
      </p:sp>
      <p:pic>
        <p:nvPicPr>
          <p:cNvPr id="23557" name="Picture 3"/>
          <p:cNvPicPr>
            <a:picLocks noChangeAspect="1" noChangeArrowheads="1"/>
          </p:cNvPicPr>
          <p:nvPr/>
        </p:nvPicPr>
        <p:blipFill>
          <a:blip r:embed="rId3" cstate="print"/>
          <a:srcRect/>
          <a:stretch>
            <a:fillRect/>
          </a:stretch>
        </p:blipFill>
        <p:spPr bwMode="auto">
          <a:xfrm>
            <a:off x="374791" y="269860"/>
            <a:ext cx="2832862" cy="2084220"/>
          </a:xfrm>
          <a:prstGeom prst="rect">
            <a:avLst/>
          </a:prstGeom>
          <a:noFill/>
          <a:ln w="9525">
            <a:noFill/>
            <a:miter lim="800000"/>
            <a:headEnd/>
            <a:tailEnd/>
          </a:ln>
        </p:spPr>
      </p:pic>
      <p:sp>
        <p:nvSpPr>
          <p:cNvPr id="7" name="2 Título"/>
          <p:cNvSpPr txBox="1">
            <a:spLocks/>
          </p:cNvSpPr>
          <p:nvPr/>
        </p:nvSpPr>
        <p:spPr bwMode="auto">
          <a:xfrm>
            <a:off x="3794473" y="269860"/>
            <a:ext cx="5682803"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eaLnBrk="1" hangingPunct="1"/>
            <a:r>
              <a:rPr lang="es-ES" dirty="0" smtClean="0">
                <a:solidFill>
                  <a:srgbClr val="FFFFFF"/>
                </a:solidFill>
              </a:rPr>
              <a:t>TEMA 10. El ciclo celular</a:t>
            </a:r>
          </a:p>
        </p:txBody>
      </p:sp>
      <p:sp>
        <p:nvSpPr>
          <p:cNvPr id="8" name="1 Marcador de texto"/>
          <p:cNvSpPr txBox="1">
            <a:spLocks/>
          </p:cNvSpPr>
          <p:nvPr/>
        </p:nvSpPr>
        <p:spPr bwMode="auto">
          <a:xfrm>
            <a:off x="5119110" y="1445531"/>
            <a:ext cx="3071813" cy="5118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hangingPunct="1">
              <a:buFont typeface="Wingdings" pitchFamily="2" charset="2"/>
              <a:buNone/>
            </a:pPr>
            <a:r>
              <a:rPr lang="es-ES" sz="3200" b="1" dirty="0" smtClean="0">
                <a:solidFill>
                  <a:srgbClr val="FFC000"/>
                </a:solidFill>
              </a:rPr>
              <a:t>REPASO EBAU</a:t>
            </a:r>
            <a:endParaRPr lang="es-ES" sz="3200" b="1" dirty="0">
              <a:solidFill>
                <a:srgbClr val="FFC000"/>
              </a:solidFill>
            </a:endParaRPr>
          </a:p>
        </p:txBody>
      </p:sp>
      <p:sp>
        <p:nvSpPr>
          <p:cNvPr id="12" name="5 Botón de acción: Película">
            <a:hlinkClick r:id="rId4" highlightClick="1"/>
          </p:cNvPr>
          <p:cNvSpPr/>
          <p:nvPr/>
        </p:nvSpPr>
        <p:spPr>
          <a:xfrm>
            <a:off x="1529131" y="2985805"/>
            <a:ext cx="1584176" cy="1114424"/>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smtClean="0">
              <a:solidFill>
                <a:srgbClr val="FFC000"/>
              </a:solidFill>
            </a:endParaRPr>
          </a:p>
          <a:p>
            <a:pPr algn="ctr"/>
            <a:endParaRPr lang="es-ES" sz="2400" b="1" dirty="0" smtClean="0">
              <a:solidFill>
                <a:srgbClr val="FFC000"/>
              </a:solidFill>
            </a:endParaRPr>
          </a:p>
          <a:p>
            <a:pPr algn="ctr"/>
            <a:r>
              <a:rPr lang="es-ES" sz="2400" b="1" dirty="0" smtClean="0">
                <a:solidFill>
                  <a:srgbClr val="7030A0"/>
                </a:solidFill>
                <a:effectLst>
                  <a:outerShdw blurRad="38100" dist="38100" dir="2700000" algn="tl">
                    <a:srgbClr val="000000">
                      <a:alpha val="43137"/>
                    </a:srgbClr>
                  </a:outerShdw>
                </a:effectLst>
              </a:rPr>
              <a:t>Mitosis</a:t>
            </a:r>
            <a:endParaRPr lang="es-ES" sz="2400" b="1" dirty="0">
              <a:solidFill>
                <a:srgbClr val="7030A0"/>
              </a:solidFill>
              <a:effectLst>
                <a:outerShdw blurRad="38100" dist="38100" dir="2700000" algn="tl">
                  <a:srgbClr val="000000">
                    <a:alpha val="43137"/>
                  </a:srgbClr>
                </a:outerShdw>
              </a:effectLst>
            </a:endParaRPr>
          </a:p>
        </p:txBody>
      </p:sp>
      <p:sp>
        <p:nvSpPr>
          <p:cNvPr id="13" name="6 Botón de acción: Película">
            <a:hlinkClick r:id="rId5" highlightClick="1"/>
          </p:cNvPr>
          <p:cNvSpPr/>
          <p:nvPr/>
        </p:nvSpPr>
        <p:spPr>
          <a:xfrm>
            <a:off x="8239184" y="2280504"/>
            <a:ext cx="1584176" cy="108012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smtClean="0">
              <a:solidFill>
                <a:srgbClr val="7030A0"/>
              </a:solidFill>
              <a:effectLst>
                <a:outerShdw blurRad="38100" dist="38100" dir="2700000" algn="tl">
                  <a:srgbClr val="000000">
                    <a:alpha val="43137"/>
                  </a:srgbClr>
                </a:outerShdw>
              </a:effectLst>
            </a:endParaRPr>
          </a:p>
          <a:p>
            <a:pPr algn="ctr"/>
            <a:endParaRPr lang="es-ES" sz="2400" b="1" dirty="0" smtClean="0">
              <a:solidFill>
                <a:srgbClr val="7030A0"/>
              </a:solidFill>
              <a:effectLst>
                <a:outerShdw blurRad="38100" dist="38100" dir="2700000" algn="tl">
                  <a:srgbClr val="000000">
                    <a:alpha val="43137"/>
                  </a:srgbClr>
                </a:outerShdw>
              </a:effectLst>
            </a:endParaRPr>
          </a:p>
          <a:p>
            <a:pPr algn="ctr"/>
            <a:r>
              <a:rPr lang="es-ES" sz="2400" b="1" dirty="0" smtClean="0">
                <a:solidFill>
                  <a:srgbClr val="7030A0"/>
                </a:solidFill>
                <a:effectLst>
                  <a:outerShdw blurRad="38100" dist="38100" dir="2700000" algn="tl">
                    <a:srgbClr val="000000">
                      <a:alpha val="43137"/>
                    </a:srgbClr>
                  </a:outerShdw>
                </a:effectLst>
              </a:rPr>
              <a:t>Meiosis</a:t>
            </a:r>
            <a:endParaRPr lang="es-ES" sz="2400" b="1" dirty="0">
              <a:solidFill>
                <a:srgbClr val="7030A0"/>
              </a:solidFill>
              <a:effectLst>
                <a:outerShdw blurRad="38100" dist="38100" dir="2700000" algn="tl">
                  <a:srgbClr val="000000">
                    <a:alpha val="43137"/>
                  </a:srgbClr>
                </a:outerShdw>
              </a:effectLst>
            </a:endParaRPr>
          </a:p>
        </p:txBody>
      </p:sp>
      <p:pic>
        <p:nvPicPr>
          <p:cNvPr id="14" name="Picture 4"/>
          <p:cNvPicPr>
            <a:picLocks noChangeAspect="1" noChangeArrowheads="1"/>
          </p:cNvPicPr>
          <p:nvPr/>
        </p:nvPicPr>
        <p:blipFill>
          <a:blip r:embed="rId6" cstate="print"/>
          <a:srcRect/>
          <a:stretch>
            <a:fillRect/>
          </a:stretch>
        </p:blipFill>
        <p:spPr bwMode="auto">
          <a:xfrm>
            <a:off x="667020" y="4275238"/>
            <a:ext cx="3086100" cy="1143000"/>
          </a:xfrm>
          <a:prstGeom prst="rect">
            <a:avLst/>
          </a:prstGeom>
          <a:ln>
            <a:headEnd/>
            <a:tailEnd/>
          </a:ln>
        </p:spPr>
        <p:style>
          <a:lnRef idx="1">
            <a:schemeClr val="accent3"/>
          </a:lnRef>
          <a:fillRef idx="2">
            <a:schemeClr val="accent3"/>
          </a:fillRef>
          <a:effectRef idx="1">
            <a:schemeClr val="accent3"/>
          </a:effectRef>
          <a:fontRef idx="minor">
            <a:schemeClr val="dk1"/>
          </a:fontRef>
        </p:style>
      </p:pic>
      <p:pic>
        <p:nvPicPr>
          <p:cNvPr id="15" name="Picture 3"/>
          <p:cNvPicPr>
            <a:picLocks noChangeAspect="1" noChangeArrowheads="1"/>
          </p:cNvPicPr>
          <p:nvPr/>
        </p:nvPicPr>
        <p:blipFill>
          <a:blip r:embed="rId7" cstate="print"/>
          <a:srcRect/>
          <a:stretch>
            <a:fillRect/>
          </a:stretch>
        </p:blipFill>
        <p:spPr bwMode="auto">
          <a:xfrm>
            <a:off x="6501653" y="3545695"/>
            <a:ext cx="5059238" cy="1933575"/>
          </a:xfrm>
          <a:prstGeom prst="rect">
            <a:avLst/>
          </a:prstGeom>
          <a:ln>
            <a:headEnd/>
            <a:tailEnd/>
          </a:ln>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224138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2" y="5506668"/>
            <a:ext cx="3711768" cy="1326745"/>
          </a:xfrm>
          <a:prstGeom prst="rect">
            <a:avLst/>
          </a:prstGeom>
        </p:spPr>
      </p:pic>
      <p:sp>
        <p:nvSpPr>
          <p:cNvPr id="2" name="Título 1"/>
          <p:cNvSpPr>
            <a:spLocks noGrp="1"/>
          </p:cNvSpPr>
          <p:nvPr>
            <p:ph type="title"/>
          </p:nvPr>
        </p:nvSpPr>
        <p:spPr>
          <a:xfrm>
            <a:off x="437882" y="0"/>
            <a:ext cx="11250351" cy="1022609"/>
          </a:xfrm>
        </p:spPr>
        <p:txBody>
          <a:bodyPr/>
          <a:lstStyle/>
          <a:p>
            <a:r>
              <a:rPr lang="es-ES" sz="2400" dirty="0">
                <a:latin typeface="Calibri" panose="020F0502020204030204" pitchFamily="34" charset="0"/>
                <a:cs typeface="Calibri" panose="020F0502020204030204" pitchFamily="34" charset="0"/>
              </a:rPr>
              <a:t>Enumera las distintas fases de que consta la profase I de la meiosis, indicando mediante un dibujo claro los acontecimientos que en ellas tienen lugar a nivel cromosómico. </a:t>
            </a:r>
            <a:br>
              <a:rPr lang="es-ES" sz="2400" dirty="0">
                <a:latin typeface="Calibri" panose="020F0502020204030204" pitchFamily="34" charset="0"/>
                <a:cs typeface="Calibri" panose="020F0502020204030204" pitchFamily="34" charset="0"/>
              </a:rPr>
            </a:br>
            <a:endParaRPr lang="es-ES" sz="2400" dirty="0">
              <a:latin typeface="Calibri" panose="020F0502020204030204" pitchFamily="34" charset="0"/>
              <a:cs typeface="Calibri" panose="020F0502020204030204" pitchFamily="34" charset="0"/>
            </a:endParaRPr>
          </a:p>
        </p:txBody>
      </p:sp>
      <p:pic>
        <p:nvPicPr>
          <p:cNvPr id="4" name="Picture 1"/>
          <p:cNvPicPr>
            <a:picLocks noChangeAspect="1" noChangeArrowheads="1"/>
          </p:cNvPicPr>
          <p:nvPr/>
        </p:nvPicPr>
        <p:blipFill>
          <a:blip r:embed="rId3" cstate="print"/>
          <a:srcRect/>
          <a:stretch>
            <a:fillRect/>
          </a:stretch>
        </p:blipFill>
        <p:spPr bwMode="auto">
          <a:xfrm>
            <a:off x="4379182" y="1645513"/>
            <a:ext cx="7765223" cy="5187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a:off x="584060" y="2111287"/>
            <a:ext cx="1779587" cy="3095625"/>
          </a:xfrm>
          <a:prstGeom prst="rect">
            <a:avLst/>
          </a:prstGeom>
          <a:noFill/>
          <a:ln w="9525">
            <a:noFill/>
            <a:miter lim="800000"/>
            <a:headEnd/>
            <a:tailEnd/>
          </a:ln>
        </p:spPr>
      </p:pic>
      <p:sp>
        <p:nvSpPr>
          <p:cNvPr id="7" name="Elipse 6"/>
          <p:cNvSpPr/>
          <p:nvPr/>
        </p:nvSpPr>
        <p:spPr>
          <a:xfrm>
            <a:off x="2681587" y="3800877"/>
            <a:ext cx="528034" cy="617113"/>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2681587" y="2884008"/>
            <a:ext cx="528034" cy="61711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2671581" y="4717746"/>
            <a:ext cx="535121" cy="53755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3514636" y="4341127"/>
            <a:ext cx="1857920" cy="1015663"/>
          </a:xfrm>
          <a:prstGeom prst="rect">
            <a:avLst/>
          </a:prstGeom>
          <a:noFill/>
        </p:spPr>
        <p:txBody>
          <a:bodyPr wrap="square" rtlCol="0">
            <a:spAutoFit/>
          </a:bodyPr>
          <a:lstStyle/>
          <a:p>
            <a:r>
              <a:rPr lang="es-ES" sz="2000" b="1" dirty="0" smtClean="0">
                <a:solidFill>
                  <a:srgbClr val="7030A0"/>
                </a:solidFill>
              </a:rPr>
              <a:t>Entre 2 y 3</a:t>
            </a:r>
          </a:p>
          <a:p>
            <a:r>
              <a:rPr lang="es-ES" sz="2000" b="1" dirty="0" smtClean="0">
                <a:solidFill>
                  <a:srgbClr val="00B050"/>
                </a:solidFill>
              </a:rPr>
              <a:t>Entre 1 y 3</a:t>
            </a:r>
          </a:p>
          <a:p>
            <a:r>
              <a:rPr lang="es-ES" sz="2000" b="1" dirty="0" smtClean="0">
                <a:solidFill>
                  <a:srgbClr val="FF0000"/>
                </a:solidFill>
              </a:rPr>
              <a:t>Entre 2 y 4</a:t>
            </a:r>
            <a:endParaRPr lang="es-ES" sz="2000" b="1" dirty="0">
              <a:solidFill>
                <a:srgbClr val="FF0000"/>
              </a:solidFill>
            </a:endParaRPr>
          </a:p>
        </p:txBody>
      </p:sp>
      <p:sp>
        <p:nvSpPr>
          <p:cNvPr id="11" name="Rectángulo 10"/>
          <p:cNvSpPr/>
          <p:nvPr/>
        </p:nvSpPr>
        <p:spPr>
          <a:xfrm>
            <a:off x="437881" y="751871"/>
            <a:ext cx="11250351" cy="830997"/>
          </a:xfrm>
          <a:prstGeom prst="rect">
            <a:avLst/>
          </a:prstGeom>
        </p:spPr>
        <p:txBody>
          <a:bodyPr wrap="square">
            <a:spAutoFit/>
          </a:bodyPr>
          <a:lstStyle/>
          <a:p>
            <a:r>
              <a:rPr lang="es-ES" sz="2400" b="1" i="1" dirty="0" err="1">
                <a:solidFill>
                  <a:srgbClr val="FF0000"/>
                </a:solidFill>
                <a:latin typeface="Calibri" panose="020F0502020204030204" pitchFamily="34" charset="0"/>
                <a:cs typeface="Calibri" panose="020F0502020204030204" pitchFamily="34" charset="0"/>
              </a:rPr>
              <a:t>Leptoteno</a:t>
            </a:r>
            <a:r>
              <a:rPr lang="es-ES" sz="2400" b="1" i="1" dirty="0">
                <a:solidFill>
                  <a:srgbClr val="FF0000"/>
                </a:solidFill>
                <a:latin typeface="Calibri" panose="020F0502020204030204" pitchFamily="34" charset="0"/>
                <a:cs typeface="Calibri" panose="020F0502020204030204" pitchFamily="34" charset="0"/>
              </a:rPr>
              <a:t>, </a:t>
            </a:r>
            <a:r>
              <a:rPr lang="es-ES" sz="2400" b="1" i="1" dirty="0" err="1">
                <a:solidFill>
                  <a:srgbClr val="FF0000"/>
                </a:solidFill>
                <a:latin typeface="Calibri" panose="020F0502020204030204" pitchFamily="34" charset="0"/>
                <a:cs typeface="Calibri" panose="020F0502020204030204" pitchFamily="34" charset="0"/>
              </a:rPr>
              <a:t>zigoteno</a:t>
            </a:r>
            <a:r>
              <a:rPr lang="es-ES" sz="2400" b="1" i="1" dirty="0">
                <a:solidFill>
                  <a:srgbClr val="FF0000"/>
                </a:solidFill>
                <a:latin typeface="Calibri" panose="020F0502020204030204" pitchFamily="34" charset="0"/>
                <a:cs typeface="Calibri" panose="020F0502020204030204" pitchFamily="34" charset="0"/>
              </a:rPr>
              <a:t>, </a:t>
            </a:r>
            <a:r>
              <a:rPr lang="es-ES" sz="2400" b="1" i="1" dirty="0" err="1">
                <a:solidFill>
                  <a:srgbClr val="FF0000"/>
                </a:solidFill>
                <a:latin typeface="Calibri" panose="020F0502020204030204" pitchFamily="34" charset="0"/>
                <a:cs typeface="Calibri" panose="020F0502020204030204" pitchFamily="34" charset="0"/>
              </a:rPr>
              <a:t>paquiteno</a:t>
            </a:r>
            <a:r>
              <a:rPr lang="es-ES" sz="2400" b="1" i="1" dirty="0">
                <a:solidFill>
                  <a:srgbClr val="FF0000"/>
                </a:solidFill>
                <a:latin typeface="Calibri" panose="020F0502020204030204" pitchFamily="34" charset="0"/>
                <a:cs typeface="Calibri" panose="020F0502020204030204" pitchFamily="34" charset="0"/>
              </a:rPr>
              <a:t>, </a:t>
            </a:r>
            <a:r>
              <a:rPr lang="es-ES" sz="2400" b="1" i="1" dirty="0" err="1">
                <a:solidFill>
                  <a:srgbClr val="FF0000"/>
                </a:solidFill>
                <a:latin typeface="Calibri" panose="020F0502020204030204" pitchFamily="34" charset="0"/>
                <a:cs typeface="Calibri" panose="020F0502020204030204" pitchFamily="34" charset="0"/>
              </a:rPr>
              <a:t>diploteno</a:t>
            </a:r>
            <a:r>
              <a:rPr lang="es-ES" sz="2400" b="1" i="1" dirty="0">
                <a:solidFill>
                  <a:srgbClr val="FF0000"/>
                </a:solidFill>
                <a:latin typeface="Calibri" panose="020F0502020204030204" pitchFamily="34" charset="0"/>
                <a:cs typeface="Calibri" panose="020F0502020204030204" pitchFamily="34" charset="0"/>
              </a:rPr>
              <a:t> y </a:t>
            </a:r>
            <a:r>
              <a:rPr lang="es-ES" sz="2400" b="1" i="1" dirty="0" err="1">
                <a:solidFill>
                  <a:srgbClr val="FF0000"/>
                </a:solidFill>
                <a:latin typeface="Calibri" panose="020F0502020204030204" pitchFamily="34" charset="0"/>
                <a:cs typeface="Calibri" panose="020F0502020204030204" pitchFamily="34" charset="0"/>
              </a:rPr>
              <a:t>diacinesis</a:t>
            </a:r>
            <a:r>
              <a:rPr lang="es-ES" sz="2400" b="1" i="1" dirty="0">
                <a:solidFill>
                  <a:srgbClr val="FF0000"/>
                </a:solidFill>
                <a:latin typeface="Calibri" panose="020F0502020204030204" pitchFamily="34" charset="0"/>
                <a:cs typeface="Calibri" panose="020F0502020204030204" pitchFamily="34" charset="0"/>
              </a:rPr>
              <a:t>. Lo importante es que en la profase I se dan el </a:t>
            </a:r>
            <a:r>
              <a:rPr lang="es-ES" sz="2400" b="1" i="1" dirty="0" err="1">
                <a:solidFill>
                  <a:srgbClr val="FF0000"/>
                </a:solidFill>
                <a:latin typeface="Calibri" panose="020F0502020204030204" pitchFamily="34" charset="0"/>
                <a:cs typeface="Calibri" panose="020F0502020204030204" pitchFamily="34" charset="0"/>
              </a:rPr>
              <a:t>sobrecruzamiento</a:t>
            </a:r>
            <a:r>
              <a:rPr lang="es-ES" sz="2400" b="1" i="1" dirty="0">
                <a:solidFill>
                  <a:srgbClr val="FF0000"/>
                </a:solidFill>
                <a:latin typeface="Calibri" panose="020F0502020204030204" pitchFamily="34" charset="0"/>
                <a:cs typeface="Calibri" panose="020F0502020204030204" pitchFamily="34" charset="0"/>
              </a:rPr>
              <a:t> y, en consecuencia,  la </a:t>
            </a:r>
            <a:r>
              <a:rPr lang="es-ES" sz="2400" b="1" i="1" dirty="0">
                <a:solidFill>
                  <a:srgbClr val="7030A0"/>
                </a:solidFill>
                <a:latin typeface="Calibri" panose="020F0502020204030204" pitchFamily="34" charset="0"/>
                <a:cs typeface="Calibri" panose="020F0502020204030204" pitchFamily="34" charset="0"/>
              </a:rPr>
              <a:t>recombinación</a:t>
            </a:r>
            <a:r>
              <a:rPr lang="es-ES" sz="2400" b="1" i="1" dirty="0">
                <a:solidFill>
                  <a:srgbClr val="FF0000"/>
                </a:solidFill>
                <a:latin typeface="Calibri" panose="020F0502020204030204" pitchFamily="34" charset="0"/>
                <a:cs typeface="Calibri" panose="020F0502020204030204" pitchFamily="34" charset="0"/>
              </a:rPr>
              <a:t> genética.</a:t>
            </a:r>
            <a:endParaRPr lang="es-ES" sz="2400" dirty="0">
              <a:solidFill>
                <a:srgbClr val="FF0000"/>
              </a:solidFill>
            </a:endParaRPr>
          </a:p>
        </p:txBody>
      </p:sp>
    </p:spTree>
    <p:extLst>
      <p:ext uri="{BB962C8B-B14F-4D97-AF65-F5344CB8AC3E}">
        <p14:creationId xmlns:p14="http://schemas.microsoft.com/office/powerpoint/2010/main" val="247727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3.54167E-6 7.40741E-7 L -0.16381 0.41343 " pathEditMode="relative" rAng="0" ptsTypes="AA">
                                      <p:cBhvr>
                                        <p:cTn id="16" dur="2000" fill="hold"/>
                                        <p:tgtEl>
                                          <p:spTgt spid="8"/>
                                        </p:tgtEl>
                                        <p:attrNameLst>
                                          <p:attrName>ppt_x</p:attrName>
                                          <p:attrName>ppt_y</p:attrName>
                                        </p:attrNameLst>
                                      </p:cBhvr>
                                      <p:rCtr x="-8190" y="2067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75E-6 -4.44444E-6 L -0.06237 0.27778 " pathEditMode="relative" rAng="0" ptsTypes="AA">
                                      <p:cBhvr>
                                        <p:cTn id="20" dur="2000" fill="hold"/>
                                        <p:tgtEl>
                                          <p:spTgt spid="7"/>
                                        </p:tgtEl>
                                        <p:attrNameLst>
                                          <p:attrName>ppt_x</p:attrName>
                                          <p:attrName>ppt_y</p:attrName>
                                        </p:attrNameLst>
                                      </p:cBhvr>
                                      <p:rCtr x="-3125" y="13889"/>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375E-6 -3.33333E-6 L 0.03541 0.16181 " pathEditMode="relative" rAng="0" ptsTypes="AA">
                                      <p:cBhvr>
                                        <p:cTn id="24" dur="2000" fill="hold"/>
                                        <p:tgtEl>
                                          <p:spTgt spid="9"/>
                                        </p:tgtEl>
                                        <p:attrNameLst>
                                          <p:attrName>ppt_x</p:attrName>
                                          <p:attrName>ppt_y</p:attrName>
                                        </p:attrNameLst>
                                      </p:cBhvr>
                                      <p:rCtr x="1771" y="8079"/>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0" animBg="1"/>
      <p:bldP spid="9"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1 CuadroTexto"/>
          <p:cNvSpPr txBox="1">
            <a:spLocks noChangeArrowheads="1"/>
          </p:cNvSpPr>
          <p:nvPr/>
        </p:nvSpPr>
        <p:spPr bwMode="auto">
          <a:xfrm>
            <a:off x="193183" y="188914"/>
            <a:ext cx="9865217" cy="923330"/>
          </a:xfrm>
          <a:prstGeom prst="rect">
            <a:avLst/>
          </a:prstGeom>
          <a:noFill/>
          <a:ln w="9525">
            <a:noFill/>
            <a:miter lim="800000"/>
            <a:headEnd/>
            <a:tailEnd/>
          </a:ln>
        </p:spPr>
        <p:txBody>
          <a:bodyPr wrap="square">
            <a:spAutoFit/>
          </a:bodyPr>
          <a:lstStyle/>
          <a:p>
            <a:r>
              <a:rPr lang="es-ES" b="1" dirty="0" smtClean="0">
                <a:solidFill>
                  <a:srgbClr val="000000"/>
                </a:solidFill>
                <a:latin typeface="Tw Cen MT"/>
              </a:rPr>
              <a:t>Representa </a:t>
            </a:r>
            <a:r>
              <a:rPr lang="es-ES" b="1" dirty="0">
                <a:solidFill>
                  <a:srgbClr val="000000"/>
                </a:solidFill>
                <a:latin typeface="Tw Cen MT"/>
              </a:rPr>
              <a:t>el proceso meiótico de una célula 2x = 4, siendo 2x el número de moléculas de ADN presente en la célula precursora de gametos y 2n = 4 el número de cromosomas, partiendo del periodo G1 de dicha célula. Nota: Indicar en cada caso color de las </a:t>
            </a:r>
            <a:r>
              <a:rPr lang="es-ES" b="1" dirty="0" err="1">
                <a:solidFill>
                  <a:srgbClr val="000000"/>
                </a:solidFill>
                <a:latin typeface="Tw Cen MT"/>
              </a:rPr>
              <a:t>cromátidas</a:t>
            </a:r>
            <a:r>
              <a:rPr lang="es-ES" b="1" dirty="0">
                <a:solidFill>
                  <a:srgbClr val="000000"/>
                </a:solidFill>
                <a:latin typeface="Tw Cen MT"/>
              </a:rPr>
              <a:t>.</a:t>
            </a:r>
            <a:endParaRPr lang="es-ES_tradnl" b="1" dirty="0">
              <a:solidFill>
                <a:srgbClr val="000000"/>
              </a:solidFill>
              <a:latin typeface="Tw Cen MT"/>
            </a:endParaRPr>
          </a:p>
        </p:txBody>
      </p:sp>
      <p:pic>
        <p:nvPicPr>
          <p:cNvPr id="75780" name="Picture 2"/>
          <p:cNvPicPr>
            <a:picLocks noChangeAspect="1" noChangeArrowheads="1"/>
          </p:cNvPicPr>
          <p:nvPr/>
        </p:nvPicPr>
        <p:blipFill>
          <a:blip r:embed="rId3" cstate="print"/>
          <a:srcRect/>
          <a:stretch>
            <a:fillRect/>
          </a:stretch>
        </p:blipFill>
        <p:spPr bwMode="auto">
          <a:xfrm>
            <a:off x="10432349" y="60829"/>
            <a:ext cx="1214446" cy="1179499"/>
          </a:xfrm>
          <a:prstGeom prst="rect">
            <a:avLst/>
          </a:prstGeom>
          <a:noFill/>
          <a:ln w="9525">
            <a:noFill/>
            <a:miter lim="800000"/>
            <a:headEnd/>
            <a:tailEnd/>
          </a:ln>
        </p:spPr>
      </p:pic>
      <p:pic>
        <p:nvPicPr>
          <p:cNvPr id="180225" name="Picture 1" descr="F:\20142015\Blog alumnos 2º\9 Ciclo celular\meiosis ejercicio 2.jpg"/>
          <p:cNvPicPr>
            <a:picLocks noChangeAspect="1" noChangeArrowheads="1"/>
          </p:cNvPicPr>
          <p:nvPr/>
        </p:nvPicPr>
        <p:blipFill>
          <a:blip r:embed="rId4" cstate="print"/>
          <a:srcRect/>
          <a:stretch>
            <a:fillRect/>
          </a:stretch>
        </p:blipFill>
        <p:spPr bwMode="auto">
          <a:xfrm>
            <a:off x="909407" y="1240328"/>
            <a:ext cx="7974414" cy="5357826"/>
          </a:xfrm>
          <a:prstGeom prst="rect">
            <a:avLst/>
          </a:prstGeom>
          <a:noFill/>
        </p:spPr>
      </p:pic>
    </p:spTree>
    <p:extLst>
      <p:ext uri="{BB962C8B-B14F-4D97-AF65-F5344CB8AC3E}">
        <p14:creationId xmlns:p14="http://schemas.microsoft.com/office/powerpoint/2010/main" val="38067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180225"/>
                                        </p:tgtEl>
                                      </p:cBhvr>
                                    </p:animEffect>
                                    <p:set>
                                      <p:cBhvr>
                                        <p:cTn id="7" dur="1" fill="hold">
                                          <p:stCondLst>
                                            <p:cond delay="499"/>
                                          </p:stCondLst>
                                        </p:cTn>
                                        <p:tgtEl>
                                          <p:spTgt spid="1802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11 CuadroTexto"/>
          <p:cNvSpPr txBox="1">
            <a:spLocks noChangeArrowheads="1"/>
          </p:cNvSpPr>
          <p:nvPr/>
        </p:nvSpPr>
        <p:spPr bwMode="auto">
          <a:xfrm>
            <a:off x="437882" y="0"/>
            <a:ext cx="10566982" cy="523220"/>
          </a:xfrm>
          <a:prstGeom prst="rect">
            <a:avLst/>
          </a:prstGeom>
          <a:noFill/>
          <a:ln w="9525">
            <a:noFill/>
            <a:miter lim="800000"/>
            <a:headEnd/>
            <a:tailEnd/>
          </a:ln>
        </p:spPr>
        <p:txBody>
          <a:bodyPr wrap="square">
            <a:spAutoFit/>
          </a:bodyPr>
          <a:lstStyle/>
          <a:p>
            <a:r>
              <a:rPr lang="es-ES" sz="1400" b="1" dirty="0">
                <a:solidFill>
                  <a:srgbClr val="000000"/>
                </a:solidFill>
                <a:latin typeface="Tw Cen MT"/>
              </a:rPr>
              <a:t>6. Representa el proceso </a:t>
            </a:r>
            <a:r>
              <a:rPr lang="es-ES" sz="1400" b="1" dirty="0" err="1">
                <a:solidFill>
                  <a:srgbClr val="000000"/>
                </a:solidFill>
                <a:latin typeface="Tw Cen MT"/>
              </a:rPr>
              <a:t>meiótico</a:t>
            </a:r>
            <a:r>
              <a:rPr lang="es-ES" sz="1400" b="1" dirty="0">
                <a:solidFill>
                  <a:srgbClr val="000000"/>
                </a:solidFill>
                <a:latin typeface="Tw Cen MT"/>
              </a:rPr>
              <a:t> de una célula 2x = 4, siendo 2x el número de moléculas de ADN presente en la célula precursora de gametos y 2n = 4 el número de cromosomas, partiendo del periodo G1 de dicha célula. Nota: Indicar en cada caso color de las </a:t>
            </a:r>
            <a:r>
              <a:rPr lang="es-ES" sz="1400" b="1" dirty="0" err="1">
                <a:solidFill>
                  <a:srgbClr val="000000"/>
                </a:solidFill>
                <a:latin typeface="Tw Cen MT"/>
              </a:rPr>
              <a:t>cromátidas</a:t>
            </a:r>
            <a:r>
              <a:rPr lang="es-ES" sz="1400" b="1" dirty="0">
                <a:solidFill>
                  <a:srgbClr val="000000"/>
                </a:solidFill>
                <a:latin typeface="Tw Cen MT"/>
              </a:rPr>
              <a:t>.</a:t>
            </a:r>
            <a:endParaRPr lang="es-ES_tradnl" sz="1400" b="1" dirty="0">
              <a:solidFill>
                <a:srgbClr val="000000"/>
              </a:solidFill>
              <a:latin typeface="Tw Cen MT"/>
            </a:endParaRPr>
          </a:p>
        </p:txBody>
      </p:sp>
      <p:pic>
        <p:nvPicPr>
          <p:cNvPr id="136195" name="Picture 2"/>
          <p:cNvPicPr>
            <a:picLocks noChangeAspect="1" noChangeArrowheads="1"/>
          </p:cNvPicPr>
          <p:nvPr/>
        </p:nvPicPr>
        <p:blipFill>
          <a:blip r:embed="rId3" cstate="print"/>
          <a:srcRect/>
          <a:stretch>
            <a:fillRect/>
          </a:stretch>
        </p:blipFill>
        <p:spPr bwMode="auto">
          <a:xfrm>
            <a:off x="1635617" y="686263"/>
            <a:ext cx="8603729" cy="5990745"/>
          </a:xfrm>
          <a:prstGeom prst="rect">
            <a:avLst/>
          </a:prstGeom>
          <a:noFill/>
          <a:ln w="9525">
            <a:noFill/>
            <a:miter lim="800000"/>
            <a:headEnd/>
            <a:tailEnd/>
          </a:ln>
        </p:spPr>
      </p:pic>
      <p:pic>
        <p:nvPicPr>
          <p:cNvPr id="136196" name="Picture 2"/>
          <p:cNvPicPr>
            <a:picLocks noChangeAspect="1" noChangeArrowheads="1"/>
          </p:cNvPicPr>
          <p:nvPr/>
        </p:nvPicPr>
        <p:blipFill>
          <a:blip r:embed="rId4" cstate="print"/>
          <a:srcRect/>
          <a:stretch>
            <a:fillRect/>
          </a:stretch>
        </p:blipFill>
        <p:spPr bwMode="auto">
          <a:xfrm>
            <a:off x="11004864" y="104238"/>
            <a:ext cx="1000125" cy="971550"/>
          </a:xfrm>
          <a:prstGeom prst="rect">
            <a:avLst/>
          </a:prstGeom>
          <a:noFill/>
          <a:ln w="9525">
            <a:noFill/>
            <a:miter lim="800000"/>
            <a:headEnd/>
            <a:tailEnd/>
          </a:ln>
        </p:spPr>
      </p:pic>
    </p:spTree>
    <p:extLst>
      <p:ext uri="{BB962C8B-B14F-4D97-AF65-F5344CB8AC3E}">
        <p14:creationId xmlns:p14="http://schemas.microsoft.com/office/powerpoint/2010/main" val="459665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1 CuadroTexto"/>
          <p:cNvSpPr txBox="1">
            <a:spLocks noChangeArrowheads="1"/>
          </p:cNvSpPr>
          <p:nvPr/>
        </p:nvSpPr>
        <p:spPr bwMode="auto">
          <a:xfrm>
            <a:off x="321972" y="188914"/>
            <a:ext cx="10346028" cy="1323439"/>
          </a:xfrm>
          <a:prstGeom prst="rect">
            <a:avLst/>
          </a:prstGeom>
          <a:noFill/>
          <a:ln w="9525">
            <a:noFill/>
            <a:miter lim="800000"/>
            <a:headEnd/>
            <a:tailEnd/>
          </a:ln>
        </p:spPr>
        <p:txBody>
          <a:bodyPr wrap="square">
            <a:spAutoFit/>
          </a:bodyPr>
          <a:lstStyle/>
          <a:p>
            <a:r>
              <a:rPr lang="es-ES" sz="2000" b="1" dirty="0">
                <a:solidFill>
                  <a:srgbClr val="000000"/>
                </a:solidFill>
                <a:latin typeface="Calibri" panose="020F0502020204030204" pitchFamily="34" charset="0"/>
                <a:cs typeface="Calibri" panose="020F0502020204030204" pitchFamily="34" charset="0"/>
              </a:rPr>
              <a:t>Una célula (2n= 4) que va a entrar en meiosis tiene dos pares de cromosomas homólogos como los de la figura. Dibuja la dotación cromosómica (número y tipo de </a:t>
            </a:r>
            <a:r>
              <a:rPr lang="es-ES" sz="2000" b="1" dirty="0" err="1">
                <a:solidFill>
                  <a:srgbClr val="000000"/>
                </a:solidFill>
                <a:latin typeface="Calibri" panose="020F0502020204030204" pitchFamily="34" charset="0"/>
                <a:cs typeface="Calibri" panose="020F0502020204030204" pitchFamily="34" charset="0"/>
              </a:rPr>
              <a:t>cromátidas</a:t>
            </a:r>
            <a:r>
              <a:rPr lang="es-ES" sz="2000" b="1" dirty="0">
                <a:solidFill>
                  <a:srgbClr val="000000"/>
                </a:solidFill>
                <a:latin typeface="Calibri" panose="020F0502020204030204" pitchFamily="34" charset="0"/>
                <a:cs typeface="Calibri" panose="020F0502020204030204" pitchFamily="34" charset="0"/>
              </a:rPr>
              <a:t>) que tendrán: a) las dos células resultantes de la primera división meiótica b) todas las que resulten de la segunda división meiótica. Nota: Indicar en cada caso color de las </a:t>
            </a:r>
            <a:r>
              <a:rPr lang="es-ES" sz="2000" b="1" dirty="0" err="1">
                <a:solidFill>
                  <a:srgbClr val="000000"/>
                </a:solidFill>
                <a:latin typeface="Calibri" panose="020F0502020204030204" pitchFamily="34" charset="0"/>
                <a:cs typeface="Calibri" panose="020F0502020204030204" pitchFamily="34" charset="0"/>
              </a:rPr>
              <a:t>cromátidas</a:t>
            </a:r>
            <a:r>
              <a:rPr lang="es-ES" sz="2000" b="1" dirty="0">
                <a:solidFill>
                  <a:srgbClr val="000000"/>
                </a:solidFill>
                <a:latin typeface="Calibri" panose="020F0502020204030204" pitchFamily="34" charset="0"/>
                <a:cs typeface="Calibri" panose="020F0502020204030204" pitchFamily="34" charset="0"/>
              </a:rPr>
              <a:t>.</a:t>
            </a:r>
            <a:endParaRPr lang="es-ES_tradnl" sz="2000" b="1" dirty="0">
              <a:solidFill>
                <a:srgbClr val="000000"/>
              </a:solidFill>
              <a:latin typeface="Calibri" panose="020F0502020204030204" pitchFamily="34" charset="0"/>
              <a:cs typeface="Calibri" panose="020F0502020204030204" pitchFamily="34" charset="0"/>
            </a:endParaRPr>
          </a:p>
        </p:txBody>
      </p:sp>
      <p:pic>
        <p:nvPicPr>
          <p:cNvPr id="1028" name="Picture 2"/>
          <p:cNvPicPr>
            <a:picLocks noChangeAspect="1" noChangeArrowheads="1"/>
          </p:cNvPicPr>
          <p:nvPr/>
        </p:nvPicPr>
        <p:blipFill>
          <a:blip r:embed="rId3" cstate="print"/>
          <a:srcRect/>
          <a:stretch>
            <a:fillRect/>
          </a:stretch>
        </p:blipFill>
        <p:spPr bwMode="auto">
          <a:xfrm>
            <a:off x="10804279" y="251609"/>
            <a:ext cx="1046162" cy="1016000"/>
          </a:xfrm>
          <a:prstGeom prst="rect">
            <a:avLst/>
          </a:prstGeom>
          <a:noFill/>
          <a:ln w="9525">
            <a:noFill/>
            <a:miter lim="800000"/>
            <a:headEnd/>
            <a:tailEnd/>
          </a:ln>
        </p:spPr>
      </p:pic>
      <p:pic>
        <p:nvPicPr>
          <p:cNvPr id="151561" name="Picture 9"/>
          <p:cNvPicPr>
            <a:picLocks noChangeAspect="1" noChangeArrowheads="1"/>
          </p:cNvPicPr>
          <p:nvPr/>
        </p:nvPicPr>
        <p:blipFill>
          <a:blip r:embed="rId4" cstate="print"/>
          <a:srcRect/>
          <a:stretch>
            <a:fillRect/>
          </a:stretch>
        </p:blipFill>
        <p:spPr bwMode="auto">
          <a:xfrm>
            <a:off x="3216275" y="3213100"/>
            <a:ext cx="3587750" cy="2232025"/>
          </a:xfrm>
          <a:prstGeom prst="rect">
            <a:avLst/>
          </a:prstGeom>
          <a:noFill/>
          <a:ln w="9525">
            <a:noFill/>
            <a:miter lim="800000"/>
            <a:headEnd/>
            <a:tailEnd/>
          </a:ln>
        </p:spPr>
      </p:pic>
      <p:pic>
        <p:nvPicPr>
          <p:cNvPr id="151562" name="Picture 10"/>
          <p:cNvPicPr>
            <a:picLocks noChangeAspect="1" noChangeArrowheads="1"/>
          </p:cNvPicPr>
          <p:nvPr/>
        </p:nvPicPr>
        <p:blipFill>
          <a:blip r:embed="rId5" cstate="print"/>
          <a:srcRect/>
          <a:stretch>
            <a:fillRect/>
          </a:stretch>
        </p:blipFill>
        <p:spPr bwMode="auto">
          <a:xfrm>
            <a:off x="7050088" y="3213099"/>
            <a:ext cx="3617912" cy="2159000"/>
          </a:xfrm>
          <a:prstGeom prst="rect">
            <a:avLst/>
          </a:prstGeom>
          <a:noFill/>
          <a:ln w="9525">
            <a:noFill/>
            <a:miter lim="800000"/>
            <a:headEnd/>
            <a:tailEnd/>
          </a:ln>
        </p:spPr>
      </p:pic>
      <p:pic>
        <p:nvPicPr>
          <p:cNvPr id="151563" name="Picture 11"/>
          <p:cNvPicPr>
            <a:picLocks noChangeAspect="1" noChangeArrowheads="1"/>
          </p:cNvPicPr>
          <p:nvPr/>
        </p:nvPicPr>
        <p:blipFill>
          <a:blip r:embed="rId6" cstate="print"/>
          <a:srcRect/>
          <a:stretch>
            <a:fillRect/>
          </a:stretch>
        </p:blipFill>
        <p:spPr bwMode="auto">
          <a:xfrm>
            <a:off x="4073526" y="5835649"/>
            <a:ext cx="3713163" cy="1008062"/>
          </a:xfrm>
          <a:prstGeom prst="rect">
            <a:avLst/>
          </a:prstGeom>
          <a:noFill/>
          <a:ln w="9525">
            <a:noFill/>
            <a:miter lim="800000"/>
            <a:headEnd/>
            <a:tailEnd/>
          </a:ln>
        </p:spPr>
      </p:pic>
      <p:sp>
        <p:nvSpPr>
          <p:cNvPr id="1032" name="18 CuadroTexto"/>
          <p:cNvSpPr txBox="1">
            <a:spLocks noChangeArrowheads="1"/>
          </p:cNvSpPr>
          <p:nvPr/>
        </p:nvSpPr>
        <p:spPr bwMode="auto">
          <a:xfrm>
            <a:off x="1774826" y="3644899"/>
            <a:ext cx="1452642" cy="369332"/>
          </a:xfrm>
          <a:prstGeom prst="rect">
            <a:avLst/>
          </a:prstGeom>
          <a:noFill/>
          <a:ln w="9525">
            <a:noFill/>
            <a:miter lim="800000"/>
            <a:headEnd/>
            <a:tailEnd/>
          </a:ln>
        </p:spPr>
        <p:txBody>
          <a:bodyPr wrap="none">
            <a:spAutoFit/>
          </a:bodyPr>
          <a:lstStyle/>
          <a:p>
            <a:r>
              <a:rPr lang="es-ES_tradnl" dirty="0" smtClean="0">
                <a:solidFill>
                  <a:srgbClr val="000000"/>
                </a:solidFill>
                <a:latin typeface="Tw Cen MT"/>
              </a:rPr>
              <a:t>a) 1ª </a:t>
            </a:r>
            <a:r>
              <a:rPr lang="es-ES_tradnl" dirty="0">
                <a:solidFill>
                  <a:srgbClr val="000000"/>
                </a:solidFill>
                <a:latin typeface="Tw Cen MT"/>
              </a:rPr>
              <a:t>división </a:t>
            </a:r>
          </a:p>
        </p:txBody>
      </p:sp>
      <p:sp>
        <p:nvSpPr>
          <p:cNvPr id="1033" name="19 CuadroTexto"/>
          <p:cNvSpPr txBox="1">
            <a:spLocks noChangeArrowheads="1"/>
          </p:cNvSpPr>
          <p:nvPr/>
        </p:nvSpPr>
        <p:spPr bwMode="auto">
          <a:xfrm>
            <a:off x="1774826" y="4579937"/>
            <a:ext cx="1388522" cy="369332"/>
          </a:xfrm>
          <a:prstGeom prst="rect">
            <a:avLst/>
          </a:prstGeom>
          <a:noFill/>
          <a:ln w="9525">
            <a:noFill/>
            <a:miter lim="800000"/>
            <a:headEnd/>
            <a:tailEnd/>
          </a:ln>
        </p:spPr>
        <p:txBody>
          <a:bodyPr wrap="none">
            <a:spAutoFit/>
          </a:bodyPr>
          <a:lstStyle/>
          <a:p>
            <a:r>
              <a:rPr lang="es-ES_tradnl" dirty="0" smtClean="0">
                <a:solidFill>
                  <a:srgbClr val="000000"/>
                </a:solidFill>
                <a:latin typeface="Tw Cen MT"/>
              </a:rPr>
              <a:t>b) 2ª </a:t>
            </a:r>
            <a:r>
              <a:rPr lang="es-ES_tradnl" dirty="0">
                <a:solidFill>
                  <a:srgbClr val="000000"/>
                </a:solidFill>
                <a:latin typeface="Tw Cen MT"/>
              </a:rPr>
              <a:t>división</a:t>
            </a:r>
          </a:p>
        </p:txBody>
      </p:sp>
      <p:sp>
        <p:nvSpPr>
          <p:cNvPr id="1034" name="20 CuadroTexto"/>
          <p:cNvSpPr txBox="1">
            <a:spLocks noChangeArrowheads="1"/>
          </p:cNvSpPr>
          <p:nvPr/>
        </p:nvSpPr>
        <p:spPr bwMode="auto">
          <a:xfrm>
            <a:off x="1774825" y="5516562"/>
            <a:ext cx="2603790" cy="369332"/>
          </a:xfrm>
          <a:prstGeom prst="rect">
            <a:avLst/>
          </a:prstGeom>
          <a:noFill/>
          <a:ln w="9525">
            <a:noFill/>
            <a:miter lim="800000"/>
            <a:headEnd/>
            <a:tailEnd/>
          </a:ln>
        </p:spPr>
        <p:txBody>
          <a:bodyPr wrap="none">
            <a:spAutoFit/>
          </a:bodyPr>
          <a:lstStyle/>
          <a:p>
            <a:r>
              <a:rPr lang="es-ES_tradnl">
                <a:solidFill>
                  <a:srgbClr val="000000"/>
                </a:solidFill>
                <a:latin typeface="Tw Cen MT"/>
              </a:rPr>
              <a:t>Tipos de gametos posibles</a:t>
            </a:r>
          </a:p>
        </p:txBody>
      </p:sp>
      <p:sp>
        <p:nvSpPr>
          <p:cNvPr id="15" name="14 CuadroTexto"/>
          <p:cNvSpPr txBox="1">
            <a:spLocks noChangeArrowheads="1"/>
          </p:cNvSpPr>
          <p:nvPr/>
        </p:nvSpPr>
        <p:spPr bwMode="auto">
          <a:xfrm>
            <a:off x="521997" y="1731159"/>
            <a:ext cx="11528468" cy="1200329"/>
          </a:xfrm>
          <a:prstGeom prst="rect">
            <a:avLst/>
          </a:prstGeom>
          <a:noFill/>
          <a:ln w="9525">
            <a:noFill/>
            <a:miter lim="800000"/>
            <a:headEnd/>
            <a:tailEnd/>
          </a:ln>
        </p:spPr>
        <p:txBody>
          <a:bodyPr wrap="square">
            <a:spAutoFit/>
          </a:bodyPr>
          <a:lstStyle/>
          <a:p>
            <a:r>
              <a:rPr lang="es-ES" sz="2400" i="1" dirty="0">
                <a:solidFill>
                  <a:srgbClr val="FF0000"/>
                </a:solidFill>
                <a:latin typeface="Tw Cen MT"/>
              </a:rPr>
              <a:t>Pueden darse dos opciones según como se dispongan los cromosomas en la metafase </a:t>
            </a:r>
            <a:r>
              <a:rPr lang="es-ES" sz="2400" i="1" dirty="0" smtClean="0">
                <a:solidFill>
                  <a:srgbClr val="FF0000"/>
                </a:solidFill>
                <a:latin typeface="Tw Cen MT"/>
              </a:rPr>
              <a:t>I; de tal manera que, </a:t>
            </a:r>
            <a:r>
              <a:rPr lang="es-ES" sz="2400" i="1" dirty="0">
                <a:solidFill>
                  <a:srgbClr val="FF0000"/>
                </a:solidFill>
                <a:latin typeface="Tw Cen MT"/>
              </a:rPr>
              <a:t>el nº </a:t>
            </a:r>
            <a:r>
              <a:rPr lang="es-ES" sz="2400" i="1" dirty="0" smtClean="0">
                <a:solidFill>
                  <a:srgbClr val="FF0000"/>
                </a:solidFill>
                <a:latin typeface="Tw Cen MT"/>
              </a:rPr>
              <a:t>de TIPOS de gametos resultante, es </a:t>
            </a:r>
            <a:r>
              <a:rPr lang="es-ES" sz="2400" i="1" dirty="0">
                <a:solidFill>
                  <a:srgbClr val="FF0000"/>
                </a:solidFill>
                <a:latin typeface="Tw Cen MT"/>
              </a:rPr>
              <a:t>igual a 2 </a:t>
            </a:r>
            <a:r>
              <a:rPr lang="es-ES" sz="2400" i="1" baseline="30000" dirty="0">
                <a:solidFill>
                  <a:srgbClr val="FF0000"/>
                </a:solidFill>
                <a:latin typeface="Tw Cen MT"/>
              </a:rPr>
              <a:t>n</a:t>
            </a:r>
            <a:r>
              <a:rPr lang="es-ES" sz="2400" i="1" dirty="0">
                <a:solidFill>
                  <a:srgbClr val="FF0000"/>
                </a:solidFill>
                <a:latin typeface="Tw Cen MT"/>
              </a:rPr>
              <a:t>= 2</a:t>
            </a:r>
            <a:r>
              <a:rPr lang="es-ES" sz="2400" i="1" baseline="30000" dirty="0">
                <a:solidFill>
                  <a:srgbClr val="FF0000"/>
                </a:solidFill>
                <a:latin typeface="Tw Cen MT"/>
              </a:rPr>
              <a:t>2 </a:t>
            </a:r>
            <a:r>
              <a:rPr lang="es-ES" sz="2400" i="1" dirty="0">
                <a:solidFill>
                  <a:srgbClr val="FF0000"/>
                </a:solidFill>
                <a:latin typeface="Tw Cen MT"/>
              </a:rPr>
              <a:t>= 4 tipos de gametos diferentes</a:t>
            </a:r>
            <a:endParaRPr lang="es-ES_tradnl" sz="2400" b="1" dirty="0">
              <a:solidFill>
                <a:srgbClr val="FF0000"/>
              </a:solidFill>
              <a:latin typeface="Tw Cen MT"/>
            </a:endParaRPr>
          </a:p>
        </p:txBody>
      </p:sp>
    </p:spTree>
    <p:extLst>
      <p:ext uri="{BB962C8B-B14F-4D97-AF65-F5344CB8AC3E}">
        <p14:creationId xmlns:p14="http://schemas.microsoft.com/office/powerpoint/2010/main" val="324118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1561"/>
                                        </p:tgtEl>
                                        <p:attrNameLst>
                                          <p:attrName>style.visibility</p:attrName>
                                        </p:attrNameLst>
                                      </p:cBhvr>
                                      <p:to>
                                        <p:strVal val="visible"/>
                                      </p:to>
                                    </p:set>
                                    <p:animEffect transition="in" filter="box(in)">
                                      <p:cBhvr>
                                        <p:cTn id="12" dur="500"/>
                                        <p:tgtEl>
                                          <p:spTgt spid="15156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1562"/>
                                        </p:tgtEl>
                                        <p:attrNameLst>
                                          <p:attrName>style.visibility</p:attrName>
                                        </p:attrNameLst>
                                      </p:cBhvr>
                                      <p:to>
                                        <p:strVal val="visible"/>
                                      </p:to>
                                    </p:set>
                                    <p:animEffect transition="in" filter="box(in)">
                                      <p:cBhvr>
                                        <p:cTn id="17" dur="500"/>
                                        <p:tgtEl>
                                          <p:spTgt spid="15156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1563"/>
                                        </p:tgtEl>
                                        <p:attrNameLst>
                                          <p:attrName>style.visibility</p:attrName>
                                        </p:attrNameLst>
                                      </p:cBhvr>
                                      <p:to>
                                        <p:strVal val="visible"/>
                                      </p:to>
                                    </p:set>
                                    <p:animEffect transition="in" filter="box(in)">
                                      <p:cBhvr>
                                        <p:cTn id="22" dur="500"/>
                                        <p:tgtEl>
                                          <p:spTgt spid="151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9 CuadroTexto"/>
          <p:cNvSpPr txBox="1">
            <a:spLocks noChangeArrowheads="1"/>
          </p:cNvSpPr>
          <p:nvPr/>
        </p:nvSpPr>
        <p:spPr bwMode="auto">
          <a:xfrm>
            <a:off x="252338" y="108913"/>
            <a:ext cx="11694016" cy="1200329"/>
          </a:xfrm>
          <a:prstGeom prst="rect">
            <a:avLst/>
          </a:prstGeom>
          <a:noFill/>
          <a:ln w="9525">
            <a:noFill/>
            <a:miter lim="800000"/>
            <a:headEnd/>
            <a:tailEnd/>
          </a:ln>
        </p:spPr>
        <p:txBody>
          <a:bodyPr wrap="square">
            <a:spAutoFit/>
          </a:bodyPr>
          <a:lstStyle/>
          <a:p>
            <a:r>
              <a:rPr lang="es-ES" sz="2400" b="1" dirty="0" smtClean="0">
                <a:solidFill>
                  <a:srgbClr val="000000"/>
                </a:solidFill>
                <a:latin typeface="Calibri" panose="020F0502020204030204" pitchFamily="34" charset="0"/>
                <a:cs typeface="Calibri" panose="020F0502020204030204" pitchFamily="34" charset="0"/>
              </a:rPr>
              <a:t>¿Cuáles  </a:t>
            </a:r>
            <a:r>
              <a:rPr lang="es-ES" sz="2400" b="1" dirty="0">
                <a:solidFill>
                  <a:srgbClr val="000000"/>
                </a:solidFill>
                <a:latin typeface="Calibri" panose="020F0502020204030204" pitchFamily="34" charset="0"/>
                <a:cs typeface="Calibri" panose="020F0502020204030204" pitchFamily="34" charset="0"/>
              </a:rPr>
              <a:t>son las principales funciones biológicas de la meiosis y de la mitosis, respectivamente? ¿Por qué razón la meiosis no puede cumplir la función biológica de la  mitosis?</a:t>
            </a:r>
            <a:endParaRPr lang="es-ES_tradnl" sz="2400" b="1" dirty="0">
              <a:solidFill>
                <a:srgbClr val="000000"/>
              </a:solidFill>
              <a:latin typeface="Calibri" panose="020F0502020204030204" pitchFamily="34" charset="0"/>
              <a:cs typeface="Calibri" panose="020F0502020204030204" pitchFamily="34" charset="0"/>
            </a:endParaRPr>
          </a:p>
        </p:txBody>
      </p:sp>
      <p:sp>
        <p:nvSpPr>
          <p:cNvPr id="66567" name="10 CuadroTexto"/>
          <p:cNvSpPr txBox="1">
            <a:spLocks noChangeArrowheads="1"/>
          </p:cNvSpPr>
          <p:nvPr/>
        </p:nvSpPr>
        <p:spPr bwMode="auto">
          <a:xfrm>
            <a:off x="365787" y="1152080"/>
            <a:ext cx="11826213" cy="3416320"/>
          </a:xfrm>
          <a:prstGeom prst="rect">
            <a:avLst/>
          </a:prstGeom>
          <a:noFill/>
          <a:ln w="9525">
            <a:noFill/>
            <a:miter lim="800000"/>
            <a:headEnd/>
            <a:tailEnd/>
          </a:ln>
        </p:spPr>
        <p:txBody>
          <a:bodyPr wrap="square">
            <a:spAutoFit/>
          </a:bodyPr>
          <a:lstStyle/>
          <a:p>
            <a:r>
              <a:rPr lang="es-ES" sz="2400" b="1" i="1" dirty="0">
                <a:solidFill>
                  <a:srgbClr val="FF0000"/>
                </a:solidFill>
                <a:latin typeface="Tw Cen MT"/>
              </a:rPr>
              <a:t>a) </a:t>
            </a:r>
            <a:endParaRPr lang="es-ES" sz="2400" b="1" i="1" dirty="0" smtClean="0">
              <a:solidFill>
                <a:srgbClr val="FF0000"/>
              </a:solidFill>
              <a:latin typeface="Tw Cen MT"/>
            </a:endParaRPr>
          </a:p>
          <a:p>
            <a:r>
              <a:rPr lang="es-ES" sz="2400" b="1" i="1" dirty="0" smtClean="0">
                <a:solidFill>
                  <a:srgbClr val="FF0000"/>
                </a:solidFill>
                <a:latin typeface="Tw Cen MT"/>
              </a:rPr>
              <a:t>Mitosis</a:t>
            </a:r>
            <a:r>
              <a:rPr lang="es-ES" sz="2400" b="1" i="1" dirty="0">
                <a:solidFill>
                  <a:srgbClr val="FF0000"/>
                </a:solidFill>
                <a:latin typeface="Tw Cen MT"/>
              </a:rPr>
              <a:t>: Reposición, crecimiento y desarrollo embrionario (pluricelulares). Reproducción (unicelulares).</a:t>
            </a:r>
            <a:endParaRPr lang="es-ES_tradnl" sz="2400" b="1" dirty="0">
              <a:solidFill>
                <a:srgbClr val="FF0000"/>
              </a:solidFill>
              <a:latin typeface="Tw Cen MT"/>
            </a:endParaRPr>
          </a:p>
          <a:p>
            <a:r>
              <a:rPr lang="es-ES" sz="2400" b="1" i="1" dirty="0">
                <a:solidFill>
                  <a:srgbClr val="FF0000"/>
                </a:solidFill>
                <a:latin typeface="Tw Cen MT"/>
              </a:rPr>
              <a:t>Meiosis: </a:t>
            </a:r>
            <a:r>
              <a:rPr lang="es-ES" sz="2400" b="1" i="1" dirty="0" smtClean="0">
                <a:solidFill>
                  <a:srgbClr val="FF0000"/>
                </a:solidFill>
                <a:latin typeface="Tw Cen MT"/>
              </a:rPr>
              <a:t>(Ampliable con los comentarios añadidos con un asterisco morado </a:t>
            </a:r>
            <a:r>
              <a:rPr lang="es-ES" sz="2400" b="1" i="1" dirty="0" smtClean="0">
                <a:solidFill>
                  <a:srgbClr val="7030A0"/>
                </a:solidFill>
                <a:latin typeface="Tw Cen MT"/>
              </a:rPr>
              <a:t>*</a:t>
            </a:r>
            <a:endParaRPr lang="es-ES" sz="2400" b="1" i="1" dirty="0">
              <a:solidFill>
                <a:srgbClr val="7030A0"/>
              </a:solidFill>
              <a:latin typeface="Tw Cen MT"/>
            </a:endParaRPr>
          </a:p>
          <a:p>
            <a:pPr marL="360363" indent="-360363">
              <a:buFont typeface="Arial" pitchFamily="34" charset="0"/>
              <a:buChar char="•"/>
            </a:pPr>
            <a:r>
              <a:rPr lang="es-ES" sz="2400" b="1" i="1" dirty="0">
                <a:solidFill>
                  <a:srgbClr val="FF0000"/>
                </a:solidFill>
                <a:latin typeface="Tw Cen MT"/>
              </a:rPr>
              <a:t>Genera </a:t>
            </a:r>
            <a:r>
              <a:rPr lang="es-ES" sz="2400" b="1" i="1" dirty="0">
                <a:solidFill>
                  <a:srgbClr val="7030A0"/>
                </a:solidFill>
                <a:latin typeface="Tw Cen MT"/>
              </a:rPr>
              <a:t>gametos</a:t>
            </a:r>
            <a:r>
              <a:rPr lang="es-ES" sz="2400" b="1" i="1" dirty="0">
                <a:solidFill>
                  <a:srgbClr val="FF0000"/>
                </a:solidFill>
                <a:latin typeface="Tw Cen MT"/>
              </a:rPr>
              <a:t> (</a:t>
            </a:r>
            <a:r>
              <a:rPr lang="es-ES" sz="2400" b="1" i="1" dirty="0" err="1">
                <a:solidFill>
                  <a:srgbClr val="FF0000"/>
                </a:solidFill>
                <a:latin typeface="Tw Cen MT"/>
              </a:rPr>
              <a:t>gametogénica</a:t>
            </a:r>
            <a:r>
              <a:rPr lang="es-ES" sz="2400" b="1" i="1" dirty="0" smtClean="0">
                <a:solidFill>
                  <a:srgbClr val="FF0000"/>
                </a:solidFill>
                <a:latin typeface="Tw Cen MT"/>
              </a:rPr>
              <a:t>)</a:t>
            </a:r>
          </a:p>
          <a:p>
            <a:pPr marL="360363" indent="-360363">
              <a:buFont typeface="Arial" pitchFamily="34" charset="0"/>
              <a:buChar char="•"/>
            </a:pPr>
            <a:r>
              <a:rPr lang="es-ES" sz="2400" b="1" i="1" dirty="0">
                <a:solidFill>
                  <a:srgbClr val="FF0000"/>
                </a:solidFill>
              </a:rPr>
              <a:t>Mantener </a:t>
            </a:r>
            <a:r>
              <a:rPr lang="es-ES" sz="2400" b="1" i="1" dirty="0" smtClean="0">
                <a:solidFill>
                  <a:srgbClr val="FF0000"/>
                </a:solidFill>
              </a:rPr>
              <a:t>constante en </a:t>
            </a:r>
            <a:r>
              <a:rPr lang="es-ES" sz="2400" b="1" i="1" dirty="0" smtClean="0">
                <a:solidFill>
                  <a:srgbClr val="7030A0"/>
                </a:solidFill>
              </a:rPr>
              <a:t>nº de </a:t>
            </a:r>
            <a:r>
              <a:rPr lang="es-ES" sz="2400" b="1" i="1" dirty="0">
                <a:solidFill>
                  <a:srgbClr val="7030A0"/>
                </a:solidFill>
              </a:rPr>
              <a:t>cromosomas </a:t>
            </a:r>
            <a:r>
              <a:rPr lang="es-ES" sz="2400" b="1" i="1" dirty="0">
                <a:solidFill>
                  <a:srgbClr val="FF0000"/>
                </a:solidFill>
              </a:rPr>
              <a:t>de la especie,</a:t>
            </a:r>
            <a:endParaRPr lang="es-ES" sz="2400" b="1" i="1" dirty="0">
              <a:solidFill>
                <a:srgbClr val="FF0000"/>
              </a:solidFill>
              <a:latin typeface="Tw Cen MT"/>
            </a:endParaRPr>
          </a:p>
          <a:p>
            <a:pPr marL="360363" indent="-360363">
              <a:buFont typeface="Arial" pitchFamily="34" charset="0"/>
              <a:buChar char="•"/>
            </a:pPr>
            <a:r>
              <a:rPr lang="es-ES" sz="2400" b="1" i="1" dirty="0">
                <a:solidFill>
                  <a:srgbClr val="FF0000"/>
                </a:solidFill>
                <a:latin typeface="Tw Cen MT"/>
              </a:rPr>
              <a:t>Genera </a:t>
            </a:r>
            <a:r>
              <a:rPr lang="es-ES" sz="2400" b="1" i="1" dirty="0">
                <a:solidFill>
                  <a:srgbClr val="7030A0"/>
                </a:solidFill>
                <a:latin typeface="Tw Cen MT"/>
              </a:rPr>
              <a:t>variabilidad </a:t>
            </a:r>
            <a:r>
              <a:rPr lang="es-ES" sz="2400" b="1" i="1" dirty="0" smtClean="0">
                <a:solidFill>
                  <a:srgbClr val="FF0000"/>
                </a:solidFill>
                <a:latin typeface="Tw Cen MT"/>
              </a:rPr>
              <a:t>por </a:t>
            </a:r>
            <a:r>
              <a:rPr lang="es-ES" sz="2400" b="1" i="1" dirty="0">
                <a:solidFill>
                  <a:srgbClr val="FF0000"/>
                </a:solidFill>
                <a:latin typeface="Tw Cen MT"/>
              </a:rPr>
              <a:t>segregación cromosómica y recombinación</a:t>
            </a:r>
            <a:endParaRPr lang="es-ES_tradnl" sz="2400" b="1" dirty="0">
              <a:solidFill>
                <a:srgbClr val="FF0000"/>
              </a:solidFill>
              <a:latin typeface="Tw Cen MT"/>
            </a:endParaRPr>
          </a:p>
          <a:p>
            <a:r>
              <a:rPr lang="es-ES" sz="2400" b="1" i="1" dirty="0">
                <a:solidFill>
                  <a:srgbClr val="FF0000"/>
                </a:solidFill>
                <a:latin typeface="Tw Cen MT"/>
              </a:rPr>
              <a:t>b) Porque se reduce a la mitad el nº de cromosomas o mol. de ADN (división </a:t>
            </a:r>
            <a:r>
              <a:rPr lang="es-ES" sz="2400" b="1" i="1" dirty="0" err="1">
                <a:solidFill>
                  <a:srgbClr val="FF0000"/>
                </a:solidFill>
                <a:latin typeface="Tw Cen MT"/>
              </a:rPr>
              <a:t>reduccional</a:t>
            </a:r>
            <a:r>
              <a:rPr lang="es-ES" sz="2400" b="1" i="1" dirty="0">
                <a:solidFill>
                  <a:srgbClr val="FF0000"/>
                </a:solidFill>
                <a:latin typeface="Tw Cen MT"/>
              </a:rPr>
              <a:t>), de manera que las células resultantes no  serían iguales a la original</a:t>
            </a:r>
            <a:endParaRPr lang="es-ES_tradnl" sz="2400" b="1" dirty="0">
              <a:solidFill>
                <a:srgbClr val="FF0000"/>
              </a:solidFill>
              <a:latin typeface="Tw Cen MT"/>
            </a:endParaRPr>
          </a:p>
        </p:txBody>
      </p:sp>
      <p:sp>
        <p:nvSpPr>
          <p:cNvPr id="8" name="14 CuadroTexto"/>
          <p:cNvSpPr txBox="1">
            <a:spLocks noChangeArrowheads="1"/>
          </p:cNvSpPr>
          <p:nvPr/>
        </p:nvSpPr>
        <p:spPr bwMode="auto">
          <a:xfrm>
            <a:off x="1048238" y="4640611"/>
            <a:ext cx="10102215" cy="218521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s-ES" sz="2800" b="1" i="1" dirty="0">
                <a:solidFill>
                  <a:srgbClr val="7030A0"/>
                </a:solidFill>
              </a:rPr>
              <a:t>* </a:t>
            </a:r>
            <a:r>
              <a:rPr lang="es-ES" i="1" dirty="0" smtClean="0">
                <a:solidFill>
                  <a:srgbClr val="FF0000"/>
                </a:solidFill>
                <a:latin typeface="Tw Cen MT"/>
              </a:rPr>
              <a:t>La </a:t>
            </a:r>
            <a:r>
              <a:rPr lang="es-ES" i="1" dirty="0">
                <a:solidFill>
                  <a:srgbClr val="FF0000"/>
                </a:solidFill>
                <a:latin typeface="Tw Cen MT"/>
              </a:rPr>
              <a:t>división por meiosis permite obtener 4 células con la mitad del material genético que la célula madre.</a:t>
            </a:r>
            <a:endParaRPr lang="es-ES_tradnl" dirty="0">
              <a:solidFill>
                <a:srgbClr val="FF0000"/>
              </a:solidFill>
              <a:latin typeface="Tw Cen MT"/>
            </a:endParaRPr>
          </a:p>
          <a:p>
            <a:pPr marL="269875" indent="-269875">
              <a:buFont typeface="Arial" pitchFamily="34" charset="0"/>
              <a:buChar char="•"/>
            </a:pPr>
            <a:r>
              <a:rPr lang="es-ES" b="1" i="1" dirty="0">
                <a:solidFill>
                  <a:srgbClr val="7030A0"/>
                </a:solidFill>
                <a:latin typeface="Tw Cen MT"/>
              </a:rPr>
              <a:t>Ciclos </a:t>
            </a:r>
            <a:r>
              <a:rPr lang="es-ES" b="1" i="1" dirty="0" err="1">
                <a:solidFill>
                  <a:srgbClr val="7030A0"/>
                </a:solidFill>
                <a:latin typeface="Tw Cen MT"/>
              </a:rPr>
              <a:t>haplontes</a:t>
            </a:r>
            <a:r>
              <a:rPr lang="es-ES" i="1" dirty="0">
                <a:solidFill>
                  <a:srgbClr val="FF0000"/>
                </a:solidFill>
                <a:latin typeface="Tw Cen MT"/>
              </a:rPr>
              <a:t> adultos (meiosis </a:t>
            </a:r>
            <a:r>
              <a:rPr lang="es-ES" i="1" dirty="0" err="1">
                <a:solidFill>
                  <a:schemeClr val="tx1"/>
                </a:solidFill>
                <a:latin typeface="Tw Cen MT"/>
              </a:rPr>
              <a:t>zigótica</a:t>
            </a:r>
            <a:r>
              <a:rPr lang="es-ES" i="1" dirty="0">
                <a:solidFill>
                  <a:srgbClr val="FF0000"/>
                </a:solidFill>
                <a:latin typeface="Tw Cen MT"/>
              </a:rPr>
              <a:t>)</a:t>
            </a:r>
            <a:endParaRPr lang="es-ES_tradnl" dirty="0">
              <a:solidFill>
                <a:srgbClr val="FF0000"/>
              </a:solidFill>
              <a:latin typeface="Tw Cen MT"/>
            </a:endParaRPr>
          </a:p>
          <a:p>
            <a:pPr marL="269875" indent="-269875">
              <a:buFont typeface="Arial" pitchFamily="34" charset="0"/>
              <a:buChar char="•"/>
            </a:pPr>
            <a:r>
              <a:rPr lang="es-ES" b="1" i="1" dirty="0">
                <a:solidFill>
                  <a:srgbClr val="7030A0"/>
                </a:solidFill>
                <a:latin typeface="Tw Cen MT"/>
              </a:rPr>
              <a:t>Ciclos </a:t>
            </a:r>
            <a:r>
              <a:rPr lang="es-ES" b="1" i="1" dirty="0" err="1">
                <a:solidFill>
                  <a:srgbClr val="7030A0"/>
                </a:solidFill>
                <a:latin typeface="Tw Cen MT"/>
              </a:rPr>
              <a:t>diplohaplontes</a:t>
            </a:r>
            <a:r>
              <a:rPr lang="es-ES" i="1" dirty="0">
                <a:solidFill>
                  <a:srgbClr val="FF0000"/>
                </a:solidFill>
                <a:latin typeface="Tw Cen MT"/>
                <a:sym typeface="Symbol" pitchFamily="18" charset="2"/>
              </a:rPr>
              <a:t></a:t>
            </a:r>
            <a:r>
              <a:rPr lang="es-ES" i="1" dirty="0">
                <a:solidFill>
                  <a:srgbClr val="FF0000"/>
                </a:solidFill>
                <a:latin typeface="Tw Cen MT"/>
              </a:rPr>
              <a:t> su papel permite obtener esporas haploides que germinarán originando el gametofito haploide (meiosis </a:t>
            </a:r>
            <a:r>
              <a:rPr lang="es-ES" i="1" dirty="0" err="1">
                <a:solidFill>
                  <a:schemeClr val="tx1"/>
                </a:solidFill>
                <a:latin typeface="Tw Cen MT"/>
              </a:rPr>
              <a:t>esporogénica</a:t>
            </a:r>
            <a:r>
              <a:rPr lang="es-ES" i="1" dirty="0">
                <a:solidFill>
                  <a:srgbClr val="FF0000"/>
                </a:solidFill>
                <a:latin typeface="Tw Cen MT"/>
              </a:rPr>
              <a:t>)</a:t>
            </a:r>
            <a:endParaRPr lang="es-ES_tradnl" dirty="0">
              <a:solidFill>
                <a:srgbClr val="FF0000"/>
              </a:solidFill>
              <a:latin typeface="Tw Cen MT"/>
            </a:endParaRPr>
          </a:p>
          <a:p>
            <a:pPr marL="269875" indent="-269875">
              <a:buFont typeface="Arial" pitchFamily="34" charset="0"/>
              <a:buChar char="•"/>
            </a:pPr>
            <a:r>
              <a:rPr lang="es-ES" b="1" i="1" dirty="0">
                <a:solidFill>
                  <a:srgbClr val="7030A0"/>
                </a:solidFill>
                <a:latin typeface="Tw Cen MT"/>
              </a:rPr>
              <a:t>Ciclos </a:t>
            </a:r>
            <a:r>
              <a:rPr lang="es-ES" b="1" i="1" dirty="0" err="1">
                <a:solidFill>
                  <a:srgbClr val="7030A0"/>
                </a:solidFill>
                <a:latin typeface="Tw Cen MT"/>
              </a:rPr>
              <a:t>diplontes</a:t>
            </a:r>
            <a:r>
              <a:rPr lang="es-ES" i="1" dirty="0">
                <a:solidFill>
                  <a:srgbClr val="FF0000"/>
                </a:solidFill>
                <a:latin typeface="Tw Cen MT"/>
                <a:sym typeface="Symbol" pitchFamily="18" charset="2"/>
              </a:rPr>
              <a:t></a:t>
            </a:r>
            <a:r>
              <a:rPr lang="es-ES" i="1" dirty="0">
                <a:solidFill>
                  <a:srgbClr val="FF0000"/>
                </a:solidFill>
                <a:latin typeface="Tw Cen MT"/>
              </a:rPr>
              <a:t> como el nuestro donde la meiosis produce </a:t>
            </a:r>
            <a:r>
              <a:rPr lang="es-ES" b="1" i="1" dirty="0">
                <a:solidFill>
                  <a:srgbClr val="FF0000"/>
                </a:solidFill>
                <a:latin typeface="Tw Cen MT"/>
              </a:rPr>
              <a:t>gametos haploides</a:t>
            </a:r>
            <a:r>
              <a:rPr lang="es-ES" i="1" dirty="0">
                <a:solidFill>
                  <a:srgbClr val="FF0000"/>
                </a:solidFill>
                <a:latin typeface="Tw Cen MT"/>
              </a:rPr>
              <a:t> (</a:t>
            </a:r>
            <a:r>
              <a:rPr lang="es-ES" b="1" i="1" dirty="0">
                <a:solidFill>
                  <a:srgbClr val="7030A0"/>
                </a:solidFill>
                <a:latin typeface="Tw Cen MT"/>
              </a:rPr>
              <a:t>meiosis </a:t>
            </a:r>
            <a:r>
              <a:rPr lang="es-ES" b="1" i="1" dirty="0" err="1">
                <a:solidFill>
                  <a:schemeClr val="tx1"/>
                </a:solidFill>
                <a:latin typeface="Tw Cen MT"/>
              </a:rPr>
              <a:t>gametogénica</a:t>
            </a:r>
            <a:r>
              <a:rPr lang="es-ES" i="1" dirty="0">
                <a:solidFill>
                  <a:srgbClr val="FF0000"/>
                </a:solidFill>
                <a:latin typeface="Tw Cen MT"/>
              </a:rPr>
              <a:t>) que tras fecundarse origina un zigoto diploide que por sucesivas mitosis dará lugar a adultos diploides. A</a:t>
            </a:r>
            <a:r>
              <a:rPr lang="es-ES" i="1" dirty="0" smtClean="0">
                <a:solidFill>
                  <a:srgbClr val="FF0000"/>
                </a:solidFill>
                <a:latin typeface="Tw Cen MT"/>
              </a:rPr>
              <a:t>sí </a:t>
            </a:r>
            <a:r>
              <a:rPr lang="es-ES" i="1" dirty="0">
                <a:solidFill>
                  <a:srgbClr val="FF0000"/>
                </a:solidFill>
                <a:latin typeface="Tw Cen MT"/>
              </a:rPr>
              <a:t>se mantiene constante el nº  de cromosomas de la </a:t>
            </a:r>
            <a:r>
              <a:rPr lang="es-ES" i="1" dirty="0" smtClean="0">
                <a:solidFill>
                  <a:srgbClr val="FF0000"/>
                </a:solidFill>
                <a:latin typeface="Tw Cen MT"/>
              </a:rPr>
              <a:t>especie</a:t>
            </a:r>
            <a:endParaRPr lang="es-ES" i="1" dirty="0">
              <a:solidFill>
                <a:srgbClr val="FF0000"/>
              </a:solidFill>
              <a:latin typeface="Tw Cen MT"/>
            </a:endParaRPr>
          </a:p>
        </p:txBody>
      </p:sp>
    </p:spTree>
    <p:extLst>
      <p:ext uri="{BB962C8B-B14F-4D97-AF65-F5344CB8AC3E}">
        <p14:creationId xmlns:p14="http://schemas.microsoft.com/office/powerpoint/2010/main" val="239977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box(in)">
                                      <p:cBhvr>
                                        <p:cTn id="7" dur="500"/>
                                        <p:tgtEl>
                                          <p:spTgt spid="6656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1 CuadroTexto"/>
          <p:cNvSpPr txBox="1">
            <a:spLocks noChangeArrowheads="1"/>
          </p:cNvSpPr>
          <p:nvPr/>
        </p:nvSpPr>
        <p:spPr bwMode="auto">
          <a:xfrm>
            <a:off x="270456" y="188914"/>
            <a:ext cx="11681137" cy="646331"/>
          </a:xfrm>
          <a:prstGeom prst="rect">
            <a:avLst/>
          </a:prstGeom>
          <a:noFill/>
          <a:ln w="9525">
            <a:noFill/>
            <a:miter lim="800000"/>
            <a:headEnd/>
            <a:tailEnd/>
          </a:ln>
        </p:spPr>
        <p:txBody>
          <a:bodyPr wrap="square">
            <a:spAutoFit/>
          </a:bodyPr>
          <a:lstStyle/>
          <a:p>
            <a:r>
              <a:rPr lang="es-ES" b="1" dirty="0">
                <a:solidFill>
                  <a:srgbClr val="000000"/>
                </a:solidFill>
                <a:latin typeface="Tw Cen MT"/>
              </a:rPr>
              <a:t>Indica en qué punto de la meiosis (en humanos) pudo haberse producido el fallo que da lugar a un zigoto con </a:t>
            </a:r>
            <a:r>
              <a:rPr lang="es-ES" b="1" dirty="0" err="1">
                <a:solidFill>
                  <a:srgbClr val="000000"/>
                </a:solidFill>
                <a:latin typeface="Tw Cen MT"/>
              </a:rPr>
              <a:t>trisomía</a:t>
            </a:r>
            <a:r>
              <a:rPr lang="es-ES" b="1" dirty="0">
                <a:solidFill>
                  <a:srgbClr val="000000"/>
                </a:solidFill>
                <a:latin typeface="Tw Cen MT"/>
              </a:rPr>
              <a:t>  simple para el cromosoma 21 (S. de Down). Razona la respuesta y apoya tu razonamiento con un dibujo.</a:t>
            </a:r>
            <a:endParaRPr lang="es-ES_tradnl" b="1" dirty="0">
              <a:solidFill>
                <a:srgbClr val="000000"/>
              </a:solidFill>
              <a:latin typeface="Tw Cen MT"/>
            </a:endParaRPr>
          </a:p>
        </p:txBody>
      </p:sp>
      <p:sp>
        <p:nvSpPr>
          <p:cNvPr id="15" name="14 CuadroTexto"/>
          <p:cNvSpPr txBox="1">
            <a:spLocks noChangeArrowheads="1"/>
          </p:cNvSpPr>
          <p:nvPr/>
        </p:nvSpPr>
        <p:spPr bwMode="auto">
          <a:xfrm>
            <a:off x="4863987" y="772933"/>
            <a:ext cx="7087605" cy="6001643"/>
          </a:xfrm>
          <a:prstGeom prst="rect">
            <a:avLst/>
          </a:prstGeom>
          <a:noFill/>
          <a:ln w="9525">
            <a:noFill/>
            <a:miter lim="800000"/>
            <a:headEnd/>
            <a:tailEnd/>
          </a:ln>
        </p:spPr>
        <p:txBody>
          <a:bodyPr wrap="square">
            <a:spAutoFit/>
          </a:bodyPr>
          <a:lstStyle/>
          <a:p>
            <a:r>
              <a:rPr lang="es-ES" sz="2400" b="1" i="1" dirty="0">
                <a:solidFill>
                  <a:srgbClr val="FF0000"/>
                </a:solidFill>
                <a:latin typeface="Calibri" panose="020F0502020204030204" pitchFamily="34" charset="0"/>
                <a:cs typeface="Calibri" panose="020F0502020204030204" pitchFamily="34" charset="0"/>
              </a:rPr>
              <a:t>Durante la Anafase I o </a:t>
            </a:r>
            <a:r>
              <a:rPr lang="es-ES" sz="2400" b="1" i="1" dirty="0" smtClean="0">
                <a:solidFill>
                  <a:srgbClr val="FF0000"/>
                </a:solidFill>
                <a:latin typeface="Calibri" panose="020F0502020204030204" pitchFamily="34" charset="0"/>
                <a:cs typeface="Calibri" panose="020F0502020204030204" pitchFamily="34" charset="0"/>
              </a:rPr>
              <a:t>II, </a:t>
            </a:r>
            <a:r>
              <a:rPr lang="es-ES" sz="2400" b="1" i="1" dirty="0">
                <a:solidFill>
                  <a:srgbClr val="FF0000"/>
                </a:solidFill>
                <a:latin typeface="Calibri" panose="020F0502020204030204" pitchFamily="34" charset="0"/>
                <a:cs typeface="Calibri" panose="020F0502020204030204" pitchFamily="34" charset="0"/>
              </a:rPr>
              <a:t>debido a una inadecuada disposición de los cromosomas en el </a:t>
            </a:r>
            <a:r>
              <a:rPr lang="es-ES" sz="2400" b="1" i="1" dirty="0" smtClean="0">
                <a:solidFill>
                  <a:srgbClr val="FF0000"/>
                </a:solidFill>
                <a:latin typeface="Calibri" panose="020F0502020204030204" pitchFamily="34" charset="0"/>
                <a:cs typeface="Calibri" panose="020F0502020204030204" pitchFamily="34" charset="0"/>
              </a:rPr>
              <a:t>ecuador, </a:t>
            </a:r>
            <a:r>
              <a:rPr lang="es-ES" sz="2400" b="1" i="1" dirty="0">
                <a:solidFill>
                  <a:srgbClr val="FF0000"/>
                </a:solidFill>
                <a:latin typeface="Calibri" panose="020F0502020204030204" pitchFamily="34" charset="0"/>
                <a:cs typeface="Calibri" panose="020F0502020204030204" pitchFamily="34" charset="0"/>
              </a:rPr>
              <a:t>durante las metafases I y </a:t>
            </a:r>
            <a:r>
              <a:rPr lang="es-ES" sz="2400" b="1" i="1" dirty="0" smtClean="0">
                <a:solidFill>
                  <a:srgbClr val="FF0000"/>
                </a:solidFill>
                <a:latin typeface="Calibri" panose="020F0502020204030204" pitchFamily="34" charset="0"/>
                <a:cs typeface="Calibri" panose="020F0502020204030204" pitchFamily="34" charset="0"/>
              </a:rPr>
              <a:t>II, previas al reparto, respectivamente</a:t>
            </a:r>
            <a:r>
              <a:rPr lang="es-ES" sz="2400" b="1" i="1" dirty="0">
                <a:solidFill>
                  <a:srgbClr val="FF0000"/>
                </a:solidFill>
                <a:latin typeface="Calibri" panose="020F0502020204030204" pitchFamily="34" charset="0"/>
                <a:cs typeface="Calibri" panose="020F0502020204030204" pitchFamily="34" charset="0"/>
              </a:rPr>
              <a:t>. </a:t>
            </a:r>
            <a:r>
              <a:rPr lang="es-ES" sz="2400" b="1" i="1" dirty="0" smtClean="0">
                <a:solidFill>
                  <a:srgbClr val="FF0000"/>
                </a:solidFill>
                <a:latin typeface="Calibri" panose="020F0502020204030204" pitchFamily="34" charset="0"/>
                <a:cs typeface="Calibri" panose="020F0502020204030204" pitchFamily="34" charset="0"/>
              </a:rPr>
              <a:t>Una metafase errónea provoca que durante la anafase, el reparto de cromosomas , también lo sea.</a:t>
            </a:r>
          </a:p>
          <a:p>
            <a:r>
              <a:rPr lang="es-ES" sz="2400" b="1" i="1" dirty="0" smtClean="0">
                <a:solidFill>
                  <a:srgbClr val="FF0000"/>
                </a:solidFill>
                <a:latin typeface="Calibri" panose="020F0502020204030204" pitchFamily="34" charset="0"/>
                <a:cs typeface="Calibri" panose="020F0502020204030204" pitchFamily="34" charset="0"/>
              </a:rPr>
              <a:t>Los gametos anómalos generados, si son fecundados por un gameto normal (n), originan diferentes tipos de </a:t>
            </a:r>
            <a:r>
              <a:rPr lang="es-ES" sz="2400" b="1" i="1" dirty="0" err="1" smtClean="0">
                <a:solidFill>
                  <a:srgbClr val="7030A0"/>
                </a:solidFill>
                <a:latin typeface="Calibri" panose="020F0502020204030204" pitchFamily="34" charset="0"/>
                <a:cs typeface="Calibri" panose="020F0502020204030204" pitchFamily="34" charset="0"/>
              </a:rPr>
              <a:t>Aneuploidías</a:t>
            </a:r>
            <a:r>
              <a:rPr lang="es-ES" sz="2400" b="1" i="1" dirty="0" smtClean="0">
                <a:solidFill>
                  <a:srgbClr val="FF0000"/>
                </a:solidFill>
                <a:latin typeface="Calibri" panose="020F0502020204030204" pitchFamily="34" charset="0"/>
                <a:cs typeface="Calibri" panose="020F0502020204030204" pitchFamily="34" charset="0"/>
              </a:rPr>
              <a:t>, mutaciones genómicas, donde aparece </a:t>
            </a:r>
            <a:r>
              <a:rPr lang="es-ES" sz="2400" b="1" i="1" dirty="0" err="1" smtClean="0">
                <a:solidFill>
                  <a:srgbClr val="FF0000"/>
                </a:solidFill>
                <a:latin typeface="Calibri" panose="020F0502020204030204" pitchFamily="34" charset="0"/>
                <a:cs typeface="Calibri" panose="020F0502020204030204" pitchFamily="34" charset="0"/>
              </a:rPr>
              <a:t>elterado</a:t>
            </a:r>
            <a:r>
              <a:rPr lang="es-ES" sz="2400" b="1" i="1" dirty="0" smtClean="0">
                <a:solidFill>
                  <a:srgbClr val="FF0000"/>
                </a:solidFill>
                <a:latin typeface="Calibri" panose="020F0502020204030204" pitchFamily="34" charset="0"/>
                <a:cs typeface="Calibri" panose="020F0502020204030204" pitchFamily="34" charset="0"/>
              </a:rPr>
              <a:t> el nº de cromosomas de la especie:</a:t>
            </a:r>
          </a:p>
          <a:p>
            <a:pPr marL="457200" indent="-457200">
              <a:buFont typeface="Arial" panose="020B0604020202020204" pitchFamily="34" charset="0"/>
              <a:buChar char="•"/>
            </a:pPr>
            <a:r>
              <a:rPr lang="es-ES" sz="2400" b="1" i="1" dirty="0" smtClean="0">
                <a:solidFill>
                  <a:srgbClr val="FF0000"/>
                </a:solidFill>
                <a:latin typeface="Calibri" panose="020F0502020204030204" pitchFamily="34" charset="0"/>
                <a:cs typeface="Calibri" panose="020F0502020204030204" pitchFamily="34" charset="0"/>
              </a:rPr>
              <a:t>Trisomías 2n + 1 (</a:t>
            </a:r>
            <a:r>
              <a:rPr lang="es-ES" sz="2400" b="1" i="1" dirty="0">
                <a:solidFill>
                  <a:srgbClr val="FF0000"/>
                </a:solidFill>
                <a:latin typeface="Calibri" panose="020F0502020204030204" pitchFamily="34" charset="0"/>
                <a:cs typeface="Calibri" panose="020F0502020204030204" pitchFamily="34" charset="0"/>
              </a:rPr>
              <a:t>E</a:t>
            </a:r>
            <a:r>
              <a:rPr lang="es-ES" sz="2400" b="1" i="1" dirty="0" smtClean="0">
                <a:solidFill>
                  <a:srgbClr val="FF0000"/>
                </a:solidFill>
                <a:latin typeface="Calibri" panose="020F0502020204030204" pitchFamily="34" charset="0"/>
                <a:cs typeface="Calibri" panose="020F0502020204030204" pitchFamily="34" charset="0"/>
              </a:rPr>
              <a:t>j. </a:t>
            </a:r>
            <a:r>
              <a:rPr lang="es-ES" sz="2400" b="1" i="1" dirty="0" smtClean="0">
                <a:solidFill>
                  <a:srgbClr val="7030A0"/>
                </a:solidFill>
                <a:latin typeface="Calibri" panose="020F0502020204030204" pitchFamily="34" charset="0"/>
                <a:cs typeface="Calibri" panose="020F0502020204030204" pitchFamily="34" charset="0"/>
              </a:rPr>
              <a:t>S. de Down</a:t>
            </a:r>
            <a:r>
              <a:rPr lang="es-ES" sz="2400" b="1" i="1" dirty="0" smtClean="0">
                <a:solidFill>
                  <a:srgbClr val="FF0000"/>
                </a:solidFill>
                <a:latin typeface="Calibri" panose="020F0502020204030204" pitchFamily="34" charset="0"/>
                <a:cs typeface="Calibri" panose="020F0502020204030204" pitchFamily="34" charset="0"/>
              </a:rPr>
              <a:t>) </a:t>
            </a:r>
          </a:p>
          <a:p>
            <a:pPr marL="457200" indent="-457200">
              <a:buFont typeface="Arial" panose="020B0604020202020204" pitchFamily="34" charset="0"/>
              <a:buChar char="•"/>
            </a:pPr>
            <a:r>
              <a:rPr lang="es-ES" sz="2400" b="1" i="1" dirty="0" err="1" smtClean="0">
                <a:solidFill>
                  <a:srgbClr val="FF0000"/>
                </a:solidFill>
                <a:latin typeface="Calibri" panose="020F0502020204030204" pitchFamily="34" charset="0"/>
                <a:cs typeface="Calibri" panose="020F0502020204030204" pitchFamily="34" charset="0"/>
              </a:rPr>
              <a:t>Monosomías</a:t>
            </a:r>
            <a:r>
              <a:rPr lang="es-ES" sz="2400" b="1" i="1" dirty="0" smtClean="0">
                <a:solidFill>
                  <a:srgbClr val="FF0000"/>
                </a:solidFill>
                <a:latin typeface="Calibri" panose="020F0502020204030204" pitchFamily="34" charset="0"/>
                <a:cs typeface="Calibri" panose="020F0502020204030204" pitchFamily="34" charset="0"/>
              </a:rPr>
              <a:t>  2n – 1 (Ej. S. de Turner)</a:t>
            </a:r>
          </a:p>
          <a:p>
            <a:r>
              <a:rPr lang="es-ES" sz="2400" b="1" i="1" dirty="0" smtClean="0">
                <a:solidFill>
                  <a:srgbClr val="FF0000"/>
                </a:solidFill>
                <a:latin typeface="Calibri" panose="020F0502020204030204" pitchFamily="34" charset="0"/>
                <a:cs typeface="Calibri" panose="020F0502020204030204" pitchFamily="34" charset="0"/>
              </a:rPr>
              <a:t>Se trata de mutaciones , ya que son alteraciones en el ADN, cuantitativas, pero alteraciones. El efecto fenotípico responde a una </a:t>
            </a:r>
            <a:r>
              <a:rPr lang="es-ES" sz="2400" b="1" i="1" dirty="0" err="1" smtClean="0">
                <a:solidFill>
                  <a:srgbClr val="FF0000"/>
                </a:solidFill>
                <a:latin typeface="Calibri" panose="020F0502020204030204" pitchFamily="34" charset="0"/>
                <a:cs typeface="Calibri" panose="020F0502020204030204" pitchFamily="34" charset="0"/>
              </a:rPr>
              <a:t>hiperproducción</a:t>
            </a:r>
            <a:r>
              <a:rPr lang="es-ES" sz="2400" b="1" i="1" dirty="0" smtClean="0">
                <a:solidFill>
                  <a:srgbClr val="FF0000"/>
                </a:solidFill>
                <a:latin typeface="Calibri" panose="020F0502020204030204" pitchFamily="34" charset="0"/>
                <a:cs typeface="Calibri" panose="020F0502020204030204" pitchFamily="34" charset="0"/>
              </a:rPr>
              <a:t> o </a:t>
            </a:r>
            <a:r>
              <a:rPr lang="es-ES" sz="2400" b="1" i="1" dirty="0" err="1" smtClean="0">
                <a:solidFill>
                  <a:srgbClr val="FF0000"/>
                </a:solidFill>
                <a:latin typeface="Calibri" panose="020F0502020204030204" pitchFamily="34" charset="0"/>
                <a:cs typeface="Calibri" panose="020F0502020204030204" pitchFamily="34" charset="0"/>
              </a:rPr>
              <a:t>hipoproducción</a:t>
            </a:r>
            <a:r>
              <a:rPr lang="es-ES" sz="2400" b="1" i="1" dirty="0" smtClean="0">
                <a:solidFill>
                  <a:srgbClr val="FF0000"/>
                </a:solidFill>
                <a:latin typeface="Calibri" panose="020F0502020204030204" pitchFamily="34" charset="0"/>
                <a:cs typeface="Calibri" panose="020F0502020204030204" pitchFamily="34" charset="0"/>
              </a:rPr>
              <a:t> proteica.</a:t>
            </a:r>
            <a:endParaRPr lang="es-ES_tradnl" sz="2400" b="1" i="1" dirty="0">
              <a:solidFill>
                <a:srgbClr val="FF0000"/>
              </a:solidFill>
              <a:latin typeface="Calibri" panose="020F0502020204030204" pitchFamily="34" charset="0"/>
              <a:cs typeface="Calibri" panose="020F0502020204030204" pitchFamily="34" charset="0"/>
            </a:endParaRPr>
          </a:p>
        </p:txBody>
      </p:sp>
      <p:pic>
        <p:nvPicPr>
          <p:cNvPr id="191490" name="Picture 2" descr="http://genmolecular.files.wordpress.com/2008/05/no-disyuncion-en-ai-y-aii.jpg"/>
          <p:cNvPicPr>
            <a:picLocks noChangeAspect="1" noChangeArrowheads="1"/>
          </p:cNvPicPr>
          <p:nvPr/>
        </p:nvPicPr>
        <p:blipFill>
          <a:blip r:embed="rId3" r:link="rId4" cstate="print"/>
          <a:srcRect/>
          <a:stretch>
            <a:fillRect/>
          </a:stretch>
        </p:blipFill>
        <p:spPr bwMode="auto">
          <a:xfrm>
            <a:off x="537002" y="1196975"/>
            <a:ext cx="4047877" cy="4996163"/>
          </a:xfrm>
          <a:prstGeom prst="rect">
            <a:avLst/>
          </a:prstGeom>
          <a:noFill/>
          <a:ln w="9525">
            <a:noFill/>
            <a:miter lim="800000"/>
            <a:headEnd/>
            <a:tailEnd/>
          </a:ln>
        </p:spPr>
      </p:pic>
    </p:spTree>
    <p:extLst>
      <p:ext uri="{BB962C8B-B14F-4D97-AF65-F5344CB8AC3E}">
        <p14:creationId xmlns:p14="http://schemas.microsoft.com/office/powerpoint/2010/main" val="399386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1490"/>
                                        </p:tgtEl>
                                        <p:attrNameLst>
                                          <p:attrName>style.visibility</p:attrName>
                                        </p:attrNameLst>
                                      </p:cBhvr>
                                      <p:to>
                                        <p:strVal val="visible"/>
                                      </p:to>
                                    </p:set>
                                    <p:animEffect transition="in" filter="box(in)">
                                      <p:cBhvr>
                                        <p:cTn id="12" dur="500"/>
                                        <p:tgtEl>
                                          <p:spTgt spid="19149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nodeType="clickEffect">
                                  <p:stCondLst>
                                    <p:cond delay="0"/>
                                  </p:stCondLst>
                                  <p:childTnLst>
                                    <p:animEffect transition="out" filter="box(in)">
                                      <p:cBhvr>
                                        <p:cTn id="16" dur="500"/>
                                        <p:tgtEl>
                                          <p:spTgt spid="191490"/>
                                        </p:tgtEl>
                                      </p:cBhvr>
                                    </p:animEffect>
                                    <p:set>
                                      <p:cBhvr>
                                        <p:cTn id="17" dur="1" fill="hold">
                                          <p:stCondLst>
                                            <p:cond delay="499"/>
                                          </p:stCondLst>
                                        </p:cTn>
                                        <p:tgtEl>
                                          <p:spTgt spid="1914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4" descr="cariotipo"/>
          <p:cNvPicPr>
            <a:picLocks noChangeAspect="1" noChangeArrowheads="1"/>
          </p:cNvPicPr>
          <p:nvPr/>
        </p:nvPicPr>
        <p:blipFill>
          <a:blip r:embed="rId3" cstate="print"/>
          <a:srcRect/>
          <a:stretch>
            <a:fillRect/>
          </a:stretch>
        </p:blipFill>
        <p:spPr bwMode="auto">
          <a:xfrm>
            <a:off x="1703388" y="404814"/>
            <a:ext cx="4341812" cy="5761037"/>
          </a:xfrm>
          <a:prstGeom prst="rect">
            <a:avLst/>
          </a:prstGeom>
          <a:noFill/>
          <a:ln w="9525">
            <a:noFill/>
            <a:miter lim="800000"/>
            <a:headEnd/>
            <a:tailEnd/>
          </a:ln>
        </p:spPr>
      </p:pic>
      <p:sp>
        <p:nvSpPr>
          <p:cNvPr id="49157" name="Oval 7"/>
          <p:cNvSpPr>
            <a:spLocks noChangeArrowheads="1"/>
          </p:cNvSpPr>
          <p:nvPr/>
        </p:nvSpPr>
        <p:spPr bwMode="auto">
          <a:xfrm>
            <a:off x="5016500" y="3573463"/>
            <a:ext cx="647700" cy="576262"/>
          </a:xfrm>
          <a:prstGeom prst="ellipse">
            <a:avLst/>
          </a:prstGeom>
          <a:noFill/>
          <a:ln w="31750">
            <a:solidFill>
              <a:srgbClr val="FF0000"/>
            </a:solidFill>
            <a:round/>
            <a:headEnd/>
            <a:tailEnd/>
          </a:ln>
        </p:spPr>
        <p:txBody>
          <a:bodyPr wrap="none" anchor="ctr"/>
          <a:lstStyle/>
          <a:p>
            <a:endParaRPr lang="en-US">
              <a:solidFill>
                <a:srgbClr val="000000"/>
              </a:solidFill>
              <a:latin typeface="Tw Cen MT"/>
            </a:endParaRPr>
          </a:p>
        </p:txBody>
      </p:sp>
      <p:sp>
        <p:nvSpPr>
          <p:cNvPr id="49158" name="Oval 8"/>
          <p:cNvSpPr>
            <a:spLocks noChangeArrowheads="1"/>
          </p:cNvSpPr>
          <p:nvPr/>
        </p:nvSpPr>
        <p:spPr bwMode="auto">
          <a:xfrm>
            <a:off x="1774825" y="4076701"/>
            <a:ext cx="647700" cy="576263"/>
          </a:xfrm>
          <a:prstGeom prst="ellipse">
            <a:avLst/>
          </a:prstGeom>
          <a:noFill/>
          <a:ln w="31750">
            <a:solidFill>
              <a:srgbClr val="FF0000"/>
            </a:solidFill>
            <a:round/>
            <a:headEnd/>
            <a:tailEnd/>
          </a:ln>
        </p:spPr>
        <p:txBody>
          <a:bodyPr wrap="none" anchor="ctr"/>
          <a:lstStyle/>
          <a:p>
            <a:endParaRPr lang="en-US">
              <a:solidFill>
                <a:srgbClr val="000000"/>
              </a:solidFill>
              <a:latin typeface="Tw Cen MT"/>
            </a:endParaRPr>
          </a:p>
        </p:txBody>
      </p:sp>
      <p:sp>
        <p:nvSpPr>
          <p:cNvPr id="49159" name="Oval 9"/>
          <p:cNvSpPr>
            <a:spLocks noChangeArrowheads="1"/>
          </p:cNvSpPr>
          <p:nvPr/>
        </p:nvSpPr>
        <p:spPr bwMode="auto">
          <a:xfrm>
            <a:off x="4583113" y="4365626"/>
            <a:ext cx="360362" cy="360363"/>
          </a:xfrm>
          <a:prstGeom prst="ellipse">
            <a:avLst/>
          </a:prstGeom>
          <a:noFill/>
          <a:ln w="31750">
            <a:solidFill>
              <a:srgbClr val="FF0000"/>
            </a:solidFill>
            <a:round/>
            <a:headEnd/>
            <a:tailEnd/>
          </a:ln>
        </p:spPr>
        <p:txBody>
          <a:bodyPr wrap="none" anchor="ctr"/>
          <a:lstStyle/>
          <a:p>
            <a:endParaRPr lang="en-US">
              <a:solidFill>
                <a:srgbClr val="000000"/>
              </a:solidFill>
              <a:latin typeface="Tw Cen MT"/>
            </a:endParaRPr>
          </a:p>
        </p:txBody>
      </p:sp>
      <p:sp>
        <p:nvSpPr>
          <p:cNvPr id="88070" name="Oval 10"/>
          <p:cNvSpPr>
            <a:spLocks noChangeArrowheads="1"/>
          </p:cNvSpPr>
          <p:nvPr/>
        </p:nvSpPr>
        <p:spPr bwMode="auto">
          <a:xfrm>
            <a:off x="5016501" y="2636838"/>
            <a:ext cx="792163" cy="792162"/>
          </a:xfrm>
          <a:prstGeom prst="ellipse">
            <a:avLst/>
          </a:prstGeom>
          <a:noFill/>
          <a:ln w="31750">
            <a:solidFill>
              <a:srgbClr val="FF0000"/>
            </a:solidFill>
            <a:round/>
            <a:headEnd/>
            <a:tailEnd/>
          </a:ln>
        </p:spPr>
        <p:txBody>
          <a:bodyPr wrap="none" anchor="ctr"/>
          <a:lstStyle/>
          <a:p>
            <a:endParaRPr lang="en-US">
              <a:solidFill>
                <a:srgbClr val="000000"/>
              </a:solidFill>
              <a:latin typeface="Tw Cen MT"/>
            </a:endParaRPr>
          </a:p>
        </p:txBody>
      </p:sp>
      <p:sp>
        <p:nvSpPr>
          <p:cNvPr id="56338" name="Text Box 18"/>
          <p:cNvSpPr txBox="1">
            <a:spLocks noChangeArrowheads="1"/>
          </p:cNvSpPr>
          <p:nvPr/>
        </p:nvSpPr>
        <p:spPr bwMode="auto">
          <a:xfrm>
            <a:off x="6167406" y="3500438"/>
            <a:ext cx="4500594" cy="2308324"/>
          </a:xfrm>
          <a:prstGeom prst="rect">
            <a:avLst/>
          </a:prstGeom>
          <a:noFill/>
          <a:ln w="34925">
            <a:solidFill>
              <a:srgbClr val="FF0000"/>
            </a:solidFill>
            <a:miter lim="800000"/>
            <a:headEnd/>
            <a:tailEnd/>
          </a:ln>
          <a:effectLst/>
        </p:spPr>
        <p:txBody>
          <a:bodyPr wrap="square">
            <a:spAutoFit/>
          </a:bodyPr>
          <a:lstStyle/>
          <a:p>
            <a:pPr>
              <a:buFont typeface="Wingdings" pitchFamily="2" charset="2"/>
              <a:buChar char="ü"/>
              <a:defRPr/>
            </a:pPr>
            <a:r>
              <a:rPr lang="es-ES" b="1" dirty="0">
                <a:solidFill>
                  <a:srgbClr val="FFCC00"/>
                </a:solidFill>
                <a:effectLst>
                  <a:outerShdw blurRad="38100" dist="38100" dir="2700000" algn="tl">
                    <a:srgbClr val="000000"/>
                  </a:outerShdw>
                </a:effectLst>
                <a:latin typeface="Tw Cen MT"/>
              </a:rPr>
              <a:t> Sexo Varón ya que presenta cromosoma Y</a:t>
            </a:r>
          </a:p>
          <a:p>
            <a:pPr>
              <a:buFont typeface="Wingdings" pitchFamily="2" charset="2"/>
              <a:buChar char="ü"/>
              <a:defRPr/>
            </a:pPr>
            <a:r>
              <a:rPr lang="es-ES" b="1" dirty="0">
                <a:solidFill>
                  <a:srgbClr val="FFCC00"/>
                </a:solidFill>
                <a:effectLst>
                  <a:outerShdw blurRad="38100" dist="38100" dir="2700000" algn="tl">
                    <a:srgbClr val="000000"/>
                  </a:outerShdw>
                </a:effectLst>
                <a:latin typeface="Tw Cen MT"/>
              </a:rPr>
              <a:t> </a:t>
            </a:r>
            <a:r>
              <a:rPr lang="es-ES" b="1" dirty="0" err="1">
                <a:solidFill>
                  <a:srgbClr val="FFCC00"/>
                </a:solidFill>
                <a:effectLst>
                  <a:outerShdw blurRad="38100" dist="38100" dir="2700000" algn="tl">
                    <a:srgbClr val="000000"/>
                  </a:outerShdw>
                </a:effectLst>
                <a:latin typeface="Tw Cen MT"/>
              </a:rPr>
              <a:t>Sindrome</a:t>
            </a:r>
            <a:r>
              <a:rPr lang="es-ES" b="1" dirty="0">
                <a:solidFill>
                  <a:srgbClr val="FFCC00"/>
                </a:solidFill>
                <a:effectLst>
                  <a:outerShdw blurRad="38100" dist="38100" dir="2700000" algn="tl">
                    <a:srgbClr val="000000"/>
                  </a:outerShdw>
                </a:effectLst>
                <a:latin typeface="Tw Cen MT"/>
              </a:rPr>
              <a:t> de </a:t>
            </a:r>
            <a:r>
              <a:rPr lang="es-ES" b="1" dirty="0" err="1">
                <a:solidFill>
                  <a:srgbClr val="FFCC00"/>
                </a:solidFill>
                <a:effectLst>
                  <a:outerShdw blurRad="38100" dist="38100" dir="2700000" algn="tl">
                    <a:srgbClr val="000000"/>
                  </a:outerShdw>
                </a:effectLst>
                <a:latin typeface="Tw Cen MT"/>
              </a:rPr>
              <a:t>Klinefelter</a:t>
            </a:r>
            <a:endParaRPr lang="es-ES" b="1" dirty="0">
              <a:solidFill>
                <a:srgbClr val="FFCC00"/>
              </a:solidFill>
              <a:effectLst>
                <a:outerShdw blurRad="38100" dist="38100" dir="2700000" algn="tl">
                  <a:srgbClr val="000000"/>
                </a:outerShdw>
              </a:effectLst>
              <a:latin typeface="Tw Cen MT"/>
            </a:endParaRPr>
          </a:p>
          <a:p>
            <a:pPr>
              <a:defRPr/>
            </a:pPr>
            <a:r>
              <a:rPr lang="es-ES" b="1" dirty="0">
                <a:solidFill>
                  <a:srgbClr val="FFCC00"/>
                </a:solidFill>
                <a:effectLst>
                  <a:outerShdw blurRad="38100" dist="38100" dir="2700000" algn="tl">
                    <a:srgbClr val="000000"/>
                  </a:outerShdw>
                </a:effectLst>
                <a:latin typeface="Tw Cen MT"/>
              </a:rPr>
              <a:t>Trisomía XXY</a:t>
            </a:r>
          </a:p>
          <a:p>
            <a:pPr>
              <a:buFont typeface="Wingdings" pitchFamily="2" charset="2"/>
              <a:buChar char="ü"/>
              <a:defRPr/>
            </a:pPr>
            <a:r>
              <a:rPr lang="es-ES" b="1" dirty="0">
                <a:solidFill>
                  <a:srgbClr val="FFCC00"/>
                </a:solidFill>
                <a:effectLst>
                  <a:outerShdw blurRad="38100" dist="38100" dir="2700000" algn="tl">
                    <a:srgbClr val="000000"/>
                  </a:outerShdw>
                </a:effectLst>
                <a:latin typeface="Tw Cen MT"/>
              </a:rPr>
              <a:t> Disposición inadecuada de cromosomas en Metafase I o II , lo que determina un reparto </a:t>
            </a:r>
            <a:r>
              <a:rPr lang="es-ES" b="1" dirty="0" err="1">
                <a:solidFill>
                  <a:srgbClr val="FFCC00"/>
                </a:solidFill>
                <a:effectLst>
                  <a:outerShdw blurRad="38100" dist="38100" dir="2700000" algn="tl">
                    <a:srgbClr val="000000"/>
                  </a:outerShdw>
                </a:effectLst>
                <a:latin typeface="Tw Cen MT"/>
              </a:rPr>
              <a:t>erróne</a:t>
            </a:r>
            <a:r>
              <a:rPr lang="es-ES" b="1" dirty="0">
                <a:solidFill>
                  <a:srgbClr val="FFCC00"/>
                </a:solidFill>
                <a:effectLst>
                  <a:outerShdw blurRad="38100" dist="38100" dir="2700000" algn="tl">
                    <a:srgbClr val="000000"/>
                  </a:outerShdw>
                </a:effectLst>
                <a:latin typeface="Tw Cen MT"/>
              </a:rPr>
              <a:t> y desigual en la Anafase I o II</a:t>
            </a:r>
          </a:p>
          <a:p>
            <a:pPr>
              <a:buFont typeface="Wingdings" pitchFamily="2" charset="2"/>
              <a:buChar char="ü"/>
              <a:defRPr/>
            </a:pPr>
            <a:r>
              <a:rPr lang="es-ES" b="1" dirty="0">
                <a:solidFill>
                  <a:srgbClr val="FFCC00"/>
                </a:solidFill>
                <a:effectLst>
                  <a:outerShdw blurRad="38100" dist="38100" dir="2700000" algn="tl">
                    <a:srgbClr val="000000"/>
                  </a:outerShdw>
                </a:effectLst>
                <a:latin typeface="Tw Cen MT"/>
              </a:rPr>
              <a:t>1. </a:t>
            </a:r>
            <a:r>
              <a:rPr lang="es-ES" b="1" dirty="0" err="1">
                <a:solidFill>
                  <a:srgbClr val="FFCC00"/>
                </a:solidFill>
                <a:effectLst>
                  <a:outerShdw blurRad="38100" dist="38100" dir="2700000" algn="tl">
                    <a:srgbClr val="000000"/>
                  </a:outerShdw>
                </a:effectLst>
                <a:latin typeface="Tw Cen MT"/>
              </a:rPr>
              <a:t>Metaceéntrico</a:t>
            </a:r>
            <a:r>
              <a:rPr lang="es-ES" b="1" dirty="0">
                <a:solidFill>
                  <a:srgbClr val="FFCC00"/>
                </a:solidFill>
                <a:effectLst>
                  <a:outerShdw blurRad="38100" dist="38100" dir="2700000" algn="tl">
                    <a:srgbClr val="000000"/>
                  </a:outerShdw>
                </a:effectLst>
                <a:latin typeface="Tw Cen MT"/>
              </a:rPr>
              <a:t>, 2. </a:t>
            </a:r>
            <a:r>
              <a:rPr lang="es-ES" b="1" dirty="0" err="1">
                <a:solidFill>
                  <a:srgbClr val="FFCC00"/>
                </a:solidFill>
                <a:effectLst>
                  <a:outerShdw blurRad="38100" dist="38100" dir="2700000" algn="tl">
                    <a:srgbClr val="000000"/>
                  </a:outerShdw>
                </a:effectLst>
                <a:latin typeface="Tw Cen MT"/>
              </a:rPr>
              <a:t>Submetacéntrico</a:t>
            </a:r>
            <a:r>
              <a:rPr lang="es-ES" b="1" dirty="0">
                <a:solidFill>
                  <a:srgbClr val="FFCC00"/>
                </a:solidFill>
                <a:effectLst>
                  <a:outerShdw blurRad="38100" dist="38100" dir="2700000" algn="tl">
                    <a:srgbClr val="000000"/>
                  </a:outerShdw>
                </a:effectLst>
                <a:latin typeface="Tw Cen MT"/>
              </a:rPr>
              <a:t>, 5. </a:t>
            </a:r>
            <a:r>
              <a:rPr lang="es-ES" b="1" dirty="0" err="1">
                <a:solidFill>
                  <a:srgbClr val="FFCC00"/>
                </a:solidFill>
                <a:effectLst>
                  <a:outerShdw blurRad="38100" dist="38100" dir="2700000" algn="tl">
                    <a:srgbClr val="000000"/>
                  </a:outerShdw>
                </a:effectLst>
                <a:latin typeface="Tw Cen MT"/>
              </a:rPr>
              <a:t>Acrocéntrico</a:t>
            </a:r>
            <a:r>
              <a:rPr lang="es-ES" b="1" dirty="0">
                <a:solidFill>
                  <a:srgbClr val="FFCC00"/>
                </a:solidFill>
                <a:effectLst>
                  <a:outerShdw blurRad="38100" dist="38100" dir="2700000" algn="tl">
                    <a:srgbClr val="000000"/>
                  </a:outerShdw>
                </a:effectLst>
                <a:latin typeface="Tw Cen MT"/>
              </a:rPr>
              <a:t> y 13. </a:t>
            </a:r>
            <a:r>
              <a:rPr lang="es-ES" b="1" dirty="0" err="1">
                <a:solidFill>
                  <a:srgbClr val="FFCC00"/>
                </a:solidFill>
                <a:effectLst>
                  <a:outerShdw blurRad="38100" dist="38100" dir="2700000" algn="tl">
                    <a:srgbClr val="000000"/>
                  </a:outerShdw>
                </a:effectLst>
                <a:latin typeface="Tw Cen MT"/>
              </a:rPr>
              <a:t>Telocéntrico</a:t>
            </a:r>
            <a:endParaRPr lang="es-ES" b="1" dirty="0">
              <a:solidFill>
                <a:srgbClr val="FFCC00"/>
              </a:solidFill>
              <a:effectLst>
                <a:outerShdw blurRad="38100" dist="38100" dir="2700000" algn="tl">
                  <a:srgbClr val="000000"/>
                </a:outerShdw>
              </a:effectLst>
              <a:latin typeface="Tw Cen MT"/>
            </a:endParaRPr>
          </a:p>
        </p:txBody>
      </p:sp>
      <p:sp>
        <p:nvSpPr>
          <p:cNvPr id="88072" name="1 Título"/>
          <p:cNvSpPr txBox="1">
            <a:spLocks/>
          </p:cNvSpPr>
          <p:nvPr/>
        </p:nvSpPr>
        <p:spPr bwMode="auto">
          <a:xfrm>
            <a:off x="6096000" y="285750"/>
            <a:ext cx="4286250" cy="3071812"/>
          </a:xfrm>
          <a:prstGeom prst="rect">
            <a:avLst/>
          </a:prstGeom>
          <a:noFill/>
          <a:ln w="9525">
            <a:noFill/>
            <a:miter lim="800000"/>
            <a:headEnd/>
            <a:tailEnd/>
          </a:ln>
        </p:spPr>
        <p:txBody>
          <a:bodyPr/>
          <a:lstStyle/>
          <a:p>
            <a:pPr eaLnBrk="0" hangingPunct="0"/>
            <a:r>
              <a:rPr lang="es-ES_tradnl" sz="2000" dirty="0">
                <a:solidFill>
                  <a:srgbClr val="000000"/>
                </a:solidFill>
                <a:latin typeface="Calibri" pitchFamily="34" charset="0"/>
                <a:cs typeface="Calibri" pitchFamily="34" charset="0"/>
              </a:rPr>
              <a:t>Identifica en los siguientes </a:t>
            </a:r>
            <a:r>
              <a:rPr lang="es-ES_tradnl" sz="2000" dirty="0" err="1">
                <a:solidFill>
                  <a:srgbClr val="000000"/>
                </a:solidFill>
                <a:latin typeface="Calibri" pitchFamily="34" charset="0"/>
                <a:cs typeface="Calibri" pitchFamily="34" charset="0"/>
              </a:rPr>
              <a:t>cariogramas</a:t>
            </a:r>
            <a:r>
              <a:rPr lang="es-ES_tradnl" sz="2000" dirty="0">
                <a:solidFill>
                  <a:srgbClr val="000000"/>
                </a:solidFill>
                <a:latin typeface="Calibri" pitchFamily="34" charset="0"/>
                <a:cs typeface="Calibri" pitchFamily="34" charset="0"/>
              </a:rPr>
              <a:t>:</a:t>
            </a:r>
          </a:p>
          <a:p>
            <a:pPr lvl="1" eaLnBrk="0" hangingPunct="0">
              <a:buFont typeface="Wingdings" pitchFamily="2" charset="2"/>
              <a:buChar char="ü"/>
            </a:pPr>
            <a:r>
              <a:rPr lang="es-ES_tradnl" sz="2000" dirty="0">
                <a:solidFill>
                  <a:srgbClr val="000000"/>
                </a:solidFill>
                <a:latin typeface="Calibri" pitchFamily="34" charset="0"/>
                <a:cs typeface="Calibri" pitchFamily="34" charset="0"/>
              </a:rPr>
              <a:t>  El sexo del individuo.</a:t>
            </a:r>
          </a:p>
          <a:p>
            <a:pPr lvl="1" eaLnBrk="0" hangingPunct="0">
              <a:buFont typeface="Wingdings" pitchFamily="2" charset="2"/>
              <a:buChar char="ü"/>
            </a:pPr>
            <a:r>
              <a:rPr lang="es-ES_tradnl" sz="2000" dirty="0">
                <a:solidFill>
                  <a:srgbClr val="000000"/>
                </a:solidFill>
                <a:latin typeface="Calibri" pitchFamily="34" charset="0"/>
                <a:cs typeface="Calibri" pitchFamily="34" charset="0"/>
              </a:rPr>
              <a:t>  Posibles anomalías genómicas en caso de que existan.</a:t>
            </a:r>
          </a:p>
          <a:p>
            <a:pPr lvl="1" eaLnBrk="0" hangingPunct="0">
              <a:buFont typeface="Wingdings" pitchFamily="2" charset="2"/>
              <a:buChar char="ü"/>
            </a:pPr>
            <a:r>
              <a:rPr lang="es-ES_tradnl" sz="2000" dirty="0">
                <a:solidFill>
                  <a:srgbClr val="000000"/>
                </a:solidFill>
                <a:latin typeface="Calibri" pitchFamily="34" charset="0"/>
                <a:cs typeface="Calibri" pitchFamily="34" charset="0"/>
              </a:rPr>
              <a:t>  Indica la posible causa de la misma</a:t>
            </a:r>
          </a:p>
          <a:p>
            <a:pPr lvl="1" eaLnBrk="0" hangingPunct="0">
              <a:buFont typeface="Wingdings" pitchFamily="2" charset="2"/>
              <a:buChar char="ü"/>
            </a:pPr>
            <a:r>
              <a:rPr lang="es-ES_tradnl" sz="2000" dirty="0">
                <a:solidFill>
                  <a:srgbClr val="000000"/>
                </a:solidFill>
                <a:latin typeface="Calibri" pitchFamily="34" charset="0"/>
                <a:cs typeface="Calibri" pitchFamily="34" charset="0"/>
              </a:rPr>
              <a:t>Señala un ejemplo de cada tipo de cromosoma en función de la localización del </a:t>
            </a:r>
            <a:r>
              <a:rPr lang="es-ES_tradnl" sz="2000" dirty="0" err="1">
                <a:solidFill>
                  <a:srgbClr val="000000"/>
                </a:solidFill>
                <a:latin typeface="Calibri" pitchFamily="34" charset="0"/>
                <a:cs typeface="Calibri" pitchFamily="34" charset="0"/>
              </a:rPr>
              <a:t>centrómero</a:t>
            </a:r>
            <a:endParaRPr lang="es-ES_tradnl" sz="2000" dirty="0">
              <a:solidFill>
                <a:srgbClr val="000000"/>
              </a:solidFill>
              <a:latin typeface="Calibri" pitchFamily="34" charset="0"/>
              <a:cs typeface="Calibri" pitchFamily="34" charset="0"/>
            </a:endParaRPr>
          </a:p>
          <a:p>
            <a:pPr eaLnBrk="0" hangingPunct="0"/>
            <a:endParaRPr lang="es-ES" sz="2000" dirty="0">
              <a:solidFill>
                <a:srgbClr val="000000"/>
              </a:solidFill>
              <a:latin typeface="Comic Sans MS" pitchFamily="66" charset="0"/>
              <a:cs typeface="Times New Roman" pitchFamily="18" charset="0"/>
            </a:endParaRPr>
          </a:p>
        </p:txBody>
      </p:sp>
    </p:spTree>
    <p:extLst>
      <p:ext uri="{BB962C8B-B14F-4D97-AF65-F5344CB8AC3E}">
        <p14:creationId xmlns:p14="http://schemas.microsoft.com/office/powerpoint/2010/main" val="989436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 calcmode="lin" valueType="num">
                                      <p:cBhvr additive="base">
                                        <p:cTn id="7" dur="500" fill="hold"/>
                                        <p:tgtEl>
                                          <p:spTgt spid="49158"/>
                                        </p:tgtEl>
                                        <p:attrNameLst>
                                          <p:attrName>ppt_x</p:attrName>
                                        </p:attrNameLst>
                                      </p:cBhvr>
                                      <p:tavLst>
                                        <p:tav tm="0">
                                          <p:val>
                                            <p:strVal val="#ppt_x"/>
                                          </p:val>
                                        </p:tav>
                                        <p:tav tm="100000">
                                          <p:val>
                                            <p:strVal val="#ppt_x"/>
                                          </p:val>
                                        </p:tav>
                                      </p:tavLst>
                                    </p:anim>
                                    <p:anim calcmode="lin" valueType="num">
                                      <p:cBhvr additive="base">
                                        <p:cTn id="8"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ppt_x"/>
                                          </p:val>
                                        </p:tav>
                                        <p:tav tm="100000">
                                          <p:val>
                                            <p:strVal val="#ppt_x"/>
                                          </p:val>
                                        </p:tav>
                                      </p:tavLst>
                                    </p:anim>
                                    <p:anim calcmode="lin" valueType="num">
                                      <p:cBhvr additive="base">
                                        <p:cTn id="14"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9"/>
                                        </p:tgtEl>
                                        <p:attrNameLst>
                                          <p:attrName>style.visibility</p:attrName>
                                        </p:attrNameLst>
                                      </p:cBhvr>
                                      <p:to>
                                        <p:strVal val="visible"/>
                                      </p:to>
                                    </p:set>
                                    <p:anim calcmode="lin" valueType="num">
                                      <p:cBhvr additive="base">
                                        <p:cTn id="19" dur="500" fill="hold"/>
                                        <p:tgtEl>
                                          <p:spTgt spid="49159"/>
                                        </p:tgtEl>
                                        <p:attrNameLst>
                                          <p:attrName>ppt_x</p:attrName>
                                        </p:attrNameLst>
                                      </p:cBhvr>
                                      <p:tavLst>
                                        <p:tav tm="0">
                                          <p:val>
                                            <p:strVal val="#ppt_x"/>
                                          </p:val>
                                        </p:tav>
                                        <p:tav tm="100000">
                                          <p:val>
                                            <p:strVal val="#ppt_x"/>
                                          </p:val>
                                        </p:tav>
                                      </p:tavLst>
                                    </p:anim>
                                    <p:anim calcmode="lin" valueType="num">
                                      <p:cBhvr additive="base">
                                        <p:cTn id="20" dur="500" fill="hold"/>
                                        <p:tgtEl>
                                          <p:spTgt spid="491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56338"/>
                                        </p:tgtEl>
                                        <p:attrNameLst>
                                          <p:attrName>style.visibility</p:attrName>
                                        </p:attrNameLst>
                                      </p:cBhvr>
                                      <p:to>
                                        <p:strVal val="visible"/>
                                      </p:to>
                                    </p:set>
                                    <p:animEffect transition="in" filter="box(in)">
                                      <p:cBhvr>
                                        <p:cTn id="25" dur="500"/>
                                        <p:tgtEl>
                                          <p:spTgt spid="5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nimBg="1"/>
      <p:bldP spid="49158" grpId="0" animBg="1"/>
      <p:bldP spid="49159" grpId="0" animBg="1"/>
      <p:bldP spid="563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38282" y="274638"/>
            <a:ext cx="8715436" cy="1143000"/>
          </a:xfrm>
        </p:spPr>
        <p:txBody>
          <a:bodyPr/>
          <a:lstStyle/>
          <a:p>
            <a:r>
              <a:rPr lang="es-ES" sz="3600" dirty="0">
                <a:solidFill>
                  <a:srgbClr val="FF0000"/>
                </a:solidFill>
              </a:rPr>
              <a:t>Clasificación de los cromosomas en función de la situación del </a:t>
            </a:r>
            <a:r>
              <a:rPr lang="es-ES" sz="3600" dirty="0" err="1">
                <a:solidFill>
                  <a:srgbClr val="FF0000"/>
                </a:solidFill>
              </a:rPr>
              <a:t>centrómero</a:t>
            </a:r>
            <a:endParaRPr lang="es-ES" sz="3600" dirty="0">
              <a:solidFill>
                <a:srgbClr val="FF0000"/>
              </a:solidFill>
            </a:endParaRPr>
          </a:p>
        </p:txBody>
      </p:sp>
      <p:pic>
        <p:nvPicPr>
          <p:cNvPr id="193538" name="Picture 2"/>
          <p:cNvPicPr>
            <a:picLocks noChangeAspect="1" noChangeArrowheads="1"/>
          </p:cNvPicPr>
          <p:nvPr/>
        </p:nvPicPr>
        <p:blipFill>
          <a:blip r:embed="rId2" cstate="print"/>
          <a:srcRect/>
          <a:stretch>
            <a:fillRect/>
          </a:stretch>
        </p:blipFill>
        <p:spPr bwMode="auto">
          <a:xfrm>
            <a:off x="2666976" y="1928802"/>
            <a:ext cx="6991350" cy="4057650"/>
          </a:xfrm>
          <a:prstGeom prst="rect">
            <a:avLst/>
          </a:prstGeom>
          <a:noFill/>
          <a:ln w="9525">
            <a:solidFill>
              <a:schemeClr val="accent4"/>
            </a:solidFill>
            <a:miter lim="800000"/>
            <a:headEnd/>
            <a:tailEnd/>
          </a:ln>
          <a:effectLst/>
        </p:spPr>
      </p:pic>
    </p:spTree>
    <p:extLst>
      <p:ext uri="{BB962C8B-B14F-4D97-AF65-F5344CB8AC3E}">
        <p14:creationId xmlns:p14="http://schemas.microsoft.com/office/powerpoint/2010/main" val="1767010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5004" y="300038"/>
            <a:ext cx="3409783" cy="1943100"/>
          </a:xfrm>
        </p:spPr>
        <p:txBody>
          <a:bodyPr/>
          <a:lstStyle/>
          <a:p>
            <a:pPr algn="ctr"/>
            <a:r>
              <a:rPr lang="es-ES" dirty="0" err="1" smtClean="0"/>
              <a:t>Cariograma</a:t>
            </a:r>
            <a:r>
              <a:rPr lang="es-ES" dirty="0" smtClean="0"/>
              <a:t> humano </a:t>
            </a:r>
            <a:r>
              <a:rPr lang="es-ES" dirty="0" err="1" smtClean="0"/>
              <a:t>estandar</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442" y="0"/>
            <a:ext cx="6406816" cy="6858000"/>
          </a:xfrm>
          <a:prstGeom prst="rect">
            <a:avLst/>
          </a:prstGeom>
        </p:spPr>
      </p:pic>
    </p:spTree>
    <p:extLst>
      <p:ext uri="{BB962C8B-B14F-4D97-AF65-F5344CB8AC3E}">
        <p14:creationId xmlns:p14="http://schemas.microsoft.com/office/powerpoint/2010/main" val="920558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11 CuadroTexto"/>
          <p:cNvSpPr txBox="1">
            <a:spLocks noChangeArrowheads="1"/>
          </p:cNvSpPr>
          <p:nvPr/>
        </p:nvSpPr>
        <p:spPr bwMode="auto">
          <a:xfrm>
            <a:off x="485441" y="137443"/>
            <a:ext cx="11388880" cy="1200329"/>
          </a:xfrm>
          <a:prstGeom prst="rect">
            <a:avLst/>
          </a:prstGeom>
          <a:noFill/>
          <a:ln w="9525">
            <a:noFill/>
            <a:miter lim="800000"/>
            <a:headEnd/>
            <a:tailEnd/>
          </a:ln>
        </p:spPr>
        <p:txBody>
          <a:bodyPr wrap="square">
            <a:spAutoFit/>
          </a:bodyPr>
          <a:lstStyle/>
          <a:p>
            <a:r>
              <a:rPr lang="es-ES" sz="2400" b="1" dirty="0">
                <a:solidFill>
                  <a:srgbClr val="000000"/>
                </a:solidFill>
                <a:latin typeface="Calibri" panose="020F0502020204030204" pitchFamily="34" charset="0"/>
                <a:cs typeface="Calibri" panose="020F0502020204030204" pitchFamily="34" charset="0"/>
              </a:rPr>
              <a:t>Describe dos mecanismos mediante los que se genere variabilidad genética en los seres vivos. ¿Qué ventajas e inconvenientes tiene la variabilidad genética? Razona la respuesta. </a:t>
            </a:r>
            <a:endParaRPr lang="es-ES_tradnl" sz="2400" b="1" dirty="0">
              <a:solidFill>
                <a:srgbClr val="000000"/>
              </a:solidFill>
              <a:latin typeface="Calibri" panose="020F0502020204030204" pitchFamily="34" charset="0"/>
              <a:cs typeface="Calibri" panose="020F0502020204030204" pitchFamily="34" charset="0"/>
            </a:endParaRPr>
          </a:p>
        </p:txBody>
      </p:sp>
      <p:sp>
        <p:nvSpPr>
          <p:cNvPr id="191492" name="AutoShape 4"/>
          <p:cNvSpPr>
            <a:spLocks noChangeArrowheads="1"/>
          </p:cNvSpPr>
          <p:nvPr/>
        </p:nvSpPr>
        <p:spPr bwMode="auto">
          <a:xfrm>
            <a:off x="634521" y="1723355"/>
            <a:ext cx="5543550" cy="4677445"/>
          </a:xfrm>
          <a:prstGeom prst="wedgeRectCallout">
            <a:avLst>
              <a:gd name="adj1" fmla="val -39190"/>
              <a:gd name="adj2" fmla="val -55651"/>
            </a:avLst>
          </a:prstGeom>
          <a:solidFill>
            <a:srgbClr val="FFFFFF"/>
          </a:solidFill>
          <a:ln w="9525">
            <a:solidFill>
              <a:srgbClr val="000000"/>
            </a:solidFill>
            <a:miter lim="800000"/>
            <a:headEnd/>
            <a:tailEnd/>
          </a:ln>
        </p:spPr>
        <p:txBody>
          <a:bodyPr/>
          <a:lstStyle/>
          <a:p>
            <a:pPr>
              <a:defRPr/>
            </a:pPr>
            <a:r>
              <a:rPr lang="es-ES_tradnl" sz="2000" b="1" i="1" dirty="0">
                <a:solidFill>
                  <a:srgbClr val="FF0000"/>
                </a:solidFill>
                <a:latin typeface="Calibri" panose="020F0502020204030204" pitchFamily="34" charset="0"/>
                <a:cs typeface="Calibri" panose="020F0502020204030204" pitchFamily="34" charset="0"/>
              </a:rPr>
              <a:t>Comentar estos apartados</a:t>
            </a:r>
          </a:p>
          <a:p>
            <a:pPr>
              <a:defRPr/>
            </a:pPr>
            <a:r>
              <a:rPr lang="es-ES" sz="2000" dirty="0">
                <a:solidFill>
                  <a:srgbClr val="FF0000"/>
                </a:solidFill>
                <a:latin typeface="Calibri" panose="020F0502020204030204" pitchFamily="34" charset="0"/>
                <a:cs typeface="Calibri" panose="020F0502020204030204" pitchFamily="34" charset="0"/>
              </a:rPr>
              <a:t>FUENTE PRIMARIA  </a:t>
            </a:r>
            <a:endParaRPr lang="es-ES" sz="2000" b="1" dirty="0">
              <a:solidFill>
                <a:srgbClr val="FF0000"/>
              </a:solidFill>
              <a:latin typeface="Calibri" panose="020F0502020204030204" pitchFamily="34" charset="0"/>
              <a:cs typeface="Calibri" panose="020F0502020204030204" pitchFamily="34" charset="0"/>
            </a:endParaRPr>
          </a:p>
          <a:p>
            <a:pPr lvl="1">
              <a:buFont typeface="Symbol" pitchFamily="18" charset="2"/>
              <a:buChar char="·"/>
              <a:defRPr/>
            </a:pPr>
            <a:r>
              <a:rPr lang="es-ES" sz="2000" b="1" dirty="0" smtClean="0">
                <a:solidFill>
                  <a:srgbClr val="FF0000"/>
                </a:solidFill>
                <a:latin typeface="Calibri" panose="020F0502020204030204" pitchFamily="34" charset="0"/>
                <a:cs typeface="Calibri" panose="020F0502020204030204" pitchFamily="34" charset="0"/>
              </a:rPr>
              <a:t>  Mutaciones</a:t>
            </a:r>
            <a:r>
              <a:rPr lang="es-ES" sz="2000" dirty="0" smtClean="0">
                <a:solidFill>
                  <a:srgbClr val="FF0000"/>
                </a:solidFill>
                <a:latin typeface="Calibri" panose="020F0502020204030204" pitchFamily="34" charset="0"/>
                <a:cs typeface="Calibri" panose="020F0502020204030204" pitchFamily="34" charset="0"/>
              </a:rPr>
              <a:t>  </a:t>
            </a:r>
            <a:r>
              <a:rPr lang="es-ES" sz="2000" dirty="0">
                <a:solidFill>
                  <a:srgbClr val="FF0000"/>
                </a:solidFill>
                <a:latin typeface="Calibri" panose="020F0502020204030204" pitchFamily="34" charset="0"/>
                <a:cs typeface="Calibri" panose="020F0502020204030204" pitchFamily="34" charset="0"/>
                <a:sym typeface="Symbol" pitchFamily="18" charset="2"/>
              </a:rPr>
              <a:t></a:t>
            </a:r>
            <a:r>
              <a:rPr lang="es-ES" sz="2000" dirty="0">
                <a:solidFill>
                  <a:srgbClr val="FF0000"/>
                </a:solidFill>
                <a:latin typeface="Calibri" panose="020F0502020204030204" pitchFamily="34" charset="0"/>
                <a:cs typeface="Calibri" panose="020F0502020204030204" pitchFamily="34" charset="0"/>
              </a:rPr>
              <a:t> </a:t>
            </a:r>
            <a:r>
              <a:rPr lang="es-ES" sz="2000" b="1" dirty="0">
                <a:solidFill>
                  <a:srgbClr val="FF0000"/>
                </a:solidFill>
                <a:latin typeface="Calibri" panose="020F0502020204030204" pitchFamily="34" charset="0"/>
                <a:cs typeface="Calibri" panose="020F0502020204030204" pitchFamily="34" charset="0"/>
              </a:rPr>
              <a:t>nuevos alelos </a:t>
            </a:r>
            <a:r>
              <a:rPr lang="es-ES" sz="2000" dirty="0">
                <a:solidFill>
                  <a:srgbClr val="FF0000"/>
                </a:solidFill>
                <a:latin typeface="Calibri" panose="020F0502020204030204" pitchFamily="34" charset="0"/>
                <a:cs typeface="Calibri" panose="020F0502020204030204" pitchFamily="34" charset="0"/>
              </a:rPr>
              <a:t>(1)</a:t>
            </a:r>
            <a:endParaRPr lang="es-ES" sz="2000" b="1" dirty="0">
              <a:solidFill>
                <a:srgbClr val="FF0000"/>
              </a:solidFill>
              <a:latin typeface="Calibri" panose="020F0502020204030204" pitchFamily="34" charset="0"/>
              <a:cs typeface="Calibri" panose="020F0502020204030204" pitchFamily="34" charset="0"/>
            </a:endParaRPr>
          </a:p>
          <a:p>
            <a:pPr>
              <a:defRPr/>
            </a:pPr>
            <a:r>
              <a:rPr lang="es-ES" sz="2000" dirty="0">
                <a:solidFill>
                  <a:srgbClr val="FF0000"/>
                </a:solidFill>
                <a:latin typeface="Calibri" panose="020F0502020204030204" pitchFamily="34" charset="0"/>
                <a:cs typeface="Calibri" panose="020F0502020204030204" pitchFamily="34" charset="0"/>
              </a:rPr>
              <a:t>FUENTES SECUNDARIAS </a:t>
            </a:r>
            <a:endParaRPr lang="es-ES_tradnl" sz="2000" b="1" dirty="0">
              <a:solidFill>
                <a:srgbClr val="FF0000"/>
              </a:solidFill>
              <a:latin typeface="Calibri" panose="020F0502020204030204" pitchFamily="34" charset="0"/>
              <a:cs typeface="Calibri" panose="020F0502020204030204" pitchFamily="34" charset="0"/>
            </a:endParaRPr>
          </a:p>
          <a:p>
            <a:pPr lvl="1">
              <a:buFont typeface="Symbol" pitchFamily="18" charset="2"/>
              <a:buChar char="·"/>
              <a:defRPr/>
            </a:pPr>
            <a:r>
              <a:rPr lang="es-ES" sz="2000" b="1" dirty="0" smtClean="0">
                <a:solidFill>
                  <a:srgbClr val="FF0000"/>
                </a:solidFill>
                <a:latin typeface="Calibri" panose="020F0502020204030204" pitchFamily="34" charset="0"/>
                <a:cs typeface="Calibri" panose="020F0502020204030204" pitchFamily="34" charset="0"/>
              </a:rPr>
              <a:t>  Fenómenos</a:t>
            </a:r>
            <a:r>
              <a:rPr lang="es-ES" sz="2000" b="1" dirty="0">
                <a:solidFill>
                  <a:srgbClr val="FF0000"/>
                </a:solidFill>
                <a:latin typeface="Calibri" panose="020F0502020204030204" pitchFamily="34" charset="0"/>
                <a:cs typeface="Calibri" panose="020F0502020204030204" pitchFamily="34" charset="0"/>
              </a:rPr>
              <a:t>” sexuales</a:t>
            </a:r>
            <a:r>
              <a:rPr lang="es-ES" sz="2000" dirty="0">
                <a:solidFill>
                  <a:srgbClr val="FF0000"/>
                </a:solidFill>
                <a:latin typeface="Calibri" panose="020F0502020204030204" pitchFamily="34" charset="0"/>
                <a:cs typeface="Calibri" panose="020F0502020204030204" pitchFamily="34" charset="0"/>
              </a:rPr>
              <a:t>:</a:t>
            </a:r>
          </a:p>
          <a:p>
            <a:pPr lvl="2">
              <a:buFont typeface="Courier New" pitchFamily="49" charset="0"/>
              <a:buChar char="o"/>
              <a:defRPr/>
            </a:pPr>
            <a:r>
              <a:rPr lang="es-ES" sz="2000" b="1" dirty="0" smtClean="0">
                <a:solidFill>
                  <a:srgbClr val="FF0000"/>
                </a:solidFill>
                <a:latin typeface="Calibri" panose="020F0502020204030204" pitchFamily="34" charset="0"/>
                <a:cs typeface="Calibri" panose="020F0502020204030204" pitchFamily="34" charset="0"/>
              </a:rPr>
              <a:t>  Meiosis</a:t>
            </a:r>
            <a:r>
              <a:rPr lang="es-ES" sz="2000" dirty="0">
                <a:solidFill>
                  <a:srgbClr val="FF0000"/>
                </a:solidFill>
                <a:latin typeface="Calibri" panose="020F0502020204030204" pitchFamily="34" charset="0"/>
                <a:cs typeface="Calibri" panose="020F0502020204030204" pitchFamily="34" charset="0"/>
              </a:rPr>
              <a:t>: 	</a:t>
            </a:r>
          </a:p>
          <a:p>
            <a:pPr lvl="3">
              <a:buFont typeface="Wingdings" pitchFamily="2" charset="2"/>
              <a:buChar char="§"/>
              <a:defRPr/>
            </a:pPr>
            <a:r>
              <a:rPr lang="es-ES" sz="2000" b="1" dirty="0" smtClean="0">
                <a:solidFill>
                  <a:srgbClr val="FF0000"/>
                </a:solidFill>
                <a:latin typeface="Calibri" panose="020F0502020204030204" pitchFamily="34" charset="0"/>
                <a:cs typeface="Calibri" panose="020F0502020204030204" pitchFamily="34" charset="0"/>
              </a:rPr>
              <a:t>  </a:t>
            </a:r>
            <a:r>
              <a:rPr lang="es-ES" sz="2000" b="1" dirty="0" smtClean="0">
                <a:solidFill>
                  <a:srgbClr val="7030A0"/>
                </a:solidFill>
                <a:latin typeface="Calibri" panose="020F0502020204030204" pitchFamily="34" charset="0"/>
                <a:cs typeface="Calibri" panose="020F0502020204030204" pitchFamily="34" charset="0"/>
              </a:rPr>
              <a:t>Segregación </a:t>
            </a:r>
            <a:r>
              <a:rPr lang="es-ES" sz="2000" b="1" dirty="0">
                <a:solidFill>
                  <a:srgbClr val="7030A0"/>
                </a:solidFill>
                <a:latin typeface="Calibri" panose="020F0502020204030204" pitchFamily="34" charset="0"/>
                <a:cs typeface="Calibri" panose="020F0502020204030204" pitchFamily="34" charset="0"/>
              </a:rPr>
              <a:t>cromosómica</a:t>
            </a:r>
            <a:r>
              <a:rPr lang="es-ES" sz="2000" dirty="0">
                <a:solidFill>
                  <a:srgbClr val="7030A0"/>
                </a:solidFill>
                <a:latin typeface="Calibri" panose="020F0502020204030204" pitchFamily="34" charset="0"/>
                <a:cs typeface="Calibri" panose="020F0502020204030204" pitchFamily="34" charset="0"/>
              </a:rPr>
              <a:t> </a:t>
            </a:r>
            <a:r>
              <a:rPr lang="es-ES" sz="2000" dirty="0">
                <a:solidFill>
                  <a:srgbClr val="FF0000"/>
                </a:solidFill>
                <a:latin typeface="Calibri" panose="020F0502020204030204" pitchFamily="34" charset="0"/>
                <a:cs typeface="Calibri" panose="020F0502020204030204" pitchFamily="34" charset="0"/>
                <a:sym typeface="Symbol" pitchFamily="18" charset="2"/>
              </a:rPr>
              <a:t></a:t>
            </a:r>
            <a:r>
              <a:rPr lang="es-ES" sz="2000" dirty="0">
                <a:solidFill>
                  <a:srgbClr val="FF0000"/>
                </a:solidFill>
                <a:latin typeface="Calibri" panose="020F0502020204030204" pitchFamily="34" charset="0"/>
                <a:cs typeface="Calibri" panose="020F0502020204030204" pitchFamily="34" charset="0"/>
              </a:rPr>
              <a:t> </a:t>
            </a:r>
            <a:r>
              <a:rPr lang="es-ES" sz="2000" dirty="0" smtClean="0">
                <a:solidFill>
                  <a:srgbClr val="FF0000"/>
                </a:solidFill>
                <a:latin typeface="Calibri" panose="020F0502020204030204" pitchFamily="34" charset="0"/>
                <a:cs typeface="Calibri" panose="020F0502020204030204" pitchFamily="34" charset="0"/>
              </a:rPr>
              <a:t>diferentes combinaciones alélicas </a:t>
            </a:r>
            <a:r>
              <a:rPr lang="es-ES" sz="2000" dirty="0">
                <a:solidFill>
                  <a:srgbClr val="FF0000"/>
                </a:solidFill>
                <a:latin typeface="Calibri" panose="020F0502020204030204" pitchFamily="34" charset="0"/>
                <a:cs typeface="Calibri" panose="020F0502020204030204" pitchFamily="34" charset="0"/>
              </a:rPr>
              <a:t>(2)</a:t>
            </a:r>
          </a:p>
          <a:p>
            <a:pPr lvl="3">
              <a:buFont typeface="Wingdings" pitchFamily="2" charset="2"/>
              <a:buChar char="§"/>
              <a:defRPr/>
            </a:pPr>
            <a:r>
              <a:rPr lang="es-ES" sz="2000" b="1" dirty="0" smtClean="0">
                <a:solidFill>
                  <a:srgbClr val="FF0000"/>
                </a:solidFill>
                <a:latin typeface="Calibri" panose="020F0502020204030204" pitchFamily="34" charset="0"/>
                <a:cs typeface="Calibri" panose="020F0502020204030204" pitchFamily="34" charset="0"/>
              </a:rPr>
              <a:t>  </a:t>
            </a:r>
            <a:r>
              <a:rPr lang="es-ES" sz="2000" b="1" dirty="0" smtClean="0">
                <a:solidFill>
                  <a:srgbClr val="7030A0"/>
                </a:solidFill>
                <a:latin typeface="Calibri" panose="020F0502020204030204" pitchFamily="34" charset="0"/>
                <a:cs typeface="Calibri" panose="020F0502020204030204" pitchFamily="34" charset="0"/>
              </a:rPr>
              <a:t>Recombinación</a:t>
            </a:r>
            <a:r>
              <a:rPr lang="es-ES" sz="2000" b="1" dirty="0" smtClean="0">
                <a:solidFill>
                  <a:srgbClr val="FF0000"/>
                </a:solidFill>
                <a:latin typeface="Calibri" panose="020F0502020204030204" pitchFamily="34" charset="0"/>
                <a:cs typeface="Calibri" panose="020F0502020204030204" pitchFamily="34" charset="0"/>
              </a:rPr>
              <a:t> </a:t>
            </a:r>
            <a:r>
              <a:rPr lang="es-ES" sz="2000" dirty="0" smtClean="0">
                <a:solidFill>
                  <a:srgbClr val="FF0000"/>
                </a:solidFill>
                <a:latin typeface="Calibri" panose="020F0502020204030204" pitchFamily="34" charset="0"/>
                <a:cs typeface="Calibri" panose="020F0502020204030204" pitchFamily="34" charset="0"/>
                <a:sym typeface="Symbol" pitchFamily="18" charset="2"/>
              </a:rPr>
              <a:t> </a:t>
            </a:r>
          </a:p>
          <a:p>
            <a:pPr lvl="3">
              <a:defRPr/>
            </a:pPr>
            <a:r>
              <a:rPr lang="es-ES" sz="2000" dirty="0" smtClean="0">
                <a:solidFill>
                  <a:srgbClr val="FF0000"/>
                </a:solidFill>
                <a:latin typeface="Calibri" panose="020F0502020204030204" pitchFamily="34" charset="0"/>
                <a:cs typeface="Calibri" panose="020F0502020204030204" pitchFamily="34" charset="0"/>
              </a:rPr>
              <a:t>diferentes </a:t>
            </a:r>
            <a:r>
              <a:rPr lang="es-ES" sz="2000" dirty="0">
                <a:solidFill>
                  <a:srgbClr val="FF0000"/>
                </a:solidFill>
                <a:latin typeface="Calibri" panose="020F0502020204030204" pitchFamily="34" charset="0"/>
                <a:cs typeface="Calibri" panose="020F0502020204030204" pitchFamily="34" charset="0"/>
              </a:rPr>
              <a:t>combinaciones alélicas</a:t>
            </a:r>
            <a:r>
              <a:rPr lang="es-ES" sz="2000" dirty="0" smtClean="0">
                <a:solidFill>
                  <a:srgbClr val="FF0000"/>
                </a:solidFill>
                <a:latin typeface="Calibri" panose="020F0502020204030204" pitchFamily="34" charset="0"/>
                <a:cs typeface="Calibri" panose="020F0502020204030204" pitchFamily="34" charset="0"/>
              </a:rPr>
              <a:t>  </a:t>
            </a:r>
            <a:r>
              <a:rPr lang="es-ES" sz="2000" dirty="0">
                <a:solidFill>
                  <a:srgbClr val="FF0000"/>
                </a:solidFill>
                <a:latin typeface="Calibri" panose="020F0502020204030204" pitchFamily="34" charset="0"/>
                <a:cs typeface="Calibri" panose="020F0502020204030204" pitchFamily="34" charset="0"/>
              </a:rPr>
              <a:t>(3)</a:t>
            </a:r>
          </a:p>
          <a:p>
            <a:pPr lvl="2">
              <a:buFont typeface="Courier New" pitchFamily="49" charset="0"/>
              <a:buChar char="o"/>
              <a:defRPr/>
            </a:pPr>
            <a:r>
              <a:rPr lang="es-ES" sz="2000" b="1" dirty="0" smtClean="0">
                <a:solidFill>
                  <a:srgbClr val="FF0000"/>
                </a:solidFill>
                <a:latin typeface="Calibri" panose="020F0502020204030204" pitchFamily="34" charset="0"/>
                <a:cs typeface="Calibri" panose="020F0502020204030204" pitchFamily="34" charset="0"/>
              </a:rPr>
              <a:t>  Fecundación</a:t>
            </a:r>
            <a:r>
              <a:rPr lang="es-ES" sz="2000" dirty="0" smtClean="0">
                <a:solidFill>
                  <a:srgbClr val="FF0000"/>
                </a:solidFill>
                <a:latin typeface="Calibri" panose="020F0502020204030204" pitchFamily="34" charset="0"/>
                <a:cs typeface="Calibri" panose="020F0502020204030204" pitchFamily="34" charset="0"/>
              </a:rPr>
              <a:t> </a:t>
            </a:r>
            <a:r>
              <a:rPr lang="es-ES" sz="2000" dirty="0">
                <a:solidFill>
                  <a:srgbClr val="FF0000"/>
                </a:solidFill>
                <a:latin typeface="Calibri" panose="020F0502020204030204" pitchFamily="34" charset="0"/>
                <a:cs typeface="Calibri" panose="020F0502020204030204" pitchFamily="34" charset="0"/>
                <a:sym typeface="Symbol" pitchFamily="18" charset="2"/>
              </a:rPr>
              <a:t></a:t>
            </a:r>
            <a:r>
              <a:rPr lang="es-ES" sz="2000" dirty="0">
                <a:solidFill>
                  <a:srgbClr val="FF0000"/>
                </a:solidFill>
                <a:latin typeface="Calibri" panose="020F0502020204030204" pitchFamily="34" charset="0"/>
                <a:cs typeface="Calibri" panose="020F0502020204030204" pitchFamily="34" charset="0"/>
              </a:rPr>
              <a:t> diferentes combinaciones alélicas </a:t>
            </a:r>
            <a:r>
              <a:rPr lang="es-ES" sz="2000" dirty="0" smtClean="0">
                <a:solidFill>
                  <a:srgbClr val="FF0000"/>
                </a:solidFill>
                <a:latin typeface="Calibri" panose="020F0502020204030204" pitchFamily="34" charset="0"/>
                <a:cs typeface="Calibri" panose="020F0502020204030204" pitchFamily="34" charset="0"/>
              </a:rPr>
              <a:t>(</a:t>
            </a:r>
            <a:r>
              <a:rPr lang="es-ES" sz="2000" dirty="0">
                <a:solidFill>
                  <a:srgbClr val="FF0000"/>
                </a:solidFill>
                <a:latin typeface="Calibri" panose="020F0502020204030204" pitchFamily="34" charset="0"/>
                <a:cs typeface="Calibri" panose="020F0502020204030204" pitchFamily="34" charset="0"/>
              </a:rPr>
              <a:t>4)</a:t>
            </a:r>
          </a:p>
          <a:p>
            <a:pPr lvl="1">
              <a:buFont typeface="Symbol" pitchFamily="18" charset="2"/>
              <a:buChar char="·"/>
              <a:defRPr/>
            </a:pPr>
            <a:r>
              <a:rPr lang="es-ES" sz="2000" b="1" dirty="0" smtClean="0">
                <a:solidFill>
                  <a:srgbClr val="FF0000"/>
                </a:solidFill>
                <a:latin typeface="Calibri" panose="020F0502020204030204" pitchFamily="34" charset="0"/>
                <a:cs typeface="Calibri" panose="020F0502020204030204" pitchFamily="34" charset="0"/>
              </a:rPr>
              <a:t>  </a:t>
            </a:r>
            <a:r>
              <a:rPr lang="es-ES" sz="2000" b="1" dirty="0" err="1" smtClean="0">
                <a:solidFill>
                  <a:srgbClr val="FF0000"/>
                </a:solidFill>
                <a:latin typeface="Calibri" panose="020F0502020204030204" pitchFamily="34" charset="0"/>
                <a:cs typeface="Calibri" panose="020F0502020204030204" pitchFamily="34" charset="0"/>
              </a:rPr>
              <a:t>Fen</a:t>
            </a:r>
            <a:r>
              <a:rPr lang="es-ES" sz="2000" b="1" dirty="0">
                <a:solidFill>
                  <a:srgbClr val="FF0000"/>
                </a:solidFill>
                <a:latin typeface="Calibri" panose="020F0502020204030204" pitchFamily="34" charset="0"/>
                <a:cs typeface="Calibri" panose="020F0502020204030204" pitchFamily="34" charset="0"/>
              </a:rPr>
              <a:t>. </a:t>
            </a:r>
            <a:r>
              <a:rPr lang="es-ES" sz="2000" b="1" dirty="0" err="1">
                <a:solidFill>
                  <a:srgbClr val="FF0000"/>
                </a:solidFill>
                <a:latin typeface="Calibri" panose="020F0502020204030204" pitchFamily="34" charset="0"/>
                <a:cs typeface="Calibri" panose="020F0502020204030204" pitchFamily="34" charset="0"/>
              </a:rPr>
              <a:t>Parasexuales</a:t>
            </a:r>
            <a:r>
              <a:rPr lang="es-ES" sz="2000" dirty="0">
                <a:solidFill>
                  <a:srgbClr val="FF0000"/>
                </a:solidFill>
                <a:latin typeface="Calibri" panose="020F0502020204030204" pitchFamily="34" charset="0"/>
                <a:cs typeface="Calibri" panose="020F0502020204030204" pitchFamily="34" charset="0"/>
              </a:rPr>
              <a:t>: conjugación, etc. (5)</a:t>
            </a:r>
            <a:endParaRPr lang="es-ES" sz="2000" b="1" dirty="0">
              <a:solidFill>
                <a:srgbClr val="FF0000"/>
              </a:solidFill>
              <a:latin typeface="Calibri" panose="020F0502020204030204" pitchFamily="34" charset="0"/>
              <a:cs typeface="Calibri" panose="020F0502020204030204" pitchFamily="34" charset="0"/>
            </a:endParaRPr>
          </a:p>
          <a:p>
            <a:pPr>
              <a:defRPr/>
            </a:pPr>
            <a:endParaRPr lang="es-ES_tradnl" sz="2000" dirty="0">
              <a:solidFill>
                <a:srgbClr val="000000"/>
              </a:solidFill>
              <a:latin typeface="Calibri" panose="020F0502020204030204" pitchFamily="34" charset="0"/>
              <a:cs typeface="Calibri" panose="020F0502020204030204" pitchFamily="34" charset="0"/>
            </a:endParaRPr>
          </a:p>
        </p:txBody>
      </p:sp>
      <p:sp>
        <p:nvSpPr>
          <p:cNvPr id="191493" name="Text Box 5"/>
          <p:cNvSpPr txBox="1">
            <a:spLocks noChangeArrowheads="1"/>
          </p:cNvSpPr>
          <p:nvPr/>
        </p:nvSpPr>
        <p:spPr bwMode="auto">
          <a:xfrm>
            <a:off x="6663006" y="1723354"/>
            <a:ext cx="4286585" cy="4677446"/>
          </a:xfrm>
          <a:prstGeom prst="rect">
            <a:avLst/>
          </a:prstGeom>
          <a:solidFill>
            <a:srgbClr val="FFFFFF"/>
          </a:solidFill>
          <a:ln w="9525">
            <a:solidFill>
              <a:srgbClr val="000000"/>
            </a:solidFill>
            <a:miter lim="800000"/>
            <a:headEnd/>
            <a:tailEnd/>
          </a:ln>
        </p:spPr>
        <p:txBody>
          <a:bodyPr/>
          <a:lstStyle/>
          <a:p>
            <a:pPr>
              <a:spcAft>
                <a:spcPts val="1000"/>
              </a:spcAft>
              <a:defRPr/>
            </a:pPr>
            <a:endParaRPr lang="es-ES_tradnl" sz="2400" b="1" dirty="0" smtClean="0">
              <a:solidFill>
                <a:srgbClr val="FF0000"/>
              </a:solidFill>
              <a:latin typeface="Tw Cen MT"/>
            </a:endParaRPr>
          </a:p>
          <a:p>
            <a:pPr>
              <a:spcAft>
                <a:spcPts val="1000"/>
              </a:spcAft>
              <a:defRPr/>
            </a:pPr>
            <a:endParaRPr lang="es-ES_tradnl" sz="2400" b="1" dirty="0" smtClean="0">
              <a:solidFill>
                <a:srgbClr val="FF0000"/>
              </a:solidFill>
              <a:latin typeface="Tw Cen MT"/>
            </a:endParaRPr>
          </a:p>
          <a:p>
            <a:pPr>
              <a:spcAft>
                <a:spcPts val="1000"/>
              </a:spcAft>
              <a:defRPr/>
            </a:pPr>
            <a:endParaRPr lang="es-ES_tradnl" sz="2400" b="1" dirty="0">
              <a:solidFill>
                <a:srgbClr val="FF0000"/>
              </a:solidFill>
              <a:latin typeface="Tw Cen MT"/>
            </a:endParaRPr>
          </a:p>
          <a:p>
            <a:pPr>
              <a:spcAft>
                <a:spcPts val="1000"/>
              </a:spcAft>
              <a:defRPr/>
            </a:pPr>
            <a:r>
              <a:rPr lang="es-ES_tradnl" sz="2400" b="1" dirty="0" smtClean="0">
                <a:solidFill>
                  <a:srgbClr val="FF0000"/>
                </a:solidFill>
                <a:latin typeface="Tw Cen MT"/>
              </a:rPr>
              <a:t>Fuentes </a:t>
            </a:r>
            <a:r>
              <a:rPr lang="es-ES_tradnl" sz="2400" b="1" dirty="0">
                <a:solidFill>
                  <a:srgbClr val="FF0000"/>
                </a:solidFill>
                <a:latin typeface="Tw Cen MT"/>
              </a:rPr>
              <a:t>de variabilidad en:</a:t>
            </a:r>
          </a:p>
          <a:p>
            <a:pPr algn="just">
              <a:spcAft>
                <a:spcPts val="1000"/>
              </a:spcAft>
              <a:defRPr/>
            </a:pPr>
            <a:r>
              <a:rPr lang="es-ES_tradnl" sz="2400" b="1" dirty="0">
                <a:solidFill>
                  <a:srgbClr val="FF0000"/>
                </a:solidFill>
                <a:latin typeface="Tw Cen MT"/>
              </a:rPr>
              <a:t>Procariotas:</a:t>
            </a:r>
            <a:r>
              <a:rPr lang="es-ES_tradnl" sz="2400" dirty="0">
                <a:solidFill>
                  <a:srgbClr val="FF0000"/>
                </a:solidFill>
                <a:latin typeface="Tw Cen MT"/>
              </a:rPr>
              <a:t> </a:t>
            </a:r>
            <a:endParaRPr lang="es-ES_tradnl" sz="2400" b="1" dirty="0">
              <a:solidFill>
                <a:srgbClr val="FF0000"/>
              </a:solidFill>
              <a:latin typeface="Tw Cen MT"/>
            </a:endParaRPr>
          </a:p>
          <a:p>
            <a:pPr lvl="1" algn="just">
              <a:buFont typeface="Symbol" pitchFamily="18" charset="2"/>
              <a:buChar char="·"/>
              <a:defRPr/>
            </a:pPr>
            <a:r>
              <a:rPr lang="es-ES_tradnl" sz="2400" dirty="0">
                <a:solidFill>
                  <a:srgbClr val="FF0000"/>
                </a:solidFill>
                <a:latin typeface="Tw Cen MT"/>
              </a:rPr>
              <a:t>(Reino </a:t>
            </a:r>
            <a:r>
              <a:rPr lang="es-ES_tradnl" sz="2400" dirty="0" smtClean="0">
                <a:solidFill>
                  <a:srgbClr val="FF0000"/>
                </a:solidFill>
                <a:latin typeface="Tw Cen MT"/>
              </a:rPr>
              <a:t>Mónera</a:t>
            </a:r>
            <a:r>
              <a:rPr lang="es-ES_tradnl" sz="2400" dirty="0">
                <a:solidFill>
                  <a:srgbClr val="FF0000"/>
                </a:solidFill>
                <a:latin typeface="Tw Cen MT"/>
              </a:rPr>
              <a:t>) : (1)  (5)</a:t>
            </a:r>
          </a:p>
          <a:p>
            <a:pPr algn="just">
              <a:spcAft>
                <a:spcPts val="1000"/>
              </a:spcAft>
              <a:defRPr/>
            </a:pPr>
            <a:r>
              <a:rPr lang="es-ES_tradnl" sz="2400" b="1" dirty="0" smtClean="0">
                <a:solidFill>
                  <a:srgbClr val="FF0000"/>
                </a:solidFill>
                <a:latin typeface="Tw Cen MT"/>
              </a:rPr>
              <a:t>Eucariotas</a:t>
            </a:r>
            <a:r>
              <a:rPr lang="es-ES_tradnl" sz="2400" dirty="0" smtClean="0">
                <a:solidFill>
                  <a:srgbClr val="FF0000"/>
                </a:solidFill>
                <a:latin typeface="Tw Cen MT"/>
              </a:rPr>
              <a:t> </a:t>
            </a:r>
            <a:r>
              <a:rPr lang="es-ES_tradnl" sz="2400" dirty="0">
                <a:solidFill>
                  <a:srgbClr val="FF0000"/>
                </a:solidFill>
                <a:latin typeface="Tw Cen MT"/>
              </a:rPr>
              <a:t>(El resto): </a:t>
            </a:r>
          </a:p>
          <a:p>
            <a:pPr lvl="1">
              <a:buFont typeface="Symbol" pitchFamily="18" charset="2"/>
              <a:buChar char="·"/>
              <a:defRPr/>
            </a:pPr>
            <a:r>
              <a:rPr lang="es-ES_tradnl" sz="2400" dirty="0">
                <a:solidFill>
                  <a:srgbClr val="FF0000"/>
                </a:solidFill>
                <a:latin typeface="Tw Cen MT"/>
              </a:rPr>
              <a:t>(1), (2), (3), (4),  </a:t>
            </a:r>
          </a:p>
          <a:p>
            <a:pPr lvl="1">
              <a:spcAft>
                <a:spcPts val="1000"/>
              </a:spcAft>
              <a:defRPr/>
            </a:pPr>
            <a:r>
              <a:rPr lang="es-ES_tradnl" sz="2400" dirty="0">
                <a:solidFill>
                  <a:srgbClr val="FF0000"/>
                </a:solidFill>
                <a:latin typeface="Tw Cen MT"/>
              </a:rPr>
              <a:t>algunos protistas (5, por conjugación)* </a:t>
            </a:r>
          </a:p>
          <a:p>
            <a:pPr>
              <a:defRPr/>
            </a:pPr>
            <a:endParaRPr lang="es-ES_tradnl" sz="1600" dirty="0">
              <a:solidFill>
                <a:srgbClr val="000000"/>
              </a:solidFill>
              <a:latin typeface="Tw Cen MT"/>
            </a:endParaRPr>
          </a:p>
        </p:txBody>
      </p:sp>
      <p:pic>
        <p:nvPicPr>
          <p:cNvPr id="8" name="Picture 5"/>
          <p:cNvPicPr>
            <a:picLocks noChangeAspect="1" noChangeArrowheads="1"/>
          </p:cNvPicPr>
          <p:nvPr/>
        </p:nvPicPr>
        <p:blipFill>
          <a:blip r:embed="rId3" cstate="print"/>
          <a:srcRect/>
          <a:stretch>
            <a:fillRect/>
          </a:stretch>
        </p:blipFill>
        <p:spPr bwMode="auto">
          <a:xfrm>
            <a:off x="9476936" y="1337772"/>
            <a:ext cx="1994313" cy="1791815"/>
          </a:xfrm>
          <a:prstGeom prst="rect">
            <a:avLst/>
          </a:prstGeom>
          <a:ln>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2989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ox(in)">
                                      <p:cBhvr>
                                        <p:cTn id="7" dur="500"/>
                                        <p:tgtEl>
                                          <p:spTgt spid="19149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1493"/>
                                        </p:tgtEl>
                                        <p:attrNameLst>
                                          <p:attrName>style.visibility</p:attrName>
                                        </p:attrNameLst>
                                      </p:cBhvr>
                                      <p:to>
                                        <p:strVal val="visible"/>
                                      </p:to>
                                    </p:set>
                                    <p:animEffect transition="in" filter="box(in)">
                                      <p:cBhvr>
                                        <p:cTn id="10" dur="500"/>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P spid="1914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ector recto 80"/>
          <p:cNvCxnSpPr>
            <a:stCxn id="26" idx="2"/>
          </p:cNvCxnSpPr>
          <p:nvPr/>
        </p:nvCxnSpPr>
        <p:spPr>
          <a:xfrm>
            <a:off x="3139915" y="1717778"/>
            <a:ext cx="5903" cy="312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Conector recto de flecha 189"/>
          <p:cNvCxnSpPr/>
          <p:nvPr/>
        </p:nvCxnSpPr>
        <p:spPr>
          <a:xfrm flipV="1">
            <a:off x="619023" y="3882779"/>
            <a:ext cx="14941" cy="109957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Conector recto de flecha 209"/>
          <p:cNvCxnSpPr/>
          <p:nvPr/>
        </p:nvCxnSpPr>
        <p:spPr>
          <a:xfrm flipH="1">
            <a:off x="7741564" y="2769307"/>
            <a:ext cx="1889332" cy="1615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6" name="Conector recto 235"/>
          <p:cNvCxnSpPr/>
          <p:nvPr/>
        </p:nvCxnSpPr>
        <p:spPr>
          <a:xfrm flipV="1">
            <a:off x="7814771" y="3827635"/>
            <a:ext cx="1611499" cy="13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ector recto 92"/>
          <p:cNvCxnSpPr/>
          <p:nvPr/>
        </p:nvCxnSpPr>
        <p:spPr>
          <a:xfrm>
            <a:off x="4253348" y="2025078"/>
            <a:ext cx="1" cy="2144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158"/>
          <p:cNvSpPr txBox="1">
            <a:spLocks noChangeArrowheads="1"/>
          </p:cNvSpPr>
          <p:nvPr/>
        </p:nvSpPr>
        <p:spPr bwMode="auto">
          <a:xfrm>
            <a:off x="2349295" y="152815"/>
            <a:ext cx="1480059" cy="64633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dirty="0" smtClean="0">
                <a:solidFill>
                  <a:srgbClr val="000000"/>
                </a:solidFill>
                <a:latin typeface="Calibri" panose="020F0502020204030204"/>
                <a:cs typeface="Times New Roman" panose="02020603050405020304" pitchFamily="18" charset="0"/>
              </a:rPr>
              <a:t>El ciclo celular</a:t>
            </a:r>
            <a:endParaRPr kumimoji="0" lang="es-ES" altLang="es-E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24" name="Text Box 148"/>
          <p:cNvSpPr txBox="1">
            <a:spLocks noChangeArrowheads="1"/>
          </p:cNvSpPr>
          <p:nvPr/>
        </p:nvSpPr>
        <p:spPr bwMode="auto">
          <a:xfrm>
            <a:off x="421302" y="2058281"/>
            <a:ext cx="1373188" cy="784424"/>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Periodo  de tiempo comprendido entre división y división celular</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146"/>
          <p:cNvSpPr txBox="1">
            <a:spLocks noChangeArrowheads="1"/>
          </p:cNvSpPr>
          <p:nvPr/>
        </p:nvSpPr>
        <p:spPr bwMode="auto">
          <a:xfrm>
            <a:off x="2635884" y="1440779"/>
            <a:ext cx="1008062"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ETAPAS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7" name="Text Box 145"/>
          <p:cNvSpPr txBox="1">
            <a:spLocks noChangeArrowheads="1"/>
          </p:cNvSpPr>
          <p:nvPr/>
        </p:nvSpPr>
        <p:spPr bwMode="auto">
          <a:xfrm>
            <a:off x="786427" y="1440779"/>
            <a:ext cx="1008063"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CONCEPTO</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083" name="Text Box 132"/>
          <p:cNvSpPr txBox="1">
            <a:spLocks noChangeArrowheads="1"/>
          </p:cNvSpPr>
          <p:nvPr/>
        </p:nvSpPr>
        <p:spPr bwMode="auto">
          <a:xfrm>
            <a:off x="216454" y="3256562"/>
            <a:ext cx="974237" cy="609781"/>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G</a:t>
            </a: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1 / G0</a:t>
            </a:r>
          </a:p>
        </p:txBody>
      </p:sp>
      <p:sp>
        <p:nvSpPr>
          <p:cNvPr id="3200" name="Text Box 111"/>
          <p:cNvSpPr txBox="1">
            <a:spLocks noChangeArrowheads="1"/>
          </p:cNvSpPr>
          <p:nvPr/>
        </p:nvSpPr>
        <p:spPr bwMode="auto">
          <a:xfrm>
            <a:off x="1584524" y="5710008"/>
            <a:ext cx="1894331" cy="10156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 Anafase I o II:</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r>
              <a:rPr lang="es-ES" altLang="es-ES" sz="1100" dirty="0" err="1" smtClean="0">
                <a:solidFill>
                  <a:prstClr val="black"/>
                </a:solidFill>
                <a:latin typeface="Calibri" panose="020F0502020204030204" pitchFamily="34" charset="0"/>
                <a:cs typeface="Times New Roman" panose="02020603050405020304" pitchFamily="18" charset="0"/>
              </a:rPr>
              <a:t>Aneuploidías</a:t>
            </a:r>
            <a:r>
              <a:rPr lang="es-ES" altLang="es-ES" sz="1100" dirty="0" smtClean="0">
                <a:solidFill>
                  <a:prstClr val="black"/>
                </a:solidFill>
                <a:latin typeface="Calibri" panose="020F0502020204030204" pitchFamily="34" charset="0"/>
                <a:cs typeface="Times New Roman" panose="02020603050405020304" pitchFamily="18" charset="0"/>
              </a:rPr>
              <a:t>:</a:t>
            </a:r>
          </a:p>
          <a:p>
            <a:pPr marL="685800" lvl="1" indent="-228600" eaLnBrk="0" fontAlgn="base" hangingPunct="0">
              <a:spcBef>
                <a:spcPct val="0"/>
              </a:spcBef>
              <a:spcAft>
                <a:spcPct val="0"/>
              </a:spcAft>
              <a:buFont typeface="Arial" panose="020B0604020202020204" pitchFamily="34" charset="0"/>
              <a:buChar char="•"/>
            </a:pPr>
            <a:r>
              <a:rPr kumimoji="0" lang="es-ES" altLang="es-ES" sz="1100" b="0" i="0" u="none" strike="noStrike" kern="1200" cap="none" spc="0" normalizeH="0" baseline="0" noProof="0" dirty="0" smtClean="0">
                <a:ln>
                  <a:noFill/>
                </a:ln>
                <a:solidFill>
                  <a:prstClr val="black"/>
                </a:solidFill>
                <a:effectLst/>
                <a:uLnTx/>
                <a:uFillTx/>
                <a:latin typeface="Calibri" panose="020F0502020204030204" pitchFamily="34" charset="0"/>
                <a:cs typeface="Times New Roman" panose="02020603050405020304" pitchFamily="18" charset="0"/>
              </a:rPr>
              <a:t>Trisomías</a:t>
            </a:r>
          </a:p>
          <a:p>
            <a:pPr marL="685800" lvl="1" indent="-228600" eaLnBrk="0" fontAlgn="base" hangingPunct="0">
              <a:spcBef>
                <a:spcPct val="0"/>
              </a:spcBef>
              <a:spcAft>
                <a:spcPct val="0"/>
              </a:spcAft>
              <a:buFont typeface="Arial" panose="020B0604020202020204" pitchFamily="34" charset="0"/>
              <a:buChar char="•"/>
            </a:pPr>
            <a:r>
              <a:rPr lang="es-ES" altLang="es-ES" sz="1100" dirty="0" err="1" smtClean="0">
                <a:solidFill>
                  <a:prstClr val="black"/>
                </a:solidFill>
                <a:latin typeface="Calibri" panose="020F0502020204030204" pitchFamily="34" charset="0"/>
                <a:cs typeface="Times New Roman" panose="02020603050405020304" pitchFamily="18" charset="0"/>
              </a:rPr>
              <a:t>Monosomías</a:t>
            </a:r>
            <a:endParaRPr lang="es-ES" altLang="es-ES" sz="1100" dirty="0" smtClean="0">
              <a:solidFill>
                <a:prstClr val="black"/>
              </a:solidFill>
              <a:latin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r>
              <a:rPr kumimoji="0" lang="es-ES" altLang="es-ES" sz="1100" b="0" i="0" u="none" strike="noStrike" kern="1200" cap="none" spc="0" normalizeH="0" baseline="0" noProof="0" dirty="0" err="1" smtClean="0">
                <a:ln>
                  <a:noFill/>
                </a:ln>
                <a:solidFill>
                  <a:prstClr val="black"/>
                </a:solidFill>
                <a:effectLst/>
                <a:uLnTx/>
                <a:uFillTx/>
                <a:latin typeface="Calibri" panose="020F0502020204030204" pitchFamily="34" charset="0"/>
                <a:cs typeface="Times New Roman" panose="02020603050405020304" pitchFamily="18" charset="0"/>
              </a:rPr>
              <a:t>Poliploidías</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201" name="Text Box 110"/>
          <p:cNvSpPr txBox="1">
            <a:spLocks noChangeArrowheads="1"/>
          </p:cNvSpPr>
          <p:nvPr/>
        </p:nvSpPr>
        <p:spPr bwMode="auto">
          <a:xfrm>
            <a:off x="9641246" y="2085972"/>
            <a:ext cx="1876315" cy="13849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DESARROLLO</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REPOSICIÓN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lang="es-ES" altLang="es-ES" sz="1200" dirty="0" smtClean="0">
                <a:solidFill>
                  <a:prstClr val="black"/>
                </a:solidFill>
              </a:rPr>
              <a:t>CRECIMIENTO</a:t>
            </a:r>
          </a:p>
          <a:p>
            <a:pPr marL="0" marR="0" lvl="0" indent="0" algn="l" defTabSz="914400" rtl="0" eaLnBrk="0" fontAlgn="base" latinLnBrk="0" hangingPunct="0">
              <a:lnSpc>
                <a:spcPct val="100000"/>
              </a:lnSpc>
              <a:spcBef>
                <a:spcPct val="0"/>
              </a:spcBef>
              <a:spcAft>
                <a:spcPct val="0"/>
              </a:spcAft>
              <a:buClrTx/>
              <a:buSzTx/>
              <a:buFontTx/>
              <a:buNone/>
              <a:tabLst>
                <a:tab pos="90488" algn="l"/>
              </a:tabLst>
              <a:defRPr/>
            </a:pPr>
            <a:endParaRPr lang="es-ES" altLang="es-ES" sz="1200" dirty="0" smtClean="0">
              <a:solidFill>
                <a:prstClr val="black"/>
              </a:solidFil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0488" algn="l"/>
              </a:tabLst>
              <a:defRPr/>
            </a:pPr>
            <a:r>
              <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REPRODUCCIÓN</a:t>
            </a:r>
          </a:p>
          <a:p>
            <a:pPr marR="0" lvl="0" algn="l" defTabSz="914400" rtl="0" eaLnBrk="0" fontAlgn="base" latinLnBrk="0" hangingPunct="0">
              <a:lnSpc>
                <a:spcPct val="100000"/>
              </a:lnSpc>
              <a:spcBef>
                <a:spcPct val="0"/>
              </a:spcBef>
              <a:spcAft>
                <a:spcPct val="0"/>
              </a:spcAft>
              <a:buClrTx/>
              <a:buSzTx/>
              <a:tabLst>
                <a:tab pos="90488" algn="l"/>
              </a:tabLst>
              <a:defRPr/>
            </a:pPr>
            <a:r>
              <a:rPr lang="es-ES" altLang="es-ES" sz="1200" dirty="0" smtClean="0">
                <a:solidFill>
                  <a:prstClr val="black"/>
                </a:solidFill>
              </a:rPr>
              <a:t>(EUCARIOTAS UNICELULARES)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3" name="Conector recto de flecha 2"/>
          <p:cNvCxnSpPr/>
          <p:nvPr/>
        </p:nvCxnSpPr>
        <p:spPr>
          <a:xfrm flipH="1" flipV="1">
            <a:off x="4614829" y="1109799"/>
            <a:ext cx="8301" cy="31109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40" name="Text Box 75"/>
          <p:cNvSpPr txBox="1">
            <a:spLocks noChangeArrowheads="1"/>
          </p:cNvSpPr>
          <p:nvPr/>
        </p:nvSpPr>
        <p:spPr bwMode="auto">
          <a:xfrm>
            <a:off x="43140" y="4069072"/>
            <a:ext cx="1294118" cy="3616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2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Acontecimientos</a:t>
            </a:r>
            <a:endParaRPr kumimoji="0" lang="es-ES" altLang="es-ES" sz="1200" b="0" i="0" u="none" strike="noStrike" kern="1200" cap="none" spc="0" normalizeH="0" baseline="0" noProof="0" dirty="0" smtClean="0">
              <a:ln>
                <a:noFill/>
              </a:ln>
              <a:solidFill>
                <a:prstClr val="black"/>
              </a:solidFill>
              <a:effectLst/>
              <a:uLnTx/>
              <a:uFillTx/>
              <a:latin typeface="Calibri" panose="020F0502020204030204"/>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189" name="Conector recto de flecha 188"/>
          <p:cNvCxnSpPr/>
          <p:nvPr/>
        </p:nvCxnSpPr>
        <p:spPr>
          <a:xfrm flipH="1" flipV="1">
            <a:off x="9243270" y="474497"/>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flipV="1">
            <a:off x="1497367" y="1099504"/>
            <a:ext cx="3130275" cy="16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p:nvPr/>
        </p:nvCxnSpPr>
        <p:spPr>
          <a:xfrm flipH="1" flipV="1">
            <a:off x="1495018" y="1114269"/>
            <a:ext cx="2349" cy="31288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flipH="1">
            <a:off x="3126961" y="849029"/>
            <a:ext cx="4653" cy="271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flipV="1">
            <a:off x="2219707" y="2027271"/>
            <a:ext cx="2033641" cy="6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ector recto de flecha 85"/>
          <p:cNvCxnSpPr/>
          <p:nvPr/>
        </p:nvCxnSpPr>
        <p:spPr>
          <a:xfrm flipV="1">
            <a:off x="5624646" y="5726006"/>
            <a:ext cx="2166274" cy="1283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p:nvPr/>
        </p:nvCxnSpPr>
        <p:spPr>
          <a:xfrm flipV="1">
            <a:off x="1171575" y="1722724"/>
            <a:ext cx="577" cy="30610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flipV="1">
            <a:off x="2584576" y="2971129"/>
            <a:ext cx="0" cy="30132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Conector recto de flecha 88"/>
          <p:cNvCxnSpPr/>
          <p:nvPr/>
        </p:nvCxnSpPr>
        <p:spPr>
          <a:xfrm flipV="1">
            <a:off x="1645099" y="2971129"/>
            <a:ext cx="0" cy="31535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Conector recto de flecha 89"/>
          <p:cNvCxnSpPr/>
          <p:nvPr/>
        </p:nvCxnSpPr>
        <p:spPr>
          <a:xfrm flipV="1">
            <a:off x="4026121" y="2945013"/>
            <a:ext cx="3016" cy="33952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Conector recto de flecha 91"/>
          <p:cNvCxnSpPr/>
          <p:nvPr/>
        </p:nvCxnSpPr>
        <p:spPr>
          <a:xfrm flipV="1">
            <a:off x="962221" y="2974239"/>
            <a:ext cx="0" cy="28107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Conector recto 93"/>
          <p:cNvCxnSpPr/>
          <p:nvPr/>
        </p:nvCxnSpPr>
        <p:spPr>
          <a:xfrm flipH="1">
            <a:off x="2211092" y="2023965"/>
            <a:ext cx="6596" cy="204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946987" y="2971129"/>
            <a:ext cx="16375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ector recto 95"/>
          <p:cNvCxnSpPr/>
          <p:nvPr/>
        </p:nvCxnSpPr>
        <p:spPr>
          <a:xfrm>
            <a:off x="2201053" y="2628341"/>
            <a:ext cx="1" cy="327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 Box 132"/>
          <p:cNvSpPr txBox="1">
            <a:spLocks noChangeArrowheads="1"/>
          </p:cNvSpPr>
          <p:nvPr/>
        </p:nvSpPr>
        <p:spPr bwMode="auto">
          <a:xfrm>
            <a:off x="1339345" y="3252469"/>
            <a:ext cx="611509"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noProof="0" dirty="0">
                <a:solidFill>
                  <a:prstClr val="black"/>
                </a:solidFill>
                <a:latin typeface="Arial" panose="020B0604020202020204" pitchFamily="34" charset="0"/>
              </a:rPr>
              <a:t>S</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99" name="Text Box 132"/>
          <p:cNvSpPr txBox="1">
            <a:spLocks noChangeArrowheads="1"/>
          </p:cNvSpPr>
          <p:nvPr/>
        </p:nvSpPr>
        <p:spPr bwMode="auto">
          <a:xfrm>
            <a:off x="2151138" y="3266266"/>
            <a:ext cx="688291"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G</a:t>
            </a:r>
            <a:r>
              <a:rPr lang="es-ES" altLang="es-ES" dirty="0">
                <a:solidFill>
                  <a:prstClr val="black"/>
                </a:solidFill>
                <a:latin typeface="Arial" panose="020B0604020202020204" pitchFamily="34" charset="0"/>
              </a:rPr>
              <a:t>2</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01" name="Text Box 132"/>
          <p:cNvSpPr txBox="1">
            <a:spLocks noChangeArrowheads="1"/>
          </p:cNvSpPr>
          <p:nvPr/>
        </p:nvSpPr>
        <p:spPr bwMode="auto">
          <a:xfrm>
            <a:off x="3028741" y="3262178"/>
            <a:ext cx="1389961"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noProof="0" dirty="0" smtClean="0">
                <a:solidFill>
                  <a:prstClr val="black"/>
                </a:solidFill>
                <a:latin typeface="Arial" panose="020B0604020202020204" pitchFamily="34" charset="0"/>
              </a:rPr>
              <a:t>Citocinesis</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04" name="Text Box 132"/>
          <p:cNvSpPr txBox="1">
            <a:spLocks noChangeArrowheads="1"/>
          </p:cNvSpPr>
          <p:nvPr/>
        </p:nvSpPr>
        <p:spPr bwMode="auto">
          <a:xfrm>
            <a:off x="1911379" y="2243175"/>
            <a:ext cx="1621739" cy="366990"/>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noProof="0" dirty="0" smtClean="0">
                <a:solidFill>
                  <a:prstClr val="black"/>
                </a:solidFill>
                <a:latin typeface="Arial" panose="020B0604020202020204" pitchFamily="34" charset="0"/>
              </a:rPr>
              <a:t>INTERFASE</a:t>
            </a:r>
            <a:endParaRPr kumimoji="0" lang="es-ES" altLang="es-ES" sz="18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107" name="Conector recto 106"/>
          <p:cNvCxnSpPr/>
          <p:nvPr/>
        </p:nvCxnSpPr>
        <p:spPr>
          <a:xfrm flipH="1">
            <a:off x="4616184" y="2624913"/>
            <a:ext cx="1" cy="302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ector recto 107"/>
          <p:cNvCxnSpPr/>
          <p:nvPr/>
        </p:nvCxnSpPr>
        <p:spPr>
          <a:xfrm flipV="1">
            <a:off x="4032674" y="2940580"/>
            <a:ext cx="1164309" cy="16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Conector recto de flecha 109"/>
          <p:cNvCxnSpPr/>
          <p:nvPr/>
        </p:nvCxnSpPr>
        <p:spPr>
          <a:xfrm flipV="1">
            <a:off x="5204359" y="2926374"/>
            <a:ext cx="0" cy="34618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Text Box 148"/>
          <p:cNvSpPr txBox="1">
            <a:spLocks noChangeArrowheads="1"/>
          </p:cNvSpPr>
          <p:nvPr/>
        </p:nvSpPr>
        <p:spPr bwMode="auto">
          <a:xfrm>
            <a:off x="2810536" y="4158630"/>
            <a:ext cx="1491812" cy="261989"/>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División del citoplasma</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9" name="Text Box 148"/>
          <p:cNvSpPr txBox="1">
            <a:spLocks noChangeArrowheads="1"/>
          </p:cNvSpPr>
          <p:nvPr/>
        </p:nvSpPr>
        <p:spPr bwMode="auto">
          <a:xfrm>
            <a:off x="4351460" y="4158630"/>
            <a:ext cx="1409452" cy="237178"/>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División del Núcleo</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3" name="Conector recto de flecha 122"/>
          <p:cNvCxnSpPr/>
          <p:nvPr/>
        </p:nvCxnSpPr>
        <p:spPr>
          <a:xfrm flipH="1" flipV="1">
            <a:off x="4911295" y="3609334"/>
            <a:ext cx="236" cy="55856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Text Box 75"/>
          <p:cNvSpPr txBox="1">
            <a:spLocks noChangeArrowheads="1"/>
          </p:cNvSpPr>
          <p:nvPr/>
        </p:nvSpPr>
        <p:spPr bwMode="auto">
          <a:xfrm>
            <a:off x="4403732" y="3694285"/>
            <a:ext cx="965394"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a:solidFill>
                  <a:prstClr val="black"/>
                </a:solidFill>
                <a:latin typeface="Calibri" panose="020F0502020204030204"/>
                <a:cs typeface="Times New Roman" panose="02020603050405020304" pitchFamily="18" charset="0"/>
              </a:rPr>
              <a:t>C</a:t>
            </a:r>
            <a:r>
              <a:rPr lang="es-ES" altLang="es-ES" sz="1200" dirty="0" smtClean="0">
                <a:solidFill>
                  <a:prstClr val="black"/>
                </a:solidFill>
                <a:latin typeface="Calibri" panose="020F0502020204030204"/>
                <a:cs typeface="Times New Roman" panose="02020603050405020304" pitchFamily="18" charset="0"/>
              </a:rPr>
              <a:t>oncepto</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126" name="Conector recto de flecha 125"/>
          <p:cNvCxnSpPr/>
          <p:nvPr/>
        </p:nvCxnSpPr>
        <p:spPr>
          <a:xfrm flipH="1" flipV="1">
            <a:off x="3521570" y="3627195"/>
            <a:ext cx="11548" cy="53143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 Box 75"/>
          <p:cNvSpPr txBox="1">
            <a:spLocks noChangeArrowheads="1"/>
          </p:cNvSpPr>
          <p:nvPr/>
        </p:nvSpPr>
        <p:spPr bwMode="auto">
          <a:xfrm>
            <a:off x="3030466" y="3723044"/>
            <a:ext cx="965394"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a:solidFill>
                  <a:prstClr val="black"/>
                </a:solidFill>
                <a:latin typeface="Calibri" panose="020F0502020204030204"/>
                <a:cs typeface="Times New Roman" panose="02020603050405020304" pitchFamily="18" charset="0"/>
              </a:rPr>
              <a:t>C</a:t>
            </a:r>
            <a:r>
              <a:rPr lang="es-ES" altLang="es-ES" sz="1200" dirty="0" smtClean="0">
                <a:solidFill>
                  <a:prstClr val="black"/>
                </a:solidFill>
                <a:latin typeface="Calibri" panose="020F0502020204030204"/>
                <a:cs typeface="Times New Roman" panose="02020603050405020304" pitchFamily="18" charset="0"/>
              </a:rPr>
              <a:t>oncepto</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134" name="Conector recto 133"/>
          <p:cNvCxnSpPr/>
          <p:nvPr/>
        </p:nvCxnSpPr>
        <p:spPr>
          <a:xfrm>
            <a:off x="5933107" y="3425810"/>
            <a:ext cx="1046539" cy="240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 Box 145"/>
          <p:cNvSpPr txBox="1">
            <a:spLocks noChangeArrowheads="1"/>
          </p:cNvSpPr>
          <p:nvPr/>
        </p:nvSpPr>
        <p:spPr bwMode="auto">
          <a:xfrm>
            <a:off x="6359090" y="2184201"/>
            <a:ext cx="1008063" cy="369332"/>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noProof="0" dirty="0" smtClean="0">
                <a:solidFill>
                  <a:prstClr val="black"/>
                </a:solidFill>
                <a:latin typeface="Calibri" panose="020F0502020204030204" pitchFamily="34" charset="0"/>
                <a:cs typeface="Times New Roman" panose="02020603050405020304" pitchFamily="18" charset="0"/>
              </a:rPr>
              <a:t>MITOSIS</a:t>
            </a:r>
            <a:endParaRPr kumimoji="0" lang="es-ES" altLang="es-ES"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42" name="Text Box 145"/>
          <p:cNvSpPr txBox="1">
            <a:spLocks noChangeArrowheads="1"/>
          </p:cNvSpPr>
          <p:nvPr/>
        </p:nvSpPr>
        <p:spPr bwMode="auto">
          <a:xfrm>
            <a:off x="6465036" y="3699740"/>
            <a:ext cx="1008063" cy="369332"/>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noProof="0" dirty="0" smtClean="0">
                <a:solidFill>
                  <a:prstClr val="black"/>
                </a:solidFill>
                <a:latin typeface="Calibri" panose="020F0502020204030204" pitchFamily="34" charset="0"/>
                <a:cs typeface="Times New Roman" panose="02020603050405020304" pitchFamily="18" charset="0"/>
              </a:rPr>
              <a:t>MEIOSIS</a:t>
            </a:r>
            <a:endParaRPr kumimoji="0" lang="es-ES" altLang="es-ES"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164" name="Conector recto 163"/>
          <p:cNvCxnSpPr/>
          <p:nvPr/>
        </p:nvCxnSpPr>
        <p:spPr>
          <a:xfrm flipH="1">
            <a:off x="7811716" y="3862468"/>
            <a:ext cx="7667" cy="26761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 Box 75"/>
          <p:cNvSpPr txBox="1">
            <a:spLocks noChangeArrowheads="1"/>
          </p:cNvSpPr>
          <p:nvPr/>
        </p:nvSpPr>
        <p:spPr bwMode="auto">
          <a:xfrm>
            <a:off x="6175842" y="3268789"/>
            <a:ext cx="637355" cy="341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Tipos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085" name="Text Box 130"/>
          <p:cNvSpPr txBox="1">
            <a:spLocks noChangeArrowheads="1"/>
          </p:cNvSpPr>
          <p:nvPr/>
        </p:nvSpPr>
        <p:spPr bwMode="auto">
          <a:xfrm>
            <a:off x="3691552" y="2239532"/>
            <a:ext cx="1753297" cy="376476"/>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dirty="0" smtClean="0">
                <a:solidFill>
                  <a:prstClr val="black"/>
                </a:solidFill>
                <a:latin typeface="Arial" panose="020B0604020202020204" pitchFamily="34" charset="0"/>
                <a:cs typeface="Arial" panose="020B0604020202020204" pitchFamily="34" charset="0"/>
              </a:rPr>
              <a:t>DIVISIÓN (M)</a:t>
            </a:r>
            <a:endParaRPr kumimoji="0" lang="es-ES" altLang="es-ES"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endParaRPr>
          </a:p>
        </p:txBody>
      </p:sp>
      <p:sp>
        <p:nvSpPr>
          <p:cNvPr id="100" name="Text Box 132"/>
          <p:cNvSpPr txBox="1">
            <a:spLocks noChangeArrowheads="1"/>
          </p:cNvSpPr>
          <p:nvPr/>
        </p:nvSpPr>
        <p:spPr bwMode="auto">
          <a:xfrm>
            <a:off x="4591610" y="3279460"/>
            <a:ext cx="1480227" cy="354440"/>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Cariocinesis</a:t>
            </a:r>
          </a:p>
        </p:txBody>
      </p:sp>
      <p:cxnSp>
        <p:nvCxnSpPr>
          <p:cNvPr id="167" name="Conector recto de flecha 166"/>
          <p:cNvCxnSpPr/>
          <p:nvPr/>
        </p:nvCxnSpPr>
        <p:spPr>
          <a:xfrm>
            <a:off x="6652915" y="1427815"/>
            <a:ext cx="0" cy="75638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p:nvPr/>
        </p:nvCxnSpPr>
        <p:spPr>
          <a:xfrm flipH="1" flipV="1">
            <a:off x="6767894" y="4082915"/>
            <a:ext cx="2498" cy="53672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3" name="Text Box 75"/>
          <p:cNvSpPr txBox="1">
            <a:spLocks noChangeArrowheads="1"/>
          </p:cNvSpPr>
          <p:nvPr/>
        </p:nvSpPr>
        <p:spPr bwMode="auto">
          <a:xfrm>
            <a:off x="6280370" y="1679869"/>
            <a:ext cx="965394" cy="3452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a:solidFill>
                  <a:prstClr val="black"/>
                </a:solidFill>
                <a:latin typeface="Calibri" panose="020F0502020204030204"/>
                <a:cs typeface="Times New Roman" panose="02020603050405020304" pitchFamily="18" charset="0"/>
              </a:rPr>
              <a:t>C</a:t>
            </a:r>
            <a:r>
              <a:rPr lang="es-ES" altLang="es-ES" sz="1200" dirty="0" smtClean="0">
                <a:solidFill>
                  <a:prstClr val="black"/>
                </a:solidFill>
                <a:latin typeface="Calibri" panose="020F0502020204030204"/>
                <a:cs typeface="Times New Roman" panose="02020603050405020304" pitchFamily="18" charset="0"/>
              </a:rPr>
              <a:t>oncepto</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74" name="Text Box 75"/>
          <p:cNvSpPr txBox="1">
            <a:spLocks noChangeArrowheads="1"/>
          </p:cNvSpPr>
          <p:nvPr/>
        </p:nvSpPr>
        <p:spPr bwMode="auto">
          <a:xfrm>
            <a:off x="6225086" y="4158630"/>
            <a:ext cx="965394"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a:solidFill>
                  <a:prstClr val="black"/>
                </a:solidFill>
                <a:latin typeface="Calibri" panose="020F0502020204030204"/>
                <a:cs typeface="Times New Roman" panose="02020603050405020304" pitchFamily="18" charset="0"/>
              </a:rPr>
              <a:t>C</a:t>
            </a:r>
            <a:r>
              <a:rPr lang="es-ES" altLang="es-ES" sz="1200" dirty="0" smtClean="0">
                <a:solidFill>
                  <a:prstClr val="black"/>
                </a:solidFill>
                <a:latin typeface="Calibri" panose="020F0502020204030204"/>
                <a:cs typeface="Times New Roman" panose="02020603050405020304" pitchFamily="18" charset="0"/>
              </a:rPr>
              <a:t>oncepto</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75" name="Text Box 148"/>
          <p:cNvSpPr txBox="1">
            <a:spLocks noChangeArrowheads="1"/>
          </p:cNvSpPr>
          <p:nvPr/>
        </p:nvSpPr>
        <p:spPr bwMode="auto">
          <a:xfrm>
            <a:off x="6021188" y="4640840"/>
            <a:ext cx="1627803" cy="833270"/>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División  NUCLEAR QUE GENENA 4 CÉLULAS HAPLOIDES (n) A PARTIR DE UNA DIPLOIDE (2n) (ADN)</a:t>
            </a:r>
          </a:p>
        </p:txBody>
      </p:sp>
      <p:sp>
        <p:nvSpPr>
          <p:cNvPr id="176" name="Text Box 148"/>
          <p:cNvSpPr txBox="1">
            <a:spLocks noChangeArrowheads="1"/>
          </p:cNvSpPr>
          <p:nvPr/>
        </p:nvSpPr>
        <p:spPr bwMode="auto">
          <a:xfrm>
            <a:off x="6145531" y="659856"/>
            <a:ext cx="1373188" cy="761038"/>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División NUCLEAR QUE GENERA 2 CÉLULAS IDENTICA A LA ORIGINAL (ADN) </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77" name="Conector recto 176"/>
          <p:cNvCxnSpPr/>
          <p:nvPr/>
        </p:nvCxnSpPr>
        <p:spPr>
          <a:xfrm>
            <a:off x="6988306" y="2593228"/>
            <a:ext cx="0" cy="11010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Conector recto de flecha 192"/>
          <p:cNvCxnSpPr/>
          <p:nvPr/>
        </p:nvCxnSpPr>
        <p:spPr>
          <a:xfrm flipH="1" flipV="1">
            <a:off x="9275246" y="1355964"/>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4" name="Text Box 146"/>
          <p:cNvSpPr txBox="1">
            <a:spLocks noChangeArrowheads="1"/>
          </p:cNvSpPr>
          <p:nvPr/>
        </p:nvSpPr>
        <p:spPr bwMode="auto">
          <a:xfrm>
            <a:off x="8012733" y="690661"/>
            <a:ext cx="1008062"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ETAPAS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96" name="Text Box 146"/>
          <p:cNvSpPr txBox="1">
            <a:spLocks noChangeArrowheads="1"/>
          </p:cNvSpPr>
          <p:nvPr/>
        </p:nvSpPr>
        <p:spPr bwMode="auto">
          <a:xfrm>
            <a:off x="8089994" y="3723969"/>
            <a:ext cx="1008062"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ETAPAS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03" name="Text Box 146"/>
          <p:cNvSpPr txBox="1">
            <a:spLocks noChangeArrowheads="1"/>
          </p:cNvSpPr>
          <p:nvPr/>
        </p:nvSpPr>
        <p:spPr bwMode="auto">
          <a:xfrm>
            <a:off x="6210838" y="5540124"/>
            <a:ext cx="1185767" cy="461665"/>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Calibri" panose="020F0502020204030204" pitchFamily="34" charset="0"/>
                <a:cs typeface="Times New Roman" panose="02020603050405020304" pitchFamily="18" charset="0"/>
              </a:rPr>
              <a:t>SIGNIFICADO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200" b="1" i="0" u="none" strike="noStrike" kern="1200" cap="none" spc="0" normalizeH="0" baseline="0" dirty="0" smtClean="0">
                <a:ln>
                  <a:noFill/>
                </a:ln>
                <a:solidFill>
                  <a:prstClr val="black"/>
                </a:solidFill>
                <a:effectLst/>
                <a:uLnTx/>
                <a:uFillTx/>
                <a:latin typeface="Calibri" panose="020F0502020204030204" pitchFamily="34" charset="0"/>
                <a:cs typeface="Times New Roman" panose="02020603050405020304" pitchFamily="18" charset="0"/>
              </a:rPr>
              <a:t>(funciones)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04" name="Text Box 146"/>
          <p:cNvSpPr txBox="1">
            <a:spLocks noChangeArrowheads="1"/>
          </p:cNvSpPr>
          <p:nvPr/>
        </p:nvSpPr>
        <p:spPr bwMode="auto">
          <a:xfrm>
            <a:off x="8054892" y="2503740"/>
            <a:ext cx="1185767" cy="461665"/>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Calibri" panose="020F0502020204030204" pitchFamily="34" charset="0"/>
                <a:cs typeface="Times New Roman" panose="02020603050405020304" pitchFamily="18" charset="0"/>
              </a:rPr>
              <a:t>SIGNIFICADO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200" b="1" i="0" u="none" strike="noStrike" kern="1200" cap="none" spc="0" normalizeH="0" baseline="0" dirty="0" smtClean="0">
                <a:ln>
                  <a:noFill/>
                </a:ln>
                <a:solidFill>
                  <a:prstClr val="black"/>
                </a:solidFill>
                <a:effectLst/>
                <a:uLnTx/>
                <a:uFillTx/>
                <a:latin typeface="Calibri" panose="020F0502020204030204" pitchFamily="34" charset="0"/>
                <a:cs typeface="Times New Roman" panose="02020603050405020304" pitchFamily="18" charset="0"/>
              </a:rPr>
              <a:t>(funciones)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05" name="Conector recto 204"/>
          <p:cNvCxnSpPr/>
          <p:nvPr/>
        </p:nvCxnSpPr>
        <p:spPr>
          <a:xfrm>
            <a:off x="7717139" y="841378"/>
            <a:ext cx="7132" cy="1967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Conector recto 205"/>
          <p:cNvCxnSpPr/>
          <p:nvPr/>
        </p:nvCxnSpPr>
        <p:spPr>
          <a:xfrm>
            <a:off x="7473099" y="3975353"/>
            <a:ext cx="313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Conector recto 207"/>
          <p:cNvCxnSpPr/>
          <p:nvPr/>
        </p:nvCxnSpPr>
        <p:spPr>
          <a:xfrm>
            <a:off x="7395354" y="2382079"/>
            <a:ext cx="313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Conector recto de flecha 208"/>
          <p:cNvCxnSpPr/>
          <p:nvPr/>
        </p:nvCxnSpPr>
        <p:spPr>
          <a:xfrm flipH="1" flipV="1">
            <a:off x="9458246" y="3683009"/>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Conector recto de flecha 210"/>
          <p:cNvCxnSpPr/>
          <p:nvPr/>
        </p:nvCxnSpPr>
        <p:spPr>
          <a:xfrm flipH="1" flipV="1">
            <a:off x="9243270" y="924369"/>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Conector recto 217"/>
          <p:cNvCxnSpPr/>
          <p:nvPr/>
        </p:nvCxnSpPr>
        <p:spPr>
          <a:xfrm>
            <a:off x="7694085" y="841378"/>
            <a:ext cx="313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Conector recto 218"/>
          <p:cNvCxnSpPr/>
          <p:nvPr/>
        </p:nvCxnSpPr>
        <p:spPr>
          <a:xfrm>
            <a:off x="9238383" y="474497"/>
            <a:ext cx="23902" cy="142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Conector recto 222"/>
          <p:cNvCxnSpPr/>
          <p:nvPr/>
        </p:nvCxnSpPr>
        <p:spPr>
          <a:xfrm>
            <a:off x="9019331" y="841378"/>
            <a:ext cx="2213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Conector recto de flecha 226"/>
          <p:cNvCxnSpPr/>
          <p:nvPr/>
        </p:nvCxnSpPr>
        <p:spPr>
          <a:xfrm flipH="1" flipV="1">
            <a:off x="9249052" y="1887924"/>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 Box 132"/>
          <p:cNvSpPr txBox="1">
            <a:spLocks noChangeArrowheads="1"/>
          </p:cNvSpPr>
          <p:nvPr/>
        </p:nvSpPr>
        <p:spPr bwMode="auto">
          <a:xfrm>
            <a:off x="9641246" y="270038"/>
            <a:ext cx="1172713" cy="381809"/>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a:solidFill>
                  <a:prstClr val="black"/>
                </a:solidFill>
                <a:latin typeface="Arial" panose="020B0604020202020204" pitchFamily="34" charset="0"/>
              </a:rPr>
              <a:t>P</a:t>
            </a:r>
            <a:r>
              <a:rPr kumimoji="0" lang="es-ES" altLang="es-ES" sz="1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mn-cs"/>
              </a:rPr>
              <a:t>rofase</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30" name="Text Box 132"/>
          <p:cNvSpPr txBox="1">
            <a:spLocks noChangeArrowheads="1"/>
          </p:cNvSpPr>
          <p:nvPr/>
        </p:nvSpPr>
        <p:spPr bwMode="auto">
          <a:xfrm>
            <a:off x="9630896" y="724861"/>
            <a:ext cx="1181562" cy="381809"/>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a:solidFill>
                  <a:prstClr val="black"/>
                </a:solidFill>
                <a:latin typeface="Arial" panose="020B0604020202020204" pitchFamily="34" charset="0"/>
              </a:rPr>
              <a:t>M</a:t>
            </a:r>
            <a:r>
              <a:rPr lang="es-ES" altLang="es-ES" dirty="0" smtClean="0">
                <a:solidFill>
                  <a:prstClr val="black"/>
                </a:solidFill>
                <a:latin typeface="Arial" panose="020B0604020202020204" pitchFamily="34" charset="0"/>
              </a:rPr>
              <a:t>etafase</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31" name="Text Box 132"/>
          <p:cNvSpPr txBox="1">
            <a:spLocks noChangeArrowheads="1"/>
          </p:cNvSpPr>
          <p:nvPr/>
        </p:nvSpPr>
        <p:spPr bwMode="auto">
          <a:xfrm>
            <a:off x="9630896" y="1169619"/>
            <a:ext cx="1181562" cy="381809"/>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a:solidFill>
                  <a:prstClr val="black"/>
                </a:solidFill>
                <a:latin typeface="Arial" panose="020B0604020202020204" pitchFamily="34" charset="0"/>
              </a:rPr>
              <a:t>A</a:t>
            </a:r>
            <a:r>
              <a:rPr lang="es-ES" altLang="es-ES" noProof="0" dirty="0" err="1" smtClean="0">
                <a:solidFill>
                  <a:prstClr val="black"/>
                </a:solidFill>
                <a:latin typeface="Arial" panose="020B0604020202020204" pitchFamily="34" charset="0"/>
              </a:rPr>
              <a:t>nafase</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32" name="Text Box 132"/>
          <p:cNvSpPr txBox="1">
            <a:spLocks noChangeArrowheads="1"/>
          </p:cNvSpPr>
          <p:nvPr/>
        </p:nvSpPr>
        <p:spPr bwMode="auto">
          <a:xfrm>
            <a:off x="9645331" y="1614605"/>
            <a:ext cx="1167127" cy="381809"/>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a:solidFill>
                  <a:prstClr val="black"/>
                </a:solidFill>
                <a:latin typeface="Arial" panose="020B0604020202020204" pitchFamily="34" charset="0"/>
              </a:rPr>
              <a:t>T</a:t>
            </a:r>
            <a:r>
              <a:rPr lang="es-ES" altLang="es-ES" dirty="0" smtClean="0">
                <a:solidFill>
                  <a:prstClr val="black"/>
                </a:solidFill>
                <a:latin typeface="Arial" panose="020B0604020202020204" pitchFamily="34" charset="0"/>
              </a:rPr>
              <a:t>elofase</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241" name="Conector recto 240"/>
          <p:cNvCxnSpPr/>
          <p:nvPr/>
        </p:nvCxnSpPr>
        <p:spPr>
          <a:xfrm>
            <a:off x="9456139" y="3683009"/>
            <a:ext cx="16583" cy="22177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Conector recto de flecha 242"/>
          <p:cNvCxnSpPr/>
          <p:nvPr/>
        </p:nvCxnSpPr>
        <p:spPr>
          <a:xfrm flipH="1" flipV="1">
            <a:off x="9484477" y="5900738"/>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4" name="Text Box 132"/>
          <p:cNvSpPr txBox="1">
            <a:spLocks noChangeArrowheads="1"/>
          </p:cNvSpPr>
          <p:nvPr/>
        </p:nvSpPr>
        <p:spPr bwMode="auto">
          <a:xfrm>
            <a:off x="9826270" y="3538631"/>
            <a:ext cx="1988494" cy="620000"/>
          </a:xfrm>
          <a:prstGeom prst="rect">
            <a:avLst/>
          </a:prstGeom>
          <a:solidFill>
            <a:schemeClr val="accent4">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1ª DIVISIÓN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a:t>
            </a:r>
            <a:r>
              <a:rPr kumimoji="0" lang="es-ES" altLang="es-ES" sz="1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mn-cs"/>
              </a:rPr>
              <a:t>Reduccional</a:t>
            </a: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a:t>
            </a:r>
          </a:p>
        </p:txBody>
      </p:sp>
      <p:sp>
        <p:nvSpPr>
          <p:cNvPr id="245" name="Text Box 132"/>
          <p:cNvSpPr txBox="1">
            <a:spLocks noChangeArrowheads="1"/>
          </p:cNvSpPr>
          <p:nvPr/>
        </p:nvSpPr>
        <p:spPr bwMode="auto">
          <a:xfrm>
            <a:off x="9875619" y="5729785"/>
            <a:ext cx="1939145" cy="965798"/>
          </a:xfrm>
          <a:prstGeom prst="rect">
            <a:avLst/>
          </a:prstGeom>
          <a:solidFill>
            <a:schemeClr val="accent4">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2 ª DIVISIÓN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PII, MII, AII, TII</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600" dirty="0" smtClean="0">
                <a:solidFill>
                  <a:prstClr val="black"/>
                </a:solidFill>
                <a:latin typeface="Arial" panose="020B0604020202020204" pitchFamily="34" charset="0"/>
              </a:rPr>
              <a:t>(Similar a mitosis)</a:t>
            </a:r>
            <a:endParaRPr kumimoji="0" lang="es-ES" altLang="es-ES" sz="16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49" name="Conector recto 248"/>
          <p:cNvCxnSpPr/>
          <p:nvPr/>
        </p:nvCxnSpPr>
        <p:spPr>
          <a:xfrm>
            <a:off x="9893995" y="4170386"/>
            <a:ext cx="8438" cy="3617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Conector recto de flecha 251"/>
          <p:cNvCxnSpPr/>
          <p:nvPr/>
        </p:nvCxnSpPr>
        <p:spPr>
          <a:xfrm flipH="1" flipV="1">
            <a:off x="9875619" y="4520909"/>
            <a:ext cx="273515" cy="1297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Text Box 132"/>
          <p:cNvSpPr txBox="1">
            <a:spLocks noChangeArrowheads="1"/>
          </p:cNvSpPr>
          <p:nvPr/>
        </p:nvSpPr>
        <p:spPr bwMode="auto">
          <a:xfrm>
            <a:off x="10198246" y="4259295"/>
            <a:ext cx="1616518" cy="1413251"/>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dirty="0" smtClean="0">
                <a:solidFill>
                  <a:prstClr val="black"/>
                </a:solidFill>
                <a:latin typeface="Arial" panose="020B0604020202020204" pitchFamily="34" charset="0"/>
              </a:rPr>
              <a:t>Profase </a:t>
            </a: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I: </a:t>
            </a: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(recombinación)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dirty="0" smtClean="0">
                <a:solidFill>
                  <a:prstClr val="black"/>
                </a:solidFill>
                <a:latin typeface="Arial" panose="020B0604020202020204" pitchFamily="34" charset="0"/>
              </a:rPr>
              <a:t>Metafase I</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Anafase I</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Telofase I</a:t>
            </a:r>
          </a:p>
        </p:txBody>
      </p:sp>
      <p:cxnSp>
        <p:nvCxnSpPr>
          <p:cNvPr id="259" name="Conector recto de flecha 258"/>
          <p:cNvCxnSpPr/>
          <p:nvPr/>
        </p:nvCxnSpPr>
        <p:spPr>
          <a:xfrm>
            <a:off x="3452759" y="6510932"/>
            <a:ext cx="4388810" cy="187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3" name="Text Box 110"/>
          <p:cNvSpPr txBox="1">
            <a:spLocks noChangeArrowheads="1"/>
          </p:cNvSpPr>
          <p:nvPr/>
        </p:nvSpPr>
        <p:spPr bwMode="auto">
          <a:xfrm>
            <a:off x="3708186" y="4446756"/>
            <a:ext cx="1959454" cy="19389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GAMETOGÉNEIS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lang="es-ES" altLang="es-ES" sz="1200" dirty="0" smtClean="0">
                <a:solidFill>
                  <a:prstClr val="black"/>
                </a:solidFill>
              </a:rPr>
              <a:t>VARIABILIDAD:</a:t>
            </a:r>
          </a:p>
          <a:p>
            <a:pPr marL="628650" lvl="1" indent="-171450">
              <a:buFont typeface="Arial" panose="020B0604020202020204" pitchFamily="34" charset="0"/>
              <a:buChar char="•"/>
            </a:pPr>
            <a:r>
              <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Segregación</a:t>
            </a:r>
          </a:p>
          <a:p>
            <a:pPr marL="628650" lvl="1" indent="-171450">
              <a:buFont typeface="Arial" panose="020B0604020202020204" pitchFamily="34" charset="0"/>
              <a:buChar char="•"/>
            </a:pPr>
            <a:r>
              <a:rPr lang="es-ES" altLang="es-ES" sz="1200" dirty="0" smtClean="0">
                <a:solidFill>
                  <a:prstClr val="black"/>
                </a:solidFill>
              </a:rPr>
              <a:t>Recombinación</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lang="es-ES" altLang="es-ES" sz="1200" dirty="0" smtClean="0">
                <a:solidFill>
                  <a:prstClr val="black"/>
                </a:solidFill>
              </a:rPr>
              <a:t>Mantenimiento de nº de CROMOSOMAS específico.</a:t>
            </a:r>
          </a:p>
          <a:p>
            <a:pPr marL="228600" marR="0" lvl="0" indent="-2286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0488" algn="l"/>
              </a:tabLst>
              <a:defRPr/>
            </a:pPr>
            <a:r>
              <a:rPr lang="es-ES" altLang="es-ES" sz="1200" dirty="0" smtClean="0">
                <a:solidFill>
                  <a:prstClr val="black"/>
                </a:solidFill>
              </a:rPr>
              <a:t>Otras:</a:t>
            </a:r>
          </a:p>
          <a:p>
            <a:pPr marL="442913" lvl="1" indent="-171450">
              <a:buFont typeface="Wingdings" panose="05000000000000000000" pitchFamily="2" charset="2"/>
              <a:buChar char="§"/>
            </a:pPr>
            <a:r>
              <a:rPr lang="es-ES" altLang="es-ES" sz="1200" dirty="0" smtClean="0">
                <a:solidFill>
                  <a:prstClr val="black"/>
                </a:solidFill>
              </a:rPr>
              <a:t>M. </a:t>
            </a:r>
            <a:r>
              <a:rPr lang="es-ES" altLang="es-ES" sz="1200" dirty="0" err="1" smtClean="0">
                <a:solidFill>
                  <a:prstClr val="black"/>
                </a:solidFill>
              </a:rPr>
              <a:t>zigótica</a:t>
            </a:r>
            <a:endParaRPr lang="es-ES" altLang="es-ES" sz="1200" dirty="0" smtClean="0">
              <a:solidFill>
                <a:prstClr val="black"/>
              </a:solidFill>
            </a:endParaRPr>
          </a:p>
          <a:p>
            <a:pPr marL="442913" lvl="1" indent="-171450">
              <a:buFont typeface="Wingdings" panose="05000000000000000000" pitchFamily="2" charset="2"/>
              <a:buChar char="§"/>
            </a:pPr>
            <a:r>
              <a:rPr lang="es-ES" altLang="es-ES" sz="1200" dirty="0" smtClean="0">
                <a:solidFill>
                  <a:prstClr val="black"/>
                </a:solidFill>
              </a:rPr>
              <a:t>M. </a:t>
            </a:r>
            <a:r>
              <a:rPr lang="es-ES" altLang="es-ES" sz="1200" dirty="0" err="1" smtClean="0">
                <a:solidFill>
                  <a:prstClr val="black"/>
                </a:solidFill>
              </a:rPr>
              <a:t>esporofítoca</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95" name="Text Box 146"/>
          <p:cNvSpPr txBox="1">
            <a:spLocks noChangeArrowheads="1"/>
          </p:cNvSpPr>
          <p:nvPr/>
        </p:nvSpPr>
        <p:spPr bwMode="auto">
          <a:xfrm>
            <a:off x="6225085" y="6114654"/>
            <a:ext cx="1157275" cy="64633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ALTERACIONES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200" b="1" i="0" u="none" strike="noStrike" kern="1200" cap="none" spc="0" normalizeH="0" baseline="0" noProof="0" dirty="0" smtClean="0">
                <a:ln>
                  <a:noFill/>
                </a:ln>
                <a:solidFill>
                  <a:prstClr val="black"/>
                </a:solidFill>
                <a:effectLst/>
                <a:uLnTx/>
                <a:uFillTx/>
                <a:latin typeface="Calibri" panose="020F0502020204030204" pitchFamily="34" charset="0"/>
                <a:cs typeface="Times New Roman" panose="02020603050405020304" pitchFamily="18" charset="0"/>
              </a:rPr>
              <a:t>(Mutaciones genómicas)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73" name="Conector recto de flecha 272"/>
          <p:cNvCxnSpPr/>
          <p:nvPr/>
        </p:nvCxnSpPr>
        <p:spPr>
          <a:xfrm flipH="1" flipV="1">
            <a:off x="2456236" y="3649859"/>
            <a:ext cx="15683" cy="131606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Conector recto de flecha 273"/>
          <p:cNvCxnSpPr/>
          <p:nvPr/>
        </p:nvCxnSpPr>
        <p:spPr>
          <a:xfrm flipV="1">
            <a:off x="1656360" y="3609334"/>
            <a:ext cx="13091" cy="135573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6" name="Text Box 75"/>
          <p:cNvSpPr txBox="1">
            <a:spLocks noChangeArrowheads="1"/>
          </p:cNvSpPr>
          <p:nvPr/>
        </p:nvSpPr>
        <p:spPr bwMode="auto">
          <a:xfrm>
            <a:off x="958110" y="4346267"/>
            <a:ext cx="1312610" cy="4165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Acontecimientos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77" name="Text Box 75"/>
          <p:cNvSpPr txBox="1">
            <a:spLocks noChangeArrowheads="1"/>
          </p:cNvSpPr>
          <p:nvPr/>
        </p:nvSpPr>
        <p:spPr bwMode="auto">
          <a:xfrm>
            <a:off x="1781125" y="3745565"/>
            <a:ext cx="1317134" cy="3138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Acontecimientos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79" name="Text Box 111"/>
          <p:cNvSpPr txBox="1">
            <a:spLocks noChangeArrowheads="1"/>
          </p:cNvSpPr>
          <p:nvPr/>
        </p:nvSpPr>
        <p:spPr bwMode="auto">
          <a:xfrm>
            <a:off x="65542" y="4959968"/>
            <a:ext cx="1009528"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Crecimiento</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(Biosíntesis)</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80" name="Text Box 111"/>
          <p:cNvSpPr txBox="1">
            <a:spLocks noChangeArrowheads="1"/>
          </p:cNvSpPr>
          <p:nvPr/>
        </p:nvSpPr>
        <p:spPr bwMode="auto">
          <a:xfrm>
            <a:off x="1171575" y="5056615"/>
            <a:ext cx="100952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Replicación</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81" name="Text Box 111"/>
          <p:cNvSpPr txBox="1">
            <a:spLocks noChangeArrowheads="1"/>
          </p:cNvSpPr>
          <p:nvPr/>
        </p:nvSpPr>
        <p:spPr bwMode="auto">
          <a:xfrm>
            <a:off x="2237402" y="4982356"/>
            <a:ext cx="1345888"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Biosíntesis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100" b="0" i="0" u="none" strike="noStrike" kern="1200" cap="none" spc="0" normalizeH="0" baseline="0" dirty="0" smtClean="0">
                <a:ln>
                  <a:noFill/>
                </a:ln>
                <a:solidFill>
                  <a:prstClr val="black"/>
                </a:solidFill>
                <a:effectLst/>
                <a:uLnTx/>
                <a:uFillTx/>
                <a:latin typeface="Arial" panose="020B0604020202020204" pitchFamily="34" charset="0"/>
              </a:rPr>
              <a:t>(Aparato</a:t>
            </a:r>
            <a:r>
              <a:rPr kumimoji="0" lang="es-ES" altLang="es-ES" sz="1100" b="0" i="0" u="none" strike="noStrike" kern="1200" cap="none" spc="0" normalizeH="0" dirty="0" smtClean="0">
                <a:ln>
                  <a:noFill/>
                </a:ln>
                <a:solidFill>
                  <a:prstClr val="black"/>
                </a:solidFill>
                <a:effectLst/>
                <a:uLnTx/>
                <a:uFillTx/>
                <a:latin typeface="Arial" panose="020B0604020202020204" pitchFamily="34" charset="0"/>
              </a:rPr>
              <a:t> mitótico)</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92" name="Conector recto de flecha 291"/>
          <p:cNvCxnSpPr/>
          <p:nvPr/>
        </p:nvCxnSpPr>
        <p:spPr>
          <a:xfrm flipH="1" flipV="1">
            <a:off x="3131614" y="1114269"/>
            <a:ext cx="8301" cy="31109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Text Box 146"/>
          <p:cNvSpPr txBox="1">
            <a:spLocks noChangeArrowheads="1"/>
          </p:cNvSpPr>
          <p:nvPr/>
        </p:nvSpPr>
        <p:spPr bwMode="auto">
          <a:xfrm>
            <a:off x="4036192" y="1380521"/>
            <a:ext cx="1157275"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ALTERACIONES</a:t>
            </a:r>
          </a:p>
        </p:txBody>
      </p:sp>
      <p:cxnSp>
        <p:nvCxnSpPr>
          <p:cNvPr id="294" name="Conector recto de flecha 293"/>
          <p:cNvCxnSpPr/>
          <p:nvPr/>
        </p:nvCxnSpPr>
        <p:spPr>
          <a:xfrm>
            <a:off x="4905894" y="554699"/>
            <a:ext cx="10210" cy="83907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5" name="Text Box 132"/>
          <p:cNvSpPr txBox="1">
            <a:spLocks noChangeArrowheads="1"/>
          </p:cNvSpPr>
          <p:nvPr/>
        </p:nvSpPr>
        <p:spPr bwMode="auto">
          <a:xfrm>
            <a:off x="4200660" y="187978"/>
            <a:ext cx="1685103"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Arial" panose="020B0604020202020204" pitchFamily="34" charset="0"/>
              </a:rPr>
              <a:t>Células cancerígenas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pic>
        <p:nvPicPr>
          <p:cNvPr id="299" name="Picture 9" descr="E:\Blog alumnos 2º\9 Ciclo celular\ciclo cáncer.JPG"/>
          <p:cNvPicPr>
            <a:picLocks noChangeAspect="1" noChangeArrowheads="1"/>
          </p:cNvPicPr>
          <p:nvPr/>
        </p:nvPicPr>
        <p:blipFill>
          <a:blip r:embed="rId2" cstate="print"/>
          <a:srcRect r="30957"/>
          <a:stretch>
            <a:fillRect/>
          </a:stretch>
        </p:blipFill>
        <p:spPr bwMode="auto">
          <a:xfrm>
            <a:off x="5084796" y="690661"/>
            <a:ext cx="615405" cy="668038"/>
          </a:xfrm>
          <a:prstGeom prst="rect">
            <a:avLst/>
          </a:prstGeom>
          <a:noFill/>
          <a:ln w="9525">
            <a:noFill/>
            <a:miter lim="800000"/>
            <a:headEnd/>
            <a:tailEnd/>
          </a:ln>
        </p:spPr>
      </p:pic>
      <p:pic>
        <p:nvPicPr>
          <p:cNvPr id="300" name="Picture 2"/>
          <p:cNvPicPr>
            <a:picLocks noChangeAspect="1" noChangeArrowheads="1"/>
          </p:cNvPicPr>
          <p:nvPr/>
        </p:nvPicPr>
        <p:blipFill>
          <a:blip r:embed="rId3" cstate="print"/>
          <a:srcRect/>
          <a:stretch>
            <a:fillRect/>
          </a:stretch>
        </p:blipFill>
        <p:spPr bwMode="auto">
          <a:xfrm>
            <a:off x="292039" y="90498"/>
            <a:ext cx="1103994" cy="1272786"/>
          </a:xfrm>
          <a:prstGeom prst="rect">
            <a:avLst/>
          </a:prstGeom>
          <a:noFill/>
          <a:ln w="9525">
            <a:noFill/>
            <a:miter lim="800000"/>
            <a:headEnd/>
            <a:tailEnd/>
          </a:ln>
          <a:effectLst/>
        </p:spPr>
      </p:pic>
      <p:pic>
        <p:nvPicPr>
          <p:cNvPr id="301" name="Picture 3"/>
          <p:cNvPicPr>
            <a:picLocks noChangeAspect="1" noChangeArrowheads="1"/>
          </p:cNvPicPr>
          <p:nvPr/>
        </p:nvPicPr>
        <p:blipFill>
          <a:blip r:embed="rId4" cstate="print"/>
          <a:srcRect/>
          <a:stretch>
            <a:fillRect/>
          </a:stretch>
        </p:blipFill>
        <p:spPr bwMode="auto">
          <a:xfrm>
            <a:off x="7823256" y="1164504"/>
            <a:ext cx="1319314" cy="478648"/>
          </a:xfrm>
          <a:prstGeom prst="rect">
            <a:avLst/>
          </a:prstGeom>
          <a:noFill/>
          <a:ln w="38100">
            <a:solidFill>
              <a:srgbClr val="C00000"/>
            </a:solidFill>
            <a:miter lim="800000"/>
            <a:headEnd/>
            <a:tailEnd/>
          </a:ln>
        </p:spPr>
      </p:pic>
      <p:pic>
        <p:nvPicPr>
          <p:cNvPr id="302" name="Picture 2"/>
          <p:cNvPicPr>
            <a:picLocks noChangeAspect="1" noChangeArrowheads="1"/>
          </p:cNvPicPr>
          <p:nvPr/>
        </p:nvPicPr>
        <p:blipFill>
          <a:blip r:embed="rId5" cstate="print"/>
          <a:srcRect/>
          <a:stretch>
            <a:fillRect/>
          </a:stretch>
        </p:blipFill>
        <p:spPr bwMode="auto">
          <a:xfrm>
            <a:off x="7951769" y="4222351"/>
            <a:ext cx="1435918" cy="597115"/>
          </a:xfrm>
          <a:prstGeom prst="rect">
            <a:avLst/>
          </a:prstGeom>
          <a:noFill/>
          <a:ln w="28575">
            <a:solidFill>
              <a:srgbClr val="FF0000"/>
            </a:solidFill>
            <a:miter lim="800000"/>
            <a:headEnd/>
            <a:tailEnd/>
          </a:ln>
        </p:spPr>
      </p:pic>
      <p:pic>
        <p:nvPicPr>
          <p:cNvPr id="303" name="Picture 4"/>
          <p:cNvPicPr>
            <a:picLocks noChangeAspect="1" noChangeArrowheads="1"/>
          </p:cNvPicPr>
          <p:nvPr/>
        </p:nvPicPr>
        <p:blipFill>
          <a:blip r:embed="rId6" cstate="print"/>
          <a:srcRect/>
          <a:stretch>
            <a:fillRect/>
          </a:stretch>
        </p:blipFill>
        <p:spPr bwMode="auto">
          <a:xfrm>
            <a:off x="9621833" y="4747088"/>
            <a:ext cx="417944" cy="727022"/>
          </a:xfrm>
          <a:prstGeom prst="rect">
            <a:avLst/>
          </a:prstGeom>
          <a:noFill/>
          <a:ln w="9525">
            <a:noFill/>
            <a:miter lim="800000"/>
            <a:headEnd/>
            <a:tailEnd/>
          </a:ln>
        </p:spPr>
      </p:pic>
      <p:pic>
        <p:nvPicPr>
          <p:cNvPr id="305" name="Picture 3" descr="C:\Users\USUARIO\Documents\20142015\Alumnos 2º\Modificaciones1112\9 Ciclo celular\imágenes\CICLO MEIOSIS 1.JPG"/>
          <p:cNvPicPr>
            <a:picLocks noChangeAspect="1" noChangeArrowheads="1"/>
          </p:cNvPicPr>
          <p:nvPr/>
        </p:nvPicPr>
        <p:blipFill>
          <a:blip r:embed="rId7" cstate="print"/>
          <a:srcRect b="4047"/>
          <a:stretch>
            <a:fillRect/>
          </a:stretch>
        </p:blipFill>
        <p:spPr bwMode="auto">
          <a:xfrm>
            <a:off x="7939805" y="6016721"/>
            <a:ext cx="1531807" cy="678862"/>
          </a:xfrm>
          <a:prstGeom prst="rect">
            <a:avLst/>
          </a:prstGeom>
          <a:noFill/>
          <a:ln w="38100">
            <a:solidFill>
              <a:srgbClr val="000000"/>
            </a:solidFill>
          </a:ln>
        </p:spPr>
      </p:pic>
      <p:pic>
        <p:nvPicPr>
          <p:cNvPr id="106" name="5 Imagen"/>
          <p:cNvPicPr/>
          <p:nvPr/>
        </p:nvPicPr>
        <p:blipFill>
          <a:blip r:embed="rId8" cstate="print"/>
          <a:srcRect/>
          <a:stretch>
            <a:fillRect/>
          </a:stretch>
        </p:blipFill>
        <p:spPr bwMode="auto">
          <a:xfrm>
            <a:off x="7916822" y="4945677"/>
            <a:ext cx="1539317" cy="657812"/>
          </a:xfrm>
          <a:prstGeom prst="rect">
            <a:avLst/>
          </a:prstGeom>
          <a:noFill/>
          <a:ln w="9525">
            <a:noFill/>
            <a:miter lim="800000"/>
            <a:headEnd/>
            <a:tailEnd/>
          </a:ln>
        </p:spPr>
      </p:pic>
      <p:pic>
        <p:nvPicPr>
          <p:cNvPr id="109" name="Picture 3"/>
          <p:cNvPicPr>
            <a:picLocks noChangeAspect="1" noChangeArrowheads="1"/>
          </p:cNvPicPr>
          <p:nvPr/>
        </p:nvPicPr>
        <p:blipFill>
          <a:blip r:embed="rId9" cstate="print"/>
          <a:srcRect/>
          <a:stretch>
            <a:fillRect/>
          </a:stretch>
        </p:blipFill>
        <p:spPr bwMode="auto">
          <a:xfrm>
            <a:off x="7926417" y="1717778"/>
            <a:ext cx="1099067" cy="726560"/>
          </a:xfrm>
          <a:prstGeom prst="rect">
            <a:avLst/>
          </a:prstGeom>
          <a:noFill/>
          <a:ln w="28575">
            <a:solidFill>
              <a:srgbClr val="000000"/>
            </a:solidFill>
            <a:miter lim="800000"/>
            <a:headEnd/>
            <a:tailEnd/>
          </a:ln>
        </p:spPr>
      </p:pic>
    </p:spTree>
    <p:extLst>
      <p:ext uri="{BB962C8B-B14F-4D97-AF65-F5344CB8AC3E}">
        <p14:creationId xmlns:p14="http://schemas.microsoft.com/office/powerpoint/2010/main" val="58152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7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6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7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7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7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0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20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8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9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0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0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1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1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1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2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2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2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3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31"/>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0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06"/>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8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5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3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6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9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0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41"/>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4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4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45"/>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4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5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5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30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0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30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6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20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03"/>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9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83" grpId="0" animBg="1"/>
      <p:bldP spid="3200" grpId="0" animBg="1"/>
      <p:bldP spid="3201" grpId="0" animBg="1"/>
      <p:bldP spid="3140" grpId="0" animBg="1"/>
      <p:bldP spid="98" grpId="0" animBg="1"/>
      <p:bldP spid="99" grpId="0" animBg="1"/>
      <p:bldP spid="101" grpId="0" animBg="1"/>
      <p:bldP spid="104" grpId="0" animBg="1"/>
      <p:bldP spid="118" grpId="0" animBg="1"/>
      <p:bldP spid="119" grpId="0" animBg="1"/>
      <p:bldP spid="117" grpId="0" animBg="1"/>
      <p:bldP spid="125" grpId="0" animBg="1"/>
      <p:bldP spid="141" grpId="0" animBg="1"/>
      <p:bldP spid="142" grpId="0" animBg="1"/>
      <p:bldP spid="129" grpId="0" animBg="1"/>
      <p:bldP spid="3085" grpId="0" animBg="1"/>
      <p:bldP spid="100" grpId="0" animBg="1"/>
      <p:bldP spid="173" grpId="0" animBg="1"/>
      <p:bldP spid="174" grpId="0" animBg="1"/>
      <p:bldP spid="175" grpId="0" animBg="1"/>
      <p:bldP spid="176" grpId="0" animBg="1"/>
      <p:bldP spid="194" grpId="0" animBg="1"/>
      <p:bldP spid="196" grpId="0" animBg="1"/>
      <p:bldP spid="203" grpId="0" animBg="1"/>
      <p:bldP spid="204" grpId="0" animBg="1"/>
      <p:bldP spid="229" grpId="0" animBg="1"/>
      <p:bldP spid="230" grpId="0" animBg="1"/>
      <p:bldP spid="231" grpId="0" animBg="1"/>
      <p:bldP spid="232" grpId="0" animBg="1"/>
      <p:bldP spid="244" grpId="0" animBg="1"/>
      <p:bldP spid="245" grpId="0" animBg="1"/>
      <p:bldP spid="253" grpId="0" animBg="1"/>
      <p:bldP spid="263" grpId="0" animBg="1"/>
      <p:bldP spid="195" grpId="0" animBg="1"/>
      <p:bldP spid="276" grpId="0" animBg="1"/>
      <p:bldP spid="277" grpId="0" animBg="1"/>
      <p:bldP spid="279" grpId="0" animBg="1"/>
      <p:bldP spid="280" grpId="0" animBg="1"/>
      <p:bldP spid="281" grpId="0" animBg="1"/>
      <p:bldP spid="29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15 CuadroTexto"/>
          <p:cNvSpPr txBox="1">
            <a:spLocks noChangeArrowheads="1"/>
          </p:cNvSpPr>
          <p:nvPr/>
        </p:nvSpPr>
        <p:spPr bwMode="auto">
          <a:xfrm>
            <a:off x="277135" y="286557"/>
            <a:ext cx="11197941" cy="830997"/>
          </a:xfrm>
          <a:prstGeom prst="rect">
            <a:avLst/>
          </a:prstGeom>
          <a:noFill/>
          <a:ln w="9525">
            <a:noFill/>
            <a:miter lim="800000"/>
            <a:headEnd/>
            <a:tailEnd/>
          </a:ln>
        </p:spPr>
        <p:txBody>
          <a:bodyPr wrap="square">
            <a:spAutoFit/>
          </a:bodyPr>
          <a:lstStyle/>
          <a:p>
            <a:r>
              <a:rPr lang="es-ES" sz="2400" b="1" dirty="0">
                <a:solidFill>
                  <a:srgbClr val="000000"/>
                </a:solidFill>
                <a:latin typeface="Calibri" panose="020F0502020204030204" pitchFamily="34" charset="0"/>
                <a:cs typeface="Calibri" panose="020F0502020204030204" pitchFamily="34" charset="0"/>
              </a:rPr>
              <a:t>Meiosis,  variabilidad genética, gametogénesis y evolución. Elabora un texto de no más de </a:t>
            </a:r>
            <a:r>
              <a:rPr lang="es-ES" sz="2400" b="1" dirty="0" smtClean="0">
                <a:solidFill>
                  <a:srgbClr val="000000"/>
                </a:solidFill>
                <a:latin typeface="Calibri" panose="020F0502020204030204" pitchFamily="34" charset="0"/>
                <a:cs typeface="Calibri" panose="020F0502020204030204" pitchFamily="34" charset="0"/>
              </a:rPr>
              <a:t>doce </a:t>
            </a:r>
            <a:r>
              <a:rPr lang="es-ES" sz="2400" b="1" dirty="0">
                <a:solidFill>
                  <a:srgbClr val="000000"/>
                </a:solidFill>
                <a:latin typeface="Calibri" panose="020F0502020204030204" pitchFamily="34" charset="0"/>
                <a:cs typeface="Calibri" panose="020F0502020204030204" pitchFamily="34" charset="0"/>
              </a:rPr>
              <a:t>líneas en el que figuren debidamente relacionados estos cuatro conceptos. </a:t>
            </a:r>
            <a:endParaRPr lang="es-ES_tradnl" sz="2400" b="1" dirty="0">
              <a:solidFill>
                <a:srgbClr val="000000"/>
              </a:solidFill>
              <a:latin typeface="Calibri" panose="020F0502020204030204" pitchFamily="34" charset="0"/>
              <a:cs typeface="Calibri" panose="020F0502020204030204" pitchFamily="34" charset="0"/>
            </a:endParaRPr>
          </a:p>
        </p:txBody>
      </p:sp>
      <p:sp>
        <p:nvSpPr>
          <p:cNvPr id="67592" name="18 CuadroTexto"/>
          <p:cNvSpPr txBox="1">
            <a:spLocks noChangeArrowheads="1"/>
          </p:cNvSpPr>
          <p:nvPr/>
        </p:nvSpPr>
        <p:spPr bwMode="auto">
          <a:xfrm>
            <a:off x="448584" y="1247850"/>
            <a:ext cx="11197941" cy="4832092"/>
          </a:xfrm>
          <a:prstGeom prst="rect">
            <a:avLst/>
          </a:prstGeom>
          <a:noFill/>
          <a:ln w="9525">
            <a:noFill/>
            <a:miter lim="800000"/>
            <a:headEnd/>
            <a:tailEnd/>
          </a:ln>
        </p:spPr>
        <p:txBody>
          <a:bodyPr wrap="square">
            <a:spAutoFit/>
          </a:bodyPr>
          <a:lstStyle/>
          <a:p>
            <a:r>
              <a:rPr lang="es-ES" sz="2800" i="1" dirty="0">
                <a:solidFill>
                  <a:srgbClr val="FF0000"/>
                </a:solidFill>
                <a:latin typeface="Calibri" panose="020F0502020204030204" pitchFamily="34" charset="0"/>
                <a:cs typeface="Calibri" panose="020F0502020204030204" pitchFamily="34" charset="0"/>
              </a:rPr>
              <a:t>La </a:t>
            </a:r>
            <a:r>
              <a:rPr lang="es-ES" sz="2800" b="1" i="1" dirty="0">
                <a:solidFill>
                  <a:srgbClr val="7030A0"/>
                </a:solidFill>
                <a:latin typeface="Calibri" panose="020F0502020204030204" pitchFamily="34" charset="0"/>
                <a:cs typeface="Calibri" panose="020F0502020204030204" pitchFamily="34" charset="0"/>
              </a:rPr>
              <a:t>meiosis</a:t>
            </a:r>
            <a:r>
              <a:rPr lang="es-ES" sz="2800" i="1" dirty="0">
                <a:solidFill>
                  <a:srgbClr val="FF0000"/>
                </a:solidFill>
                <a:latin typeface="Calibri" panose="020F0502020204030204" pitchFamily="34" charset="0"/>
                <a:cs typeface="Calibri" panose="020F0502020204030204" pitchFamily="34" charset="0"/>
              </a:rPr>
              <a:t> es un tipo especial de división nuclear que permite generar células haploides, esto </a:t>
            </a:r>
            <a:r>
              <a:rPr lang="es-ES" sz="2800" i="1" dirty="0" smtClean="0">
                <a:solidFill>
                  <a:srgbClr val="FF0000"/>
                </a:solidFill>
                <a:latin typeface="Calibri" panose="020F0502020204030204" pitchFamily="34" charset="0"/>
                <a:cs typeface="Calibri" panose="020F0502020204030204" pitchFamily="34" charset="0"/>
              </a:rPr>
              <a:t>es, </a:t>
            </a:r>
            <a:r>
              <a:rPr lang="es-ES" sz="2800" i="1" dirty="0">
                <a:solidFill>
                  <a:srgbClr val="FF0000"/>
                </a:solidFill>
                <a:latin typeface="Calibri" panose="020F0502020204030204" pitchFamily="34" charset="0"/>
                <a:cs typeface="Calibri" panose="020F0502020204030204" pitchFamily="34" charset="0"/>
              </a:rPr>
              <a:t>con la mitad de la dotación cromosómica de la célula original. Estas células, tras diferentes procesos de maduración, se transforman en gametos completando los procesos de </a:t>
            </a:r>
            <a:r>
              <a:rPr lang="es-ES" sz="2800" b="1" i="1" dirty="0">
                <a:solidFill>
                  <a:srgbClr val="7030A0"/>
                </a:solidFill>
                <a:latin typeface="Calibri" panose="020F0502020204030204" pitchFamily="34" charset="0"/>
                <a:cs typeface="Calibri" panose="020F0502020204030204" pitchFamily="34" charset="0"/>
              </a:rPr>
              <a:t>gametogénesis</a:t>
            </a:r>
            <a:r>
              <a:rPr lang="es-ES" sz="2800" i="1" dirty="0">
                <a:solidFill>
                  <a:srgbClr val="FF0000"/>
                </a:solidFill>
                <a:latin typeface="Calibri" panose="020F0502020204030204" pitchFamily="34" charset="0"/>
                <a:cs typeface="Calibri" panose="020F0502020204030204" pitchFamily="34" charset="0"/>
              </a:rPr>
              <a:t> (</a:t>
            </a:r>
            <a:r>
              <a:rPr lang="es-ES" sz="2800" b="1" i="1" dirty="0">
                <a:solidFill>
                  <a:srgbClr val="FF0000"/>
                </a:solidFill>
                <a:latin typeface="Calibri" panose="020F0502020204030204" pitchFamily="34" charset="0"/>
                <a:cs typeface="Calibri" panose="020F0502020204030204" pitchFamily="34" charset="0"/>
              </a:rPr>
              <a:t>meiosis </a:t>
            </a:r>
            <a:r>
              <a:rPr lang="es-ES" sz="2800" b="1" i="1" dirty="0" err="1">
                <a:solidFill>
                  <a:srgbClr val="FF0000"/>
                </a:solidFill>
                <a:latin typeface="Calibri" panose="020F0502020204030204" pitchFamily="34" charset="0"/>
                <a:cs typeface="Calibri" panose="020F0502020204030204" pitchFamily="34" charset="0"/>
              </a:rPr>
              <a:t>gametogénica</a:t>
            </a:r>
            <a:r>
              <a:rPr lang="es-ES" sz="2800" i="1" dirty="0">
                <a:solidFill>
                  <a:srgbClr val="FF0000"/>
                </a:solidFill>
                <a:latin typeface="Calibri" panose="020F0502020204030204" pitchFamily="34" charset="0"/>
                <a:cs typeface="Calibri" panose="020F0502020204030204" pitchFamily="34" charset="0"/>
              </a:rPr>
              <a:t>). La meiosis permite el mantenimiento del número constante de cromosomas de la especie y constituye una fuente de </a:t>
            </a:r>
            <a:r>
              <a:rPr lang="es-ES" sz="2800" b="1" i="1" dirty="0">
                <a:solidFill>
                  <a:srgbClr val="7030A0"/>
                </a:solidFill>
                <a:latin typeface="Calibri" panose="020F0502020204030204" pitchFamily="34" charset="0"/>
                <a:cs typeface="Calibri" panose="020F0502020204030204" pitchFamily="34" charset="0"/>
              </a:rPr>
              <a:t>variabilidad </a:t>
            </a:r>
            <a:r>
              <a:rPr lang="es-ES" sz="2800" b="1" i="1" dirty="0" smtClean="0">
                <a:solidFill>
                  <a:srgbClr val="7030A0"/>
                </a:solidFill>
                <a:latin typeface="Calibri" panose="020F0502020204030204" pitchFamily="34" charset="0"/>
                <a:cs typeface="Calibri" panose="020F0502020204030204" pitchFamily="34" charset="0"/>
              </a:rPr>
              <a:t>genética,</a:t>
            </a:r>
            <a:r>
              <a:rPr lang="es-ES" sz="2800" i="1" dirty="0" smtClean="0">
                <a:solidFill>
                  <a:srgbClr val="FF0000"/>
                </a:solidFill>
                <a:latin typeface="Calibri" panose="020F0502020204030204" pitchFamily="34" charset="0"/>
                <a:cs typeface="Calibri" panose="020F0502020204030204" pitchFamily="34" charset="0"/>
              </a:rPr>
              <a:t> </a:t>
            </a:r>
            <a:r>
              <a:rPr lang="es-ES" sz="2800" i="1" dirty="0">
                <a:solidFill>
                  <a:srgbClr val="FF0000"/>
                </a:solidFill>
                <a:latin typeface="Calibri" panose="020F0502020204030204" pitchFamily="34" charset="0"/>
                <a:cs typeface="Calibri" panose="020F0502020204030204" pitchFamily="34" charset="0"/>
              </a:rPr>
              <a:t>a través de los procesos de </a:t>
            </a:r>
            <a:r>
              <a:rPr lang="es-ES" sz="2800" i="1" dirty="0">
                <a:latin typeface="Calibri" panose="020F0502020204030204" pitchFamily="34" charset="0"/>
                <a:cs typeface="Calibri" panose="020F0502020204030204" pitchFamily="34" charset="0"/>
              </a:rPr>
              <a:t>segregación cromosómica y </a:t>
            </a:r>
            <a:r>
              <a:rPr lang="es-ES" sz="2800" i="1" dirty="0" smtClean="0">
                <a:latin typeface="Calibri" panose="020F0502020204030204" pitchFamily="34" charset="0"/>
                <a:cs typeface="Calibri" panose="020F0502020204030204" pitchFamily="34" charset="0"/>
              </a:rPr>
              <a:t>recombinación. </a:t>
            </a:r>
            <a:r>
              <a:rPr lang="es-ES" sz="2800" i="1" dirty="0" smtClean="0">
                <a:solidFill>
                  <a:srgbClr val="FF0000"/>
                </a:solidFill>
                <a:latin typeface="Calibri" panose="020F0502020204030204" pitchFamily="34" charset="0"/>
                <a:cs typeface="Calibri" panose="020F0502020204030204" pitchFamily="34" charset="0"/>
              </a:rPr>
              <a:t>Estos procesos contribuyen </a:t>
            </a:r>
            <a:r>
              <a:rPr lang="es-ES" sz="2800" i="1" dirty="0">
                <a:solidFill>
                  <a:srgbClr val="FF0000"/>
                </a:solidFill>
                <a:latin typeface="Calibri" panose="020F0502020204030204" pitchFamily="34" charset="0"/>
                <a:cs typeface="Calibri" panose="020F0502020204030204" pitchFamily="34" charset="0"/>
              </a:rPr>
              <a:t>a la existencia de una mayor variabilidad inicial dentro de las </a:t>
            </a:r>
            <a:r>
              <a:rPr lang="es-ES" sz="2800" i="1" dirty="0" smtClean="0">
                <a:solidFill>
                  <a:srgbClr val="FF0000"/>
                </a:solidFill>
                <a:latin typeface="Calibri" panose="020F0502020204030204" pitchFamily="34" charset="0"/>
                <a:cs typeface="Calibri" panose="020F0502020204030204" pitchFamily="34" charset="0"/>
              </a:rPr>
              <a:t>poblaciones, </a:t>
            </a:r>
            <a:r>
              <a:rPr lang="es-ES" sz="2800" i="1" dirty="0">
                <a:solidFill>
                  <a:srgbClr val="FF0000"/>
                </a:solidFill>
                <a:latin typeface="Calibri" panose="020F0502020204030204" pitchFamily="34" charset="0"/>
                <a:cs typeface="Calibri" panose="020F0502020204030204" pitchFamily="34" charset="0"/>
              </a:rPr>
              <a:t>a partir de la </a:t>
            </a:r>
            <a:r>
              <a:rPr lang="es-ES" sz="2800" i="1" dirty="0" smtClean="0">
                <a:solidFill>
                  <a:srgbClr val="FF0000"/>
                </a:solidFill>
                <a:latin typeface="Calibri" panose="020F0502020204030204" pitchFamily="34" charset="0"/>
                <a:cs typeface="Calibri" panose="020F0502020204030204" pitchFamily="34" charset="0"/>
              </a:rPr>
              <a:t>cual,  </a:t>
            </a:r>
            <a:r>
              <a:rPr lang="es-ES" sz="2800" i="1" dirty="0">
                <a:solidFill>
                  <a:srgbClr val="FF0000"/>
                </a:solidFill>
                <a:latin typeface="Calibri" panose="020F0502020204030204" pitchFamily="34" charset="0"/>
                <a:cs typeface="Calibri" panose="020F0502020204030204" pitchFamily="34" charset="0"/>
              </a:rPr>
              <a:t>los procesos de selección natural permiten </a:t>
            </a:r>
            <a:r>
              <a:rPr lang="es-ES" sz="2800" b="1" i="1" dirty="0">
                <a:solidFill>
                  <a:srgbClr val="7030A0"/>
                </a:solidFill>
                <a:latin typeface="Calibri" panose="020F0502020204030204" pitchFamily="34" charset="0"/>
                <a:cs typeface="Calibri" panose="020F0502020204030204" pitchFamily="34" charset="0"/>
              </a:rPr>
              <a:t>la evolución </a:t>
            </a:r>
            <a:r>
              <a:rPr lang="es-ES" sz="2800" i="1" dirty="0">
                <a:solidFill>
                  <a:srgbClr val="FF0000"/>
                </a:solidFill>
                <a:latin typeface="Calibri" panose="020F0502020204030204" pitchFamily="34" charset="0"/>
                <a:cs typeface="Calibri" panose="020F0502020204030204" pitchFamily="34" charset="0"/>
              </a:rPr>
              <a:t>de los organismos, según los modelos </a:t>
            </a:r>
            <a:r>
              <a:rPr lang="es-ES" sz="2800" i="1" dirty="0" err="1">
                <a:solidFill>
                  <a:srgbClr val="FF0000"/>
                </a:solidFill>
                <a:latin typeface="Calibri" panose="020F0502020204030204" pitchFamily="34" charset="0"/>
                <a:cs typeface="Calibri" panose="020F0502020204030204" pitchFamily="34" charset="0"/>
              </a:rPr>
              <a:t>neodarwinistas</a:t>
            </a:r>
            <a:r>
              <a:rPr lang="es-ES" sz="2800" i="1" dirty="0">
                <a:solidFill>
                  <a:srgbClr val="FF0000"/>
                </a:solidFill>
                <a:latin typeface="Calibri" panose="020F0502020204030204" pitchFamily="34" charset="0"/>
                <a:cs typeface="Calibri" panose="020F0502020204030204" pitchFamily="34" charset="0"/>
              </a:rPr>
              <a:t>.</a:t>
            </a:r>
            <a:endParaRPr lang="es-ES_tradnl" sz="2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85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592"/>
                                        </p:tgtEl>
                                        <p:attrNameLst>
                                          <p:attrName>style.visibility</p:attrName>
                                        </p:attrNameLst>
                                      </p:cBhvr>
                                      <p:to>
                                        <p:strVal val="visible"/>
                                      </p:to>
                                    </p:set>
                                    <p:animEffect transition="in" filter="box(in)">
                                      <p:cBhvr>
                                        <p:cTn id="7"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71575" y="0"/>
            <a:ext cx="9144000" cy="1200329"/>
          </a:xfrm>
          <a:prstGeom prst="rect">
            <a:avLst/>
          </a:prstGeom>
        </p:spPr>
        <p:txBody>
          <a:bodyPr wrap="square">
            <a:spAutoFit/>
          </a:bodyPr>
          <a:lstStyle/>
          <a:p>
            <a:pPr algn="just"/>
            <a:r>
              <a:rPr lang="es-ES" sz="2400" dirty="0">
                <a:solidFill>
                  <a:srgbClr val="000000"/>
                </a:solidFill>
                <a:latin typeface="Tw Cen MT"/>
              </a:rPr>
              <a:t>Desarrolle un texto de no más de doce líneas en el que se relacionen de manera coherente -dentro de un fenómeno biológico- los siguientes términos: meiosis, variabilidad, evolución, </a:t>
            </a:r>
            <a:r>
              <a:rPr lang="es-ES" sz="2400" b="1" dirty="0">
                <a:solidFill>
                  <a:srgbClr val="7030A0"/>
                </a:solidFill>
                <a:latin typeface="Tw Cen MT"/>
              </a:rPr>
              <a:t>recombinación genética</a:t>
            </a:r>
            <a:r>
              <a:rPr lang="es-ES" sz="2400" dirty="0">
                <a:solidFill>
                  <a:srgbClr val="000000"/>
                </a:solidFill>
                <a:latin typeface="Tw Cen MT"/>
              </a:rPr>
              <a:t>. 1,5 </a:t>
            </a:r>
          </a:p>
        </p:txBody>
      </p:sp>
      <p:sp>
        <p:nvSpPr>
          <p:cNvPr id="3" name="2 Rectángulo"/>
          <p:cNvSpPr/>
          <p:nvPr/>
        </p:nvSpPr>
        <p:spPr>
          <a:xfrm>
            <a:off x="1171575" y="1474218"/>
            <a:ext cx="9244905" cy="4976747"/>
          </a:xfrm>
          <a:prstGeom prst="rect">
            <a:avLst/>
          </a:prstGeom>
        </p:spPr>
        <p:txBody>
          <a:bodyPr wrap="square">
            <a:spAutoFit/>
          </a:bodyPr>
          <a:lstStyle/>
          <a:p>
            <a:pPr algn="just">
              <a:lnSpc>
                <a:spcPct val="115000"/>
              </a:lnSpc>
              <a:spcAft>
                <a:spcPts val="1000"/>
              </a:spcAft>
            </a:pPr>
            <a:r>
              <a:rPr lang="es-ES" sz="2300" i="1" dirty="0">
                <a:solidFill>
                  <a:srgbClr val="FF0000"/>
                </a:solidFill>
                <a:latin typeface="Calibri"/>
                <a:ea typeface="Calibri"/>
                <a:cs typeface="Times New Roman"/>
              </a:rPr>
              <a:t>La </a:t>
            </a:r>
            <a:r>
              <a:rPr lang="es-ES" sz="2300" b="1" i="1" dirty="0">
                <a:solidFill>
                  <a:srgbClr val="7030A0"/>
                </a:solidFill>
                <a:latin typeface="Calibri"/>
                <a:ea typeface="Calibri"/>
                <a:cs typeface="Times New Roman"/>
              </a:rPr>
              <a:t>meiosis</a:t>
            </a:r>
            <a:r>
              <a:rPr lang="es-ES" sz="2300" i="1" dirty="0">
                <a:solidFill>
                  <a:srgbClr val="FF0000"/>
                </a:solidFill>
                <a:latin typeface="Calibri"/>
                <a:ea typeface="Calibri"/>
                <a:cs typeface="Times New Roman"/>
              </a:rPr>
              <a:t> es un tipo especial de división nuclear que permite generar células haploides, esto es, con la mitad de la dotación cromosómica de la célula original. Estas células, tras diferentes procesos de maduración, se transforman en gametos completando los procesos de </a:t>
            </a:r>
            <a:r>
              <a:rPr lang="es-ES" sz="2300" i="1" dirty="0">
                <a:latin typeface="Calibri"/>
                <a:ea typeface="Calibri"/>
                <a:cs typeface="Times New Roman"/>
              </a:rPr>
              <a:t>gametogénesis</a:t>
            </a:r>
            <a:r>
              <a:rPr lang="es-ES" sz="2300" i="1" dirty="0">
                <a:solidFill>
                  <a:srgbClr val="FF0000"/>
                </a:solidFill>
                <a:latin typeface="Calibri"/>
                <a:ea typeface="Calibri"/>
                <a:cs typeface="Times New Roman"/>
              </a:rPr>
              <a:t> (</a:t>
            </a:r>
            <a:r>
              <a:rPr lang="es-ES" sz="2300" b="1" i="1" dirty="0">
                <a:solidFill>
                  <a:srgbClr val="FF0000"/>
                </a:solidFill>
                <a:latin typeface="Calibri"/>
                <a:ea typeface="Calibri"/>
                <a:cs typeface="Times New Roman"/>
              </a:rPr>
              <a:t>meiosis </a:t>
            </a:r>
            <a:r>
              <a:rPr lang="es-ES" sz="2300" b="1" i="1" dirty="0" err="1">
                <a:solidFill>
                  <a:srgbClr val="FF0000"/>
                </a:solidFill>
                <a:latin typeface="Calibri"/>
                <a:ea typeface="Calibri"/>
                <a:cs typeface="Times New Roman"/>
              </a:rPr>
              <a:t>gametogénica</a:t>
            </a:r>
            <a:r>
              <a:rPr lang="es-ES" sz="2300" i="1" dirty="0">
                <a:solidFill>
                  <a:srgbClr val="FF0000"/>
                </a:solidFill>
                <a:latin typeface="Calibri"/>
                <a:ea typeface="Calibri"/>
                <a:cs typeface="Times New Roman"/>
              </a:rPr>
              <a:t>). La meiosis permite el mantenimiento del número constante de cromosomas de la especie y constituye una fuente de </a:t>
            </a:r>
            <a:r>
              <a:rPr lang="es-ES" sz="2300" b="1" i="1" dirty="0">
                <a:solidFill>
                  <a:srgbClr val="7030A0"/>
                </a:solidFill>
                <a:latin typeface="Calibri"/>
                <a:ea typeface="Calibri"/>
                <a:cs typeface="Times New Roman"/>
              </a:rPr>
              <a:t>variabilidad</a:t>
            </a:r>
            <a:r>
              <a:rPr lang="es-ES" sz="2300" i="1" dirty="0">
                <a:solidFill>
                  <a:srgbClr val="FF0000"/>
                </a:solidFill>
                <a:latin typeface="Calibri"/>
                <a:ea typeface="Calibri"/>
                <a:cs typeface="Times New Roman"/>
              </a:rPr>
              <a:t> genética a través de los procesos de segregación cromosómica y de </a:t>
            </a:r>
            <a:r>
              <a:rPr lang="es-ES" sz="2300" b="1" i="1" dirty="0">
                <a:solidFill>
                  <a:srgbClr val="7030A0"/>
                </a:solidFill>
                <a:latin typeface="Calibri"/>
                <a:ea typeface="Calibri"/>
                <a:cs typeface="Times New Roman"/>
              </a:rPr>
              <a:t>recombinación genética</a:t>
            </a:r>
            <a:r>
              <a:rPr lang="es-ES" sz="2300" i="1" dirty="0">
                <a:solidFill>
                  <a:srgbClr val="000000"/>
                </a:solidFill>
                <a:latin typeface="Calibri"/>
                <a:ea typeface="Calibri"/>
                <a:cs typeface="Times New Roman"/>
              </a:rPr>
              <a:t>. </a:t>
            </a:r>
            <a:r>
              <a:rPr lang="es-ES" sz="2300" i="1" dirty="0">
                <a:solidFill>
                  <a:srgbClr val="FF0000"/>
                </a:solidFill>
                <a:latin typeface="Calibri"/>
                <a:ea typeface="Calibri"/>
                <a:cs typeface="Times New Roman"/>
              </a:rPr>
              <a:t>Dichas fuentes de variabilidad permiten generar combinaciones alélicas diversas que </a:t>
            </a:r>
            <a:r>
              <a:rPr lang="es-ES" sz="2300" i="1" dirty="0" smtClean="0">
                <a:solidFill>
                  <a:srgbClr val="FF0000"/>
                </a:solidFill>
                <a:latin typeface="Calibri"/>
                <a:ea typeface="Calibri"/>
                <a:cs typeface="Times New Roman"/>
              </a:rPr>
              <a:t>contribuyen a aumentar la  variabilidad </a:t>
            </a:r>
            <a:r>
              <a:rPr lang="es-ES" sz="2300" i="1" dirty="0">
                <a:solidFill>
                  <a:srgbClr val="FF0000"/>
                </a:solidFill>
                <a:latin typeface="Calibri"/>
                <a:ea typeface="Calibri"/>
                <a:cs typeface="Times New Roman"/>
              </a:rPr>
              <a:t>inicial dentro de las </a:t>
            </a:r>
            <a:r>
              <a:rPr lang="es-ES" sz="2300" i="1" dirty="0" smtClean="0">
                <a:solidFill>
                  <a:srgbClr val="FF0000"/>
                </a:solidFill>
                <a:latin typeface="Calibri"/>
                <a:ea typeface="Calibri"/>
                <a:cs typeface="Times New Roman"/>
              </a:rPr>
              <a:t>poblaciones, </a:t>
            </a:r>
            <a:r>
              <a:rPr lang="es-ES" sz="2300" i="1" dirty="0">
                <a:solidFill>
                  <a:srgbClr val="FF0000"/>
                </a:solidFill>
                <a:latin typeface="Calibri"/>
                <a:ea typeface="Calibri"/>
                <a:cs typeface="Times New Roman"/>
              </a:rPr>
              <a:t>a partir de la cual los procesos de selección natural permiten la </a:t>
            </a:r>
            <a:r>
              <a:rPr lang="es-ES" sz="2300" b="1" i="1" dirty="0">
                <a:solidFill>
                  <a:srgbClr val="7030A0"/>
                </a:solidFill>
                <a:latin typeface="Calibri"/>
                <a:ea typeface="Calibri"/>
                <a:cs typeface="Times New Roman"/>
              </a:rPr>
              <a:t>evolución</a:t>
            </a:r>
            <a:r>
              <a:rPr lang="es-ES" sz="2300" i="1" dirty="0">
                <a:solidFill>
                  <a:srgbClr val="FF0000"/>
                </a:solidFill>
                <a:latin typeface="Calibri"/>
                <a:ea typeface="Calibri"/>
                <a:cs typeface="Times New Roman"/>
              </a:rPr>
              <a:t> de los organismos, según los modelos </a:t>
            </a:r>
            <a:r>
              <a:rPr lang="es-ES" sz="2300" i="1" dirty="0" err="1">
                <a:solidFill>
                  <a:srgbClr val="FF0000"/>
                </a:solidFill>
                <a:latin typeface="Calibri"/>
                <a:ea typeface="Calibri"/>
                <a:cs typeface="Times New Roman"/>
              </a:rPr>
              <a:t>neodarwinistas</a:t>
            </a:r>
            <a:r>
              <a:rPr lang="es-ES" sz="2300" i="1" dirty="0">
                <a:solidFill>
                  <a:srgbClr val="FF0000"/>
                </a:solidFill>
                <a:latin typeface="Calibri"/>
                <a:ea typeface="Calibri"/>
                <a:cs typeface="Times New Roman"/>
              </a:rPr>
              <a:t>.</a:t>
            </a:r>
            <a:r>
              <a:rPr lang="es-ES" sz="2300" dirty="0">
                <a:solidFill>
                  <a:srgbClr val="FF0000"/>
                </a:solidFill>
                <a:latin typeface="Calibri"/>
                <a:ea typeface="Calibri"/>
                <a:cs typeface="Times New Roman"/>
              </a:rPr>
              <a:t> </a:t>
            </a:r>
            <a:endParaRPr lang="es-ES" sz="2300" dirty="0">
              <a:solidFill>
                <a:srgbClr val="000000"/>
              </a:solidFill>
              <a:latin typeface="Calibri"/>
              <a:ea typeface="Calibri"/>
              <a:cs typeface="Times New Roman"/>
            </a:endParaRPr>
          </a:p>
        </p:txBody>
      </p:sp>
    </p:spTree>
    <p:extLst>
      <p:ext uri="{BB962C8B-B14F-4D97-AF65-F5344CB8AC3E}">
        <p14:creationId xmlns:p14="http://schemas.microsoft.com/office/powerpoint/2010/main" val="236638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266682" y="980408"/>
            <a:ext cx="7688687" cy="4154984"/>
          </a:xfrm>
          <a:prstGeom prst="rect">
            <a:avLst/>
          </a:prstGeom>
        </p:spPr>
        <p:txBody>
          <a:bodyPr wrap="square">
            <a:spAutoFit/>
          </a:bodyPr>
          <a:lstStyle/>
          <a:p>
            <a:pPr algn="just">
              <a:spcAft>
                <a:spcPts val="0"/>
              </a:spcAft>
            </a:pPr>
            <a:r>
              <a:rPr lang="es-ES" sz="2400" dirty="0">
                <a:latin typeface="Calibri" panose="020F0502020204030204" pitchFamily="34" charset="0"/>
                <a:ea typeface="Times New Roman" panose="02020603050405020304" pitchFamily="18" charset="0"/>
              </a:rPr>
              <a:t>Estudios en células cancerosas han revelado que el ciclo celular normal depende de un equilibrio entre los llamados genes </a:t>
            </a:r>
            <a:r>
              <a:rPr lang="es-ES" sz="2400" dirty="0">
                <a:solidFill>
                  <a:srgbClr val="7030A0"/>
                </a:solidFill>
                <a:latin typeface="Calibri" panose="020F0502020204030204" pitchFamily="34" charset="0"/>
                <a:ea typeface="Times New Roman" panose="02020603050405020304" pitchFamily="18" charset="0"/>
              </a:rPr>
              <a:t>de proliferación </a:t>
            </a:r>
            <a:r>
              <a:rPr lang="es-ES" sz="2400" dirty="0">
                <a:latin typeface="Calibri" panose="020F0502020204030204" pitchFamily="34" charset="0"/>
                <a:ea typeface="Times New Roman" panose="02020603050405020304" pitchFamily="18" charset="0"/>
              </a:rPr>
              <a:t>(</a:t>
            </a:r>
            <a:r>
              <a:rPr lang="es-ES" sz="2400" b="1" i="1" dirty="0" err="1">
                <a:solidFill>
                  <a:srgbClr val="FF0000"/>
                </a:solidFill>
                <a:latin typeface="Calibri" panose="020F0502020204030204" pitchFamily="34" charset="0"/>
                <a:ea typeface="Times New Roman" panose="02020603050405020304" pitchFamily="18" charset="0"/>
              </a:rPr>
              <a:t>protooncogenes</a:t>
            </a:r>
            <a:r>
              <a:rPr lang="es-ES" sz="2400" dirty="0">
                <a:latin typeface="Calibri" panose="020F0502020204030204" pitchFamily="34" charset="0"/>
                <a:ea typeface="Times New Roman" panose="02020603050405020304" pitchFamily="18" charset="0"/>
              </a:rPr>
              <a:t>) y los genes </a:t>
            </a:r>
            <a:r>
              <a:rPr lang="es-ES" sz="2400" dirty="0">
                <a:solidFill>
                  <a:srgbClr val="7030A0"/>
                </a:solidFill>
                <a:latin typeface="Calibri" panose="020F0502020204030204" pitchFamily="34" charset="0"/>
                <a:ea typeface="Times New Roman" panose="02020603050405020304" pitchFamily="18" charset="0"/>
              </a:rPr>
              <a:t>de</a:t>
            </a:r>
            <a:r>
              <a:rPr lang="es-ES" sz="2400" dirty="0">
                <a:latin typeface="Calibri" panose="020F0502020204030204" pitchFamily="34" charset="0"/>
                <a:ea typeface="Times New Roman" panose="02020603050405020304" pitchFamily="18" charset="0"/>
              </a:rPr>
              <a:t> </a:t>
            </a:r>
            <a:r>
              <a:rPr lang="es-ES" sz="2400" dirty="0" err="1">
                <a:solidFill>
                  <a:srgbClr val="7030A0"/>
                </a:solidFill>
                <a:latin typeface="Calibri" panose="020F0502020204030204" pitchFamily="34" charset="0"/>
                <a:ea typeface="Times New Roman" panose="02020603050405020304" pitchFamily="18" charset="0"/>
              </a:rPr>
              <a:t>antiproliferación</a:t>
            </a:r>
            <a:r>
              <a:rPr lang="es-ES" sz="2400" dirty="0">
                <a:latin typeface="Calibri" panose="020F0502020204030204" pitchFamily="34" charset="0"/>
                <a:ea typeface="Times New Roman" panose="02020603050405020304" pitchFamily="18" charset="0"/>
              </a:rPr>
              <a:t> (</a:t>
            </a:r>
            <a:r>
              <a:rPr lang="es-ES" sz="2400" b="1" i="1" dirty="0">
                <a:solidFill>
                  <a:srgbClr val="FF0000"/>
                </a:solidFill>
                <a:latin typeface="Calibri" panose="020F0502020204030204" pitchFamily="34" charset="0"/>
                <a:ea typeface="Times New Roman" panose="02020603050405020304" pitchFamily="18" charset="0"/>
              </a:rPr>
              <a:t>genes supresores de tumores</a:t>
            </a:r>
            <a:r>
              <a:rPr lang="es-ES" sz="2400" dirty="0">
                <a:latin typeface="Calibri" panose="020F0502020204030204" pitchFamily="34" charset="0"/>
                <a:ea typeface="Times New Roman" panose="02020603050405020304" pitchFamily="18" charset="0"/>
              </a:rPr>
              <a:t>). Si un gen de proliferación sufre una mutación que lo convierte en hiperactivo recibe el nombre de oncogén y puede desencadenar una multiplicación celular excesiva y descontrolada, característica del cáncer. Inversamente, si un gen de </a:t>
            </a:r>
            <a:r>
              <a:rPr lang="es-ES" sz="2400" dirty="0" err="1">
                <a:latin typeface="Calibri" panose="020F0502020204030204" pitchFamily="34" charset="0"/>
                <a:ea typeface="Times New Roman" panose="02020603050405020304" pitchFamily="18" charset="0"/>
              </a:rPr>
              <a:t>antiproliferación</a:t>
            </a:r>
            <a:r>
              <a:rPr lang="es-ES" sz="2400" dirty="0">
                <a:latin typeface="Calibri" panose="020F0502020204030204" pitchFamily="34" charset="0"/>
                <a:ea typeface="Times New Roman" panose="02020603050405020304" pitchFamily="18" charset="0"/>
              </a:rPr>
              <a:t> sufre una mutación que lo inactiva, la célula queda liberada de las restricciones normales y también se convierte en cancerosa.  </a:t>
            </a:r>
            <a:endParaRPr lang="es-E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375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6" name="Conector recto 235"/>
          <p:cNvCxnSpPr/>
          <p:nvPr/>
        </p:nvCxnSpPr>
        <p:spPr>
          <a:xfrm>
            <a:off x="2112974" y="1772040"/>
            <a:ext cx="1798700" cy="175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00" name="Text Box 111"/>
          <p:cNvSpPr txBox="1">
            <a:spLocks noChangeArrowheads="1"/>
          </p:cNvSpPr>
          <p:nvPr/>
        </p:nvSpPr>
        <p:spPr bwMode="auto">
          <a:xfrm>
            <a:off x="4418848" y="5712192"/>
            <a:ext cx="1894331" cy="10156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 Anafase I o II:</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r>
              <a:rPr lang="es-ES" altLang="es-ES" sz="1100" dirty="0" err="1" smtClean="0">
                <a:solidFill>
                  <a:prstClr val="black"/>
                </a:solidFill>
                <a:latin typeface="Calibri" panose="020F0502020204030204" pitchFamily="34" charset="0"/>
                <a:cs typeface="Times New Roman" panose="02020603050405020304" pitchFamily="18" charset="0"/>
              </a:rPr>
              <a:t>Aneuploidías</a:t>
            </a:r>
            <a:r>
              <a:rPr lang="es-ES" altLang="es-ES" sz="1100" dirty="0" smtClean="0">
                <a:solidFill>
                  <a:prstClr val="black"/>
                </a:solidFill>
                <a:latin typeface="Calibri" panose="020F0502020204030204" pitchFamily="34" charset="0"/>
                <a:cs typeface="Times New Roman" panose="02020603050405020304" pitchFamily="18" charset="0"/>
              </a:rPr>
              <a:t>:</a:t>
            </a:r>
          </a:p>
          <a:p>
            <a:pPr marL="685800" lvl="1" indent="-228600" eaLnBrk="0" fontAlgn="base" hangingPunct="0">
              <a:spcBef>
                <a:spcPct val="0"/>
              </a:spcBef>
              <a:spcAft>
                <a:spcPct val="0"/>
              </a:spcAft>
              <a:buFont typeface="Arial" panose="020B0604020202020204" pitchFamily="34" charset="0"/>
              <a:buChar char="•"/>
            </a:pPr>
            <a:r>
              <a:rPr kumimoji="0" lang="es-ES" altLang="es-ES" sz="1100" b="0" i="0" u="none" strike="noStrike" kern="1200" cap="none" spc="0" normalizeH="0" baseline="0" noProof="0" dirty="0" smtClean="0">
                <a:ln>
                  <a:noFill/>
                </a:ln>
                <a:solidFill>
                  <a:prstClr val="black"/>
                </a:solidFill>
                <a:effectLst/>
                <a:uLnTx/>
                <a:uFillTx/>
                <a:latin typeface="Calibri" panose="020F0502020204030204" pitchFamily="34" charset="0"/>
                <a:cs typeface="Times New Roman" panose="02020603050405020304" pitchFamily="18" charset="0"/>
              </a:rPr>
              <a:t>Trisomías</a:t>
            </a:r>
          </a:p>
          <a:p>
            <a:pPr marL="685800" lvl="1" indent="-228600" eaLnBrk="0" fontAlgn="base" hangingPunct="0">
              <a:spcBef>
                <a:spcPct val="0"/>
              </a:spcBef>
              <a:spcAft>
                <a:spcPct val="0"/>
              </a:spcAft>
              <a:buFont typeface="Arial" panose="020B0604020202020204" pitchFamily="34" charset="0"/>
              <a:buChar char="•"/>
            </a:pPr>
            <a:r>
              <a:rPr lang="es-ES" altLang="es-ES" sz="1100" dirty="0" err="1" smtClean="0">
                <a:solidFill>
                  <a:prstClr val="black"/>
                </a:solidFill>
                <a:latin typeface="Calibri" panose="020F0502020204030204" pitchFamily="34" charset="0"/>
                <a:cs typeface="Times New Roman" panose="02020603050405020304" pitchFamily="18" charset="0"/>
              </a:rPr>
              <a:t>Monosomías</a:t>
            </a:r>
            <a:endParaRPr lang="es-ES" altLang="es-ES" sz="1100" dirty="0" smtClean="0">
              <a:solidFill>
                <a:prstClr val="black"/>
              </a:solidFill>
              <a:latin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r>
              <a:rPr kumimoji="0" lang="es-ES" altLang="es-ES" sz="1100" b="0" i="0" u="none" strike="noStrike" kern="1200" cap="none" spc="0" normalizeH="0" baseline="0" noProof="0" dirty="0" err="1" smtClean="0">
                <a:ln>
                  <a:noFill/>
                </a:ln>
                <a:solidFill>
                  <a:prstClr val="black"/>
                </a:solidFill>
                <a:effectLst/>
                <a:uLnTx/>
                <a:uFillTx/>
                <a:latin typeface="Calibri" panose="020F0502020204030204" pitchFamily="34" charset="0"/>
                <a:cs typeface="Times New Roman" panose="02020603050405020304" pitchFamily="18" charset="0"/>
              </a:rPr>
              <a:t>Poliploidías</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86" name="Conector recto de flecha 85"/>
          <p:cNvCxnSpPr/>
          <p:nvPr/>
        </p:nvCxnSpPr>
        <p:spPr>
          <a:xfrm flipH="1" flipV="1">
            <a:off x="2126772" y="4423167"/>
            <a:ext cx="2261066" cy="1283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Text Box 145"/>
          <p:cNvSpPr txBox="1">
            <a:spLocks noChangeArrowheads="1"/>
          </p:cNvSpPr>
          <p:nvPr/>
        </p:nvSpPr>
        <p:spPr bwMode="auto">
          <a:xfrm>
            <a:off x="338329" y="2751943"/>
            <a:ext cx="1008063" cy="369332"/>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noProof="0" dirty="0" smtClean="0">
                <a:solidFill>
                  <a:prstClr val="black"/>
                </a:solidFill>
                <a:latin typeface="Calibri" panose="020F0502020204030204" pitchFamily="34" charset="0"/>
                <a:cs typeface="Times New Roman" panose="02020603050405020304" pitchFamily="18" charset="0"/>
              </a:rPr>
              <a:t>MEIOSIS</a:t>
            </a:r>
            <a:endParaRPr kumimoji="0" lang="es-ES" altLang="es-ES"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164" name="Conector recto 163"/>
          <p:cNvCxnSpPr/>
          <p:nvPr/>
        </p:nvCxnSpPr>
        <p:spPr>
          <a:xfrm>
            <a:off x="7570504" y="941076"/>
            <a:ext cx="1" cy="13857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p:nvPr/>
        </p:nvCxnSpPr>
        <p:spPr>
          <a:xfrm flipH="1" flipV="1">
            <a:off x="7564387" y="930482"/>
            <a:ext cx="504162" cy="1059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5" name="Text Box 148"/>
          <p:cNvSpPr txBox="1">
            <a:spLocks noChangeArrowheads="1"/>
          </p:cNvSpPr>
          <p:nvPr/>
        </p:nvSpPr>
        <p:spPr bwMode="auto">
          <a:xfrm>
            <a:off x="8378421" y="95631"/>
            <a:ext cx="3523067" cy="362888"/>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División  NUCLEAR QUE GENENA 4 CÉLULAS HAPLOIDES (n) A PARTIR DE UNA DIPLOIDE (2n) (ADN)</a:t>
            </a:r>
          </a:p>
        </p:txBody>
      </p:sp>
      <p:sp>
        <p:nvSpPr>
          <p:cNvPr id="196" name="Text Box 146"/>
          <p:cNvSpPr txBox="1">
            <a:spLocks noChangeArrowheads="1"/>
          </p:cNvSpPr>
          <p:nvPr/>
        </p:nvSpPr>
        <p:spPr bwMode="auto">
          <a:xfrm>
            <a:off x="2520347" y="1628643"/>
            <a:ext cx="1008062"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ETAPAS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03" name="Text Box 146"/>
          <p:cNvSpPr txBox="1">
            <a:spLocks noChangeArrowheads="1"/>
          </p:cNvSpPr>
          <p:nvPr/>
        </p:nvSpPr>
        <p:spPr bwMode="auto">
          <a:xfrm>
            <a:off x="2535665" y="4216648"/>
            <a:ext cx="1185767" cy="461665"/>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Calibri" panose="020F0502020204030204" pitchFamily="34" charset="0"/>
                <a:cs typeface="Times New Roman" panose="02020603050405020304" pitchFamily="18" charset="0"/>
              </a:rPr>
              <a:t>SIGNIFICADO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200" b="1" i="0" u="none" strike="noStrike" kern="1200" cap="none" spc="0" normalizeH="0" baseline="0" dirty="0" smtClean="0">
                <a:ln>
                  <a:noFill/>
                </a:ln>
                <a:solidFill>
                  <a:prstClr val="black"/>
                </a:solidFill>
                <a:effectLst/>
                <a:uLnTx/>
                <a:uFillTx/>
                <a:latin typeface="Calibri" panose="020F0502020204030204" pitchFamily="34" charset="0"/>
                <a:cs typeface="Times New Roman" panose="02020603050405020304" pitchFamily="18" charset="0"/>
              </a:rPr>
              <a:t>(funciones)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09" name="Conector recto de flecha 208"/>
          <p:cNvCxnSpPr/>
          <p:nvPr/>
        </p:nvCxnSpPr>
        <p:spPr>
          <a:xfrm flipH="1" flipV="1">
            <a:off x="3943650" y="602897"/>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Conector recto 240"/>
          <p:cNvCxnSpPr/>
          <p:nvPr/>
        </p:nvCxnSpPr>
        <p:spPr>
          <a:xfrm>
            <a:off x="3941543" y="602897"/>
            <a:ext cx="12065" cy="24780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Conector recto de flecha 242"/>
          <p:cNvCxnSpPr/>
          <p:nvPr/>
        </p:nvCxnSpPr>
        <p:spPr>
          <a:xfrm flipH="1" flipV="1">
            <a:off x="3967657" y="3080968"/>
            <a:ext cx="366000" cy="296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4" name="Text Box 132"/>
          <p:cNvSpPr txBox="1">
            <a:spLocks noChangeArrowheads="1"/>
          </p:cNvSpPr>
          <p:nvPr/>
        </p:nvSpPr>
        <p:spPr bwMode="auto">
          <a:xfrm>
            <a:off x="4311674" y="458519"/>
            <a:ext cx="1988494" cy="620000"/>
          </a:xfrm>
          <a:prstGeom prst="rect">
            <a:avLst/>
          </a:prstGeom>
          <a:solidFill>
            <a:schemeClr val="accent4">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1ª DIVISIÓN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a:t>
            </a:r>
            <a:r>
              <a:rPr kumimoji="0" lang="es-ES" altLang="es-ES" sz="1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mn-cs"/>
              </a:rPr>
              <a:t>Reduccional</a:t>
            </a: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a:t>
            </a:r>
          </a:p>
        </p:txBody>
      </p:sp>
      <p:sp>
        <p:nvSpPr>
          <p:cNvPr id="245" name="Text Box 132"/>
          <p:cNvSpPr txBox="1">
            <a:spLocks noChangeArrowheads="1"/>
          </p:cNvSpPr>
          <p:nvPr/>
        </p:nvSpPr>
        <p:spPr bwMode="auto">
          <a:xfrm>
            <a:off x="4375591" y="2683252"/>
            <a:ext cx="1939145" cy="892780"/>
          </a:xfrm>
          <a:prstGeom prst="rect">
            <a:avLst/>
          </a:prstGeom>
          <a:solidFill>
            <a:schemeClr val="accent4">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2 ª DIVISIÓN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PII, MII, AII, TII</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600" dirty="0" smtClean="0">
                <a:solidFill>
                  <a:prstClr val="black"/>
                </a:solidFill>
                <a:latin typeface="Arial" panose="020B0604020202020204" pitchFamily="34" charset="0"/>
              </a:rPr>
              <a:t>(Similar a mitosis)</a:t>
            </a:r>
            <a:endParaRPr kumimoji="0" lang="es-ES" altLang="es-ES" sz="16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49" name="Conector recto 248"/>
          <p:cNvCxnSpPr/>
          <p:nvPr/>
        </p:nvCxnSpPr>
        <p:spPr>
          <a:xfrm>
            <a:off x="1346392" y="2936609"/>
            <a:ext cx="780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Conector recto de flecha 251"/>
          <p:cNvCxnSpPr/>
          <p:nvPr/>
        </p:nvCxnSpPr>
        <p:spPr>
          <a:xfrm flipV="1">
            <a:off x="5366013" y="1090275"/>
            <a:ext cx="0" cy="29342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Text Box 132"/>
          <p:cNvSpPr txBox="1">
            <a:spLocks noChangeArrowheads="1"/>
          </p:cNvSpPr>
          <p:nvPr/>
        </p:nvSpPr>
        <p:spPr bwMode="auto">
          <a:xfrm>
            <a:off x="4683649" y="1365719"/>
            <a:ext cx="1983132" cy="1200527"/>
          </a:xfrm>
          <a:prstGeom prst="rect">
            <a:avLst/>
          </a:prstGeom>
          <a:solidFill>
            <a:schemeClr val="accent6">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b="1" dirty="0" smtClean="0">
                <a:solidFill>
                  <a:srgbClr val="7030A0"/>
                </a:solidFill>
                <a:latin typeface="Arial" panose="020B0604020202020204" pitchFamily="34" charset="0"/>
              </a:rPr>
              <a:t>Profase </a:t>
            </a:r>
            <a:r>
              <a:rPr kumimoji="0" lang="es-ES" altLang="es-ES" sz="1800" b="1" i="0" u="none" strike="noStrike" kern="1200" cap="none" spc="0" normalizeH="0" baseline="0" noProof="0" dirty="0" smtClean="0">
                <a:ln>
                  <a:noFill/>
                </a:ln>
                <a:solidFill>
                  <a:srgbClr val="7030A0"/>
                </a:solidFill>
                <a:effectLst/>
                <a:uLnTx/>
                <a:uFillTx/>
                <a:latin typeface="Arial" panose="020B0604020202020204" pitchFamily="34" charset="0"/>
              </a:rPr>
              <a:t>I</a:t>
            </a:r>
            <a:endParaRPr kumimoji="0" lang="es-ES" altLang="es-ES" sz="1600" b="1" i="0" u="none" strike="noStrike" kern="1200" cap="none" spc="0" normalizeH="0" baseline="0" noProof="0" dirty="0" smtClean="0">
              <a:ln>
                <a:noFill/>
              </a:ln>
              <a:solidFill>
                <a:srgbClr val="7030A0"/>
              </a:solidFill>
              <a:effectLst/>
              <a:uLnTx/>
              <a:uFillTx/>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dirty="0" smtClean="0">
                <a:solidFill>
                  <a:prstClr val="black"/>
                </a:solidFill>
                <a:latin typeface="Arial" panose="020B0604020202020204" pitchFamily="34" charset="0"/>
              </a:rPr>
              <a:t>Metafase I</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Anafase I</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Telofase I</a:t>
            </a:r>
          </a:p>
        </p:txBody>
      </p:sp>
      <p:cxnSp>
        <p:nvCxnSpPr>
          <p:cNvPr id="259" name="Conector recto de flecha 258"/>
          <p:cNvCxnSpPr>
            <a:stCxn id="3200" idx="1"/>
          </p:cNvCxnSpPr>
          <p:nvPr/>
        </p:nvCxnSpPr>
        <p:spPr>
          <a:xfrm flipH="1">
            <a:off x="2126772" y="6220024"/>
            <a:ext cx="2292076" cy="1414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3" name="Text Box 110"/>
          <p:cNvSpPr txBox="1">
            <a:spLocks noChangeArrowheads="1"/>
          </p:cNvSpPr>
          <p:nvPr/>
        </p:nvSpPr>
        <p:spPr bwMode="auto">
          <a:xfrm>
            <a:off x="4390404" y="3773286"/>
            <a:ext cx="3381995" cy="17543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GAMETOGÉNEIS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lang="es-ES" altLang="es-ES" sz="1200" dirty="0" smtClean="0">
                <a:solidFill>
                  <a:prstClr val="black"/>
                </a:solidFill>
              </a:rPr>
              <a:t>VARIABILIDAD:</a:t>
            </a:r>
          </a:p>
          <a:p>
            <a:pPr marL="628650" lvl="1" indent="-171450">
              <a:buFont typeface="Arial" panose="020B0604020202020204" pitchFamily="34" charset="0"/>
              <a:buChar char="•"/>
            </a:pPr>
            <a:r>
              <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Segregación</a:t>
            </a:r>
          </a:p>
          <a:p>
            <a:pPr marL="628650" lvl="1" indent="-171450">
              <a:buFont typeface="Arial" panose="020B0604020202020204" pitchFamily="34" charset="0"/>
              <a:buChar char="•"/>
            </a:pPr>
            <a:r>
              <a:rPr lang="es-ES" altLang="es-ES" sz="1200" dirty="0" smtClean="0">
                <a:solidFill>
                  <a:prstClr val="black"/>
                </a:solidFill>
              </a:rPr>
              <a:t>Recombinación</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0488" algn="l"/>
              </a:tabLst>
              <a:defRPr/>
            </a:pPr>
            <a:r>
              <a:rPr lang="es-ES" altLang="es-ES" sz="1200" dirty="0" smtClean="0">
                <a:solidFill>
                  <a:prstClr val="black"/>
                </a:solidFill>
              </a:rPr>
              <a:t>Mantenimiento de nº de CROMOSOMAS específico.</a:t>
            </a:r>
          </a:p>
          <a:p>
            <a:pPr marL="228600" marR="0" lvl="0" indent="-2286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0488" algn="l"/>
              </a:tabLst>
              <a:defRPr/>
            </a:pPr>
            <a:r>
              <a:rPr lang="es-ES" altLang="es-ES" sz="1200" dirty="0" smtClean="0">
                <a:solidFill>
                  <a:prstClr val="black"/>
                </a:solidFill>
              </a:rPr>
              <a:t>Otras:</a:t>
            </a:r>
          </a:p>
          <a:p>
            <a:pPr marL="442913" lvl="1" indent="-171450">
              <a:buFont typeface="Wingdings" panose="05000000000000000000" pitchFamily="2" charset="2"/>
              <a:buChar char="§"/>
            </a:pPr>
            <a:r>
              <a:rPr lang="es-ES" altLang="es-ES" sz="1200" dirty="0" smtClean="0">
                <a:solidFill>
                  <a:prstClr val="black"/>
                </a:solidFill>
              </a:rPr>
              <a:t>M. </a:t>
            </a:r>
            <a:r>
              <a:rPr lang="es-ES" altLang="es-ES" sz="1200" dirty="0" err="1" smtClean="0">
                <a:solidFill>
                  <a:prstClr val="black"/>
                </a:solidFill>
              </a:rPr>
              <a:t>zigótica</a:t>
            </a:r>
            <a:endParaRPr lang="es-ES" altLang="es-ES" sz="1200" dirty="0" smtClean="0">
              <a:solidFill>
                <a:prstClr val="black"/>
              </a:solidFill>
            </a:endParaRPr>
          </a:p>
          <a:p>
            <a:pPr marL="442913" lvl="1" indent="-171450">
              <a:buFont typeface="Wingdings" panose="05000000000000000000" pitchFamily="2" charset="2"/>
              <a:buChar char="§"/>
            </a:pPr>
            <a:r>
              <a:rPr lang="es-ES" altLang="es-ES" sz="1200" dirty="0" smtClean="0">
                <a:solidFill>
                  <a:prstClr val="black"/>
                </a:solidFill>
              </a:rPr>
              <a:t>M. </a:t>
            </a:r>
            <a:r>
              <a:rPr lang="es-ES" altLang="es-ES" sz="1200" dirty="0" err="1" smtClean="0">
                <a:solidFill>
                  <a:prstClr val="black"/>
                </a:solidFill>
              </a:rPr>
              <a:t>esporogénica</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95" name="Text Box 146"/>
          <p:cNvSpPr txBox="1">
            <a:spLocks noChangeArrowheads="1"/>
          </p:cNvSpPr>
          <p:nvPr/>
        </p:nvSpPr>
        <p:spPr bwMode="auto">
          <a:xfrm>
            <a:off x="2524517" y="5818835"/>
            <a:ext cx="1157275" cy="646331"/>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ALTERACIONES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200" b="1" i="0" u="none" strike="noStrike" kern="1200" cap="none" spc="0" normalizeH="0" baseline="0" noProof="0" dirty="0" smtClean="0">
                <a:ln>
                  <a:noFill/>
                </a:ln>
                <a:solidFill>
                  <a:prstClr val="black"/>
                </a:solidFill>
                <a:effectLst/>
                <a:uLnTx/>
                <a:uFillTx/>
                <a:latin typeface="Calibri" panose="020F0502020204030204" pitchFamily="34" charset="0"/>
                <a:cs typeface="Times New Roman" panose="02020603050405020304" pitchFamily="18" charset="0"/>
              </a:rPr>
              <a:t>(Mutaciones genómicas)</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pic>
        <p:nvPicPr>
          <p:cNvPr id="302" name="Picture 2"/>
          <p:cNvPicPr>
            <a:picLocks noChangeAspect="1" noChangeArrowheads="1"/>
          </p:cNvPicPr>
          <p:nvPr/>
        </p:nvPicPr>
        <p:blipFill>
          <a:blip r:embed="rId2" cstate="print"/>
          <a:srcRect/>
          <a:stretch>
            <a:fillRect/>
          </a:stretch>
        </p:blipFill>
        <p:spPr bwMode="auto">
          <a:xfrm>
            <a:off x="7856267" y="2644964"/>
            <a:ext cx="3908237" cy="1625209"/>
          </a:xfrm>
          <a:prstGeom prst="rect">
            <a:avLst/>
          </a:prstGeom>
          <a:noFill/>
          <a:ln w="28575">
            <a:solidFill>
              <a:srgbClr val="FF0000"/>
            </a:solidFill>
            <a:miter lim="800000"/>
            <a:headEnd/>
            <a:tailEnd/>
          </a:ln>
        </p:spPr>
      </p:pic>
      <p:pic>
        <p:nvPicPr>
          <p:cNvPr id="305" name="Picture 3" descr="C:\Users\USUARIO\Documents\20142015\Alumnos 2º\Modificaciones1112\9 Ciclo celular\imágenes\CICLO MEIOSIS 1.JPG"/>
          <p:cNvPicPr>
            <a:picLocks noChangeAspect="1" noChangeArrowheads="1"/>
          </p:cNvPicPr>
          <p:nvPr/>
        </p:nvPicPr>
        <p:blipFill>
          <a:blip r:embed="rId3" cstate="print"/>
          <a:srcRect b="4047"/>
          <a:stretch>
            <a:fillRect/>
          </a:stretch>
        </p:blipFill>
        <p:spPr bwMode="auto">
          <a:xfrm>
            <a:off x="2278033" y="735639"/>
            <a:ext cx="1531807" cy="678862"/>
          </a:xfrm>
          <a:prstGeom prst="rect">
            <a:avLst/>
          </a:prstGeom>
          <a:noFill/>
          <a:ln w="38100">
            <a:solidFill>
              <a:srgbClr val="000000"/>
            </a:solidFill>
          </a:ln>
        </p:spPr>
      </p:pic>
      <p:cxnSp>
        <p:nvCxnSpPr>
          <p:cNvPr id="130" name="Conector recto de flecha 129"/>
          <p:cNvCxnSpPr/>
          <p:nvPr/>
        </p:nvCxnSpPr>
        <p:spPr>
          <a:xfrm flipH="1" flipV="1">
            <a:off x="2126772" y="230623"/>
            <a:ext cx="6259991" cy="1427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 Box 146"/>
          <p:cNvSpPr txBox="1">
            <a:spLocks noChangeArrowheads="1"/>
          </p:cNvSpPr>
          <p:nvPr/>
        </p:nvSpPr>
        <p:spPr bwMode="auto">
          <a:xfrm>
            <a:off x="2532892" y="95631"/>
            <a:ext cx="1008062"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Calibri" panose="020F0502020204030204" pitchFamily="34" charset="0"/>
                <a:cs typeface="Times New Roman" panose="02020603050405020304" pitchFamily="18" charset="0"/>
              </a:rPr>
              <a:t>CONCEPTO</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138" name="Conector recto 137"/>
          <p:cNvCxnSpPr/>
          <p:nvPr/>
        </p:nvCxnSpPr>
        <p:spPr>
          <a:xfrm>
            <a:off x="2112974" y="244893"/>
            <a:ext cx="13798" cy="60139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Conector recto 205"/>
          <p:cNvCxnSpPr/>
          <p:nvPr/>
        </p:nvCxnSpPr>
        <p:spPr>
          <a:xfrm>
            <a:off x="6107800" y="1574434"/>
            <a:ext cx="1468822" cy="71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ector recto de flecha 147"/>
          <p:cNvCxnSpPr/>
          <p:nvPr/>
        </p:nvCxnSpPr>
        <p:spPr>
          <a:xfrm flipH="1" flipV="1">
            <a:off x="7591300" y="1304720"/>
            <a:ext cx="504162" cy="1059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Conector recto de flecha 148"/>
          <p:cNvCxnSpPr/>
          <p:nvPr/>
        </p:nvCxnSpPr>
        <p:spPr>
          <a:xfrm flipH="1" flipV="1">
            <a:off x="7591300" y="1963229"/>
            <a:ext cx="504162" cy="1059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Conector recto de flecha 149"/>
          <p:cNvCxnSpPr/>
          <p:nvPr/>
        </p:nvCxnSpPr>
        <p:spPr>
          <a:xfrm flipH="1" flipV="1">
            <a:off x="7564387" y="1628643"/>
            <a:ext cx="504162" cy="1059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Conector recto de flecha 150"/>
          <p:cNvCxnSpPr/>
          <p:nvPr/>
        </p:nvCxnSpPr>
        <p:spPr>
          <a:xfrm flipH="1" flipV="1">
            <a:off x="7570504" y="2326804"/>
            <a:ext cx="504162" cy="1059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Text Box 111"/>
          <p:cNvSpPr txBox="1">
            <a:spLocks noChangeArrowheads="1"/>
          </p:cNvSpPr>
          <p:nvPr/>
        </p:nvSpPr>
        <p:spPr bwMode="auto">
          <a:xfrm>
            <a:off x="8158299" y="832239"/>
            <a:ext cx="1240784" cy="276999"/>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LEPTPTENO</a:t>
            </a:r>
          </a:p>
        </p:txBody>
      </p:sp>
      <p:sp>
        <p:nvSpPr>
          <p:cNvPr id="156" name="Text Box 111"/>
          <p:cNvSpPr txBox="1">
            <a:spLocks noChangeArrowheads="1"/>
          </p:cNvSpPr>
          <p:nvPr/>
        </p:nvSpPr>
        <p:spPr bwMode="auto">
          <a:xfrm>
            <a:off x="8158299" y="1166133"/>
            <a:ext cx="1240784" cy="276999"/>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ZIGOTENO</a:t>
            </a:r>
          </a:p>
        </p:txBody>
      </p:sp>
      <p:sp>
        <p:nvSpPr>
          <p:cNvPr id="157" name="Text Box 111"/>
          <p:cNvSpPr txBox="1">
            <a:spLocks noChangeArrowheads="1"/>
          </p:cNvSpPr>
          <p:nvPr/>
        </p:nvSpPr>
        <p:spPr bwMode="auto">
          <a:xfrm>
            <a:off x="8158299" y="1480352"/>
            <a:ext cx="1259934" cy="276999"/>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PAQUITENO</a:t>
            </a:r>
          </a:p>
        </p:txBody>
      </p:sp>
      <p:sp>
        <p:nvSpPr>
          <p:cNvPr id="158" name="Text Box 111"/>
          <p:cNvSpPr txBox="1">
            <a:spLocks noChangeArrowheads="1"/>
          </p:cNvSpPr>
          <p:nvPr/>
        </p:nvSpPr>
        <p:spPr bwMode="auto">
          <a:xfrm>
            <a:off x="8158299" y="1802277"/>
            <a:ext cx="1259934" cy="276999"/>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DIPLOTENO</a:t>
            </a:r>
          </a:p>
        </p:txBody>
      </p:sp>
      <p:sp>
        <p:nvSpPr>
          <p:cNvPr id="159" name="Text Box 111"/>
          <p:cNvSpPr txBox="1">
            <a:spLocks noChangeArrowheads="1"/>
          </p:cNvSpPr>
          <p:nvPr/>
        </p:nvSpPr>
        <p:spPr bwMode="auto">
          <a:xfrm>
            <a:off x="8177449" y="2155371"/>
            <a:ext cx="1240784" cy="276999"/>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DIACINESIS</a:t>
            </a:r>
          </a:p>
        </p:txBody>
      </p:sp>
      <p:cxnSp>
        <p:nvCxnSpPr>
          <p:cNvPr id="161" name="Conector recto de flecha 160"/>
          <p:cNvCxnSpPr/>
          <p:nvPr/>
        </p:nvCxnSpPr>
        <p:spPr>
          <a:xfrm flipH="1" flipV="1">
            <a:off x="9398626" y="1621640"/>
            <a:ext cx="259724" cy="700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 Box 111"/>
          <p:cNvSpPr txBox="1">
            <a:spLocks noChangeArrowheads="1"/>
          </p:cNvSpPr>
          <p:nvPr/>
        </p:nvSpPr>
        <p:spPr bwMode="auto">
          <a:xfrm>
            <a:off x="9652647" y="1474848"/>
            <a:ext cx="1240784" cy="276999"/>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Recombinación</a:t>
            </a:r>
          </a:p>
        </p:txBody>
      </p:sp>
      <p:pic>
        <p:nvPicPr>
          <p:cNvPr id="165" name="Picture 4"/>
          <p:cNvPicPr>
            <a:picLocks noChangeAspect="1" noChangeArrowheads="1"/>
          </p:cNvPicPr>
          <p:nvPr/>
        </p:nvPicPr>
        <p:blipFill>
          <a:blip r:embed="rId4" cstate="print"/>
          <a:srcRect/>
          <a:stretch>
            <a:fillRect/>
          </a:stretch>
        </p:blipFill>
        <p:spPr bwMode="auto">
          <a:xfrm>
            <a:off x="11042116" y="799699"/>
            <a:ext cx="916518" cy="1594299"/>
          </a:xfrm>
          <a:prstGeom prst="rect">
            <a:avLst/>
          </a:prstGeom>
          <a:noFill/>
          <a:ln w="9525">
            <a:noFill/>
            <a:miter lim="800000"/>
            <a:headEnd/>
            <a:tailEnd/>
          </a:ln>
        </p:spPr>
      </p:pic>
      <p:pic>
        <p:nvPicPr>
          <p:cNvPr id="166" name="5 Imagen"/>
          <p:cNvPicPr/>
          <p:nvPr/>
        </p:nvPicPr>
        <p:blipFill>
          <a:blip r:embed="rId5" cstate="print"/>
          <a:srcRect/>
          <a:stretch>
            <a:fillRect/>
          </a:stretch>
        </p:blipFill>
        <p:spPr bwMode="auto">
          <a:xfrm>
            <a:off x="7816468" y="4373894"/>
            <a:ext cx="4267851" cy="1686407"/>
          </a:xfrm>
          <a:prstGeom prst="rect">
            <a:avLst/>
          </a:prstGeom>
          <a:noFill/>
          <a:ln w="9525">
            <a:noFill/>
            <a:miter lim="800000"/>
            <a:headEnd/>
            <a:tailEnd/>
          </a:ln>
        </p:spPr>
      </p:pic>
      <p:pic>
        <p:nvPicPr>
          <p:cNvPr id="168" name="Picture 1"/>
          <p:cNvPicPr>
            <a:picLocks noChangeAspect="1" noChangeArrowheads="1"/>
          </p:cNvPicPr>
          <p:nvPr/>
        </p:nvPicPr>
        <p:blipFill>
          <a:blip r:embed="rId6" cstate="print"/>
          <a:srcRect/>
          <a:stretch>
            <a:fillRect/>
          </a:stretch>
        </p:blipFill>
        <p:spPr bwMode="auto">
          <a:xfrm flipH="1">
            <a:off x="9652647" y="571784"/>
            <a:ext cx="1224717" cy="818226"/>
          </a:xfrm>
          <a:prstGeom prst="rect">
            <a:avLst/>
          </a:prstGeom>
          <a:noFill/>
          <a:ln w="9525">
            <a:noFill/>
            <a:miter lim="800000"/>
            <a:headEnd/>
            <a:tailEnd/>
          </a:ln>
        </p:spPr>
      </p:pic>
      <p:pic>
        <p:nvPicPr>
          <p:cNvPr id="178" name="Picture 2" descr="http://genmolecular.files.wordpress.com/2008/05/no-disyuncion-en-ai-y-aii.jpg"/>
          <p:cNvPicPr>
            <a:picLocks noChangeAspect="1" noChangeArrowheads="1"/>
          </p:cNvPicPr>
          <p:nvPr/>
        </p:nvPicPr>
        <p:blipFill>
          <a:blip r:embed="rId7" r:link="rId8" cstate="print"/>
          <a:srcRect/>
          <a:stretch>
            <a:fillRect/>
          </a:stretch>
        </p:blipFill>
        <p:spPr bwMode="auto">
          <a:xfrm>
            <a:off x="6544251" y="5724866"/>
            <a:ext cx="842387" cy="1039732"/>
          </a:xfrm>
          <a:prstGeom prst="rect">
            <a:avLst/>
          </a:prstGeom>
          <a:noFill/>
          <a:ln w="9525">
            <a:noFill/>
            <a:miter lim="800000"/>
            <a:headEnd/>
            <a:tailEnd/>
          </a:ln>
        </p:spPr>
      </p:pic>
    </p:spTree>
    <p:extLst>
      <p:ext uri="{BB962C8B-B14F-4D97-AF65-F5344CB8AC3E}">
        <p14:creationId xmlns:p14="http://schemas.microsoft.com/office/powerpoint/2010/main" val="340624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0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6"/>
                                        </p:tgtEl>
                                        <p:attrNameLst>
                                          <p:attrName>style.visibility</p:attrName>
                                        </p:attrNameLst>
                                      </p:cBhvr>
                                      <p:to>
                                        <p:strVal val="visible"/>
                                      </p:to>
                                    </p:set>
                                  </p:childTnLst>
                                </p:cTn>
                              </p:par>
                              <p:par>
                                <p:cTn id="87" presetID="4" presetClass="entr" presetSubtype="16" fill="hold" nodeType="withEffect">
                                  <p:stCondLst>
                                    <p:cond delay="0"/>
                                  </p:stCondLst>
                                  <p:childTnLst>
                                    <p:set>
                                      <p:cBhvr>
                                        <p:cTn id="88" dur="1" fill="hold">
                                          <p:stCondLst>
                                            <p:cond delay="0"/>
                                          </p:stCondLst>
                                        </p:cTn>
                                        <p:tgtEl>
                                          <p:spTgt spid="178"/>
                                        </p:tgtEl>
                                        <p:attrNameLst>
                                          <p:attrName>style.visibility</p:attrName>
                                        </p:attrNameLst>
                                      </p:cBhvr>
                                      <p:to>
                                        <p:strVal val="visible"/>
                                      </p:to>
                                    </p:set>
                                    <p:animEffect transition="in" filter="box(in)">
                                      <p:cBhvr>
                                        <p:cTn id="8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0" grpId="0" animBg="1"/>
      <p:bldP spid="142" grpId="0" animBg="1"/>
      <p:bldP spid="175" grpId="0" animBg="1"/>
      <p:bldP spid="196" grpId="0" animBg="1"/>
      <p:bldP spid="203" grpId="0" animBg="1"/>
      <p:bldP spid="244" grpId="0" animBg="1"/>
      <p:bldP spid="245" grpId="0" animBg="1"/>
      <p:bldP spid="253" grpId="0" animBg="1"/>
      <p:bldP spid="263" grpId="0" animBg="1"/>
      <p:bldP spid="195" grpId="0" animBg="1"/>
      <p:bldP spid="128" grpId="0" animBg="1"/>
      <p:bldP spid="154" grpId="0" animBg="1"/>
      <p:bldP spid="156" grpId="0" animBg="1"/>
      <p:bldP spid="157" grpId="0" animBg="1"/>
      <p:bldP spid="158" grpId="0" animBg="1"/>
      <p:bldP spid="159" grpId="0" animBg="1"/>
      <p:bldP spid="1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4294967295"/>
          </p:nvPr>
        </p:nvSpPr>
        <p:spPr>
          <a:xfrm>
            <a:off x="317500" y="1371600"/>
            <a:ext cx="11874500" cy="5103813"/>
          </a:xfrm>
        </p:spPr>
        <p:txBody>
          <a:bodyPr/>
          <a:lstStyle/>
          <a:p>
            <a:pPr marL="0" indent="0">
              <a:buNone/>
            </a:pPr>
            <a:r>
              <a:rPr lang="es-ES" sz="2000" dirty="0" smtClean="0"/>
              <a:t>a</a:t>
            </a:r>
            <a:r>
              <a:rPr lang="es-ES" sz="2000" dirty="0"/>
              <a:t>) </a:t>
            </a:r>
            <a:endParaRPr lang="es-ES" sz="2000" dirty="0" smtClean="0"/>
          </a:p>
          <a:p>
            <a:pPr marL="0" indent="0">
              <a:buNone/>
            </a:pPr>
            <a:r>
              <a:rPr lang="es-ES" sz="2000" b="1" i="1" dirty="0" smtClean="0">
                <a:solidFill>
                  <a:srgbClr val="7030A0"/>
                </a:solidFill>
              </a:rPr>
              <a:t>G1 y G0:</a:t>
            </a:r>
            <a:r>
              <a:rPr lang="es-ES" sz="2000" i="1" dirty="0" smtClean="0">
                <a:solidFill>
                  <a:srgbClr val="FF0000"/>
                </a:solidFill>
              </a:rPr>
              <a:t> </a:t>
            </a:r>
            <a:r>
              <a:rPr lang="es-ES" sz="2000" i="1" dirty="0">
                <a:solidFill>
                  <a:srgbClr val="FF0000"/>
                </a:solidFill>
              </a:rPr>
              <a:t>Periodo comprendido entre el final de la anterior división y el periodo </a:t>
            </a:r>
            <a:r>
              <a:rPr lang="es-ES" sz="2000" i="1" dirty="0" smtClean="0">
                <a:solidFill>
                  <a:srgbClr val="FF0000"/>
                </a:solidFill>
              </a:rPr>
              <a:t>S. Etapa </a:t>
            </a:r>
            <a:r>
              <a:rPr lang="es-ES" sz="2000" i="1" dirty="0">
                <a:solidFill>
                  <a:srgbClr val="FF0000"/>
                </a:solidFill>
              </a:rPr>
              <a:t>de </a:t>
            </a:r>
            <a:r>
              <a:rPr lang="es-ES" sz="2000" b="1" i="1" dirty="0">
                <a:solidFill>
                  <a:srgbClr val="7030A0"/>
                </a:solidFill>
              </a:rPr>
              <a:t>crecimiento</a:t>
            </a:r>
            <a:r>
              <a:rPr lang="es-ES" sz="2000" i="1" dirty="0">
                <a:solidFill>
                  <a:srgbClr val="FF0000"/>
                </a:solidFill>
              </a:rPr>
              <a:t> durante la cual la célula lleva a cabo procesos de </a:t>
            </a:r>
            <a:r>
              <a:rPr lang="es-ES" sz="2000" b="1" i="1" dirty="0">
                <a:solidFill>
                  <a:srgbClr val="7030A0"/>
                </a:solidFill>
              </a:rPr>
              <a:t>biosíntesis</a:t>
            </a:r>
            <a:r>
              <a:rPr lang="es-ES" sz="2000" i="1" dirty="0">
                <a:solidFill>
                  <a:srgbClr val="FF0000"/>
                </a:solidFill>
              </a:rPr>
              <a:t> de proteínas, etc. Se corresponde con los momentos en los cuales la célula cumple las funciones habituales dentro del tejido y órgano al que pertenezca</a:t>
            </a:r>
            <a:r>
              <a:rPr lang="es-ES" sz="2000" i="1" dirty="0" smtClean="0">
                <a:solidFill>
                  <a:srgbClr val="FF0000"/>
                </a:solidFill>
              </a:rPr>
              <a:t>. Las células diferenciadas salen del ciclo a un periodo llamado G0, de duración variable. Se reincorporan al mismo si reciben los estímulos adecuados.</a:t>
            </a:r>
            <a:endParaRPr lang="es-ES" sz="2000" i="1" dirty="0">
              <a:solidFill>
                <a:srgbClr val="FF0000"/>
              </a:solidFill>
            </a:endParaRPr>
          </a:p>
          <a:p>
            <a:pPr marL="0" indent="0">
              <a:buNone/>
            </a:pPr>
            <a:r>
              <a:rPr lang="es-ES" sz="2000" b="1" i="1" dirty="0">
                <a:solidFill>
                  <a:srgbClr val="7030A0"/>
                </a:solidFill>
              </a:rPr>
              <a:t>S:</a:t>
            </a:r>
            <a:r>
              <a:rPr lang="es-ES" sz="2000" i="1" dirty="0">
                <a:solidFill>
                  <a:srgbClr val="FF0000"/>
                </a:solidFill>
              </a:rPr>
              <a:t> En esta etapa se duplica el ADN (</a:t>
            </a:r>
            <a:r>
              <a:rPr lang="es-ES" sz="2000" b="1" i="1" dirty="0">
                <a:solidFill>
                  <a:srgbClr val="7030A0"/>
                </a:solidFill>
                <a:latin typeface="Calibri" panose="020F0502020204030204" pitchFamily="34" charset="0"/>
                <a:cs typeface="Calibri" panose="020F0502020204030204" pitchFamily="34" charset="0"/>
              </a:rPr>
              <a:t>Replicación</a:t>
            </a:r>
            <a:r>
              <a:rPr lang="es-ES" sz="2000" i="1" dirty="0">
                <a:solidFill>
                  <a:srgbClr val="FF0000"/>
                </a:solidFill>
              </a:rPr>
              <a:t> del ADN), se duplican los centriolos y se sintetizan las histonas. </a:t>
            </a:r>
          </a:p>
          <a:p>
            <a:pPr marL="0" indent="0">
              <a:buNone/>
            </a:pPr>
            <a:r>
              <a:rPr lang="es-ES" sz="2000" b="1" i="1" dirty="0">
                <a:solidFill>
                  <a:srgbClr val="7030A0"/>
                </a:solidFill>
              </a:rPr>
              <a:t>G2</a:t>
            </a:r>
            <a:r>
              <a:rPr lang="es-ES" sz="2000" i="1" dirty="0">
                <a:solidFill>
                  <a:srgbClr val="FF0000"/>
                </a:solidFill>
              </a:rPr>
              <a:t>: Etapa de </a:t>
            </a:r>
            <a:r>
              <a:rPr lang="es-ES" sz="2000" b="1" i="1" dirty="0">
                <a:solidFill>
                  <a:srgbClr val="7030A0"/>
                </a:solidFill>
              </a:rPr>
              <a:t>preparación</a:t>
            </a:r>
            <a:r>
              <a:rPr lang="es-ES" sz="2000" i="1" dirty="0">
                <a:solidFill>
                  <a:srgbClr val="FF0000"/>
                </a:solidFill>
              </a:rPr>
              <a:t> de la mitosis o meiosis (biosíntesis de biomoléculas implicadas en la división celular, por ejemplo, la </a:t>
            </a:r>
            <a:r>
              <a:rPr lang="es-ES" sz="2000" i="1" dirty="0" err="1">
                <a:solidFill>
                  <a:srgbClr val="FF0000"/>
                </a:solidFill>
              </a:rPr>
              <a:t>tubulina</a:t>
            </a:r>
            <a:r>
              <a:rPr lang="es-ES" sz="2000" i="1" dirty="0">
                <a:solidFill>
                  <a:srgbClr val="FF0000"/>
                </a:solidFill>
              </a:rPr>
              <a:t> de los </a:t>
            </a:r>
            <a:r>
              <a:rPr lang="es-ES" sz="2000" i="1" dirty="0" err="1">
                <a:solidFill>
                  <a:srgbClr val="FF0000"/>
                </a:solidFill>
              </a:rPr>
              <a:t>microtúbulos</a:t>
            </a:r>
            <a:r>
              <a:rPr lang="es-ES" sz="2000" i="1" dirty="0">
                <a:solidFill>
                  <a:srgbClr val="FF0000"/>
                </a:solidFill>
              </a:rPr>
              <a:t> del huso </a:t>
            </a:r>
            <a:r>
              <a:rPr lang="es-ES" sz="2000" i="1" dirty="0" err="1">
                <a:solidFill>
                  <a:srgbClr val="FF0000"/>
                </a:solidFill>
              </a:rPr>
              <a:t>acrómatico</a:t>
            </a:r>
            <a:r>
              <a:rPr lang="es-ES" sz="2000" i="1" dirty="0">
                <a:solidFill>
                  <a:srgbClr val="FF0000"/>
                </a:solidFill>
              </a:rPr>
              <a:t> o las que intervienen en el proceso de condensación de la cromatina).</a:t>
            </a:r>
          </a:p>
          <a:p>
            <a:pPr marL="0" indent="0">
              <a:buNone/>
            </a:pPr>
            <a:r>
              <a:rPr lang="es-ES" sz="2000" b="1" i="1" dirty="0" smtClean="0">
                <a:solidFill>
                  <a:srgbClr val="7030A0"/>
                </a:solidFill>
              </a:rPr>
              <a:t>M</a:t>
            </a:r>
            <a:r>
              <a:rPr lang="es-ES" sz="2000" b="1" i="1" dirty="0">
                <a:solidFill>
                  <a:srgbClr val="7030A0"/>
                </a:solidFill>
              </a:rPr>
              <a:t>:</a:t>
            </a:r>
            <a:r>
              <a:rPr lang="es-ES" sz="2000" i="1" dirty="0">
                <a:solidFill>
                  <a:srgbClr val="FF0000"/>
                </a:solidFill>
              </a:rPr>
              <a:t> División celular que incluye la mitosis (división del núcleo) también llamada </a:t>
            </a:r>
            <a:r>
              <a:rPr lang="es-ES" sz="2000" b="1" i="1" dirty="0">
                <a:solidFill>
                  <a:srgbClr val="7030A0"/>
                </a:solidFill>
              </a:rPr>
              <a:t>cariocinesis y la citocinesis </a:t>
            </a:r>
            <a:r>
              <a:rPr lang="es-ES" sz="2000" i="1" dirty="0">
                <a:solidFill>
                  <a:srgbClr val="FF0000"/>
                </a:solidFill>
              </a:rPr>
              <a:t>(división del citoplasma</a:t>
            </a:r>
            <a:r>
              <a:rPr lang="es-ES" sz="2000" i="1" dirty="0" smtClean="0">
                <a:solidFill>
                  <a:srgbClr val="FF0000"/>
                </a:solidFill>
              </a:rPr>
              <a:t>).</a:t>
            </a:r>
          </a:p>
          <a:p>
            <a:pPr marL="0" indent="0">
              <a:buNone/>
            </a:pPr>
            <a:r>
              <a:rPr lang="es-ES" sz="2000" b="1" i="1" dirty="0" smtClean="0"/>
              <a:t>b) </a:t>
            </a:r>
            <a:r>
              <a:rPr lang="es-ES" sz="2000" i="1" dirty="0" smtClean="0">
                <a:solidFill>
                  <a:srgbClr val="FF0000"/>
                </a:solidFill>
              </a:rPr>
              <a:t>Moléculas </a:t>
            </a:r>
            <a:r>
              <a:rPr lang="es-ES" sz="2000" i="1" dirty="0">
                <a:solidFill>
                  <a:srgbClr val="FF0000"/>
                </a:solidFill>
              </a:rPr>
              <a:t>de ADN a partir de 2n=4: </a:t>
            </a:r>
            <a:endParaRPr lang="es-ES" sz="2000" i="1" dirty="0" smtClean="0">
              <a:solidFill>
                <a:srgbClr val="FF0000"/>
              </a:solidFill>
            </a:endParaRPr>
          </a:p>
          <a:p>
            <a:pPr marL="0" indent="0">
              <a:buNone/>
            </a:pPr>
            <a:r>
              <a:rPr lang="es-ES" sz="2000" i="1" dirty="0" smtClean="0">
                <a:solidFill>
                  <a:srgbClr val="FF0000"/>
                </a:solidFill>
              </a:rPr>
              <a:t>G1o G0 : </a:t>
            </a:r>
            <a:r>
              <a:rPr lang="es-ES" sz="2000" b="1" i="1" dirty="0" smtClean="0">
                <a:solidFill>
                  <a:srgbClr val="7030A0"/>
                </a:solidFill>
              </a:rPr>
              <a:t>4</a:t>
            </a:r>
            <a:r>
              <a:rPr lang="es-ES" sz="2000" i="1" dirty="0" smtClean="0">
                <a:solidFill>
                  <a:srgbClr val="FF0000"/>
                </a:solidFill>
              </a:rPr>
              <a:t>.               </a:t>
            </a:r>
            <a:r>
              <a:rPr lang="es-ES" sz="2000" i="1" dirty="0">
                <a:solidFill>
                  <a:srgbClr val="FF0000"/>
                </a:solidFill>
              </a:rPr>
              <a:t>S: de </a:t>
            </a:r>
            <a:r>
              <a:rPr lang="es-ES" sz="2000" b="1" i="1" dirty="0">
                <a:solidFill>
                  <a:srgbClr val="7030A0"/>
                </a:solidFill>
              </a:rPr>
              <a:t>4 a </a:t>
            </a:r>
            <a:r>
              <a:rPr lang="es-ES" sz="2000" b="1" i="1" dirty="0" smtClean="0">
                <a:solidFill>
                  <a:srgbClr val="7030A0"/>
                </a:solidFill>
              </a:rPr>
              <a:t>8</a:t>
            </a:r>
            <a:r>
              <a:rPr lang="es-ES" sz="2000" i="1" dirty="0" smtClean="0">
                <a:solidFill>
                  <a:srgbClr val="FF0000"/>
                </a:solidFill>
              </a:rPr>
              <a:t>.               G2</a:t>
            </a:r>
            <a:r>
              <a:rPr lang="es-ES" sz="2000" i="1" dirty="0">
                <a:solidFill>
                  <a:srgbClr val="FF0000"/>
                </a:solidFill>
              </a:rPr>
              <a:t>: </a:t>
            </a:r>
            <a:r>
              <a:rPr lang="es-ES" sz="2000" b="1" i="1" dirty="0" smtClean="0">
                <a:solidFill>
                  <a:srgbClr val="7030A0"/>
                </a:solidFill>
              </a:rPr>
              <a:t>8</a:t>
            </a:r>
            <a:r>
              <a:rPr lang="es-ES" sz="2000" i="1" dirty="0" smtClean="0">
                <a:solidFill>
                  <a:srgbClr val="FF0000"/>
                </a:solidFill>
              </a:rPr>
              <a:t>.                </a:t>
            </a:r>
            <a:r>
              <a:rPr lang="es-ES" sz="2000" i="1" dirty="0">
                <a:solidFill>
                  <a:srgbClr val="FF0000"/>
                </a:solidFill>
              </a:rPr>
              <a:t>M: de </a:t>
            </a:r>
            <a:r>
              <a:rPr lang="es-ES" sz="2000" b="1" i="1" dirty="0">
                <a:solidFill>
                  <a:srgbClr val="7030A0"/>
                </a:solidFill>
              </a:rPr>
              <a:t>8 a 4</a:t>
            </a:r>
          </a:p>
          <a:p>
            <a:endParaRPr lang="es-ES" sz="2000" dirty="0"/>
          </a:p>
        </p:txBody>
      </p:sp>
      <p:sp>
        <p:nvSpPr>
          <p:cNvPr id="2" name="Título 1"/>
          <p:cNvSpPr>
            <a:spLocks noGrp="1"/>
          </p:cNvSpPr>
          <p:nvPr>
            <p:ph type="title" idx="4294967295"/>
          </p:nvPr>
        </p:nvSpPr>
        <p:spPr>
          <a:xfrm>
            <a:off x="206375" y="0"/>
            <a:ext cx="11985625" cy="1600200"/>
          </a:xfrm>
        </p:spPr>
        <p:txBody>
          <a:bodyPr/>
          <a:lstStyle/>
          <a:p>
            <a:r>
              <a:rPr lang="es-ES" sz="2400" dirty="0" smtClean="0"/>
              <a:t/>
            </a:r>
            <a:br>
              <a:rPr lang="es-ES" sz="2400" dirty="0" smtClean="0"/>
            </a:br>
            <a:r>
              <a:rPr lang="es-ES" sz="2400" dirty="0" smtClean="0"/>
              <a:t>a) Identifique </a:t>
            </a:r>
            <a:r>
              <a:rPr lang="es-ES" sz="2400" dirty="0"/>
              <a:t>las diferentes fases del ciclo celular explicando los principales acontecimientos que ocurren en cada una ellas. </a:t>
            </a:r>
            <a:r>
              <a:rPr lang="es-ES" sz="2400" dirty="0" smtClean="0"/>
              <a:t/>
            </a:r>
            <a:br>
              <a:rPr lang="es-ES" sz="2400" dirty="0" smtClean="0"/>
            </a:br>
            <a:r>
              <a:rPr lang="es-ES" sz="2400" dirty="0" smtClean="0"/>
              <a:t>b) Indique </a:t>
            </a:r>
            <a:r>
              <a:rPr lang="es-ES" sz="2400" dirty="0"/>
              <a:t>además el nº de cadenas de ADN que hay en cada fase del ciclo, considerar 2n = 4. </a:t>
            </a:r>
            <a:r>
              <a:rPr lang="es-ES" dirty="0"/>
              <a:t/>
            </a:r>
            <a:br>
              <a:rPr lang="es-ES" dirty="0"/>
            </a:br>
            <a:endParaRPr lang="es-ES" dirty="0"/>
          </a:p>
        </p:txBody>
      </p:sp>
      <p:pic>
        <p:nvPicPr>
          <p:cNvPr id="4" name="Picture 3"/>
          <p:cNvPicPr>
            <a:picLocks noChangeAspect="1" noChangeArrowheads="1"/>
          </p:cNvPicPr>
          <p:nvPr/>
        </p:nvPicPr>
        <p:blipFill>
          <a:blip r:embed="rId2" cstate="print"/>
          <a:srcRect/>
          <a:stretch>
            <a:fillRect/>
          </a:stretch>
        </p:blipFill>
        <p:spPr bwMode="auto">
          <a:xfrm>
            <a:off x="9362941" y="5020551"/>
            <a:ext cx="2545723" cy="1682902"/>
          </a:xfrm>
          <a:prstGeom prst="rect">
            <a:avLst/>
          </a:prstGeom>
          <a:noFill/>
          <a:ln w="28575">
            <a:solidFill>
              <a:srgbClr val="000000"/>
            </a:solidFill>
            <a:miter lim="800000"/>
            <a:headEnd/>
            <a:tailEnd/>
          </a:ln>
        </p:spPr>
      </p:pic>
    </p:spTree>
    <p:extLst>
      <p:ext uri="{BB962C8B-B14F-4D97-AF65-F5344CB8AC3E}">
        <p14:creationId xmlns:p14="http://schemas.microsoft.com/office/powerpoint/2010/main" val="34641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9672638" y="3027643"/>
            <a:ext cx="1847850" cy="1952625"/>
          </a:xfrm>
          <a:prstGeom prst="rect">
            <a:avLst/>
          </a:prstGeom>
        </p:spPr>
      </p:pic>
      <p:pic>
        <p:nvPicPr>
          <p:cNvPr id="4" name="Imagen 3"/>
          <p:cNvPicPr>
            <a:picLocks noChangeAspect="1"/>
          </p:cNvPicPr>
          <p:nvPr/>
        </p:nvPicPr>
        <p:blipFill>
          <a:blip r:embed="rId4"/>
          <a:stretch>
            <a:fillRect/>
          </a:stretch>
        </p:blipFill>
        <p:spPr>
          <a:xfrm>
            <a:off x="1200970" y="2084113"/>
            <a:ext cx="2971800" cy="3200400"/>
          </a:xfrm>
          <a:prstGeom prst="rect">
            <a:avLst/>
          </a:prstGeom>
        </p:spPr>
      </p:pic>
      <p:sp>
        <p:nvSpPr>
          <p:cNvPr id="73732" name="15 CuadroTexto"/>
          <p:cNvSpPr txBox="1">
            <a:spLocks noChangeArrowheads="1"/>
          </p:cNvSpPr>
          <p:nvPr/>
        </p:nvSpPr>
        <p:spPr bwMode="auto">
          <a:xfrm>
            <a:off x="261030" y="262372"/>
            <a:ext cx="11683660" cy="1200329"/>
          </a:xfrm>
          <a:prstGeom prst="rect">
            <a:avLst/>
          </a:prstGeom>
          <a:noFill/>
          <a:ln w="9525">
            <a:noFill/>
            <a:miter lim="800000"/>
            <a:headEnd/>
            <a:tailEnd/>
          </a:ln>
        </p:spPr>
        <p:txBody>
          <a:bodyPr wrap="square">
            <a:spAutoFit/>
          </a:bodyPr>
          <a:lstStyle/>
          <a:p>
            <a:r>
              <a:rPr lang="es-ES" sz="2400" b="1" dirty="0" smtClean="0">
                <a:solidFill>
                  <a:srgbClr val="000000"/>
                </a:solidFill>
                <a:latin typeface="Tw Cen MT"/>
              </a:rPr>
              <a:t>Las  células tumorales tienen la característica de presentar mitosis con una frecuencia anormalmente alta respecto a una célula normal. Dibuja el esquema del ciclo celular y la </a:t>
            </a:r>
            <a:r>
              <a:rPr lang="es-ES" sz="2400" b="1" dirty="0" smtClean="0">
                <a:solidFill>
                  <a:srgbClr val="0070C0"/>
                </a:solidFill>
                <a:latin typeface="Tw Cen MT"/>
              </a:rPr>
              <a:t>duración relativa</a:t>
            </a:r>
            <a:r>
              <a:rPr lang="es-ES" sz="2400" b="1" dirty="0" smtClean="0">
                <a:solidFill>
                  <a:srgbClr val="000000"/>
                </a:solidFill>
                <a:latin typeface="Tw Cen MT"/>
              </a:rPr>
              <a:t> de cada una de sus fases, para ambos tipos de células respectivamente. </a:t>
            </a:r>
            <a:endParaRPr lang="es-ES_tradnl" sz="2400" b="1" dirty="0">
              <a:solidFill>
                <a:srgbClr val="000000"/>
              </a:solidFill>
              <a:latin typeface="Tw Cen MT"/>
            </a:endParaRPr>
          </a:p>
        </p:txBody>
      </p:sp>
      <p:sp>
        <p:nvSpPr>
          <p:cNvPr id="67590" name="16 CuadroTexto"/>
          <p:cNvSpPr txBox="1">
            <a:spLocks noChangeArrowheads="1"/>
          </p:cNvSpPr>
          <p:nvPr/>
        </p:nvSpPr>
        <p:spPr bwMode="auto">
          <a:xfrm>
            <a:off x="261030" y="2378502"/>
            <a:ext cx="833883" cy="64633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s-ES_tradnl" dirty="0">
                <a:solidFill>
                  <a:srgbClr val="000000"/>
                </a:solidFill>
                <a:latin typeface="Tw Cen MT"/>
              </a:rPr>
              <a:t>Célula </a:t>
            </a:r>
          </a:p>
          <a:p>
            <a:r>
              <a:rPr lang="es-ES_tradnl" dirty="0">
                <a:solidFill>
                  <a:srgbClr val="000000"/>
                </a:solidFill>
                <a:latin typeface="Tw Cen MT"/>
              </a:rPr>
              <a:t>normal</a:t>
            </a:r>
          </a:p>
        </p:txBody>
      </p:sp>
      <p:sp>
        <p:nvSpPr>
          <p:cNvPr id="67592" name="18 CuadroTexto"/>
          <p:cNvSpPr txBox="1">
            <a:spLocks noChangeArrowheads="1"/>
          </p:cNvSpPr>
          <p:nvPr/>
        </p:nvSpPr>
        <p:spPr bwMode="auto">
          <a:xfrm>
            <a:off x="261030" y="5517520"/>
            <a:ext cx="11616744" cy="1200329"/>
          </a:xfrm>
          <a:prstGeom prst="rect">
            <a:avLst/>
          </a:prstGeom>
          <a:noFill/>
          <a:ln w="9525">
            <a:noFill/>
            <a:miter lim="800000"/>
            <a:headEnd/>
            <a:tailEnd/>
          </a:ln>
        </p:spPr>
        <p:txBody>
          <a:bodyPr wrap="square">
            <a:spAutoFit/>
          </a:bodyPr>
          <a:lstStyle/>
          <a:p>
            <a:r>
              <a:rPr lang="en-US" i="1" dirty="0">
                <a:solidFill>
                  <a:srgbClr val="FF0000"/>
                </a:solidFill>
                <a:latin typeface="Tw Cen MT"/>
              </a:rPr>
              <a:t>Normal: </a:t>
            </a:r>
            <a:r>
              <a:rPr lang="en-US" i="1" dirty="0" smtClean="0">
                <a:solidFill>
                  <a:srgbClr val="FF0000"/>
                </a:solidFill>
                <a:latin typeface="Tw Cen MT"/>
              </a:rPr>
              <a:t>La </a:t>
            </a:r>
            <a:r>
              <a:rPr lang="en-US" i="1" dirty="0" err="1" smtClean="0">
                <a:solidFill>
                  <a:srgbClr val="FF0000"/>
                </a:solidFill>
                <a:latin typeface="Tw Cen MT"/>
              </a:rPr>
              <a:t>duración</a:t>
            </a:r>
            <a:r>
              <a:rPr lang="en-US" i="1" dirty="0" smtClean="0">
                <a:solidFill>
                  <a:srgbClr val="FF0000"/>
                </a:solidFill>
                <a:latin typeface="Tw Cen MT"/>
              </a:rPr>
              <a:t> </a:t>
            </a:r>
            <a:r>
              <a:rPr lang="en-US" i="1" dirty="0" err="1" smtClean="0">
                <a:solidFill>
                  <a:srgbClr val="FF0000"/>
                </a:solidFill>
                <a:latin typeface="Tw Cen MT"/>
              </a:rPr>
              <a:t>podría</a:t>
            </a:r>
            <a:r>
              <a:rPr lang="en-US" i="1" dirty="0" smtClean="0">
                <a:solidFill>
                  <a:srgbClr val="FF0000"/>
                </a:solidFill>
                <a:latin typeface="Tw Cen MT"/>
              </a:rPr>
              <a:t> </a:t>
            </a:r>
            <a:r>
              <a:rPr lang="en-US" i="1" dirty="0" err="1" smtClean="0">
                <a:solidFill>
                  <a:srgbClr val="FF0000"/>
                </a:solidFill>
                <a:latin typeface="Tw Cen MT"/>
              </a:rPr>
              <a:t>partir</a:t>
            </a:r>
            <a:r>
              <a:rPr lang="en-US" i="1" dirty="0" smtClean="0">
                <a:solidFill>
                  <a:srgbClr val="FF0000"/>
                </a:solidFill>
                <a:latin typeface="Tw Cen MT"/>
              </a:rPr>
              <a:t> de </a:t>
            </a:r>
            <a:r>
              <a:rPr lang="en-US" i="1" dirty="0" err="1" smtClean="0">
                <a:solidFill>
                  <a:srgbClr val="FF0000"/>
                </a:solidFill>
                <a:latin typeface="Tw Cen MT"/>
              </a:rPr>
              <a:t>una</a:t>
            </a:r>
            <a:r>
              <a:rPr lang="en-US" i="1" dirty="0" smtClean="0">
                <a:solidFill>
                  <a:srgbClr val="FF0000"/>
                </a:solidFill>
                <a:latin typeface="Tw Cen MT"/>
              </a:rPr>
              <a:t> </a:t>
            </a:r>
            <a:r>
              <a:rPr lang="en-US" i="1" dirty="0" err="1" smtClean="0">
                <a:solidFill>
                  <a:srgbClr val="FF0000"/>
                </a:solidFill>
                <a:latin typeface="Tw Cen MT"/>
              </a:rPr>
              <a:t>célula</a:t>
            </a:r>
            <a:r>
              <a:rPr lang="en-US" i="1" dirty="0" smtClean="0">
                <a:solidFill>
                  <a:srgbClr val="FF0000"/>
                </a:solidFill>
                <a:latin typeface="Tw Cen MT"/>
              </a:rPr>
              <a:t> </a:t>
            </a:r>
            <a:r>
              <a:rPr lang="en-US" i="1" dirty="0" err="1" smtClean="0">
                <a:solidFill>
                  <a:srgbClr val="FF0000"/>
                </a:solidFill>
                <a:latin typeface="Tw Cen MT"/>
              </a:rPr>
              <a:t>hipotética</a:t>
            </a:r>
            <a:r>
              <a:rPr lang="en-US" i="1" dirty="0" smtClean="0">
                <a:solidFill>
                  <a:srgbClr val="FF0000"/>
                </a:solidFill>
                <a:latin typeface="Tw Cen MT"/>
              </a:rPr>
              <a:t> con </a:t>
            </a:r>
            <a:r>
              <a:rPr lang="en-US" i="1" dirty="0" err="1" smtClean="0">
                <a:solidFill>
                  <a:srgbClr val="FF0000"/>
                </a:solidFill>
                <a:latin typeface="Tw Cen MT"/>
              </a:rPr>
              <a:t>es</a:t>
            </a:r>
            <a:r>
              <a:rPr lang="en-US" i="1" dirty="0" smtClean="0">
                <a:solidFill>
                  <a:srgbClr val="FF0000"/>
                </a:solidFill>
                <a:latin typeface="Tw Cen MT"/>
              </a:rPr>
              <a:t> </a:t>
            </a:r>
            <a:r>
              <a:rPr lang="en-US" i="1" dirty="0" err="1" smtClean="0">
                <a:solidFill>
                  <a:srgbClr val="FF0000"/>
                </a:solidFill>
                <a:latin typeface="Tw Cen MT"/>
              </a:rPr>
              <a:t>siguiente</a:t>
            </a:r>
            <a:r>
              <a:rPr lang="en-US" i="1" dirty="0" smtClean="0">
                <a:solidFill>
                  <a:srgbClr val="FF0000"/>
                </a:solidFill>
                <a:latin typeface="Tw Cen MT"/>
              </a:rPr>
              <a:t> </a:t>
            </a:r>
            <a:r>
              <a:rPr lang="en-US" i="1" dirty="0" err="1" smtClean="0">
                <a:solidFill>
                  <a:srgbClr val="FF0000"/>
                </a:solidFill>
                <a:latin typeface="Tw Cen MT"/>
              </a:rPr>
              <a:t>esquema</a:t>
            </a:r>
            <a:r>
              <a:rPr lang="en-US" i="1" dirty="0" smtClean="0">
                <a:solidFill>
                  <a:srgbClr val="FF0000"/>
                </a:solidFill>
                <a:latin typeface="Tw Cen MT"/>
              </a:rPr>
              <a:t>:</a:t>
            </a:r>
          </a:p>
          <a:p>
            <a:r>
              <a:rPr lang="en-US" i="1" dirty="0" smtClean="0">
                <a:solidFill>
                  <a:srgbClr val="FF0000"/>
                </a:solidFill>
                <a:latin typeface="Tw Cen MT"/>
              </a:rPr>
              <a:t>G0 </a:t>
            </a:r>
            <a:r>
              <a:rPr lang="en-US" i="1" dirty="0">
                <a:solidFill>
                  <a:srgbClr val="FF0000"/>
                </a:solidFill>
                <a:latin typeface="Tw Cen MT"/>
              </a:rPr>
              <a:t>variable, G1=6/12h; S=6-8h; G2=3, M=1-1/2 h.  </a:t>
            </a:r>
          </a:p>
          <a:p>
            <a:r>
              <a:rPr lang="es-ES" i="1" dirty="0">
                <a:solidFill>
                  <a:srgbClr val="FF0000"/>
                </a:solidFill>
                <a:latin typeface="Tw Cen MT"/>
              </a:rPr>
              <a:t>Cancerígena: No G0, El periodo G1 es más rápido, probablemente también el G2 y carece de puntos de restricción (frenos), lo que impide el control del ciclo celular por parte del organismo.  </a:t>
            </a:r>
            <a:r>
              <a:rPr lang="es-ES" i="1" dirty="0" smtClean="0">
                <a:solidFill>
                  <a:srgbClr val="7030A0"/>
                </a:solidFill>
                <a:latin typeface="Tw Cen MT"/>
              </a:rPr>
              <a:t>Evitan la acción del sistema inmunológico y la apoptosis.</a:t>
            </a:r>
            <a:endParaRPr lang="es-ES_tradnl" dirty="0">
              <a:solidFill>
                <a:srgbClr val="7030A0"/>
              </a:solidFill>
              <a:latin typeface="Tw Cen MT"/>
            </a:endParaRPr>
          </a:p>
        </p:txBody>
      </p:sp>
      <p:sp>
        <p:nvSpPr>
          <p:cNvPr id="67591" name="17 CuadroTexto"/>
          <p:cNvSpPr txBox="1">
            <a:spLocks noChangeArrowheads="1"/>
          </p:cNvSpPr>
          <p:nvPr/>
        </p:nvSpPr>
        <p:spPr bwMode="auto">
          <a:xfrm>
            <a:off x="8963717" y="2573763"/>
            <a:ext cx="870110" cy="64633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s-ES_tradnl" dirty="0">
                <a:solidFill>
                  <a:srgbClr val="000000"/>
                </a:solidFill>
                <a:latin typeface="Tw Cen MT"/>
              </a:rPr>
              <a:t>Célula </a:t>
            </a:r>
          </a:p>
          <a:p>
            <a:r>
              <a:rPr lang="es-ES_tradnl" dirty="0">
                <a:solidFill>
                  <a:srgbClr val="000000"/>
                </a:solidFill>
                <a:latin typeface="Tw Cen MT"/>
              </a:rPr>
              <a:t>tumoral</a:t>
            </a:r>
          </a:p>
        </p:txBody>
      </p:sp>
      <p:cxnSp>
        <p:nvCxnSpPr>
          <p:cNvPr id="11" name="10 Conector recto de flecha"/>
          <p:cNvCxnSpPr/>
          <p:nvPr/>
        </p:nvCxnSpPr>
        <p:spPr>
          <a:xfrm flipV="1">
            <a:off x="4140973" y="2054136"/>
            <a:ext cx="14084" cy="56172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16 CuadroTexto"/>
          <p:cNvSpPr txBox="1">
            <a:spLocks noChangeArrowheads="1"/>
          </p:cNvSpPr>
          <p:nvPr/>
        </p:nvSpPr>
        <p:spPr bwMode="auto">
          <a:xfrm>
            <a:off x="3471519" y="2606933"/>
            <a:ext cx="1585049" cy="369332"/>
          </a:xfrm>
          <a:prstGeom prst="rect">
            <a:avLst/>
          </a:prstGeom>
          <a:noFill/>
          <a:ln w="9525">
            <a:noFill/>
            <a:miter lim="800000"/>
            <a:headEnd/>
            <a:tailEnd/>
          </a:ln>
        </p:spPr>
        <p:txBody>
          <a:bodyPr wrap="none">
            <a:spAutoFit/>
          </a:bodyPr>
          <a:lstStyle/>
          <a:p>
            <a:r>
              <a:rPr lang="es-ES_tradnl" dirty="0">
                <a:solidFill>
                  <a:srgbClr val="000000"/>
                </a:solidFill>
                <a:latin typeface="Tw Cen MT"/>
              </a:rPr>
              <a:t>Frenos del ciclo</a:t>
            </a:r>
          </a:p>
        </p:txBody>
      </p:sp>
      <p:sp>
        <p:nvSpPr>
          <p:cNvPr id="13" name="12 CuadroTexto"/>
          <p:cNvSpPr txBox="1"/>
          <p:nvPr/>
        </p:nvSpPr>
        <p:spPr>
          <a:xfrm>
            <a:off x="4410629" y="3434165"/>
            <a:ext cx="4254775" cy="132343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ES" sz="1600" b="1" dirty="0">
                <a:solidFill>
                  <a:srgbClr val="FF0000"/>
                </a:solidFill>
                <a:latin typeface="Tw Cen MT"/>
              </a:rPr>
              <a:t>CÉLULA  TUMORAL:</a:t>
            </a:r>
          </a:p>
          <a:p>
            <a:pPr marL="342900" indent="-342900">
              <a:buFontTx/>
              <a:buAutoNum type="arabicPeriod"/>
            </a:pPr>
            <a:r>
              <a:rPr lang="es-ES" sz="1600" dirty="0">
                <a:solidFill>
                  <a:srgbClr val="FF0000"/>
                </a:solidFill>
                <a:latin typeface="Tw Cen MT"/>
              </a:rPr>
              <a:t>Sin G0 → Se divide continuamente</a:t>
            </a:r>
          </a:p>
          <a:p>
            <a:pPr marL="342900" indent="-342900">
              <a:buFontTx/>
              <a:buAutoNum type="arabicPeriod"/>
            </a:pPr>
            <a:r>
              <a:rPr lang="es-ES" sz="1600" dirty="0">
                <a:solidFill>
                  <a:srgbClr val="FF0000"/>
                </a:solidFill>
                <a:latin typeface="Tw Cen MT"/>
              </a:rPr>
              <a:t>Sin frenos: Se divide sin control, no </a:t>
            </a:r>
            <a:r>
              <a:rPr lang="es-ES" sz="1600" dirty="0" smtClean="0">
                <a:solidFill>
                  <a:srgbClr val="FF0000"/>
                </a:solidFill>
                <a:latin typeface="Tw Cen MT"/>
              </a:rPr>
              <a:t>apoptosis, </a:t>
            </a:r>
            <a:r>
              <a:rPr lang="es-ES" sz="1600" dirty="0">
                <a:solidFill>
                  <a:srgbClr val="FF0000"/>
                </a:solidFill>
              </a:rPr>
              <a:t>Nunca se “suicidan” → Son </a:t>
            </a:r>
            <a:r>
              <a:rPr lang="es-ES" sz="1600" dirty="0" smtClean="0">
                <a:solidFill>
                  <a:srgbClr val="FF0000"/>
                </a:solidFill>
              </a:rPr>
              <a:t>inmortales</a:t>
            </a:r>
            <a:endParaRPr lang="es-ES" sz="1600" dirty="0">
              <a:solidFill>
                <a:srgbClr val="FF0000"/>
              </a:solidFill>
              <a:latin typeface="Tw Cen MT"/>
            </a:endParaRPr>
          </a:p>
          <a:p>
            <a:pPr marL="342900" indent="-342900">
              <a:buFontTx/>
              <a:buAutoNum type="arabicPeriod"/>
            </a:pPr>
            <a:r>
              <a:rPr lang="es-ES" sz="1600" dirty="0">
                <a:solidFill>
                  <a:srgbClr val="FF0000"/>
                </a:solidFill>
                <a:latin typeface="Tw Cen MT"/>
              </a:rPr>
              <a:t>G1 más corto → Se divide más </a:t>
            </a:r>
            <a:r>
              <a:rPr lang="es-ES" sz="1600" dirty="0" smtClean="0">
                <a:solidFill>
                  <a:srgbClr val="FF0000"/>
                </a:solidFill>
                <a:latin typeface="Tw Cen MT"/>
              </a:rPr>
              <a:t>rápidamente</a:t>
            </a:r>
            <a:endParaRPr lang="es-ES" sz="1600" dirty="0">
              <a:solidFill>
                <a:srgbClr val="FF0000"/>
              </a:solidFill>
              <a:latin typeface="Tw Cen MT"/>
            </a:endParaRPr>
          </a:p>
        </p:txBody>
      </p:sp>
      <p:pic>
        <p:nvPicPr>
          <p:cNvPr id="2" name="Imagen 1"/>
          <p:cNvPicPr>
            <a:picLocks noChangeAspect="1"/>
          </p:cNvPicPr>
          <p:nvPr/>
        </p:nvPicPr>
        <p:blipFill>
          <a:blip r:embed="rId5"/>
          <a:stretch>
            <a:fillRect/>
          </a:stretch>
        </p:blipFill>
        <p:spPr>
          <a:xfrm>
            <a:off x="5337903" y="1818489"/>
            <a:ext cx="3339041" cy="1497791"/>
          </a:xfrm>
          <a:prstGeom prst="rect">
            <a:avLst/>
          </a:prstGeom>
        </p:spPr>
      </p:pic>
    </p:spTree>
    <p:extLst>
      <p:ext uri="{BB962C8B-B14F-4D97-AF65-F5344CB8AC3E}">
        <p14:creationId xmlns:p14="http://schemas.microsoft.com/office/powerpoint/2010/main" val="132712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7590"/>
                                        </p:tgtEl>
                                        <p:attrNameLst>
                                          <p:attrName>style.visibility</p:attrName>
                                        </p:attrNameLst>
                                      </p:cBhvr>
                                      <p:to>
                                        <p:strVal val="visible"/>
                                      </p:to>
                                    </p:set>
                                    <p:animEffect transition="in" filter="box(in)">
                                      <p:cBhvr>
                                        <p:cTn id="7" dur="500"/>
                                        <p:tgtEl>
                                          <p:spTgt spid="6759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par>
                                <p:cTn id="11" presetID="4"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4" presetClass="entr" presetSubtype="16" fill="hold" grpId="0" nodeType="withEffect">
                                  <p:stCondLst>
                                    <p:cond delay="0"/>
                                  </p:stCondLst>
                                  <p:childTnLst>
                                    <p:set>
                                      <p:cBhvr>
                                        <p:cTn id="23" dur="1" fill="hold">
                                          <p:stCondLst>
                                            <p:cond delay="0"/>
                                          </p:stCondLst>
                                        </p:cTn>
                                        <p:tgtEl>
                                          <p:spTgt spid="67591"/>
                                        </p:tgtEl>
                                        <p:attrNameLst>
                                          <p:attrName>style.visibility</p:attrName>
                                        </p:attrNameLst>
                                      </p:cBhvr>
                                      <p:to>
                                        <p:strVal val="visible"/>
                                      </p:to>
                                    </p:set>
                                    <p:animEffect transition="in" filter="box(in)">
                                      <p:cBhvr>
                                        <p:cTn id="24" dur="500"/>
                                        <p:tgtEl>
                                          <p:spTgt spid="67591"/>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7592"/>
                                        </p:tgtEl>
                                        <p:attrNameLst>
                                          <p:attrName>style.visibility</p:attrName>
                                        </p:attrNameLst>
                                      </p:cBhvr>
                                      <p:to>
                                        <p:strVal val="visible"/>
                                      </p:to>
                                    </p:set>
                                    <p:animEffect transition="in" filter="box(in)">
                                      <p:cBhvr>
                                        <p:cTn id="32"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nimBg="1"/>
      <p:bldP spid="67592" grpId="0"/>
      <p:bldP spid="67591" grpId="0" animBg="1"/>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1 CuadroTexto"/>
          <p:cNvSpPr txBox="1">
            <a:spLocks noChangeArrowheads="1"/>
          </p:cNvSpPr>
          <p:nvPr/>
        </p:nvSpPr>
        <p:spPr bwMode="auto">
          <a:xfrm>
            <a:off x="180304" y="188913"/>
            <a:ext cx="11822805" cy="668319"/>
          </a:xfrm>
          <a:prstGeom prst="rect">
            <a:avLst/>
          </a:prstGeom>
          <a:noFill/>
          <a:ln w="9525">
            <a:noFill/>
            <a:miter lim="800000"/>
            <a:headEnd/>
            <a:tailEnd/>
          </a:ln>
        </p:spPr>
        <p:txBody>
          <a:bodyPr wrap="square">
            <a:spAutoFit/>
          </a:bodyPr>
          <a:lstStyle/>
          <a:p>
            <a:r>
              <a:rPr lang="es-ES" b="1" dirty="0">
                <a:solidFill>
                  <a:srgbClr val="000000"/>
                </a:solidFill>
                <a:latin typeface="Tw Cen MT"/>
              </a:rPr>
              <a:t>Indica las principales diferencias entre mitosis y </a:t>
            </a:r>
            <a:r>
              <a:rPr lang="es-ES" b="1" dirty="0" smtClean="0">
                <a:solidFill>
                  <a:srgbClr val="000000"/>
                </a:solidFill>
                <a:latin typeface="Tw Cen MT"/>
              </a:rPr>
              <a:t>meiosis. Ayúdate de una tabla y de una serie de dibujos. </a:t>
            </a:r>
          </a:p>
          <a:p>
            <a:r>
              <a:rPr lang="es-ES" b="1" dirty="0" smtClean="0">
                <a:solidFill>
                  <a:srgbClr val="000000"/>
                </a:solidFill>
                <a:latin typeface="Tw Cen MT"/>
              </a:rPr>
              <a:t>(</a:t>
            </a:r>
            <a:r>
              <a:rPr lang="es-ES" b="1" dirty="0">
                <a:solidFill>
                  <a:srgbClr val="000000"/>
                </a:solidFill>
                <a:latin typeface="Tw Cen MT"/>
              </a:rPr>
              <a:t>En 3 diapositivas)</a:t>
            </a:r>
            <a:endParaRPr lang="es-ES_tradnl" b="1" dirty="0">
              <a:solidFill>
                <a:srgbClr val="000000"/>
              </a:solidFill>
              <a:latin typeface="Tw Cen MT"/>
            </a:endParaRPr>
          </a:p>
        </p:txBody>
      </p:sp>
      <p:graphicFrame>
        <p:nvGraphicFramePr>
          <p:cNvPr id="3" name="2 Tabla"/>
          <p:cNvGraphicFramePr>
            <a:graphicFrameLocks noGrp="1"/>
          </p:cNvGraphicFramePr>
          <p:nvPr/>
        </p:nvGraphicFramePr>
        <p:xfrm>
          <a:off x="2368345" y="1114809"/>
          <a:ext cx="7643866" cy="5394960"/>
        </p:xfrm>
        <a:graphic>
          <a:graphicData uri="http://schemas.openxmlformats.org/drawingml/2006/table">
            <a:tbl>
              <a:tblPr/>
              <a:tblGrid>
                <a:gridCol w="3787100">
                  <a:extLst>
                    <a:ext uri="{9D8B030D-6E8A-4147-A177-3AD203B41FA5}">
                      <a16:colId xmlns:a16="http://schemas.microsoft.com/office/drawing/2014/main" val="20000"/>
                    </a:ext>
                  </a:extLst>
                </a:gridCol>
                <a:gridCol w="3856766">
                  <a:extLst>
                    <a:ext uri="{9D8B030D-6E8A-4147-A177-3AD203B41FA5}">
                      <a16:colId xmlns:a16="http://schemas.microsoft.com/office/drawing/2014/main" val="20001"/>
                    </a:ext>
                  </a:extLst>
                </a:gridCol>
              </a:tblGrid>
              <a:tr h="225594">
                <a:tc>
                  <a:txBody>
                    <a:bodyPr/>
                    <a:lstStyle/>
                    <a:p>
                      <a:pPr indent="-255905" algn="ctr">
                        <a:spcAft>
                          <a:spcPts val="0"/>
                        </a:spcAft>
                      </a:pPr>
                      <a:r>
                        <a:rPr lang="es-ES" sz="1800" b="1" dirty="0">
                          <a:latin typeface="Calibri"/>
                          <a:ea typeface="Times New Roman"/>
                          <a:cs typeface="Times New Roman"/>
                        </a:rPr>
                        <a:t>MITOSIS</a:t>
                      </a:r>
                      <a:endParaRPr lang="es-ES" sz="1800" dirty="0">
                        <a:latin typeface="Comic Sans MS"/>
                        <a:ea typeface="Times New Roman"/>
                        <a:cs typeface="Times New Roman"/>
                      </a:endParaRPr>
                    </a:p>
                  </a:txBody>
                  <a:tcPr marL="63832" marR="63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a:txBody>
                    <a:bodyPr/>
                    <a:lstStyle/>
                    <a:p>
                      <a:pPr indent="-255905" algn="ctr">
                        <a:spcAft>
                          <a:spcPts val="0"/>
                        </a:spcAft>
                      </a:pPr>
                      <a:r>
                        <a:rPr lang="es-ES" sz="1800" b="1" dirty="0">
                          <a:latin typeface="Calibri"/>
                          <a:ea typeface="Times New Roman"/>
                          <a:cs typeface="Times New Roman"/>
                        </a:rPr>
                        <a:t>MEIOSIS</a:t>
                      </a:r>
                      <a:endParaRPr lang="es-ES" sz="1800" dirty="0">
                        <a:latin typeface="Comic Sans MS"/>
                        <a:ea typeface="Times New Roman"/>
                        <a:cs typeface="Times New Roman"/>
                      </a:endParaRPr>
                    </a:p>
                  </a:txBody>
                  <a:tcPr marL="63832" marR="63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extLst>
                  <a:ext uri="{0D108BD9-81ED-4DB2-BD59-A6C34878D82A}">
                    <a16:rowId xmlns:a16="http://schemas.microsoft.com/office/drawing/2014/main" val="10000"/>
                  </a:ext>
                </a:extLst>
              </a:tr>
              <a:tr h="902375">
                <a:tc>
                  <a:txBody>
                    <a:bodyPr/>
                    <a:lstStyle/>
                    <a:p>
                      <a:pPr indent="-255905" algn="l">
                        <a:spcAft>
                          <a:spcPts val="0"/>
                        </a:spcAft>
                      </a:pPr>
                      <a:r>
                        <a:rPr lang="es-ES" sz="1600" b="1" dirty="0">
                          <a:latin typeface="Calibri"/>
                          <a:ea typeface="Times New Roman"/>
                          <a:cs typeface="Times New Roman"/>
                        </a:rPr>
                        <a:t>DIVISIÓN NUCLEAR: a partir de un núcleo parental se originan 2 núcleos idénticos a este, tanto en dotación cromosómica como en información genética.</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spcAft>
                          <a:spcPts val="0"/>
                        </a:spcAft>
                      </a:pPr>
                      <a:r>
                        <a:rPr lang="es-ES" sz="1600" b="1" dirty="0">
                          <a:latin typeface="Calibri"/>
                          <a:ea typeface="Times New Roman"/>
                          <a:cs typeface="Times New Roman"/>
                        </a:rPr>
                        <a:t>DIVISIÓN NUCLEAR: a partir de un núcleo parental diploide se originan cuatro núcleos haploides con información genética diferente. Asociada a los fenómenos sexuales,</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5594">
                <a:tc>
                  <a:txBody>
                    <a:bodyPr/>
                    <a:lstStyle/>
                    <a:p>
                      <a:pPr indent="-255905" algn="l">
                        <a:spcAft>
                          <a:spcPts val="0"/>
                        </a:spcAft>
                      </a:pPr>
                      <a:r>
                        <a:rPr lang="es-ES" sz="1600" b="1" dirty="0">
                          <a:latin typeface="Calibri"/>
                          <a:ea typeface="Times New Roman"/>
                          <a:cs typeface="Times New Roman"/>
                        </a:rPr>
                        <a:t>No se produce </a:t>
                      </a:r>
                      <a:r>
                        <a:rPr lang="es-ES" sz="1600" b="1" dirty="0" err="1">
                          <a:latin typeface="Calibri"/>
                          <a:ea typeface="Times New Roman"/>
                          <a:cs typeface="Times New Roman"/>
                        </a:rPr>
                        <a:t>sobrecruzamiento</a:t>
                      </a:r>
                      <a:r>
                        <a:rPr lang="es-ES" sz="1600" b="1" dirty="0">
                          <a:latin typeface="Calibri"/>
                          <a:ea typeface="Times New Roman"/>
                          <a:cs typeface="Times New Roman"/>
                        </a:rPr>
                        <a:t>.</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spcAft>
                          <a:spcPts val="0"/>
                        </a:spcAft>
                      </a:pPr>
                      <a:r>
                        <a:rPr lang="es-ES" sz="1600" b="1" dirty="0">
                          <a:latin typeface="Calibri"/>
                          <a:ea typeface="Times New Roman"/>
                          <a:cs typeface="Times New Roman"/>
                        </a:rPr>
                        <a:t>Se produce </a:t>
                      </a:r>
                      <a:r>
                        <a:rPr lang="es-ES" sz="1600" b="1" dirty="0" err="1">
                          <a:latin typeface="Calibri"/>
                          <a:ea typeface="Times New Roman"/>
                          <a:cs typeface="Times New Roman"/>
                        </a:rPr>
                        <a:t>sobrecruzamiento</a:t>
                      </a:r>
                      <a:r>
                        <a:rPr lang="es-ES" sz="1600" b="1" dirty="0">
                          <a:latin typeface="Calibri"/>
                          <a:ea typeface="Times New Roman"/>
                          <a:cs typeface="Times New Roman"/>
                        </a:rPr>
                        <a:t> durante la profase I</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02375">
                <a:tc>
                  <a:txBody>
                    <a:bodyPr/>
                    <a:lstStyle/>
                    <a:p>
                      <a:pPr indent="-255905" algn="l">
                        <a:spcAft>
                          <a:spcPts val="0"/>
                        </a:spcAft>
                      </a:pPr>
                      <a:r>
                        <a:rPr lang="es-ES" sz="1600" b="1" dirty="0">
                          <a:latin typeface="Calibri"/>
                          <a:ea typeface="Times New Roman"/>
                          <a:cs typeface="Times New Roman"/>
                        </a:rPr>
                        <a:t>Se produce una sola división</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spcAft>
                          <a:spcPts val="0"/>
                        </a:spcAft>
                      </a:pPr>
                      <a:r>
                        <a:rPr lang="es-ES" sz="1600" b="1" dirty="0">
                          <a:latin typeface="Calibri"/>
                          <a:ea typeface="Times New Roman"/>
                          <a:cs typeface="Times New Roman"/>
                        </a:rPr>
                        <a:t>Consta de dos divisiones sucesivas: la primera o </a:t>
                      </a:r>
                      <a:r>
                        <a:rPr lang="es-ES" sz="1600" b="1" dirty="0" err="1">
                          <a:latin typeface="Calibri"/>
                          <a:ea typeface="Times New Roman"/>
                          <a:cs typeface="Times New Roman"/>
                        </a:rPr>
                        <a:t>reduccional</a:t>
                      </a:r>
                      <a:r>
                        <a:rPr lang="es-ES" sz="1600" b="1" dirty="0">
                          <a:latin typeface="Calibri"/>
                          <a:ea typeface="Times New Roman"/>
                          <a:cs typeface="Times New Roman"/>
                        </a:rPr>
                        <a:t> y la segunda equivalente a una mitosis normal pero a partir de una célula haploide.</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6781">
                <a:tc>
                  <a:txBody>
                    <a:bodyPr/>
                    <a:lstStyle/>
                    <a:p>
                      <a:pPr indent="-255905" algn="l">
                        <a:spcAft>
                          <a:spcPts val="0"/>
                        </a:spcAft>
                      </a:pPr>
                      <a:r>
                        <a:rPr lang="es-ES" sz="1600" b="1">
                          <a:latin typeface="Calibri"/>
                          <a:ea typeface="Times New Roman"/>
                          <a:cs typeface="Times New Roman"/>
                        </a:rPr>
                        <a:t>Profase simple</a:t>
                      </a:r>
                      <a:endParaRPr lang="es-ES" sz="160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spcAft>
                          <a:spcPts val="0"/>
                        </a:spcAft>
                      </a:pPr>
                      <a:r>
                        <a:rPr lang="es-ES" sz="1600" b="1" dirty="0">
                          <a:latin typeface="Calibri"/>
                          <a:ea typeface="Times New Roman"/>
                          <a:cs typeface="Times New Roman"/>
                        </a:rPr>
                        <a:t>Profase meiótica I </a:t>
                      </a:r>
                      <a:r>
                        <a:rPr lang="es-ES" sz="1600" b="1" dirty="0" smtClean="0">
                          <a:latin typeface="Calibri"/>
                          <a:ea typeface="Times New Roman"/>
                          <a:cs typeface="Times New Roman"/>
                        </a:rPr>
                        <a:t>larga y compleja</a:t>
                      </a:r>
                      <a:r>
                        <a:rPr lang="es-ES" sz="1600" b="1" dirty="0">
                          <a:latin typeface="Calibri"/>
                          <a:ea typeface="Times New Roman"/>
                          <a:cs typeface="Times New Roman"/>
                        </a:rPr>
                        <a:t>, dividida en varias fases (</a:t>
                      </a:r>
                      <a:r>
                        <a:rPr lang="es-ES" sz="1600" b="1" dirty="0" err="1">
                          <a:latin typeface="Calibri"/>
                          <a:ea typeface="Times New Roman"/>
                          <a:cs typeface="Times New Roman"/>
                        </a:rPr>
                        <a:t>leptoteno</a:t>
                      </a:r>
                      <a:r>
                        <a:rPr lang="es-ES" sz="1600" b="1" dirty="0">
                          <a:latin typeface="Calibri"/>
                          <a:ea typeface="Times New Roman"/>
                          <a:cs typeface="Times New Roman"/>
                        </a:rPr>
                        <a:t>, </a:t>
                      </a:r>
                      <a:r>
                        <a:rPr lang="es-ES" sz="1600" b="1" dirty="0" err="1">
                          <a:latin typeface="Calibri"/>
                          <a:ea typeface="Times New Roman"/>
                          <a:cs typeface="Times New Roman"/>
                        </a:rPr>
                        <a:t>zigoteno</a:t>
                      </a:r>
                      <a:r>
                        <a:rPr lang="es-ES" sz="1600" b="1" dirty="0">
                          <a:latin typeface="Calibri"/>
                          <a:ea typeface="Times New Roman"/>
                          <a:cs typeface="Times New Roman"/>
                        </a:rPr>
                        <a:t>, </a:t>
                      </a:r>
                      <a:r>
                        <a:rPr lang="es-ES" sz="1600" b="1" dirty="0" err="1">
                          <a:latin typeface="Calibri"/>
                          <a:ea typeface="Times New Roman"/>
                          <a:cs typeface="Times New Roman"/>
                        </a:rPr>
                        <a:t>paquiteno</a:t>
                      </a:r>
                      <a:r>
                        <a:rPr lang="es-ES" sz="1600" b="1" dirty="0">
                          <a:latin typeface="Calibri"/>
                          <a:ea typeface="Times New Roman"/>
                          <a:cs typeface="Times New Roman"/>
                        </a:rPr>
                        <a:t>, </a:t>
                      </a:r>
                      <a:r>
                        <a:rPr lang="es-ES" sz="1600" b="1" dirty="0" err="1">
                          <a:latin typeface="Calibri"/>
                          <a:ea typeface="Times New Roman"/>
                          <a:cs typeface="Times New Roman"/>
                        </a:rPr>
                        <a:t>diploteno</a:t>
                      </a:r>
                      <a:r>
                        <a:rPr lang="es-ES" sz="1600" b="1" dirty="0">
                          <a:latin typeface="Calibri"/>
                          <a:ea typeface="Times New Roman"/>
                          <a:cs typeface="Times New Roman"/>
                        </a:rPr>
                        <a:t> y </a:t>
                      </a:r>
                      <a:r>
                        <a:rPr lang="es-ES" sz="1600" b="1" dirty="0" err="1">
                          <a:latin typeface="Calibri"/>
                          <a:ea typeface="Times New Roman"/>
                          <a:cs typeface="Times New Roman"/>
                        </a:rPr>
                        <a:t>diacinesis</a:t>
                      </a:r>
                      <a:r>
                        <a:rPr lang="es-ES" sz="1600" b="1" dirty="0">
                          <a:latin typeface="Calibri"/>
                          <a:ea typeface="Times New Roman"/>
                          <a:cs typeface="Times New Roman"/>
                        </a:rPr>
                        <a:t>)</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76781">
                <a:tc>
                  <a:txBody>
                    <a:bodyPr/>
                    <a:lstStyle/>
                    <a:p>
                      <a:pPr indent="-255905" algn="l">
                        <a:spcAft>
                          <a:spcPts val="0"/>
                        </a:spcAft>
                      </a:pPr>
                      <a:r>
                        <a:rPr lang="es-ES" sz="1600" b="1" dirty="0">
                          <a:latin typeface="Calibri"/>
                          <a:ea typeface="Times New Roman"/>
                          <a:cs typeface="Times New Roman"/>
                        </a:rPr>
                        <a:t>Fase S con replicación antes de cada división celular.</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spcAft>
                          <a:spcPts val="0"/>
                        </a:spcAft>
                      </a:pPr>
                      <a:r>
                        <a:rPr lang="es-ES" sz="1600" b="1" dirty="0">
                          <a:latin typeface="Calibri"/>
                          <a:ea typeface="Times New Roman"/>
                          <a:cs typeface="Times New Roman"/>
                        </a:rPr>
                        <a:t>Fase S con replicación antes de la primera división celular. Fase S corta y sin replicación antes de la segunda división celular.</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76781">
                <a:tc>
                  <a:txBody>
                    <a:bodyPr/>
                    <a:lstStyle/>
                    <a:p>
                      <a:pPr indent="-255905" algn="l">
                        <a:spcAft>
                          <a:spcPts val="0"/>
                        </a:spcAft>
                      </a:pPr>
                      <a:r>
                        <a:rPr lang="es-ES" sz="1600" b="1" dirty="0">
                          <a:latin typeface="Calibri"/>
                          <a:ea typeface="Times New Roman"/>
                          <a:cs typeface="Times New Roman"/>
                        </a:rPr>
                        <a:t>Anafase con separación y emigración de </a:t>
                      </a:r>
                      <a:r>
                        <a:rPr lang="es-ES" sz="1600" b="1" dirty="0" err="1">
                          <a:latin typeface="Calibri"/>
                          <a:ea typeface="Times New Roman"/>
                          <a:cs typeface="Times New Roman"/>
                        </a:rPr>
                        <a:t>cromátidas</a:t>
                      </a:r>
                      <a:r>
                        <a:rPr lang="es-ES" sz="1600" b="1" dirty="0">
                          <a:latin typeface="Calibri"/>
                          <a:ea typeface="Times New Roman"/>
                          <a:cs typeface="Times New Roman"/>
                        </a:rPr>
                        <a:t> hacia los polos opuestos.</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905" algn="l">
                        <a:spcAft>
                          <a:spcPts val="0"/>
                        </a:spcAft>
                      </a:pPr>
                      <a:r>
                        <a:rPr lang="es-ES" sz="1600" b="1" dirty="0">
                          <a:latin typeface="Calibri"/>
                          <a:ea typeface="Times New Roman"/>
                          <a:cs typeface="Times New Roman"/>
                        </a:rPr>
                        <a:t>Anafase I con segregación y emigración de cromosomas homólogos </a:t>
                      </a:r>
                      <a:r>
                        <a:rPr lang="es-ES" sz="1600" b="1" dirty="0" smtClean="0">
                          <a:latin typeface="Calibri"/>
                          <a:ea typeface="Times New Roman"/>
                          <a:cs typeface="Times New Roman"/>
                        </a:rPr>
                        <a:t>dobles completos, </a:t>
                      </a:r>
                      <a:r>
                        <a:rPr lang="es-ES" sz="1600" b="1" dirty="0">
                          <a:latin typeface="Calibri"/>
                          <a:ea typeface="Times New Roman"/>
                          <a:cs typeface="Times New Roman"/>
                        </a:rPr>
                        <a:t>hacia los polos opuestos.</a:t>
                      </a:r>
                      <a:endParaRPr lang="es-ES" sz="1600" dirty="0">
                        <a:latin typeface="Comic Sans MS"/>
                        <a:ea typeface="Times New Roman"/>
                        <a:cs typeface="Times New Roman"/>
                      </a:endParaRPr>
                    </a:p>
                  </a:txBody>
                  <a:tcPr marL="63832" marR="63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8400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1260" y="128789"/>
            <a:ext cx="11823213" cy="1146219"/>
          </a:xfrm>
        </p:spPr>
        <p:txBody>
          <a:bodyPr/>
          <a:lstStyle/>
          <a:p>
            <a:pPr lvl="0"/>
            <a:r>
              <a:rPr lang="es-ES" sz="2000" b="1" dirty="0" smtClean="0">
                <a:latin typeface="Calibri" panose="020F0502020204030204" pitchFamily="34" charset="0"/>
                <a:cs typeface="Calibri" panose="020F0502020204030204" pitchFamily="34" charset="0"/>
              </a:rPr>
              <a:t>A) Representa</a:t>
            </a:r>
            <a:r>
              <a:rPr lang="es-ES" sz="2000" b="1" dirty="0">
                <a:latin typeface="Calibri" panose="020F0502020204030204" pitchFamily="34" charset="0"/>
                <a:cs typeface="Calibri" panose="020F0502020204030204" pitchFamily="34" charset="0"/>
              </a:rPr>
              <a:t>, mediante dibujos simples, las distintas etapas de la mitosis.</a:t>
            </a:r>
          </a:p>
          <a:p>
            <a:pPr lvl="0"/>
            <a:r>
              <a:rPr lang="es-ES" sz="2000" b="1" dirty="0" smtClean="0">
                <a:latin typeface="Calibri" panose="020F0502020204030204" pitchFamily="34" charset="0"/>
                <a:cs typeface="Calibri" panose="020F0502020204030204" pitchFamily="34" charset="0"/>
              </a:rPr>
              <a:t>B) Representa </a:t>
            </a:r>
            <a:r>
              <a:rPr lang="es-ES" sz="2000" b="1" dirty="0">
                <a:latin typeface="Calibri" panose="020F0502020204030204" pitchFamily="34" charset="0"/>
                <a:cs typeface="Calibri" panose="020F0502020204030204" pitchFamily="34" charset="0"/>
              </a:rPr>
              <a:t>La Metafase I y Anafase I de la Meiosis indicando claramente la diferencia con la Metafase y la Anafase de la Mitosis.</a:t>
            </a:r>
          </a:p>
          <a:p>
            <a:endParaRPr lang="es-ES" sz="2000" b="1" dirty="0">
              <a:latin typeface="Calibri" panose="020F0502020204030204" pitchFamily="34" charset="0"/>
              <a:cs typeface="Calibri" panose="020F0502020204030204" pitchFamily="34" charset="0"/>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b="8002"/>
          <a:stretch>
            <a:fillRect/>
          </a:stretch>
        </p:blipFill>
        <p:spPr bwMode="auto">
          <a:xfrm>
            <a:off x="437677" y="1275008"/>
            <a:ext cx="11230377" cy="2742402"/>
          </a:xfrm>
          <a:prstGeom prst="rect">
            <a:avLst/>
          </a:prstGeom>
          <a:noFill/>
          <a:ln>
            <a:noFill/>
          </a:ln>
        </p:spPr>
      </p:pic>
      <p:pic>
        <p:nvPicPr>
          <p:cNvPr id="5" name="4 Imagen"/>
          <p:cNvPicPr/>
          <p:nvPr/>
        </p:nvPicPr>
        <p:blipFill rotWithShape="1">
          <a:blip r:embed="rId3" cstate="print">
            <a:extLst>
              <a:ext uri="{28A0092B-C50C-407E-A947-70E740481C1C}">
                <a14:useLocalDpi xmlns:a14="http://schemas.microsoft.com/office/drawing/2010/main" val="0"/>
              </a:ext>
            </a:extLst>
          </a:blip>
          <a:srcRect l="24554" r="25223" b="4079"/>
          <a:stretch/>
        </p:blipFill>
        <p:spPr bwMode="auto">
          <a:xfrm>
            <a:off x="4277396" y="4157663"/>
            <a:ext cx="4709442" cy="27003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448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dirty="0"/>
          </a:p>
        </p:txBody>
      </p:sp>
      <p:pic>
        <p:nvPicPr>
          <p:cNvPr id="1027" name="Picture 3"/>
          <p:cNvPicPr>
            <a:picLocks noChangeAspect="1" noChangeArrowheads="1"/>
          </p:cNvPicPr>
          <p:nvPr/>
        </p:nvPicPr>
        <p:blipFill>
          <a:blip r:embed="rId2" cstate="print"/>
          <a:srcRect/>
          <a:stretch>
            <a:fillRect/>
          </a:stretch>
        </p:blipFill>
        <p:spPr bwMode="auto">
          <a:xfrm>
            <a:off x="1775520" y="0"/>
            <a:ext cx="8640960" cy="3134948"/>
          </a:xfrm>
          <a:prstGeom prst="rect">
            <a:avLst/>
          </a:prstGeom>
          <a:noFill/>
          <a:ln w="38100">
            <a:solidFill>
              <a:srgbClr val="C00000"/>
            </a:solid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775521" y="3257550"/>
            <a:ext cx="8658225" cy="3600450"/>
          </a:xfrm>
          <a:prstGeom prst="rect">
            <a:avLst/>
          </a:prstGeom>
          <a:noFill/>
          <a:ln w="28575">
            <a:solidFill>
              <a:srgbClr val="FF0000"/>
            </a:solidFill>
            <a:miter lim="800000"/>
            <a:headEnd/>
            <a:tailEnd/>
          </a:ln>
        </p:spPr>
      </p:pic>
    </p:spTree>
    <p:extLst>
      <p:ext uri="{BB962C8B-B14F-4D97-AF65-F5344CB8AC3E}">
        <p14:creationId xmlns:p14="http://schemas.microsoft.com/office/powerpoint/2010/main" val="2153907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166939" y="1"/>
            <a:ext cx="8143875" cy="1643063"/>
          </a:xfrm>
          <a:prstGeom prst="rect">
            <a:avLst/>
          </a:prstGeom>
          <a:noFill/>
          <a:ln w="9525">
            <a:noFill/>
            <a:miter lim="800000"/>
            <a:headEnd/>
            <a:tailEnd/>
          </a:ln>
          <a:effectLst/>
        </p:spPr>
        <p:txBody>
          <a:bodyPr anchor="ctr" anchorCtr="1"/>
          <a:lstStyle/>
          <a:p>
            <a:pPr>
              <a:defRPr/>
            </a:pPr>
            <a:r>
              <a:rPr lang="es-ES" sz="4000" kern="0" dirty="0">
                <a:solidFill>
                  <a:srgbClr val="000000"/>
                </a:solidFill>
                <a:effectLst>
                  <a:outerShdw blurRad="38100" dist="38100" dir="2700000" algn="tl">
                    <a:srgbClr val="000000"/>
                  </a:outerShdw>
                </a:effectLst>
                <a:latin typeface="Tw Cen MT"/>
              </a:rPr>
              <a:t>Comparativa mitosis y meiosis</a:t>
            </a:r>
          </a:p>
        </p:txBody>
      </p:sp>
      <p:pic>
        <p:nvPicPr>
          <p:cNvPr id="46084" name="Picture 3"/>
          <p:cNvPicPr>
            <a:picLocks noChangeAspect="1" noChangeArrowheads="1"/>
          </p:cNvPicPr>
          <p:nvPr/>
        </p:nvPicPr>
        <p:blipFill>
          <a:blip r:embed="rId3" cstate="print"/>
          <a:srcRect/>
          <a:stretch>
            <a:fillRect/>
          </a:stretch>
        </p:blipFill>
        <p:spPr bwMode="auto">
          <a:xfrm>
            <a:off x="576431" y="1952930"/>
            <a:ext cx="4266025" cy="2820142"/>
          </a:xfrm>
          <a:prstGeom prst="rect">
            <a:avLst/>
          </a:prstGeom>
          <a:noFill/>
          <a:ln w="28575">
            <a:solidFill>
              <a:srgbClr val="000000"/>
            </a:solidFill>
            <a:miter lim="800000"/>
            <a:headEnd/>
            <a:tailEnd/>
          </a:ln>
        </p:spPr>
      </p:pic>
      <p:sp>
        <p:nvSpPr>
          <p:cNvPr id="7" name="Rectangle 2"/>
          <p:cNvSpPr txBox="1">
            <a:spLocks noChangeArrowheads="1"/>
          </p:cNvSpPr>
          <p:nvPr/>
        </p:nvSpPr>
        <p:spPr bwMode="auto">
          <a:xfrm>
            <a:off x="1738283" y="5857892"/>
            <a:ext cx="8143875" cy="714380"/>
          </a:xfrm>
          <a:prstGeom prst="rect">
            <a:avLst/>
          </a:prstGeom>
          <a:noFill/>
          <a:ln w="9525">
            <a:noFill/>
            <a:miter lim="800000"/>
            <a:headEnd/>
            <a:tailEnd/>
          </a:ln>
          <a:effectLst/>
        </p:spPr>
        <p:txBody>
          <a:bodyPr anchor="ctr" anchorCtr="1"/>
          <a:lstStyle/>
          <a:p>
            <a:pPr>
              <a:defRPr/>
            </a:pPr>
            <a:r>
              <a:rPr lang="es-ES" sz="4000" kern="0" dirty="0">
                <a:solidFill>
                  <a:srgbClr val="000000"/>
                </a:solidFill>
                <a:effectLst>
                  <a:outerShdw blurRad="38100" dist="38100" dir="2700000" algn="tl">
                    <a:srgbClr val="000000"/>
                  </a:outerShdw>
                </a:effectLst>
                <a:latin typeface="Tw Cen MT"/>
              </a:rPr>
              <a:t> mitosis                       meiosis</a:t>
            </a:r>
          </a:p>
        </p:txBody>
      </p:sp>
      <p:pic>
        <p:nvPicPr>
          <p:cNvPr id="8" name="Picture 3" descr="C:\Users\USUARIO\Documents\20142015\Alumnos 2º\Modificaciones1112\9 Ciclo celular\imágenes\CICLO MEIOSIS 1.JPG"/>
          <p:cNvPicPr>
            <a:picLocks noChangeAspect="1" noChangeArrowheads="1"/>
          </p:cNvPicPr>
          <p:nvPr/>
        </p:nvPicPr>
        <p:blipFill>
          <a:blip r:embed="rId4" cstate="print"/>
          <a:srcRect b="4047"/>
          <a:stretch>
            <a:fillRect/>
          </a:stretch>
        </p:blipFill>
        <p:spPr bwMode="auto">
          <a:xfrm>
            <a:off x="5531540" y="1967076"/>
            <a:ext cx="6331544" cy="2805996"/>
          </a:xfrm>
          <a:prstGeom prst="rect">
            <a:avLst/>
          </a:prstGeom>
          <a:noFill/>
          <a:ln w="38100">
            <a:solidFill>
              <a:srgbClr val="000000"/>
            </a:solidFill>
          </a:ln>
        </p:spPr>
      </p:pic>
      <p:sp>
        <p:nvSpPr>
          <p:cNvPr id="10" name="11 CuadroTexto"/>
          <p:cNvSpPr txBox="1">
            <a:spLocks noChangeArrowheads="1"/>
          </p:cNvSpPr>
          <p:nvPr/>
        </p:nvSpPr>
        <p:spPr bwMode="auto">
          <a:xfrm>
            <a:off x="341023" y="150277"/>
            <a:ext cx="10747687" cy="369332"/>
          </a:xfrm>
          <a:prstGeom prst="rect">
            <a:avLst/>
          </a:prstGeom>
          <a:noFill/>
          <a:ln w="9525">
            <a:noFill/>
            <a:miter lim="800000"/>
            <a:headEnd/>
            <a:tailEnd/>
          </a:ln>
        </p:spPr>
        <p:txBody>
          <a:bodyPr wrap="square">
            <a:spAutoFit/>
          </a:bodyPr>
          <a:lstStyle/>
          <a:p>
            <a:r>
              <a:rPr lang="es-ES" b="1" dirty="0">
                <a:solidFill>
                  <a:srgbClr val="000000"/>
                </a:solidFill>
                <a:latin typeface="Tw Cen MT"/>
              </a:rPr>
              <a:t>Indica las principales diferencias entre mitosis y </a:t>
            </a:r>
            <a:r>
              <a:rPr lang="es-ES" b="1" dirty="0" smtClean="0">
                <a:solidFill>
                  <a:srgbClr val="000000"/>
                </a:solidFill>
                <a:latin typeface="Tw Cen MT"/>
              </a:rPr>
              <a:t>meiosis (Variaciones en el nº de moléculas de ADN, gráficas) </a:t>
            </a:r>
            <a:endParaRPr lang="es-ES_tradnl" b="1" dirty="0">
              <a:solidFill>
                <a:srgbClr val="000000"/>
              </a:solidFill>
              <a:latin typeface="Tw Cen MT"/>
            </a:endParaRPr>
          </a:p>
        </p:txBody>
      </p:sp>
    </p:spTree>
    <p:extLst>
      <p:ext uri="{BB962C8B-B14F-4D97-AF65-F5344CB8AC3E}">
        <p14:creationId xmlns:p14="http://schemas.microsoft.com/office/powerpoint/2010/main" val="290112179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5_Intermedio">
  <a:themeElements>
    <a:clrScheme name="5_Intermedio 1">
      <a:dk1>
        <a:srgbClr val="000000"/>
      </a:dk1>
      <a:lt1>
        <a:srgbClr val="FFFFFF"/>
      </a:lt1>
      <a:dk2>
        <a:srgbClr val="000000"/>
      </a:dk2>
      <a:lt2>
        <a:srgbClr val="EBDDC3"/>
      </a:lt2>
      <a:accent1>
        <a:srgbClr val="94B6D2"/>
      </a:accent1>
      <a:accent2>
        <a:srgbClr val="DD8047"/>
      </a:accent2>
      <a:accent3>
        <a:srgbClr val="FFFFFF"/>
      </a:accent3>
      <a:accent4>
        <a:srgbClr val="000000"/>
      </a:accent4>
      <a:accent5>
        <a:srgbClr val="C8D7E5"/>
      </a:accent5>
      <a:accent6>
        <a:srgbClr val="C8733F"/>
      </a:accent6>
      <a:hlink>
        <a:srgbClr val="F7B615"/>
      </a:hlink>
      <a:folHlink>
        <a:srgbClr val="704404"/>
      </a:folHlink>
    </a:clrScheme>
    <a:fontScheme name="5_Intermedio">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Intermedio 1">
        <a:dk1>
          <a:srgbClr val="000000"/>
        </a:dk1>
        <a:lt1>
          <a:srgbClr val="FFFFFF"/>
        </a:lt1>
        <a:dk2>
          <a:srgbClr val="000000"/>
        </a:dk2>
        <a:lt2>
          <a:srgbClr val="EBDDC3"/>
        </a:lt2>
        <a:accent1>
          <a:srgbClr val="94B6D2"/>
        </a:accent1>
        <a:accent2>
          <a:srgbClr val="DD8047"/>
        </a:accent2>
        <a:accent3>
          <a:srgbClr val="FFFFFF"/>
        </a:accent3>
        <a:accent4>
          <a:srgbClr val="000000"/>
        </a:accent4>
        <a:accent5>
          <a:srgbClr val="C8D7E5"/>
        </a:accent5>
        <a:accent6>
          <a:srgbClr val="C8733F"/>
        </a:accent6>
        <a:hlink>
          <a:srgbClr val="F7B615"/>
        </a:hlink>
        <a:folHlink>
          <a:srgbClr val="70440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medio">
  <a:themeElements>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615</TotalTime>
  <Words>2279</Words>
  <Application>Microsoft Office PowerPoint</Application>
  <PresentationFormat>Panorámica</PresentationFormat>
  <Paragraphs>240</Paragraphs>
  <Slides>22</Slides>
  <Notes>11</Notes>
  <HiddenSlides>0</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22</vt:i4>
      </vt:variant>
    </vt:vector>
  </HeadingPairs>
  <TitlesOfParts>
    <vt:vector size="35" baseType="lpstr">
      <vt:lpstr>Arial</vt:lpstr>
      <vt:lpstr>Calibri</vt:lpstr>
      <vt:lpstr>Calibri Light</vt:lpstr>
      <vt:lpstr>Comic Sans MS</vt:lpstr>
      <vt:lpstr>Courier New</vt:lpstr>
      <vt:lpstr>Symbol</vt:lpstr>
      <vt:lpstr>Times New Roman</vt:lpstr>
      <vt:lpstr>Tw Cen MT</vt:lpstr>
      <vt:lpstr>Wingdings</vt:lpstr>
      <vt:lpstr>Wingdings 2</vt:lpstr>
      <vt:lpstr>5_Intermedio</vt:lpstr>
      <vt:lpstr>Intermedio</vt:lpstr>
      <vt:lpstr>Tema de Office</vt:lpstr>
      <vt:lpstr>Presentación de PowerPoint</vt:lpstr>
      <vt:lpstr>Presentación de PowerPoint</vt:lpstr>
      <vt:lpstr>Presentación de PowerPoint</vt:lpstr>
      <vt:lpstr> a) Identifique las diferentes fases del ciclo celular explicando los principales acontecimientos que ocurren en cada una ellas.  b) Indique además el nº de cadenas de ADN que hay en cada fase del ciclo, considerar 2n = 4.  </vt:lpstr>
      <vt:lpstr>Presentación de PowerPoint</vt:lpstr>
      <vt:lpstr>Presentación de PowerPoint</vt:lpstr>
      <vt:lpstr>Presentación de PowerPoint</vt:lpstr>
      <vt:lpstr>Presentación de PowerPoint</vt:lpstr>
      <vt:lpstr>Presentación de PowerPoint</vt:lpstr>
      <vt:lpstr>Enumera las distintas fases de que consta la profase I de la meiosis, indicando mediante un dibujo claro los acontecimientos que en ellas tienen lugar a nivel cromosómico.  </vt:lpstr>
      <vt:lpstr>Presentación de PowerPoint</vt:lpstr>
      <vt:lpstr>Presentación de PowerPoint</vt:lpstr>
      <vt:lpstr>Presentación de PowerPoint</vt:lpstr>
      <vt:lpstr>Presentación de PowerPoint</vt:lpstr>
      <vt:lpstr>Presentación de PowerPoint</vt:lpstr>
      <vt:lpstr>Presentación de PowerPoint</vt:lpstr>
      <vt:lpstr>Clasificación de los cromosomas en función de la situación del centrómero</vt:lpstr>
      <vt:lpstr>Cariograma humano estandar</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Sobremesa</dc:creator>
  <cp:lastModifiedBy>Sobremesa</cp:lastModifiedBy>
  <cp:revision>45</cp:revision>
  <dcterms:created xsi:type="dcterms:W3CDTF">2020-06-22T15:29:31Z</dcterms:created>
  <dcterms:modified xsi:type="dcterms:W3CDTF">2021-01-10T13:58:29Z</dcterms:modified>
</cp:coreProperties>
</file>