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7" r:id="rId4"/>
  </p:sldMasterIdLst>
  <p:notesMasterIdLst>
    <p:notesMasterId r:id="rId31"/>
  </p:notesMasterIdLst>
  <p:sldIdLst>
    <p:sldId id="403" r:id="rId5"/>
    <p:sldId id="406" r:id="rId6"/>
    <p:sldId id="392" r:id="rId7"/>
    <p:sldId id="394" r:id="rId8"/>
    <p:sldId id="304" r:id="rId9"/>
    <p:sldId id="399" r:id="rId10"/>
    <p:sldId id="299" r:id="rId11"/>
    <p:sldId id="383" r:id="rId12"/>
    <p:sldId id="402" r:id="rId13"/>
    <p:sldId id="384" r:id="rId14"/>
    <p:sldId id="401" r:id="rId15"/>
    <p:sldId id="396" r:id="rId16"/>
    <p:sldId id="302" r:id="rId17"/>
    <p:sldId id="303" r:id="rId18"/>
    <p:sldId id="307" r:id="rId19"/>
    <p:sldId id="306" r:id="rId20"/>
    <p:sldId id="397" r:id="rId21"/>
    <p:sldId id="400" r:id="rId22"/>
    <p:sldId id="389" r:id="rId23"/>
    <p:sldId id="398" r:id="rId24"/>
    <p:sldId id="390" r:id="rId25"/>
    <p:sldId id="407" r:id="rId26"/>
    <p:sldId id="391" r:id="rId27"/>
    <p:sldId id="297" r:id="rId28"/>
    <p:sldId id="386" r:id="rId29"/>
    <p:sldId id="408"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14" autoAdjust="0"/>
  </p:normalViewPr>
  <p:slideViewPr>
    <p:cSldViewPr>
      <p:cViewPr varScale="1">
        <p:scale>
          <a:sx n="75" d="100"/>
          <a:sy n="75" d="100"/>
        </p:scale>
        <p:origin x="120" y="6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E55C55-E60F-4824-98EA-B6C0E0113B97}" type="datetimeFigureOut">
              <a:rPr lang="es-ES" smtClean="0"/>
              <a:pPr/>
              <a:t>19/06/2021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4BC848-06ED-4F1C-A8A2-3509FC60663F}"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p:cNvSpPr>
            <a:spLocks noGrp="1" noRot="1" noChangeAspect="1" noTextEdit="1"/>
          </p:cNvSpPr>
          <p:nvPr>
            <p:ph type="sldImg"/>
          </p:nvPr>
        </p:nvSpPr>
        <p:spPr>
          <a:ln/>
        </p:spPr>
      </p:sp>
      <p:sp>
        <p:nvSpPr>
          <p:cNvPr id="70659" name="2 Marcador de notas"/>
          <p:cNvSpPr>
            <a:spLocks noGrp="1"/>
          </p:cNvSpPr>
          <p:nvPr>
            <p:ph type="body" idx="1"/>
          </p:nvPr>
        </p:nvSpPr>
        <p:spPr>
          <a:noFill/>
          <a:ln/>
        </p:spPr>
        <p:txBody>
          <a:bodyPr/>
          <a:lstStyle/>
          <a:p>
            <a:pPr eaLnBrk="1" hangingPunct="1">
              <a:spcBef>
                <a:spcPct val="0"/>
              </a:spcBef>
            </a:pPr>
            <a:endParaRPr lang="es-ES_tradnl" smtClean="0"/>
          </a:p>
        </p:txBody>
      </p:sp>
      <p:sp>
        <p:nvSpPr>
          <p:cNvPr id="70660" name="3 Marcador de número de diapositiva"/>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D75943-2E41-4B4A-AA7E-BD87DCB6DDCA}" type="slidenum">
              <a:rPr kumimoji="0" lang="es-E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smtClean="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6283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8F1DCDD-9CC4-4C86-A6E3-A278544F6488}" type="slidenum">
              <a:rPr lang="es-ES" smtClean="0">
                <a:solidFill>
                  <a:prstClr val="black"/>
                </a:solidFill>
              </a:rPr>
              <a:pPr/>
              <a:t>4</a:t>
            </a:fld>
            <a:endParaRPr lang="es-ES" smtClean="0">
              <a:solidFill>
                <a:prstClr val="black"/>
              </a:solidFill>
            </a:endParaRPr>
          </a:p>
        </p:txBody>
      </p:sp>
      <p:sp>
        <p:nvSpPr>
          <p:cNvPr id="2549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49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s-ES_tradnl" smtClean="0"/>
          </a:p>
        </p:txBody>
      </p:sp>
    </p:spTree>
    <p:extLst>
      <p:ext uri="{BB962C8B-B14F-4D97-AF65-F5344CB8AC3E}">
        <p14:creationId xmlns:p14="http://schemas.microsoft.com/office/powerpoint/2010/main" val="410624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p:cNvSpPr>
            <a:spLocks noGrp="1" noRot="1" noChangeAspect="1" noTextEdit="1"/>
          </p:cNvSpPr>
          <p:nvPr>
            <p:ph type="sldImg"/>
          </p:nvPr>
        </p:nvSpPr>
        <p:spPr>
          <a:ln/>
        </p:spPr>
      </p:sp>
      <p:sp>
        <p:nvSpPr>
          <p:cNvPr id="82947" name="2 Marcador de notas"/>
          <p:cNvSpPr>
            <a:spLocks noGrp="1"/>
          </p:cNvSpPr>
          <p:nvPr>
            <p:ph type="body" idx="1"/>
          </p:nvPr>
        </p:nvSpPr>
        <p:spPr>
          <a:noFill/>
          <a:ln/>
        </p:spPr>
        <p:txBody>
          <a:bodyPr/>
          <a:lstStyle/>
          <a:p>
            <a:endParaRPr lang="es-ES" smtClean="0"/>
          </a:p>
        </p:txBody>
      </p:sp>
      <p:sp>
        <p:nvSpPr>
          <p:cNvPr id="82948" name="3 Marcador de número de diapositiva"/>
          <p:cNvSpPr>
            <a:spLocks noGrp="1"/>
          </p:cNvSpPr>
          <p:nvPr>
            <p:ph type="sldNum" sz="quarter" idx="5"/>
          </p:nvPr>
        </p:nvSpPr>
        <p:spPr>
          <a:noFill/>
        </p:spPr>
        <p:txBody>
          <a:bodyPr/>
          <a:lstStyle/>
          <a:p>
            <a:fld id="{B326B0EA-0BD0-4EDA-8FB6-13022A4BAE33}" type="slidenum">
              <a:rPr lang="es-ES" smtClean="0">
                <a:solidFill>
                  <a:prstClr val="black"/>
                </a:solidFill>
              </a:rPr>
              <a:pPr/>
              <a:t>21</a:t>
            </a:fld>
            <a:endParaRPr lang="es-ES" smtClean="0">
              <a:solidFill>
                <a:prstClr val="black"/>
              </a:solidFill>
            </a:endParaRPr>
          </a:p>
        </p:txBody>
      </p:sp>
    </p:spTree>
    <p:extLst>
      <p:ext uri="{BB962C8B-B14F-4D97-AF65-F5344CB8AC3E}">
        <p14:creationId xmlns:p14="http://schemas.microsoft.com/office/powerpoint/2010/main" val="208833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p:cNvSpPr>
            <a:spLocks noGrp="1" noRot="1" noChangeAspect="1" noTextEdit="1"/>
          </p:cNvSpPr>
          <p:nvPr>
            <p:ph type="sldImg"/>
          </p:nvPr>
        </p:nvSpPr>
        <p:spPr>
          <a:ln/>
        </p:spPr>
      </p:sp>
      <p:sp>
        <p:nvSpPr>
          <p:cNvPr id="81923" name="2 Marcador de notas"/>
          <p:cNvSpPr>
            <a:spLocks noGrp="1"/>
          </p:cNvSpPr>
          <p:nvPr>
            <p:ph type="body" idx="1"/>
          </p:nvPr>
        </p:nvSpPr>
        <p:spPr>
          <a:noFill/>
          <a:ln/>
        </p:spPr>
        <p:txBody>
          <a:bodyPr/>
          <a:lstStyle/>
          <a:p>
            <a:endParaRPr lang="es-ES" dirty="0"/>
          </a:p>
        </p:txBody>
      </p:sp>
      <p:sp>
        <p:nvSpPr>
          <p:cNvPr id="81924" name="3 Marcador de número de diapositiva"/>
          <p:cNvSpPr>
            <a:spLocks noGrp="1"/>
          </p:cNvSpPr>
          <p:nvPr>
            <p:ph type="sldNum" sz="quarter" idx="5"/>
          </p:nvPr>
        </p:nvSpPr>
        <p:spPr>
          <a:noFill/>
        </p:spPr>
        <p:txBody>
          <a:bodyPr/>
          <a:lstStyle/>
          <a:p>
            <a:fld id="{603FED6D-9DF6-47D6-82B9-B455E6356598}" type="slidenum">
              <a:rPr lang="es-ES" smtClean="0">
                <a:solidFill>
                  <a:prstClr val="black"/>
                </a:solidFill>
              </a:rPr>
              <a:pPr/>
              <a:t>24</a:t>
            </a:fld>
            <a:endParaRPr lang="es-E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4" name="3 Rectángulo"/>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5" name="4 Rectángulo"/>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5 Rectángulo"/>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7" name="27 Marcador de fecha"/>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endParaRPr lang="es-ES"/>
          </a:p>
        </p:txBody>
      </p:sp>
      <p:sp>
        <p:nvSpPr>
          <p:cNvPr id="10" name="16 Marcador de pie de página"/>
          <p:cNvSpPr>
            <a:spLocks noGrp="1"/>
          </p:cNvSpPr>
          <p:nvPr>
            <p:ph type="ftr" sz="quarter" idx="11"/>
          </p:nvPr>
        </p:nvSpPr>
        <p:spPr>
          <a:xfrm>
            <a:off x="2085975" y="236538"/>
            <a:ext cx="5867400" cy="365125"/>
          </a:xfrm>
        </p:spPr>
        <p:txBody>
          <a:bodyPr/>
          <a:lstStyle>
            <a:lvl1pPr algn="r">
              <a:defRPr>
                <a:solidFill>
                  <a:srgbClr val="EBDDC3"/>
                </a:solidFill>
              </a:defRPr>
            </a:lvl1pPr>
          </a:lstStyle>
          <a:p>
            <a:pPr>
              <a:defRPr/>
            </a:pPr>
            <a:endParaRPr lang="es-ES"/>
          </a:p>
        </p:txBody>
      </p:sp>
      <p:sp>
        <p:nvSpPr>
          <p:cNvPr id="11" name="28 Marcador de número de diapositiva"/>
          <p:cNvSpPr>
            <a:spLocks noGrp="1"/>
          </p:cNvSpPr>
          <p:nvPr>
            <p:ph type="sldNum" sz="quarter" idx="12"/>
          </p:nvPr>
        </p:nvSpPr>
        <p:spPr>
          <a:xfrm>
            <a:off x="8001000" y="228600"/>
            <a:ext cx="838200" cy="381000"/>
          </a:xfrm>
        </p:spPr>
        <p:txBody>
          <a:bodyPr/>
          <a:lstStyle>
            <a:lvl1pPr>
              <a:defRPr>
                <a:solidFill>
                  <a:srgbClr val="EBDDC3"/>
                </a:solidFill>
              </a:defRPr>
            </a:lvl1pPr>
          </a:lstStyle>
          <a:p>
            <a:pPr>
              <a:defRPr/>
            </a:pPr>
            <a:fld id="{3E47EE42-519F-4DE1-B832-F3D7411A130C}" type="slidenum">
              <a:rPr lang="es-ES"/>
              <a:pPr>
                <a:defRPr/>
              </a:pPr>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3 Rectángulo"/>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4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5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 name="1 Título vertical"/>
          <p:cNvSpPr>
            <a:spLocks noGrp="1"/>
          </p:cNvSpPr>
          <p:nvPr>
            <p:ph type="title" orient="vert"/>
          </p:nvPr>
        </p:nvSpPr>
        <p:spPr>
          <a:xfrm>
            <a:off x="6553200" y="609600"/>
            <a:ext cx="2057400" cy="55165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a:xfrm>
            <a:off x="6553200" y="6248400"/>
            <a:ext cx="2209800" cy="365125"/>
          </a:xfrm>
        </p:spPr>
        <p:txBody>
          <a:bodyPr/>
          <a:lstStyle>
            <a:lvl1pPr>
              <a:defRPr/>
            </a:lvl1pPr>
          </a:lstStyle>
          <a:p>
            <a:pPr>
              <a:defRPr/>
            </a:pPr>
            <a:endParaRPr lang="es-ES"/>
          </a:p>
        </p:txBody>
      </p:sp>
      <p:sp>
        <p:nvSpPr>
          <p:cNvPr id="8" name="4 Marcador de pie de página"/>
          <p:cNvSpPr>
            <a:spLocks noGrp="1"/>
          </p:cNvSpPr>
          <p:nvPr>
            <p:ph type="ftr" sz="quarter" idx="11"/>
          </p:nvPr>
        </p:nvSpPr>
        <p:spPr>
          <a:xfrm>
            <a:off x="457200" y="6248400"/>
            <a:ext cx="5573713" cy="365125"/>
          </a:xfrm>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a:xfrm rot="5400000">
            <a:off x="5989638" y="144462"/>
            <a:ext cx="533400" cy="244475"/>
          </a:xfrm>
        </p:spPr>
        <p:txBody>
          <a:bodyPr/>
          <a:lstStyle>
            <a:lvl1pPr>
              <a:defRPr/>
            </a:lvl1pPr>
          </a:lstStyle>
          <a:p>
            <a:pPr>
              <a:defRPr/>
            </a:pPr>
            <a:fld id="{5FB693BB-81AF-4BAF-AFEF-C85D74F41779}"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28600"/>
            <a:ext cx="8153400" cy="9906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12775" y="1600200"/>
            <a:ext cx="40005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765675" y="1600200"/>
            <a:ext cx="40005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13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0F35C6C7-D230-41ED-BB57-BF836C16A403}" type="slidenum">
              <a:rPr lang="es-ES"/>
              <a:pPr>
                <a:defRPr/>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727D64A9-8B16-4976-9025-F36332357039}" type="datetimeFigureOut">
              <a:rPr lang="es-ES">
                <a:solidFill>
                  <a:srgbClr val="000000"/>
                </a:solidFill>
              </a:rPr>
              <a:pPr>
                <a:defRPr/>
              </a:pPr>
              <a:t>19/06/2021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A0E4AB-1917-40D8-9B3E-8A747AC141E0}"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A7F9C876-CD8A-458A-A65F-B192AA232AC2}" type="datetimeFigureOut">
              <a:rPr lang="es-ES">
                <a:solidFill>
                  <a:srgbClr val="000000"/>
                </a:solidFill>
              </a:rPr>
              <a:pPr>
                <a:defRPr/>
              </a:pPr>
              <a:t>19/06/2021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C173C0-B4D0-4F42-A44D-CAB1A0CB07E1}"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3B819045-16EF-4C35-B326-E650AD837049}" type="datetimeFigureOut">
              <a:rPr lang="es-ES">
                <a:solidFill>
                  <a:srgbClr val="000000"/>
                </a:solidFill>
              </a:rPr>
              <a:pPr>
                <a:defRPr/>
              </a:pPr>
              <a:t>19/06/2021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3B4F9F-442E-4D56-9AD0-41F44AF56308}"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fld id="{442B1887-D217-4F78-875C-E9B8EDE57AC3}" type="datetimeFigureOut">
              <a:rPr lang="es-ES">
                <a:solidFill>
                  <a:srgbClr val="000000"/>
                </a:solidFill>
              </a:rPr>
              <a:pPr>
                <a:defRPr/>
              </a:pPr>
              <a:t>19/06/2021</a:t>
            </a:fld>
            <a:endParaRPr 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C8B3C95-716D-4E2B-82DD-2C081BE5BAF1}"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85BD755E-B7C3-4D92-B80D-F88232E8F3E0}" type="datetimeFigureOut">
              <a:rPr lang="es-ES">
                <a:solidFill>
                  <a:srgbClr val="000000"/>
                </a:solidFill>
              </a:rPr>
              <a:pPr>
                <a:defRPr/>
              </a:pPr>
              <a:t>19/06/2021</a:t>
            </a:fld>
            <a:endParaRPr lang="es-E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24E4426-CD15-484A-A9BF-D5CCC3523AF0}"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485E714C-AA7F-4FC9-BF52-D1EE34570440}" type="datetimeFigureOut">
              <a:rPr lang="es-ES">
                <a:solidFill>
                  <a:srgbClr val="000000"/>
                </a:solidFill>
              </a:rPr>
              <a:pPr>
                <a:defRPr/>
              </a:pPr>
              <a:t>19/06/2021</a:t>
            </a:fld>
            <a:endParaRPr lang="es-E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47C8F5C-A4AE-416E-AC5C-8B26FDB6B35D}"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4A82A5-7F32-4CB9-B37C-B8506E7C91D6}" type="datetimeFigureOut">
              <a:rPr lang="es-ES">
                <a:solidFill>
                  <a:srgbClr val="000000"/>
                </a:solidFill>
              </a:rPr>
              <a:pPr>
                <a:defRPr/>
              </a:pPr>
              <a:t>19/06/2021</a:t>
            </a:fld>
            <a:endParaRPr lang="es-E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E48037B-B83D-4AFD-B38D-175AC3DF8C05}"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BCF4B00B-EF62-4577-A661-79534BF5AF3A}" type="datetimeFigureOut">
              <a:rPr lang="es-ES">
                <a:solidFill>
                  <a:srgbClr val="000000"/>
                </a:solidFill>
              </a:rPr>
              <a:pPr>
                <a:defRPr/>
              </a:pPr>
              <a:t>19/06/2021</a:t>
            </a:fld>
            <a:endParaRPr 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CC23161-E1F5-47D0-A1F9-5FD653FF4EA4}"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612648" y="1600200"/>
            <a:ext cx="8153400" cy="4495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C9E6C50F-D895-48AD-99CD-8F614C3C7291}" type="slidenum">
              <a:rPr lang="es-ES"/>
              <a:pPr>
                <a:defRPr/>
              </a:pPr>
              <a:t>‹Nº›</a:t>
            </a:fld>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01E290B-3CD8-4055-9827-10F50766FC31}" type="datetimeFigureOut">
              <a:rPr lang="es-ES">
                <a:solidFill>
                  <a:srgbClr val="000000"/>
                </a:solidFill>
              </a:rPr>
              <a:pPr>
                <a:defRPr/>
              </a:pPr>
              <a:t>19/06/2021</a:t>
            </a:fld>
            <a:endParaRPr lang="es-E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B9B7390-FFFB-4D96-840F-61EEB9F01B85}"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94674566-538D-43D3-9810-D3ED1FFC0902}" type="datetimeFigureOut">
              <a:rPr lang="es-ES">
                <a:solidFill>
                  <a:srgbClr val="000000"/>
                </a:solidFill>
              </a:rPr>
              <a:pPr>
                <a:defRPr/>
              </a:pPr>
              <a:t>19/06/2021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6EB15F0-218C-46A6-846D-0252603A1B24}"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BD26A1EA-C955-47CD-AF0D-D9CE21A5A723}" type="datetimeFigureOut">
              <a:rPr lang="es-ES">
                <a:solidFill>
                  <a:srgbClr val="000000"/>
                </a:solidFill>
              </a:rPr>
              <a:pPr>
                <a:defRPr/>
              </a:pPr>
              <a:t>19/06/2021</a:t>
            </a:fld>
            <a:endParaRPr lang="es-E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B1E9AE-8A1D-467A-8DC6-23F7DC02FC51}" type="slidenum">
              <a:rPr lang="es-ES">
                <a:solidFill>
                  <a:srgbClr val="000000"/>
                </a:solidFill>
              </a:rPr>
              <a:pPr>
                <a:defRPr/>
              </a:pPr>
              <a:t>‹Nº›</a:t>
            </a:fld>
            <a:endParaRPr lang="es-ES">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13E8F2E4-D558-47BD-A3E8-8A7AE45EEDBB}" type="datetimeFigureOut">
              <a:rPr lang="es-ES"/>
              <a:pPr>
                <a:defRPr/>
              </a:pPr>
              <a:t>19/06/2021</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0FE32F4-5599-40C2-BFEC-8C4349A20D79}" type="slidenum">
              <a:rPr lang="es-ES"/>
              <a:pPr>
                <a:defRPr/>
              </a:pPr>
              <a:t>‹Nº›</a:t>
            </a:fld>
            <a:endParaRPr lang="es-E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317CA65E-FB34-4097-9CEF-50562A413B91}" type="datetimeFigureOut">
              <a:rPr lang="es-ES"/>
              <a:pPr>
                <a:defRPr/>
              </a:pPr>
              <a:t>19/06/2021</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47C2840-5690-485B-9EA1-18BE372C08F4}" type="slidenum">
              <a:rPr lang="es-ES"/>
              <a:pPr>
                <a:defRPr/>
              </a:pPr>
              <a:t>‹Nº›</a:t>
            </a:fld>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73994A88-3F87-4417-9C97-87E2AD771248}" type="datetimeFigureOut">
              <a:rPr lang="es-ES"/>
              <a:pPr>
                <a:defRPr/>
              </a:pPr>
              <a:t>19/06/2021</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5AD93D0-81FD-4A53-A644-FC0AA555FD26}" type="slidenum">
              <a:rPr lang="es-ES"/>
              <a:pPr>
                <a:defRPr/>
              </a:pPr>
              <a:t>‹Nº›</a:t>
            </a:fld>
            <a:endParaRPr lang="es-E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fld id="{0A7F29E6-A908-4943-B17E-2F1C81BF426D}" type="datetimeFigureOut">
              <a:rPr lang="es-ES"/>
              <a:pPr>
                <a:defRPr/>
              </a:pPr>
              <a:t>19/06/2021</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7CA7E9D-2EA4-422B-8C2D-23C4EFC7DF51}" type="slidenum">
              <a:rPr lang="es-ES"/>
              <a:pPr>
                <a:defRPr/>
              </a:pPr>
              <a:t>‹Nº›</a:t>
            </a:fld>
            <a:endParaRPr 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0CF18660-B7BE-4726-937B-5BBC2B8B2508}" type="datetimeFigureOut">
              <a:rPr lang="es-ES"/>
              <a:pPr>
                <a:defRPr/>
              </a:pPr>
              <a:t>19/06/2021</a:t>
            </a:fld>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80087F65-8082-487D-98F0-68390073AAB4}" type="slidenum">
              <a:rPr lang="es-ES"/>
              <a:pPr>
                <a:defRPr/>
              </a:pPr>
              <a:t>‹Nº›</a:t>
            </a:fld>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7AD5DA9E-819C-46F5-B56A-A11A1894C4EE}" type="datetimeFigureOut">
              <a:rPr lang="es-ES"/>
              <a:pPr>
                <a:defRPr/>
              </a:pPr>
              <a:t>19/06/2021</a:t>
            </a:fld>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74BCA7DA-9F34-410F-BBC9-D1711032C0F8}" type="slidenum">
              <a:rPr lang="es-ES"/>
              <a:pPr>
                <a:defRPr/>
              </a:pPr>
              <a:t>‹Nº›</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C60F583-BDF0-4140-B3CA-C3350F82BA89}" type="datetimeFigureOut">
              <a:rPr lang="es-ES"/>
              <a:pPr>
                <a:defRPr/>
              </a:pPr>
              <a:t>19/06/2021</a:t>
            </a:fld>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BCCA9C1B-E270-4EB7-AEA1-3142B3F612FB}"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4" name="3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5" name="4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5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3" name="2 Marcador de texto"/>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s-ES" smtClean="0"/>
              <a:t>Haga clic para modificar el estilo de título del patrón</a:t>
            </a:r>
            <a:endParaRPr lang="en-US"/>
          </a:p>
        </p:txBody>
      </p:sp>
      <p:sp>
        <p:nvSpPr>
          <p:cNvPr id="7" name="11 Marcador de fecha"/>
          <p:cNvSpPr>
            <a:spLocks noGrp="1"/>
          </p:cNvSpPr>
          <p:nvPr>
            <p:ph type="dt" sz="half" idx="10"/>
          </p:nvPr>
        </p:nvSpPr>
        <p:spPr/>
        <p:txBody>
          <a:bodyPr/>
          <a:lstStyle>
            <a:lvl1pPr>
              <a:defRPr/>
            </a:lvl1pPr>
          </a:lstStyle>
          <a:p>
            <a:pPr>
              <a:defRPr/>
            </a:pPr>
            <a:endParaRPr lang="es-ES"/>
          </a:p>
        </p:txBody>
      </p:sp>
      <p:sp>
        <p:nvSpPr>
          <p:cNvPr id="8" name="12 Marcador de número de diapositiva"/>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5E7C376-B26E-4485-894E-8CC27941C2A0}" type="slidenum">
              <a:rPr lang="es-ES"/>
              <a:pPr>
                <a:defRPr/>
              </a:pPr>
              <a:t>‹Nº›</a:t>
            </a:fld>
            <a:endParaRPr lang="es-ES" dirty="0"/>
          </a:p>
        </p:txBody>
      </p:sp>
      <p:sp>
        <p:nvSpPr>
          <p:cNvPr id="9" name="13 Marcador de pie de página"/>
          <p:cNvSpPr>
            <a:spLocks noGrp="1"/>
          </p:cNvSpPr>
          <p:nvPr>
            <p:ph type="ftr" sz="quarter" idx="12"/>
          </p:nvPr>
        </p:nvSpPr>
        <p:spPr/>
        <p:txBody>
          <a:bodyPr/>
          <a:lstStyle>
            <a:lvl1pPr>
              <a:defRPr/>
            </a:lvl1pPr>
          </a:lstStyle>
          <a:p>
            <a:pPr>
              <a:defRPr/>
            </a:pP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B2815DA5-1533-467D-8EC0-0F906AA8B091}" type="datetimeFigureOut">
              <a:rPr lang="es-ES"/>
              <a:pPr>
                <a:defRPr/>
              </a:pPr>
              <a:t>19/06/2021</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59031B7-3964-4BAB-8693-45F27816DC99}" type="slidenum">
              <a:rPr lang="es-ES"/>
              <a:pPr>
                <a:defRPr/>
              </a:pPr>
              <a:t>‹Nº›</a:t>
            </a:fld>
            <a:endParaRPr lang="es-E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A3733C37-E45E-4934-A4D6-1FEBB637FD9B}" type="datetimeFigureOut">
              <a:rPr lang="es-ES"/>
              <a:pPr>
                <a:defRPr/>
              </a:pPr>
              <a:t>19/06/2021</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D7EA9513-CA98-47AF-ABD5-AEAACCC55BE2}" type="slidenum">
              <a:rPr lang="es-ES"/>
              <a:pPr>
                <a:defRPr/>
              </a:pPr>
              <a:t>‹Nº›</a:t>
            </a:fld>
            <a:endParaRPr lang="es-E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F5C58BB1-7EDB-45D8-AE99-579E2DF95ECF}" type="datetimeFigureOut">
              <a:rPr lang="es-ES"/>
              <a:pPr>
                <a:defRPr/>
              </a:pPr>
              <a:t>19/06/2021</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FE88C20-CB60-444A-9338-97A9E96FCB76}" type="slidenum">
              <a:rPr lang="es-ES"/>
              <a:pPr>
                <a:defRPr/>
              </a:pPr>
              <a:t>‹Nº›</a:t>
            </a:fld>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0FF9F75D-006F-40AE-8B24-01895937C60C}" type="datetimeFigureOut">
              <a:rPr lang="es-ES"/>
              <a:pPr>
                <a:defRPr/>
              </a:pPr>
              <a:t>19/06/2021</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8538D04-3732-4A17-9B92-5CE58D49C36F}" type="slidenum">
              <a:rPr lang="es-ES"/>
              <a:pPr>
                <a:defRPr/>
              </a:pPr>
              <a:t>‹Nº›</a:t>
            </a:fld>
            <a:endParaRPr lang="es-E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ES">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ES">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609600" y="1589567"/>
            <a:ext cx="38862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844901" y="1589567"/>
            <a:ext cx="38862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7 Marcador de fecha"/>
          <p:cNvSpPr>
            <a:spLocks noGrp="1"/>
          </p:cNvSpPr>
          <p:nvPr>
            <p:ph type="dt" sz="half" idx="10"/>
          </p:nvPr>
        </p:nvSpPr>
        <p:spPr/>
        <p:txBody>
          <a:bodyPr rtlCol="0"/>
          <a:lstStyle>
            <a:lvl1pPr>
              <a:defRPr/>
            </a:lvl1pPr>
          </a:lstStyle>
          <a:p>
            <a:pPr>
              <a:defRPr/>
            </a:pPr>
            <a:endParaRPr lang="es-ES"/>
          </a:p>
        </p:txBody>
      </p:sp>
      <p:sp>
        <p:nvSpPr>
          <p:cNvPr id="6" name="9 Marcador de número de diapositiva"/>
          <p:cNvSpPr>
            <a:spLocks noGrp="1"/>
          </p:cNvSpPr>
          <p:nvPr>
            <p:ph type="sldNum" sz="quarter" idx="11"/>
          </p:nvPr>
        </p:nvSpPr>
        <p:spPr/>
        <p:txBody>
          <a:bodyPr rtlCol="0"/>
          <a:lstStyle>
            <a:lvl1pPr>
              <a:defRPr/>
            </a:lvl1pPr>
          </a:lstStyle>
          <a:p>
            <a:pPr>
              <a:defRPr/>
            </a:pPr>
            <a:fld id="{12CDBD5E-24B6-4E53-90F7-5A866E291B05}" type="slidenum">
              <a:rPr lang="es-ES"/>
              <a:pPr>
                <a:defRPr/>
              </a:pPr>
              <a:t>‹Nº›</a:t>
            </a:fld>
            <a:endParaRPr lang="es-ES" dirty="0"/>
          </a:p>
        </p:txBody>
      </p:sp>
      <p:sp>
        <p:nvSpPr>
          <p:cNvPr id="7" name="11 Marcador de pie de página"/>
          <p:cNvSpPr>
            <a:spLocks noGrp="1"/>
          </p:cNvSpPr>
          <p:nvPr>
            <p:ph type="ftr" sz="quarter" idx="12"/>
          </p:nvPr>
        </p:nvSpPr>
        <p:spPr/>
        <p:txBody>
          <a:bodyPr rtlCol="0"/>
          <a:lstStyle>
            <a:lvl1pPr>
              <a:defRPr/>
            </a:lvl1pPr>
          </a:lstStyle>
          <a:p>
            <a:pPr>
              <a:defRPr/>
            </a:pPr>
            <a:endParaRPr lang="es-E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ES">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609600" y="2438400"/>
            <a:ext cx="38862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800600" y="2438400"/>
            <a:ext cx="38862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9 Marcador de fecha"/>
          <p:cNvSpPr>
            <a:spLocks noGrp="1"/>
          </p:cNvSpPr>
          <p:nvPr>
            <p:ph type="dt" sz="half" idx="10"/>
          </p:nvPr>
        </p:nvSpPr>
        <p:spPr/>
        <p:txBody>
          <a:bodyPr rtlCol="0"/>
          <a:lstStyle>
            <a:lvl1pPr>
              <a:defRPr/>
            </a:lvl1pPr>
          </a:lstStyle>
          <a:p>
            <a:pPr>
              <a:defRPr/>
            </a:pPr>
            <a:endParaRPr lang="es-ES"/>
          </a:p>
        </p:txBody>
      </p:sp>
      <p:sp>
        <p:nvSpPr>
          <p:cNvPr id="8" name="11 Marcador de número de diapositiva"/>
          <p:cNvSpPr>
            <a:spLocks noGrp="1"/>
          </p:cNvSpPr>
          <p:nvPr>
            <p:ph type="sldNum" sz="quarter" idx="11"/>
          </p:nvPr>
        </p:nvSpPr>
        <p:spPr/>
        <p:txBody>
          <a:bodyPr rtlCol="0"/>
          <a:lstStyle>
            <a:lvl1pPr>
              <a:defRPr/>
            </a:lvl1pPr>
          </a:lstStyle>
          <a:p>
            <a:pPr>
              <a:defRPr/>
            </a:pPr>
            <a:fld id="{0B13CAF4-619E-44F9-9EBC-546705D3D379}" type="slidenum">
              <a:rPr lang="es-ES"/>
              <a:pPr>
                <a:defRPr/>
              </a:pPr>
              <a:t>‹Nº›</a:t>
            </a:fld>
            <a:endParaRPr lang="es-ES" dirty="0"/>
          </a:p>
        </p:txBody>
      </p:sp>
      <p:sp>
        <p:nvSpPr>
          <p:cNvPr id="9" name="13 Marcador de pie de página"/>
          <p:cNvSpPr>
            <a:spLocks noGrp="1"/>
          </p:cNvSpPr>
          <p:nvPr>
            <p:ph type="ftr" sz="quarter" idx="12"/>
          </p:nvPr>
        </p:nvSpPr>
        <p:spPr/>
        <p:txBody>
          <a:bodyPr rtlCol="0"/>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13 Marcador de fecha"/>
          <p:cNvSpPr>
            <a:spLocks noGrp="1"/>
          </p:cNvSpPr>
          <p:nvPr>
            <p:ph type="dt" sz="half" idx="10"/>
          </p:nvPr>
        </p:nvSpPr>
        <p:spPr/>
        <p:txBody>
          <a:bodyPr/>
          <a:lstStyle>
            <a:lvl1pPr>
              <a:defRPr/>
            </a:lvl1pPr>
          </a:lstStyle>
          <a:p>
            <a:pPr>
              <a:defRPr/>
            </a:pPr>
            <a:endParaRPr lang="es-ES"/>
          </a:p>
        </p:txBody>
      </p:sp>
      <p:sp>
        <p:nvSpPr>
          <p:cNvPr id="4" name="2 Marcador de pie de página"/>
          <p:cNvSpPr>
            <a:spLocks noGrp="1"/>
          </p:cNvSpPr>
          <p:nvPr>
            <p:ph type="ftr" sz="quarter" idx="11"/>
          </p:nvPr>
        </p:nvSpPr>
        <p:spPr/>
        <p:txBody>
          <a:bodyPr/>
          <a:lstStyle>
            <a:lvl1pPr>
              <a:defRPr/>
            </a:lvl1pPr>
          </a:lstStyle>
          <a:p>
            <a:pPr>
              <a:defRPr/>
            </a:pPr>
            <a:endParaRPr lang="es-ES"/>
          </a:p>
        </p:txBody>
      </p:sp>
      <p:sp>
        <p:nvSpPr>
          <p:cNvPr id="5" name="22 Marcador de número de diapositiva"/>
          <p:cNvSpPr>
            <a:spLocks noGrp="1"/>
          </p:cNvSpPr>
          <p:nvPr>
            <p:ph type="sldNum" sz="quarter" idx="12"/>
          </p:nvPr>
        </p:nvSpPr>
        <p:spPr/>
        <p:txBody>
          <a:bodyPr/>
          <a:lstStyle>
            <a:lvl1pPr>
              <a:defRPr/>
            </a:lvl1pPr>
          </a:lstStyle>
          <a:p>
            <a:pPr>
              <a:defRPr/>
            </a:pPr>
            <a:fld id="{42A13855-2DFF-44A9-978F-2303965B25B5}"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lstStyle>
            <a:lvl1pPr algn="l">
              <a:buNone/>
              <a:defRPr sz="4400" b="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DAAD7302-CBE0-48EA-BDD5-93E8E043FA8F}"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solidFill>
          <a:schemeClr val="bg1"/>
        </a:solidFill>
        <a:effectLst/>
      </p:bgPr>
    </p:bg>
    <p:spTree>
      <p:nvGrpSpPr>
        <p:cNvPr id="1" name=""/>
        <p:cNvGrpSpPr/>
        <p:nvPr/>
      </p:nvGrpSpPr>
      <p:grpSpPr>
        <a:xfrm>
          <a:off x="0" y="0"/>
          <a:ext cx="0" cy="0"/>
          <a:chOff x="0" y="0"/>
          <a:chExt cx="0" cy="0"/>
        </a:xfrm>
      </p:grpSpPr>
      <p:sp>
        <p:nvSpPr>
          <p:cNvPr id="5" name="4 Rectángulo"/>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5 Rectángulo"/>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6 Rectángulo"/>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8" name="7 Rectángulo"/>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s-ES" smtClean="0"/>
              <a:t>Haga clic para modificar el estilo de texto del patrón</a:t>
            </a:r>
          </a:p>
        </p:txBody>
      </p:sp>
      <p:sp>
        <p:nvSpPr>
          <p:cNvPr id="2" name="1 Título"/>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s-ES" noProof="0" dirty="0" smtClean="0"/>
              <a:t>Haga clic en el icono para agregar una imagen</a:t>
            </a:r>
            <a:endParaRPr lang="en-US" noProof="0" dirty="0"/>
          </a:p>
        </p:txBody>
      </p:sp>
      <p:sp>
        <p:nvSpPr>
          <p:cNvPr id="9" name="11 Marcador de fecha"/>
          <p:cNvSpPr>
            <a:spLocks noGrp="1"/>
          </p:cNvSpPr>
          <p:nvPr>
            <p:ph type="dt" sz="half" idx="10"/>
          </p:nvPr>
        </p:nvSpPr>
        <p:spPr>
          <a:xfrm>
            <a:off x="6248400" y="6248400"/>
            <a:ext cx="2667000" cy="365125"/>
          </a:xfrm>
        </p:spPr>
        <p:txBody>
          <a:bodyPr rtlCol="0"/>
          <a:lstStyle>
            <a:lvl1pPr>
              <a:defRPr/>
            </a:lvl1pPr>
          </a:lstStyle>
          <a:p>
            <a:pPr>
              <a:defRPr/>
            </a:pPr>
            <a:endParaRPr lang="es-ES"/>
          </a:p>
        </p:txBody>
      </p:sp>
      <p:sp>
        <p:nvSpPr>
          <p:cNvPr id="10" name="12 Marcador de número de diapositiva"/>
          <p:cNvSpPr>
            <a:spLocks noGrp="1"/>
          </p:cNvSpPr>
          <p:nvPr>
            <p:ph type="sldNum" sz="quarter" idx="11"/>
          </p:nvPr>
        </p:nvSpPr>
        <p:spPr>
          <a:xfrm>
            <a:off x="0" y="4667250"/>
            <a:ext cx="1447800" cy="663575"/>
          </a:xfrm>
        </p:spPr>
        <p:txBody>
          <a:bodyPr rtlCol="0"/>
          <a:lstStyle>
            <a:lvl1pPr>
              <a:defRPr sz="2800"/>
            </a:lvl1pPr>
          </a:lstStyle>
          <a:p>
            <a:pPr>
              <a:defRPr/>
            </a:pPr>
            <a:fld id="{6071D37A-E4C1-4C09-A934-87BB0EECD07C}" type="slidenum">
              <a:rPr lang="es-ES"/>
              <a:pPr>
                <a:defRPr/>
              </a:pPr>
              <a:t>‹Nº›</a:t>
            </a:fld>
            <a:endParaRPr lang="es-ES" dirty="0"/>
          </a:p>
        </p:txBody>
      </p:sp>
      <p:sp>
        <p:nvSpPr>
          <p:cNvPr id="11" name="13 Marcador de pie de página"/>
          <p:cNvSpPr>
            <a:spLocks noGrp="1"/>
          </p:cNvSpPr>
          <p:nvPr>
            <p:ph type="ftr" sz="quarter" idx="12"/>
          </p:nvPr>
        </p:nvSpPr>
        <p:spPr>
          <a:xfrm>
            <a:off x="1600200" y="6248400"/>
            <a:ext cx="4572000" cy="365125"/>
          </a:xfrm>
        </p:spPr>
        <p:txBody>
          <a:bodyPr rtlCol="0"/>
          <a:lstStyle>
            <a:lvl1pPr>
              <a:defRPr/>
            </a:lvl1pPr>
          </a:lstStyle>
          <a:p>
            <a:pPr>
              <a:defRPr/>
            </a:pP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BCBB9597-9E49-4CBF-9C60-EB4BC45CD945}"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21 Marcador de título"/>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12 Marcador de texto"/>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rgbClr val="000000"/>
                </a:solidFill>
                <a:latin typeface="+mn-lt"/>
                <a:cs typeface="+mn-cs"/>
              </a:defRPr>
            </a:lvl1pPr>
          </a:lstStyle>
          <a:p>
            <a:pPr>
              <a:defRPr/>
            </a:pPr>
            <a:endParaRPr lang="es-ES"/>
          </a:p>
        </p:txBody>
      </p:sp>
      <p:sp>
        <p:nvSpPr>
          <p:cNvPr id="3" name="2 Marcador de pie de página"/>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rgbClr val="000000"/>
                </a:solidFill>
                <a:latin typeface="+mn-lt"/>
                <a:cs typeface="+mn-cs"/>
              </a:defRPr>
            </a:lvl1pPr>
          </a:lstStyle>
          <a:p>
            <a:pPr>
              <a:defRPr/>
            </a:pPr>
            <a:endParaRPr lang="es-ES"/>
          </a:p>
        </p:txBody>
      </p:sp>
      <p:sp>
        <p:nvSpPr>
          <p:cNvPr id="7" name="6 Rectángulo"/>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8" name="7 Rectángulo"/>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8 Rectángulo"/>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3" name="22 Marcador de número de diapositiva"/>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35CF0DEC-E85D-4AAC-90F6-3B845ABAB873}"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4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fld id="{65F7CDC7-F1FE-4027-AE7D-91C92490C38D}" type="datetimeFigureOut">
              <a:rPr lang="es-ES">
                <a:solidFill>
                  <a:srgbClr val="000000"/>
                </a:solidFill>
              </a:rPr>
              <a:pPr fontAlgn="base">
                <a:spcBef>
                  <a:spcPct val="0"/>
                </a:spcBef>
                <a:spcAft>
                  <a:spcPct val="0"/>
                </a:spcAft>
                <a:defRPr/>
              </a:pPr>
              <a:t>19/06/2021</a:t>
            </a:fld>
            <a:endParaRPr lang="es-ES">
              <a:solidFill>
                <a:srgbClr val="000000"/>
              </a:solidFill>
            </a:endParaRPr>
          </a:p>
        </p:txBody>
      </p:sp>
      <p:sp>
        <p:nvSpPr>
          <p:cNvPr id="1024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s-ES">
              <a:solidFill>
                <a:srgbClr val="000000"/>
              </a:solidFill>
            </a:endParaRPr>
          </a:p>
        </p:txBody>
      </p:sp>
      <p:sp>
        <p:nvSpPr>
          <p:cNvPr id="1024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FBC94A27-3D82-4F85-ACBD-6FF6603B383E}" type="slidenum">
              <a:rPr lang="es-ES">
                <a:solidFill>
                  <a:srgbClr val="000000"/>
                </a:solidFill>
              </a:rPr>
              <a:pPr fontAlgn="base">
                <a:spcBef>
                  <a:spcPct val="0"/>
                </a:spcBef>
                <a:spcAft>
                  <a:spcPct val="0"/>
                </a:spcAft>
                <a:defRPr/>
              </a:pPr>
              <a:t>‹Nº›</a:t>
            </a:fld>
            <a:endParaRPr lang="es-ES">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4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cs typeface="+mn-cs"/>
              </a:defRPr>
            </a:lvl1pPr>
          </a:lstStyle>
          <a:p>
            <a:pPr fontAlgn="base">
              <a:spcBef>
                <a:spcPct val="0"/>
              </a:spcBef>
              <a:spcAft>
                <a:spcPct val="0"/>
              </a:spcAft>
              <a:defRPr/>
            </a:pPr>
            <a:fld id="{D8ED73B6-7F22-4054-8CE5-D1CB7898C6B3}" type="datetimeFigureOut">
              <a:rPr lang="es-ES"/>
              <a:pPr fontAlgn="base">
                <a:spcBef>
                  <a:spcPct val="0"/>
                </a:spcBef>
                <a:spcAft>
                  <a:spcPct val="0"/>
                </a:spcAft>
                <a:defRPr/>
              </a:pPr>
              <a:t>19/06/2021</a:t>
            </a:fld>
            <a:endParaRPr lang="es-ES"/>
          </a:p>
        </p:txBody>
      </p:sp>
      <p:sp>
        <p:nvSpPr>
          <p:cNvPr id="1024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cs typeface="+mn-cs"/>
              </a:defRPr>
            </a:lvl1pPr>
          </a:lstStyle>
          <a:p>
            <a:pPr fontAlgn="base">
              <a:spcBef>
                <a:spcPct val="0"/>
              </a:spcBef>
              <a:spcAft>
                <a:spcPct val="0"/>
              </a:spcAft>
              <a:defRPr/>
            </a:pPr>
            <a:endParaRPr lang="es-ES"/>
          </a:p>
        </p:txBody>
      </p:sp>
      <p:sp>
        <p:nvSpPr>
          <p:cNvPr id="1024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mn-cs"/>
              </a:defRPr>
            </a:lvl1pPr>
          </a:lstStyle>
          <a:p>
            <a:pPr fontAlgn="base">
              <a:spcBef>
                <a:spcPct val="0"/>
              </a:spcBef>
              <a:spcAft>
                <a:spcPct val="0"/>
              </a:spcAft>
              <a:defRPr/>
            </a:pPr>
            <a:fld id="{0C03A0D8-A999-40A1-A6B8-AAA1111107B1}" type="slidenum">
              <a:rPr lang="es-ES"/>
              <a:pPr fontAlgn="base">
                <a:spcBef>
                  <a:spcPct val="0"/>
                </a:spcBef>
                <a:spcAft>
                  <a:spcPct val="0"/>
                </a:spcAft>
                <a:defRPr/>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B1C57-E205-44A0-998B-2152F3CB1FEB}" type="datetimeFigureOut">
              <a:rPr lang="es-ES" smtClean="0">
                <a:solidFill>
                  <a:prstClr val="black">
                    <a:tint val="75000"/>
                  </a:prstClr>
                </a:solidFill>
              </a:rPr>
              <a:pPr/>
              <a:t>19/06/2021</a:t>
            </a:fld>
            <a:endParaRPr lang="es-ES">
              <a:solidFill>
                <a:prstClr val="black">
                  <a:tint val="75000"/>
                </a:prst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A139A-4AB3-414E-BFD3-68D485FB4913}" type="slidenum">
              <a:rPr lang="es-ES" smtClean="0">
                <a:solidFill>
                  <a:prstClr val="black">
                    <a:tint val="75000"/>
                  </a:prstClr>
                </a:solidFill>
              </a:rPr>
              <a:pPr/>
              <a:t>‹Nº›</a:t>
            </a:fld>
            <a:endParaRPr lang="es-E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19.gif"/><Relationship Id="rId5" Type="http://schemas.openxmlformats.org/officeDocument/2006/relationships/image" Target="../media/image23.gif"/><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18.xml"/><Relationship Id="rId5" Type="http://schemas.openxmlformats.org/officeDocument/2006/relationships/image" Target="../media/image19.gif"/><Relationship Id="rId4"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Título"/>
          <p:cNvSpPr>
            <a:spLocks noGrp="1"/>
          </p:cNvSpPr>
          <p:nvPr>
            <p:ph type="ctrTitle"/>
          </p:nvPr>
        </p:nvSpPr>
        <p:spPr>
          <a:xfrm>
            <a:off x="6017430" y="235308"/>
            <a:ext cx="2680315" cy="1557590"/>
          </a:xfrm>
        </p:spPr>
        <p:txBody>
          <a:bodyPr/>
          <a:lstStyle/>
          <a:p>
            <a:pPr algn="ctr" eaLnBrk="1" hangingPunct="1"/>
            <a:r>
              <a:rPr lang="es-ES" b="1" cap="none" dirty="0" smtClean="0"/>
              <a:t>Genética molecular</a:t>
            </a:r>
          </a:p>
        </p:txBody>
      </p:sp>
      <p:sp>
        <p:nvSpPr>
          <p:cNvPr id="12291" name="4 Subtítulo"/>
          <p:cNvSpPr>
            <a:spLocks noGrp="1"/>
          </p:cNvSpPr>
          <p:nvPr>
            <p:ph type="subTitle" idx="1"/>
          </p:nvPr>
        </p:nvSpPr>
        <p:spPr>
          <a:xfrm>
            <a:off x="2362200" y="6049963"/>
            <a:ext cx="6705600" cy="685800"/>
          </a:xfrm>
        </p:spPr>
        <p:txBody>
          <a:bodyPr/>
          <a:lstStyle/>
          <a:p>
            <a:pPr eaLnBrk="1" hangingPunct="1"/>
            <a:r>
              <a:rPr lang="es-ES" dirty="0" smtClean="0"/>
              <a:t>2º Bachillerato - Biología</a:t>
            </a:r>
          </a:p>
        </p:txBody>
      </p:sp>
      <p:sp>
        <p:nvSpPr>
          <p:cNvPr id="12292" name="Text Box 8"/>
          <p:cNvSpPr txBox="1">
            <a:spLocks noChangeArrowheads="1"/>
          </p:cNvSpPr>
          <p:nvPr/>
        </p:nvSpPr>
        <p:spPr bwMode="auto">
          <a:xfrm>
            <a:off x="0" y="6021388"/>
            <a:ext cx="2274888" cy="6461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1800" b="0" i="0" u="none" strike="noStrike" kern="1200" cap="none" spc="0" normalizeH="0" baseline="0" noProof="0" dirty="0">
                <a:ln>
                  <a:noFill/>
                </a:ln>
                <a:solidFill>
                  <a:srgbClr val="FFFFFF"/>
                </a:solidFill>
                <a:effectLst/>
                <a:uLnTx/>
                <a:uFillTx/>
                <a:latin typeface="Arial" charset="0"/>
                <a:ea typeface="+mn-ea"/>
                <a:cs typeface="Arial" charset="0"/>
              </a:rPr>
              <a:t>Bonifacio San Millán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1800" b="0" i="0" u="none" strike="noStrike" kern="1200" cap="none" spc="0" normalizeH="0" baseline="0" noProof="0" dirty="0">
                <a:ln>
                  <a:noFill/>
                </a:ln>
                <a:solidFill>
                  <a:srgbClr val="FFFFFF"/>
                </a:solidFill>
                <a:effectLst/>
                <a:uLnTx/>
                <a:uFillTx/>
                <a:latin typeface="Arial" charset="0"/>
                <a:ea typeface="+mn-ea"/>
                <a:cs typeface="Arial" charset="0"/>
              </a:rPr>
              <a:t>IES </a:t>
            </a:r>
            <a:r>
              <a:rPr kumimoji="0" lang="es-ES" sz="1800" b="0" i="0" u="none" strike="noStrike" kern="1200" cap="none" spc="0" normalizeH="0" baseline="0" noProof="0" dirty="0" err="1">
                <a:ln>
                  <a:noFill/>
                </a:ln>
                <a:solidFill>
                  <a:srgbClr val="FFFFFF"/>
                </a:solidFill>
                <a:effectLst/>
                <a:uLnTx/>
                <a:uFillTx/>
                <a:latin typeface="Arial" charset="0"/>
                <a:ea typeface="+mn-ea"/>
                <a:cs typeface="Arial" charset="0"/>
              </a:rPr>
              <a:t>Muriedas</a:t>
            </a:r>
            <a:endParaRPr kumimoji="0" lang="es-ES" sz="1800" b="0" i="0" u="none" strike="noStrike" kern="1200" cap="none" spc="0" normalizeH="0" baseline="0" noProof="0">
              <a:ln>
                <a:noFill/>
              </a:ln>
              <a:solidFill>
                <a:srgbClr val="FFFFFF"/>
              </a:solidFill>
              <a:effectLst/>
              <a:uLnTx/>
              <a:uFillTx/>
              <a:latin typeface="Arial" charset="0"/>
              <a:ea typeface="+mn-ea"/>
              <a:cs typeface="Arial" charset="0"/>
            </a:endParaRPr>
          </a:p>
        </p:txBody>
      </p:sp>
      <p:pic>
        <p:nvPicPr>
          <p:cNvPr id="12294" name="Picture 7"/>
          <p:cNvPicPr>
            <a:picLocks noChangeAspect="1" noChangeArrowheads="1"/>
          </p:cNvPicPr>
          <p:nvPr/>
        </p:nvPicPr>
        <p:blipFill rotWithShape="1">
          <a:blip r:embed="rId3" cstate="print"/>
          <a:srcRect b="10851"/>
          <a:stretch/>
        </p:blipFill>
        <p:spPr bwMode="auto">
          <a:xfrm>
            <a:off x="4482517" y="4009749"/>
            <a:ext cx="2464966" cy="803781"/>
          </a:xfrm>
          <a:prstGeom prst="rect">
            <a:avLst/>
          </a:prstGeom>
          <a:noFill/>
          <a:ln w="9525">
            <a:noFill/>
            <a:miter lim="800000"/>
            <a:headEnd/>
            <a:tailEnd/>
          </a:ln>
        </p:spPr>
      </p:pic>
      <p:sp>
        <p:nvSpPr>
          <p:cNvPr id="8" name="3 Título"/>
          <p:cNvSpPr txBox="1">
            <a:spLocks/>
          </p:cNvSpPr>
          <p:nvPr/>
        </p:nvSpPr>
        <p:spPr bwMode="auto">
          <a:xfrm>
            <a:off x="5773411" y="1605200"/>
            <a:ext cx="3168352" cy="192117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cap="all" baseline="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algn="ctr" eaLnBrk="1" hangingPunct="1"/>
            <a:r>
              <a:rPr lang="es-ES" b="1" cap="none" dirty="0" smtClean="0">
                <a:solidFill>
                  <a:srgbClr val="FFFF00"/>
                </a:solidFill>
              </a:rPr>
              <a:t>Repaso EBAU</a:t>
            </a:r>
          </a:p>
        </p:txBody>
      </p:sp>
      <p:pic>
        <p:nvPicPr>
          <p:cNvPr id="9" name="Picture 2" descr="http://www.iespando.com/web/departamentos/biogeo/web/departamento/2BCH/B4_INFORMACION/T405_REPLICACION/ejercicios/Diapositiva1.GIF"/>
          <p:cNvPicPr>
            <a:picLocks noChangeAspect="1" noChangeArrowheads="1"/>
          </p:cNvPicPr>
          <p:nvPr/>
        </p:nvPicPr>
        <p:blipFill>
          <a:blip r:embed="rId4" cstate="print"/>
          <a:srcRect l="6931" t="20792" r="7919" b="15842"/>
          <a:stretch>
            <a:fillRect/>
          </a:stretch>
        </p:blipFill>
        <p:spPr bwMode="auto">
          <a:xfrm>
            <a:off x="248724" y="550674"/>
            <a:ext cx="1764507" cy="984792"/>
          </a:xfrm>
          <a:prstGeom prst="rect">
            <a:avLst/>
          </a:prstGeom>
          <a:noFill/>
          <a:ln w="9525">
            <a:solidFill>
              <a:schemeClr val="tx1"/>
            </a:solidFill>
            <a:miter lim="800000"/>
            <a:headEnd/>
            <a:tailEnd/>
          </a:ln>
        </p:spPr>
      </p:pic>
      <p:pic>
        <p:nvPicPr>
          <p:cNvPr id="10" name="Picture 2"/>
          <p:cNvPicPr>
            <a:picLocks noChangeAspect="1" noChangeArrowheads="1"/>
          </p:cNvPicPr>
          <p:nvPr/>
        </p:nvPicPr>
        <p:blipFill rotWithShape="1">
          <a:blip r:embed="rId5" cstate="print"/>
          <a:srcRect l="58708" t="13155" r="-1" b="12700"/>
          <a:stretch/>
        </p:blipFill>
        <p:spPr bwMode="auto">
          <a:xfrm>
            <a:off x="248724" y="2230229"/>
            <a:ext cx="1764507" cy="2592289"/>
          </a:xfrm>
          <a:prstGeom prst="rect">
            <a:avLst/>
          </a:prstGeom>
          <a:noFill/>
          <a:ln w="9525">
            <a:noFill/>
            <a:miter lim="800000"/>
            <a:headEnd/>
            <a:tailEnd/>
          </a:ln>
        </p:spPr>
      </p:pic>
      <p:pic>
        <p:nvPicPr>
          <p:cNvPr id="2" name="Imagen 1"/>
          <p:cNvPicPr>
            <a:picLocks noChangeAspect="1"/>
          </p:cNvPicPr>
          <p:nvPr/>
        </p:nvPicPr>
        <p:blipFill>
          <a:blip r:embed="rId6"/>
          <a:stretch>
            <a:fillRect/>
          </a:stretch>
        </p:blipFill>
        <p:spPr>
          <a:xfrm>
            <a:off x="2281430" y="3531532"/>
            <a:ext cx="1742901" cy="1281998"/>
          </a:xfrm>
          <a:prstGeom prst="rect">
            <a:avLst/>
          </a:prstGeom>
        </p:spPr>
      </p:pic>
      <p:pic>
        <p:nvPicPr>
          <p:cNvPr id="1026" name="Picture 2" descr="Investigadores descubren nuevas herramientas para repara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2880" y="1169173"/>
            <a:ext cx="2218784" cy="124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899812"/>
      </p:ext>
    </p:extLst>
  </p:cSld>
  <p:clrMapOvr>
    <a:masterClrMapping/>
  </p:clrMapOvr>
  <p:transition advTm="1490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CuadroTexto"/>
          <p:cNvSpPr txBox="1">
            <a:spLocks noChangeArrowheads="1"/>
          </p:cNvSpPr>
          <p:nvPr/>
        </p:nvSpPr>
        <p:spPr bwMode="auto">
          <a:xfrm>
            <a:off x="250825" y="476250"/>
            <a:ext cx="8569325" cy="2031325"/>
          </a:xfrm>
          <a:prstGeom prst="rect">
            <a:avLst/>
          </a:prstGeom>
          <a:noFill/>
          <a:ln w="9525">
            <a:noFill/>
            <a:miter lim="800000"/>
            <a:headEnd/>
            <a:tailEnd/>
          </a:ln>
        </p:spPr>
        <p:txBody>
          <a:bodyPr>
            <a:spAutoFit/>
          </a:bodyPr>
          <a:lstStyle/>
          <a:p>
            <a:pPr fontAlgn="base">
              <a:spcBef>
                <a:spcPct val="0"/>
              </a:spcBef>
              <a:spcAft>
                <a:spcPct val="0"/>
              </a:spcAft>
            </a:pPr>
            <a:r>
              <a:rPr lang="es-ES" dirty="0">
                <a:solidFill>
                  <a:srgbClr val="000000"/>
                </a:solidFill>
                <a:latin typeface="Calibri" panose="020F0502020204030204" pitchFamily="34" charset="0"/>
                <a:cs typeface="Calibri" panose="020F0502020204030204" pitchFamily="34" charset="0"/>
              </a:rPr>
              <a:t>Por qué razón es tan importante que la expresión genética esté regulada? Razona la respuesta</a:t>
            </a:r>
            <a:r>
              <a:rPr lang="es-ES" dirty="0" smtClean="0">
                <a:solidFill>
                  <a:srgbClr val="000000"/>
                </a:solidFill>
                <a:latin typeface="Calibri" panose="020F0502020204030204" pitchFamily="34" charset="0"/>
                <a:cs typeface="Calibri" panose="020F0502020204030204" pitchFamily="34" charset="0"/>
              </a:rPr>
              <a:t>.</a:t>
            </a:r>
          </a:p>
          <a:p>
            <a:pPr fontAlgn="base">
              <a:spcBef>
                <a:spcPct val="0"/>
              </a:spcBef>
              <a:spcAft>
                <a:spcPct val="0"/>
              </a:spcAft>
            </a:pPr>
            <a:endParaRPr lang="es-ES_tradnl" dirty="0">
              <a:solidFill>
                <a:srgbClr val="000000"/>
              </a:solidFill>
              <a:latin typeface="Calibri" panose="020F0502020204030204" pitchFamily="34" charset="0"/>
              <a:cs typeface="Calibri" panose="020F0502020204030204" pitchFamily="34" charset="0"/>
            </a:endParaRPr>
          </a:p>
          <a:p>
            <a:pPr marL="285750" indent="-285750" fontAlgn="base">
              <a:spcBef>
                <a:spcPct val="0"/>
              </a:spcBef>
              <a:spcAft>
                <a:spcPct val="0"/>
              </a:spcAft>
              <a:buFont typeface="Arial" panose="020B0604020202020204" pitchFamily="34" charset="0"/>
              <a:buChar char="•"/>
            </a:pPr>
            <a:r>
              <a:rPr lang="es-MX" b="1" i="1" dirty="0" smtClean="0">
                <a:solidFill>
                  <a:srgbClr val="FF0000"/>
                </a:solidFill>
                <a:latin typeface="Calibri" panose="020F0502020204030204" pitchFamily="34" charset="0"/>
                <a:cs typeface="Calibri" panose="020F0502020204030204" pitchFamily="34" charset="0"/>
              </a:rPr>
              <a:t>Las variaciones </a:t>
            </a:r>
            <a:r>
              <a:rPr lang="es-MX" b="1" i="1" dirty="0">
                <a:solidFill>
                  <a:srgbClr val="FF0000"/>
                </a:solidFill>
                <a:latin typeface="Calibri" panose="020F0502020204030204" pitchFamily="34" charset="0"/>
                <a:cs typeface="Calibri" panose="020F0502020204030204" pitchFamily="34" charset="0"/>
              </a:rPr>
              <a:t>del medio extra o intracelular </a:t>
            </a:r>
            <a:r>
              <a:rPr lang="es-MX" b="1" i="1" dirty="0">
                <a:solidFill>
                  <a:srgbClr val="FF0000"/>
                </a:solidFill>
                <a:latin typeface="Calibri" panose="020F0502020204030204" pitchFamily="34" charset="0"/>
                <a:cs typeface="Calibri" panose="020F0502020204030204" pitchFamily="34" charset="0"/>
                <a:sym typeface="Symbol" pitchFamily="18" charset="2"/>
              </a:rPr>
              <a:t></a:t>
            </a:r>
            <a:r>
              <a:rPr lang="es-MX" b="1" i="1" dirty="0">
                <a:solidFill>
                  <a:srgbClr val="FF0000"/>
                </a:solidFill>
                <a:latin typeface="Calibri" panose="020F0502020204030204" pitchFamily="34" charset="0"/>
                <a:cs typeface="Calibri" panose="020F0502020204030204" pitchFamily="34" charset="0"/>
              </a:rPr>
              <a:t> Necesidades proteicas diferentes.</a:t>
            </a:r>
            <a:endParaRPr lang="es-ES_tradnl" dirty="0">
              <a:solidFill>
                <a:srgbClr val="FF0000"/>
              </a:solidFill>
              <a:latin typeface="Calibri" panose="020F0502020204030204" pitchFamily="34" charset="0"/>
              <a:cs typeface="Calibri" panose="020F0502020204030204" pitchFamily="34" charset="0"/>
            </a:endParaRPr>
          </a:p>
          <a:p>
            <a:pPr marL="742950" lvl="1" indent="-285750" fontAlgn="base">
              <a:spcBef>
                <a:spcPct val="0"/>
              </a:spcBef>
              <a:spcAft>
                <a:spcPct val="0"/>
              </a:spcAft>
              <a:buFont typeface="Arial" panose="020B0604020202020204" pitchFamily="34" charset="0"/>
              <a:buChar char="•"/>
            </a:pPr>
            <a:r>
              <a:rPr lang="es-MX" b="1" i="1" dirty="0" smtClean="0">
                <a:solidFill>
                  <a:srgbClr val="FF0000"/>
                </a:solidFill>
                <a:latin typeface="Calibri" panose="020F0502020204030204" pitchFamily="34" charset="0"/>
                <a:cs typeface="Calibri" panose="020F0502020204030204" pitchFamily="34" charset="0"/>
              </a:rPr>
              <a:t>Variaciones: Diferentes etapas del ciclo, diferentes necesidades proteicas según interacción con el ambiente,…</a:t>
            </a:r>
          </a:p>
          <a:p>
            <a:pPr marL="263525" lvl="1" indent="-263525" fontAlgn="base">
              <a:spcBef>
                <a:spcPct val="0"/>
              </a:spcBef>
              <a:spcAft>
                <a:spcPct val="0"/>
              </a:spcAft>
              <a:buFont typeface="Arial" panose="020B0604020202020204" pitchFamily="34" charset="0"/>
              <a:buChar char="•"/>
            </a:pPr>
            <a:r>
              <a:rPr lang="es-MX" b="1" i="1" dirty="0" smtClean="0">
                <a:solidFill>
                  <a:srgbClr val="FF0000"/>
                </a:solidFill>
                <a:latin typeface="Calibri" panose="020F0502020204030204" pitchFamily="34" charset="0"/>
                <a:cs typeface="Calibri" panose="020F0502020204030204" pitchFamily="34" charset="0"/>
              </a:rPr>
              <a:t>La diferenciación celular de cada tipo de célula.</a:t>
            </a:r>
            <a:endParaRPr lang="es-ES_tradnl" dirty="0">
              <a:solidFill>
                <a:srgbClr val="FF0000"/>
              </a:solidFill>
              <a:latin typeface="Calibri" panose="020F0502020204030204" pitchFamily="34" charset="0"/>
              <a:cs typeface="Calibri" panose="020F0502020204030204" pitchFamily="34" charset="0"/>
            </a:endParaRPr>
          </a:p>
        </p:txBody>
      </p:sp>
      <p:sp>
        <p:nvSpPr>
          <p:cNvPr id="66563" name="2 CuadroTexto"/>
          <p:cNvSpPr txBox="1">
            <a:spLocks noChangeArrowheads="1"/>
          </p:cNvSpPr>
          <p:nvPr/>
        </p:nvSpPr>
        <p:spPr bwMode="auto">
          <a:xfrm>
            <a:off x="323529" y="2762451"/>
            <a:ext cx="8352928" cy="922338"/>
          </a:xfrm>
          <a:prstGeom prst="rect">
            <a:avLst/>
          </a:prstGeom>
          <a:noFill/>
          <a:ln w="9525">
            <a:noFill/>
            <a:miter lim="800000"/>
            <a:headEnd/>
            <a:tailEnd/>
          </a:ln>
        </p:spPr>
        <p:txBody>
          <a:bodyPr wrap="square">
            <a:spAutoFit/>
          </a:bodyPr>
          <a:lstStyle/>
          <a:p>
            <a:pPr algn="just" fontAlgn="base">
              <a:spcBef>
                <a:spcPct val="0"/>
              </a:spcBef>
              <a:spcAft>
                <a:spcPct val="0"/>
              </a:spcAft>
            </a:pPr>
            <a:r>
              <a:rPr lang="es-ES" dirty="0">
                <a:solidFill>
                  <a:srgbClr val="000000"/>
                </a:solidFill>
                <a:latin typeface="Calibri" panose="020F0502020204030204" pitchFamily="34" charset="0"/>
                <a:cs typeface="Calibri" panose="020F0502020204030204" pitchFamily="34" charset="0"/>
              </a:rPr>
              <a:t>Define el concepto de gen e indica las diferencias más relevantes en la estructura de un gen </a:t>
            </a:r>
            <a:r>
              <a:rPr lang="es-ES" dirty="0" err="1">
                <a:solidFill>
                  <a:srgbClr val="000000"/>
                </a:solidFill>
                <a:latin typeface="Calibri" panose="020F0502020204030204" pitchFamily="34" charset="0"/>
                <a:cs typeface="Calibri" panose="020F0502020204030204" pitchFamily="34" charset="0"/>
              </a:rPr>
              <a:t>eucariótico</a:t>
            </a:r>
            <a:r>
              <a:rPr lang="es-ES" dirty="0">
                <a:solidFill>
                  <a:srgbClr val="000000"/>
                </a:solidFill>
                <a:latin typeface="Calibri" panose="020F0502020204030204" pitchFamily="34" charset="0"/>
                <a:cs typeface="Calibri" panose="020F0502020204030204" pitchFamily="34" charset="0"/>
              </a:rPr>
              <a:t> y otro </a:t>
            </a:r>
            <a:r>
              <a:rPr lang="es-ES" dirty="0" err="1">
                <a:solidFill>
                  <a:srgbClr val="000000"/>
                </a:solidFill>
                <a:latin typeface="Calibri" panose="020F0502020204030204" pitchFamily="34" charset="0"/>
                <a:cs typeface="Calibri" panose="020F0502020204030204" pitchFamily="34" charset="0"/>
              </a:rPr>
              <a:t>procariótico</a:t>
            </a:r>
            <a:r>
              <a:rPr lang="es-ES" dirty="0">
                <a:solidFill>
                  <a:srgbClr val="000000"/>
                </a:solidFill>
                <a:latin typeface="Calibri" panose="020F0502020204030204" pitchFamily="34" charset="0"/>
                <a:cs typeface="Calibri" panose="020F0502020204030204" pitchFamily="34" charset="0"/>
              </a:rPr>
              <a:t>. ¿De qué forma se refleja esta diferencia en el producto de la transcripción? Razona la respuesta. Ayúdate de un dibujo. </a:t>
            </a:r>
            <a:endParaRPr lang="es-ES_tradnl" dirty="0">
              <a:solidFill>
                <a:srgbClr val="000000"/>
              </a:solidFill>
              <a:latin typeface="Calibri" panose="020F0502020204030204" pitchFamily="34" charset="0"/>
              <a:cs typeface="Calibri" panose="020F0502020204030204" pitchFamily="34" charset="0"/>
            </a:endParaRPr>
          </a:p>
        </p:txBody>
      </p:sp>
      <p:sp>
        <p:nvSpPr>
          <p:cNvPr id="66564" name="4 CuadroTexto"/>
          <p:cNvSpPr txBox="1">
            <a:spLocks noChangeArrowheads="1"/>
          </p:cNvSpPr>
          <p:nvPr/>
        </p:nvSpPr>
        <p:spPr bwMode="auto">
          <a:xfrm>
            <a:off x="323528" y="3717032"/>
            <a:ext cx="8208912" cy="2862322"/>
          </a:xfrm>
          <a:prstGeom prst="rect">
            <a:avLst/>
          </a:prstGeom>
          <a:noFill/>
          <a:ln w="9525">
            <a:noFill/>
            <a:miter lim="800000"/>
            <a:headEnd/>
            <a:tailEnd/>
          </a:ln>
        </p:spPr>
        <p:txBody>
          <a:bodyPr wrap="square">
            <a:spAutoFit/>
          </a:bodyPr>
          <a:lstStyle/>
          <a:p>
            <a:pPr marL="342900" indent="-342900" algn="just" fontAlgn="base">
              <a:spcBef>
                <a:spcPct val="0"/>
              </a:spcBef>
              <a:spcAft>
                <a:spcPct val="0"/>
              </a:spcAft>
              <a:buAutoNum type="alphaLcParenR"/>
            </a:pPr>
            <a:r>
              <a:rPr lang="es-MX" b="1" i="1" dirty="0" smtClean="0">
                <a:solidFill>
                  <a:srgbClr val="FF0000"/>
                </a:solidFill>
                <a:latin typeface="Calibri" panose="020F0502020204030204" pitchFamily="34" charset="0"/>
                <a:cs typeface="Calibri" panose="020F0502020204030204" pitchFamily="34" charset="0"/>
              </a:rPr>
              <a:t>GEN</a:t>
            </a:r>
            <a:r>
              <a:rPr lang="es-MX" b="1" i="1" dirty="0">
                <a:solidFill>
                  <a:srgbClr val="FF0000"/>
                </a:solidFill>
                <a:latin typeface="Calibri" panose="020F0502020204030204" pitchFamily="34" charset="0"/>
                <a:cs typeface="Calibri" panose="020F0502020204030204" pitchFamily="34" charset="0"/>
              </a:rPr>
              <a:t>: “Secuencia de nucleótidos en la molécula de ADN, que desempeña una función específica tal como codificar una molécula de ARN o una cadena </a:t>
            </a:r>
            <a:r>
              <a:rPr lang="es-MX" b="1" i="1" dirty="0" err="1">
                <a:solidFill>
                  <a:srgbClr val="FF0000"/>
                </a:solidFill>
                <a:latin typeface="Calibri" panose="020F0502020204030204" pitchFamily="34" charset="0"/>
                <a:cs typeface="Calibri" panose="020F0502020204030204" pitchFamily="34" charset="0"/>
              </a:rPr>
              <a:t>polipeptídica</a:t>
            </a:r>
            <a:r>
              <a:rPr lang="es-MX" b="1" i="1" dirty="0" smtClean="0">
                <a:solidFill>
                  <a:srgbClr val="FF0000"/>
                </a:solidFill>
                <a:latin typeface="Calibri" panose="020F0502020204030204" pitchFamily="34" charset="0"/>
                <a:cs typeface="Calibri" panose="020F0502020204030204" pitchFamily="34" charset="0"/>
              </a:rPr>
              <a:t>”.</a:t>
            </a:r>
          </a:p>
          <a:p>
            <a:pPr marL="342900" indent="-342900" algn="just" fontAlgn="base">
              <a:spcBef>
                <a:spcPct val="0"/>
              </a:spcBef>
              <a:spcAft>
                <a:spcPct val="0"/>
              </a:spcAft>
            </a:pPr>
            <a:endParaRPr lang="es-ES_tradnl" dirty="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MX" b="1" i="1" dirty="0">
                <a:solidFill>
                  <a:srgbClr val="FF0000"/>
                </a:solidFill>
                <a:latin typeface="Calibri" panose="020F0502020204030204" pitchFamily="34" charset="0"/>
                <a:cs typeface="Calibri" panose="020F0502020204030204" pitchFamily="34" charset="0"/>
              </a:rPr>
              <a:t>b) Procariotas: continuos, </a:t>
            </a:r>
            <a:endParaRPr lang="es-MX" b="1" i="1" dirty="0" smtClean="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MX" b="1" i="1" dirty="0" smtClean="0">
                <a:solidFill>
                  <a:srgbClr val="FF0000"/>
                </a:solidFill>
                <a:latin typeface="Calibri" panose="020F0502020204030204" pitchFamily="34" charset="0"/>
                <a:cs typeface="Calibri" panose="020F0502020204030204" pitchFamily="34" charset="0"/>
              </a:rPr>
              <a:t>    Eucariotas: </a:t>
            </a:r>
            <a:r>
              <a:rPr lang="es-MX" b="1" i="1" dirty="0">
                <a:solidFill>
                  <a:srgbClr val="FF0000"/>
                </a:solidFill>
                <a:latin typeface="Calibri" panose="020F0502020204030204" pitchFamily="34" charset="0"/>
                <a:cs typeface="Calibri" panose="020F0502020204030204" pitchFamily="34" charset="0"/>
              </a:rPr>
              <a:t>fragmentados (</a:t>
            </a:r>
            <a:r>
              <a:rPr lang="es-MX" b="1" i="1" dirty="0" err="1">
                <a:solidFill>
                  <a:srgbClr val="FF0000"/>
                </a:solidFill>
                <a:latin typeface="Calibri" panose="020F0502020204030204" pitchFamily="34" charset="0"/>
                <a:cs typeface="Calibri" panose="020F0502020204030204" pitchFamily="34" charset="0"/>
              </a:rPr>
              <a:t>intrones</a:t>
            </a:r>
            <a:r>
              <a:rPr lang="es-MX" b="1" i="1" dirty="0">
                <a:solidFill>
                  <a:srgbClr val="FF0000"/>
                </a:solidFill>
                <a:latin typeface="Calibri" panose="020F0502020204030204" pitchFamily="34" charset="0"/>
                <a:cs typeface="Calibri" panose="020F0502020204030204" pitchFamily="34" charset="0"/>
              </a:rPr>
              <a:t> y exones</a:t>
            </a:r>
            <a:r>
              <a:rPr lang="es-MX" b="1" i="1" dirty="0" smtClean="0">
                <a:solidFill>
                  <a:srgbClr val="FF0000"/>
                </a:solidFill>
                <a:latin typeface="Calibri" panose="020F0502020204030204" pitchFamily="34" charset="0"/>
                <a:cs typeface="Calibri" panose="020F0502020204030204" pitchFamily="34" charset="0"/>
              </a:rPr>
              <a:t>)</a:t>
            </a:r>
          </a:p>
          <a:p>
            <a:pPr algn="just" fontAlgn="base">
              <a:spcBef>
                <a:spcPct val="0"/>
              </a:spcBef>
              <a:spcAft>
                <a:spcPct val="0"/>
              </a:spcAft>
            </a:pPr>
            <a:endParaRPr lang="es-ES_tradnl" dirty="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MX" b="1" i="1" dirty="0">
                <a:solidFill>
                  <a:srgbClr val="FF0000"/>
                </a:solidFill>
                <a:latin typeface="Calibri" panose="020F0502020204030204" pitchFamily="34" charset="0"/>
                <a:cs typeface="Calibri" panose="020F0502020204030204" pitchFamily="34" charset="0"/>
              </a:rPr>
              <a:t>c) Eucariotas. Necesidad de maduración de ARN. </a:t>
            </a:r>
            <a:r>
              <a:rPr lang="es-MX" b="1" i="1" dirty="0" smtClean="0">
                <a:solidFill>
                  <a:srgbClr val="FF0000"/>
                </a:solidFill>
                <a:latin typeface="Calibri" panose="020F0502020204030204" pitchFamily="34" charset="0"/>
                <a:cs typeface="Calibri" panose="020F0502020204030204" pitchFamily="34" charset="0"/>
              </a:rPr>
              <a:t>Dibujar </a:t>
            </a:r>
            <a:r>
              <a:rPr lang="es-MX" b="1" i="1" dirty="0">
                <a:solidFill>
                  <a:srgbClr val="FF0000"/>
                </a:solidFill>
                <a:latin typeface="Calibri" panose="020F0502020204030204" pitchFamily="34" charset="0"/>
                <a:cs typeface="Calibri" panose="020F0502020204030204" pitchFamily="34" charset="0"/>
              </a:rPr>
              <a:t>transcrito 1 </a:t>
            </a:r>
            <a:r>
              <a:rPr lang="es-MX" b="1" i="1" u="sng" baseline="30000" dirty="0">
                <a:solidFill>
                  <a:srgbClr val="FF0000"/>
                </a:solidFill>
                <a:latin typeface="Calibri" panose="020F0502020204030204" pitchFamily="34" charset="0"/>
                <a:cs typeface="Calibri" panose="020F0502020204030204" pitchFamily="34" charset="0"/>
              </a:rPr>
              <a:t>ario</a:t>
            </a:r>
            <a:r>
              <a:rPr lang="es-MX" b="1" i="1" dirty="0">
                <a:solidFill>
                  <a:srgbClr val="FF0000"/>
                </a:solidFill>
                <a:latin typeface="Calibri" panose="020F0502020204030204" pitchFamily="34" charset="0"/>
                <a:cs typeface="Calibri" panose="020F0502020204030204" pitchFamily="34" charset="0"/>
              </a:rPr>
              <a:t> extremos, </a:t>
            </a:r>
            <a:r>
              <a:rPr lang="es-MX" b="1" i="1" dirty="0" err="1">
                <a:solidFill>
                  <a:srgbClr val="FF0000"/>
                </a:solidFill>
                <a:latin typeface="Calibri" panose="020F0502020204030204" pitchFamily="34" charset="0"/>
                <a:cs typeface="Calibri" panose="020F0502020204030204" pitchFamily="34" charset="0"/>
              </a:rPr>
              <a:t>intrones</a:t>
            </a:r>
            <a:r>
              <a:rPr lang="es-MX" b="1" i="1" dirty="0">
                <a:solidFill>
                  <a:srgbClr val="FF0000"/>
                </a:solidFill>
                <a:latin typeface="Calibri" panose="020F0502020204030204" pitchFamily="34" charset="0"/>
                <a:cs typeface="Calibri" panose="020F0502020204030204" pitchFamily="34" charset="0"/>
              </a:rPr>
              <a:t> y exones  y 2</a:t>
            </a:r>
            <a:r>
              <a:rPr lang="es-MX" b="1" i="1" u="sng" baseline="30000" dirty="0">
                <a:solidFill>
                  <a:srgbClr val="FF0000"/>
                </a:solidFill>
                <a:latin typeface="Calibri" panose="020F0502020204030204" pitchFamily="34" charset="0"/>
                <a:cs typeface="Calibri" panose="020F0502020204030204" pitchFamily="34" charset="0"/>
              </a:rPr>
              <a:t>ario</a:t>
            </a:r>
            <a:r>
              <a:rPr lang="es-MX" b="1" i="1" dirty="0">
                <a:solidFill>
                  <a:srgbClr val="FF0000"/>
                </a:solidFill>
                <a:latin typeface="Calibri" panose="020F0502020204030204" pitchFamily="34" charset="0"/>
                <a:cs typeface="Calibri" panose="020F0502020204030204" pitchFamily="34" charset="0"/>
              </a:rPr>
              <a:t>  </a:t>
            </a:r>
            <a:r>
              <a:rPr lang="es-MX" b="1" i="1" dirty="0" smtClean="0">
                <a:solidFill>
                  <a:srgbClr val="FF0000"/>
                </a:solidFill>
                <a:latin typeface="Calibri" panose="020F0502020204030204" pitchFamily="34" charset="0"/>
                <a:cs typeface="Calibri" panose="020F0502020204030204" pitchFamily="34" charset="0"/>
              </a:rPr>
              <a:t>(Eliminación de </a:t>
            </a:r>
            <a:r>
              <a:rPr lang="es-MX" b="1" i="1" dirty="0" err="1" smtClean="0">
                <a:solidFill>
                  <a:srgbClr val="FF0000"/>
                </a:solidFill>
                <a:latin typeface="Calibri" panose="020F0502020204030204" pitchFamily="34" charset="0"/>
                <a:cs typeface="Calibri" panose="020F0502020204030204" pitchFamily="34" charset="0"/>
              </a:rPr>
              <a:t>intrones</a:t>
            </a:r>
            <a:r>
              <a:rPr lang="es-MX" b="1" i="1" dirty="0" smtClean="0">
                <a:solidFill>
                  <a:srgbClr val="FF0000"/>
                </a:solidFill>
                <a:latin typeface="Calibri" panose="020F0502020204030204" pitchFamily="34" charset="0"/>
                <a:cs typeface="Calibri" panose="020F0502020204030204" pitchFamily="34" charset="0"/>
              </a:rPr>
              <a:t>). </a:t>
            </a:r>
          </a:p>
          <a:p>
            <a:pPr algn="just" fontAlgn="base">
              <a:spcBef>
                <a:spcPct val="0"/>
              </a:spcBef>
              <a:spcAft>
                <a:spcPct val="0"/>
              </a:spcAft>
            </a:pPr>
            <a:r>
              <a:rPr lang="es-MX" b="1" i="1" dirty="0" smtClean="0">
                <a:solidFill>
                  <a:srgbClr val="7030A0"/>
                </a:solidFill>
                <a:latin typeface="Calibri" panose="020F0502020204030204" pitchFamily="34" charset="0"/>
                <a:cs typeface="Calibri" panose="020F0502020204030204" pitchFamily="34" charset="0"/>
              </a:rPr>
              <a:t>Localización</a:t>
            </a:r>
            <a:r>
              <a:rPr lang="es-MX" b="1" i="1" dirty="0" smtClean="0">
                <a:solidFill>
                  <a:srgbClr val="FF0000"/>
                </a:solidFill>
                <a:latin typeface="Calibri" panose="020F0502020204030204" pitchFamily="34" charset="0"/>
                <a:cs typeface="Calibri" panose="020F0502020204030204" pitchFamily="34" charset="0"/>
              </a:rPr>
              <a:t>: </a:t>
            </a:r>
            <a:r>
              <a:rPr lang="es-MX" i="1" dirty="0" smtClean="0">
                <a:solidFill>
                  <a:srgbClr val="FF0000"/>
                </a:solidFill>
                <a:latin typeface="Calibri" panose="020F0502020204030204" pitchFamily="34" charset="0"/>
                <a:cs typeface="Calibri" panose="020F0502020204030204" pitchFamily="34" charset="0"/>
              </a:rPr>
              <a:t>Tanto la</a:t>
            </a:r>
            <a:r>
              <a:rPr lang="es-MX" b="1" i="1" dirty="0" smtClean="0">
                <a:solidFill>
                  <a:srgbClr val="FF0000"/>
                </a:solidFill>
                <a:latin typeface="Calibri" panose="020F0502020204030204" pitchFamily="34" charset="0"/>
                <a:cs typeface="Calibri" panose="020F0502020204030204" pitchFamily="34" charset="0"/>
              </a:rPr>
              <a:t> </a:t>
            </a:r>
            <a:r>
              <a:rPr lang="es-MX" b="1" i="1" dirty="0" smtClean="0">
                <a:solidFill>
                  <a:srgbClr val="7030A0"/>
                </a:solidFill>
                <a:latin typeface="Calibri" panose="020F0502020204030204" pitchFamily="34" charset="0"/>
                <a:cs typeface="Calibri" panose="020F0502020204030204" pitchFamily="34" charset="0"/>
              </a:rPr>
              <a:t>transcripción</a:t>
            </a:r>
            <a:r>
              <a:rPr lang="es-MX" b="1" i="1" dirty="0" smtClean="0">
                <a:latin typeface="Calibri" panose="020F0502020204030204" pitchFamily="34" charset="0"/>
                <a:cs typeface="Calibri" panose="020F0502020204030204" pitchFamily="34" charset="0"/>
              </a:rPr>
              <a:t> </a:t>
            </a:r>
            <a:r>
              <a:rPr lang="es-MX" i="1" dirty="0" smtClean="0">
                <a:solidFill>
                  <a:srgbClr val="FF0000"/>
                </a:solidFill>
                <a:latin typeface="Calibri" panose="020F0502020204030204" pitchFamily="34" charset="0"/>
                <a:cs typeface="Calibri" panose="020F0502020204030204" pitchFamily="34" charset="0"/>
              </a:rPr>
              <a:t>como la </a:t>
            </a:r>
            <a:r>
              <a:rPr lang="es-MX" b="1" i="1" dirty="0" smtClean="0">
                <a:solidFill>
                  <a:srgbClr val="7030A0"/>
                </a:solidFill>
                <a:latin typeface="Calibri" panose="020F0502020204030204" pitchFamily="34" charset="0"/>
                <a:cs typeface="Calibri" panose="020F0502020204030204" pitchFamily="34" charset="0"/>
              </a:rPr>
              <a:t>maduración</a:t>
            </a:r>
            <a:r>
              <a:rPr lang="es-MX" b="1" i="1" dirty="0" smtClean="0">
                <a:latin typeface="Calibri" panose="020F0502020204030204" pitchFamily="34" charset="0"/>
                <a:cs typeface="Calibri" panose="020F0502020204030204" pitchFamily="34" charset="0"/>
              </a:rPr>
              <a:t> </a:t>
            </a:r>
            <a:r>
              <a:rPr lang="es-MX" i="1" dirty="0">
                <a:solidFill>
                  <a:srgbClr val="FF0000"/>
                </a:solidFill>
                <a:latin typeface="Calibri" panose="020F0502020204030204" pitchFamily="34" charset="0"/>
                <a:cs typeface="Calibri" panose="020F0502020204030204" pitchFamily="34" charset="0"/>
              </a:rPr>
              <a:t>s</a:t>
            </a:r>
            <a:r>
              <a:rPr lang="es-MX" i="1" dirty="0" smtClean="0">
                <a:solidFill>
                  <a:srgbClr val="FF0000"/>
                </a:solidFill>
                <a:latin typeface="Calibri" panose="020F0502020204030204" pitchFamily="34" charset="0"/>
                <a:cs typeface="Calibri" panose="020F0502020204030204" pitchFamily="34" charset="0"/>
              </a:rPr>
              <a:t>e produce en el </a:t>
            </a:r>
            <a:r>
              <a:rPr lang="es-MX" b="1" i="1" dirty="0" smtClean="0">
                <a:solidFill>
                  <a:srgbClr val="7030A0"/>
                </a:solidFill>
                <a:latin typeface="Calibri" panose="020F0502020204030204" pitchFamily="34" charset="0"/>
                <a:cs typeface="Calibri" panose="020F0502020204030204" pitchFamily="34" charset="0"/>
              </a:rPr>
              <a:t>núcleo.</a:t>
            </a:r>
            <a:endParaRPr lang="es-ES_tradnl" dirty="0">
              <a:solidFill>
                <a:srgbClr val="7030A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animEffect transition="in" filter="box(in)">
                                      <p:cBhvr>
                                        <p:cTn id="7" dur="500"/>
                                        <p:tgtEl>
                                          <p:spTgt spid="66562">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6562">
                                            <p:txEl>
                                              <p:pRg st="3" end="3"/>
                                            </p:txEl>
                                          </p:spTgt>
                                        </p:tgtEl>
                                        <p:attrNameLst>
                                          <p:attrName>style.visibility</p:attrName>
                                        </p:attrNameLst>
                                      </p:cBhvr>
                                      <p:to>
                                        <p:strVal val="visible"/>
                                      </p:to>
                                    </p:set>
                                    <p:animEffect transition="in" filter="box(in)">
                                      <p:cBhvr>
                                        <p:cTn id="10" dur="500"/>
                                        <p:tgtEl>
                                          <p:spTgt spid="66562">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6562">
                                            <p:txEl>
                                              <p:pRg st="4" end="4"/>
                                            </p:txEl>
                                          </p:spTgt>
                                        </p:tgtEl>
                                        <p:attrNameLst>
                                          <p:attrName>style.visibility</p:attrName>
                                        </p:attrNameLst>
                                      </p:cBhvr>
                                      <p:to>
                                        <p:strVal val="visible"/>
                                      </p:to>
                                    </p:set>
                                    <p:animEffect transition="in" filter="box(in)">
                                      <p:cBhvr>
                                        <p:cTn id="13" dur="500"/>
                                        <p:tgtEl>
                                          <p:spTgt spid="6656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6564">
                                            <p:txEl>
                                              <p:pRg st="0" end="0"/>
                                            </p:txEl>
                                          </p:spTgt>
                                        </p:tgtEl>
                                        <p:attrNameLst>
                                          <p:attrName>style.visibility</p:attrName>
                                        </p:attrNameLst>
                                      </p:cBhvr>
                                      <p:to>
                                        <p:strVal val="visible"/>
                                      </p:to>
                                    </p:set>
                                    <p:animEffect transition="in" filter="box(in)">
                                      <p:cBhvr>
                                        <p:cTn id="18" dur="500"/>
                                        <p:tgtEl>
                                          <p:spTgt spid="6656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6564">
                                            <p:txEl>
                                              <p:pRg st="2" end="2"/>
                                            </p:txEl>
                                          </p:spTgt>
                                        </p:tgtEl>
                                        <p:attrNameLst>
                                          <p:attrName>style.visibility</p:attrName>
                                        </p:attrNameLst>
                                      </p:cBhvr>
                                      <p:to>
                                        <p:strVal val="visible"/>
                                      </p:to>
                                    </p:set>
                                    <p:animEffect transition="in" filter="box(in)">
                                      <p:cBhvr>
                                        <p:cTn id="23" dur="500"/>
                                        <p:tgtEl>
                                          <p:spTgt spid="66564">
                                            <p:txEl>
                                              <p:pRg st="2" end="2"/>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66564">
                                            <p:txEl>
                                              <p:pRg st="3" end="3"/>
                                            </p:txEl>
                                          </p:spTgt>
                                        </p:tgtEl>
                                        <p:attrNameLst>
                                          <p:attrName>style.visibility</p:attrName>
                                        </p:attrNameLst>
                                      </p:cBhvr>
                                      <p:to>
                                        <p:strVal val="visible"/>
                                      </p:to>
                                    </p:set>
                                    <p:animEffect transition="in" filter="box(in)">
                                      <p:cBhvr>
                                        <p:cTn id="26" dur="500"/>
                                        <p:tgtEl>
                                          <p:spTgt spid="6656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66564">
                                            <p:txEl>
                                              <p:pRg st="5" end="5"/>
                                            </p:txEl>
                                          </p:spTgt>
                                        </p:tgtEl>
                                        <p:attrNameLst>
                                          <p:attrName>style.visibility</p:attrName>
                                        </p:attrNameLst>
                                      </p:cBhvr>
                                      <p:to>
                                        <p:strVal val="visible"/>
                                      </p:to>
                                    </p:set>
                                    <p:animEffect transition="in" filter="box(in)">
                                      <p:cBhvr>
                                        <p:cTn id="31" dur="500"/>
                                        <p:tgtEl>
                                          <p:spTgt spid="6656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66564">
                                            <p:txEl>
                                              <p:pRg st="6" end="6"/>
                                            </p:txEl>
                                          </p:spTgt>
                                        </p:tgtEl>
                                        <p:attrNameLst>
                                          <p:attrName>style.visibility</p:attrName>
                                        </p:attrNameLst>
                                      </p:cBhvr>
                                      <p:to>
                                        <p:strVal val="visible"/>
                                      </p:to>
                                    </p:set>
                                    <p:animEffect transition="in" filter="box(in)">
                                      <p:cBhvr>
                                        <p:cTn id="36" dur="500"/>
                                        <p:tgtEl>
                                          <p:spTgt spid="665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51520" y="3762375"/>
            <a:ext cx="8713787" cy="30956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9512" y="332656"/>
            <a:ext cx="8085137" cy="1400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r="1990"/>
          <a:stretch>
            <a:fillRect/>
          </a:stretch>
        </p:blipFill>
        <p:spPr bwMode="auto">
          <a:xfrm>
            <a:off x="304925" y="1700808"/>
            <a:ext cx="8839075" cy="2162175"/>
          </a:xfrm>
          <a:prstGeom prst="rect">
            <a:avLst/>
          </a:prstGeom>
          <a:noFill/>
          <a:ln w="9525">
            <a:noFill/>
            <a:miter lim="800000"/>
            <a:headEnd/>
            <a:tailEnd/>
          </a:ln>
        </p:spPr>
      </p:pic>
      <p:pic>
        <p:nvPicPr>
          <p:cNvPr id="5" name="Picture 7" descr="https://gifsanimados.espaciolatino.com/cats/dis_reyleon/yper_roi_lion_02.gif"/>
          <p:cNvPicPr>
            <a:picLocks noChangeAspect="1" noChangeArrowheads="1" noCrop="1"/>
          </p:cNvPicPr>
          <p:nvPr/>
        </p:nvPicPr>
        <p:blipFill>
          <a:blip r:embed="rId5" cstate="print"/>
          <a:srcRect/>
          <a:stretch>
            <a:fillRect/>
          </a:stretch>
        </p:blipFill>
        <p:spPr bwMode="auto">
          <a:xfrm>
            <a:off x="7524328" y="4437112"/>
            <a:ext cx="1368152" cy="1126714"/>
          </a:xfrm>
          <a:prstGeom prst="rect">
            <a:avLst/>
          </a:prstGeom>
          <a:noFill/>
        </p:spPr>
      </p:pic>
      <p:pic>
        <p:nvPicPr>
          <p:cNvPr id="7" name="Picture 2" descr="FACIENDO Y DESFACIENDO ... vamos aprendiendo : EL CARNAVAL DE LOS ..."/>
          <p:cNvPicPr>
            <a:picLocks noChangeAspect="1" noChangeArrowheads="1" noCrop="1"/>
          </p:cNvPicPr>
          <p:nvPr/>
        </p:nvPicPr>
        <p:blipFill>
          <a:blip r:embed="rId6" cstate="print"/>
          <a:srcRect/>
          <a:stretch>
            <a:fillRect/>
          </a:stretch>
        </p:blipFill>
        <p:spPr bwMode="auto">
          <a:xfrm>
            <a:off x="7596336" y="260648"/>
            <a:ext cx="1336998" cy="1008112"/>
          </a:xfrm>
          <a:prstGeom prst="rect">
            <a:avLst/>
          </a:prstGeom>
          <a:noFill/>
        </p:spPr>
      </p:pic>
      <p:sp>
        <p:nvSpPr>
          <p:cNvPr id="8" name="7 Elipse"/>
          <p:cNvSpPr/>
          <p:nvPr/>
        </p:nvSpPr>
        <p:spPr>
          <a:xfrm>
            <a:off x="4644008" y="1988840"/>
            <a:ext cx="936104" cy="432048"/>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CuadroTexto"/>
          <p:cNvSpPr txBox="1"/>
          <p:nvPr/>
        </p:nvSpPr>
        <p:spPr>
          <a:xfrm>
            <a:off x="323528" y="3717032"/>
            <a:ext cx="1728192" cy="1200329"/>
          </a:xfrm>
          <a:prstGeom prst="rect">
            <a:avLst/>
          </a:prstGeom>
          <a:noFill/>
        </p:spPr>
        <p:txBody>
          <a:bodyPr wrap="square" rtlCol="0">
            <a:spAutoFit/>
          </a:bodyPr>
          <a:lstStyle/>
          <a:p>
            <a:r>
              <a:rPr lang="es-ES" b="1" dirty="0" smtClean="0">
                <a:latin typeface="Calibri" pitchFamily="34" charset="0"/>
                <a:cs typeface="Calibri" pitchFamily="34" charset="0"/>
              </a:rPr>
              <a:t>La ARN polimerasa reconoce este extremo</a:t>
            </a:r>
            <a:endParaRPr lang="es-ES" b="1" dirty="0">
              <a:latin typeface="Calibri" pitchFamily="34" charset="0"/>
              <a:cs typeface="Calibri" pitchFamily="34" charset="0"/>
            </a:endParaRPr>
          </a:p>
        </p:txBody>
      </p:sp>
      <p:sp>
        <p:nvSpPr>
          <p:cNvPr id="14" name="13 Flecha doblada"/>
          <p:cNvSpPr/>
          <p:nvPr/>
        </p:nvSpPr>
        <p:spPr>
          <a:xfrm rot="5400000">
            <a:off x="7416194" y="1448902"/>
            <a:ext cx="503537" cy="719317"/>
          </a:xfrm>
          <a:prstGeom prst="bentArrow">
            <a:avLst>
              <a:gd name="adj1" fmla="val 25000"/>
              <a:gd name="adj2" fmla="val 17148"/>
              <a:gd name="adj3" fmla="val 25000"/>
              <a:gd name="adj4" fmla="val 4375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 name="14 CuadroTexto"/>
          <p:cNvSpPr txBox="1"/>
          <p:nvPr/>
        </p:nvSpPr>
        <p:spPr>
          <a:xfrm>
            <a:off x="5652120" y="1268760"/>
            <a:ext cx="1728192" cy="646331"/>
          </a:xfrm>
          <a:prstGeom prst="rect">
            <a:avLst/>
          </a:prstGeom>
          <a:noFill/>
        </p:spPr>
        <p:txBody>
          <a:bodyPr wrap="square" rtlCol="0">
            <a:spAutoFit/>
          </a:bodyPr>
          <a:lstStyle/>
          <a:p>
            <a:r>
              <a:rPr lang="es-ES" b="1" dirty="0" smtClean="0">
                <a:solidFill>
                  <a:schemeClr val="accent6">
                    <a:lumMod val="75000"/>
                  </a:schemeClr>
                </a:solidFill>
                <a:latin typeface="Calibri" pitchFamily="34" charset="0"/>
                <a:cs typeface="Calibri" pitchFamily="34" charset="0"/>
              </a:rPr>
              <a:t>Protección ante </a:t>
            </a:r>
            <a:r>
              <a:rPr lang="es-ES" b="1" dirty="0" err="1" smtClean="0">
                <a:solidFill>
                  <a:schemeClr val="accent6">
                    <a:lumMod val="75000"/>
                  </a:schemeClr>
                </a:solidFill>
                <a:latin typeface="Calibri" pitchFamily="34" charset="0"/>
                <a:cs typeface="Calibri" pitchFamily="34" charset="0"/>
              </a:rPr>
              <a:t>exonucleasas</a:t>
            </a:r>
            <a:endParaRPr lang="es-ES" b="1" dirty="0">
              <a:solidFill>
                <a:schemeClr val="accent6">
                  <a:lumMod val="75000"/>
                </a:schemeClr>
              </a:solidFill>
              <a:latin typeface="Calibri" pitchFamily="34" charset="0"/>
              <a:cs typeface="Calibri" pitchFamily="34" charset="0"/>
            </a:endParaRPr>
          </a:p>
        </p:txBody>
      </p:sp>
      <p:sp>
        <p:nvSpPr>
          <p:cNvPr id="16" name="15 Flecha doblada"/>
          <p:cNvSpPr/>
          <p:nvPr/>
        </p:nvSpPr>
        <p:spPr>
          <a:xfrm rot="5400000">
            <a:off x="1835696" y="4581128"/>
            <a:ext cx="432048" cy="576064"/>
          </a:xfrm>
          <a:prstGeom prst="ben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8" name="17 CuadroTexto"/>
          <p:cNvSpPr txBox="1"/>
          <p:nvPr/>
        </p:nvSpPr>
        <p:spPr>
          <a:xfrm>
            <a:off x="3203848" y="0"/>
            <a:ext cx="28649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s-ES" b="1" dirty="0" smtClean="0"/>
              <a:t>MADURACIÓN DEL ARN</a:t>
            </a:r>
            <a:endParaRPr lang="es-ES" b="1" dirty="0"/>
          </a:p>
        </p:txBody>
      </p:sp>
    </p:spTree>
    <p:extLst>
      <p:ext uri="{BB962C8B-B14F-4D97-AF65-F5344CB8AC3E}">
        <p14:creationId xmlns:p14="http://schemas.microsoft.com/office/powerpoint/2010/main" val="76531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ox(in)">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3.88889E-6 -8.78613E-6 C 0.01007 0.15421 0.02031 0.30843 0.06736 0.32739 C 0.11441 0.34635 0.24636 0.14913 0.28212 0.11352 " pathEditMode="relative" ptsTypes="aaA">
                                      <p:cBhvr>
                                        <p:cTn id="11" dur="2000" fill="hold"/>
                                        <p:tgtEl>
                                          <p:spTgt spid="8"/>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ox(in)">
                                      <p:cBhvr>
                                        <p:cTn id="16" dur="500"/>
                                        <p:tgtEl>
                                          <p:spTgt spid="1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ox(in)">
                                      <p:cBhvr>
                                        <p:cTn id="24" dur="500"/>
                                        <p:tgtEl>
                                          <p:spTgt spid="1031"/>
                                        </p:tgtEl>
                                      </p:cBhvr>
                                    </p:animEffect>
                                  </p:childTnLst>
                                </p:cTn>
                              </p:par>
                              <p:par>
                                <p:cTn id="25" presetID="4"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ox(in)">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animBg="1"/>
      <p:bldP spid="15"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2021" y="89950"/>
            <a:ext cx="8496944" cy="1477328"/>
          </a:xfrm>
          <a:prstGeom prst="rect">
            <a:avLst/>
          </a:prstGeom>
        </p:spPr>
        <p:txBody>
          <a:bodyPr wrap="square">
            <a:spAutoFit/>
          </a:bodyPr>
          <a:lstStyle/>
          <a:p>
            <a:pPr algn="just">
              <a:tabLst>
                <a:tab pos="265113" algn="l"/>
              </a:tabLst>
            </a:pPr>
            <a:r>
              <a:rPr lang="es-ES" dirty="0">
                <a:latin typeface="Calibri" panose="020F0502020204030204" pitchFamily="34" charset="0"/>
                <a:cs typeface="Calibri" panose="020F0502020204030204" pitchFamily="34" charset="0"/>
              </a:rPr>
              <a:t>Con un esquema /dibujo describe el mecanismo mediante el cual las células eucarióticas obtienen un RNA mensajero maduro a partir de DNA. Representa los elementos que intervienen en proceso, así como las funciones de cada uno de ellos en el mismo. Define el concepto de </a:t>
            </a:r>
            <a:r>
              <a:rPr lang="es-ES" b="1" dirty="0">
                <a:latin typeface="Calibri" panose="020F0502020204030204" pitchFamily="34" charset="0"/>
                <a:cs typeface="Calibri" panose="020F0502020204030204" pitchFamily="34" charset="0"/>
              </a:rPr>
              <a:t>promotor</a:t>
            </a:r>
            <a:r>
              <a:rPr lang="es-ES" dirty="0">
                <a:latin typeface="Calibri" panose="020F0502020204030204" pitchFamily="34" charset="0"/>
                <a:cs typeface="Calibri" panose="020F0502020204030204" pitchFamily="34" charset="0"/>
              </a:rPr>
              <a:t> e indica su papel en dicho proceso. </a:t>
            </a:r>
            <a:r>
              <a:rPr lang="es-ES" dirty="0" smtClean="0">
                <a:latin typeface="Calibri" panose="020F0502020204030204" pitchFamily="34" charset="0"/>
                <a:cs typeface="Calibri" panose="020F0502020204030204" pitchFamily="34" charset="0"/>
              </a:rPr>
              <a:t> </a:t>
            </a:r>
            <a:r>
              <a:rPr lang="es-ES" b="1" dirty="0" smtClean="0">
                <a:solidFill>
                  <a:srgbClr val="7030A0"/>
                </a:solidFill>
                <a:latin typeface="Calibri" panose="020F0502020204030204" pitchFamily="34" charset="0"/>
                <a:cs typeface="Calibri" panose="020F0502020204030204" pitchFamily="34" charset="0"/>
              </a:rPr>
              <a:t>Transcripción y maduración.</a:t>
            </a:r>
            <a:endParaRPr lang="es-ES" b="1" dirty="0">
              <a:solidFill>
                <a:srgbClr val="7030A0"/>
              </a:solidFill>
              <a:latin typeface="Calibri" panose="020F0502020204030204" pitchFamily="34" charset="0"/>
              <a:cs typeface="Calibri" panose="020F0502020204030204"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176934" y="1729344"/>
            <a:ext cx="4013574" cy="3283832"/>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l="38107" b="10599"/>
          <a:stretch>
            <a:fillRect/>
          </a:stretch>
        </p:blipFill>
        <p:spPr bwMode="auto">
          <a:xfrm>
            <a:off x="4802560" y="1700808"/>
            <a:ext cx="3886405" cy="3060244"/>
          </a:xfrm>
          <a:prstGeom prst="rect">
            <a:avLst/>
          </a:prstGeom>
          <a:noFill/>
          <a:ln w="9525">
            <a:noFill/>
            <a:miter lim="800000"/>
            <a:headEnd/>
            <a:tailEnd/>
          </a:ln>
        </p:spPr>
      </p:pic>
      <p:sp>
        <p:nvSpPr>
          <p:cNvPr id="5" name="Rectángulo 4"/>
          <p:cNvSpPr/>
          <p:nvPr/>
        </p:nvSpPr>
        <p:spPr>
          <a:xfrm>
            <a:off x="4601127" y="5085184"/>
            <a:ext cx="4355976" cy="160043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92075" algn="just" defTabSz="179388">
              <a:spcAft>
                <a:spcPts val="0"/>
              </a:spcAft>
            </a:pPr>
            <a:r>
              <a:rPr lang="es-ES" sz="1400" dirty="0" smtClean="0">
                <a:latin typeface="Calibri" panose="020F0502020204030204" pitchFamily="34" charset="0"/>
                <a:ea typeface="Times New Roman" panose="02020603050405020304" pitchFamily="18" charset="0"/>
                <a:cs typeface="Calibri" panose="020F0502020204030204" pitchFamily="34" charset="0"/>
              </a:rPr>
              <a:t>	</a:t>
            </a:r>
            <a:r>
              <a:rPr lang="es-ES" sz="1400" b="1" dirty="0" smtClean="0">
                <a:solidFill>
                  <a:srgbClr val="7030A0"/>
                </a:solidFill>
                <a:latin typeface="Calibri" panose="020F0502020204030204" pitchFamily="34" charset="0"/>
                <a:ea typeface="Times New Roman" panose="02020603050405020304" pitchFamily="18" charset="0"/>
                <a:cs typeface="Calibri" panose="020F0502020204030204" pitchFamily="34" charset="0"/>
              </a:rPr>
              <a:t>Elementos</a:t>
            </a:r>
            <a:r>
              <a:rPr lang="es-ES" sz="1400" dirty="0" smtClean="0">
                <a:latin typeface="Calibri" panose="020F0502020204030204" pitchFamily="34" charset="0"/>
                <a:ea typeface="Times New Roman" panose="02020603050405020304" pitchFamily="18" charset="0"/>
                <a:cs typeface="Calibri" panose="020F0502020204030204" pitchFamily="34" charset="0"/>
              </a:rPr>
              <a:t> que intervienen:</a:t>
            </a:r>
          </a:p>
          <a:p>
            <a:pPr marL="92075" algn="just" defTabSz="179388">
              <a:spcAft>
                <a:spcPts val="0"/>
              </a:spcAft>
            </a:pPr>
            <a:r>
              <a:rPr lang="es-ES" sz="1400" dirty="0">
                <a:latin typeface="Calibri" panose="020F0502020204030204" pitchFamily="34" charset="0"/>
                <a:ea typeface="Times New Roman" panose="02020603050405020304" pitchFamily="18" charset="0"/>
                <a:cs typeface="Calibri" panose="020F0502020204030204" pitchFamily="34" charset="0"/>
              </a:rPr>
              <a:t>	</a:t>
            </a:r>
            <a:r>
              <a:rPr lang="es-ES" sz="1400" b="1" dirty="0">
                <a:latin typeface="Calibri" panose="020F0502020204030204" pitchFamily="34" charset="0"/>
                <a:ea typeface="Times New Roman" panose="02020603050405020304" pitchFamily="18" charset="0"/>
                <a:cs typeface="Calibri" panose="020F0502020204030204" pitchFamily="34" charset="0"/>
              </a:rPr>
              <a:t>1</a:t>
            </a:r>
            <a:r>
              <a:rPr lang="es-ES" sz="1400" b="1" dirty="0" smtClean="0">
                <a:latin typeface="Calibri" panose="020F0502020204030204" pitchFamily="34" charset="0"/>
                <a:ea typeface="Times New Roman" panose="02020603050405020304" pitchFamily="18" charset="0"/>
                <a:cs typeface="Calibri" panose="020F0502020204030204" pitchFamily="34" charset="0"/>
              </a:rPr>
              <a:t>.- </a:t>
            </a:r>
            <a:r>
              <a:rPr lang="es-ES" sz="1400" dirty="0">
                <a:latin typeface="Calibri" panose="020F0502020204030204" pitchFamily="34" charset="0"/>
                <a:ea typeface="Times New Roman" panose="02020603050405020304" pitchFamily="18" charset="0"/>
                <a:cs typeface="Calibri" panose="020F0502020204030204" pitchFamily="34" charset="0"/>
              </a:rPr>
              <a:t>“</a:t>
            </a:r>
            <a:r>
              <a:rPr lang="es-ES" sz="1400" b="1" dirty="0">
                <a:solidFill>
                  <a:srgbClr val="7030A0"/>
                </a:solidFill>
                <a:latin typeface="Calibri" panose="020F0502020204030204" pitchFamily="34" charset="0"/>
                <a:ea typeface="Times New Roman" panose="02020603050405020304" pitchFamily="18" charset="0"/>
                <a:cs typeface="Calibri" panose="020F0502020204030204" pitchFamily="34" charset="0"/>
              </a:rPr>
              <a:t>Caperuza</a:t>
            </a:r>
            <a:r>
              <a:rPr lang="es-ES" sz="1400" dirty="0">
                <a:latin typeface="Calibri" panose="020F0502020204030204" pitchFamily="34" charset="0"/>
                <a:ea typeface="Times New Roman" panose="02020603050405020304" pitchFamily="18" charset="0"/>
                <a:cs typeface="Calibri" panose="020F0502020204030204" pitchFamily="34" charset="0"/>
              </a:rPr>
              <a:t> de 7- </a:t>
            </a:r>
            <a:r>
              <a:rPr lang="es-ES" sz="1400" dirty="0" err="1">
                <a:latin typeface="Calibri" panose="020F0502020204030204" pitchFamily="34" charset="0"/>
                <a:ea typeface="Times New Roman" panose="02020603050405020304" pitchFamily="18" charset="0"/>
                <a:cs typeface="Calibri" panose="020F0502020204030204" pitchFamily="34" charset="0"/>
              </a:rPr>
              <a:t>metil</a:t>
            </a:r>
            <a:r>
              <a:rPr lang="es-ES" sz="1400" dirty="0">
                <a:latin typeface="Calibri" panose="020F0502020204030204" pitchFamily="34" charset="0"/>
                <a:ea typeface="Times New Roman" panose="02020603050405020304" pitchFamily="18" charset="0"/>
                <a:cs typeface="Calibri" panose="020F0502020204030204" pitchFamily="34" charset="0"/>
              </a:rPr>
              <a:t> GTP en </a:t>
            </a:r>
            <a:r>
              <a:rPr lang="es-ES" sz="1400" b="1" dirty="0">
                <a:latin typeface="Calibri" panose="020F0502020204030204" pitchFamily="34" charset="0"/>
                <a:ea typeface="Times New Roman" panose="02020603050405020304" pitchFamily="18" charset="0"/>
                <a:cs typeface="Calibri" panose="020F0502020204030204" pitchFamily="34" charset="0"/>
              </a:rPr>
              <a:t>5´ </a:t>
            </a:r>
            <a:r>
              <a:rPr lang="es-ES" sz="1400" b="1" dirty="0" smtClean="0">
                <a:latin typeface="Calibri" panose="020F0502020204030204" pitchFamily="34" charset="0"/>
                <a:ea typeface="Times New Roman" panose="02020603050405020304" pitchFamily="18" charset="0"/>
                <a:cs typeface="Calibri" panose="020F0502020204030204" pitchFamily="34" charset="0"/>
              </a:rPr>
              <a:t>(varios </a:t>
            </a:r>
            <a:r>
              <a:rPr lang="es-ES" sz="1400" b="1" dirty="0" smtClean="0">
                <a:solidFill>
                  <a:srgbClr val="7030A0"/>
                </a:solidFill>
                <a:latin typeface="Calibri" panose="020F0502020204030204" pitchFamily="34" charset="0"/>
                <a:ea typeface="Times New Roman" panose="02020603050405020304" pitchFamily="18" charset="0"/>
                <a:cs typeface="Calibri" panose="020F0502020204030204" pitchFamily="34" charset="0"/>
              </a:rPr>
              <a:t>enzimas</a:t>
            </a:r>
            <a:r>
              <a:rPr lang="es-ES" sz="1400" b="1" dirty="0" smtClean="0">
                <a:latin typeface="Calibri" panose="020F0502020204030204" pitchFamily="34" charset="0"/>
                <a:ea typeface="Times New Roman" panose="02020603050405020304" pitchFamily="18" charset="0"/>
                <a:cs typeface="Calibri" panose="020F0502020204030204" pitchFamily="34" charset="0"/>
              </a:rPr>
              <a:t>)</a:t>
            </a:r>
            <a:endParaRPr lang="es-ES" sz="1400" dirty="0">
              <a:latin typeface="Calibri" panose="020F0502020204030204" pitchFamily="34" charset="0"/>
              <a:ea typeface="Times New Roman" panose="02020603050405020304" pitchFamily="18" charset="0"/>
              <a:cs typeface="Calibri" panose="020F0502020204030204" pitchFamily="34" charset="0"/>
            </a:endParaRPr>
          </a:p>
          <a:p>
            <a:pPr marL="92075" algn="just" defTabSz="179388">
              <a:spcAft>
                <a:spcPts val="0"/>
              </a:spcAft>
            </a:pPr>
            <a:r>
              <a:rPr lang="es-ES" sz="1400" dirty="0">
                <a:latin typeface="Calibri" panose="020F0502020204030204" pitchFamily="34" charset="0"/>
                <a:ea typeface="Times New Roman" panose="02020603050405020304" pitchFamily="18" charset="0"/>
                <a:cs typeface="Calibri" panose="020F0502020204030204" pitchFamily="34" charset="0"/>
              </a:rPr>
              <a:t>	</a:t>
            </a:r>
            <a:r>
              <a:rPr lang="es-ES" sz="1400" b="1" dirty="0">
                <a:latin typeface="Calibri" panose="020F0502020204030204" pitchFamily="34" charset="0"/>
                <a:ea typeface="Times New Roman" panose="02020603050405020304" pitchFamily="18" charset="0"/>
                <a:cs typeface="Calibri" panose="020F0502020204030204" pitchFamily="34" charset="0"/>
              </a:rPr>
              <a:t>2</a:t>
            </a:r>
            <a:r>
              <a:rPr lang="es-ES" sz="1400" b="1" dirty="0" smtClean="0">
                <a:latin typeface="Calibri" panose="020F0502020204030204" pitchFamily="34" charset="0"/>
                <a:ea typeface="Times New Roman" panose="02020603050405020304" pitchFamily="18" charset="0"/>
                <a:cs typeface="Calibri" panose="020F0502020204030204" pitchFamily="34" charset="0"/>
              </a:rPr>
              <a:t>.-</a:t>
            </a:r>
            <a:r>
              <a:rPr lang="es-ES" sz="1400" dirty="0" smtClean="0">
                <a:latin typeface="Calibri" panose="020F0502020204030204" pitchFamily="34" charset="0"/>
                <a:ea typeface="Times New Roman" panose="02020603050405020304" pitchFamily="18" charset="0"/>
                <a:cs typeface="Calibri" panose="020F0502020204030204" pitchFamily="34" charset="0"/>
              </a:rPr>
              <a:t> </a:t>
            </a:r>
            <a:r>
              <a:rPr lang="es-ES" sz="1400" dirty="0">
                <a:latin typeface="Calibri" panose="020F0502020204030204" pitchFamily="34" charset="0"/>
                <a:ea typeface="Times New Roman" panose="02020603050405020304" pitchFamily="18" charset="0"/>
                <a:cs typeface="Calibri" panose="020F0502020204030204" pitchFamily="34" charset="0"/>
              </a:rPr>
              <a:t>“Cola de Poli(A) 200 n. </a:t>
            </a:r>
            <a:r>
              <a:rPr lang="es-ES" sz="1400" b="1" dirty="0">
                <a:latin typeface="Calibri" panose="020F0502020204030204" pitchFamily="34" charset="0"/>
                <a:ea typeface="Times New Roman" panose="02020603050405020304" pitchFamily="18" charset="0"/>
                <a:cs typeface="Calibri" panose="020F0502020204030204" pitchFamily="34" charset="0"/>
              </a:rPr>
              <a:t>: transcrito </a:t>
            </a:r>
            <a:r>
              <a:rPr lang="es-ES" sz="1400" b="1" dirty="0" smtClean="0">
                <a:latin typeface="Calibri" panose="020F0502020204030204" pitchFamily="34" charset="0"/>
                <a:ea typeface="Times New Roman" panose="02020603050405020304" pitchFamily="18" charset="0"/>
                <a:cs typeface="Calibri" panose="020F0502020204030204" pitchFamily="34" charset="0"/>
              </a:rPr>
              <a:t>1</a:t>
            </a:r>
            <a:r>
              <a:rPr lang="es-ES" sz="1400" b="1" u="sng" baseline="30000" dirty="0" smtClean="0">
                <a:latin typeface="Calibri" panose="020F0502020204030204" pitchFamily="34" charset="0"/>
                <a:ea typeface="Times New Roman" panose="02020603050405020304" pitchFamily="18" charset="0"/>
                <a:cs typeface="Calibri" panose="020F0502020204030204" pitchFamily="34" charset="0"/>
              </a:rPr>
              <a:t>ario</a:t>
            </a:r>
          </a:p>
          <a:p>
            <a:pPr marL="92075" algn="just" defTabSz="179388"/>
            <a:r>
              <a:rPr lang="es-ES" sz="1400" b="1" dirty="0" smtClean="0">
                <a:latin typeface="Calibri" panose="020F0502020204030204" pitchFamily="34" charset="0"/>
                <a:ea typeface="Times New Roman" panose="02020603050405020304" pitchFamily="18" charset="0"/>
                <a:cs typeface="Calibri" panose="020F0502020204030204" pitchFamily="34" charset="0"/>
              </a:rPr>
              <a:t>	</a:t>
            </a:r>
            <a:r>
              <a:rPr lang="es-ES" sz="1400" dirty="0">
                <a:latin typeface="Calibri" panose="020F0502020204030204" pitchFamily="34" charset="0"/>
                <a:ea typeface="Times New Roman" panose="02020603050405020304" pitchFamily="18" charset="0"/>
                <a:cs typeface="Calibri" panose="020F0502020204030204" pitchFamily="34" charset="0"/>
              </a:rPr>
              <a:t>	</a:t>
            </a:r>
            <a:r>
              <a:rPr lang="es-ES" sz="1400" b="1" dirty="0" smtClean="0">
                <a:latin typeface="Calibri" panose="020F0502020204030204" pitchFamily="34" charset="0"/>
                <a:ea typeface="Times New Roman" panose="02020603050405020304" pitchFamily="18" charset="0"/>
                <a:cs typeface="Calibri" panose="020F0502020204030204" pitchFamily="34" charset="0"/>
              </a:rPr>
              <a:t>Enzimas: </a:t>
            </a:r>
            <a:r>
              <a:rPr lang="es-ES" sz="1400" dirty="0" smtClean="0">
                <a:latin typeface="Calibri" panose="020F0502020204030204" pitchFamily="34" charset="0"/>
                <a:ea typeface="Times New Roman" panose="02020603050405020304" pitchFamily="18" charset="0"/>
                <a:cs typeface="Calibri" panose="020F0502020204030204" pitchFamily="34" charset="0"/>
              </a:rPr>
              <a:t>	</a:t>
            </a:r>
            <a:r>
              <a:rPr lang="es-ES" sz="1400" b="1" dirty="0" smtClean="0">
                <a:solidFill>
                  <a:srgbClr val="008000"/>
                </a:solidFill>
                <a:latin typeface="Calibri" panose="020F0502020204030204" pitchFamily="34" charset="0"/>
                <a:ea typeface="Times New Roman" panose="02020603050405020304" pitchFamily="18" charset="0"/>
                <a:cs typeface="Calibri" panose="020F0502020204030204" pitchFamily="34" charset="0"/>
              </a:rPr>
              <a:t>Eliminación </a:t>
            </a:r>
            <a:r>
              <a:rPr lang="es-ES" sz="1400" b="1" dirty="0">
                <a:solidFill>
                  <a:srgbClr val="008000"/>
                </a:solidFill>
                <a:latin typeface="Calibri" panose="020F0502020204030204" pitchFamily="34" charset="0"/>
                <a:ea typeface="Times New Roman" panose="02020603050405020304" pitchFamily="18" charset="0"/>
                <a:cs typeface="Calibri" panose="020F0502020204030204" pitchFamily="34" charset="0"/>
              </a:rPr>
              <a:t>de INTRONES: </a:t>
            </a:r>
          </a:p>
          <a:p>
            <a:pPr marL="92075" algn="just" defTabSz="179388">
              <a:spcAft>
                <a:spcPts val="0"/>
              </a:spcAft>
            </a:pPr>
            <a:r>
              <a:rPr lang="es-ES" sz="1400" b="1" dirty="0" smtClean="0">
                <a:latin typeface="Calibri" panose="020F0502020204030204" pitchFamily="34" charset="0"/>
                <a:ea typeface="Times New Roman" panose="02020603050405020304" pitchFamily="18" charset="0"/>
                <a:cs typeface="Calibri" panose="020F0502020204030204" pitchFamily="34" charset="0"/>
              </a:rPr>
              <a:t>	3.- (complejo </a:t>
            </a:r>
            <a:r>
              <a:rPr lang="es-ES" sz="1400" b="1" dirty="0">
                <a:latin typeface="Calibri" panose="020F0502020204030204" pitchFamily="34" charset="0"/>
                <a:ea typeface="Times New Roman" panose="02020603050405020304" pitchFamily="18" charset="0"/>
                <a:cs typeface="Calibri" panose="020F0502020204030204" pitchFamily="34" charset="0"/>
              </a:rPr>
              <a:t>ARN-Proteínas </a:t>
            </a:r>
            <a:r>
              <a:rPr lang="es-ES" sz="1400" b="1" dirty="0">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 sz="1400" b="1" dirty="0">
                <a:latin typeface="Calibri" panose="020F0502020204030204" pitchFamily="34" charset="0"/>
                <a:ea typeface="Times New Roman" panose="02020603050405020304" pitchFamily="18" charset="0"/>
                <a:cs typeface="Calibri" panose="020F0502020204030204" pitchFamily="34" charset="0"/>
              </a:rPr>
              <a:t> </a:t>
            </a:r>
            <a:r>
              <a:rPr lang="es-ES" sz="1400" b="1" dirty="0" err="1">
                <a:solidFill>
                  <a:srgbClr val="7030A0"/>
                </a:solidFill>
                <a:latin typeface="Calibri" panose="020F0502020204030204" pitchFamily="34" charset="0"/>
                <a:ea typeface="Times New Roman" panose="02020603050405020304" pitchFamily="18" charset="0"/>
                <a:cs typeface="Calibri" panose="020F0502020204030204" pitchFamily="34" charset="0"/>
              </a:rPr>
              <a:t>RNPpn</a:t>
            </a:r>
            <a:r>
              <a:rPr lang="es-ES" sz="1400" b="1" dirty="0">
                <a:latin typeface="Calibri" panose="020F0502020204030204" pitchFamily="34" charset="0"/>
                <a:ea typeface="Times New Roman" panose="02020603050405020304" pitchFamily="18" charset="0"/>
                <a:cs typeface="Calibri" panose="020F0502020204030204" pitchFamily="34" charset="0"/>
              </a:rPr>
              <a:t>)</a:t>
            </a:r>
            <a:endParaRPr lang="es-ES" sz="1400" dirty="0">
              <a:latin typeface="Calibri" panose="020F0502020204030204" pitchFamily="34" charset="0"/>
              <a:ea typeface="Times New Roman" panose="02020603050405020304" pitchFamily="18" charset="0"/>
              <a:cs typeface="Calibri" panose="020F0502020204030204" pitchFamily="34" charset="0"/>
            </a:endParaRPr>
          </a:p>
          <a:p>
            <a:pPr marL="92075" algn="just" defTabSz="179388">
              <a:spcAft>
                <a:spcPts val="0"/>
              </a:spcAft>
            </a:pPr>
            <a:r>
              <a:rPr lang="es-ES" sz="1400" b="1" dirty="0">
                <a:latin typeface="Calibri" panose="020F0502020204030204" pitchFamily="34" charset="0"/>
                <a:ea typeface="Times New Roman" panose="02020603050405020304" pitchFamily="18" charset="0"/>
                <a:cs typeface="Calibri" panose="020F0502020204030204" pitchFamily="34" charset="0"/>
              </a:rPr>
              <a:t>	4</a:t>
            </a:r>
            <a:r>
              <a:rPr lang="es-ES" sz="1400" b="1" dirty="0" smtClean="0">
                <a:latin typeface="Calibri" panose="020F0502020204030204" pitchFamily="34" charset="0"/>
                <a:ea typeface="Times New Roman" panose="02020603050405020304" pitchFamily="18" charset="0"/>
                <a:cs typeface="Calibri" panose="020F0502020204030204" pitchFamily="34" charset="0"/>
              </a:rPr>
              <a:t>.-  </a:t>
            </a:r>
            <a:r>
              <a:rPr lang="es-ES" sz="1400" b="1" dirty="0">
                <a:solidFill>
                  <a:srgbClr val="7030A0"/>
                </a:solidFill>
                <a:latin typeface="Calibri" panose="020F0502020204030204" pitchFamily="34" charset="0"/>
                <a:ea typeface="Times New Roman" panose="02020603050405020304" pitchFamily="18" charset="0"/>
                <a:cs typeface="Calibri" panose="020F0502020204030204" pitchFamily="34" charset="0"/>
              </a:rPr>
              <a:t>RNA – </a:t>
            </a:r>
            <a:r>
              <a:rPr lang="es-ES" sz="1400" b="1" dirty="0" err="1">
                <a:solidFill>
                  <a:srgbClr val="7030A0"/>
                </a:solidFill>
                <a:latin typeface="Calibri" panose="020F0502020204030204" pitchFamily="34" charset="0"/>
                <a:ea typeface="Times New Roman" panose="02020603050405020304" pitchFamily="18" charset="0"/>
                <a:cs typeface="Calibri" panose="020F0502020204030204" pitchFamily="34" charset="0"/>
              </a:rPr>
              <a:t>Ligasas</a:t>
            </a:r>
            <a:r>
              <a:rPr lang="es-ES" sz="1400" b="1" dirty="0">
                <a:latin typeface="Calibri" panose="020F0502020204030204" pitchFamily="34" charset="0"/>
                <a:ea typeface="Times New Roman" panose="02020603050405020304" pitchFamily="18" charset="0"/>
                <a:cs typeface="Calibri" panose="020F0502020204030204" pitchFamily="34" charset="0"/>
              </a:rPr>
              <a:t>: transcrito </a:t>
            </a:r>
            <a:r>
              <a:rPr lang="es-ES" sz="1400" b="1" dirty="0" smtClean="0">
                <a:latin typeface="Calibri" panose="020F0502020204030204" pitchFamily="34" charset="0"/>
                <a:ea typeface="Times New Roman" panose="02020603050405020304" pitchFamily="18" charset="0"/>
                <a:cs typeface="Calibri" panose="020F0502020204030204" pitchFamily="34" charset="0"/>
              </a:rPr>
              <a:t>2</a:t>
            </a:r>
            <a:r>
              <a:rPr lang="es-ES" sz="1400" b="1" u="sng" baseline="30000" dirty="0" smtClean="0">
                <a:latin typeface="Calibri" panose="020F0502020204030204" pitchFamily="34" charset="0"/>
                <a:ea typeface="Times New Roman" panose="02020603050405020304" pitchFamily="18" charset="0"/>
                <a:cs typeface="Calibri" panose="020F0502020204030204" pitchFamily="34" charset="0"/>
              </a:rPr>
              <a:t>ario</a:t>
            </a:r>
            <a:r>
              <a:rPr lang="es-MX" sz="1050" b="1" dirty="0" smtClean="0">
                <a:latin typeface="Calibri" panose="020F0502020204030204" pitchFamily="34" charset="0"/>
                <a:ea typeface="Times New Roman" panose="02020603050405020304" pitchFamily="18" charset="0"/>
                <a:cs typeface="Calibri" panose="020F0502020204030204" pitchFamily="34" charset="0"/>
              </a:rPr>
              <a:t> </a:t>
            </a:r>
          </a:p>
          <a:p>
            <a:pPr marL="92075" algn="just" defTabSz="179388">
              <a:spcAft>
                <a:spcPts val="0"/>
              </a:spcAft>
            </a:pPr>
            <a:r>
              <a:rPr lang="es-ES" sz="14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5.-</a:t>
            </a:r>
            <a:r>
              <a:rPr lang="es-ES"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s-ES" sz="14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Proteínas:</a:t>
            </a:r>
            <a:r>
              <a:rPr lang="es-ES"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s-ES" sz="1400" b="1" dirty="0" err="1">
                <a:solidFill>
                  <a:srgbClr val="7030A0"/>
                </a:solidFill>
                <a:latin typeface="Calibri" panose="020F0502020204030204" pitchFamily="34" charset="0"/>
                <a:ea typeface="Times New Roman" panose="02020603050405020304" pitchFamily="18" charset="0"/>
                <a:cs typeface="Calibri" panose="020F0502020204030204" pitchFamily="34" charset="0"/>
              </a:rPr>
              <a:t>ARNm</a:t>
            </a:r>
            <a:r>
              <a:rPr lang="es-ES"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 </a:t>
            </a:r>
            <a:r>
              <a:rPr lang="es-ES" sz="1400" b="1" dirty="0">
                <a:solidFill>
                  <a:srgbClr val="7030A0"/>
                </a:solidFill>
                <a:latin typeface="Calibri" panose="020F0502020204030204" pitchFamily="34" charset="0"/>
                <a:ea typeface="Times New Roman" panose="02020603050405020304" pitchFamily="18" charset="0"/>
                <a:cs typeface="Calibri" panose="020F0502020204030204" pitchFamily="34" charset="0"/>
              </a:rPr>
              <a:t>PROTEÍNAS</a:t>
            </a:r>
            <a:r>
              <a:rPr lang="es-ES"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s-ES" sz="14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Transporte</a:t>
            </a:r>
            <a:endParaRPr lang="es-ES" sz="105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6" name="CuadroTexto 5"/>
          <p:cNvSpPr txBox="1"/>
          <p:nvPr/>
        </p:nvSpPr>
        <p:spPr>
          <a:xfrm>
            <a:off x="176934" y="5008240"/>
            <a:ext cx="4424193" cy="1754326"/>
          </a:xfrm>
          <a:prstGeom prst="rect">
            <a:avLst/>
          </a:prstGeom>
          <a:noFill/>
        </p:spPr>
        <p:txBody>
          <a:bodyPr wrap="square" rtlCol="0">
            <a:spAutoFit/>
          </a:bodyPr>
          <a:lstStyle/>
          <a:p>
            <a:pPr algn="just"/>
            <a:r>
              <a:rPr lang="es-ES" sz="1200" b="1" i="1" dirty="0">
                <a:solidFill>
                  <a:srgbClr val="7030A0"/>
                </a:solidFill>
                <a:latin typeface="Calibri" panose="020F0502020204030204" pitchFamily="34" charset="0"/>
                <a:cs typeface="Calibri" panose="020F0502020204030204" pitchFamily="34" charset="0"/>
              </a:rPr>
              <a:t>Promotor:</a:t>
            </a:r>
            <a:r>
              <a:rPr lang="es-ES" sz="1200" b="1" i="1" dirty="0">
                <a:solidFill>
                  <a:srgbClr val="FF0000"/>
                </a:solidFill>
                <a:latin typeface="Calibri" panose="020F0502020204030204" pitchFamily="34" charset="0"/>
                <a:cs typeface="Calibri" panose="020F0502020204030204" pitchFamily="34" charset="0"/>
              </a:rPr>
              <a:t> Gen (fragmento de ADN), reconocido por la RNA-Polimerasa como lugar de inicio del proceso de transcripción. La ARN-Polimerasa recorre la molécula de ADN hasta encontrar un promotor al que se acoplan una serie de factores de iniciación, a partir de ese momento comienza a catalizar la síntesis de ARN, catalizando la formación de enlaces </a:t>
            </a:r>
            <a:r>
              <a:rPr lang="es-ES" sz="1200" b="1" i="1" dirty="0" err="1">
                <a:solidFill>
                  <a:srgbClr val="FF0000"/>
                </a:solidFill>
                <a:latin typeface="Calibri" panose="020F0502020204030204" pitchFamily="34" charset="0"/>
                <a:cs typeface="Calibri" panose="020F0502020204030204" pitchFamily="34" charset="0"/>
              </a:rPr>
              <a:t>nucleotídicos</a:t>
            </a:r>
            <a:r>
              <a:rPr lang="es-ES" sz="1200" b="1" i="1" dirty="0">
                <a:solidFill>
                  <a:srgbClr val="FF0000"/>
                </a:solidFill>
                <a:latin typeface="Calibri" panose="020F0502020204030204" pitchFamily="34" charset="0"/>
                <a:cs typeface="Calibri" panose="020F0502020204030204" pitchFamily="34" charset="0"/>
              </a:rPr>
              <a:t> entre </a:t>
            </a:r>
            <a:r>
              <a:rPr lang="es-ES" sz="1200" b="1" i="1" dirty="0" err="1">
                <a:solidFill>
                  <a:srgbClr val="FF0000"/>
                </a:solidFill>
                <a:latin typeface="Calibri" panose="020F0502020204030204" pitchFamily="34" charset="0"/>
                <a:cs typeface="Calibri" panose="020F0502020204030204" pitchFamily="34" charset="0"/>
              </a:rPr>
              <a:t>ribonucleótidos</a:t>
            </a:r>
            <a:r>
              <a:rPr lang="es-ES" sz="1200" b="1" i="1" dirty="0">
                <a:solidFill>
                  <a:srgbClr val="FF0000"/>
                </a:solidFill>
                <a:latin typeface="Calibri" panose="020F0502020204030204" pitchFamily="34" charset="0"/>
                <a:cs typeface="Calibri" panose="020F0502020204030204" pitchFamily="34" charset="0"/>
              </a:rPr>
              <a:t> por complementariedad con la hebra de ADN que presenta la región promotora. Esto ocurre en una región adelantada con respecto al gen promotor o región promotora.</a:t>
            </a:r>
          </a:p>
        </p:txBody>
      </p:sp>
    </p:spTree>
    <p:extLst>
      <p:ext uri="{BB962C8B-B14F-4D97-AF65-F5344CB8AC3E}">
        <p14:creationId xmlns:p14="http://schemas.microsoft.com/office/powerpoint/2010/main" val="3762388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2 CuadroTexto"/>
          <p:cNvSpPr txBox="1">
            <a:spLocks noChangeArrowheads="1"/>
          </p:cNvSpPr>
          <p:nvPr/>
        </p:nvSpPr>
        <p:spPr bwMode="auto">
          <a:xfrm>
            <a:off x="323529" y="3195459"/>
            <a:ext cx="8595566" cy="3662541"/>
          </a:xfrm>
          <a:prstGeom prst="rect">
            <a:avLst/>
          </a:prstGeom>
          <a:noFill/>
          <a:ln w="9525">
            <a:noFill/>
            <a:miter lim="800000"/>
            <a:headEnd/>
            <a:tailEnd/>
          </a:ln>
        </p:spPr>
        <p:txBody>
          <a:bodyPr wrap="square">
            <a:spAutoFit/>
          </a:bodyPr>
          <a:lstStyle/>
          <a:p>
            <a:pPr fontAlgn="base">
              <a:spcBef>
                <a:spcPct val="0"/>
              </a:spcBef>
              <a:spcAft>
                <a:spcPct val="0"/>
              </a:spcAft>
            </a:pPr>
            <a:r>
              <a:rPr lang="es-ES" dirty="0">
                <a:solidFill>
                  <a:srgbClr val="000000"/>
                </a:solidFill>
                <a:latin typeface="Calibri" panose="020F0502020204030204" pitchFamily="34" charset="0"/>
                <a:cs typeface="Calibri" panose="020F0502020204030204" pitchFamily="34" charset="0"/>
              </a:rPr>
              <a:t>Representa mediante un esquema claro cómo tiene lugar la traducción de un </a:t>
            </a:r>
            <a:r>
              <a:rPr lang="es-ES" dirty="0" err="1">
                <a:solidFill>
                  <a:srgbClr val="000000"/>
                </a:solidFill>
                <a:latin typeface="Calibri" panose="020F0502020204030204" pitchFamily="34" charset="0"/>
                <a:cs typeface="Calibri" panose="020F0502020204030204" pitchFamily="34" charset="0"/>
              </a:rPr>
              <a:t>mRNA</a:t>
            </a:r>
            <a:r>
              <a:rPr lang="es-ES" dirty="0">
                <a:solidFill>
                  <a:srgbClr val="000000"/>
                </a:solidFill>
                <a:latin typeface="Calibri" panose="020F0502020204030204" pitchFamily="34" charset="0"/>
                <a:cs typeface="Calibri" panose="020F0502020204030204" pitchFamily="34" charset="0"/>
              </a:rPr>
              <a:t> (etapa de inicio y etapa de elongación), indicando los elementos moleculares que intervienen en el mismo. </a:t>
            </a:r>
            <a:endParaRPr lang="es-ES_tradnl" dirty="0">
              <a:solidFill>
                <a:srgbClr val="000000"/>
              </a:solidFill>
              <a:latin typeface="Calibri" panose="020F0502020204030204" pitchFamily="34" charset="0"/>
              <a:cs typeface="Calibri" panose="020F0502020204030204" pitchFamily="34" charset="0"/>
            </a:endParaRPr>
          </a:p>
          <a:p>
            <a:pPr fontAlgn="base">
              <a:spcBef>
                <a:spcPct val="0"/>
              </a:spcBef>
              <a:spcAft>
                <a:spcPct val="0"/>
              </a:spcAft>
            </a:pPr>
            <a:r>
              <a:rPr lang="es-ES" b="1" dirty="0">
                <a:solidFill>
                  <a:srgbClr val="FF0000"/>
                </a:solidFill>
                <a:latin typeface="Calibri" panose="020F0502020204030204" pitchFamily="34" charset="0"/>
                <a:cs typeface="Calibri" panose="020F0502020204030204" pitchFamily="34" charset="0"/>
              </a:rPr>
              <a:t>1º) </a:t>
            </a:r>
            <a:r>
              <a:rPr lang="es-ES" sz="1600" b="1" dirty="0">
                <a:solidFill>
                  <a:srgbClr val="000000"/>
                </a:solidFill>
                <a:latin typeface="Calibri" panose="020F0502020204030204" pitchFamily="34" charset="0"/>
                <a:cs typeface="Calibri" panose="020F0502020204030204" pitchFamily="34" charset="0"/>
              </a:rPr>
              <a:t>Dibujo de elementos de complejo de iniciación</a:t>
            </a:r>
            <a:r>
              <a:rPr lang="es-ES" sz="1600" b="1" dirty="0">
                <a:solidFill>
                  <a:srgbClr val="FF0000"/>
                </a:solidFill>
                <a:latin typeface="Calibri" panose="020F0502020204030204" pitchFamily="34" charset="0"/>
                <a:cs typeface="Calibri" panose="020F0502020204030204" pitchFamily="34" charset="0"/>
              </a:rPr>
              <a:t>: </a:t>
            </a:r>
            <a:endParaRPr lang="es-ES" sz="1600" b="1" dirty="0" smtClean="0">
              <a:solidFill>
                <a:srgbClr val="FF0000"/>
              </a:solidFill>
              <a:latin typeface="Calibri" panose="020F0502020204030204" pitchFamily="34" charset="0"/>
              <a:cs typeface="Calibri" panose="020F0502020204030204" pitchFamily="34" charset="0"/>
            </a:endParaRPr>
          </a:p>
          <a:p>
            <a:pPr fontAlgn="base">
              <a:spcBef>
                <a:spcPct val="0"/>
              </a:spcBef>
              <a:spcAft>
                <a:spcPct val="0"/>
              </a:spcAft>
            </a:pPr>
            <a:r>
              <a:rPr lang="es-ES" sz="1600" b="1" i="1" dirty="0" smtClean="0">
                <a:solidFill>
                  <a:srgbClr val="FF0000"/>
                </a:solidFill>
                <a:latin typeface="Calibri" panose="020F0502020204030204" pitchFamily="34" charset="0"/>
                <a:cs typeface="Calibri" panose="020F0502020204030204" pitchFamily="34" charset="0"/>
              </a:rPr>
              <a:t>Subunidades </a:t>
            </a:r>
            <a:r>
              <a:rPr lang="es-ES" sz="1600" b="1" i="1" dirty="0">
                <a:solidFill>
                  <a:srgbClr val="FF0000"/>
                </a:solidFill>
                <a:latin typeface="Calibri" panose="020F0502020204030204" pitchFamily="34" charset="0"/>
                <a:cs typeface="Calibri" panose="020F0502020204030204" pitchFamily="34" charset="0"/>
              </a:rPr>
              <a:t>del ribosoma + </a:t>
            </a:r>
            <a:r>
              <a:rPr lang="es-ES" sz="1600" b="1" i="1" dirty="0" err="1">
                <a:solidFill>
                  <a:srgbClr val="FF0000"/>
                </a:solidFill>
                <a:latin typeface="Calibri" panose="020F0502020204030204" pitchFamily="34" charset="0"/>
                <a:cs typeface="Calibri" panose="020F0502020204030204" pitchFamily="34" charset="0"/>
              </a:rPr>
              <a:t>Metionil</a:t>
            </a:r>
            <a:r>
              <a:rPr lang="es-ES" sz="1600" b="1" i="1" dirty="0">
                <a:solidFill>
                  <a:srgbClr val="FF0000"/>
                </a:solidFill>
                <a:latin typeface="Calibri" panose="020F0502020204030204" pitchFamily="34" charset="0"/>
                <a:cs typeface="Calibri" panose="020F0502020204030204" pitchFamily="34" charset="0"/>
              </a:rPr>
              <a:t> o </a:t>
            </a:r>
            <a:r>
              <a:rPr lang="es-ES" sz="1600" b="1" i="1" dirty="0" err="1">
                <a:solidFill>
                  <a:srgbClr val="FF0000"/>
                </a:solidFill>
                <a:latin typeface="Calibri" panose="020F0502020204030204" pitchFamily="34" charset="0"/>
                <a:cs typeface="Calibri" panose="020F0502020204030204" pitchFamily="34" charset="0"/>
              </a:rPr>
              <a:t>formilmetionil</a:t>
            </a:r>
            <a:r>
              <a:rPr lang="es-ES" sz="1600" b="1" i="1" dirty="0">
                <a:solidFill>
                  <a:srgbClr val="FF0000"/>
                </a:solidFill>
                <a:latin typeface="Calibri" panose="020F0502020204030204" pitchFamily="34" charset="0"/>
                <a:cs typeface="Calibri" panose="020F0502020204030204" pitchFamily="34" charset="0"/>
              </a:rPr>
              <a:t> </a:t>
            </a:r>
            <a:r>
              <a:rPr lang="es-ES" sz="1600" b="1" i="1" dirty="0" err="1">
                <a:solidFill>
                  <a:srgbClr val="FF0000"/>
                </a:solidFill>
                <a:latin typeface="Calibri" panose="020F0502020204030204" pitchFamily="34" charset="0"/>
                <a:cs typeface="Calibri" panose="020F0502020204030204" pitchFamily="34" charset="0"/>
              </a:rPr>
              <a:t>RNAt</a:t>
            </a:r>
            <a:r>
              <a:rPr lang="es-ES" sz="1600" b="1" i="1" dirty="0">
                <a:solidFill>
                  <a:srgbClr val="FF0000"/>
                </a:solidFill>
                <a:latin typeface="Calibri" panose="020F0502020204030204" pitchFamily="34" charset="0"/>
                <a:cs typeface="Calibri" panose="020F0502020204030204" pitchFamily="34" charset="0"/>
              </a:rPr>
              <a:t> + ARM m maduro + GTP + factores de </a:t>
            </a:r>
            <a:r>
              <a:rPr lang="es-ES" sz="1600" b="1" i="1" dirty="0" smtClean="0">
                <a:solidFill>
                  <a:srgbClr val="FF0000"/>
                </a:solidFill>
                <a:latin typeface="Calibri" panose="020F0502020204030204" pitchFamily="34" charset="0"/>
                <a:cs typeface="Calibri" panose="020F0502020204030204" pitchFamily="34" charset="0"/>
              </a:rPr>
              <a:t>iniciación.</a:t>
            </a:r>
            <a:endParaRPr lang="es-ES_tradnl" sz="1600" i="1" dirty="0">
              <a:solidFill>
                <a:srgbClr val="FF0000"/>
              </a:solidFill>
              <a:latin typeface="Calibri" panose="020F0502020204030204" pitchFamily="34" charset="0"/>
              <a:cs typeface="Calibri" panose="020F0502020204030204" pitchFamily="34" charset="0"/>
            </a:endParaRPr>
          </a:p>
          <a:p>
            <a:pPr fontAlgn="base">
              <a:spcBef>
                <a:spcPct val="0"/>
              </a:spcBef>
              <a:spcAft>
                <a:spcPct val="0"/>
              </a:spcAft>
            </a:pPr>
            <a:r>
              <a:rPr lang="es-ES" sz="1600" b="1" dirty="0">
                <a:solidFill>
                  <a:srgbClr val="FF0000"/>
                </a:solidFill>
                <a:latin typeface="Calibri" panose="020F0502020204030204" pitchFamily="34" charset="0"/>
                <a:cs typeface="Calibri" panose="020F0502020204030204" pitchFamily="34" charset="0"/>
              </a:rPr>
              <a:t> 2º) </a:t>
            </a:r>
            <a:r>
              <a:rPr lang="es-ES" sz="1600" b="1" dirty="0">
                <a:solidFill>
                  <a:srgbClr val="000000"/>
                </a:solidFill>
                <a:latin typeface="Calibri" panose="020F0502020204030204" pitchFamily="34" charset="0"/>
                <a:cs typeface="Calibri" panose="020F0502020204030204" pitchFamily="34" charset="0"/>
              </a:rPr>
              <a:t>Dibujo del proceso de elongación</a:t>
            </a:r>
            <a:endParaRPr lang="es-ES_tradnl" sz="1600" dirty="0">
              <a:solidFill>
                <a:srgbClr val="000000"/>
              </a:solidFill>
              <a:latin typeface="Calibri" panose="020F0502020204030204" pitchFamily="34" charset="0"/>
              <a:cs typeface="Calibri" panose="020F0502020204030204" pitchFamily="34" charset="0"/>
            </a:endParaRPr>
          </a:p>
          <a:p>
            <a:pPr defTabSz="447675" fontAlgn="base">
              <a:spcBef>
                <a:spcPct val="0"/>
              </a:spcBef>
              <a:spcAft>
                <a:spcPct val="0"/>
              </a:spcAft>
            </a:pPr>
            <a:r>
              <a:rPr lang="es-ES" sz="1600" b="1" dirty="0">
                <a:solidFill>
                  <a:srgbClr val="FF0000"/>
                </a:solidFill>
                <a:latin typeface="Calibri" panose="020F0502020204030204" pitchFamily="34" charset="0"/>
                <a:cs typeface="Calibri" panose="020F0502020204030204" pitchFamily="34" charset="0"/>
              </a:rPr>
              <a:t>A.-	</a:t>
            </a:r>
            <a:r>
              <a:rPr lang="es-ES" sz="1600" b="1" i="1" dirty="0">
                <a:solidFill>
                  <a:srgbClr val="FF0000"/>
                </a:solidFill>
                <a:latin typeface="Calibri" panose="020F0502020204030204" pitchFamily="34" charset="0"/>
                <a:cs typeface="Calibri" panose="020F0502020204030204" pitchFamily="34" charset="0"/>
              </a:rPr>
              <a:t>Unión del aa</a:t>
            </a:r>
            <a:r>
              <a:rPr lang="es-ES" sz="1600" b="1" i="1" baseline="-25000" dirty="0">
                <a:solidFill>
                  <a:srgbClr val="FF0000"/>
                </a:solidFill>
                <a:latin typeface="Calibri" panose="020F0502020204030204" pitchFamily="34" charset="0"/>
                <a:cs typeface="Calibri" panose="020F0502020204030204" pitchFamily="34" charset="0"/>
              </a:rPr>
              <a:t>1</a:t>
            </a:r>
            <a:r>
              <a:rPr lang="es-ES" sz="1600" b="1" i="1" dirty="0">
                <a:solidFill>
                  <a:srgbClr val="FF0000"/>
                </a:solidFill>
                <a:latin typeface="Calibri" panose="020F0502020204030204" pitchFamily="34" charset="0"/>
                <a:cs typeface="Calibri" panose="020F0502020204030204" pitchFamily="34" charset="0"/>
              </a:rPr>
              <a:t>-ARN</a:t>
            </a:r>
            <a:r>
              <a:rPr lang="es-ES" sz="1600" b="1" i="1" baseline="-25000" dirty="0">
                <a:solidFill>
                  <a:srgbClr val="FF0000"/>
                </a:solidFill>
                <a:latin typeface="Calibri" panose="020F0502020204030204" pitchFamily="34" charset="0"/>
                <a:cs typeface="Calibri" panose="020F0502020204030204" pitchFamily="34" charset="0"/>
              </a:rPr>
              <a:t>t </a:t>
            </a:r>
            <a:r>
              <a:rPr lang="es-ES" sz="1600" b="1" i="1" dirty="0">
                <a:solidFill>
                  <a:srgbClr val="FF0000"/>
                </a:solidFill>
                <a:latin typeface="Calibri" panose="020F0502020204030204" pitchFamily="34" charset="0"/>
                <a:cs typeface="Calibri" panose="020F0502020204030204" pitchFamily="34" charset="0"/>
              </a:rPr>
              <a:t> al sitio A: GTP y Factores de </a:t>
            </a:r>
            <a:r>
              <a:rPr lang="es-ES" sz="1600" b="1" i="1" dirty="0" smtClean="0">
                <a:solidFill>
                  <a:srgbClr val="FF0000"/>
                </a:solidFill>
                <a:latin typeface="Calibri" panose="020F0502020204030204" pitchFamily="34" charset="0"/>
                <a:cs typeface="Calibri" panose="020F0502020204030204" pitchFamily="34" charset="0"/>
              </a:rPr>
              <a:t>elongación. </a:t>
            </a:r>
            <a:endParaRPr lang="es-ES_tradnl" sz="1600" i="1" dirty="0">
              <a:solidFill>
                <a:srgbClr val="FF0000"/>
              </a:solidFill>
              <a:latin typeface="Calibri" panose="020F0502020204030204" pitchFamily="34" charset="0"/>
              <a:cs typeface="Calibri" panose="020F0502020204030204" pitchFamily="34" charset="0"/>
            </a:endParaRPr>
          </a:p>
          <a:p>
            <a:pPr defTabSz="447675" fontAlgn="base">
              <a:spcBef>
                <a:spcPct val="0"/>
              </a:spcBef>
              <a:spcAft>
                <a:spcPct val="0"/>
              </a:spcAft>
            </a:pPr>
            <a:r>
              <a:rPr lang="es-ES" sz="1600" b="1" i="1" dirty="0">
                <a:solidFill>
                  <a:srgbClr val="FF0000"/>
                </a:solidFill>
                <a:latin typeface="Calibri" panose="020F0502020204030204" pitchFamily="34" charset="0"/>
                <a:cs typeface="Calibri" panose="020F0502020204030204" pitchFamily="34" charset="0"/>
              </a:rPr>
              <a:t>B.-	Formación del enlace peptídico: </a:t>
            </a:r>
            <a:r>
              <a:rPr lang="es-ES" sz="1600" b="1" i="1" dirty="0" err="1">
                <a:solidFill>
                  <a:srgbClr val="FF0000"/>
                </a:solidFill>
                <a:latin typeface="Calibri" panose="020F0502020204030204" pitchFamily="34" charset="0"/>
                <a:cs typeface="Calibri" panose="020F0502020204030204" pitchFamily="34" charset="0"/>
              </a:rPr>
              <a:t>Peptidil</a:t>
            </a:r>
            <a:r>
              <a:rPr lang="es-ES" sz="1600" b="1" i="1" dirty="0">
                <a:solidFill>
                  <a:srgbClr val="FF0000"/>
                </a:solidFill>
                <a:latin typeface="Calibri" panose="020F0502020204030204" pitchFamily="34" charset="0"/>
                <a:cs typeface="Calibri" panose="020F0502020204030204" pitchFamily="34" charset="0"/>
              </a:rPr>
              <a:t> </a:t>
            </a:r>
            <a:r>
              <a:rPr lang="es-ES" sz="1600" b="1" i="1" dirty="0" err="1">
                <a:solidFill>
                  <a:srgbClr val="FF0000"/>
                </a:solidFill>
                <a:latin typeface="Calibri" panose="020F0502020204030204" pitchFamily="34" charset="0"/>
                <a:cs typeface="Calibri" panose="020F0502020204030204" pitchFamily="34" charset="0"/>
              </a:rPr>
              <a:t>transferasa</a:t>
            </a:r>
            <a:r>
              <a:rPr lang="es-ES" sz="1600" b="1" i="1" dirty="0">
                <a:solidFill>
                  <a:srgbClr val="FF0000"/>
                </a:solidFill>
                <a:latin typeface="Calibri" panose="020F0502020204030204" pitchFamily="34" charset="0"/>
                <a:cs typeface="Calibri" panose="020F0502020204030204" pitchFamily="34" charset="0"/>
              </a:rPr>
              <a:t> (</a:t>
            </a:r>
            <a:r>
              <a:rPr lang="es-ES" sz="1600" b="1" i="1" dirty="0" err="1">
                <a:solidFill>
                  <a:srgbClr val="FF0000"/>
                </a:solidFill>
                <a:latin typeface="Calibri" panose="020F0502020204030204" pitchFamily="34" charset="0"/>
                <a:cs typeface="Calibri" panose="020F0502020204030204" pitchFamily="34" charset="0"/>
              </a:rPr>
              <a:t>ARN</a:t>
            </a:r>
            <a:r>
              <a:rPr lang="es-ES" sz="1600" b="1" i="1" baseline="-25000" dirty="0" err="1">
                <a:solidFill>
                  <a:srgbClr val="FF0000"/>
                </a:solidFill>
                <a:latin typeface="Calibri" panose="020F0502020204030204" pitchFamily="34" charset="0"/>
                <a:cs typeface="Calibri" panose="020F0502020204030204" pitchFamily="34" charset="0"/>
              </a:rPr>
              <a:t>r</a:t>
            </a:r>
            <a:r>
              <a:rPr lang="es-ES" sz="1600" b="1" i="1" baseline="-25000" dirty="0">
                <a:solidFill>
                  <a:srgbClr val="FF0000"/>
                </a:solidFill>
                <a:latin typeface="Calibri" panose="020F0502020204030204" pitchFamily="34" charset="0"/>
                <a:cs typeface="Calibri" panose="020F0502020204030204" pitchFamily="34" charset="0"/>
              </a:rPr>
              <a:t> </a:t>
            </a:r>
            <a:r>
              <a:rPr lang="es-ES" sz="1600" b="1" i="1" dirty="0">
                <a:solidFill>
                  <a:srgbClr val="FF0000"/>
                </a:solidFill>
                <a:latin typeface="Calibri" panose="020F0502020204030204" pitchFamily="34" charset="0"/>
                <a:cs typeface="Calibri" panose="020F0502020204030204" pitchFamily="34" charset="0"/>
              </a:rPr>
              <a:t> con 	actividad catalítica</a:t>
            </a:r>
            <a:r>
              <a:rPr lang="es-ES" sz="1600" b="1" i="1" dirty="0" smtClean="0">
                <a:solidFill>
                  <a:srgbClr val="FF0000"/>
                </a:solidFill>
                <a:latin typeface="Calibri" panose="020F0502020204030204" pitchFamily="34" charset="0"/>
                <a:cs typeface="Calibri" panose="020F0502020204030204" pitchFamily="34" charset="0"/>
              </a:rPr>
              <a:t>).</a:t>
            </a:r>
            <a:endParaRPr lang="es-ES_tradnl" sz="1600" i="1" dirty="0">
              <a:solidFill>
                <a:srgbClr val="FF0000"/>
              </a:solidFill>
              <a:latin typeface="Calibri" panose="020F0502020204030204" pitchFamily="34" charset="0"/>
              <a:cs typeface="Calibri" panose="020F0502020204030204" pitchFamily="34" charset="0"/>
            </a:endParaRPr>
          </a:p>
          <a:p>
            <a:pPr defTabSz="447675" fontAlgn="base">
              <a:spcBef>
                <a:spcPct val="0"/>
              </a:spcBef>
              <a:spcAft>
                <a:spcPct val="0"/>
              </a:spcAft>
            </a:pPr>
            <a:r>
              <a:rPr lang="es-ES" sz="1600" b="1" dirty="0" smtClean="0">
                <a:solidFill>
                  <a:srgbClr val="FF0000"/>
                </a:solidFill>
                <a:latin typeface="Calibri" panose="020F0502020204030204" pitchFamily="34" charset="0"/>
                <a:cs typeface="Calibri" panose="020F0502020204030204" pitchFamily="34" charset="0"/>
              </a:rPr>
              <a:t>C</a:t>
            </a:r>
            <a:r>
              <a:rPr lang="es-ES" sz="1600" b="1" dirty="0">
                <a:solidFill>
                  <a:srgbClr val="FF0000"/>
                </a:solidFill>
                <a:latin typeface="Calibri" panose="020F0502020204030204" pitchFamily="34" charset="0"/>
                <a:cs typeface="Calibri" panose="020F0502020204030204" pitchFamily="34" charset="0"/>
              </a:rPr>
              <a:t>.-	Translocación al sitio P: GTP y </a:t>
            </a:r>
            <a:r>
              <a:rPr lang="es-ES" sz="1600" b="1" i="1" dirty="0">
                <a:solidFill>
                  <a:srgbClr val="FF0000"/>
                </a:solidFill>
                <a:latin typeface="Calibri" panose="020F0502020204030204" pitchFamily="34" charset="0"/>
                <a:cs typeface="Calibri" panose="020F0502020204030204" pitchFamily="34" charset="0"/>
              </a:rPr>
              <a:t>Factores de elongación </a:t>
            </a:r>
            <a:r>
              <a:rPr lang="es-ES" sz="1600" b="1" i="1" dirty="0" smtClean="0">
                <a:solidFill>
                  <a:srgbClr val="FF0000"/>
                </a:solidFill>
                <a:latin typeface="Calibri" panose="020F0502020204030204" pitchFamily="34" charset="0"/>
                <a:cs typeface="Calibri" panose="020F0502020204030204" pitchFamily="34" charset="0"/>
              </a:rPr>
              <a:t>.</a:t>
            </a:r>
            <a:endParaRPr lang="es-ES_tradnl" sz="1600" dirty="0">
              <a:solidFill>
                <a:srgbClr val="FF0000"/>
              </a:solidFill>
              <a:latin typeface="Calibri" panose="020F0502020204030204" pitchFamily="34" charset="0"/>
              <a:cs typeface="Calibri" panose="020F0502020204030204" pitchFamily="34" charset="0"/>
            </a:endParaRPr>
          </a:p>
          <a:p>
            <a:pPr marL="285750" indent="-285750" fontAlgn="base">
              <a:spcBef>
                <a:spcPct val="0"/>
              </a:spcBef>
              <a:spcAft>
                <a:spcPct val="0"/>
              </a:spcAft>
              <a:buFontTx/>
              <a:buChar char="-"/>
            </a:pPr>
            <a:r>
              <a:rPr lang="es-ES" sz="1600" b="1" dirty="0" smtClean="0">
                <a:solidFill>
                  <a:srgbClr val="FF0000"/>
                </a:solidFill>
                <a:latin typeface="Calibri" panose="020F0502020204030204" pitchFamily="34" charset="0"/>
                <a:cs typeface="Calibri" panose="020F0502020204030204" pitchFamily="34" charset="0"/>
              </a:rPr>
              <a:t>Queda </a:t>
            </a:r>
            <a:r>
              <a:rPr lang="es-ES" sz="1600" b="1" dirty="0">
                <a:solidFill>
                  <a:srgbClr val="FF0000"/>
                </a:solidFill>
                <a:latin typeface="Calibri" panose="020F0502020204030204" pitchFamily="34" charset="0"/>
                <a:cs typeface="Calibri" panose="020F0502020204030204" pitchFamily="34" charset="0"/>
              </a:rPr>
              <a:t>libre el sitio </a:t>
            </a:r>
            <a:r>
              <a:rPr lang="es-ES" sz="1600" b="1" dirty="0" smtClean="0">
                <a:solidFill>
                  <a:srgbClr val="FF0000"/>
                </a:solidFill>
                <a:latin typeface="Calibri" panose="020F0502020204030204" pitchFamily="34" charset="0"/>
                <a:cs typeface="Calibri" panose="020F0502020204030204" pitchFamily="34" charset="0"/>
              </a:rPr>
              <a:t>A, Unión </a:t>
            </a:r>
            <a:r>
              <a:rPr lang="es-ES" sz="1600" b="1" dirty="0">
                <a:solidFill>
                  <a:srgbClr val="FF0000"/>
                </a:solidFill>
                <a:latin typeface="Calibri" panose="020F0502020204030204" pitchFamily="34" charset="0"/>
                <a:cs typeface="Calibri" panose="020F0502020204030204" pitchFamily="34" charset="0"/>
              </a:rPr>
              <a:t>al sitio A de un nuevo aa</a:t>
            </a:r>
            <a:r>
              <a:rPr lang="es-ES" sz="1600" b="1" baseline="-25000" dirty="0">
                <a:solidFill>
                  <a:srgbClr val="FF0000"/>
                </a:solidFill>
                <a:latin typeface="Calibri" panose="020F0502020204030204" pitchFamily="34" charset="0"/>
                <a:cs typeface="Calibri" panose="020F0502020204030204" pitchFamily="34" charset="0"/>
              </a:rPr>
              <a:t>2</a:t>
            </a:r>
            <a:r>
              <a:rPr lang="es-ES" sz="1600" b="1" dirty="0">
                <a:solidFill>
                  <a:srgbClr val="FF0000"/>
                </a:solidFill>
                <a:latin typeface="Calibri" panose="020F0502020204030204" pitchFamily="34" charset="0"/>
                <a:cs typeface="Calibri" panose="020F0502020204030204" pitchFamily="34" charset="0"/>
              </a:rPr>
              <a:t>-ARN</a:t>
            </a:r>
            <a:r>
              <a:rPr lang="es-ES" sz="1600" b="1" baseline="-25000" dirty="0">
                <a:solidFill>
                  <a:srgbClr val="FF0000"/>
                </a:solidFill>
                <a:latin typeface="Calibri" panose="020F0502020204030204" pitchFamily="34" charset="0"/>
                <a:cs typeface="Calibri" panose="020F0502020204030204" pitchFamily="34" charset="0"/>
              </a:rPr>
              <a:t>t </a:t>
            </a:r>
            <a:r>
              <a:rPr lang="es-ES" sz="1600" b="1" dirty="0">
                <a:solidFill>
                  <a:srgbClr val="FF0000"/>
                </a:solidFill>
                <a:latin typeface="Calibri" panose="020F0502020204030204" pitchFamily="34" charset="0"/>
                <a:cs typeface="Calibri" panose="020F0502020204030204" pitchFamily="34" charset="0"/>
              </a:rPr>
              <a:t> y repetición del proceso (A, </a:t>
            </a:r>
            <a:r>
              <a:rPr lang="es-ES" sz="1600" b="1" dirty="0" smtClean="0">
                <a:solidFill>
                  <a:srgbClr val="FF0000"/>
                </a:solidFill>
                <a:latin typeface="Calibri" panose="020F0502020204030204" pitchFamily="34" charset="0"/>
                <a:cs typeface="Calibri" panose="020F0502020204030204" pitchFamily="34" charset="0"/>
              </a:rPr>
              <a:t>B,C)</a:t>
            </a:r>
          </a:p>
          <a:p>
            <a:pPr fontAlgn="base">
              <a:spcBef>
                <a:spcPct val="0"/>
              </a:spcBef>
              <a:spcAft>
                <a:spcPct val="0"/>
              </a:spcAft>
            </a:pPr>
            <a:r>
              <a:rPr lang="es-ES" sz="1600" b="1" dirty="0" smtClean="0">
                <a:solidFill>
                  <a:srgbClr val="FF0000"/>
                </a:solidFill>
                <a:latin typeface="Calibri" panose="020F0502020204030204" pitchFamily="34" charset="0"/>
                <a:cs typeface="Calibri" panose="020F0502020204030204" pitchFamily="34" charset="0"/>
              </a:rPr>
              <a:t>3º) </a:t>
            </a:r>
            <a:r>
              <a:rPr lang="es-ES" sz="1600" b="1" dirty="0" smtClean="0">
                <a:latin typeface="Calibri" panose="020F0502020204030204" pitchFamily="34" charset="0"/>
                <a:cs typeface="Calibri" panose="020F0502020204030204" pitchFamily="34" charset="0"/>
              </a:rPr>
              <a:t>Dibujo del proceso de Terminación: </a:t>
            </a:r>
          </a:p>
          <a:p>
            <a:pPr fontAlgn="base">
              <a:spcBef>
                <a:spcPct val="0"/>
              </a:spcBef>
              <a:spcAft>
                <a:spcPct val="0"/>
              </a:spcAft>
            </a:pPr>
            <a:r>
              <a:rPr lang="es-ES" sz="1600" b="1" i="1" dirty="0" smtClean="0">
                <a:solidFill>
                  <a:srgbClr val="FF0000"/>
                </a:solidFill>
                <a:latin typeface="Calibri" panose="020F0502020204030204" pitchFamily="34" charset="0"/>
                <a:cs typeface="Calibri" panose="020F0502020204030204" pitchFamily="34" charset="0"/>
              </a:rPr>
              <a:t>Reconocimiento de codón de terminación , factor de terminación y </a:t>
            </a:r>
            <a:r>
              <a:rPr lang="es-ES" sz="1600" b="1" i="1" dirty="0" err="1" smtClean="0">
                <a:solidFill>
                  <a:srgbClr val="FF0000"/>
                </a:solidFill>
                <a:latin typeface="Calibri" panose="020F0502020204030204" pitchFamily="34" charset="0"/>
                <a:cs typeface="Calibri" panose="020F0502020204030204" pitchFamily="34" charset="0"/>
              </a:rPr>
              <a:t>desensamblaje</a:t>
            </a:r>
            <a:r>
              <a:rPr lang="es-ES" sz="1600" b="1" i="1" dirty="0" smtClean="0">
                <a:solidFill>
                  <a:srgbClr val="FF0000"/>
                </a:solidFill>
                <a:latin typeface="Calibri" panose="020F0502020204030204" pitchFamily="34" charset="0"/>
                <a:cs typeface="Calibri" panose="020F0502020204030204" pitchFamily="34" charset="0"/>
              </a:rPr>
              <a:t> de todos los elementos.</a:t>
            </a:r>
            <a:endParaRPr lang="es-ES_tradnl" sz="1600" i="1" dirty="0">
              <a:solidFill>
                <a:srgbClr val="FF0000"/>
              </a:solidFill>
              <a:latin typeface="Calibri" panose="020F0502020204030204" pitchFamily="34" charset="0"/>
              <a:cs typeface="Calibri" panose="020F0502020204030204" pitchFamily="34" charset="0"/>
            </a:endParaRPr>
          </a:p>
        </p:txBody>
      </p:sp>
      <p:sp>
        <p:nvSpPr>
          <p:cNvPr id="4" name="1 CuadroTexto"/>
          <p:cNvSpPr txBox="1">
            <a:spLocks noChangeArrowheads="1"/>
          </p:cNvSpPr>
          <p:nvPr/>
        </p:nvSpPr>
        <p:spPr bwMode="auto">
          <a:xfrm>
            <a:off x="251520" y="188640"/>
            <a:ext cx="8568951" cy="3139321"/>
          </a:xfrm>
          <a:prstGeom prst="rect">
            <a:avLst/>
          </a:prstGeom>
          <a:noFill/>
          <a:ln w="9525">
            <a:noFill/>
            <a:miter lim="800000"/>
            <a:headEnd/>
            <a:tailEnd/>
          </a:ln>
        </p:spPr>
        <p:txBody>
          <a:bodyPr wrap="square">
            <a:spAutoFit/>
          </a:bodyPr>
          <a:lstStyle/>
          <a:p>
            <a:pPr algn="just" fontAlgn="base">
              <a:spcBef>
                <a:spcPct val="0"/>
              </a:spcBef>
              <a:spcAft>
                <a:spcPct val="0"/>
              </a:spcAft>
            </a:pPr>
            <a:r>
              <a:rPr lang="es-ES" dirty="0" smtClean="0">
                <a:solidFill>
                  <a:srgbClr val="000000"/>
                </a:solidFill>
                <a:latin typeface="Calibri" panose="020F0502020204030204" pitchFamily="34" charset="0"/>
                <a:cs typeface="Calibri" panose="020F0502020204030204" pitchFamily="34" charset="0"/>
              </a:rPr>
              <a:t>Desarrolla </a:t>
            </a:r>
            <a:r>
              <a:rPr lang="es-ES" dirty="0">
                <a:solidFill>
                  <a:srgbClr val="000000"/>
                </a:solidFill>
                <a:latin typeface="Calibri" panose="020F0502020204030204" pitchFamily="34" charset="0"/>
                <a:cs typeface="Calibri" panose="020F0502020204030204" pitchFamily="34" charset="0"/>
              </a:rPr>
              <a:t>un texto corto (no más de 10 líneas) en el que se relacionen de forma coherente y en un contexto biológico los siguientes conceptos: </a:t>
            </a:r>
            <a:r>
              <a:rPr lang="es-ES" dirty="0">
                <a:solidFill>
                  <a:srgbClr val="7030A0"/>
                </a:solidFill>
                <a:latin typeface="Calibri" panose="020F0502020204030204" pitchFamily="34" charset="0"/>
                <a:cs typeface="Calibri" panose="020F0502020204030204" pitchFamily="34" charset="0"/>
              </a:rPr>
              <a:t>transcripción, polimerasa, DNA molde</a:t>
            </a:r>
            <a:r>
              <a:rPr lang="es-ES" dirty="0" smtClean="0">
                <a:solidFill>
                  <a:srgbClr val="7030A0"/>
                </a:solidFill>
                <a:latin typeface="Calibri" panose="020F0502020204030204" pitchFamily="34" charset="0"/>
                <a:cs typeface="Calibri" panose="020F0502020204030204" pitchFamily="34" charset="0"/>
              </a:rPr>
              <a:t>, codón,  proteína, </a:t>
            </a:r>
            <a:r>
              <a:rPr lang="es-ES" dirty="0">
                <a:solidFill>
                  <a:srgbClr val="7030A0"/>
                </a:solidFill>
                <a:latin typeface="Calibri" panose="020F0502020204030204" pitchFamily="34" charset="0"/>
                <a:cs typeface="Calibri" panose="020F0502020204030204" pitchFamily="34" charset="0"/>
              </a:rPr>
              <a:t>maduración </a:t>
            </a:r>
            <a:r>
              <a:rPr lang="es-ES" dirty="0" err="1">
                <a:solidFill>
                  <a:srgbClr val="7030A0"/>
                </a:solidFill>
                <a:latin typeface="Calibri" panose="020F0502020204030204" pitchFamily="34" charset="0"/>
                <a:cs typeface="Calibri" panose="020F0502020204030204" pitchFamily="34" charset="0"/>
              </a:rPr>
              <a:t>mRNA</a:t>
            </a:r>
            <a:r>
              <a:rPr lang="es-ES" dirty="0">
                <a:solidFill>
                  <a:srgbClr val="7030A0"/>
                </a:solidFill>
                <a:latin typeface="Calibri" panose="020F0502020204030204" pitchFamily="34" charset="0"/>
                <a:cs typeface="Calibri" panose="020F0502020204030204" pitchFamily="34" charset="0"/>
              </a:rPr>
              <a:t>, </a:t>
            </a:r>
            <a:r>
              <a:rPr lang="es-ES" dirty="0" err="1">
                <a:solidFill>
                  <a:srgbClr val="7030A0"/>
                </a:solidFill>
                <a:latin typeface="Calibri" panose="020F0502020204030204" pitchFamily="34" charset="0"/>
                <a:cs typeface="Calibri" panose="020F0502020204030204" pitchFamily="34" charset="0"/>
              </a:rPr>
              <a:t>intrones</a:t>
            </a:r>
            <a:r>
              <a:rPr lang="es-ES" dirty="0">
                <a:solidFill>
                  <a:srgbClr val="7030A0"/>
                </a:solidFill>
                <a:latin typeface="Calibri" panose="020F0502020204030204" pitchFamily="34" charset="0"/>
                <a:cs typeface="Calibri" panose="020F0502020204030204" pitchFamily="34" charset="0"/>
              </a:rPr>
              <a:t>, código genético.</a:t>
            </a:r>
            <a:endParaRPr lang="es-ES_tradnl" dirty="0">
              <a:solidFill>
                <a:srgbClr val="00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i="1" dirty="0">
                <a:solidFill>
                  <a:srgbClr val="FF0000"/>
                </a:solidFill>
                <a:latin typeface="Calibri" panose="020F0502020204030204" pitchFamily="34" charset="0"/>
                <a:cs typeface="Calibri" panose="020F0502020204030204" pitchFamily="34" charset="0"/>
              </a:rPr>
              <a:t>La expresión genética requiere de varios procesos consecutivos. En primer lugar, la </a:t>
            </a:r>
            <a:r>
              <a:rPr lang="es-ES" i="1" dirty="0">
                <a:solidFill>
                  <a:srgbClr val="7030A0"/>
                </a:solidFill>
                <a:latin typeface="Calibri" panose="020F0502020204030204" pitchFamily="34" charset="0"/>
                <a:cs typeface="Calibri" panose="020F0502020204030204" pitchFamily="34" charset="0"/>
              </a:rPr>
              <a:t>trascripción</a:t>
            </a:r>
            <a:r>
              <a:rPr lang="es-ES" i="1" dirty="0">
                <a:solidFill>
                  <a:srgbClr val="FF0000"/>
                </a:solidFill>
                <a:latin typeface="Calibri" panose="020F0502020204030204" pitchFamily="34" charset="0"/>
                <a:cs typeface="Calibri" panose="020F0502020204030204" pitchFamily="34" charset="0"/>
              </a:rPr>
              <a:t>, donde una ARN </a:t>
            </a:r>
            <a:r>
              <a:rPr lang="es-ES" i="1" dirty="0">
                <a:solidFill>
                  <a:srgbClr val="7030A0"/>
                </a:solidFill>
                <a:latin typeface="Calibri" panose="020F0502020204030204" pitchFamily="34" charset="0"/>
                <a:cs typeface="Calibri" panose="020F0502020204030204" pitchFamily="34" charset="0"/>
              </a:rPr>
              <a:t>polimerasa</a:t>
            </a:r>
            <a:r>
              <a:rPr lang="es-ES" i="1" dirty="0">
                <a:solidFill>
                  <a:srgbClr val="FF0000"/>
                </a:solidFill>
                <a:latin typeface="Calibri" panose="020F0502020204030204" pitchFamily="34" charset="0"/>
                <a:cs typeface="Calibri" panose="020F0502020204030204" pitchFamily="34" charset="0"/>
              </a:rPr>
              <a:t> se encarga de copiar, por complementariedad una de las hebras del </a:t>
            </a:r>
            <a:r>
              <a:rPr lang="es-ES" i="1" dirty="0" smtClean="0">
                <a:solidFill>
                  <a:srgbClr val="7030A0"/>
                </a:solidFill>
                <a:latin typeface="Calibri" panose="020F0502020204030204" pitchFamily="34" charset="0"/>
                <a:cs typeface="Calibri" panose="020F0502020204030204" pitchFamily="34" charset="0"/>
              </a:rPr>
              <a:t>DNA </a:t>
            </a:r>
            <a:r>
              <a:rPr lang="es-ES" i="1" dirty="0">
                <a:solidFill>
                  <a:srgbClr val="7030A0"/>
                </a:solidFill>
                <a:latin typeface="Calibri" panose="020F0502020204030204" pitchFamily="34" charset="0"/>
                <a:cs typeface="Calibri" panose="020F0502020204030204" pitchFamily="34" charset="0"/>
              </a:rPr>
              <a:t>molde</a:t>
            </a:r>
            <a:r>
              <a:rPr lang="es-ES" i="1" dirty="0">
                <a:solidFill>
                  <a:srgbClr val="FF0000"/>
                </a:solidFill>
                <a:latin typeface="Calibri" panose="020F0502020204030204" pitchFamily="34" charset="0"/>
                <a:cs typeface="Calibri" panose="020F0502020204030204" pitchFamily="34" charset="0"/>
              </a:rPr>
              <a:t>, de manera que se obtiene una molécula de ARN. En eucariotas dicho transcrito sufre una serie de procesos de </a:t>
            </a:r>
            <a:r>
              <a:rPr lang="es-ES" i="1" dirty="0" smtClean="0">
                <a:solidFill>
                  <a:srgbClr val="7030A0"/>
                </a:solidFill>
                <a:latin typeface="Calibri" panose="020F0502020204030204" pitchFamily="34" charset="0"/>
                <a:cs typeface="Calibri" panose="020F0502020204030204" pitchFamily="34" charset="0"/>
              </a:rPr>
              <a:t>maduración del </a:t>
            </a:r>
            <a:r>
              <a:rPr lang="es-ES" i="1" dirty="0" err="1" smtClean="0">
                <a:solidFill>
                  <a:srgbClr val="7030A0"/>
                </a:solidFill>
                <a:latin typeface="Calibri" panose="020F0502020204030204" pitchFamily="34" charset="0"/>
                <a:cs typeface="Calibri" panose="020F0502020204030204" pitchFamily="34" charset="0"/>
              </a:rPr>
              <a:t>mRNA</a:t>
            </a:r>
            <a:r>
              <a:rPr lang="es-ES" i="1" dirty="0" smtClean="0">
                <a:latin typeface="Calibri" panose="020F0502020204030204" pitchFamily="34" charset="0"/>
                <a:cs typeface="Calibri" panose="020F0502020204030204" pitchFamily="34" charset="0"/>
              </a:rPr>
              <a:t>,</a:t>
            </a:r>
            <a:r>
              <a:rPr lang="es-ES" i="1" dirty="0" smtClean="0">
                <a:solidFill>
                  <a:srgbClr val="FF0000"/>
                </a:solidFill>
                <a:latin typeface="Calibri" panose="020F0502020204030204" pitchFamily="34" charset="0"/>
                <a:cs typeface="Calibri" panose="020F0502020204030204" pitchFamily="34" charset="0"/>
              </a:rPr>
              <a:t> </a:t>
            </a:r>
            <a:r>
              <a:rPr lang="es-ES" i="1" dirty="0">
                <a:solidFill>
                  <a:srgbClr val="FF0000"/>
                </a:solidFill>
                <a:latin typeface="Calibri" panose="020F0502020204030204" pitchFamily="34" charset="0"/>
                <a:cs typeface="Calibri" panose="020F0502020204030204" pitchFamily="34" charset="0"/>
              </a:rPr>
              <a:t>con el fin de eliminar los </a:t>
            </a:r>
            <a:r>
              <a:rPr lang="es-ES" b="1" i="1" dirty="0" err="1" smtClean="0">
                <a:solidFill>
                  <a:srgbClr val="7030A0"/>
                </a:solidFill>
                <a:latin typeface="Calibri" panose="020F0502020204030204" pitchFamily="34" charset="0"/>
                <a:cs typeface="Calibri" panose="020F0502020204030204" pitchFamily="34" charset="0"/>
              </a:rPr>
              <a:t>intrones</a:t>
            </a:r>
            <a:r>
              <a:rPr lang="es-ES" i="1" dirty="0" smtClean="0">
                <a:solidFill>
                  <a:srgbClr val="FF0000"/>
                </a:solidFill>
                <a:latin typeface="Calibri" panose="020F0502020204030204" pitchFamily="34" charset="0"/>
                <a:cs typeface="Calibri" panose="020F0502020204030204" pitchFamily="34" charset="0"/>
              </a:rPr>
              <a:t>, conservando y uniendo los exones, </a:t>
            </a:r>
            <a:r>
              <a:rPr lang="es-ES" i="1" dirty="0">
                <a:solidFill>
                  <a:srgbClr val="FF0000"/>
                </a:solidFill>
                <a:latin typeface="Calibri" panose="020F0502020204030204" pitchFamily="34" charset="0"/>
                <a:cs typeface="Calibri" panose="020F0502020204030204" pitchFamily="34" charset="0"/>
              </a:rPr>
              <a:t>de manera que el </a:t>
            </a:r>
            <a:r>
              <a:rPr lang="es-ES" i="1" dirty="0" err="1">
                <a:solidFill>
                  <a:srgbClr val="FF0000"/>
                </a:solidFill>
                <a:latin typeface="Calibri" panose="020F0502020204030204" pitchFamily="34" charset="0"/>
                <a:cs typeface="Calibri" panose="020F0502020204030204" pitchFamily="34" charset="0"/>
              </a:rPr>
              <a:t>ARNm</a:t>
            </a:r>
            <a:r>
              <a:rPr lang="es-ES" i="1" dirty="0">
                <a:solidFill>
                  <a:srgbClr val="FF0000"/>
                </a:solidFill>
                <a:latin typeface="Calibri" panose="020F0502020204030204" pitchFamily="34" charset="0"/>
                <a:cs typeface="Calibri" panose="020F0502020204030204" pitchFamily="34" charset="0"/>
              </a:rPr>
              <a:t> maduro pueda ser traducido en los ribosomas en la </a:t>
            </a:r>
            <a:r>
              <a:rPr lang="es-ES" i="1" dirty="0">
                <a:solidFill>
                  <a:srgbClr val="7030A0"/>
                </a:solidFill>
                <a:latin typeface="Calibri" panose="020F0502020204030204" pitchFamily="34" charset="0"/>
                <a:cs typeface="Calibri" panose="020F0502020204030204" pitchFamily="34" charset="0"/>
              </a:rPr>
              <a:t>proteína</a:t>
            </a:r>
            <a:r>
              <a:rPr lang="es-ES" i="1" dirty="0">
                <a:solidFill>
                  <a:srgbClr val="FF0000"/>
                </a:solidFill>
                <a:latin typeface="Calibri" panose="020F0502020204030204" pitchFamily="34" charset="0"/>
                <a:cs typeface="Calibri" panose="020F0502020204030204" pitchFamily="34" charset="0"/>
              </a:rPr>
              <a:t> </a:t>
            </a:r>
            <a:r>
              <a:rPr lang="es-ES" i="1" dirty="0" smtClean="0">
                <a:solidFill>
                  <a:srgbClr val="FF0000"/>
                </a:solidFill>
                <a:latin typeface="Calibri" panose="020F0502020204030204" pitchFamily="34" charset="0"/>
                <a:cs typeface="Calibri" panose="020F0502020204030204" pitchFamily="34" charset="0"/>
              </a:rPr>
              <a:t>correspondiente, utilizando para ello, el </a:t>
            </a:r>
            <a:r>
              <a:rPr lang="es-ES" i="1" dirty="0" smtClean="0">
                <a:solidFill>
                  <a:srgbClr val="7030A0"/>
                </a:solidFill>
                <a:latin typeface="Calibri" panose="020F0502020204030204" pitchFamily="34" charset="0"/>
                <a:cs typeface="Calibri" panose="020F0502020204030204" pitchFamily="34" charset="0"/>
              </a:rPr>
              <a:t>código genético</a:t>
            </a:r>
            <a:r>
              <a:rPr lang="es-ES" i="1" dirty="0" smtClean="0">
                <a:solidFill>
                  <a:srgbClr val="FF0000"/>
                </a:solidFill>
                <a:latin typeface="Calibri" panose="020F0502020204030204" pitchFamily="34" charset="0"/>
                <a:cs typeface="Calibri" panose="020F0502020204030204" pitchFamily="34" charset="0"/>
              </a:rPr>
              <a:t>, </a:t>
            </a:r>
            <a:r>
              <a:rPr lang="es-ES" i="1" dirty="0">
                <a:solidFill>
                  <a:srgbClr val="FF0000"/>
                </a:solidFill>
                <a:latin typeface="Calibri" panose="020F0502020204030204" pitchFamily="34" charset="0"/>
                <a:cs typeface="Calibri" panose="020F0502020204030204" pitchFamily="34" charset="0"/>
              </a:rPr>
              <a:t>que establece la relación entre el triplete o </a:t>
            </a:r>
            <a:r>
              <a:rPr lang="es-ES" i="1" dirty="0">
                <a:solidFill>
                  <a:srgbClr val="7030A0"/>
                </a:solidFill>
                <a:latin typeface="Calibri" panose="020F0502020204030204" pitchFamily="34" charset="0"/>
                <a:cs typeface="Calibri" panose="020F0502020204030204" pitchFamily="34" charset="0"/>
              </a:rPr>
              <a:t>codón</a:t>
            </a:r>
            <a:r>
              <a:rPr lang="es-ES" i="1" dirty="0">
                <a:solidFill>
                  <a:srgbClr val="FF0000"/>
                </a:solidFill>
                <a:latin typeface="Calibri" panose="020F0502020204030204" pitchFamily="34" charset="0"/>
                <a:cs typeface="Calibri" panose="020F0502020204030204" pitchFamily="34" charset="0"/>
              </a:rPr>
              <a:t> y el aminoácido que debe incorporarse.</a:t>
            </a:r>
            <a:endParaRPr lang="es-ES_tradnl" dirty="0">
              <a:solidFill>
                <a:srgbClr val="00000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box(in)">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box(in)">
                                      <p:cBhvr>
                                        <p:cTn id="17" dur="500"/>
                                        <p:tgtEl>
                                          <p:spTgt spid="6758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67587">
                                            <p:txEl>
                                              <p:pRg st="3" end="3"/>
                                            </p:txEl>
                                          </p:spTgt>
                                        </p:tgtEl>
                                        <p:attrNameLst>
                                          <p:attrName>style.visibility</p:attrName>
                                        </p:attrNameLst>
                                      </p:cBhvr>
                                      <p:to>
                                        <p:strVal val="visible"/>
                                      </p:to>
                                    </p:set>
                                    <p:animEffect transition="in" filter="box(in)">
                                      <p:cBhvr>
                                        <p:cTn id="20" dur="500"/>
                                        <p:tgtEl>
                                          <p:spTgt spid="67587">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animEffect transition="in" filter="box(in)">
                                      <p:cBhvr>
                                        <p:cTn id="23" dur="500"/>
                                        <p:tgtEl>
                                          <p:spTgt spid="67587">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67587">
                                            <p:txEl>
                                              <p:pRg st="5" end="5"/>
                                            </p:txEl>
                                          </p:spTgt>
                                        </p:tgtEl>
                                        <p:attrNameLst>
                                          <p:attrName>style.visibility</p:attrName>
                                        </p:attrNameLst>
                                      </p:cBhvr>
                                      <p:to>
                                        <p:strVal val="visible"/>
                                      </p:to>
                                    </p:set>
                                    <p:animEffect transition="in" filter="box(in)">
                                      <p:cBhvr>
                                        <p:cTn id="26" dur="500"/>
                                        <p:tgtEl>
                                          <p:spTgt spid="67587">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67587">
                                            <p:txEl>
                                              <p:pRg st="6" end="6"/>
                                            </p:txEl>
                                          </p:spTgt>
                                        </p:tgtEl>
                                        <p:attrNameLst>
                                          <p:attrName>style.visibility</p:attrName>
                                        </p:attrNameLst>
                                      </p:cBhvr>
                                      <p:to>
                                        <p:strVal val="visible"/>
                                      </p:to>
                                    </p:set>
                                    <p:animEffect transition="in" filter="box(in)">
                                      <p:cBhvr>
                                        <p:cTn id="29" dur="500"/>
                                        <p:tgtEl>
                                          <p:spTgt spid="67587">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67587">
                                            <p:txEl>
                                              <p:pRg st="7" end="7"/>
                                            </p:txEl>
                                          </p:spTgt>
                                        </p:tgtEl>
                                        <p:attrNameLst>
                                          <p:attrName>style.visibility</p:attrName>
                                        </p:attrNameLst>
                                      </p:cBhvr>
                                      <p:to>
                                        <p:strVal val="visible"/>
                                      </p:to>
                                    </p:set>
                                    <p:animEffect transition="in" filter="box(in)">
                                      <p:cBhvr>
                                        <p:cTn id="32" dur="500"/>
                                        <p:tgtEl>
                                          <p:spTgt spid="67587">
                                            <p:txEl>
                                              <p:pRg st="7" end="7"/>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67587">
                                            <p:txEl>
                                              <p:pRg st="8" end="8"/>
                                            </p:txEl>
                                          </p:spTgt>
                                        </p:tgtEl>
                                        <p:attrNameLst>
                                          <p:attrName>style.visibility</p:attrName>
                                        </p:attrNameLst>
                                      </p:cBhvr>
                                      <p:to>
                                        <p:strVal val="visible"/>
                                      </p:to>
                                    </p:set>
                                    <p:animEffect transition="in" filter="box(in)">
                                      <p:cBhvr>
                                        <p:cTn id="35" dur="500"/>
                                        <p:tgtEl>
                                          <p:spTgt spid="67587">
                                            <p:txEl>
                                              <p:pRg st="8" end="8"/>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67587">
                                            <p:txEl>
                                              <p:pRg st="9" end="9"/>
                                            </p:txEl>
                                          </p:spTgt>
                                        </p:tgtEl>
                                        <p:attrNameLst>
                                          <p:attrName>style.visibility</p:attrName>
                                        </p:attrNameLst>
                                      </p:cBhvr>
                                      <p:to>
                                        <p:strVal val="visible"/>
                                      </p:to>
                                    </p:set>
                                    <p:animEffect transition="in" filter="box(in)">
                                      <p:cBhvr>
                                        <p:cTn id="38" dur="500"/>
                                        <p:tgtEl>
                                          <p:spTgt spid="675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r="43344"/>
          <a:stretch>
            <a:fillRect/>
          </a:stretch>
        </p:blipFill>
        <p:spPr bwMode="auto">
          <a:xfrm>
            <a:off x="251520" y="0"/>
            <a:ext cx="4752528" cy="6854059"/>
          </a:xfrm>
          <a:prstGeom prst="rect">
            <a:avLst/>
          </a:prstGeom>
          <a:noFill/>
          <a:ln w="9525">
            <a:noFill/>
            <a:miter lim="800000"/>
            <a:headEnd/>
            <a:tailEnd/>
          </a:ln>
        </p:spPr>
      </p:pic>
      <p:sp>
        <p:nvSpPr>
          <p:cNvPr id="10" name="2 Marcador de contenido"/>
          <p:cNvSpPr txBox="1">
            <a:spLocks/>
          </p:cNvSpPr>
          <p:nvPr/>
        </p:nvSpPr>
        <p:spPr bwMode="auto">
          <a:xfrm>
            <a:off x="4788024" y="593304"/>
            <a:ext cx="4355976" cy="62646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19088" indent="-319088" eaLnBrk="0" fontAlgn="base" hangingPunct="0">
              <a:spcBef>
                <a:spcPts val="700"/>
              </a:spcBef>
              <a:spcAft>
                <a:spcPct val="0"/>
              </a:spcAft>
              <a:buClr>
                <a:srgbClr val="DD8047"/>
              </a:buClr>
              <a:buSzPct val="60000"/>
              <a:buFont typeface="Wingdings" pitchFamily="2" charset="2"/>
              <a:buNone/>
              <a:defRPr/>
            </a:pPr>
            <a:r>
              <a:rPr lang="es-ES" sz="2000" b="1" dirty="0">
                <a:solidFill>
                  <a:sysClr val="windowText" lastClr="000000"/>
                </a:solidFill>
                <a:latin typeface="Tw Cen MT"/>
              </a:rPr>
              <a:t>	</a:t>
            </a:r>
            <a:r>
              <a:rPr lang="es-ES" sz="2000" b="1" dirty="0" smtClean="0">
                <a:solidFill>
                  <a:sysClr val="windowText" lastClr="000000"/>
                </a:solidFill>
                <a:latin typeface="Tw Cen MT"/>
              </a:rPr>
              <a:t>- </a:t>
            </a:r>
            <a:r>
              <a:rPr lang="es-MX" sz="2900" b="1" dirty="0" smtClean="0">
                <a:solidFill>
                  <a:sysClr val="windowText" lastClr="000000"/>
                </a:solidFill>
                <a:latin typeface="Tw Cen MT"/>
              </a:rPr>
              <a:t>Localización: </a:t>
            </a:r>
            <a:r>
              <a:rPr lang="es-MX" sz="2000" b="1" dirty="0" smtClean="0">
                <a:solidFill>
                  <a:srgbClr val="FF0000"/>
                </a:solidFill>
                <a:latin typeface="Tw Cen MT"/>
              </a:rPr>
              <a:t>(RIBOSOMAS)</a:t>
            </a:r>
          </a:p>
          <a:p>
            <a:pPr marL="319088" indent="-319088" eaLnBrk="0" fontAlgn="base" hangingPunct="0">
              <a:spcBef>
                <a:spcPts val="700"/>
              </a:spcBef>
              <a:spcAft>
                <a:spcPct val="0"/>
              </a:spcAft>
              <a:buClr>
                <a:srgbClr val="DD8047"/>
              </a:buClr>
              <a:buSzPct val="60000"/>
              <a:defRPr/>
            </a:pPr>
            <a:r>
              <a:rPr lang="es-MX" sz="2900" b="1" dirty="0" smtClean="0">
                <a:solidFill>
                  <a:sysClr val="windowText" lastClr="000000"/>
                </a:solidFill>
                <a:latin typeface="Tw Cen MT"/>
              </a:rPr>
              <a:t>	- Proceso:</a:t>
            </a:r>
            <a:endParaRPr lang="es-MX" sz="2000" b="1" dirty="0" smtClean="0">
              <a:solidFill>
                <a:srgbClr val="FF0000"/>
              </a:solidFill>
              <a:latin typeface="Tw Cen MT"/>
            </a:endParaRPr>
          </a:p>
          <a:p>
            <a:pPr marL="639763" lvl="1" indent="-273050" eaLnBrk="0" fontAlgn="base" hangingPunct="0">
              <a:spcBef>
                <a:spcPts val="550"/>
              </a:spcBef>
              <a:spcAft>
                <a:spcPct val="0"/>
              </a:spcAft>
              <a:buClr>
                <a:srgbClr val="94B6D2"/>
              </a:buClr>
              <a:buSzPct val="70000"/>
              <a:buFont typeface="Wingdings 2" pitchFamily="18" charset="2"/>
              <a:buChar char=""/>
              <a:defRPr/>
            </a:pPr>
            <a:r>
              <a:rPr lang="es-MX" sz="2400" b="1" i="1" dirty="0" smtClean="0">
                <a:solidFill>
                  <a:sysClr val="windowText" lastClr="000000"/>
                </a:solidFill>
                <a:latin typeface="Tw Cen MT"/>
              </a:rPr>
              <a:t>Activación</a:t>
            </a:r>
            <a:r>
              <a:rPr lang="es-MX" sz="2400" b="1" i="1" dirty="0">
                <a:solidFill>
                  <a:sysClr val="windowText" lastClr="000000"/>
                </a:solidFill>
                <a:latin typeface="Tw Cen MT"/>
              </a:rPr>
              <a:t>: </a:t>
            </a:r>
            <a:r>
              <a:rPr lang="es-MX" sz="2400" b="1" i="1" dirty="0" err="1">
                <a:solidFill>
                  <a:sysClr val="windowText" lastClr="000000"/>
                </a:solidFill>
                <a:latin typeface="Tw Cen MT"/>
              </a:rPr>
              <a:t>aa-ARN</a:t>
            </a:r>
            <a:r>
              <a:rPr lang="es-MX" sz="2400" b="1" i="1" baseline="-25000" dirty="0" err="1">
                <a:solidFill>
                  <a:sysClr val="windowText" lastClr="000000"/>
                </a:solidFill>
                <a:latin typeface="Tw Cen MT"/>
              </a:rPr>
              <a:t>t</a:t>
            </a:r>
            <a:endParaRPr lang="es-MX" sz="2400" b="1" i="1" baseline="-25000" dirty="0">
              <a:solidFill>
                <a:sysClr val="windowText" lastClr="000000"/>
              </a:solidFill>
              <a:latin typeface="Tw Cen MT"/>
            </a:endParaRPr>
          </a:p>
          <a:p>
            <a:pPr marL="639763" lvl="1" indent="-273050" eaLnBrk="0" fontAlgn="base" hangingPunct="0">
              <a:spcBef>
                <a:spcPts val="550"/>
              </a:spcBef>
              <a:spcAft>
                <a:spcPct val="0"/>
              </a:spcAft>
              <a:buClr>
                <a:srgbClr val="94B6D2"/>
              </a:buClr>
              <a:buSzPct val="70000"/>
              <a:defRPr/>
            </a:pPr>
            <a:r>
              <a:rPr lang="es-MX" sz="1400" b="1" dirty="0">
                <a:solidFill>
                  <a:srgbClr val="FF0000"/>
                </a:solidFill>
                <a:latin typeface="Tw Cen MT"/>
              </a:rPr>
              <a:t>(CITOSOL)</a:t>
            </a:r>
            <a:endParaRPr lang="es-MX" sz="2800" b="1" dirty="0">
              <a:solidFill>
                <a:srgbClr val="FF0000"/>
              </a:solidFill>
              <a:latin typeface="Tw Cen MT"/>
            </a:endParaRPr>
          </a:p>
          <a:p>
            <a:pPr marL="639763" lvl="1" indent="-273050" eaLnBrk="0" fontAlgn="base" hangingPunct="0">
              <a:spcBef>
                <a:spcPts val="550"/>
              </a:spcBef>
              <a:spcAft>
                <a:spcPct val="0"/>
              </a:spcAft>
              <a:buClr>
                <a:srgbClr val="94B6D2"/>
              </a:buClr>
              <a:buSzPct val="70000"/>
              <a:buFont typeface="Wingdings 2" pitchFamily="18" charset="2"/>
              <a:buChar char=""/>
              <a:defRPr/>
            </a:pPr>
            <a:r>
              <a:rPr lang="es-MX" sz="2600" b="1" dirty="0">
                <a:solidFill>
                  <a:sysClr val="windowText" lastClr="000000"/>
                </a:solidFill>
                <a:latin typeface="Tw Cen MT"/>
              </a:rPr>
              <a:t>Etapas: I, E, T </a:t>
            </a:r>
          </a:p>
          <a:p>
            <a:pPr marL="639763" lvl="1" indent="-273050" eaLnBrk="0" fontAlgn="base" hangingPunct="0">
              <a:spcBef>
                <a:spcPts val="550"/>
              </a:spcBef>
              <a:spcAft>
                <a:spcPct val="0"/>
              </a:spcAft>
              <a:buClr>
                <a:srgbClr val="94B6D2"/>
              </a:buClr>
              <a:buSzPct val="70000"/>
              <a:buFont typeface="Wingdings 2" pitchFamily="18" charset="2"/>
              <a:buChar char=""/>
              <a:defRPr/>
            </a:pPr>
            <a:r>
              <a:rPr lang="es-MX" sz="2600" b="1" dirty="0" smtClean="0">
                <a:solidFill>
                  <a:sysClr val="windowText" lastClr="000000"/>
                </a:solidFill>
                <a:latin typeface="Tw Cen MT"/>
              </a:rPr>
              <a:t>Elementos</a:t>
            </a:r>
            <a:r>
              <a:rPr lang="es-MX" sz="2600" b="1" dirty="0">
                <a:solidFill>
                  <a:sysClr val="windowText" lastClr="000000"/>
                </a:solidFill>
                <a:latin typeface="Tw Cen MT"/>
              </a:rPr>
              <a:t>:</a:t>
            </a:r>
            <a:endParaRPr lang="es-ES" sz="2600" b="1" dirty="0">
              <a:solidFill>
                <a:sysClr val="windowText" lastClr="000000"/>
              </a:solidFill>
              <a:latin typeface="Tw Cen MT"/>
            </a:endParaRPr>
          </a:p>
          <a:p>
            <a:pPr lvl="2" indent="-228600" eaLnBrk="0" fontAlgn="base" hangingPunct="0">
              <a:spcBef>
                <a:spcPts val="500"/>
              </a:spcBef>
              <a:spcAft>
                <a:spcPct val="0"/>
              </a:spcAft>
              <a:buClr>
                <a:srgbClr val="DD8047"/>
              </a:buClr>
              <a:buSzPct val="75000"/>
              <a:buFont typeface="Wingdings" pitchFamily="2" charset="2"/>
              <a:buChar char=""/>
              <a:defRPr/>
            </a:pPr>
            <a:r>
              <a:rPr lang="es-ES" sz="2300" dirty="0" err="1">
                <a:solidFill>
                  <a:sysClr val="windowText" lastClr="000000"/>
                </a:solidFill>
                <a:latin typeface="Tw Cen MT"/>
              </a:rPr>
              <a:t>ARNm</a:t>
            </a:r>
            <a:r>
              <a:rPr lang="es-ES" sz="2300" dirty="0">
                <a:solidFill>
                  <a:sysClr val="windowText" lastClr="000000"/>
                </a:solidFill>
                <a:latin typeface="Tw Cen MT"/>
              </a:rPr>
              <a:t> maduro</a:t>
            </a:r>
          </a:p>
          <a:p>
            <a:pPr lvl="2" indent="-228600" eaLnBrk="0" fontAlgn="base" hangingPunct="0">
              <a:spcBef>
                <a:spcPts val="500"/>
              </a:spcBef>
              <a:spcAft>
                <a:spcPct val="0"/>
              </a:spcAft>
              <a:buClr>
                <a:srgbClr val="DD8047"/>
              </a:buClr>
              <a:buSzPct val="75000"/>
              <a:buFont typeface="Wingdings" pitchFamily="2" charset="2"/>
              <a:buChar char=""/>
              <a:defRPr/>
            </a:pPr>
            <a:r>
              <a:rPr lang="es-ES" sz="2300" dirty="0" err="1">
                <a:solidFill>
                  <a:sysClr val="windowText" lastClr="000000"/>
                </a:solidFill>
                <a:latin typeface="Tw Cen MT"/>
              </a:rPr>
              <a:t>Aminoacil</a:t>
            </a:r>
            <a:r>
              <a:rPr lang="es-ES" sz="2300" dirty="0">
                <a:solidFill>
                  <a:sysClr val="windowText" lastClr="000000"/>
                </a:solidFill>
                <a:latin typeface="Tw Cen MT"/>
              </a:rPr>
              <a:t> </a:t>
            </a:r>
            <a:r>
              <a:rPr lang="es-ES" sz="2300" dirty="0" err="1" smtClean="0">
                <a:solidFill>
                  <a:sysClr val="windowText" lastClr="000000"/>
                </a:solidFill>
                <a:latin typeface="Tw Cen MT"/>
              </a:rPr>
              <a:t>RNA</a:t>
            </a:r>
            <a:r>
              <a:rPr lang="es-ES" sz="2400" baseline="-25000" dirty="0" err="1" smtClean="0">
                <a:solidFill>
                  <a:sysClr val="windowText" lastClr="000000"/>
                </a:solidFill>
                <a:cs typeface="Arial" charset="0"/>
              </a:rPr>
              <a:t>t</a:t>
            </a:r>
            <a:r>
              <a:rPr lang="es-ES" sz="2400" baseline="-25000" dirty="0" smtClean="0">
                <a:solidFill>
                  <a:sysClr val="windowText" lastClr="000000"/>
                </a:solidFill>
                <a:cs typeface="Arial" charset="0"/>
              </a:rPr>
              <a:t> + </a:t>
            </a:r>
            <a:r>
              <a:rPr lang="es-ES" sz="2000" dirty="0" smtClean="0">
                <a:solidFill>
                  <a:sysClr val="windowText" lastClr="000000"/>
                </a:solidFill>
                <a:cs typeface="Arial" charset="0"/>
              </a:rPr>
              <a:t>ATP</a:t>
            </a:r>
            <a:endParaRPr lang="es-ES" sz="2000" dirty="0">
              <a:solidFill>
                <a:sysClr val="windowText" lastClr="000000"/>
              </a:solidFill>
              <a:cs typeface="Arial" charset="0"/>
            </a:endParaRPr>
          </a:p>
          <a:p>
            <a:pPr lvl="2" indent="-228600" eaLnBrk="0" fontAlgn="base" hangingPunct="0">
              <a:spcBef>
                <a:spcPts val="500"/>
              </a:spcBef>
              <a:spcAft>
                <a:spcPct val="0"/>
              </a:spcAft>
              <a:buClr>
                <a:srgbClr val="DD8047"/>
              </a:buClr>
              <a:buSzPct val="75000"/>
              <a:buFont typeface="Wingdings" pitchFamily="2" charset="2"/>
              <a:buChar char=""/>
              <a:defRPr/>
            </a:pPr>
            <a:r>
              <a:rPr lang="es-ES" sz="2300" dirty="0">
                <a:solidFill>
                  <a:sysClr val="windowText" lastClr="000000"/>
                </a:solidFill>
                <a:latin typeface="Tw Cen MT"/>
              </a:rPr>
              <a:t>Ribosomas</a:t>
            </a:r>
          </a:p>
          <a:p>
            <a:pPr lvl="2" indent="-228600" eaLnBrk="0" fontAlgn="base" hangingPunct="0">
              <a:spcBef>
                <a:spcPts val="500"/>
              </a:spcBef>
              <a:spcAft>
                <a:spcPct val="0"/>
              </a:spcAft>
              <a:buClr>
                <a:srgbClr val="DD8047"/>
              </a:buClr>
              <a:buSzPct val="75000"/>
              <a:buFont typeface="Wingdings" pitchFamily="2" charset="2"/>
              <a:buChar char=""/>
              <a:defRPr/>
            </a:pPr>
            <a:r>
              <a:rPr lang="es-ES" sz="2300" dirty="0">
                <a:solidFill>
                  <a:sysClr val="windowText" lastClr="000000"/>
                </a:solidFill>
                <a:latin typeface="Tw Cen MT"/>
              </a:rPr>
              <a:t>Energía (GTP)</a:t>
            </a:r>
          </a:p>
          <a:p>
            <a:pPr lvl="2" indent="-228600" eaLnBrk="0" fontAlgn="base" hangingPunct="0">
              <a:spcBef>
                <a:spcPts val="500"/>
              </a:spcBef>
              <a:spcAft>
                <a:spcPct val="0"/>
              </a:spcAft>
              <a:buClr>
                <a:srgbClr val="DD8047"/>
              </a:buClr>
              <a:buSzPct val="75000"/>
              <a:buFont typeface="Wingdings" pitchFamily="2" charset="2"/>
              <a:buChar char=""/>
              <a:defRPr/>
            </a:pPr>
            <a:r>
              <a:rPr lang="es-ES" sz="2300" dirty="0">
                <a:solidFill>
                  <a:sysClr val="windowText" lastClr="000000"/>
                </a:solidFill>
                <a:latin typeface="Tw Cen MT"/>
              </a:rPr>
              <a:t>Enzimas:</a:t>
            </a:r>
          </a:p>
          <a:p>
            <a:pPr marL="1169988" lvl="3" indent="-180975" eaLnBrk="0" fontAlgn="base" hangingPunct="0">
              <a:spcBef>
                <a:spcPts val="400"/>
              </a:spcBef>
              <a:spcAft>
                <a:spcPct val="0"/>
              </a:spcAft>
              <a:buClr>
                <a:srgbClr val="A5AB81"/>
              </a:buClr>
              <a:buSzPct val="75000"/>
              <a:buFont typeface="Wingdings" pitchFamily="2" charset="2"/>
              <a:buChar char=""/>
              <a:defRPr/>
            </a:pPr>
            <a:r>
              <a:rPr lang="es-ES" sz="2000" b="1" dirty="0" err="1">
                <a:solidFill>
                  <a:sysClr val="windowText" lastClr="000000"/>
                </a:solidFill>
                <a:latin typeface="Tw Cen MT"/>
              </a:rPr>
              <a:t>Peptidil</a:t>
            </a:r>
            <a:r>
              <a:rPr lang="es-ES" sz="2000" b="1" dirty="0">
                <a:solidFill>
                  <a:sysClr val="windowText" lastClr="000000"/>
                </a:solidFill>
                <a:latin typeface="Tw Cen MT"/>
              </a:rPr>
              <a:t> </a:t>
            </a:r>
            <a:r>
              <a:rPr lang="es-ES" sz="2000" b="1" dirty="0" err="1">
                <a:solidFill>
                  <a:sysClr val="windowText" lastClr="000000"/>
                </a:solidFill>
                <a:latin typeface="Tw Cen MT"/>
              </a:rPr>
              <a:t>transferasa</a:t>
            </a:r>
            <a:endParaRPr lang="es-ES" sz="2000" b="1" dirty="0">
              <a:solidFill>
                <a:sysClr val="windowText" lastClr="000000"/>
              </a:solidFill>
              <a:latin typeface="Tw Cen MT"/>
            </a:endParaRPr>
          </a:p>
          <a:p>
            <a:pPr lvl="2" indent="-228600" eaLnBrk="0" fontAlgn="base" hangingPunct="0">
              <a:spcBef>
                <a:spcPts val="500"/>
              </a:spcBef>
              <a:spcAft>
                <a:spcPct val="0"/>
              </a:spcAft>
              <a:buClr>
                <a:srgbClr val="DD8047"/>
              </a:buClr>
              <a:buSzPct val="75000"/>
              <a:buFont typeface="Wingdings" pitchFamily="2" charset="2"/>
              <a:buChar char=""/>
              <a:defRPr/>
            </a:pPr>
            <a:r>
              <a:rPr lang="es-ES" sz="2300" dirty="0">
                <a:solidFill>
                  <a:sysClr val="windowText" lastClr="000000"/>
                </a:solidFill>
                <a:latin typeface="Tw Cen MT"/>
              </a:rPr>
              <a:t>Factores de:</a:t>
            </a:r>
          </a:p>
          <a:p>
            <a:pPr marL="1079500" lvl="3" indent="-90488" eaLnBrk="0" fontAlgn="base" hangingPunct="0">
              <a:spcBef>
                <a:spcPts val="400"/>
              </a:spcBef>
              <a:spcAft>
                <a:spcPct val="0"/>
              </a:spcAft>
              <a:buClr>
                <a:srgbClr val="A5AB81"/>
              </a:buClr>
              <a:buSzPct val="75000"/>
              <a:buFont typeface="Wingdings" pitchFamily="2" charset="2"/>
              <a:buChar char=""/>
              <a:defRPr/>
            </a:pPr>
            <a:r>
              <a:rPr lang="es-ES" sz="2000" dirty="0">
                <a:solidFill>
                  <a:sysClr val="windowText" lastClr="000000"/>
                </a:solidFill>
                <a:latin typeface="Tw Cen MT"/>
              </a:rPr>
              <a:t> Iniciación, Elongación y Terminación</a:t>
            </a:r>
          </a:p>
        </p:txBody>
      </p:sp>
      <p:sp>
        <p:nvSpPr>
          <p:cNvPr id="11" name="10 Rectángulo redondeado"/>
          <p:cNvSpPr/>
          <p:nvPr/>
        </p:nvSpPr>
        <p:spPr>
          <a:xfrm>
            <a:off x="6300192" y="0"/>
            <a:ext cx="2664296"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solidFill>
                  <a:schemeClr val="tx1"/>
                </a:solidFill>
              </a:rPr>
              <a:t>La traducción</a:t>
            </a:r>
            <a:endParaRPr lang="es-ES" sz="2800"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88640"/>
            <a:ext cx="8640960" cy="1200329"/>
          </a:xfrm>
          <a:prstGeom prst="rect">
            <a:avLst/>
          </a:prstGeom>
        </p:spPr>
        <p:txBody>
          <a:bodyPr wrap="square">
            <a:spAutoFit/>
          </a:bodyPr>
          <a:lstStyle/>
          <a:p>
            <a:pPr fontAlgn="base">
              <a:spcBef>
                <a:spcPct val="0"/>
              </a:spcBef>
              <a:spcAft>
                <a:spcPct val="0"/>
              </a:spcAft>
            </a:pPr>
            <a:r>
              <a:rPr lang="es-ES" b="1" u="sng" dirty="0">
                <a:solidFill>
                  <a:srgbClr val="000000"/>
                </a:solidFill>
                <a:latin typeface="Calibri" panose="020F0502020204030204" pitchFamily="34" charset="0"/>
                <a:cs typeface="Calibri" panose="020F0502020204030204" pitchFamily="34" charset="0"/>
              </a:rPr>
              <a:t>Explique</a:t>
            </a:r>
            <a:r>
              <a:rPr lang="es-ES" dirty="0">
                <a:solidFill>
                  <a:srgbClr val="000000"/>
                </a:solidFill>
                <a:latin typeface="Calibri" panose="020F0502020204030204" pitchFamily="34" charset="0"/>
                <a:cs typeface="Calibri" panose="020F0502020204030204" pitchFamily="34" charset="0"/>
              </a:rPr>
              <a:t> mediante un </a:t>
            </a:r>
            <a:r>
              <a:rPr lang="es-ES" b="1" u="sng" dirty="0">
                <a:solidFill>
                  <a:srgbClr val="000000"/>
                </a:solidFill>
                <a:latin typeface="Calibri" panose="020F0502020204030204" pitchFamily="34" charset="0"/>
                <a:cs typeface="Calibri" panose="020F0502020204030204" pitchFamily="34" charset="0"/>
              </a:rPr>
              <a:t>dibujo/esquema</a:t>
            </a:r>
            <a:r>
              <a:rPr lang="es-ES" dirty="0">
                <a:solidFill>
                  <a:srgbClr val="000000"/>
                </a:solidFill>
                <a:latin typeface="Calibri" panose="020F0502020204030204" pitchFamily="34" charset="0"/>
                <a:cs typeface="Calibri" panose="020F0502020204030204" pitchFamily="34" charset="0"/>
              </a:rPr>
              <a:t> claro el mecanismo de síntesis proteica en una célula </a:t>
            </a:r>
            <a:r>
              <a:rPr lang="es-ES" dirty="0" err="1">
                <a:solidFill>
                  <a:srgbClr val="000000"/>
                </a:solidFill>
                <a:latin typeface="Calibri" panose="020F0502020204030204" pitchFamily="34" charset="0"/>
                <a:cs typeface="Calibri" panose="020F0502020204030204" pitchFamily="34" charset="0"/>
              </a:rPr>
              <a:t>eucariótica</a:t>
            </a:r>
            <a:r>
              <a:rPr lang="es-ES" dirty="0">
                <a:solidFill>
                  <a:srgbClr val="000000"/>
                </a:solidFill>
                <a:latin typeface="Calibri" panose="020F0502020204030204" pitchFamily="34" charset="0"/>
                <a:cs typeface="Calibri" panose="020F0502020204030204" pitchFamily="34" charset="0"/>
              </a:rPr>
              <a:t> a partir de un RNA mensajero</a:t>
            </a:r>
            <a:r>
              <a:rPr lang="es-ES" dirty="0">
                <a:latin typeface="Calibri" panose="020F0502020204030204" pitchFamily="34" charset="0"/>
                <a:cs typeface="Calibri" panose="020F0502020204030204" pitchFamily="34" charset="0"/>
              </a:rPr>
              <a:t>, </a:t>
            </a:r>
            <a:r>
              <a:rPr lang="es-ES" b="1" u="sng" dirty="0">
                <a:latin typeface="Calibri" panose="020F0502020204030204" pitchFamily="34" charset="0"/>
                <a:cs typeface="Calibri" panose="020F0502020204030204" pitchFamily="34" charset="0"/>
              </a:rPr>
              <a:t>indicando </a:t>
            </a:r>
            <a:r>
              <a:rPr lang="es-ES" dirty="0">
                <a:solidFill>
                  <a:srgbClr val="000000"/>
                </a:solidFill>
                <a:latin typeface="Calibri" panose="020F0502020204030204" pitchFamily="34" charset="0"/>
                <a:cs typeface="Calibri" panose="020F0502020204030204" pitchFamily="34" charset="0"/>
              </a:rPr>
              <a:t>en el mismo los elementos moleculares que intervienen en el mismo. 1,3 ¿En qué </a:t>
            </a:r>
            <a:r>
              <a:rPr lang="es-ES" b="1" u="sng" dirty="0">
                <a:solidFill>
                  <a:srgbClr val="000000"/>
                </a:solidFill>
                <a:latin typeface="Calibri" panose="020F0502020204030204" pitchFamily="34" charset="0"/>
                <a:cs typeface="Calibri" panose="020F0502020204030204" pitchFamily="34" charset="0"/>
              </a:rPr>
              <a:t>compartimento</a:t>
            </a:r>
            <a:r>
              <a:rPr lang="es-ES" dirty="0">
                <a:solidFill>
                  <a:srgbClr val="000000"/>
                </a:solidFill>
                <a:latin typeface="Calibri" panose="020F0502020204030204" pitchFamily="34" charset="0"/>
                <a:cs typeface="Calibri" panose="020F0502020204030204" pitchFamily="34" charset="0"/>
              </a:rPr>
              <a:t> celular tiene lugar este proceso? : 0,2 </a:t>
            </a:r>
          </a:p>
        </p:txBody>
      </p:sp>
      <p:sp>
        <p:nvSpPr>
          <p:cNvPr id="122882" name="Rectangle 2"/>
          <p:cNvSpPr>
            <a:spLocks noChangeArrowheads="1"/>
          </p:cNvSpPr>
          <p:nvPr/>
        </p:nvSpPr>
        <p:spPr bwMode="auto">
          <a:xfrm>
            <a:off x="49258" y="1696742"/>
            <a:ext cx="229049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6213" fontAlgn="base">
              <a:spcBef>
                <a:spcPct val="0"/>
              </a:spcBef>
              <a:spcAft>
                <a:spcPct val="0"/>
              </a:spcAft>
              <a:buAutoNum type="alphaLcParenR"/>
            </a:pPr>
            <a:r>
              <a:rPr lang="es-ES" sz="2000" i="1" dirty="0" smtClean="0">
                <a:latin typeface="Calibri" pitchFamily="34" charset="0"/>
                <a:ea typeface="Calibri" pitchFamily="34" charset="0"/>
                <a:cs typeface="Times New Roman" pitchFamily="18" charset="0"/>
              </a:rPr>
              <a:t> Esquema:</a:t>
            </a:r>
          </a:p>
          <a:p>
            <a:pPr marL="176213" fontAlgn="base">
              <a:spcBef>
                <a:spcPct val="0"/>
              </a:spcBef>
              <a:spcAft>
                <a:spcPct val="0"/>
              </a:spcAft>
            </a:pPr>
            <a:r>
              <a:rPr lang="es-ES" sz="2000" i="1" dirty="0" smtClean="0">
                <a:solidFill>
                  <a:srgbClr val="FF0000"/>
                </a:solidFill>
                <a:latin typeface="Calibri" pitchFamily="34" charset="0"/>
                <a:cs typeface="Times New Roman" pitchFamily="18" charset="0"/>
              </a:rPr>
              <a:t>(imagen).</a:t>
            </a:r>
          </a:p>
          <a:p>
            <a:pPr marL="176213" fontAlgn="base">
              <a:spcBef>
                <a:spcPct val="0"/>
              </a:spcBef>
              <a:spcAft>
                <a:spcPct val="0"/>
              </a:spcAft>
            </a:pPr>
            <a:r>
              <a:rPr lang="es-ES" sz="2000" i="1" dirty="0" smtClean="0">
                <a:solidFill>
                  <a:srgbClr val="FF0000"/>
                </a:solidFill>
                <a:latin typeface="Calibri" pitchFamily="34" charset="0"/>
                <a:cs typeface="Times New Roman" pitchFamily="18" charset="0"/>
              </a:rPr>
              <a:t>Los elementos pueden señalarse con flechas dentro del dibujo.</a:t>
            </a:r>
            <a:endParaRPr lang="es-ES" sz="2000" i="1" dirty="0">
              <a:solidFill>
                <a:srgbClr val="000000"/>
              </a:solidFill>
              <a:cs typeface="Arial" pitchFamily="34" charset="0"/>
            </a:endParaRPr>
          </a:p>
        </p:txBody>
      </p:sp>
      <p:pic>
        <p:nvPicPr>
          <p:cNvPr id="122881" name="Imagen 10"/>
          <p:cNvPicPr>
            <a:picLocks noChangeAspect="1" noChangeArrowheads="1"/>
          </p:cNvPicPr>
          <p:nvPr/>
        </p:nvPicPr>
        <p:blipFill>
          <a:blip r:embed="rId2" cstate="print"/>
          <a:srcRect/>
          <a:stretch>
            <a:fillRect/>
          </a:stretch>
        </p:blipFill>
        <p:spPr bwMode="auto">
          <a:xfrm>
            <a:off x="2556326" y="1700808"/>
            <a:ext cx="6178992" cy="4680520"/>
          </a:xfrm>
          <a:prstGeom prst="rect">
            <a:avLst/>
          </a:prstGeom>
        </p:spPr>
        <p:style>
          <a:lnRef idx="2">
            <a:schemeClr val="dk1"/>
          </a:lnRef>
          <a:fillRef idx="1">
            <a:schemeClr val="lt1"/>
          </a:fillRef>
          <a:effectRef idx="0">
            <a:schemeClr val="dk1"/>
          </a:effectRef>
          <a:fontRef idx="minor">
            <a:schemeClr val="dk1"/>
          </a:fontRef>
        </p:style>
      </p:pic>
      <p:sp>
        <p:nvSpPr>
          <p:cNvPr id="122883" name="Rectangle 3"/>
          <p:cNvSpPr>
            <a:spLocks noChangeArrowheads="1"/>
          </p:cNvSpPr>
          <p:nvPr/>
        </p:nvSpPr>
        <p:spPr bwMode="auto">
          <a:xfrm>
            <a:off x="252028" y="3789620"/>
            <a:ext cx="2087724"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ES" sz="2000" i="1" dirty="0">
                <a:solidFill>
                  <a:srgbClr val="FF0000"/>
                </a:solidFill>
                <a:latin typeface="Calibri" pitchFamily="34" charset="0"/>
                <a:ea typeface="Calibri" pitchFamily="34" charset="0"/>
                <a:cs typeface="Times New Roman" pitchFamily="18" charset="0"/>
              </a:rPr>
              <a:t>b) </a:t>
            </a:r>
            <a:r>
              <a:rPr lang="es-ES" sz="2000" i="1" dirty="0" smtClean="0">
                <a:latin typeface="Calibri" pitchFamily="34" charset="0"/>
                <a:ea typeface="Calibri" pitchFamily="34" charset="0"/>
                <a:cs typeface="Times New Roman" pitchFamily="18" charset="0"/>
              </a:rPr>
              <a:t>Lugar: </a:t>
            </a:r>
            <a:r>
              <a:rPr lang="es-ES" sz="2000" i="1" dirty="0" smtClean="0">
                <a:solidFill>
                  <a:srgbClr val="FF0000"/>
                </a:solidFill>
                <a:latin typeface="Calibri" pitchFamily="34" charset="0"/>
                <a:ea typeface="Calibri" pitchFamily="34" charset="0"/>
                <a:cs typeface="Times New Roman" pitchFamily="18" charset="0"/>
              </a:rPr>
              <a:t>En </a:t>
            </a:r>
            <a:r>
              <a:rPr lang="es-ES" sz="2000" i="1" dirty="0">
                <a:solidFill>
                  <a:srgbClr val="FF0000"/>
                </a:solidFill>
                <a:latin typeface="Calibri" pitchFamily="34" charset="0"/>
                <a:ea typeface="Calibri" pitchFamily="34" charset="0"/>
                <a:cs typeface="Times New Roman" pitchFamily="18" charset="0"/>
              </a:rPr>
              <a:t>los </a:t>
            </a:r>
            <a:r>
              <a:rPr lang="es-ES" sz="2000" b="1" i="1" u="sng" dirty="0">
                <a:solidFill>
                  <a:srgbClr val="FF0000"/>
                </a:solidFill>
                <a:latin typeface="Calibri" pitchFamily="34" charset="0"/>
                <a:ea typeface="Calibri" pitchFamily="34" charset="0"/>
                <a:cs typeface="Times New Roman" pitchFamily="18" charset="0"/>
              </a:rPr>
              <a:t>ribosomas</a:t>
            </a:r>
            <a:r>
              <a:rPr lang="es-ES" sz="2000" i="1" dirty="0">
                <a:solidFill>
                  <a:srgbClr val="FF0000"/>
                </a:solidFill>
                <a:latin typeface="Calibri" pitchFamily="34" charset="0"/>
                <a:ea typeface="Calibri" pitchFamily="34" charset="0"/>
                <a:cs typeface="Times New Roman" pitchFamily="18" charset="0"/>
              </a:rPr>
              <a:t>, bien libres en el </a:t>
            </a:r>
            <a:r>
              <a:rPr lang="es-ES" sz="2000" i="1" dirty="0" err="1">
                <a:solidFill>
                  <a:srgbClr val="FF0000"/>
                </a:solidFill>
                <a:latin typeface="Calibri" pitchFamily="34" charset="0"/>
                <a:ea typeface="Calibri" pitchFamily="34" charset="0"/>
                <a:cs typeface="Times New Roman" pitchFamily="18" charset="0"/>
              </a:rPr>
              <a:t>citosol</a:t>
            </a:r>
            <a:r>
              <a:rPr lang="es-ES" sz="2000" i="1" dirty="0">
                <a:solidFill>
                  <a:srgbClr val="FF0000"/>
                </a:solidFill>
                <a:latin typeface="Calibri" pitchFamily="34" charset="0"/>
                <a:ea typeface="Calibri" pitchFamily="34" charset="0"/>
                <a:cs typeface="Times New Roman" pitchFamily="18" charset="0"/>
              </a:rPr>
              <a:t> o asociados al </a:t>
            </a:r>
            <a:r>
              <a:rPr lang="es-ES" sz="2000" b="1" i="1" u="sng" dirty="0" smtClean="0">
                <a:solidFill>
                  <a:srgbClr val="FF0000"/>
                </a:solidFill>
                <a:latin typeface="Calibri" pitchFamily="34" charset="0"/>
                <a:ea typeface="Calibri" pitchFamily="34" charset="0"/>
                <a:cs typeface="Times New Roman" pitchFamily="18" charset="0"/>
              </a:rPr>
              <a:t>RER y envoltura nuclear</a:t>
            </a:r>
            <a:r>
              <a:rPr lang="es-ES" sz="2000" i="1" dirty="0" smtClean="0">
                <a:solidFill>
                  <a:srgbClr val="FF0000"/>
                </a:solidFill>
                <a:latin typeface="Calibri" pitchFamily="34" charset="0"/>
                <a:ea typeface="Calibri" pitchFamily="34" charset="0"/>
                <a:cs typeface="Times New Roman" pitchFamily="18" charset="0"/>
              </a:rPr>
              <a:t>, </a:t>
            </a:r>
            <a:r>
              <a:rPr lang="es-ES" sz="2000" i="1" dirty="0">
                <a:solidFill>
                  <a:srgbClr val="FF0000"/>
                </a:solidFill>
                <a:latin typeface="Calibri" pitchFamily="34" charset="0"/>
                <a:ea typeface="Calibri" pitchFamily="34" charset="0"/>
                <a:cs typeface="Times New Roman" pitchFamily="18" charset="0"/>
              </a:rPr>
              <a:t>también en mitocondrias y cloroplastos.</a:t>
            </a:r>
            <a:endParaRPr lang="es-ES" sz="2000" i="1" dirty="0">
              <a:solidFill>
                <a:srgbClr val="000000"/>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in)">
                                      <p:cBhvr>
                                        <p:cTn id="7" dur="5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881"/>
                                        </p:tgtEl>
                                        <p:attrNameLst>
                                          <p:attrName>style.visibility</p:attrName>
                                        </p:attrNameLst>
                                      </p:cBhvr>
                                      <p:to>
                                        <p:strVal val="visible"/>
                                      </p:to>
                                    </p:set>
                                    <p:animEffect transition="in" filter="box(in)">
                                      <p:cBhvr>
                                        <p:cTn id="12" dur="500"/>
                                        <p:tgtEl>
                                          <p:spTgt spid="12288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883"/>
                                        </p:tgtEl>
                                        <p:attrNameLst>
                                          <p:attrName>style.visibility</p:attrName>
                                        </p:attrNameLst>
                                      </p:cBhvr>
                                      <p:to>
                                        <p:strVal val="visible"/>
                                      </p:to>
                                    </p:set>
                                    <p:animEffect transition="in" filter="box(in)">
                                      <p:cBhvr>
                                        <p:cTn id="17"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P spid="1228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0"/>
            <a:ext cx="8568952" cy="1200329"/>
          </a:xfrm>
          <a:prstGeom prst="rect">
            <a:avLst/>
          </a:prstGeom>
        </p:spPr>
        <p:txBody>
          <a:bodyPr wrap="square">
            <a:spAutoFit/>
          </a:bodyPr>
          <a:lstStyle/>
          <a:p>
            <a:pPr algn="just" fontAlgn="base">
              <a:spcBef>
                <a:spcPct val="0"/>
              </a:spcBef>
              <a:spcAft>
                <a:spcPct val="0"/>
              </a:spcAft>
            </a:pPr>
            <a:r>
              <a:rPr lang="es-ES" b="1" u="sng" dirty="0">
                <a:solidFill>
                  <a:srgbClr val="000000"/>
                </a:solidFill>
                <a:latin typeface="Calibri" panose="020F0502020204030204" pitchFamily="34" charset="0"/>
                <a:cs typeface="Calibri" panose="020F0502020204030204" pitchFamily="34" charset="0"/>
              </a:rPr>
              <a:t>Defina</a:t>
            </a:r>
            <a:r>
              <a:rPr lang="es-ES" dirty="0">
                <a:solidFill>
                  <a:srgbClr val="000000"/>
                </a:solidFill>
                <a:latin typeface="Calibri" panose="020F0502020204030204" pitchFamily="34" charset="0"/>
                <a:cs typeface="Calibri" panose="020F0502020204030204" pitchFamily="34" charset="0"/>
              </a:rPr>
              <a:t> el concepto de “código genético : 0,4 </a:t>
            </a:r>
            <a:r>
              <a:rPr lang="es-ES" b="1" u="sng" dirty="0">
                <a:solidFill>
                  <a:srgbClr val="000000"/>
                </a:solidFill>
                <a:latin typeface="Calibri" panose="020F0502020204030204" pitchFamily="34" charset="0"/>
                <a:cs typeface="Calibri" panose="020F0502020204030204" pitchFamily="34" charset="0"/>
              </a:rPr>
              <a:t>Indicando</a:t>
            </a:r>
            <a:r>
              <a:rPr lang="es-ES" dirty="0">
                <a:solidFill>
                  <a:srgbClr val="000000"/>
                </a:solidFill>
                <a:latin typeface="Calibri" panose="020F0502020204030204" pitchFamily="34" charset="0"/>
                <a:cs typeface="Calibri" panose="020F0502020204030204" pitchFamily="34" charset="0"/>
              </a:rPr>
              <a:t> además su principal función biológica: 0,4 ¿</a:t>
            </a:r>
            <a:r>
              <a:rPr lang="es-ES" b="1" u="sng" dirty="0" smtClean="0">
                <a:solidFill>
                  <a:srgbClr val="000000"/>
                </a:solidFill>
                <a:latin typeface="Calibri" panose="020F0502020204030204" pitchFamily="34" charset="0"/>
                <a:cs typeface="Calibri" panose="020F0502020204030204" pitchFamily="34" charset="0"/>
              </a:rPr>
              <a:t>Por qué </a:t>
            </a:r>
            <a:r>
              <a:rPr lang="es-ES" dirty="0">
                <a:solidFill>
                  <a:srgbClr val="000000"/>
                </a:solidFill>
                <a:latin typeface="Calibri" panose="020F0502020204030204" pitchFamily="34" charset="0"/>
                <a:cs typeface="Calibri" panose="020F0502020204030204" pitchFamily="34" charset="0"/>
              </a:rPr>
              <a:t>decimos que el código genético está degenerado?: 0,3 </a:t>
            </a:r>
            <a:r>
              <a:rPr lang="es-ES" b="1" u="sng" dirty="0">
                <a:solidFill>
                  <a:srgbClr val="000000"/>
                </a:solidFill>
                <a:latin typeface="Calibri" panose="020F0502020204030204" pitchFamily="34" charset="0"/>
                <a:cs typeface="Calibri" panose="020F0502020204030204" pitchFamily="34" charset="0"/>
              </a:rPr>
              <a:t>Comente</a:t>
            </a:r>
            <a:r>
              <a:rPr lang="es-ES" dirty="0">
                <a:solidFill>
                  <a:srgbClr val="000000"/>
                </a:solidFill>
                <a:latin typeface="Calibri" panose="020F0502020204030204" pitchFamily="34" charset="0"/>
                <a:cs typeface="Calibri" panose="020F0502020204030204" pitchFamily="34" charset="0"/>
              </a:rPr>
              <a:t> qué consecuencias tiene esta circunstancia sobre el efecto fenotípico de las mutaciones: 0,4 </a:t>
            </a:r>
          </a:p>
        </p:txBody>
      </p:sp>
      <p:sp>
        <p:nvSpPr>
          <p:cNvPr id="1025" name="Rectangle 1"/>
          <p:cNvSpPr>
            <a:spLocks noChangeArrowheads="1"/>
          </p:cNvSpPr>
          <p:nvPr/>
        </p:nvSpPr>
        <p:spPr bwMode="auto">
          <a:xfrm>
            <a:off x="395536" y="1169705"/>
            <a:ext cx="857989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lgn="just" fontAlgn="base">
              <a:spcBef>
                <a:spcPct val="0"/>
              </a:spcBef>
              <a:spcAft>
                <a:spcPct val="0"/>
              </a:spcAft>
              <a:buFont typeface="+mj-lt"/>
              <a:buAutoNum type="alphaLcPeriod"/>
            </a:pPr>
            <a:r>
              <a:rPr lang="es-E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Código de tripletes de bases nitrogenadas (codones ) de </a:t>
            </a:r>
            <a:r>
              <a:rPr lang="es-ES" i="1" dirty="0" err="1" smtClean="0">
                <a:solidFill>
                  <a:srgbClr val="FF0000"/>
                </a:solidFill>
                <a:latin typeface="Calibri" panose="020F0502020204030204" pitchFamily="34" charset="0"/>
                <a:ea typeface="Calibri" panose="020F0502020204030204" pitchFamily="34" charset="0"/>
                <a:cs typeface="Calibri" panose="020F0502020204030204" pitchFamily="34" charset="0"/>
              </a:rPr>
              <a:t>ARNm</a:t>
            </a:r>
            <a:r>
              <a:rPr lang="es-E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que establece la </a:t>
            </a:r>
            <a:r>
              <a:rPr lang="es-ES" i="1" dirty="0" err="1" smtClean="0">
                <a:solidFill>
                  <a:srgbClr val="FF0000"/>
                </a:solidFill>
                <a:latin typeface="Calibri" panose="020F0502020204030204" pitchFamily="34" charset="0"/>
                <a:ea typeface="Calibri" panose="020F0502020204030204" pitchFamily="34" charset="0"/>
                <a:cs typeface="Calibri" panose="020F0502020204030204" pitchFamily="34" charset="0"/>
              </a:rPr>
              <a:t>relacion</a:t>
            </a:r>
            <a:r>
              <a:rPr lang="es-E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entre dichos codones y un aminoácido que será integrado en la cadena </a:t>
            </a:r>
            <a:r>
              <a:rPr lang="es-ES" i="1" dirty="0" err="1" smtClean="0">
                <a:solidFill>
                  <a:srgbClr val="FF0000"/>
                </a:solidFill>
                <a:latin typeface="Calibri" panose="020F0502020204030204" pitchFamily="34" charset="0"/>
                <a:ea typeface="Calibri" panose="020F0502020204030204" pitchFamily="34" charset="0"/>
                <a:cs typeface="Calibri" panose="020F0502020204030204" pitchFamily="34" charset="0"/>
              </a:rPr>
              <a:t>polipeptídica</a:t>
            </a:r>
            <a:r>
              <a:rPr lang="es-E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s-ES" i="1" dirty="0" smtClean="0">
                <a:solidFill>
                  <a:srgbClr val="FF0000"/>
                </a:solidFill>
                <a:latin typeface="Calibri" panose="020F0502020204030204" pitchFamily="34" charset="0"/>
                <a:ea typeface="Calibri" pitchFamily="34" charset="0"/>
                <a:cs typeface="Calibri" panose="020F0502020204030204" pitchFamily="34" charset="0"/>
              </a:rPr>
              <a:t>en formación. </a:t>
            </a:r>
          </a:p>
          <a:p>
            <a:pPr marL="342900" indent="-342900" algn="just" fontAlgn="base">
              <a:spcBef>
                <a:spcPct val="0"/>
              </a:spcBef>
              <a:spcAft>
                <a:spcPct val="0"/>
              </a:spcAft>
              <a:buFont typeface="+mj-lt"/>
              <a:buAutoNum type="alphaLcPeriod"/>
            </a:pPr>
            <a:r>
              <a:rPr lang="es-ES" i="1" dirty="0" smtClean="0">
                <a:solidFill>
                  <a:srgbClr val="FF0000"/>
                </a:solidFill>
                <a:latin typeface="Calibri" panose="020F0502020204030204" pitchFamily="34" charset="0"/>
                <a:ea typeface="Calibri" pitchFamily="34" charset="0"/>
                <a:cs typeface="Calibri" panose="020F0502020204030204" pitchFamily="34" charset="0"/>
              </a:rPr>
              <a:t>Código </a:t>
            </a:r>
            <a:r>
              <a:rPr lang="es-ES" i="1" dirty="0">
                <a:solidFill>
                  <a:srgbClr val="FF0000"/>
                </a:solidFill>
                <a:latin typeface="Calibri" panose="020F0502020204030204" pitchFamily="34" charset="0"/>
                <a:ea typeface="Calibri" panose="020F0502020204030204" pitchFamily="34" charset="0"/>
                <a:cs typeface="Calibri" panose="020F0502020204030204" pitchFamily="34" charset="0"/>
              </a:rPr>
              <a:t>que permite la síntesis de una cadena </a:t>
            </a:r>
            <a:r>
              <a:rPr lang="es-ES" i="1" dirty="0" err="1">
                <a:solidFill>
                  <a:srgbClr val="FF0000"/>
                </a:solidFill>
                <a:latin typeface="Calibri" panose="020F0502020204030204" pitchFamily="34" charset="0"/>
                <a:ea typeface="Calibri" panose="020F0502020204030204" pitchFamily="34" charset="0"/>
                <a:cs typeface="Calibri" panose="020F0502020204030204" pitchFamily="34" charset="0"/>
              </a:rPr>
              <a:t>polipeptídica</a:t>
            </a:r>
            <a:r>
              <a:rPr lang="es-ES" i="1" dirty="0">
                <a:solidFill>
                  <a:srgbClr val="FF0000"/>
                </a:solidFill>
                <a:latin typeface="Calibri" panose="020F0502020204030204" pitchFamily="34" charset="0"/>
                <a:ea typeface="Calibri" panose="020F0502020204030204" pitchFamily="34" charset="0"/>
                <a:cs typeface="Calibri" panose="020F0502020204030204" pitchFamily="34" charset="0"/>
              </a:rPr>
              <a:t> a partir de la </a:t>
            </a:r>
            <a:r>
              <a:rPr lang="es-E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secuencia de codones de una molécula de </a:t>
            </a:r>
            <a:r>
              <a:rPr lang="es-ES" i="1" dirty="0" err="1" smtClean="0">
                <a:solidFill>
                  <a:srgbClr val="FF0000"/>
                </a:solidFill>
                <a:latin typeface="Calibri" panose="020F0502020204030204" pitchFamily="34" charset="0"/>
                <a:ea typeface="Calibri" panose="020F0502020204030204" pitchFamily="34" charset="0"/>
                <a:cs typeface="Calibri" panose="020F0502020204030204" pitchFamily="34" charset="0"/>
              </a:rPr>
              <a:t>ARNm</a:t>
            </a:r>
            <a:r>
              <a:rPr lang="es-E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en un proceso conocido como Traducción.</a:t>
            </a:r>
            <a:endParaRPr lang="es-ES" i="1" dirty="0">
              <a:solidFill>
                <a:srgbClr val="FF0000"/>
              </a:solidFill>
              <a:latin typeface="Calibri" panose="020F0502020204030204" pitchFamily="34" charset="0"/>
              <a:ea typeface="Calibri" pitchFamily="34" charset="0"/>
              <a:cs typeface="Calibri" panose="020F0502020204030204" pitchFamily="34" charset="0"/>
            </a:endParaRPr>
          </a:p>
          <a:p>
            <a:pPr marL="342900" indent="-342900" algn="just" fontAlgn="base">
              <a:spcBef>
                <a:spcPct val="0"/>
              </a:spcBef>
              <a:spcAft>
                <a:spcPct val="0"/>
              </a:spcAft>
              <a:buFont typeface="+mj-lt"/>
              <a:buAutoNum type="alphaLcPeriod"/>
            </a:pPr>
            <a:r>
              <a:rPr lang="es-E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Está </a:t>
            </a:r>
            <a:r>
              <a:rPr lang="es-ES" i="1" dirty="0">
                <a:solidFill>
                  <a:srgbClr val="FF0000"/>
                </a:solidFill>
                <a:latin typeface="Calibri" panose="020F0502020204030204" pitchFamily="34" charset="0"/>
                <a:ea typeface="Calibri" panose="020F0502020204030204" pitchFamily="34" charset="0"/>
                <a:cs typeface="Calibri" panose="020F0502020204030204" pitchFamily="34" charset="0"/>
              </a:rPr>
              <a:t>degenerado dado que existen 4</a:t>
            </a:r>
            <a:r>
              <a:rPr lang="es-ES" i="1" baseline="30000" dirty="0">
                <a:solidFill>
                  <a:srgbClr val="FF0000"/>
                </a:solidFill>
                <a:latin typeface="Calibri" panose="020F0502020204030204" pitchFamily="34" charset="0"/>
                <a:ea typeface="Calibri" panose="020F0502020204030204" pitchFamily="34" charset="0"/>
                <a:cs typeface="Calibri" panose="020F0502020204030204" pitchFamily="34" charset="0"/>
              </a:rPr>
              <a:t>3</a:t>
            </a:r>
            <a:r>
              <a:rPr lang="es-ES" i="1" dirty="0">
                <a:solidFill>
                  <a:srgbClr val="FF0000"/>
                </a:solidFill>
                <a:latin typeface="Calibri" panose="020F0502020204030204" pitchFamily="34" charset="0"/>
                <a:ea typeface="Calibri" pitchFamily="34" charset="0"/>
                <a:cs typeface="Calibri" panose="020F0502020204030204" pitchFamily="34" charset="0"/>
              </a:rPr>
              <a:t> = 64 codones diferentes que codifican a un total de 20 aminoácidos proteicos, de forma que varios codones pueden codificar un mismo aminoácido.</a:t>
            </a:r>
          </a:p>
          <a:p>
            <a:pPr marL="342900" indent="-342900" algn="just" fontAlgn="base">
              <a:spcBef>
                <a:spcPct val="0"/>
              </a:spcBef>
              <a:spcAft>
                <a:spcPct val="0"/>
              </a:spcAft>
              <a:buFont typeface="+mj-lt"/>
              <a:buAutoNum type="alphaLcPeriod"/>
            </a:pPr>
            <a:r>
              <a:rPr lang="es-E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La </a:t>
            </a:r>
            <a:r>
              <a:rPr lang="es-ES" i="1" dirty="0">
                <a:solidFill>
                  <a:srgbClr val="FF0000"/>
                </a:solidFill>
                <a:latin typeface="Calibri" panose="020F0502020204030204" pitchFamily="34" charset="0"/>
                <a:ea typeface="Calibri" panose="020F0502020204030204" pitchFamily="34" charset="0"/>
                <a:cs typeface="Calibri" panose="020F0502020204030204" pitchFamily="34" charset="0"/>
              </a:rPr>
              <a:t>consecuencia de esta propiedad y el efecto fenotípico de ciertas mutaciones puntuales (sustituciones) estriba en el hecho de que existe la posibilidad de que la mutación no origine efecto fenotípico alguno (mutaciones silenciosas) ya que el nuevo triplete o codón se corresponda con el mismo aminoácido. De estas manera se minimizan las mutaciones potencialmente dañinas o perjudiciales.</a:t>
            </a:r>
            <a:endParaRPr lang="es-ES" i="1" dirty="0">
              <a:solidFill>
                <a:srgbClr val="000000"/>
              </a:solidFill>
              <a:latin typeface="Calibri" panose="020F0502020204030204" pitchFamily="34" charset="0"/>
              <a:cs typeface="Calibri" panose="020F0502020204030204" pitchFamily="34" charset="0"/>
            </a:endParaRPr>
          </a:p>
        </p:txBody>
      </p:sp>
      <p:sp>
        <p:nvSpPr>
          <p:cNvPr id="5" name="Rectángulo 4"/>
          <p:cNvSpPr/>
          <p:nvPr/>
        </p:nvSpPr>
        <p:spPr>
          <a:xfrm>
            <a:off x="250776" y="4846112"/>
            <a:ext cx="8496944" cy="646331"/>
          </a:xfrm>
          <a:prstGeom prst="rect">
            <a:avLst/>
          </a:prstGeom>
        </p:spPr>
        <p:txBody>
          <a:bodyPr wrap="square">
            <a:spAutoFit/>
          </a:bodyPr>
          <a:lstStyle/>
          <a:p>
            <a:pPr algn="just"/>
            <a:r>
              <a:rPr lang="es-ES" dirty="0">
                <a:latin typeface="Calibri" panose="020F0502020204030204" pitchFamily="34" charset="0"/>
                <a:cs typeface="Calibri" panose="020F0502020204030204" pitchFamily="34" charset="0"/>
              </a:rPr>
              <a:t>Desarrolla un texto, de no más de </a:t>
            </a:r>
            <a:r>
              <a:rPr lang="es-ES" dirty="0" smtClean="0">
                <a:latin typeface="Calibri" panose="020F0502020204030204" pitchFamily="34" charset="0"/>
                <a:cs typeface="Calibri" panose="020F0502020204030204" pitchFamily="34" charset="0"/>
              </a:rPr>
              <a:t>12 </a:t>
            </a:r>
            <a:r>
              <a:rPr lang="es-ES" dirty="0">
                <a:latin typeface="Calibri" panose="020F0502020204030204" pitchFamily="34" charset="0"/>
                <a:cs typeface="Calibri" panose="020F0502020204030204" pitchFamily="34" charset="0"/>
              </a:rPr>
              <a:t>líneas, en el que se explique la relación existente entre el </a:t>
            </a:r>
            <a:r>
              <a:rPr lang="es-ES" b="1" dirty="0">
                <a:solidFill>
                  <a:srgbClr val="7030A0"/>
                </a:solidFill>
                <a:latin typeface="Calibri" panose="020F0502020204030204" pitchFamily="34" charset="0"/>
                <a:cs typeface="Calibri" panose="020F0502020204030204" pitchFamily="34" charset="0"/>
              </a:rPr>
              <a:t>código genético </a:t>
            </a:r>
            <a:r>
              <a:rPr lang="es-ES" dirty="0">
                <a:latin typeface="Calibri" panose="020F0502020204030204" pitchFamily="34" charset="0"/>
                <a:cs typeface="Calibri" panose="020F0502020204030204" pitchFamily="34" charset="0"/>
              </a:rPr>
              <a:t>y la </a:t>
            </a:r>
            <a:r>
              <a:rPr lang="es-ES" b="1" dirty="0">
                <a:solidFill>
                  <a:srgbClr val="7030A0"/>
                </a:solidFill>
                <a:latin typeface="Calibri" panose="020F0502020204030204" pitchFamily="34" charset="0"/>
                <a:cs typeface="Calibri" panose="020F0502020204030204" pitchFamily="34" charset="0"/>
              </a:rPr>
              <a:t>traducción </a:t>
            </a:r>
            <a:r>
              <a:rPr lang="es-ES" dirty="0">
                <a:latin typeface="Calibri" panose="020F0502020204030204" pitchFamily="34" charset="0"/>
                <a:cs typeface="Calibri" panose="020F0502020204030204" pitchFamily="34" charset="0"/>
              </a:rPr>
              <a:t>del RNA. </a:t>
            </a:r>
            <a:endParaRPr lang="es-ES" dirty="0"/>
          </a:p>
        </p:txBody>
      </p:sp>
      <p:sp>
        <p:nvSpPr>
          <p:cNvPr id="3" name="CuadroTexto 2"/>
          <p:cNvSpPr txBox="1"/>
          <p:nvPr/>
        </p:nvSpPr>
        <p:spPr>
          <a:xfrm>
            <a:off x="250776" y="5432564"/>
            <a:ext cx="8496944" cy="1200329"/>
          </a:xfrm>
          <a:prstGeom prst="rect">
            <a:avLst/>
          </a:prstGeom>
          <a:noFill/>
        </p:spPr>
        <p:txBody>
          <a:bodyPr wrap="square" rtlCol="0">
            <a:spAutoFit/>
          </a:bodyPr>
          <a:lstStyle/>
          <a:p>
            <a:pPr algn="just"/>
            <a:r>
              <a:rPr lang="es-ES" i="1" dirty="0" smtClean="0">
                <a:solidFill>
                  <a:srgbClr val="FF0000"/>
                </a:solidFill>
                <a:latin typeface="Calibri" panose="020F0502020204030204" pitchFamily="34" charset="0"/>
                <a:cs typeface="Calibri" panose="020F0502020204030204" pitchFamily="34" charset="0"/>
              </a:rPr>
              <a:t>Explicar como los </a:t>
            </a:r>
            <a:r>
              <a:rPr lang="es-ES" i="1" dirty="0" err="1" smtClean="0">
                <a:solidFill>
                  <a:srgbClr val="FF0000"/>
                </a:solidFill>
                <a:latin typeface="Calibri" panose="020F0502020204030204" pitchFamily="34" charset="0"/>
                <a:cs typeface="Calibri" panose="020F0502020204030204" pitchFamily="34" charset="0"/>
              </a:rPr>
              <a:t>aminoacil</a:t>
            </a:r>
            <a:r>
              <a:rPr lang="es-ES" i="1" dirty="0" smtClean="0">
                <a:solidFill>
                  <a:srgbClr val="FF0000"/>
                </a:solidFill>
                <a:latin typeface="Calibri" panose="020F0502020204030204" pitchFamily="34" charset="0"/>
                <a:cs typeface="Calibri" panose="020F0502020204030204" pitchFamily="34" charset="0"/>
              </a:rPr>
              <a:t> </a:t>
            </a:r>
            <a:r>
              <a:rPr lang="es-ES" i="1" dirty="0" err="1" smtClean="0">
                <a:solidFill>
                  <a:srgbClr val="FF0000"/>
                </a:solidFill>
                <a:latin typeface="Calibri" panose="020F0502020204030204" pitchFamily="34" charset="0"/>
                <a:cs typeface="Calibri" panose="020F0502020204030204" pitchFamily="34" charset="0"/>
              </a:rPr>
              <a:t>RNAt</a:t>
            </a:r>
            <a:r>
              <a:rPr lang="es-ES" i="1" dirty="0" smtClean="0">
                <a:solidFill>
                  <a:srgbClr val="FF0000"/>
                </a:solidFill>
                <a:latin typeface="Calibri" panose="020F0502020204030204" pitchFamily="34" charset="0"/>
                <a:cs typeface="Calibri" panose="020F0502020204030204" pitchFamily="34" charset="0"/>
              </a:rPr>
              <a:t> reconocen, a partir de su </a:t>
            </a:r>
            <a:r>
              <a:rPr lang="es-ES" b="1" i="1" dirty="0" err="1" smtClean="0">
                <a:solidFill>
                  <a:srgbClr val="7030A0"/>
                </a:solidFill>
                <a:latin typeface="Calibri" panose="020F0502020204030204" pitchFamily="34" charset="0"/>
                <a:cs typeface="Calibri" panose="020F0502020204030204" pitchFamily="34" charset="0"/>
              </a:rPr>
              <a:t>anticodón</a:t>
            </a:r>
            <a:r>
              <a:rPr lang="es-ES" i="1" dirty="0" smtClean="0">
                <a:solidFill>
                  <a:srgbClr val="FF0000"/>
                </a:solidFill>
                <a:latin typeface="Calibri" panose="020F0502020204030204" pitchFamily="34" charset="0"/>
                <a:cs typeface="Calibri" panose="020F0502020204030204" pitchFamily="34" charset="0"/>
              </a:rPr>
              <a:t>, el codón correspondiente del RNA maduro e introducen el aminoácido correspondiente, en la cadena </a:t>
            </a:r>
            <a:r>
              <a:rPr lang="es-ES" i="1" dirty="0" err="1" smtClean="0">
                <a:solidFill>
                  <a:srgbClr val="FF0000"/>
                </a:solidFill>
                <a:latin typeface="Calibri" panose="020F0502020204030204" pitchFamily="34" charset="0"/>
                <a:cs typeface="Calibri" panose="020F0502020204030204" pitchFamily="34" charset="0"/>
              </a:rPr>
              <a:t>polipeptídica</a:t>
            </a:r>
            <a:r>
              <a:rPr lang="es-ES" i="1" dirty="0" smtClean="0">
                <a:solidFill>
                  <a:srgbClr val="FF0000"/>
                </a:solidFill>
                <a:latin typeface="Calibri" panose="020F0502020204030204" pitchFamily="34" charset="0"/>
                <a:cs typeface="Calibri" panose="020F0502020204030204" pitchFamily="34" charset="0"/>
              </a:rPr>
              <a:t> en formación. Para ello existe un código, el código genético, que </a:t>
            </a:r>
            <a:r>
              <a:rPr lang="es-ES" i="1" dirty="0">
                <a:solidFill>
                  <a:srgbClr val="FF0000"/>
                </a:solidFill>
                <a:latin typeface="Calibri" panose="020F0502020204030204" pitchFamily="34" charset="0"/>
                <a:cs typeface="Calibri" panose="020F0502020204030204" pitchFamily="34" charset="0"/>
              </a:rPr>
              <a:t>establece</a:t>
            </a:r>
            <a:r>
              <a:rPr lang="es-ES" i="1" dirty="0" smtClean="0">
                <a:solidFill>
                  <a:srgbClr val="FF0000"/>
                </a:solidFill>
                <a:latin typeface="Calibri" panose="020F0502020204030204" pitchFamily="34" charset="0"/>
                <a:cs typeface="Calibri" panose="020F0502020204030204" pitchFamily="34" charset="0"/>
              </a:rPr>
              <a:t> la relación entre el triplete o </a:t>
            </a:r>
            <a:r>
              <a:rPr lang="es-ES" b="1" i="1" dirty="0" smtClean="0">
                <a:solidFill>
                  <a:srgbClr val="7030A0"/>
                </a:solidFill>
                <a:latin typeface="Calibri" panose="020F0502020204030204" pitchFamily="34" charset="0"/>
                <a:cs typeface="Calibri" panose="020F0502020204030204" pitchFamily="34" charset="0"/>
              </a:rPr>
              <a:t>codón</a:t>
            </a:r>
            <a:r>
              <a:rPr lang="es-ES" i="1" dirty="0" smtClean="0">
                <a:solidFill>
                  <a:srgbClr val="FF0000"/>
                </a:solidFill>
                <a:latin typeface="Calibri" panose="020F0502020204030204" pitchFamily="34" charset="0"/>
                <a:cs typeface="Calibri" panose="020F0502020204030204" pitchFamily="34" charset="0"/>
              </a:rPr>
              <a:t> y el aminoácido que debe incorporarse.</a:t>
            </a:r>
            <a:endParaRPr lang="es-ES" i="1" dirty="0">
              <a:solidFill>
                <a:srgbClr val="FF000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5">
                                            <p:txEl>
                                              <p:pRg st="0" end="0"/>
                                            </p:txEl>
                                          </p:spTgt>
                                        </p:tgtEl>
                                        <p:attrNameLst>
                                          <p:attrName>style.visibility</p:attrName>
                                        </p:attrNameLst>
                                      </p:cBhvr>
                                      <p:to>
                                        <p:strVal val="visible"/>
                                      </p:to>
                                    </p:set>
                                    <p:animEffect transition="in" filter="box(in)">
                                      <p:cBhvr>
                                        <p:cTn id="7" dur="500"/>
                                        <p:tgtEl>
                                          <p:spTgt spid="10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5">
                                            <p:txEl>
                                              <p:pRg st="1" end="1"/>
                                            </p:txEl>
                                          </p:spTgt>
                                        </p:tgtEl>
                                        <p:attrNameLst>
                                          <p:attrName>style.visibility</p:attrName>
                                        </p:attrNameLst>
                                      </p:cBhvr>
                                      <p:to>
                                        <p:strVal val="visible"/>
                                      </p:to>
                                    </p:set>
                                    <p:animEffect transition="in" filter="box(in)">
                                      <p:cBhvr>
                                        <p:cTn id="12" dur="500"/>
                                        <p:tgtEl>
                                          <p:spTgt spid="10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5">
                                            <p:txEl>
                                              <p:pRg st="2" end="2"/>
                                            </p:txEl>
                                          </p:spTgt>
                                        </p:tgtEl>
                                        <p:attrNameLst>
                                          <p:attrName>style.visibility</p:attrName>
                                        </p:attrNameLst>
                                      </p:cBhvr>
                                      <p:to>
                                        <p:strVal val="visible"/>
                                      </p:to>
                                    </p:set>
                                    <p:animEffect transition="in" filter="box(in)">
                                      <p:cBhvr>
                                        <p:cTn id="17" dur="500"/>
                                        <p:tgtEl>
                                          <p:spTgt spid="10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5">
                                            <p:txEl>
                                              <p:pRg st="3" end="3"/>
                                            </p:txEl>
                                          </p:spTgt>
                                        </p:tgtEl>
                                        <p:attrNameLst>
                                          <p:attrName>style.visibility</p:attrName>
                                        </p:attrNameLst>
                                      </p:cBhvr>
                                      <p:to>
                                        <p:strVal val="visible"/>
                                      </p:to>
                                    </p:set>
                                    <p:animEffect transition="in" filter="box(in)">
                                      <p:cBhvr>
                                        <p:cTn id="22" dur="500"/>
                                        <p:tgtEl>
                                          <p:spTgt spid="10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7504" y="3356992"/>
            <a:ext cx="8496944" cy="1200329"/>
          </a:xfrm>
          <a:prstGeom prst="rect">
            <a:avLst/>
          </a:prstGeom>
        </p:spPr>
        <p:txBody>
          <a:bodyPr wrap="square">
            <a:spAutoFit/>
          </a:bodyPr>
          <a:lstStyle/>
          <a:p>
            <a:pPr>
              <a:tabLst>
                <a:tab pos="265113" algn="l"/>
              </a:tabLst>
            </a:pPr>
            <a:r>
              <a:rPr lang="es-ES" dirty="0">
                <a:latin typeface="Calibri" panose="020F0502020204030204" pitchFamily="34" charset="0"/>
                <a:cs typeface="Calibri" panose="020F0502020204030204" pitchFamily="34" charset="0"/>
              </a:rPr>
              <a:t>Desarrolle un texto de no más de 12 líneas, en el que se relacionen de manera coherente, dentro de un fenómeno biológico, los siguientes conceptos: </a:t>
            </a:r>
            <a:r>
              <a:rPr lang="es-ES" dirty="0">
                <a:solidFill>
                  <a:srgbClr val="7030A0"/>
                </a:solidFill>
                <a:latin typeface="Calibri" panose="020F0502020204030204" pitchFamily="34" charset="0"/>
                <a:cs typeface="Calibri" panose="020F0502020204030204" pitchFamily="34" charset="0"/>
              </a:rPr>
              <a:t>transcripción, maduración </a:t>
            </a:r>
            <a:r>
              <a:rPr lang="es-ES" dirty="0" err="1">
                <a:solidFill>
                  <a:srgbClr val="7030A0"/>
                </a:solidFill>
                <a:latin typeface="Calibri" panose="020F0502020204030204" pitchFamily="34" charset="0"/>
                <a:cs typeface="Calibri" panose="020F0502020204030204" pitchFamily="34" charset="0"/>
              </a:rPr>
              <a:t>mRNA</a:t>
            </a:r>
            <a:r>
              <a:rPr lang="es-ES" dirty="0">
                <a:solidFill>
                  <a:srgbClr val="7030A0"/>
                </a:solidFill>
                <a:latin typeface="Calibri" panose="020F0502020204030204" pitchFamily="34" charset="0"/>
                <a:cs typeface="Calibri" panose="020F0502020204030204" pitchFamily="34" charset="0"/>
              </a:rPr>
              <a:t>, </a:t>
            </a:r>
            <a:r>
              <a:rPr lang="es-ES" dirty="0" err="1">
                <a:solidFill>
                  <a:srgbClr val="7030A0"/>
                </a:solidFill>
                <a:latin typeface="Calibri" panose="020F0502020204030204" pitchFamily="34" charset="0"/>
                <a:cs typeface="Calibri" panose="020F0502020204030204" pitchFamily="34" charset="0"/>
              </a:rPr>
              <a:t>intrones</a:t>
            </a:r>
            <a:r>
              <a:rPr lang="es-ES" dirty="0">
                <a:solidFill>
                  <a:srgbClr val="7030A0"/>
                </a:solidFill>
                <a:latin typeface="Calibri" panose="020F0502020204030204" pitchFamily="34" charset="0"/>
                <a:cs typeface="Calibri" panose="020F0502020204030204" pitchFamily="34" charset="0"/>
              </a:rPr>
              <a:t>, código genético</a:t>
            </a:r>
            <a:r>
              <a:rPr lang="es-ES" dirty="0" smtClean="0">
                <a:solidFill>
                  <a:srgbClr val="7030A0"/>
                </a:solidFill>
                <a:latin typeface="Calibri" panose="020F0502020204030204" pitchFamily="34" charset="0"/>
                <a:cs typeface="Calibri" panose="020F0502020204030204" pitchFamily="34" charset="0"/>
              </a:rPr>
              <a:t>.</a:t>
            </a:r>
          </a:p>
          <a:p>
            <a:pPr>
              <a:tabLst>
                <a:tab pos="265113" algn="l"/>
              </a:tabLst>
            </a:pPr>
            <a:r>
              <a:rPr lang="es-ES" i="1" dirty="0" smtClean="0">
                <a:solidFill>
                  <a:srgbClr val="FF0000"/>
                </a:solidFill>
                <a:latin typeface="Calibri" panose="020F0502020204030204" pitchFamily="34" charset="0"/>
                <a:cs typeface="Calibri" panose="020F0502020204030204" pitchFamily="34" charset="0"/>
              </a:rPr>
              <a:t>Vale en anterior.</a:t>
            </a:r>
            <a:endParaRPr lang="es-ES" i="1" dirty="0">
              <a:solidFill>
                <a:srgbClr val="FF0000"/>
              </a:solidFill>
              <a:latin typeface="Calibri" panose="020F0502020204030204" pitchFamily="34" charset="0"/>
              <a:cs typeface="Calibri" panose="020F0502020204030204" pitchFamily="34" charset="0"/>
            </a:endParaRPr>
          </a:p>
        </p:txBody>
      </p:sp>
      <p:sp>
        <p:nvSpPr>
          <p:cNvPr id="3" name="1 CuadroTexto"/>
          <p:cNvSpPr txBox="1">
            <a:spLocks noChangeArrowheads="1"/>
          </p:cNvSpPr>
          <p:nvPr/>
        </p:nvSpPr>
        <p:spPr bwMode="auto">
          <a:xfrm>
            <a:off x="107504" y="548680"/>
            <a:ext cx="8713788" cy="2308324"/>
          </a:xfrm>
          <a:prstGeom prst="rect">
            <a:avLst/>
          </a:prstGeom>
          <a:noFill/>
          <a:ln w="9525">
            <a:noFill/>
            <a:miter lim="800000"/>
            <a:headEnd/>
            <a:tailEnd/>
          </a:ln>
        </p:spPr>
        <p:txBody>
          <a:bodyPr>
            <a:spAutoFit/>
          </a:bodyPr>
          <a:lstStyle/>
          <a:p>
            <a:pPr algn="just" fontAlgn="base">
              <a:spcBef>
                <a:spcPct val="0"/>
              </a:spcBef>
              <a:spcAft>
                <a:spcPct val="0"/>
              </a:spcAft>
            </a:pPr>
            <a:r>
              <a:rPr lang="es-ES" dirty="0">
                <a:solidFill>
                  <a:srgbClr val="000000"/>
                </a:solidFill>
                <a:latin typeface="Calibri" panose="020F0502020204030204" pitchFamily="34" charset="0"/>
                <a:cs typeface="Calibri" panose="020F0502020204030204" pitchFamily="34" charset="0"/>
              </a:rPr>
              <a:t>Define el concepto de código genético. ¿Por qué consideramos que el código es universal y degenerado?</a:t>
            </a:r>
            <a:endParaRPr lang="es-ES_tradnl" dirty="0">
              <a:solidFill>
                <a:srgbClr val="000000"/>
              </a:solidFill>
              <a:latin typeface="Calibri" panose="020F0502020204030204" pitchFamily="34" charset="0"/>
              <a:cs typeface="Calibri" panose="020F0502020204030204" pitchFamily="34" charset="0"/>
            </a:endParaRPr>
          </a:p>
          <a:p>
            <a:pPr marL="342900" indent="-342900" algn="just" fontAlgn="base">
              <a:spcBef>
                <a:spcPct val="0"/>
              </a:spcBef>
              <a:spcAft>
                <a:spcPct val="0"/>
              </a:spcAft>
              <a:buAutoNum type="alphaLcParenR"/>
            </a:pPr>
            <a:r>
              <a:rPr lang="es-ES" b="1" i="1" dirty="0" smtClean="0">
                <a:solidFill>
                  <a:srgbClr val="FF0000"/>
                </a:solidFill>
                <a:latin typeface="Calibri" panose="020F0502020204030204" pitchFamily="34" charset="0"/>
                <a:cs typeface="Calibri" panose="020F0502020204030204" pitchFamily="34" charset="0"/>
              </a:rPr>
              <a:t>Código </a:t>
            </a:r>
            <a:r>
              <a:rPr lang="es-ES" b="1" i="1" dirty="0">
                <a:solidFill>
                  <a:srgbClr val="FF0000"/>
                </a:solidFill>
                <a:latin typeface="Calibri" panose="020F0502020204030204" pitchFamily="34" charset="0"/>
                <a:cs typeface="Calibri" panose="020F0502020204030204" pitchFamily="34" charset="0"/>
              </a:rPr>
              <a:t>de </a:t>
            </a:r>
            <a:r>
              <a:rPr lang="es-ES" b="1" i="1" dirty="0" smtClean="0">
                <a:solidFill>
                  <a:srgbClr val="FF0000"/>
                </a:solidFill>
                <a:latin typeface="Calibri" panose="020F0502020204030204" pitchFamily="34" charset="0"/>
                <a:cs typeface="Calibri" panose="020F0502020204030204" pitchFamily="34" charset="0"/>
              </a:rPr>
              <a:t>tripletes (codones) </a:t>
            </a:r>
            <a:r>
              <a:rPr lang="es-ES" b="1" i="1" dirty="0">
                <a:solidFill>
                  <a:srgbClr val="FF0000"/>
                </a:solidFill>
                <a:latin typeface="Calibri" panose="020F0502020204030204" pitchFamily="34" charset="0"/>
                <a:cs typeface="Calibri" panose="020F0502020204030204" pitchFamily="34" charset="0"/>
              </a:rPr>
              <a:t>de </a:t>
            </a:r>
            <a:r>
              <a:rPr lang="es-ES" b="1" i="1" dirty="0" err="1">
                <a:solidFill>
                  <a:srgbClr val="FF0000"/>
                </a:solidFill>
                <a:latin typeface="Calibri" panose="020F0502020204030204" pitchFamily="34" charset="0"/>
                <a:cs typeface="Calibri" panose="020F0502020204030204" pitchFamily="34" charset="0"/>
              </a:rPr>
              <a:t>ribonucleótidos</a:t>
            </a:r>
            <a:r>
              <a:rPr lang="es-ES" b="1" i="1" dirty="0">
                <a:solidFill>
                  <a:srgbClr val="FF0000"/>
                </a:solidFill>
                <a:latin typeface="Calibri" panose="020F0502020204030204" pitchFamily="34" charset="0"/>
                <a:cs typeface="Calibri" panose="020F0502020204030204" pitchFamily="34" charset="0"/>
              </a:rPr>
              <a:t> </a:t>
            </a:r>
            <a:r>
              <a:rPr lang="es-ES" b="1" i="1" dirty="0" smtClean="0">
                <a:solidFill>
                  <a:srgbClr val="FF0000"/>
                </a:solidFill>
                <a:latin typeface="Calibri" panose="020F0502020204030204" pitchFamily="34" charset="0"/>
                <a:cs typeface="Calibri" panose="020F0502020204030204" pitchFamily="34" charset="0"/>
              </a:rPr>
              <a:t>de </a:t>
            </a:r>
            <a:r>
              <a:rPr lang="es-ES" b="1" i="1" dirty="0" err="1" smtClean="0">
                <a:solidFill>
                  <a:srgbClr val="FF0000"/>
                </a:solidFill>
                <a:latin typeface="Calibri" panose="020F0502020204030204" pitchFamily="34" charset="0"/>
                <a:cs typeface="Calibri" panose="020F0502020204030204" pitchFamily="34" charset="0"/>
              </a:rPr>
              <a:t>ARNm</a:t>
            </a:r>
            <a:r>
              <a:rPr lang="es-ES" b="1" i="1" dirty="0" smtClean="0">
                <a:solidFill>
                  <a:srgbClr val="FF0000"/>
                </a:solidFill>
                <a:latin typeface="Calibri" panose="020F0502020204030204" pitchFamily="34" charset="0"/>
                <a:cs typeface="Calibri" panose="020F0502020204030204" pitchFamily="34" charset="0"/>
              </a:rPr>
              <a:t>, </a:t>
            </a:r>
            <a:r>
              <a:rPr lang="es-ES" b="1" i="1" dirty="0">
                <a:solidFill>
                  <a:srgbClr val="FF0000"/>
                </a:solidFill>
                <a:latin typeface="Calibri" panose="020F0502020204030204" pitchFamily="34" charset="0"/>
                <a:cs typeface="Calibri" panose="020F0502020204030204" pitchFamily="34" charset="0"/>
              </a:rPr>
              <a:t>cada uno de los cuales se corresponde con un determinado aminoácido o con un factor de terminación</a:t>
            </a:r>
            <a:r>
              <a:rPr lang="es-ES" b="1" i="1" dirty="0" smtClean="0">
                <a:solidFill>
                  <a:srgbClr val="FF0000"/>
                </a:solidFill>
                <a:latin typeface="Calibri" panose="020F0502020204030204" pitchFamily="34" charset="0"/>
                <a:cs typeface="Calibri" panose="020F0502020204030204" pitchFamily="34" charset="0"/>
              </a:rPr>
              <a:t>.</a:t>
            </a:r>
          </a:p>
          <a:p>
            <a:pPr marL="342900" indent="-342900" algn="just" fontAlgn="base">
              <a:spcBef>
                <a:spcPct val="0"/>
              </a:spcBef>
              <a:spcAft>
                <a:spcPct val="0"/>
              </a:spcAft>
              <a:buAutoNum type="alphaLcParenR"/>
            </a:pPr>
            <a:endParaRPr lang="es-ES" b="1" i="1" dirty="0" smtClean="0">
              <a:solidFill>
                <a:srgbClr val="FF0000"/>
              </a:solidFill>
              <a:latin typeface="Calibri" panose="020F0502020204030204" pitchFamily="34" charset="0"/>
              <a:cs typeface="Calibri" panose="020F0502020204030204" pitchFamily="34" charset="0"/>
            </a:endParaRPr>
          </a:p>
          <a:p>
            <a:pPr marL="342900" indent="-342900" algn="just" fontAlgn="base">
              <a:spcBef>
                <a:spcPct val="0"/>
              </a:spcBef>
              <a:spcAft>
                <a:spcPct val="0"/>
              </a:spcAft>
              <a:buAutoNum type="alphaLcParenR"/>
            </a:pPr>
            <a:r>
              <a:rPr lang="es-ES" b="1" i="1" dirty="0" smtClean="0">
                <a:latin typeface="Calibri" panose="020F0502020204030204" pitchFamily="34" charset="0"/>
                <a:cs typeface="Calibri" panose="020F0502020204030204" pitchFamily="34" charset="0"/>
              </a:rPr>
              <a:t>- </a:t>
            </a:r>
            <a:r>
              <a:rPr lang="es-ES" b="1" i="1" dirty="0" smtClean="0">
                <a:solidFill>
                  <a:srgbClr val="7030A0"/>
                </a:solidFill>
                <a:latin typeface="Calibri" panose="020F0502020204030204" pitchFamily="34" charset="0"/>
                <a:cs typeface="Calibri" panose="020F0502020204030204" pitchFamily="34" charset="0"/>
              </a:rPr>
              <a:t>Universal:</a:t>
            </a:r>
            <a:r>
              <a:rPr lang="es-ES" b="1" i="1" dirty="0" smtClean="0">
                <a:latin typeface="Calibri" panose="020F0502020204030204" pitchFamily="34" charset="0"/>
                <a:cs typeface="Calibri" panose="020F0502020204030204" pitchFamily="34" charset="0"/>
              </a:rPr>
              <a:t> </a:t>
            </a:r>
            <a:r>
              <a:rPr lang="es-ES" b="1" i="1" dirty="0" smtClean="0">
                <a:solidFill>
                  <a:srgbClr val="FF0000"/>
                </a:solidFill>
                <a:latin typeface="Calibri" panose="020F0502020204030204" pitchFamily="34" charset="0"/>
                <a:cs typeface="Calibri" panose="020F0502020204030204" pitchFamily="34" charset="0"/>
              </a:rPr>
              <a:t>Común a  </a:t>
            </a:r>
            <a:r>
              <a:rPr lang="es-ES" b="1" i="1" dirty="0">
                <a:solidFill>
                  <a:srgbClr val="FF0000"/>
                </a:solidFill>
                <a:latin typeface="Calibri" panose="020F0502020204030204" pitchFamily="34" charset="0"/>
                <a:cs typeface="Calibri" panose="020F0502020204030204" pitchFamily="34" charset="0"/>
              </a:rPr>
              <a:t>todos los seres vivos, </a:t>
            </a:r>
            <a:endParaRPr lang="es-ES" b="1" i="1" dirty="0" smtClean="0">
              <a:solidFill>
                <a:srgbClr val="FF0000"/>
              </a:solidFill>
              <a:latin typeface="Calibri" panose="020F0502020204030204" pitchFamily="34" charset="0"/>
              <a:cs typeface="Calibri" panose="020F0502020204030204" pitchFamily="34" charset="0"/>
            </a:endParaRPr>
          </a:p>
          <a:p>
            <a:pPr marL="342900" indent="-342900" algn="just" fontAlgn="base">
              <a:spcBef>
                <a:spcPct val="0"/>
              </a:spcBef>
              <a:spcAft>
                <a:spcPct val="0"/>
              </a:spcAft>
            </a:pPr>
            <a:r>
              <a:rPr lang="es-ES" b="1" i="1" dirty="0" smtClean="0">
                <a:solidFill>
                  <a:srgbClr val="FF0000"/>
                </a:solidFill>
                <a:latin typeface="Calibri" panose="020F0502020204030204" pitchFamily="34" charset="0"/>
                <a:cs typeface="Calibri" panose="020F0502020204030204" pitchFamily="34" charset="0"/>
              </a:rPr>
              <a:t>	</a:t>
            </a:r>
            <a:r>
              <a:rPr lang="es-ES" b="1" i="1" dirty="0" smtClean="0">
                <a:solidFill>
                  <a:srgbClr val="7030A0"/>
                </a:solidFill>
                <a:latin typeface="Calibri" panose="020F0502020204030204" pitchFamily="34" charset="0"/>
                <a:cs typeface="Calibri" panose="020F0502020204030204" pitchFamily="34" charset="0"/>
              </a:rPr>
              <a:t>- Degenerado</a:t>
            </a:r>
            <a:r>
              <a:rPr lang="es-ES" b="1" i="1" dirty="0" smtClean="0">
                <a:latin typeface="Calibri" panose="020F0502020204030204" pitchFamily="34" charset="0"/>
                <a:cs typeface="Calibri" panose="020F0502020204030204" pitchFamily="34" charset="0"/>
              </a:rPr>
              <a:t>:</a:t>
            </a:r>
            <a:r>
              <a:rPr lang="es-ES" b="1" i="1" dirty="0" smtClean="0">
                <a:solidFill>
                  <a:srgbClr val="FF0000"/>
                </a:solidFill>
                <a:latin typeface="Calibri" panose="020F0502020204030204" pitchFamily="34" charset="0"/>
                <a:cs typeface="Calibri" panose="020F0502020204030204" pitchFamily="34" charset="0"/>
              </a:rPr>
              <a:t> </a:t>
            </a:r>
            <a:r>
              <a:rPr lang="es-ES" b="1" i="1" dirty="0">
                <a:solidFill>
                  <a:srgbClr val="FF0000"/>
                </a:solidFill>
                <a:latin typeface="Calibri" panose="020F0502020204030204" pitchFamily="34" charset="0"/>
                <a:cs typeface="Calibri" panose="020F0502020204030204" pitchFamily="34" charset="0"/>
              </a:rPr>
              <a:t>V</a:t>
            </a:r>
            <a:r>
              <a:rPr lang="es-ES" b="1" i="1" dirty="0" smtClean="0">
                <a:solidFill>
                  <a:srgbClr val="FF0000"/>
                </a:solidFill>
                <a:latin typeface="Calibri" panose="020F0502020204030204" pitchFamily="34" charset="0"/>
                <a:cs typeface="Calibri" panose="020F0502020204030204" pitchFamily="34" charset="0"/>
              </a:rPr>
              <a:t>arios tripletes (codones) </a:t>
            </a:r>
            <a:r>
              <a:rPr lang="es-ES" b="1" i="1" dirty="0">
                <a:solidFill>
                  <a:srgbClr val="FF0000"/>
                </a:solidFill>
                <a:latin typeface="Calibri" panose="020F0502020204030204" pitchFamily="34" charset="0"/>
                <a:cs typeface="Calibri" panose="020F0502020204030204" pitchFamily="34" charset="0"/>
              </a:rPr>
              <a:t>se corresponden con un mismo </a:t>
            </a:r>
            <a:r>
              <a:rPr lang="es-ES" b="1" i="1" dirty="0" smtClean="0">
                <a:solidFill>
                  <a:srgbClr val="FF0000"/>
                </a:solidFill>
                <a:latin typeface="Calibri" panose="020F0502020204030204" pitchFamily="34" charset="0"/>
                <a:cs typeface="Calibri" panose="020F0502020204030204" pitchFamily="34" charset="0"/>
              </a:rPr>
              <a:t>aminoácido, </a:t>
            </a:r>
            <a:r>
              <a:rPr lang="es-ES" b="1" i="1" dirty="0">
                <a:solidFill>
                  <a:srgbClr val="FF0000"/>
                </a:solidFill>
                <a:latin typeface="Calibri" panose="020F0502020204030204" pitchFamily="34" charset="0"/>
                <a:cs typeface="Calibri" panose="020F0502020204030204" pitchFamily="34" charset="0"/>
              </a:rPr>
              <a:t>recuerda 4</a:t>
            </a:r>
            <a:r>
              <a:rPr lang="es-ES" b="1" i="1" baseline="30000" dirty="0">
                <a:solidFill>
                  <a:srgbClr val="FF0000"/>
                </a:solidFill>
                <a:latin typeface="Calibri" panose="020F0502020204030204" pitchFamily="34" charset="0"/>
                <a:cs typeface="Calibri" panose="020F0502020204030204" pitchFamily="34" charset="0"/>
              </a:rPr>
              <a:t>3</a:t>
            </a:r>
            <a:r>
              <a:rPr lang="es-ES" b="1" i="1" dirty="0">
                <a:solidFill>
                  <a:srgbClr val="FF0000"/>
                </a:solidFill>
                <a:latin typeface="Calibri" panose="020F0502020204030204" pitchFamily="34" charset="0"/>
                <a:cs typeface="Calibri" panose="020F0502020204030204" pitchFamily="34" charset="0"/>
              </a:rPr>
              <a:t> = 64 para 20 </a:t>
            </a:r>
            <a:r>
              <a:rPr lang="es-ES" b="1" i="1" dirty="0" err="1">
                <a:solidFill>
                  <a:srgbClr val="FF0000"/>
                </a:solidFill>
                <a:latin typeface="Calibri" panose="020F0502020204030204" pitchFamily="34" charset="0"/>
                <a:cs typeface="Calibri" panose="020F0502020204030204" pitchFamily="34" charset="0"/>
              </a:rPr>
              <a:t>aa</a:t>
            </a:r>
            <a:r>
              <a:rPr lang="es-ES" b="1" i="1" dirty="0">
                <a:solidFill>
                  <a:srgbClr val="FF0000"/>
                </a:solidFill>
                <a:latin typeface="Calibri" panose="020F0502020204030204" pitchFamily="34" charset="0"/>
                <a:cs typeface="Calibri" panose="020F0502020204030204" pitchFamily="34" charset="0"/>
              </a:rPr>
              <a:t> </a:t>
            </a:r>
            <a:r>
              <a:rPr lang="es-ES" b="1" i="1" dirty="0" smtClean="0">
                <a:solidFill>
                  <a:srgbClr val="FF0000"/>
                </a:solidFill>
                <a:latin typeface="Calibri" panose="020F0502020204030204" pitchFamily="34" charset="0"/>
                <a:cs typeface="Calibri" panose="020F0502020204030204" pitchFamily="34" charset="0"/>
              </a:rPr>
              <a:t>proteicos.</a:t>
            </a:r>
            <a:endParaRPr lang="es-ES_tradnl"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90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ox(in)">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260648"/>
            <a:ext cx="8280920"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tab pos="265113" algn="l"/>
              </a:tabLst>
              <a:defRPr/>
            </a:pPr>
            <a:r>
              <a:rPr kumimoji="0" lang="es-E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El dogma central de la Biología Molecular hace referencia a la forma en la que fluye la información en los sistemas biológicos. Representa en orden todas las etapas posibles de este flujo indicando el </a:t>
            </a:r>
            <a:r>
              <a:rPr kumimoji="0" lang="es-ES" sz="1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tipo de biomolécula/s </a:t>
            </a:r>
            <a:r>
              <a:rPr kumimoji="0" lang="es-E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 interviene/n en cada etapa. Explica tu respuesta con un breve comentario. </a:t>
            </a:r>
          </a:p>
        </p:txBody>
      </p:sp>
      <p:sp>
        <p:nvSpPr>
          <p:cNvPr id="3" name="Rectangle 9"/>
          <p:cNvSpPr>
            <a:spLocks noChangeArrowheads="1"/>
          </p:cNvSpPr>
          <p:nvPr/>
        </p:nvSpPr>
        <p:spPr bwMode="auto">
          <a:xfrm>
            <a:off x="395536" y="2355111"/>
            <a:ext cx="8280920" cy="707886"/>
          </a:xfrm>
          <a:prstGeom prst="rect">
            <a:avLst/>
          </a:prstGeom>
          <a:solidFill>
            <a:srgbClr val="0070C0"/>
          </a:solidFill>
          <a:ln w="9525">
            <a:noFill/>
            <a:miter lim="800000"/>
            <a:headEnd/>
            <a:tailEnd/>
          </a:ln>
        </p:spPr>
        <p:txBody>
          <a:bodyPr wrap="square" anchor="ctr">
            <a:spAutoFit/>
          </a:bodyPr>
          <a:lstStyle/>
          <a:p>
            <a:pPr fontAlgn="base">
              <a:spcBef>
                <a:spcPct val="0"/>
              </a:spcBef>
              <a:spcAft>
                <a:spcPct val="0"/>
              </a:spcAft>
            </a:pPr>
            <a:r>
              <a:rPr lang="es-MX" sz="20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ADN      </a:t>
            </a:r>
            <a:r>
              <a:rPr lang="es-MX" sz="2000" b="1" dirty="0" smtClean="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ARN                 </a:t>
            </a:r>
            <a:r>
              <a:rPr lang="es-MX" sz="2000" b="1" dirty="0" err="1" smtClean="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ARN</a:t>
            </a:r>
            <a:r>
              <a:rPr lang="es-MX" sz="2000" b="1" baseline="-25000" dirty="0" err="1" smtClean="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t>
            </a:r>
            <a:r>
              <a:rPr lang="es-MX" sz="2000" b="1" dirty="0" smtClean="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maduro                                              PROTEÍNA </a:t>
            </a:r>
            <a:endParaRPr lang="es-ES" sz="2000"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indent="449263" eaLnBrk="0" fontAlgn="base" hangingPunct="0">
              <a:spcBef>
                <a:spcPct val="0"/>
              </a:spcBef>
              <a:spcAft>
                <a:spcPct val="0"/>
              </a:spcAft>
            </a:pPr>
            <a:r>
              <a:rPr lang="es-MX" sz="2000" b="1" dirty="0">
                <a:solidFill>
                  <a:srgbClr val="CC3300"/>
                </a:solidFill>
                <a:latin typeface="Calibri" panose="020F0502020204030204" pitchFamily="34" charset="0"/>
                <a:cs typeface="Calibri" panose="020F0502020204030204" pitchFamily="34" charset="0"/>
              </a:rPr>
              <a:t>				</a:t>
            </a:r>
            <a:endParaRPr lang="es-MX" sz="2000" dirty="0">
              <a:solidFill>
                <a:srgbClr val="CC3300"/>
              </a:solidFill>
              <a:latin typeface="Calibri" panose="020F0502020204030204" pitchFamily="34" charset="0"/>
              <a:cs typeface="Calibri" panose="020F0502020204030204" pitchFamily="34" charset="0"/>
            </a:endParaRPr>
          </a:p>
        </p:txBody>
      </p:sp>
      <p:sp>
        <p:nvSpPr>
          <p:cNvPr id="4" name="AutoShape 5"/>
          <p:cNvSpPr>
            <a:spLocks noChangeArrowheads="1"/>
          </p:cNvSpPr>
          <p:nvPr/>
        </p:nvSpPr>
        <p:spPr bwMode="auto">
          <a:xfrm>
            <a:off x="5799356" y="2478222"/>
            <a:ext cx="1582248" cy="161165"/>
          </a:xfrm>
          <a:prstGeom prst="rightArrow">
            <a:avLst>
              <a:gd name="adj1" fmla="val 50000"/>
              <a:gd name="adj2" fmla="val 165789"/>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s-ES_tradnl">
              <a:solidFill>
                <a:srgbClr val="FFFFFF"/>
              </a:solidFill>
            </a:endParaRPr>
          </a:p>
        </p:txBody>
      </p:sp>
      <p:sp>
        <p:nvSpPr>
          <p:cNvPr id="5" name="AutoShape 11"/>
          <p:cNvSpPr>
            <a:spLocks noChangeArrowheads="1"/>
          </p:cNvSpPr>
          <p:nvPr/>
        </p:nvSpPr>
        <p:spPr bwMode="auto">
          <a:xfrm>
            <a:off x="1043608" y="2471045"/>
            <a:ext cx="800100" cy="120650"/>
          </a:xfrm>
          <a:prstGeom prst="rightArrow">
            <a:avLst>
              <a:gd name="adj1" fmla="val 50000"/>
              <a:gd name="adj2" fmla="val 165789"/>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s-ES_tradnl" dirty="0">
              <a:solidFill>
                <a:srgbClr val="FFFFFF"/>
              </a:solidFill>
            </a:endParaRPr>
          </a:p>
        </p:txBody>
      </p:sp>
      <p:sp>
        <p:nvSpPr>
          <p:cNvPr id="6" name="Text Box 12"/>
          <p:cNvSpPr txBox="1">
            <a:spLocks noChangeArrowheads="1"/>
          </p:cNvSpPr>
          <p:nvPr/>
        </p:nvSpPr>
        <p:spPr bwMode="auto">
          <a:xfrm>
            <a:off x="539552" y="2890587"/>
            <a:ext cx="1595758" cy="400110"/>
          </a:xfrm>
          <a:prstGeom prst="rect">
            <a:avLst/>
          </a:prstGeom>
          <a:solidFill>
            <a:srgbClr val="7030A0"/>
          </a:solidFill>
          <a:ln w="9525">
            <a:noFill/>
            <a:miter lim="800000"/>
            <a:headEnd/>
            <a:tailEnd/>
          </a:ln>
        </p:spPr>
        <p:txBody>
          <a:bodyPr wrap="none">
            <a:spAutoFit/>
          </a:bodyPr>
          <a:lstStyle/>
          <a:p>
            <a:pPr algn="ctr" fontAlgn="base">
              <a:spcBef>
                <a:spcPct val="0"/>
              </a:spcBef>
              <a:spcAft>
                <a:spcPct val="0"/>
              </a:spcAft>
            </a:pPr>
            <a:r>
              <a:rPr lang="es-ES" sz="2000" b="1" dirty="0">
                <a:solidFill>
                  <a:srgbClr val="FFFFFF"/>
                </a:solidFill>
                <a:latin typeface="Calibri" panose="020F0502020204030204" pitchFamily="34" charset="0"/>
                <a:cs typeface="Calibri" panose="020F0502020204030204" pitchFamily="34" charset="0"/>
              </a:rPr>
              <a:t>Transcripción</a:t>
            </a:r>
          </a:p>
        </p:txBody>
      </p:sp>
      <p:sp>
        <p:nvSpPr>
          <p:cNvPr id="7" name="Text Box 13"/>
          <p:cNvSpPr txBox="1">
            <a:spLocks noChangeArrowheads="1"/>
          </p:cNvSpPr>
          <p:nvPr/>
        </p:nvSpPr>
        <p:spPr bwMode="auto">
          <a:xfrm>
            <a:off x="6168477" y="2859809"/>
            <a:ext cx="1339277" cy="400110"/>
          </a:xfrm>
          <a:prstGeom prst="rect">
            <a:avLst/>
          </a:prstGeom>
          <a:solidFill>
            <a:srgbClr val="7030A0"/>
          </a:solidFill>
          <a:ln w="9525">
            <a:noFill/>
            <a:miter lim="800000"/>
            <a:headEnd/>
            <a:tailEnd/>
          </a:ln>
        </p:spPr>
        <p:txBody>
          <a:bodyPr wrap="none">
            <a:spAutoFit/>
          </a:bodyPr>
          <a:lstStyle/>
          <a:p>
            <a:pPr algn="ctr" fontAlgn="base">
              <a:spcBef>
                <a:spcPct val="0"/>
              </a:spcBef>
              <a:spcAft>
                <a:spcPct val="0"/>
              </a:spcAft>
            </a:pPr>
            <a:r>
              <a:rPr lang="es-ES" sz="2000" b="1" dirty="0" smtClean="0">
                <a:solidFill>
                  <a:srgbClr val="FFFFFF"/>
                </a:solidFill>
                <a:latin typeface="Calibri" panose="020F0502020204030204" pitchFamily="34" charset="0"/>
                <a:cs typeface="Calibri" panose="020F0502020204030204" pitchFamily="34" charset="0"/>
              </a:rPr>
              <a:t>Traducción</a:t>
            </a:r>
            <a:endParaRPr lang="es-ES" sz="2000" b="1" dirty="0">
              <a:solidFill>
                <a:srgbClr val="FFFFFF"/>
              </a:solidFill>
              <a:latin typeface="Calibri" panose="020F0502020204030204" pitchFamily="34" charset="0"/>
              <a:cs typeface="Calibri" panose="020F0502020204030204" pitchFamily="34" charset="0"/>
            </a:endParaRPr>
          </a:p>
        </p:txBody>
      </p:sp>
      <p:sp>
        <p:nvSpPr>
          <p:cNvPr id="10" name="AutoShape 11"/>
          <p:cNvSpPr>
            <a:spLocks noChangeArrowheads="1"/>
          </p:cNvSpPr>
          <p:nvPr/>
        </p:nvSpPr>
        <p:spPr bwMode="auto">
          <a:xfrm>
            <a:off x="2616914" y="2525793"/>
            <a:ext cx="544438" cy="131804"/>
          </a:xfrm>
          <a:prstGeom prst="rightArrow">
            <a:avLst>
              <a:gd name="adj1" fmla="val 50000"/>
              <a:gd name="adj2" fmla="val 165789"/>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s-ES_tradnl" dirty="0">
              <a:solidFill>
                <a:srgbClr val="FFFFFF"/>
              </a:solidFill>
            </a:endParaRPr>
          </a:p>
        </p:txBody>
      </p:sp>
      <p:sp>
        <p:nvSpPr>
          <p:cNvPr id="12" name="Text Box 13"/>
          <p:cNvSpPr txBox="1">
            <a:spLocks noChangeArrowheads="1"/>
          </p:cNvSpPr>
          <p:nvPr/>
        </p:nvSpPr>
        <p:spPr bwMode="auto">
          <a:xfrm>
            <a:off x="2268563" y="2890587"/>
            <a:ext cx="1390124" cy="369332"/>
          </a:xfrm>
          <a:prstGeom prst="rect">
            <a:avLst/>
          </a:prstGeom>
          <a:solidFill>
            <a:srgbClr val="7030A0"/>
          </a:solidFill>
          <a:ln w="9525">
            <a:noFill/>
            <a:miter lim="800000"/>
            <a:headEnd/>
            <a:tailEnd/>
          </a:ln>
        </p:spPr>
        <p:txBody>
          <a:bodyPr wrap="none">
            <a:spAutoFit/>
          </a:bodyPr>
          <a:lstStyle/>
          <a:p>
            <a:pPr algn="ctr" fontAlgn="base">
              <a:spcBef>
                <a:spcPct val="0"/>
              </a:spcBef>
              <a:spcAft>
                <a:spcPct val="0"/>
              </a:spcAft>
            </a:pPr>
            <a:r>
              <a:rPr lang="es-ES" dirty="0" smtClean="0">
                <a:solidFill>
                  <a:srgbClr val="FFFFFF"/>
                </a:solidFill>
              </a:rPr>
              <a:t>Maduración</a:t>
            </a:r>
            <a:endParaRPr lang="es-ES" sz="2400" b="1" dirty="0">
              <a:solidFill>
                <a:srgbClr val="FFFFFF"/>
              </a:solidFill>
              <a:latin typeface="Comic Sans MS" pitchFamily="66" charset="0"/>
            </a:endParaRPr>
          </a:p>
        </p:txBody>
      </p:sp>
      <p:sp>
        <p:nvSpPr>
          <p:cNvPr id="14" name="Text Box 13"/>
          <p:cNvSpPr txBox="1">
            <a:spLocks noChangeArrowheads="1"/>
          </p:cNvSpPr>
          <p:nvPr/>
        </p:nvSpPr>
        <p:spPr bwMode="auto">
          <a:xfrm>
            <a:off x="4283968" y="2798255"/>
            <a:ext cx="1686680" cy="584775"/>
          </a:xfrm>
          <a:prstGeom prst="rect">
            <a:avLst/>
          </a:prstGeom>
          <a:solidFill>
            <a:srgbClr val="7030A0"/>
          </a:solidFill>
          <a:ln w="9525">
            <a:noFill/>
            <a:miter lim="800000"/>
            <a:headEnd/>
            <a:tailEnd/>
          </a:ln>
        </p:spPr>
        <p:txBody>
          <a:bodyPr wrap="none">
            <a:spAutoFit/>
          </a:bodyPr>
          <a:lstStyle/>
          <a:p>
            <a:pPr algn="ctr" fontAlgn="base">
              <a:spcBef>
                <a:spcPct val="0"/>
              </a:spcBef>
              <a:spcAft>
                <a:spcPct val="0"/>
              </a:spcAft>
            </a:pPr>
            <a:r>
              <a:rPr lang="es-ES" dirty="0" smtClean="0">
                <a:solidFill>
                  <a:srgbClr val="FFFFFF"/>
                </a:solidFill>
              </a:rPr>
              <a:t>Transporte</a:t>
            </a:r>
          </a:p>
          <a:p>
            <a:pPr fontAlgn="base">
              <a:spcBef>
                <a:spcPct val="0"/>
              </a:spcBef>
              <a:spcAft>
                <a:spcPct val="0"/>
              </a:spcAft>
            </a:pPr>
            <a:r>
              <a:rPr lang="es-ES" sz="1400" b="1" dirty="0" smtClean="0">
                <a:solidFill>
                  <a:srgbClr val="FFFFFF"/>
                </a:solidFill>
                <a:latin typeface="Calibri" panose="020F0502020204030204" pitchFamily="34" charset="0"/>
                <a:cs typeface="Calibri" panose="020F0502020204030204" pitchFamily="34" charset="0"/>
              </a:rPr>
              <a:t>Núcleo a Ribosomas</a:t>
            </a:r>
            <a:endParaRPr lang="es-ES" sz="1400" b="1" dirty="0">
              <a:solidFill>
                <a:srgbClr val="FFFFFF"/>
              </a:solidFill>
              <a:latin typeface="Calibri" panose="020F0502020204030204" pitchFamily="34" charset="0"/>
              <a:cs typeface="Calibri" panose="020F0502020204030204" pitchFamily="34" charset="0"/>
            </a:endParaRPr>
          </a:p>
        </p:txBody>
      </p:sp>
      <p:sp>
        <p:nvSpPr>
          <p:cNvPr id="16" name="AutoShape 11"/>
          <p:cNvSpPr>
            <a:spLocks noChangeArrowheads="1"/>
          </p:cNvSpPr>
          <p:nvPr/>
        </p:nvSpPr>
        <p:spPr bwMode="auto">
          <a:xfrm>
            <a:off x="4999259" y="2510781"/>
            <a:ext cx="544438" cy="131804"/>
          </a:xfrm>
          <a:prstGeom prst="rightArrow">
            <a:avLst>
              <a:gd name="adj1" fmla="val 50000"/>
              <a:gd name="adj2" fmla="val 165789"/>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s-ES_tradnl" dirty="0">
              <a:solidFill>
                <a:srgbClr val="FFFFFF"/>
              </a:solidFill>
            </a:endParaRPr>
          </a:p>
        </p:txBody>
      </p:sp>
      <p:sp>
        <p:nvSpPr>
          <p:cNvPr id="17" name="Rectángulo 16"/>
          <p:cNvSpPr/>
          <p:nvPr/>
        </p:nvSpPr>
        <p:spPr>
          <a:xfrm>
            <a:off x="539552" y="3820060"/>
            <a:ext cx="1610416" cy="99889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825"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a:p>
            <a:pPr marL="65485" indent="-65485" algn="just">
              <a:buFont typeface="Arial" panose="020B0604020202020204" pitchFamily="34" charset="0"/>
              <a:buChar char="•"/>
            </a:pPr>
            <a:endParaRPr lang="es-ES" sz="1100" dirty="0" smtClean="0">
              <a:solidFill>
                <a:schemeClr val="tx1"/>
              </a:solidFill>
              <a:latin typeface="Calibri" panose="020F0502020204030204" pitchFamily="34" charset="0"/>
              <a:cs typeface="Calibri" panose="020F0502020204030204" pitchFamily="34" charset="0"/>
            </a:endParaRPr>
          </a:p>
          <a:p>
            <a:pPr marL="65485" indent="-65485" algn="just">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ADN molde</a:t>
            </a:r>
          </a:p>
          <a:p>
            <a:pPr marL="65485" indent="-65485" algn="just">
              <a:buFont typeface="Arial" panose="020B0604020202020204" pitchFamily="34" charset="0"/>
              <a:buChar char="•"/>
            </a:pPr>
            <a:r>
              <a:rPr lang="es-ES" sz="1100" dirty="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Nucleótidos </a:t>
            </a:r>
            <a:r>
              <a:rPr lang="es-ES" sz="1100" b="1" dirty="0" err="1" smtClean="0">
                <a:solidFill>
                  <a:schemeClr val="tx1"/>
                </a:solidFill>
                <a:latin typeface="Calibri" panose="020F0502020204030204" pitchFamily="34" charset="0"/>
                <a:cs typeface="Calibri" panose="020F0502020204030204" pitchFamily="34" charset="0"/>
              </a:rPr>
              <a:t>trifosfato</a:t>
            </a:r>
            <a:r>
              <a:rPr lang="es-ES" sz="1100" dirty="0" smtClean="0">
                <a:solidFill>
                  <a:schemeClr val="tx1"/>
                </a:solidFill>
                <a:latin typeface="Calibri" panose="020F0502020204030204" pitchFamily="34" charset="0"/>
                <a:cs typeface="Calibri" panose="020F0502020204030204" pitchFamily="34" charset="0"/>
              </a:rPr>
              <a:t>:</a:t>
            </a:r>
          </a:p>
          <a:p>
            <a:pPr algn="just"/>
            <a:r>
              <a:rPr lang="es-ES" sz="900" dirty="0" smtClean="0">
                <a:solidFill>
                  <a:schemeClr val="tx1"/>
                </a:solidFill>
                <a:latin typeface="Calibri" panose="020F0502020204030204" pitchFamily="34" charset="0"/>
                <a:cs typeface="Calibri" panose="020F0502020204030204" pitchFamily="34" charset="0"/>
              </a:rPr>
              <a:t>    ATP, UTP, CTP, GTP</a:t>
            </a:r>
            <a:endParaRPr lang="es-ES" sz="900" dirty="0">
              <a:solidFill>
                <a:schemeClr val="tx1"/>
              </a:solidFill>
              <a:latin typeface="Calibri" panose="020F0502020204030204" pitchFamily="34" charset="0"/>
              <a:cs typeface="Calibri" panose="020F0502020204030204" pitchFamily="34" charset="0"/>
            </a:endParaRPr>
          </a:p>
          <a:p>
            <a:pPr marL="65485" indent="-65485" algn="just">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ENZIMAS:</a:t>
            </a:r>
          </a:p>
          <a:p>
            <a:pPr marL="171450" indent="-171450" algn="just">
              <a:buFont typeface="Courier New" panose="02070309020205020404" pitchFamily="49" charset="0"/>
              <a:buChar char="o"/>
            </a:pPr>
            <a:r>
              <a:rPr lang="es-ES" sz="1000" b="1" dirty="0" smtClean="0">
                <a:solidFill>
                  <a:srgbClr val="7030A0"/>
                </a:solidFill>
                <a:latin typeface="Calibri" panose="020F0502020204030204" pitchFamily="34" charset="0"/>
                <a:cs typeface="Calibri" panose="020F0502020204030204" pitchFamily="34" charset="0"/>
              </a:rPr>
              <a:t>RNA polimerasas</a:t>
            </a:r>
          </a:p>
          <a:p>
            <a:pPr marL="171450" indent="-171450" algn="just">
              <a:buFont typeface="Courier New" panose="02070309020205020404" pitchFamily="49" charset="0"/>
              <a:buChar char="o"/>
            </a:pPr>
            <a:r>
              <a:rPr lang="es-ES" sz="1000" dirty="0" smtClean="0">
                <a:solidFill>
                  <a:schemeClr val="tx1"/>
                </a:solidFill>
                <a:latin typeface="Calibri" panose="020F0502020204030204" pitchFamily="34" charset="0"/>
                <a:cs typeface="Calibri" panose="020F0502020204030204" pitchFamily="34" charset="0"/>
              </a:rPr>
              <a:t>Factores (I, E, T)</a:t>
            </a:r>
          </a:p>
          <a:p>
            <a:pPr algn="just"/>
            <a:endParaRPr lang="es-ES" sz="1000"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p:txBody>
      </p:sp>
      <p:sp>
        <p:nvSpPr>
          <p:cNvPr id="18" name="Rectángulo 17"/>
          <p:cNvSpPr/>
          <p:nvPr/>
        </p:nvSpPr>
        <p:spPr>
          <a:xfrm>
            <a:off x="2369529" y="3820935"/>
            <a:ext cx="1289158" cy="118630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Varios enzimas:</a:t>
            </a:r>
          </a:p>
          <a:p>
            <a:r>
              <a:rPr lang="es-ES" sz="1100" b="1" dirty="0" smtClean="0">
                <a:solidFill>
                  <a:schemeClr val="tx1"/>
                </a:solidFill>
                <a:latin typeface="Calibri" panose="020F0502020204030204" pitchFamily="34" charset="0"/>
                <a:cs typeface="Calibri" panose="020F0502020204030204" pitchFamily="34" charset="0"/>
              </a:rPr>
              <a:t>Caperuza</a:t>
            </a:r>
            <a:r>
              <a:rPr lang="es-ES" sz="1100" dirty="0" smtClean="0">
                <a:solidFill>
                  <a:schemeClr val="tx1"/>
                </a:solidFill>
                <a:latin typeface="Calibri" panose="020F0502020204030204" pitchFamily="34" charset="0"/>
                <a:cs typeface="Calibri" panose="020F0502020204030204" pitchFamily="34" charset="0"/>
              </a:rPr>
              <a:t> 7m GTP</a:t>
            </a: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ADN Polimerasa: </a:t>
            </a:r>
          </a:p>
          <a:p>
            <a:r>
              <a:rPr lang="es-ES" sz="1100" b="1" dirty="0" smtClean="0">
                <a:solidFill>
                  <a:schemeClr val="tx1"/>
                </a:solidFill>
                <a:latin typeface="Calibri" panose="020F0502020204030204" pitchFamily="34" charset="0"/>
                <a:cs typeface="Calibri" panose="020F0502020204030204" pitchFamily="34" charset="0"/>
              </a:rPr>
              <a:t>Poli A</a:t>
            </a:r>
          </a:p>
          <a:p>
            <a:pPr marL="65485" indent="-65485">
              <a:buFont typeface="Arial" panose="020B0604020202020204" pitchFamily="34" charset="0"/>
              <a:buChar char="•"/>
            </a:pPr>
            <a:r>
              <a:rPr lang="es-ES" sz="1100" b="1" dirty="0" smtClean="0">
                <a:solidFill>
                  <a:srgbClr val="7030A0"/>
                </a:solidFill>
                <a:latin typeface="Calibri" panose="020F0502020204030204" pitchFamily="34" charset="0"/>
                <a:cs typeface="Calibri" panose="020F0502020204030204" pitchFamily="34" charset="0"/>
              </a:rPr>
              <a:t> </a:t>
            </a:r>
            <a:r>
              <a:rPr lang="es-ES" sz="1100" b="1" dirty="0" err="1" smtClean="0">
                <a:solidFill>
                  <a:srgbClr val="7030A0"/>
                </a:solidFill>
                <a:latin typeface="Calibri" panose="020F0502020204030204" pitchFamily="34" charset="0"/>
                <a:cs typeface="Calibri" panose="020F0502020204030204" pitchFamily="34" charset="0"/>
              </a:rPr>
              <a:t>RNPpn</a:t>
            </a:r>
            <a:endParaRPr lang="es-ES" sz="1100" b="1" dirty="0" smtClean="0">
              <a:solidFill>
                <a:srgbClr val="7030A0"/>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RNA </a:t>
            </a:r>
            <a:r>
              <a:rPr lang="es-ES" sz="1100" b="1" dirty="0" err="1" smtClean="0">
                <a:solidFill>
                  <a:schemeClr val="tx1"/>
                </a:solidFill>
                <a:latin typeface="Calibri" panose="020F0502020204030204" pitchFamily="34" charset="0"/>
                <a:cs typeface="Calibri" panose="020F0502020204030204" pitchFamily="34" charset="0"/>
              </a:rPr>
              <a:t>ligasa</a:t>
            </a:r>
            <a:endParaRPr lang="es-ES" sz="1100" b="1" dirty="0" smtClean="0">
              <a:solidFill>
                <a:schemeClr val="tx1"/>
              </a:solidFill>
              <a:latin typeface="Calibri" panose="020F0502020204030204" pitchFamily="34" charset="0"/>
              <a:cs typeface="Calibri" panose="020F0502020204030204" pitchFamily="34" charset="0"/>
            </a:endParaRPr>
          </a:p>
          <a:p>
            <a:endParaRPr lang="es-ES" sz="800" b="1" dirty="0">
              <a:solidFill>
                <a:schemeClr val="tx1"/>
              </a:solidFill>
              <a:latin typeface="Calibri" panose="020F0502020204030204" pitchFamily="34" charset="0"/>
              <a:cs typeface="Calibri" panose="020F0502020204030204" pitchFamily="34" charset="0"/>
            </a:endParaRPr>
          </a:p>
        </p:txBody>
      </p:sp>
      <p:sp>
        <p:nvSpPr>
          <p:cNvPr id="19" name="Rectángulo 18"/>
          <p:cNvSpPr/>
          <p:nvPr/>
        </p:nvSpPr>
        <p:spPr>
          <a:xfrm>
            <a:off x="4519050" y="3799774"/>
            <a:ext cx="1259729" cy="50121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5485" indent="-65485" algn="ctr">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  Proteínas transportadoras</a:t>
            </a:r>
            <a:endParaRPr lang="es-ES" sz="1100" b="1" dirty="0">
              <a:solidFill>
                <a:schemeClr val="tx1"/>
              </a:solidFill>
              <a:latin typeface="Calibri" panose="020F0502020204030204" pitchFamily="34" charset="0"/>
              <a:cs typeface="Calibri" panose="020F0502020204030204" pitchFamily="34" charset="0"/>
            </a:endParaRPr>
          </a:p>
        </p:txBody>
      </p:sp>
      <p:sp>
        <p:nvSpPr>
          <p:cNvPr id="20" name="Rectángulo 19"/>
          <p:cNvSpPr/>
          <p:nvPr/>
        </p:nvSpPr>
        <p:spPr>
          <a:xfrm>
            <a:off x="6079897" y="3828832"/>
            <a:ext cx="1516439" cy="161639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825" dirty="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err="1" smtClean="0">
                <a:solidFill>
                  <a:schemeClr val="tx1"/>
                </a:solidFill>
                <a:latin typeface="Calibri" panose="020F0502020204030204" pitchFamily="34" charset="0"/>
                <a:cs typeface="Calibri" panose="020F0502020204030204" pitchFamily="34" charset="0"/>
              </a:rPr>
              <a:t>ARNm</a:t>
            </a:r>
            <a:r>
              <a:rPr lang="es-ES" sz="1100" b="1" dirty="0" smtClean="0">
                <a:solidFill>
                  <a:schemeClr val="tx1"/>
                </a:solidFill>
                <a:latin typeface="Calibri" panose="020F0502020204030204" pitchFamily="34" charset="0"/>
                <a:cs typeface="Calibri" panose="020F0502020204030204" pitchFamily="34" charset="0"/>
              </a:rPr>
              <a:t> (maduro)</a:t>
            </a:r>
          </a:p>
          <a:p>
            <a:pPr marL="65485" indent="-65485">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 ATP</a:t>
            </a: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err="1" smtClean="0">
                <a:solidFill>
                  <a:schemeClr val="tx1"/>
                </a:solidFill>
                <a:latin typeface="Calibri" panose="020F0502020204030204" pitchFamily="34" charset="0"/>
                <a:cs typeface="Calibri" panose="020F0502020204030204" pitchFamily="34" charset="0"/>
              </a:rPr>
              <a:t>Aminoacil</a:t>
            </a:r>
            <a:r>
              <a:rPr lang="es-ES" sz="1100" b="1" dirty="0" smtClean="0">
                <a:solidFill>
                  <a:schemeClr val="tx1"/>
                </a:solidFill>
                <a:latin typeface="Calibri" panose="020F0502020204030204" pitchFamily="34" charset="0"/>
                <a:cs typeface="Calibri" panose="020F0502020204030204" pitchFamily="34" charset="0"/>
              </a:rPr>
              <a:t> </a:t>
            </a:r>
            <a:r>
              <a:rPr lang="es-ES" sz="1100" b="1" dirty="0" err="1" smtClean="0">
                <a:solidFill>
                  <a:schemeClr val="tx1"/>
                </a:solidFill>
                <a:latin typeface="Calibri" panose="020F0502020204030204" pitchFamily="34" charset="0"/>
                <a:cs typeface="Calibri" panose="020F0502020204030204" pitchFamily="34" charset="0"/>
              </a:rPr>
              <a:t>RNAt</a:t>
            </a:r>
            <a:endParaRPr lang="es-ES" sz="1100" b="1" dirty="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SUM y </a:t>
            </a:r>
            <a:r>
              <a:rPr lang="es-ES" sz="1100" dirty="0" err="1" smtClean="0">
                <a:solidFill>
                  <a:schemeClr val="tx1"/>
                </a:solidFill>
                <a:latin typeface="Calibri" panose="020F0502020204030204" pitchFamily="34" charset="0"/>
                <a:cs typeface="Calibri" panose="020F0502020204030204" pitchFamily="34" charset="0"/>
              </a:rPr>
              <a:t>SUm</a:t>
            </a:r>
            <a:r>
              <a:rPr lang="es-ES" sz="1100" dirty="0" smtClean="0">
                <a:solidFill>
                  <a:schemeClr val="tx1"/>
                </a:solidFill>
                <a:latin typeface="Calibri" panose="020F0502020204030204" pitchFamily="34" charset="0"/>
                <a:cs typeface="Calibri" panose="020F0502020204030204" pitchFamily="34" charset="0"/>
              </a:rPr>
              <a:t> de </a:t>
            </a:r>
            <a:r>
              <a:rPr lang="es-ES" sz="1100" b="1" dirty="0" smtClean="0">
                <a:solidFill>
                  <a:schemeClr val="tx1"/>
                </a:solidFill>
                <a:latin typeface="Calibri" panose="020F0502020204030204" pitchFamily="34" charset="0"/>
                <a:cs typeface="Calibri" panose="020F0502020204030204" pitchFamily="34" charset="0"/>
              </a:rPr>
              <a:t>RIBOSOMAS</a:t>
            </a:r>
            <a:endParaRPr lang="es-ES" sz="900" b="1" dirty="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Factores de (I, E, T)</a:t>
            </a: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GTP</a:t>
            </a:r>
          </a:p>
          <a:p>
            <a:pPr marL="65485" indent="-65485">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ENZIMAS:</a:t>
            </a:r>
          </a:p>
          <a:p>
            <a:r>
              <a:rPr lang="es-ES" sz="1100" dirty="0" smtClean="0">
                <a:solidFill>
                  <a:schemeClr val="tx1"/>
                </a:solidFill>
                <a:latin typeface="Calibri" panose="020F0502020204030204" pitchFamily="34" charset="0"/>
                <a:cs typeface="Calibri" panose="020F0502020204030204" pitchFamily="34" charset="0"/>
              </a:rPr>
              <a:t>   </a:t>
            </a:r>
            <a:r>
              <a:rPr lang="es-ES" sz="1100" b="1" dirty="0" err="1" smtClean="0">
                <a:solidFill>
                  <a:srgbClr val="7030A0"/>
                </a:solidFill>
                <a:latin typeface="Calibri" panose="020F0502020204030204" pitchFamily="34" charset="0"/>
                <a:cs typeface="Calibri" panose="020F0502020204030204" pitchFamily="34" charset="0"/>
              </a:rPr>
              <a:t>Peptidiltransferasa</a:t>
            </a:r>
            <a:endParaRPr lang="es-ES" sz="825" b="1" dirty="0">
              <a:solidFill>
                <a:srgbClr val="7030A0"/>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904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0" grpId="0" animBg="1"/>
      <p:bldP spid="12" grpId="0" animBg="1"/>
      <p:bldP spid="14" grpId="0" animBg="1"/>
      <p:bldP spid="16" grpId="0" animBg="1"/>
      <p:bldP spid="17" grpId="0"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0"/>
            <a:ext cx="8964488" cy="1340768"/>
          </a:xfrm>
        </p:spPr>
        <p:txBody>
          <a:bodyPr/>
          <a:lstStyle/>
          <a:p>
            <a:pPr algn="l"/>
            <a:r>
              <a:rPr lang="es-ES" sz="1800" dirty="0" smtClean="0">
                <a:latin typeface="Calibri" panose="020F0502020204030204" pitchFamily="34" charset="0"/>
                <a:cs typeface="Calibri" panose="020F0502020204030204" pitchFamily="34" charset="0"/>
              </a:rPr>
              <a:t/>
            </a:r>
            <a:br>
              <a:rPr lang="es-ES" sz="1800" dirty="0" smtClean="0">
                <a:latin typeface="Calibri" panose="020F0502020204030204" pitchFamily="34" charset="0"/>
                <a:cs typeface="Calibri" panose="020F0502020204030204" pitchFamily="34" charset="0"/>
              </a:rPr>
            </a:br>
            <a:r>
              <a:rPr lang="es-ES" sz="1800" b="1" u="sng" dirty="0" smtClean="0">
                <a:latin typeface="Calibri" panose="020F0502020204030204" pitchFamily="34" charset="0"/>
                <a:cs typeface="Calibri" panose="020F0502020204030204" pitchFamily="34" charset="0"/>
              </a:rPr>
              <a:t>Defina</a:t>
            </a:r>
            <a:r>
              <a:rPr lang="es-ES" sz="1800" dirty="0" smtClean="0">
                <a:latin typeface="Calibri" panose="020F0502020204030204" pitchFamily="34" charset="0"/>
                <a:cs typeface="Calibri" panose="020F0502020204030204" pitchFamily="34" charset="0"/>
              </a:rPr>
              <a:t> el concepto de mutación: 0,2 </a:t>
            </a:r>
            <a:r>
              <a:rPr lang="es-ES" sz="1800" b="1" u="sng" dirty="0" smtClean="0">
                <a:latin typeface="Calibri" panose="020F0502020204030204" pitchFamily="34" charset="0"/>
                <a:cs typeface="Calibri" panose="020F0502020204030204" pitchFamily="34" charset="0"/>
              </a:rPr>
              <a:t>Clasifique</a:t>
            </a:r>
            <a:r>
              <a:rPr lang="es-ES" sz="1800" dirty="0" smtClean="0">
                <a:latin typeface="Calibri" panose="020F0502020204030204" pitchFamily="34" charset="0"/>
                <a:cs typeface="Calibri" panose="020F0502020204030204" pitchFamily="34" charset="0"/>
              </a:rPr>
              <a:t> los diferentes tipos de mutaciones: </a:t>
            </a:r>
            <a:r>
              <a:rPr lang="es-ES" sz="1800" b="1" u="sng" dirty="0" smtClean="0">
                <a:latin typeface="Calibri" panose="020F0502020204030204" pitchFamily="34" charset="0"/>
                <a:cs typeface="Calibri" panose="020F0502020204030204" pitchFamily="34" charset="0"/>
              </a:rPr>
              <a:t>0,4 Indicar </a:t>
            </a:r>
            <a:r>
              <a:rPr lang="es-ES" sz="1800" dirty="0" smtClean="0">
                <a:latin typeface="Calibri" panose="020F0502020204030204" pitchFamily="34" charset="0"/>
                <a:cs typeface="Calibri" panose="020F0502020204030204" pitchFamily="34" charset="0"/>
              </a:rPr>
              <a:t>los tipos de agentes </a:t>
            </a:r>
            <a:r>
              <a:rPr lang="es-ES" sz="1800" dirty="0" err="1" smtClean="0">
                <a:latin typeface="Calibri" panose="020F0502020204030204" pitchFamily="34" charset="0"/>
                <a:cs typeface="Calibri" panose="020F0502020204030204" pitchFamily="34" charset="0"/>
              </a:rPr>
              <a:t>mutagénicos</a:t>
            </a:r>
            <a:r>
              <a:rPr lang="es-ES" sz="1800" dirty="0" smtClean="0">
                <a:latin typeface="Calibri" panose="020F0502020204030204" pitchFamily="34" charset="0"/>
                <a:cs typeface="Calibri" panose="020F0502020204030204" pitchFamily="34" charset="0"/>
              </a:rPr>
              <a:t> en función de su naturaleza. 0,4 </a:t>
            </a:r>
            <a:r>
              <a:rPr lang="es-ES" sz="1800" b="1" u="sng" dirty="0" smtClean="0">
                <a:latin typeface="Calibri" panose="020F0502020204030204" pitchFamily="34" charset="0"/>
                <a:cs typeface="Calibri" panose="020F0502020204030204" pitchFamily="34" charset="0"/>
              </a:rPr>
              <a:t>Razone</a:t>
            </a:r>
            <a:r>
              <a:rPr lang="es-ES" sz="1800" dirty="0" smtClean="0">
                <a:latin typeface="Calibri" panose="020F0502020204030204" pitchFamily="34" charset="0"/>
                <a:cs typeface="Calibri" panose="020F0502020204030204" pitchFamily="34" charset="0"/>
              </a:rPr>
              <a:t> la siguiente afirmación “Sin mutación no hay evolución”: 0,5 </a:t>
            </a:r>
            <a:br>
              <a:rPr lang="es-ES" sz="1800" dirty="0" smtClean="0">
                <a:latin typeface="Calibri" panose="020F0502020204030204" pitchFamily="34" charset="0"/>
                <a:cs typeface="Calibri" panose="020F0502020204030204" pitchFamily="34" charset="0"/>
              </a:rPr>
            </a:br>
            <a:endParaRPr lang="es-ES" sz="1800" dirty="0">
              <a:latin typeface="Calibri" panose="020F0502020204030204" pitchFamily="34" charset="0"/>
              <a:cs typeface="Calibri" panose="020F0502020204030204" pitchFamily="34" charset="0"/>
            </a:endParaRPr>
          </a:p>
        </p:txBody>
      </p:sp>
      <p:sp>
        <p:nvSpPr>
          <p:cNvPr id="3" name="2 Marcador de contenido"/>
          <p:cNvSpPr>
            <a:spLocks noGrp="1"/>
          </p:cNvSpPr>
          <p:nvPr>
            <p:ph idx="1"/>
          </p:nvPr>
        </p:nvSpPr>
        <p:spPr>
          <a:xfrm>
            <a:off x="179512" y="1268760"/>
            <a:ext cx="8964488" cy="5589240"/>
          </a:xfrm>
        </p:spPr>
        <p:txBody>
          <a:bodyPr/>
          <a:lstStyle/>
          <a:p>
            <a:pPr>
              <a:spcAft>
                <a:spcPts val="0"/>
              </a:spcAft>
              <a:buFont typeface="+mj-lt"/>
              <a:buAutoNum type="alphaLcPeriod"/>
            </a:pPr>
            <a:r>
              <a:rPr lang="es-ES" sz="1800" i="1" dirty="0" smtClean="0">
                <a:latin typeface="Calibri" panose="020F0502020204030204" pitchFamily="34" charset="0"/>
                <a:cs typeface="Calibri" panose="020F0502020204030204" pitchFamily="34" charset="0"/>
              </a:rPr>
              <a:t>Mutación:</a:t>
            </a:r>
            <a:r>
              <a:rPr lang="es-ES" sz="1800" i="1" dirty="0" smtClean="0">
                <a:solidFill>
                  <a:srgbClr val="FF0000"/>
                </a:solidFill>
                <a:latin typeface="Calibri" panose="020F0502020204030204" pitchFamily="34" charset="0"/>
                <a:cs typeface="Calibri" panose="020F0502020204030204" pitchFamily="34" charset="0"/>
              </a:rPr>
              <a:t> Alteración que afecte al ADN que suponga algún fallo en la transmisión de la información genética.</a:t>
            </a:r>
            <a:endParaRPr lang="es-ES" sz="1800" i="1" dirty="0" smtClean="0">
              <a:latin typeface="Calibri" panose="020F0502020204030204" pitchFamily="34" charset="0"/>
              <a:ea typeface="Calibri"/>
              <a:cs typeface="Calibri" panose="020F0502020204030204" pitchFamily="34" charset="0"/>
            </a:endParaRPr>
          </a:p>
          <a:p>
            <a:pPr lvl="0">
              <a:spcAft>
                <a:spcPts val="0"/>
              </a:spcAft>
              <a:buFont typeface="+mj-lt"/>
              <a:buAutoNum type="alphaLcPeriod"/>
            </a:pPr>
            <a:r>
              <a:rPr lang="es-ES" sz="1800" i="1" dirty="0" smtClean="0">
                <a:latin typeface="Calibri" panose="020F0502020204030204" pitchFamily="34" charset="0"/>
                <a:ea typeface="Calibri"/>
                <a:cs typeface="Calibri" panose="020F0502020204030204" pitchFamily="34" charset="0"/>
              </a:rPr>
              <a:t>Tipos:</a:t>
            </a:r>
          </a:p>
          <a:p>
            <a:pPr marL="361950" lvl="0" indent="-188913">
              <a:spcAft>
                <a:spcPts val="0"/>
              </a:spcAft>
              <a:buFont typeface="Symbol"/>
              <a:buChar char=""/>
            </a:pPr>
            <a:r>
              <a:rPr lang="es-ES" sz="1800" i="1" dirty="0" smtClean="0">
                <a:solidFill>
                  <a:srgbClr val="FF0000"/>
                </a:solidFill>
                <a:latin typeface="Calibri" panose="020F0502020204030204" pitchFamily="34" charset="0"/>
                <a:ea typeface="Calibri"/>
                <a:cs typeface="Calibri" panose="020F0502020204030204" pitchFamily="34" charset="0"/>
              </a:rPr>
              <a:t>M. génicas o puntuales: afectan a un gen (sustituciones, </a:t>
            </a:r>
            <a:r>
              <a:rPr lang="es-ES" sz="1800" i="1" dirty="0" err="1" smtClean="0">
                <a:solidFill>
                  <a:srgbClr val="FF0000"/>
                </a:solidFill>
                <a:latin typeface="Calibri" panose="020F0502020204030204" pitchFamily="34" charset="0"/>
                <a:ea typeface="Calibri"/>
                <a:cs typeface="Calibri" panose="020F0502020204030204" pitchFamily="34" charset="0"/>
              </a:rPr>
              <a:t>deleciones</a:t>
            </a:r>
            <a:r>
              <a:rPr lang="es-ES" sz="1800" i="1" dirty="0" smtClean="0">
                <a:solidFill>
                  <a:srgbClr val="FF0000"/>
                </a:solidFill>
                <a:latin typeface="Calibri" panose="020F0502020204030204" pitchFamily="34" charset="0"/>
                <a:ea typeface="Calibri"/>
                <a:cs typeface="Calibri" panose="020F0502020204030204" pitchFamily="34" charset="0"/>
              </a:rPr>
              <a:t>, inserciones, ..)</a:t>
            </a:r>
            <a:endParaRPr lang="es-ES" sz="1800" i="1" dirty="0" smtClean="0">
              <a:latin typeface="Calibri" panose="020F0502020204030204" pitchFamily="34" charset="0"/>
              <a:ea typeface="Calibri"/>
              <a:cs typeface="Calibri" panose="020F0502020204030204" pitchFamily="34" charset="0"/>
            </a:endParaRPr>
          </a:p>
          <a:p>
            <a:pPr marL="361950" lvl="0" indent="-188913">
              <a:spcAft>
                <a:spcPts val="0"/>
              </a:spcAft>
              <a:buFont typeface="Symbol"/>
              <a:buChar char=""/>
            </a:pPr>
            <a:r>
              <a:rPr lang="es-ES" sz="1800" i="1" dirty="0" smtClean="0">
                <a:solidFill>
                  <a:srgbClr val="FF0000"/>
                </a:solidFill>
                <a:latin typeface="Calibri" panose="020F0502020204030204" pitchFamily="34" charset="0"/>
                <a:ea typeface="Calibri"/>
                <a:cs typeface="Calibri" panose="020F0502020204030204" pitchFamily="34" charset="0"/>
              </a:rPr>
              <a:t>M. cromosómicas: Afectan a un cromosoma (Inversiones, </a:t>
            </a:r>
            <a:r>
              <a:rPr lang="es-ES" sz="1800" i="1" dirty="0" err="1" smtClean="0">
                <a:solidFill>
                  <a:srgbClr val="FF0000"/>
                </a:solidFill>
                <a:latin typeface="Calibri" panose="020F0502020204030204" pitchFamily="34" charset="0"/>
                <a:ea typeface="Calibri"/>
                <a:cs typeface="Calibri" panose="020F0502020204030204" pitchFamily="34" charset="0"/>
              </a:rPr>
              <a:t>deleciones</a:t>
            </a:r>
            <a:r>
              <a:rPr lang="es-ES" sz="1800" i="1" dirty="0" smtClean="0">
                <a:solidFill>
                  <a:srgbClr val="FF0000"/>
                </a:solidFill>
                <a:latin typeface="Calibri" panose="020F0502020204030204" pitchFamily="34" charset="0"/>
                <a:ea typeface="Calibri"/>
                <a:cs typeface="Calibri" panose="020F0502020204030204" pitchFamily="34" charset="0"/>
              </a:rPr>
              <a:t>, </a:t>
            </a:r>
            <a:r>
              <a:rPr lang="es-ES" sz="1800" i="1" dirty="0" err="1" smtClean="0">
                <a:solidFill>
                  <a:srgbClr val="FF0000"/>
                </a:solidFill>
                <a:latin typeface="Calibri" panose="020F0502020204030204" pitchFamily="34" charset="0"/>
                <a:ea typeface="Calibri"/>
                <a:cs typeface="Calibri" panose="020F0502020204030204" pitchFamily="34" charset="0"/>
              </a:rPr>
              <a:t>translocaciones</a:t>
            </a:r>
            <a:r>
              <a:rPr lang="es-ES" sz="1800" i="1" dirty="0" smtClean="0">
                <a:solidFill>
                  <a:srgbClr val="FF0000"/>
                </a:solidFill>
                <a:latin typeface="Calibri" panose="020F0502020204030204" pitchFamily="34" charset="0"/>
                <a:ea typeface="Calibri"/>
                <a:cs typeface="Calibri" panose="020F0502020204030204" pitchFamily="34" charset="0"/>
              </a:rPr>
              <a:t>,...)</a:t>
            </a:r>
            <a:endParaRPr lang="es-ES" sz="1800" i="1" dirty="0" smtClean="0">
              <a:latin typeface="Calibri" panose="020F0502020204030204" pitchFamily="34" charset="0"/>
              <a:ea typeface="Calibri"/>
              <a:cs typeface="Calibri" panose="020F0502020204030204" pitchFamily="34" charset="0"/>
            </a:endParaRPr>
          </a:p>
          <a:p>
            <a:pPr marL="361950" lvl="0" indent="-188913">
              <a:spcAft>
                <a:spcPts val="0"/>
              </a:spcAft>
              <a:buFont typeface="Symbol"/>
              <a:buChar char=""/>
            </a:pPr>
            <a:r>
              <a:rPr lang="es-ES" sz="1800" i="1" dirty="0" smtClean="0">
                <a:solidFill>
                  <a:srgbClr val="FF0000"/>
                </a:solidFill>
                <a:latin typeface="Calibri" panose="020F0502020204030204" pitchFamily="34" charset="0"/>
                <a:ea typeface="Calibri"/>
                <a:cs typeface="Calibri" panose="020F0502020204030204" pitchFamily="34" charset="0"/>
              </a:rPr>
              <a:t>M. genómicas: Afectan al número total de cromosomas: (</a:t>
            </a:r>
            <a:r>
              <a:rPr lang="es-ES" sz="1800" i="1" dirty="0" err="1" smtClean="0">
                <a:solidFill>
                  <a:srgbClr val="FF0000"/>
                </a:solidFill>
                <a:latin typeface="Calibri" panose="020F0502020204030204" pitchFamily="34" charset="0"/>
                <a:ea typeface="Calibri"/>
                <a:cs typeface="Calibri" panose="020F0502020204030204" pitchFamily="34" charset="0"/>
              </a:rPr>
              <a:t>Poliploidías</a:t>
            </a:r>
            <a:r>
              <a:rPr lang="es-ES" sz="1800" i="1" dirty="0" smtClean="0">
                <a:solidFill>
                  <a:srgbClr val="FF0000"/>
                </a:solidFill>
                <a:latin typeface="Calibri" panose="020F0502020204030204" pitchFamily="34" charset="0"/>
                <a:ea typeface="Calibri"/>
                <a:cs typeface="Calibri" panose="020F0502020204030204" pitchFamily="34" charset="0"/>
              </a:rPr>
              <a:t>, </a:t>
            </a:r>
            <a:r>
              <a:rPr lang="es-ES" sz="1800" i="1" dirty="0" err="1" smtClean="0">
                <a:solidFill>
                  <a:srgbClr val="FF0000"/>
                </a:solidFill>
                <a:latin typeface="Calibri" panose="020F0502020204030204" pitchFamily="34" charset="0"/>
                <a:ea typeface="Calibri"/>
                <a:cs typeface="Calibri" panose="020F0502020204030204" pitchFamily="34" charset="0"/>
              </a:rPr>
              <a:t>Aneuploidías</a:t>
            </a:r>
            <a:r>
              <a:rPr lang="es-ES" sz="1800" i="1" dirty="0" smtClean="0">
                <a:solidFill>
                  <a:srgbClr val="FF0000"/>
                </a:solidFill>
                <a:latin typeface="Calibri" panose="020F0502020204030204" pitchFamily="34" charset="0"/>
                <a:ea typeface="Calibri"/>
                <a:cs typeface="Calibri" panose="020F0502020204030204" pitchFamily="34" charset="0"/>
              </a:rPr>
              <a:t>  como síndrome de Down 2n+1...)</a:t>
            </a:r>
            <a:endParaRPr lang="es-ES" sz="1800" i="1" dirty="0" smtClean="0">
              <a:latin typeface="Calibri" panose="020F0502020204030204" pitchFamily="34" charset="0"/>
              <a:ea typeface="Calibri"/>
              <a:cs typeface="Calibri" panose="020F0502020204030204" pitchFamily="34" charset="0"/>
            </a:endParaRPr>
          </a:p>
          <a:p>
            <a:pPr lvl="0">
              <a:spcAft>
                <a:spcPts val="0"/>
              </a:spcAft>
              <a:buFont typeface="+mj-lt"/>
              <a:buAutoNum type="alphaLcPeriod" startAt="3"/>
            </a:pPr>
            <a:r>
              <a:rPr lang="es-ES" sz="1800" i="1" dirty="0" smtClean="0">
                <a:latin typeface="Calibri" panose="020F0502020204030204" pitchFamily="34" charset="0"/>
                <a:ea typeface="Calibri"/>
                <a:cs typeface="Calibri" panose="020F0502020204030204" pitchFamily="34" charset="0"/>
              </a:rPr>
              <a:t>Agentes:</a:t>
            </a:r>
          </a:p>
          <a:p>
            <a:pPr marL="536575" lvl="0" indent="-174625">
              <a:spcAft>
                <a:spcPts val="0"/>
              </a:spcAft>
              <a:buFont typeface="Symbol"/>
              <a:buChar char=""/>
            </a:pPr>
            <a:r>
              <a:rPr lang="es-ES" sz="1800" i="1" dirty="0" smtClean="0">
                <a:solidFill>
                  <a:srgbClr val="FF0000"/>
                </a:solidFill>
                <a:latin typeface="Calibri" panose="020F0502020204030204" pitchFamily="34" charset="0"/>
                <a:ea typeface="Calibri"/>
                <a:cs typeface="Calibri" panose="020F0502020204030204" pitchFamily="34" charset="0"/>
              </a:rPr>
              <a:t>Físicos: radiaciones (UV, X, gamma, ...)</a:t>
            </a:r>
            <a:endParaRPr lang="es-ES" sz="1800" i="1" dirty="0" smtClean="0">
              <a:latin typeface="Calibri" panose="020F0502020204030204" pitchFamily="34" charset="0"/>
              <a:ea typeface="Calibri"/>
              <a:cs typeface="Calibri" panose="020F0502020204030204" pitchFamily="34" charset="0"/>
            </a:endParaRPr>
          </a:p>
          <a:p>
            <a:pPr marL="536575" lvl="0" indent="-174625">
              <a:spcAft>
                <a:spcPts val="0"/>
              </a:spcAft>
              <a:buFont typeface="Symbol"/>
              <a:buChar char=""/>
            </a:pPr>
            <a:r>
              <a:rPr lang="es-ES" sz="1800" i="1" dirty="0" smtClean="0">
                <a:solidFill>
                  <a:srgbClr val="FF0000"/>
                </a:solidFill>
                <a:latin typeface="Calibri" panose="020F0502020204030204" pitchFamily="34" charset="0"/>
                <a:ea typeface="Calibri"/>
                <a:cs typeface="Calibri" panose="020F0502020204030204" pitchFamily="34" charset="0"/>
              </a:rPr>
              <a:t>Químicos: sustancias (acridina, </a:t>
            </a:r>
            <a:r>
              <a:rPr lang="es-ES" sz="1800" i="1" dirty="0" err="1" smtClean="0">
                <a:solidFill>
                  <a:srgbClr val="FF0000"/>
                </a:solidFill>
                <a:latin typeface="Calibri" panose="020F0502020204030204" pitchFamily="34" charset="0"/>
                <a:ea typeface="Calibri"/>
                <a:cs typeface="Calibri" panose="020F0502020204030204" pitchFamily="34" charset="0"/>
              </a:rPr>
              <a:t>benzopirenos</a:t>
            </a:r>
            <a:r>
              <a:rPr lang="es-ES" sz="1800" i="1" dirty="0" smtClean="0">
                <a:solidFill>
                  <a:srgbClr val="FF0000"/>
                </a:solidFill>
                <a:latin typeface="Calibri" panose="020F0502020204030204" pitchFamily="34" charset="0"/>
                <a:ea typeface="Calibri"/>
                <a:cs typeface="Calibri" panose="020F0502020204030204" pitchFamily="34" charset="0"/>
              </a:rPr>
              <a:t>,...)</a:t>
            </a:r>
            <a:endParaRPr lang="es-ES" sz="1800" i="1" dirty="0" smtClean="0">
              <a:latin typeface="Calibri" panose="020F0502020204030204" pitchFamily="34" charset="0"/>
              <a:ea typeface="Calibri"/>
              <a:cs typeface="Calibri" panose="020F0502020204030204" pitchFamily="34" charset="0"/>
            </a:endParaRPr>
          </a:p>
          <a:p>
            <a:pPr marL="536575" lvl="0" indent="-174625">
              <a:spcAft>
                <a:spcPts val="0"/>
              </a:spcAft>
              <a:buFont typeface="Symbol"/>
              <a:buChar char=""/>
            </a:pPr>
            <a:r>
              <a:rPr lang="es-ES" sz="1800" i="1" dirty="0" smtClean="0">
                <a:solidFill>
                  <a:srgbClr val="FF0000"/>
                </a:solidFill>
                <a:latin typeface="Calibri" panose="020F0502020204030204" pitchFamily="34" charset="0"/>
                <a:ea typeface="Calibri"/>
                <a:cs typeface="Calibri" panose="020F0502020204030204" pitchFamily="34" charset="0"/>
              </a:rPr>
              <a:t>Biológicos: virus (ej. oncogénicos)</a:t>
            </a:r>
            <a:endParaRPr lang="es-ES" sz="1800" i="1" dirty="0" smtClean="0">
              <a:latin typeface="Calibri" panose="020F0502020204030204" pitchFamily="34" charset="0"/>
              <a:ea typeface="Calibri"/>
              <a:cs typeface="Calibri" panose="020F0502020204030204" pitchFamily="34" charset="0"/>
            </a:endParaRPr>
          </a:p>
          <a:p>
            <a:pPr lvl="0">
              <a:spcAft>
                <a:spcPts val="1000"/>
              </a:spcAft>
              <a:buFont typeface="+mj-lt"/>
              <a:buAutoNum type="alphaLcPeriod" startAt="4"/>
            </a:pPr>
            <a:r>
              <a:rPr lang="es-ES" sz="1800" i="1" dirty="0" smtClean="0">
                <a:latin typeface="Calibri" panose="020F0502020204030204" pitchFamily="34" charset="0"/>
                <a:ea typeface="Calibri"/>
                <a:cs typeface="Calibri" panose="020F0502020204030204" pitchFamily="34" charset="0"/>
              </a:rPr>
              <a:t>Razonamiento:</a:t>
            </a:r>
            <a:r>
              <a:rPr lang="es-ES" sz="1800" i="1" dirty="0" smtClean="0">
                <a:solidFill>
                  <a:srgbClr val="FF0000"/>
                </a:solidFill>
                <a:latin typeface="Calibri" panose="020F0502020204030204" pitchFamily="34" charset="0"/>
                <a:ea typeface="Calibri"/>
                <a:cs typeface="Calibri" panose="020F0502020204030204" pitchFamily="34" charset="0"/>
              </a:rPr>
              <a:t> Las mutaciones originan variabilidad, principalmente ocasionando la aparición de nuevos alelos (fuente primaria de variabilidad), a partir de los cuales pueden actuar los procesos de selección natural que hacen posible el fenómeno evolutivo a partir de las tesis </a:t>
            </a:r>
            <a:r>
              <a:rPr lang="es-ES" sz="1800" i="1" dirty="0" err="1" smtClean="0">
                <a:solidFill>
                  <a:srgbClr val="FF0000"/>
                </a:solidFill>
                <a:latin typeface="Calibri" panose="020F0502020204030204" pitchFamily="34" charset="0"/>
                <a:ea typeface="Calibri"/>
                <a:cs typeface="Calibri" panose="020F0502020204030204" pitchFamily="34" charset="0"/>
              </a:rPr>
              <a:t>neodarwinistas</a:t>
            </a:r>
            <a:r>
              <a:rPr lang="es-ES" sz="1800" i="1" dirty="0" smtClean="0">
                <a:solidFill>
                  <a:srgbClr val="FF0000"/>
                </a:solidFill>
                <a:latin typeface="Calibri" panose="020F0502020204030204" pitchFamily="34" charset="0"/>
                <a:ea typeface="Calibri"/>
                <a:cs typeface="Calibri" panose="020F0502020204030204" pitchFamily="34" charset="0"/>
              </a:rPr>
              <a:t>.. </a:t>
            </a:r>
            <a:endParaRPr lang="es-ES" sz="1800" i="1" dirty="0" smtClean="0">
              <a:latin typeface="Calibri" panose="020F0502020204030204" pitchFamily="34" charset="0"/>
              <a:ea typeface="Calibri"/>
              <a:cs typeface="Calibri" panose="020F0502020204030204" pitchFamily="34" charset="0"/>
            </a:endParaRPr>
          </a:p>
          <a:p>
            <a:endParaRPr lang="es-ES" sz="18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784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ox(i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ox(in)">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9" name="Conector recto 438"/>
          <p:cNvCxnSpPr/>
          <p:nvPr/>
        </p:nvCxnSpPr>
        <p:spPr>
          <a:xfrm>
            <a:off x="2842062" y="5413156"/>
            <a:ext cx="463824" cy="3819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ector recto 64"/>
          <p:cNvCxnSpPr/>
          <p:nvPr/>
        </p:nvCxnSpPr>
        <p:spPr>
          <a:xfrm flipH="1">
            <a:off x="2079565" y="2764406"/>
            <a:ext cx="4145242" cy="76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a:stCxn id="294" idx="3"/>
          </p:cNvCxnSpPr>
          <p:nvPr/>
        </p:nvCxnSpPr>
        <p:spPr>
          <a:xfrm flipV="1">
            <a:off x="7740352" y="1227713"/>
            <a:ext cx="374015" cy="2460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158"/>
          <p:cNvSpPr txBox="1">
            <a:spLocks noChangeArrowheads="1"/>
          </p:cNvSpPr>
          <p:nvPr/>
        </p:nvSpPr>
        <p:spPr bwMode="auto">
          <a:xfrm>
            <a:off x="899592" y="783968"/>
            <a:ext cx="830064" cy="19620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Concepto</a:t>
            </a:r>
            <a:endParaRPr lang="es-ES" altLang="es-ES" sz="825" b="1" dirty="0">
              <a:solidFill>
                <a:schemeClr val="tx1"/>
              </a:solidFill>
            </a:endParaRPr>
          </a:p>
        </p:txBody>
      </p:sp>
      <p:sp>
        <p:nvSpPr>
          <p:cNvPr id="12" name="Text Box 156"/>
          <p:cNvSpPr txBox="1">
            <a:spLocks noChangeArrowheads="1"/>
          </p:cNvSpPr>
          <p:nvPr/>
        </p:nvSpPr>
        <p:spPr bwMode="auto">
          <a:xfrm>
            <a:off x="2509356" y="1538652"/>
            <a:ext cx="905643" cy="196208"/>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Dogma central </a:t>
            </a:r>
            <a:endParaRPr lang="es-ES" altLang="es-ES" sz="825" b="1" dirty="0"/>
          </a:p>
        </p:txBody>
      </p:sp>
      <p:sp>
        <p:nvSpPr>
          <p:cNvPr id="13" name="Text Box 148"/>
          <p:cNvSpPr txBox="1">
            <a:spLocks noChangeArrowheads="1"/>
          </p:cNvSpPr>
          <p:nvPr/>
        </p:nvSpPr>
        <p:spPr bwMode="auto">
          <a:xfrm>
            <a:off x="55405" y="1151793"/>
            <a:ext cx="1934296" cy="889443"/>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lvl="0" algn="ctr" eaLnBrk="0" fontAlgn="base" hangingPunct="0">
              <a:spcBef>
                <a:spcPct val="0"/>
              </a:spcBef>
              <a:spcAft>
                <a:spcPct val="0"/>
              </a:spcAft>
            </a:pPr>
            <a:r>
              <a:rPr lang="es-ES" altLang="es-ES" sz="10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Ciencia que estudia los fundamentos moleculares relativos al almacenamiento, transmisión y expresión de la información genética.</a:t>
            </a:r>
            <a:endParaRPr lang="es-ES" altLang="es-ES" sz="1000"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endParaRPr>
          </a:p>
        </p:txBody>
      </p:sp>
      <p:sp>
        <p:nvSpPr>
          <p:cNvPr id="15" name="Text Box 133"/>
          <p:cNvSpPr txBox="1">
            <a:spLocks noChangeArrowheads="1"/>
          </p:cNvSpPr>
          <p:nvPr/>
        </p:nvSpPr>
        <p:spPr bwMode="auto">
          <a:xfrm>
            <a:off x="3747842" y="2235695"/>
            <a:ext cx="1035465" cy="25391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vert="horz" wrap="square" lIns="68580" tIns="34290" rIns="68580" bIns="34290" numCol="1" anchor="ctr" anchorCtr="0" compatLnSpc="1">
            <a:prstTxWarp prst="textNoShape">
              <a:avLst/>
            </a:prstTxWarp>
            <a:spAutoFit/>
          </a:bodyPr>
          <a:lstStyle/>
          <a:p>
            <a:pPr algn="ctr" defTabSz="685800" eaLnBrk="0" fontAlgn="base" hangingPunct="0">
              <a:spcBef>
                <a:spcPct val="0"/>
              </a:spcBef>
              <a:spcAft>
                <a:spcPct val="0"/>
              </a:spcAft>
            </a:pPr>
            <a:r>
              <a:rPr lang="es-ES" altLang="es-ES" sz="1200" b="1" dirty="0">
                <a:latin typeface="Calibri" panose="020F0502020204030204" pitchFamily="34" charset="0"/>
                <a:cs typeface="Times New Roman" panose="02020603050405020304" pitchFamily="18" charset="0"/>
              </a:rPr>
              <a:t>P</a:t>
            </a:r>
            <a:r>
              <a:rPr lang="es-ES" altLang="es-ES" sz="1200" b="1" dirty="0" smtClean="0">
                <a:latin typeface="Calibri" panose="020F0502020204030204" pitchFamily="34" charset="0"/>
                <a:cs typeface="Times New Roman" panose="02020603050405020304" pitchFamily="18" charset="0"/>
              </a:rPr>
              <a:t>rocesos</a:t>
            </a:r>
            <a:endParaRPr lang="es-ES" altLang="es-ES" sz="1200" b="1" dirty="0">
              <a:solidFill>
                <a:schemeClr val="tx1"/>
              </a:solidFill>
              <a:latin typeface="Arial" panose="020B0604020202020204" pitchFamily="34" charset="0"/>
            </a:endParaRPr>
          </a:p>
        </p:txBody>
      </p:sp>
      <p:sp>
        <p:nvSpPr>
          <p:cNvPr id="16" name="Text Box 131"/>
          <p:cNvSpPr txBox="1">
            <a:spLocks noChangeArrowheads="1"/>
          </p:cNvSpPr>
          <p:nvPr/>
        </p:nvSpPr>
        <p:spPr bwMode="auto">
          <a:xfrm>
            <a:off x="6224807" y="316490"/>
            <a:ext cx="847253" cy="992579"/>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dirty="0" smtClean="0">
                <a:latin typeface="Arial" panose="020B0604020202020204" pitchFamily="34" charset="0"/>
              </a:rPr>
              <a:t>Diferencias entre individuos de una misma especie</a:t>
            </a:r>
            <a:endParaRPr lang="es-ES" altLang="es-ES" sz="1000" dirty="0">
              <a:latin typeface="Arial" panose="020B0604020202020204" pitchFamily="34" charset="0"/>
            </a:endParaRPr>
          </a:p>
        </p:txBody>
      </p:sp>
      <p:sp>
        <p:nvSpPr>
          <p:cNvPr id="17" name="AutoShape 123"/>
          <p:cNvSpPr>
            <a:spLocks noChangeShapeType="1"/>
          </p:cNvSpPr>
          <p:nvPr/>
        </p:nvSpPr>
        <p:spPr bwMode="auto">
          <a:xfrm>
            <a:off x="1331640" y="561104"/>
            <a:ext cx="0" cy="24989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s-ES" sz="1350"/>
          </a:p>
        </p:txBody>
      </p:sp>
      <p:sp>
        <p:nvSpPr>
          <p:cNvPr id="22" name="Text Box 47"/>
          <p:cNvSpPr txBox="1">
            <a:spLocks noChangeArrowheads="1"/>
          </p:cNvSpPr>
          <p:nvPr/>
        </p:nvSpPr>
        <p:spPr bwMode="auto">
          <a:xfrm>
            <a:off x="46434" y="2163301"/>
            <a:ext cx="1285190" cy="992579"/>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dirty="0" smtClean="0">
                <a:latin typeface="Calibri" panose="020F0502020204030204" pitchFamily="34" charset="0"/>
                <a:cs typeface="Calibri" panose="020F0502020204030204" pitchFamily="34" charset="0"/>
              </a:rPr>
              <a:t>Procesos fundamentales que permiten la expresión de un gen</a:t>
            </a:r>
          </a:p>
          <a:p>
            <a:pPr algn="ctr" defTabSz="685800" eaLnBrk="0" fontAlgn="base" hangingPunct="0">
              <a:spcBef>
                <a:spcPct val="0"/>
              </a:spcBef>
              <a:spcAft>
                <a:spcPct val="0"/>
              </a:spcAft>
            </a:pPr>
            <a:r>
              <a:rPr lang="es-ES" altLang="es-ES" sz="1000" dirty="0" smtClean="0">
                <a:latin typeface="Calibri" panose="020F0502020204030204" pitchFamily="34" charset="0"/>
                <a:cs typeface="Calibri" panose="020F0502020204030204" pitchFamily="34" charset="0"/>
              </a:rPr>
              <a:t>“Un gen , una proteína”</a:t>
            </a:r>
            <a:endParaRPr lang="es-ES" altLang="es-ES" sz="1000" dirty="0">
              <a:latin typeface="Calibri" panose="020F0502020204030204" pitchFamily="34" charset="0"/>
              <a:cs typeface="Calibri" panose="020F0502020204030204" pitchFamily="34" charset="0"/>
            </a:endParaRPr>
          </a:p>
        </p:txBody>
      </p:sp>
      <p:sp>
        <p:nvSpPr>
          <p:cNvPr id="28" name="Text Box 166"/>
          <p:cNvSpPr txBox="1">
            <a:spLocks noChangeArrowheads="1"/>
          </p:cNvSpPr>
          <p:nvPr/>
        </p:nvSpPr>
        <p:spPr bwMode="auto">
          <a:xfrm>
            <a:off x="3008916" y="54430"/>
            <a:ext cx="999179" cy="392415"/>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50" b="1" dirty="0" smtClean="0">
                <a:latin typeface="Calibri" panose="020F0502020204030204" pitchFamily="34" charset="0"/>
                <a:cs typeface="Times New Roman" panose="02020603050405020304" pitchFamily="18" charset="0"/>
              </a:rPr>
              <a:t>Genética molecular</a:t>
            </a:r>
            <a:endParaRPr lang="es-ES" altLang="es-ES" sz="1050" dirty="0">
              <a:latin typeface="Arial" panose="020B0604020202020204" pitchFamily="34" charset="0"/>
            </a:endParaRPr>
          </a:p>
        </p:txBody>
      </p:sp>
      <p:cxnSp>
        <p:nvCxnSpPr>
          <p:cNvPr id="29" name="Conector recto 28"/>
          <p:cNvCxnSpPr/>
          <p:nvPr/>
        </p:nvCxnSpPr>
        <p:spPr>
          <a:xfrm>
            <a:off x="2920998" y="1770931"/>
            <a:ext cx="0" cy="217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Box 156"/>
          <p:cNvSpPr txBox="1">
            <a:spLocks noChangeArrowheads="1"/>
          </p:cNvSpPr>
          <p:nvPr/>
        </p:nvSpPr>
        <p:spPr bwMode="auto">
          <a:xfrm>
            <a:off x="3041087" y="787757"/>
            <a:ext cx="957816" cy="196208"/>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a:latin typeface="Calibri" panose="020F0502020204030204" pitchFamily="34" charset="0"/>
                <a:cs typeface="Times New Roman" panose="02020603050405020304" pitchFamily="18" charset="0"/>
              </a:rPr>
              <a:t>E</a:t>
            </a:r>
            <a:r>
              <a:rPr lang="es-ES" altLang="es-ES" sz="825" b="1" dirty="0" smtClean="0">
                <a:latin typeface="Calibri" panose="020F0502020204030204" pitchFamily="34" charset="0"/>
                <a:cs typeface="Times New Roman" panose="02020603050405020304" pitchFamily="18" charset="0"/>
              </a:rPr>
              <a:t>XPRESIÓN</a:t>
            </a:r>
            <a:endParaRPr lang="es-ES" altLang="es-ES" sz="1350" dirty="0">
              <a:latin typeface="Arial" panose="020B0604020202020204" pitchFamily="34" charset="0"/>
            </a:endParaRPr>
          </a:p>
        </p:txBody>
      </p:sp>
      <p:cxnSp>
        <p:nvCxnSpPr>
          <p:cNvPr id="33" name="Conector recto 32"/>
          <p:cNvCxnSpPr/>
          <p:nvPr/>
        </p:nvCxnSpPr>
        <p:spPr>
          <a:xfrm>
            <a:off x="3519995" y="991642"/>
            <a:ext cx="0" cy="2825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flipH="1" flipV="1">
            <a:off x="2353236" y="1985921"/>
            <a:ext cx="1943141" cy="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flipH="1">
            <a:off x="5165380" y="567160"/>
            <a:ext cx="1" cy="226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111"/>
          <p:cNvSpPr txBox="1">
            <a:spLocks noChangeArrowheads="1"/>
          </p:cNvSpPr>
          <p:nvPr/>
        </p:nvSpPr>
        <p:spPr bwMode="auto">
          <a:xfrm>
            <a:off x="1582846" y="2903399"/>
            <a:ext cx="937155" cy="377026"/>
          </a:xfrm>
          <a:prstGeom prst="rect">
            <a:avLst/>
          </a:prstGeom>
          <a:solidFill>
            <a:srgbClr val="FFFF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REPLICACIÓN</a:t>
            </a:r>
          </a:p>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(Núcleo)</a:t>
            </a:r>
            <a:endParaRPr lang="es-ES" altLang="es-ES" sz="1000" b="1" dirty="0">
              <a:solidFill>
                <a:schemeClr val="tx1"/>
              </a:solidFill>
              <a:latin typeface="Calibri" panose="020F0502020204030204" pitchFamily="34" charset="0"/>
              <a:cs typeface="Calibri" panose="020F0502020204030204" pitchFamily="34" charset="0"/>
            </a:endParaRPr>
          </a:p>
        </p:txBody>
      </p:sp>
      <p:cxnSp>
        <p:nvCxnSpPr>
          <p:cNvPr id="41" name="Conector recto de flecha 40"/>
          <p:cNvCxnSpPr/>
          <p:nvPr/>
        </p:nvCxnSpPr>
        <p:spPr>
          <a:xfrm>
            <a:off x="8008952" y="2496162"/>
            <a:ext cx="142158" cy="135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p:cNvCxnSpPr/>
          <p:nvPr/>
        </p:nvCxnSpPr>
        <p:spPr>
          <a:xfrm flipH="1" flipV="1">
            <a:off x="1340983" y="2331950"/>
            <a:ext cx="524778" cy="15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AutoShape 123"/>
          <p:cNvSpPr>
            <a:spLocks noChangeShapeType="1"/>
          </p:cNvSpPr>
          <p:nvPr/>
        </p:nvSpPr>
        <p:spPr bwMode="auto">
          <a:xfrm>
            <a:off x="2345776" y="1978410"/>
            <a:ext cx="0" cy="24989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s-ES" sz="1350"/>
          </a:p>
        </p:txBody>
      </p:sp>
      <p:cxnSp>
        <p:nvCxnSpPr>
          <p:cNvPr id="131" name="Conector recto 130"/>
          <p:cNvCxnSpPr/>
          <p:nvPr/>
        </p:nvCxnSpPr>
        <p:spPr>
          <a:xfrm>
            <a:off x="3499396" y="456334"/>
            <a:ext cx="1" cy="331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Conector recto 186"/>
          <p:cNvCxnSpPr/>
          <p:nvPr/>
        </p:nvCxnSpPr>
        <p:spPr>
          <a:xfrm flipV="1">
            <a:off x="4291510" y="2472871"/>
            <a:ext cx="0" cy="2827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Conector recto de flecha 215"/>
          <p:cNvCxnSpPr/>
          <p:nvPr/>
        </p:nvCxnSpPr>
        <p:spPr>
          <a:xfrm>
            <a:off x="2132225" y="4914365"/>
            <a:ext cx="6304" cy="2085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recto de flecha 216"/>
          <p:cNvCxnSpPr/>
          <p:nvPr/>
        </p:nvCxnSpPr>
        <p:spPr>
          <a:xfrm flipH="1">
            <a:off x="1278714" y="3554228"/>
            <a:ext cx="1585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Conector recto de flecha 217"/>
          <p:cNvCxnSpPr/>
          <p:nvPr/>
        </p:nvCxnSpPr>
        <p:spPr>
          <a:xfrm>
            <a:off x="2079565" y="2771432"/>
            <a:ext cx="0" cy="1535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ector recto 241"/>
          <p:cNvCxnSpPr/>
          <p:nvPr/>
        </p:nvCxnSpPr>
        <p:spPr>
          <a:xfrm>
            <a:off x="4291510" y="1998696"/>
            <a:ext cx="1878" cy="2130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Text Box 79"/>
          <p:cNvSpPr txBox="1">
            <a:spLocks noChangeArrowheads="1"/>
          </p:cNvSpPr>
          <p:nvPr/>
        </p:nvSpPr>
        <p:spPr bwMode="auto">
          <a:xfrm>
            <a:off x="2767373" y="6368475"/>
            <a:ext cx="994929" cy="377026"/>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marL="66675" indent="-66675" defTabSz="685800" eaLnBrk="0" fontAlgn="base" hangingPunct="0">
              <a:spcBef>
                <a:spcPct val="0"/>
              </a:spcBef>
              <a:spcAft>
                <a:spcPct val="0"/>
              </a:spcAft>
              <a:buFont typeface="Arial" panose="020B0604020202020204" pitchFamily="34" charset="0"/>
              <a:buChar char="•"/>
            </a:pPr>
            <a:r>
              <a:rPr lang="es-ES" altLang="es-ES" sz="1000" b="1" dirty="0" smtClean="0">
                <a:solidFill>
                  <a:srgbClr val="7030A0"/>
                </a:solidFill>
                <a:latin typeface="Calibri" panose="020F0502020204030204" pitchFamily="34" charset="0"/>
                <a:cs typeface="Calibri" panose="020F0502020204030204" pitchFamily="34" charset="0"/>
              </a:rPr>
              <a:t>FRAGMENTOS DE OKAZAKI</a:t>
            </a:r>
            <a:endParaRPr lang="es-ES" altLang="es-ES" sz="1000" b="1" dirty="0">
              <a:solidFill>
                <a:srgbClr val="7030A0"/>
              </a:solidFill>
              <a:latin typeface="Calibri" panose="020F0502020204030204" pitchFamily="34" charset="0"/>
              <a:cs typeface="Calibri" panose="020F0502020204030204" pitchFamily="34" charset="0"/>
            </a:endParaRPr>
          </a:p>
        </p:txBody>
      </p:sp>
      <p:cxnSp>
        <p:nvCxnSpPr>
          <p:cNvPr id="272" name="Conector recto 271"/>
          <p:cNvCxnSpPr/>
          <p:nvPr/>
        </p:nvCxnSpPr>
        <p:spPr>
          <a:xfrm>
            <a:off x="1333157" y="569140"/>
            <a:ext cx="3833740" cy="17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Conector recto 116"/>
          <p:cNvCxnSpPr/>
          <p:nvPr/>
        </p:nvCxnSpPr>
        <p:spPr>
          <a:xfrm>
            <a:off x="2422814" y="3285040"/>
            <a:ext cx="9465" cy="1059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0" name="Rectángulo 379"/>
          <p:cNvSpPr/>
          <p:nvPr/>
        </p:nvSpPr>
        <p:spPr>
          <a:xfrm>
            <a:off x="21320" y="3922287"/>
            <a:ext cx="1276694" cy="17712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825" dirty="0">
              <a:solidFill>
                <a:schemeClr val="tx1"/>
              </a:solidFill>
              <a:latin typeface="Calibri" panose="020F0502020204030204" pitchFamily="34" charset="0"/>
              <a:cs typeface="Calibri" panose="020F0502020204030204" pitchFamily="34" charset="0"/>
            </a:endParaRPr>
          </a:p>
          <a:p>
            <a:pPr algn="ctr"/>
            <a:endParaRPr lang="es-ES" sz="825" dirty="0">
              <a:solidFill>
                <a:schemeClr val="tx1"/>
              </a:solidFill>
              <a:latin typeface="Calibri" panose="020F0502020204030204" pitchFamily="34" charset="0"/>
              <a:cs typeface="Calibri" panose="020F0502020204030204" pitchFamily="34" charset="0"/>
            </a:endParaRPr>
          </a:p>
          <a:p>
            <a:pPr algn="ctr"/>
            <a:endParaRPr lang="es-ES" sz="825" dirty="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ADN molde</a:t>
            </a:r>
          </a:p>
          <a:p>
            <a:pPr marL="65485" indent="-65485">
              <a:buFont typeface="Arial" panose="020B0604020202020204" pitchFamily="34" charset="0"/>
              <a:buChar char="•"/>
            </a:pPr>
            <a:r>
              <a:rPr lang="es-ES" sz="1100" dirty="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Nucleótidos </a:t>
            </a:r>
            <a:r>
              <a:rPr lang="es-ES" sz="1100" b="1" dirty="0" err="1" smtClean="0">
                <a:solidFill>
                  <a:schemeClr val="tx1"/>
                </a:solidFill>
                <a:latin typeface="Calibri" panose="020F0502020204030204" pitchFamily="34" charset="0"/>
                <a:cs typeface="Calibri" panose="020F0502020204030204" pitchFamily="34" charset="0"/>
              </a:rPr>
              <a:t>trifosfato</a:t>
            </a:r>
            <a:r>
              <a:rPr lang="es-ES" sz="1100" b="1" dirty="0" smtClean="0">
                <a:solidFill>
                  <a:schemeClr val="tx1"/>
                </a:solidFill>
                <a:latin typeface="Calibri" panose="020F0502020204030204" pitchFamily="34" charset="0"/>
                <a:cs typeface="Calibri" panose="020F0502020204030204" pitchFamily="34" charset="0"/>
              </a:rPr>
              <a:t>:</a:t>
            </a:r>
          </a:p>
          <a:p>
            <a:r>
              <a:rPr lang="es-ES" sz="900" dirty="0" smtClean="0">
                <a:solidFill>
                  <a:schemeClr val="tx1"/>
                </a:solidFill>
                <a:latin typeface="Calibri" panose="020F0502020204030204" pitchFamily="34" charset="0"/>
                <a:cs typeface="Calibri" panose="020F0502020204030204" pitchFamily="34" charset="0"/>
              </a:rPr>
              <a:t>ATP, UTP, CTP, GTP</a:t>
            </a:r>
            <a:endParaRPr lang="es-ES" sz="900" dirty="0">
              <a:solidFill>
                <a:schemeClr val="tx1"/>
              </a:solidFill>
              <a:latin typeface="Calibri" panose="020F0502020204030204" pitchFamily="34" charset="0"/>
              <a:cs typeface="Calibri" panose="020F0502020204030204" pitchFamily="34" charset="0"/>
            </a:endParaRPr>
          </a:p>
          <a:p>
            <a:r>
              <a:rPr lang="es-ES" sz="900" dirty="0" err="1" smtClean="0">
                <a:solidFill>
                  <a:schemeClr val="tx1"/>
                </a:solidFill>
                <a:latin typeface="Calibri" panose="020F0502020204030204" pitchFamily="34" charset="0"/>
                <a:cs typeface="Calibri" panose="020F0502020204030204" pitchFamily="34" charset="0"/>
              </a:rPr>
              <a:t>dATP</a:t>
            </a:r>
            <a:r>
              <a:rPr lang="es-ES" sz="900" dirty="0" smtClean="0">
                <a:solidFill>
                  <a:schemeClr val="tx1"/>
                </a:solidFill>
                <a:latin typeface="Calibri" panose="020F0502020204030204" pitchFamily="34" charset="0"/>
                <a:cs typeface="Calibri" panose="020F0502020204030204" pitchFamily="34" charset="0"/>
              </a:rPr>
              <a:t>, </a:t>
            </a:r>
            <a:r>
              <a:rPr lang="es-ES" sz="900" dirty="0" err="1" smtClean="0">
                <a:solidFill>
                  <a:schemeClr val="tx1"/>
                </a:solidFill>
                <a:latin typeface="Calibri" panose="020F0502020204030204" pitchFamily="34" charset="0"/>
                <a:cs typeface="Calibri" panose="020F0502020204030204" pitchFamily="34" charset="0"/>
              </a:rPr>
              <a:t>dTTP</a:t>
            </a:r>
            <a:r>
              <a:rPr lang="es-ES" sz="900" dirty="0" smtClean="0">
                <a:solidFill>
                  <a:schemeClr val="tx1"/>
                </a:solidFill>
                <a:latin typeface="Calibri" panose="020F0502020204030204" pitchFamily="34" charset="0"/>
                <a:cs typeface="Calibri" panose="020F0502020204030204" pitchFamily="34" charset="0"/>
              </a:rPr>
              <a:t>, </a:t>
            </a:r>
          </a:p>
          <a:p>
            <a:r>
              <a:rPr lang="es-ES" sz="900" dirty="0" err="1" smtClean="0">
                <a:solidFill>
                  <a:schemeClr val="tx1"/>
                </a:solidFill>
                <a:latin typeface="Calibri" panose="020F0502020204030204" pitchFamily="34" charset="0"/>
                <a:cs typeface="Calibri" panose="020F0502020204030204" pitchFamily="34" charset="0"/>
              </a:rPr>
              <a:t>dCTP</a:t>
            </a:r>
            <a:r>
              <a:rPr lang="es-ES" sz="900" dirty="0" smtClean="0">
                <a:solidFill>
                  <a:schemeClr val="tx1"/>
                </a:solidFill>
                <a:latin typeface="Calibri" panose="020F0502020204030204" pitchFamily="34" charset="0"/>
                <a:cs typeface="Calibri" panose="020F0502020204030204" pitchFamily="34" charset="0"/>
              </a:rPr>
              <a:t>, </a:t>
            </a:r>
            <a:r>
              <a:rPr lang="es-ES" sz="900" dirty="0" err="1" smtClean="0">
                <a:solidFill>
                  <a:schemeClr val="tx1"/>
                </a:solidFill>
                <a:latin typeface="Calibri" panose="020F0502020204030204" pitchFamily="34" charset="0"/>
                <a:cs typeface="Calibri" panose="020F0502020204030204" pitchFamily="34" charset="0"/>
              </a:rPr>
              <a:t>dGTP</a:t>
            </a:r>
            <a:endParaRPr lang="es-ES" sz="900" dirty="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ENZIMAS:</a:t>
            </a:r>
          </a:p>
          <a:p>
            <a:pPr marL="171450" indent="-171450">
              <a:buFont typeface="Courier New" panose="02070309020205020404" pitchFamily="49" charset="0"/>
              <a:buChar char="o"/>
            </a:pPr>
            <a:r>
              <a:rPr lang="es-ES" sz="1000" dirty="0" smtClean="0">
                <a:solidFill>
                  <a:schemeClr val="tx1"/>
                </a:solidFill>
                <a:latin typeface="Calibri" panose="020F0502020204030204" pitchFamily="34" charset="0"/>
                <a:cs typeface="Calibri" panose="020F0502020204030204" pitchFamily="34" charset="0"/>
              </a:rPr>
              <a:t>HELICASAS</a:t>
            </a:r>
          </a:p>
          <a:p>
            <a:pPr marL="171450" indent="-171450">
              <a:buFont typeface="Courier New" panose="02070309020205020404" pitchFamily="49" charset="0"/>
              <a:buChar char="o"/>
            </a:pPr>
            <a:r>
              <a:rPr lang="es-ES" sz="1000" dirty="0" smtClean="0">
                <a:solidFill>
                  <a:schemeClr val="tx1"/>
                </a:solidFill>
                <a:latin typeface="Calibri" panose="020F0502020204030204" pitchFamily="34" charset="0"/>
                <a:cs typeface="Calibri" panose="020F0502020204030204" pitchFamily="34" charset="0"/>
              </a:rPr>
              <a:t>RNA polimerasas</a:t>
            </a:r>
          </a:p>
          <a:p>
            <a:pPr marL="171450" indent="-171450">
              <a:buFont typeface="Courier New" panose="02070309020205020404" pitchFamily="49" charset="0"/>
              <a:buChar char="o"/>
            </a:pPr>
            <a:r>
              <a:rPr lang="es-ES" sz="1000" b="1" dirty="0" smtClean="0">
                <a:solidFill>
                  <a:srgbClr val="7030A0"/>
                </a:solidFill>
                <a:latin typeface="Calibri" panose="020F0502020204030204" pitchFamily="34" charset="0"/>
                <a:cs typeface="Calibri" panose="020F0502020204030204" pitchFamily="34" charset="0"/>
              </a:rPr>
              <a:t>DNA polimerasas</a:t>
            </a:r>
          </a:p>
          <a:p>
            <a:pPr marL="171450" indent="-171450">
              <a:buFont typeface="Courier New" panose="02070309020205020404" pitchFamily="49" charset="0"/>
              <a:buChar char="o"/>
            </a:pPr>
            <a:r>
              <a:rPr lang="es-ES" sz="1000" dirty="0" smtClean="0">
                <a:solidFill>
                  <a:schemeClr val="tx1"/>
                </a:solidFill>
                <a:latin typeface="Calibri" panose="020F0502020204030204" pitchFamily="34" charset="0"/>
                <a:cs typeface="Calibri" panose="020F0502020204030204" pitchFamily="34" charset="0"/>
              </a:rPr>
              <a:t>DNA </a:t>
            </a:r>
            <a:r>
              <a:rPr lang="es-ES" sz="1000" dirty="0" err="1" smtClean="0">
                <a:solidFill>
                  <a:schemeClr val="tx1"/>
                </a:solidFill>
                <a:latin typeface="Calibri" panose="020F0502020204030204" pitchFamily="34" charset="0"/>
                <a:cs typeface="Calibri" panose="020F0502020204030204" pitchFamily="34" charset="0"/>
              </a:rPr>
              <a:t>ligasas</a:t>
            </a:r>
            <a:endParaRPr lang="es-ES" sz="1000" dirty="0">
              <a:solidFill>
                <a:schemeClr val="tx1"/>
              </a:solidFill>
              <a:latin typeface="Calibri" panose="020F0502020204030204" pitchFamily="34" charset="0"/>
              <a:cs typeface="Calibri" panose="020F0502020204030204" pitchFamily="34" charset="0"/>
            </a:endParaRPr>
          </a:p>
          <a:p>
            <a:pPr algn="ctr"/>
            <a:endParaRPr lang="es-ES" sz="825" dirty="0">
              <a:solidFill>
                <a:schemeClr val="tx1"/>
              </a:solidFill>
              <a:latin typeface="Calibri" panose="020F0502020204030204" pitchFamily="34" charset="0"/>
              <a:cs typeface="Calibri" panose="020F0502020204030204" pitchFamily="34" charset="0"/>
            </a:endParaRPr>
          </a:p>
          <a:p>
            <a:pPr algn="ctr"/>
            <a:endParaRPr lang="es-ES" sz="825" dirty="0">
              <a:solidFill>
                <a:schemeClr val="tx1"/>
              </a:solidFill>
              <a:latin typeface="Calibri" panose="020F0502020204030204" pitchFamily="34" charset="0"/>
              <a:cs typeface="Calibri" panose="020F0502020204030204" pitchFamily="34" charset="0"/>
            </a:endParaRPr>
          </a:p>
          <a:p>
            <a:pPr algn="ctr"/>
            <a:endParaRPr lang="es-ES" sz="825" dirty="0">
              <a:solidFill>
                <a:schemeClr val="tx1"/>
              </a:solidFill>
              <a:latin typeface="Calibri" panose="020F0502020204030204" pitchFamily="34" charset="0"/>
              <a:cs typeface="Calibri" panose="020F0502020204030204" pitchFamily="34" charset="0"/>
            </a:endParaRPr>
          </a:p>
        </p:txBody>
      </p:sp>
      <p:sp>
        <p:nvSpPr>
          <p:cNvPr id="381" name="Rectángulo 380"/>
          <p:cNvSpPr/>
          <p:nvPr/>
        </p:nvSpPr>
        <p:spPr>
          <a:xfrm>
            <a:off x="6409841" y="4651465"/>
            <a:ext cx="1185516" cy="76727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Universal</a:t>
            </a:r>
          </a:p>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Degenerado</a:t>
            </a:r>
          </a:p>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Sin solapamientos ni espaciamientos</a:t>
            </a:r>
            <a:endParaRPr lang="es-ES" sz="1000" dirty="0">
              <a:solidFill>
                <a:schemeClr val="tx1"/>
              </a:solidFill>
              <a:latin typeface="Calibri" panose="020F0502020204030204" pitchFamily="34" charset="0"/>
              <a:cs typeface="Calibri" panose="020F0502020204030204" pitchFamily="34" charset="0"/>
            </a:endParaRPr>
          </a:p>
        </p:txBody>
      </p:sp>
      <p:cxnSp>
        <p:nvCxnSpPr>
          <p:cNvPr id="401" name="Conector recto de flecha 400"/>
          <p:cNvCxnSpPr/>
          <p:nvPr/>
        </p:nvCxnSpPr>
        <p:spPr>
          <a:xfrm flipV="1">
            <a:off x="5341920" y="1760374"/>
            <a:ext cx="315198" cy="10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7" name="Rectángulo 406"/>
          <p:cNvSpPr/>
          <p:nvPr/>
        </p:nvSpPr>
        <p:spPr>
          <a:xfrm>
            <a:off x="3898178" y="6094272"/>
            <a:ext cx="982312" cy="56220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s-ES" altLang="es-ES" sz="1000" b="1" dirty="0" smtClean="0">
              <a:solidFill>
                <a:schemeClr val="tx1"/>
              </a:solidFill>
              <a:latin typeface="Calibri" panose="020F0502020204030204" pitchFamily="34" charset="0"/>
              <a:cs typeface="Calibri" panose="020F0502020204030204" pitchFamily="34" charset="0"/>
            </a:endParaRPr>
          </a:p>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INICIACIÓN</a:t>
            </a:r>
          </a:p>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ELONGACIÓN</a:t>
            </a:r>
          </a:p>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TERMINACIÓN</a:t>
            </a:r>
            <a:endParaRPr lang="es-ES" altLang="es-ES" sz="1000" b="1" dirty="0">
              <a:solidFill>
                <a:schemeClr val="tx1"/>
              </a:solidFill>
              <a:latin typeface="Calibri" panose="020F0502020204030204" pitchFamily="34" charset="0"/>
              <a:cs typeface="Calibri" panose="020F0502020204030204" pitchFamily="34" charset="0"/>
            </a:endParaRPr>
          </a:p>
          <a:p>
            <a:pPr algn="ctr" eaLnBrk="0" fontAlgn="base" hangingPunct="0">
              <a:spcBef>
                <a:spcPct val="0"/>
              </a:spcBef>
              <a:spcAft>
                <a:spcPct val="0"/>
              </a:spcAft>
            </a:pP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233" name="Text Box 158"/>
          <p:cNvSpPr txBox="1">
            <a:spLocks noChangeArrowheads="1"/>
          </p:cNvSpPr>
          <p:nvPr/>
        </p:nvSpPr>
        <p:spPr bwMode="auto">
          <a:xfrm>
            <a:off x="1750262" y="2217049"/>
            <a:ext cx="830064" cy="19620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Concepto</a:t>
            </a:r>
            <a:endParaRPr lang="es-ES" altLang="es-ES" sz="825" b="1" dirty="0">
              <a:solidFill>
                <a:schemeClr val="tx1"/>
              </a:solidFill>
            </a:endParaRPr>
          </a:p>
        </p:txBody>
      </p:sp>
      <p:cxnSp>
        <p:nvCxnSpPr>
          <p:cNvPr id="245" name="Conector recto de flecha 244"/>
          <p:cNvCxnSpPr/>
          <p:nvPr/>
        </p:nvCxnSpPr>
        <p:spPr>
          <a:xfrm>
            <a:off x="1115616" y="1006884"/>
            <a:ext cx="0" cy="1449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7" name="Text Box 111"/>
          <p:cNvSpPr txBox="1">
            <a:spLocks noChangeArrowheads="1"/>
          </p:cNvSpPr>
          <p:nvPr/>
        </p:nvSpPr>
        <p:spPr bwMode="auto">
          <a:xfrm>
            <a:off x="2667238" y="2910314"/>
            <a:ext cx="1004511" cy="377026"/>
          </a:xfrm>
          <a:prstGeom prst="rect">
            <a:avLst/>
          </a:prstGeom>
          <a:solidFill>
            <a:srgbClr val="FFFF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TRANSCRIPCIÓN</a:t>
            </a:r>
          </a:p>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(Núcleo)</a:t>
            </a:r>
            <a:endParaRPr lang="es-ES" altLang="es-ES" sz="1000" b="1" dirty="0">
              <a:solidFill>
                <a:schemeClr val="tx1"/>
              </a:solidFill>
              <a:latin typeface="Calibri" panose="020F0502020204030204" pitchFamily="34" charset="0"/>
              <a:cs typeface="Calibri" panose="020F0502020204030204" pitchFamily="34" charset="0"/>
            </a:endParaRPr>
          </a:p>
        </p:txBody>
      </p:sp>
      <p:cxnSp>
        <p:nvCxnSpPr>
          <p:cNvPr id="248" name="Conector recto de flecha 247"/>
          <p:cNvCxnSpPr/>
          <p:nvPr/>
        </p:nvCxnSpPr>
        <p:spPr>
          <a:xfrm>
            <a:off x="7353789" y="3546129"/>
            <a:ext cx="300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Text Box 111"/>
          <p:cNvSpPr txBox="1">
            <a:spLocks noChangeArrowheads="1"/>
          </p:cNvSpPr>
          <p:nvPr/>
        </p:nvSpPr>
        <p:spPr bwMode="auto">
          <a:xfrm>
            <a:off x="3809825" y="2921795"/>
            <a:ext cx="1099590" cy="377026"/>
          </a:xfrm>
          <a:prstGeom prst="rect">
            <a:avLst/>
          </a:prstGeom>
          <a:solidFill>
            <a:srgbClr val="FFFF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MADURACIÓN</a:t>
            </a:r>
          </a:p>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(Núcleo)</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254" name="Text Box 111"/>
          <p:cNvSpPr txBox="1">
            <a:spLocks noChangeArrowheads="1"/>
          </p:cNvSpPr>
          <p:nvPr/>
        </p:nvSpPr>
        <p:spPr bwMode="auto">
          <a:xfrm>
            <a:off x="5649687" y="2912002"/>
            <a:ext cx="1126582" cy="377026"/>
          </a:xfrm>
          <a:prstGeom prst="rect">
            <a:avLst/>
          </a:prstGeom>
          <a:solidFill>
            <a:srgbClr val="FFFF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TRADUCCIÓN</a:t>
            </a:r>
          </a:p>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(Ribosomas)</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257" name="Text Box 156"/>
          <p:cNvSpPr txBox="1">
            <a:spLocks noChangeArrowheads="1"/>
          </p:cNvSpPr>
          <p:nvPr/>
        </p:nvSpPr>
        <p:spPr bwMode="auto">
          <a:xfrm>
            <a:off x="3740493" y="1534949"/>
            <a:ext cx="905643" cy="196208"/>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REGULACIÓN </a:t>
            </a:r>
            <a:endParaRPr lang="es-ES" altLang="es-ES" sz="825" b="1" dirty="0"/>
          </a:p>
        </p:txBody>
      </p:sp>
      <p:cxnSp>
        <p:nvCxnSpPr>
          <p:cNvPr id="262" name="Conector recto 261"/>
          <p:cNvCxnSpPr/>
          <p:nvPr/>
        </p:nvCxnSpPr>
        <p:spPr>
          <a:xfrm flipH="1">
            <a:off x="2820071" y="1266546"/>
            <a:ext cx="1473317" cy="15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Conector recto de flecha 264"/>
          <p:cNvCxnSpPr/>
          <p:nvPr/>
        </p:nvCxnSpPr>
        <p:spPr>
          <a:xfrm>
            <a:off x="2820071" y="1281907"/>
            <a:ext cx="0" cy="2530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Conector recto de flecha 266"/>
          <p:cNvCxnSpPr/>
          <p:nvPr/>
        </p:nvCxnSpPr>
        <p:spPr>
          <a:xfrm>
            <a:off x="4293388" y="1266546"/>
            <a:ext cx="0" cy="2530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 Box 158"/>
          <p:cNvSpPr txBox="1">
            <a:spLocks noChangeArrowheads="1"/>
          </p:cNvSpPr>
          <p:nvPr/>
        </p:nvSpPr>
        <p:spPr bwMode="auto">
          <a:xfrm>
            <a:off x="1463281" y="3447291"/>
            <a:ext cx="830064" cy="2231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Calibri" panose="020F0502020204030204" pitchFamily="34" charset="0"/>
              </a:rPr>
              <a:t>Concepto</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275" name="Text Box 158"/>
          <p:cNvSpPr txBox="1">
            <a:spLocks noChangeArrowheads="1"/>
          </p:cNvSpPr>
          <p:nvPr/>
        </p:nvSpPr>
        <p:spPr bwMode="auto">
          <a:xfrm>
            <a:off x="2956663" y="3426644"/>
            <a:ext cx="830064" cy="2231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Calibri" panose="020F0502020204030204" pitchFamily="34" charset="0"/>
              </a:rPr>
              <a:t>Concepto</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276" name="Text Box 158"/>
          <p:cNvSpPr txBox="1">
            <a:spLocks noChangeArrowheads="1"/>
          </p:cNvSpPr>
          <p:nvPr/>
        </p:nvSpPr>
        <p:spPr bwMode="auto">
          <a:xfrm>
            <a:off x="4230375" y="3419964"/>
            <a:ext cx="830064" cy="2231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Calibri" panose="020F0502020204030204" pitchFamily="34" charset="0"/>
              </a:rPr>
              <a:t>Concepto</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277" name="Text Box 158"/>
          <p:cNvSpPr txBox="1">
            <a:spLocks noChangeArrowheads="1"/>
          </p:cNvSpPr>
          <p:nvPr/>
        </p:nvSpPr>
        <p:spPr bwMode="auto">
          <a:xfrm>
            <a:off x="6575218" y="3442107"/>
            <a:ext cx="830064" cy="2231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Calibri" panose="020F0502020204030204" pitchFamily="34" charset="0"/>
              </a:rPr>
              <a:t>Concepto</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278" name="Text Box 29"/>
          <p:cNvSpPr txBox="1">
            <a:spLocks noChangeArrowheads="1"/>
          </p:cNvSpPr>
          <p:nvPr/>
        </p:nvSpPr>
        <p:spPr bwMode="auto">
          <a:xfrm>
            <a:off x="1447143" y="3922502"/>
            <a:ext cx="837237" cy="2382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ELEMENTOS</a:t>
            </a:r>
            <a:endParaRPr lang="es-ES" altLang="es-ES" sz="1000" b="1" dirty="0">
              <a:solidFill>
                <a:schemeClr val="tx1"/>
              </a:solidFill>
              <a:latin typeface="Arial" panose="020B0604020202020204" pitchFamily="34" charset="0"/>
            </a:endParaRPr>
          </a:p>
        </p:txBody>
      </p:sp>
      <p:sp>
        <p:nvSpPr>
          <p:cNvPr id="279" name="Text Box 29"/>
          <p:cNvSpPr txBox="1">
            <a:spLocks noChangeArrowheads="1"/>
          </p:cNvSpPr>
          <p:nvPr/>
        </p:nvSpPr>
        <p:spPr bwMode="auto">
          <a:xfrm>
            <a:off x="2971256" y="4110453"/>
            <a:ext cx="837237" cy="2382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ELEMENTOS</a:t>
            </a:r>
            <a:endParaRPr lang="es-ES" altLang="es-ES" sz="1000" b="1" dirty="0">
              <a:solidFill>
                <a:schemeClr val="tx1"/>
              </a:solidFill>
              <a:latin typeface="Arial" panose="020B0604020202020204" pitchFamily="34" charset="0"/>
            </a:endParaRPr>
          </a:p>
        </p:txBody>
      </p:sp>
      <p:cxnSp>
        <p:nvCxnSpPr>
          <p:cNvPr id="281" name="Conector recto 280"/>
          <p:cNvCxnSpPr/>
          <p:nvPr/>
        </p:nvCxnSpPr>
        <p:spPr>
          <a:xfrm flipH="1">
            <a:off x="6299089" y="3291315"/>
            <a:ext cx="6489" cy="22312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Conector recto 281"/>
          <p:cNvCxnSpPr/>
          <p:nvPr/>
        </p:nvCxnSpPr>
        <p:spPr>
          <a:xfrm flipH="1">
            <a:off x="4072594" y="3302995"/>
            <a:ext cx="4275"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Text Box 29"/>
          <p:cNvSpPr txBox="1">
            <a:spLocks noChangeArrowheads="1"/>
          </p:cNvSpPr>
          <p:nvPr/>
        </p:nvSpPr>
        <p:spPr bwMode="auto">
          <a:xfrm>
            <a:off x="3114852" y="5770782"/>
            <a:ext cx="837237" cy="2382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ETAPAS</a:t>
            </a:r>
            <a:endParaRPr lang="es-ES" altLang="es-ES" sz="1000" b="1" dirty="0">
              <a:solidFill>
                <a:schemeClr val="tx1"/>
              </a:solidFill>
              <a:latin typeface="Arial" panose="020B0604020202020204" pitchFamily="34" charset="0"/>
            </a:endParaRPr>
          </a:p>
        </p:txBody>
      </p:sp>
      <p:cxnSp>
        <p:nvCxnSpPr>
          <p:cNvPr id="283" name="Conector recto 282"/>
          <p:cNvCxnSpPr/>
          <p:nvPr/>
        </p:nvCxnSpPr>
        <p:spPr>
          <a:xfrm>
            <a:off x="2826693" y="3307577"/>
            <a:ext cx="17723" cy="2111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Text Box 158"/>
          <p:cNvSpPr txBox="1">
            <a:spLocks noChangeArrowheads="1"/>
          </p:cNvSpPr>
          <p:nvPr/>
        </p:nvSpPr>
        <p:spPr bwMode="auto">
          <a:xfrm>
            <a:off x="5101776" y="1084353"/>
            <a:ext cx="830064" cy="19620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Concepto</a:t>
            </a:r>
            <a:endParaRPr lang="es-ES" altLang="es-ES" sz="825" b="1" dirty="0">
              <a:solidFill>
                <a:schemeClr val="tx1"/>
              </a:solidFill>
            </a:endParaRPr>
          </a:p>
        </p:txBody>
      </p:sp>
      <p:cxnSp>
        <p:nvCxnSpPr>
          <p:cNvPr id="287" name="Conector recto 286"/>
          <p:cNvCxnSpPr/>
          <p:nvPr/>
        </p:nvCxnSpPr>
        <p:spPr>
          <a:xfrm flipH="1" flipV="1">
            <a:off x="6708799" y="1784768"/>
            <a:ext cx="226680" cy="49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Conector recto 289"/>
          <p:cNvCxnSpPr/>
          <p:nvPr/>
        </p:nvCxnSpPr>
        <p:spPr>
          <a:xfrm>
            <a:off x="4894768" y="980170"/>
            <a:ext cx="14647" cy="1433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1" name="Text Box 158"/>
          <p:cNvSpPr txBox="1">
            <a:spLocks noChangeArrowheads="1"/>
          </p:cNvSpPr>
          <p:nvPr/>
        </p:nvSpPr>
        <p:spPr bwMode="auto">
          <a:xfrm>
            <a:off x="7128597" y="1719829"/>
            <a:ext cx="478611" cy="19620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TIPOS</a:t>
            </a:r>
            <a:endParaRPr lang="es-ES" altLang="es-ES" sz="825" b="1" dirty="0">
              <a:solidFill>
                <a:schemeClr val="tx1"/>
              </a:solidFill>
            </a:endParaRPr>
          </a:p>
        </p:txBody>
      </p:sp>
      <p:sp>
        <p:nvSpPr>
          <p:cNvPr id="292" name="Text Box 156"/>
          <p:cNvSpPr txBox="1">
            <a:spLocks noChangeArrowheads="1"/>
          </p:cNvSpPr>
          <p:nvPr/>
        </p:nvSpPr>
        <p:spPr bwMode="auto">
          <a:xfrm>
            <a:off x="4691832" y="778153"/>
            <a:ext cx="924810" cy="196208"/>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VARIABILIDAD</a:t>
            </a:r>
            <a:endParaRPr lang="es-ES" altLang="es-ES" sz="825" b="1" dirty="0"/>
          </a:p>
        </p:txBody>
      </p:sp>
      <p:cxnSp>
        <p:nvCxnSpPr>
          <p:cNvPr id="293" name="Conector recto 292"/>
          <p:cNvCxnSpPr>
            <a:endCxn id="318" idx="1"/>
          </p:cNvCxnSpPr>
          <p:nvPr/>
        </p:nvCxnSpPr>
        <p:spPr>
          <a:xfrm>
            <a:off x="4902501" y="2394448"/>
            <a:ext cx="213895" cy="1022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4" name="Text Box 158"/>
          <p:cNvSpPr txBox="1">
            <a:spLocks noChangeArrowheads="1"/>
          </p:cNvSpPr>
          <p:nvPr/>
        </p:nvSpPr>
        <p:spPr bwMode="auto">
          <a:xfrm>
            <a:off x="7118366" y="1375667"/>
            <a:ext cx="621986" cy="19620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Concepto</a:t>
            </a:r>
            <a:endParaRPr lang="es-ES" altLang="es-ES" sz="825" b="1" dirty="0">
              <a:solidFill>
                <a:schemeClr val="tx1"/>
              </a:solidFill>
            </a:endParaRPr>
          </a:p>
        </p:txBody>
      </p:sp>
      <p:cxnSp>
        <p:nvCxnSpPr>
          <p:cNvPr id="295" name="Conector recto 294"/>
          <p:cNvCxnSpPr/>
          <p:nvPr/>
        </p:nvCxnSpPr>
        <p:spPr>
          <a:xfrm flipH="1" flipV="1">
            <a:off x="5327124" y="1569329"/>
            <a:ext cx="14796" cy="5911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Text Box 158"/>
          <p:cNvSpPr txBox="1">
            <a:spLocks noChangeArrowheads="1"/>
          </p:cNvSpPr>
          <p:nvPr/>
        </p:nvSpPr>
        <p:spPr bwMode="auto">
          <a:xfrm>
            <a:off x="5092342" y="1376988"/>
            <a:ext cx="830064" cy="19620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FUENTES</a:t>
            </a:r>
            <a:endParaRPr lang="es-ES" altLang="es-ES" sz="825" b="1" dirty="0">
              <a:solidFill>
                <a:schemeClr val="tx1"/>
              </a:solidFill>
            </a:endParaRPr>
          </a:p>
        </p:txBody>
      </p:sp>
      <p:cxnSp>
        <p:nvCxnSpPr>
          <p:cNvPr id="302" name="Conector recto 301"/>
          <p:cNvCxnSpPr/>
          <p:nvPr/>
        </p:nvCxnSpPr>
        <p:spPr>
          <a:xfrm>
            <a:off x="4914751" y="1202083"/>
            <a:ext cx="160038" cy="34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6" name="Text Box 156"/>
          <p:cNvSpPr txBox="1">
            <a:spLocks noChangeArrowheads="1"/>
          </p:cNvSpPr>
          <p:nvPr/>
        </p:nvSpPr>
        <p:spPr bwMode="auto">
          <a:xfrm>
            <a:off x="5668160" y="2044682"/>
            <a:ext cx="969537" cy="196208"/>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SECUNDARIAS </a:t>
            </a:r>
            <a:endParaRPr lang="es-ES" altLang="es-ES" sz="825" b="1" dirty="0"/>
          </a:p>
        </p:txBody>
      </p:sp>
      <p:cxnSp>
        <p:nvCxnSpPr>
          <p:cNvPr id="311" name="Conector recto 310"/>
          <p:cNvCxnSpPr/>
          <p:nvPr/>
        </p:nvCxnSpPr>
        <p:spPr>
          <a:xfrm>
            <a:off x="4914751" y="1473273"/>
            <a:ext cx="160038" cy="34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Conector recto 312"/>
          <p:cNvCxnSpPr/>
          <p:nvPr/>
        </p:nvCxnSpPr>
        <p:spPr>
          <a:xfrm flipH="1" flipV="1">
            <a:off x="6935398" y="1456015"/>
            <a:ext cx="523" cy="1016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Conector recto de flecha 314"/>
          <p:cNvCxnSpPr/>
          <p:nvPr/>
        </p:nvCxnSpPr>
        <p:spPr>
          <a:xfrm flipV="1">
            <a:off x="5341920" y="2132461"/>
            <a:ext cx="315198" cy="10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8" name="Text Box 158"/>
          <p:cNvSpPr txBox="1">
            <a:spLocks noChangeArrowheads="1"/>
          </p:cNvSpPr>
          <p:nvPr/>
        </p:nvSpPr>
        <p:spPr bwMode="auto">
          <a:xfrm>
            <a:off x="5116396" y="2335088"/>
            <a:ext cx="830064" cy="3231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t>IMPORTACIA EVOLUTIVA</a:t>
            </a:r>
            <a:endParaRPr lang="es-ES" altLang="es-ES" sz="825" b="1" dirty="0">
              <a:solidFill>
                <a:schemeClr val="tx1"/>
              </a:solidFill>
            </a:endParaRPr>
          </a:p>
        </p:txBody>
      </p:sp>
      <p:cxnSp>
        <p:nvCxnSpPr>
          <p:cNvPr id="325" name="Conector recto de flecha 324"/>
          <p:cNvCxnSpPr/>
          <p:nvPr/>
        </p:nvCxnSpPr>
        <p:spPr>
          <a:xfrm flipV="1">
            <a:off x="5934514" y="1178534"/>
            <a:ext cx="270405" cy="39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Conector recto de flecha 325"/>
          <p:cNvCxnSpPr/>
          <p:nvPr/>
        </p:nvCxnSpPr>
        <p:spPr>
          <a:xfrm>
            <a:off x="7622970" y="1831349"/>
            <a:ext cx="3955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 Box 29"/>
          <p:cNvSpPr txBox="1">
            <a:spLocks noChangeArrowheads="1"/>
          </p:cNvSpPr>
          <p:nvPr/>
        </p:nvSpPr>
        <p:spPr bwMode="auto">
          <a:xfrm>
            <a:off x="4217048" y="4217337"/>
            <a:ext cx="837237" cy="2382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Calibri" panose="020F0502020204030204" pitchFamily="34" charset="0"/>
              </a:rPr>
              <a:t>ELEMENTOS</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333" name="Text Box 29"/>
          <p:cNvSpPr txBox="1">
            <a:spLocks noChangeArrowheads="1"/>
          </p:cNvSpPr>
          <p:nvPr/>
        </p:nvSpPr>
        <p:spPr bwMode="auto">
          <a:xfrm>
            <a:off x="7097183" y="2275542"/>
            <a:ext cx="886129" cy="34740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AGENTES MUTÁGENOS</a:t>
            </a:r>
            <a:endParaRPr lang="es-ES" altLang="es-ES" sz="1000" b="1" dirty="0">
              <a:solidFill>
                <a:schemeClr val="tx1"/>
              </a:solidFill>
              <a:latin typeface="Arial" panose="020B0604020202020204" pitchFamily="34" charset="0"/>
            </a:endParaRPr>
          </a:p>
        </p:txBody>
      </p:sp>
      <p:sp>
        <p:nvSpPr>
          <p:cNvPr id="334" name="Text Box 29"/>
          <p:cNvSpPr txBox="1">
            <a:spLocks noChangeArrowheads="1"/>
          </p:cNvSpPr>
          <p:nvPr/>
        </p:nvSpPr>
        <p:spPr bwMode="auto">
          <a:xfrm>
            <a:off x="4880490" y="4899513"/>
            <a:ext cx="837237" cy="2382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Procesos</a:t>
            </a:r>
            <a:endParaRPr lang="es-ES" altLang="es-ES" sz="1000" b="1" dirty="0">
              <a:solidFill>
                <a:schemeClr val="tx1"/>
              </a:solidFill>
              <a:latin typeface="Arial" panose="020B0604020202020204" pitchFamily="34" charset="0"/>
            </a:endParaRPr>
          </a:p>
        </p:txBody>
      </p:sp>
      <p:cxnSp>
        <p:nvCxnSpPr>
          <p:cNvPr id="335" name="Conector recto de flecha 334"/>
          <p:cNvCxnSpPr/>
          <p:nvPr/>
        </p:nvCxnSpPr>
        <p:spPr>
          <a:xfrm flipH="1">
            <a:off x="1288589" y="4077953"/>
            <a:ext cx="1585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Conector recto de flecha 335"/>
          <p:cNvCxnSpPr/>
          <p:nvPr/>
        </p:nvCxnSpPr>
        <p:spPr>
          <a:xfrm>
            <a:off x="6958165" y="4448601"/>
            <a:ext cx="0" cy="1936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1" name="Text Box 131"/>
          <p:cNvSpPr txBox="1">
            <a:spLocks noChangeArrowheads="1"/>
          </p:cNvSpPr>
          <p:nvPr/>
        </p:nvSpPr>
        <p:spPr bwMode="auto">
          <a:xfrm>
            <a:off x="7654687" y="489161"/>
            <a:ext cx="1423598" cy="761747"/>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sz="900" b="1" i="1" dirty="0"/>
              <a:t>Cualquier alteración que afecte al ADN</a:t>
            </a:r>
            <a:r>
              <a:rPr lang="es-ES" sz="900" i="1" dirty="0"/>
              <a:t> que suponga algún fallo en la transmisión de la información </a:t>
            </a:r>
            <a:r>
              <a:rPr lang="es-ES" sz="900" i="1" dirty="0" smtClean="0"/>
              <a:t>genética.</a:t>
            </a:r>
            <a:endParaRPr lang="es-ES" altLang="es-ES" sz="825" dirty="0">
              <a:latin typeface="Arial" panose="020B0604020202020204" pitchFamily="34" charset="0"/>
            </a:endParaRPr>
          </a:p>
        </p:txBody>
      </p:sp>
      <p:sp>
        <p:nvSpPr>
          <p:cNvPr id="370" name="Text Box 111"/>
          <p:cNvSpPr txBox="1">
            <a:spLocks noChangeArrowheads="1"/>
          </p:cNvSpPr>
          <p:nvPr/>
        </p:nvSpPr>
        <p:spPr bwMode="auto">
          <a:xfrm>
            <a:off x="5682714" y="1615901"/>
            <a:ext cx="1126582" cy="323165"/>
          </a:xfrm>
          <a:prstGeom prst="rect">
            <a:avLst/>
          </a:prstGeom>
          <a:solidFill>
            <a:srgbClr val="FFFF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solidFill>
                  <a:schemeClr val="tx1"/>
                </a:solidFill>
              </a:rPr>
              <a:t>MUTACIONES</a:t>
            </a:r>
          </a:p>
          <a:p>
            <a:pPr algn="ctr" defTabSz="685800" eaLnBrk="0" fontAlgn="base" hangingPunct="0">
              <a:spcBef>
                <a:spcPct val="0"/>
              </a:spcBef>
              <a:spcAft>
                <a:spcPct val="0"/>
              </a:spcAft>
            </a:pPr>
            <a:r>
              <a:rPr lang="es-ES" altLang="es-ES" sz="825" b="1" dirty="0" smtClean="0">
                <a:solidFill>
                  <a:schemeClr val="tx1"/>
                </a:solidFill>
              </a:rPr>
              <a:t>(F. Primarias)</a:t>
            </a:r>
            <a:endParaRPr lang="es-ES" altLang="es-ES" sz="825" b="1" dirty="0">
              <a:solidFill>
                <a:schemeClr val="tx1"/>
              </a:solidFill>
            </a:endParaRPr>
          </a:p>
        </p:txBody>
      </p:sp>
      <p:cxnSp>
        <p:nvCxnSpPr>
          <p:cNvPr id="374" name="Conector recto 373"/>
          <p:cNvCxnSpPr/>
          <p:nvPr/>
        </p:nvCxnSpPr>
        <p:spPr>
          <a:xfrm flipH="1">
            <a:off x="1847042" y="5594214"/>
            <a:ext cx="3754" cy="4224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Conector recto 374"/>
          <p:cNvCxnSpPr/>
          <p:nvPr/>
        </p:nvCxnSpPr>
        <p:spPr>
          <a:xfrm flipH="1" flipV="1">
            <a:off x="1574039" y="4671064"/>
            <a:ext cx="155618" cy="939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Conector recto 375"/>
          <p:cNvCxnSpPr/>
          <p:nvPr/>
        </p:nvCxnSpPr>
        <p:spPr>
          <a:xfrm flipH="1" flipV="1">
            <a:off x="6299589" y="3519098"/>
            <a:ext cx="280646" cy="7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5" name="Text Box 131"/>
          <p:cNvSpPr txBox="1">
            <a:spLocks noChangeArrowheads="1"/>
          </p:cNvSpPr>
          <p:nvPr/>
        </p:nvSpPr>
        <p:spPr bwMode="auto">
          <a:xfrm>
            <a:off x="38036" y="3339567"/>
            <a:ext cx="1243261" cy="450123"/>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dirty="0" smtClean="0">
                <a:latin typeface="Arial" panose="020B0604020202020204" pitchFamily="34" charset="0"/>
              </a:rPr>
              <a:t>Síntesis de ADN según modelo </a:t>
            </a:r>
            <a:r>
              <a:rPr lang="es-ES" altLang="es-ES" sz="825" b="1" dirty="0" smtClean="0">
                <a:solidFill>
                  <a:srgbClr val="7030A0"/>
                </a:solidFill>
                <a:latin typeface="Arial" panose="020B0604020202020204" pitchFamily="34" charset="0"/>
              </a:rPr>
              <a:t>SEMICONSERVATIVO</a:t>
            </a:r>
            <a:endParaRPr lang="es-ES" altLang="es-ES" sz="825" b="1" dirty="0">
              <a:solidFill>
                <a:srgbClr val="7030A0"/>
              </a:solidFill>
              <a:latin typeface="Arial" panose="020B0604020202020204" pitchFamily="34" charset="0"/>
            </a:endParaRPr>
          </a:p>
        </p:txBody>
      </p:sp>
      <p:cxnSp>
        <p:nvCxnSpPr>
          <p:cNvPr id="402" name="Conector recto 401"/>
          <p:cNvCxnSpPr/>
          <p:nvPr/>
        </p:nvCxnSpPr>
        <p:spPr>
          <a:xfrm>
            <a:off x="6958165" y="1785188"/>
            <a:ext cx="160038" cy="34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Conector recto 402"/>
          <p:cNvCxnSpPr/>
          <p:nvPr/>
        </p:nvCxnSpPr>
        <p:spPr>
          <a:xfrm flipV="1">
            <a:off x="2288853" y="3552367"/>
            <a:ext cx="141486" cy="1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Conector recto 409"/>
          <p:cNvCxnSpPr/>
          <p:nvPr/>
        </p:nvCxnSpPr>
        <p:spPr>
          <a:xfrm flipV="1">
            <a:off x="2285957" y="4052604"/>
            <a:ext cx="141486" cy="1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Conector recto 410"/>
          <p:cNvCxnSpPr/>
          <p:nvPr/>
        </p:nvCxnSpPr>
        <p:spPr>
          <a:xfrm flipV="1">
            <a:off x="2228440" y="4342348"/>
            <a:ext cx="203840" cy="114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Conector recto 411"/>
          <p:cNvCxnSpPr/>
          <p:nvPr/>
        </p:nvCxnSpPr>
        <p:spPr>
          <a:xfrm>
            <a:off x="1562332" y="4603992"/>
            <a:ext cx="5371" cy="16732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Conector recto de flecha 418"/>
          <p:cNvCxnSpPr/>
          <p:nvPr/>
        </p:nvCxnSpPr>
        <p:spPr>
          <a:xfrm>
            <a:off x="2906441" y="6128298"/>
            <a:ext cx="7090" cy="2383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0" name="Conector recto de flecha 419"/>
          <p:cNvCxnSpPr/>
          <p:nvPr/>
        </p:nvCxnSpPr>
        <p:spPr>
          <a:xfrm>
            <a:off x="4994770" y="4456799"/>
            <a:ext cx="0" cy="442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1" name="Rectángulo 420"/>
          <p:cNvSpPr/>
          <p:nvPr/>
        </p:nvSpPr>
        <p:spPr>
          <a:xfrm>
            <a:off x="1714322" y="5362705"/>
            <a:ext cx="914618" cy="22413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ELONGACIÓN</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422" name="Rectángulo 421"/>
          <p:cNvSpPr/>
          <p:nvPr/>
        </p:nvSpPr>
        <p:spPr>
          <a:xfrm>
            <a:off x="1729655" y="4729664"/>
            <a:ext cx="899285" cy="1847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INICIACIÓN</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423" name="Rectángulo 422"/>
          <p:cNvSpPr/>
          <p:nvPr/>
        </p:nvSpPr>
        <p:spPr>
          <a:xfrm>
            <a:off x="1689944" y="6269167"/>
            <a:ext cx="967252" cy="25752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TERMINACIÓN</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424" name="Text Box 131"/>
          <p:cNvSpPr txBox="1">
            <a:spLocks noChangeArrowheads="1"/>
          </p:cNvSpPr>
          <p:nvPr/>
        </p:nvSpPr>
        <p:spPr bwMode="auto">
          <a:xfrm>
            <a:off x="1763683" y="5101634"/>
            <a:ext cx="748141" cy="196208"/>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a:latin typeface="Arial" panose="020B0604020202020204" pitchFamily="34" charset="0"/>
              </a:rPr>
              <a:t>H</a:t>
            </a:r>
            <a:r>
              <a:rPr lang="es-ES" altLang="es-ES" sz="825" b="1" dirty="0" smtClean="0">
                <a:latin typeface="Arial" panose="020B0604020202020204" pitchFamily="34" charset="0"/>
              </a:rPr>
              <a:t>ELICASAS</a:t>
            </a:r>
            <a:endParaRPr lang="es-ES" altLang="es-ES" sz="825" b="1" dirty="0">
              <a:solidFill>
                <a:srgbClr val="7030A0"/>
              </a:solidFill>
              <a:latin typeface="Arial" panose="020B0604020202020204" pitchFamily="34" charset="0"/>
            </a:endParaRPr>
          </a:p>
        </p:txBody>
      </p:sp>
      <p:cxnSp>
        <p:nvCxnSpPr>
          <p:cNvPr id="425" name="Conector recto 424"/>
          <p:cNvCxnSpPr>
            <a:stCxn id="421" idx="1"/>
          </p:cNvCxnSpPr>
          <p:nvPr/>
        </p:nvCxnSpPr>
        <p:spPr>
          <a:xfrm flipH="1" flipV="1">
            <a:off x="1572622" y="5362706"/>
            <a:ext cx="141700" cy="112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Conector recto 425"/>
          <p:cNvCxnSpPr/>
          <p:nvPr/>
        </p:nvCxnSpPr>
        <p:spPr>
          <a:xfrm flipH="1" flipV="1">
            <a:off x="1564790" y="6262251"/>
            <a:ext cx="141703" cy="1071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Conector recto de flecha 426"/>
          <p:cNvCxnSpPr/>
          <p:nvPr/>
        </p:nvCxnSpPr>
        <p:spPr>
          <a:xfrm>
            <a:off x="1837953" y="5693516"/>
            <a:ext cx="123682" cy="1117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8" name="Text Box 131"/>
          <p:cNvSpPr txBox="1">
            <a:spLocks noChangeArrowheads="1"/>
          </p:cNvSpPr>
          <p:nvPr/>
        </p:nvSpPr>
        <p:spPr bwMode="auto">
          <a:xfrm>
            <a:off x="1989701" y="5707160"/>
            <a:ext cx="748141" cy="196208"/>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solidFill>
                  <a:srgbClr val="7030A0"/>
                </a:solidFill>
                <a:latin typeface="Arial" panose="020B0604020202020204" pitchFamily="34" charset="0"/>
              </a:rPr>
              <a:t>CONTINUA</a:t>
            </a:r>
            <a:endParaRPr lang="es-ES" altLang="es-ES" sz="825" b="1" dirty="0">
              <a:solidFill>
                <a:srgbClr val="7030A0"/>
              </a:solidFill>
              <a:latin typeface="Arial" panose="020B0604020202020204" pitchFamily="34" charset="0"/>
            </a:endParaRPr>
          </a:p>
        </p:txBody>
      </p:sp>
      <p:sp>
        <p:nvSpPr>
          <p:cNvPr id="429" name="Text Box 131"/>
          <p:cNvSpPr txBox="1">
            <a:spLocks noChangeArrowheads="1"/>
          </p:cNvSpPr>
          <p:nvPr/>
        </p:nvSpPr>
        <p:spPr bwMode="auto">
          <a:xfrm>
            <a:off x="1989701" y="6004456"/>
            <a:ext cx="958572" cy="196208"/>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825" b="1" dirty="0" smtClean="0">
                <a:solidFill>
                  <a:srgbClr val="7030A0"/>
                </a:solidFill>
                <a:latin typeface="Arial" panose="020B0604020202020204" pitchFamily="34" charset="0"/>
              </a:rPr>
              <a:t>DISCONTINUA</a:t>
            </a:r>
          </a:p>
        </p:txBody>
      </p:sp>
      <p:cxnSp>
        <p:nvCxnSpPr>
          <p:cNvPr id="430" name="Conector recto de flecha 429"/>
          <p:cNvCxnSpPr/>
          <p:nvPr/>
        </p:nvCxnSpPr>
        <p:spPr>
          <a:xfrm>
            <a:off x="1848369" y="6000604"/>
            <a:ext cx="123682" cy="1117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Conector recto de flecha 430"/>
          <p:cNvCxnSpPr/>
          <p:nvPr/>
        </p:nvCxnSpPr>
        <p:spPr>
          <a:xfrm flipH="1" flipV="1">
            <a:off x="1393515" y="6422685"/>
            <a:ext cx="289402" cy="63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2" name="Text Box 79"/>
          <p:cNvSpPr txBox="1">
            <a:spLocks noChangeArrowheads="1"/>
          </p:cNvSpPr>
          <p:nvPr/>
        </p:nvSpPr>
        <p:spPr bwMode="auto">
          <a:xfrm>
            <a:off x="183722" y="6233206"/>
            <a:ext cx="1206705" cy="377026"/>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marL="66675" indent="-66675" defTabSz="685800" eaLnBrk="0" fontAlgn="base" hangingPunct="0">
              <a:spcBef>
                <a:spcPct val="0"/>
              </a:spcBef>
              <a:spcAft>
                <a:spcPct val="0"/>
              </a:spcAft>
              <a:buFont typeface="Arial" panose="020B0604020202020204" pitchFamily="34" charset="0"/>
              <a:buChar char="•"/>
            </a:pPr>
            <a:r>
              <a:rPr lang="es-ES" altLang="es-ES" sz="1000" b="1" dirty="0" smtClean="0">
                <a:latin typeface="Calibri" panose="020F0502020204030204" pitchFamily="34" charset="0"/>
                <a:cs typeface="Calibri" panose="020F0502020204030204" pitchFamily="34" charset="0"/>
              </a:rPr>
              <a:t>DNA polimerasas</a:t>
            </a:r>
          </a:p>
          <a:p>
            <a:pPr marL="66675" indent="-66675" defTabSz="685800" eaLnBrk="0" fontAlgn="base" hangingPunct="0">
              <a:spcBef>
                <a:spcPct val="0"/>
              </a:spcBef>
              <a:spcAft>
                <a:spcPct val="0"/>
              </a:spcAft>
              <a:buFont typeface="Arial" panose="020B0604020202020204" pitchFamily="34" charset="0"/>
              <a:buChar char="•"/>
            </a:pPr>
            <a:r>
              <a:rPr lang="es-ES" altLang="es-ES" sz="1000" b="1" dirty="0" smtClean="0">
                <a:latin typeface="Calibri" panose="020F0502020204030204" pitchFamily="34" charset="0"/>
                <a:cs typeface="Calibri" panose="020F0502020204030204" pitchFamily="34" charset="0"/>
              </a:rPr>
              <a:t>DNA </a:t>
            </a:r>
            <a:r>
              <a:rPr lang="es-ES" altLang="es-ES" sz="1000" b="1" dirty="0" err="1" smtClean="0">
                <a:latin typeface="Calibri" panose="020F0502020204030204" pitchFamily="34" charset="0"/>
                <a:cs typeface="Calibri" panose="020F0502020204030204" pitchFamily="34" charset="0"/>
              </a:rPr>
              <a:t>ligasas</a:t>
            </a:r>
            <a:endParaRPr lang="es-ES" altLang="es-ES" sz="1000" b="1" dirty="0" smtClean="0">
              <a:latin typeface="Calibri" panose="020F0502020204030204" pitchFamily="34" charset="0"/>
              <a:cs typeface="Calibri" panose="020F0502020204030204" pitchFamily="34" charset="0"/>
            </a:endParaRPr>
          </a:p>
        </p:txBody>
      </p:sp>
      <p:sp>
        <p:nvSpPr>
          <p:cNvPr id="434" name="Text Box 47"/>
          <p:cNvSpPr txBox="1">
            <a:spLocks noChangeArrowheads="1"/>
          </p:cNvSpPr>
          <p:nvPr/>
        </p:nvSpPr>
        <p:spPr bwMode="auto">
          <a:xfrm>
            <a:off x="2953320" y="3793071"/>
            <a:ext cx="956045" cy="223138"/>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dirty="0" smtClean="0">
                <a:latin typeface="Calibri" panose="020F0502020204030204" pitchFamily="34" charset="0"/>
                <a:cs typeface="Calibri" panose="020F0502020204030204" pitchFamily="34" charset="0"/>
              </a:rPr>
              <a:t>Síntesis de ARN</a:t>
            </a:r>
            <a:endParaRPr lang="es-ES" altLang="es-ES" sz="1000" dirty="0">
              <a:latin typeface="Calibri" panose="020F0502020204030204" pitchFamily="34" charset="0"/>
              <a:cs typeface="Calibri" panose="020F0502020204030204" pitchFamily="34" charset="0"/>
            </a:endParaRPr>
          </a:p>
        </p:txBody>
      </p:sp>
      <p:cxnSp>
        <p:nvCxnSpPr>
          <p:cNvPr id="436" name="Conector recto 435"/>
          <p:cNvCxnSpPr/>
          <p:nvPr/>
        </p:nvCxnSpPr>
        <p:spPr>
          <a:xfrm flipV="1">
            <a:off x="2815177" y="3571741"/>
            <a:ext cx="141486" cy="1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Conector recto 436"/>
          <p:cNvCxnSpPr/>
          <p:nvPr/>
        </p:nvCxnSpPr>
        <p:spPr>
          <a:xfrm flipV="1">
            <a:off x="2820033" y="4238626"/>
            <a:ext cx="141486" cy="1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Conector recto 439"/>
          <p:cNvCxnSpPr/>
          <p:nvPr/>
        </p:nvCxnSpPr>
        <p:spPr>
          <a:xfrm flipH="1">
            <a:off x="6305578" y="4217337"/>
            <a:ext cx="358912"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1" name="Rectángulo 440"/>
          <p:cNvSpPr/>
          <p:nvPr/>
        </p:nvSpPr>
        <p:spPr>
          <a:xfrm>
            <a:off x="3057538" y="4523629"/>
            <a:ext cx="1610416" cy="99889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825"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a:p>
            <a:pPr marL="65485" indent="-65485" algn="just">
              <a:buFont typeface="Arial" panose="020B0604020202020204" pitchFamily="34" charset="0"/>
              <a:buChar char="•"/>
            </a:pPr>
            <a:endParaRPr lang="es-ES" sz="1100" dirty="0" smtClean="0">
              <a:solidFill>
                <a:schemeClr val="tx1"/>
              </a:solidFill>
              <a:latin typeface="Calibri" panose="020F0502020204030204" pitchFamily="34" charset="0"/>
              <a:cs typeface="Calibri" panose="020F0502020204030204" pitchFamily="34" charset="0"/>
            </a:endParaRPr>
          </a:p>
          <a:p>
            <a:pPr marL="65485" indent="-65485" algn="just">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ADN molde</a:t>
            </a:r>
          </a:p>
          <a:p>
            <a:pPr marL="65485" indent="-65485" algn="just">
              <a:buFont typeface="Arial" panose="020B0604020202020204" pitchFamily="34" charset="0"/>
              <a:buChar char="•"/>
            </a:pPr>
            <a:r>
              <a:rPr lang="es-ES" sz="1100" dirty="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Nucleótidos </a:t>
            </a:r>
            <a:r>
              <a:rPr lang="es-ES" sz="1100" b="1" dirty="0" err="1" smtClean="0">
                <a:solidFill>
                  <a:schemeClr val="tx1"/>
                </a:solidFill>
                <a:latin typeface="Calibri" panose="020F0502020204030204" pitchFamily="34" charset="0"/>
                <a:cs typeface="Calibri" panose="020F0502020204030204" pitchFamily="34" charset="0"/>
              </a:rPr>
              <a:t>trifosfato</a:t>
            </a:r>
            <a:r>
              <a:rPr lang="es-ES" sz="1100" dirty="0" smtClean="0">
                <a:solidFill>
                  <a:schemeClr val="tx1"/>
                </a:solidFill>
                <a:latin typeface="Calibri" panose="020F0502020204030204" pitchFamily="34" charset="0"/>
                <a:cs typeface="Calibri" panose="020F0502020204030204" pitchFamily="34" charset="0"/>
              </a:rPr>
              <a:t>:</a:t>
            </a:r>
          </a:p>
          <a:p>
            <a:pPr algn="just"/>
            <a:r>
              <a:rPr lang="es-ES" sz="900" dirty="0" smtClean="0">
                <a:solidFill>
                  <a:schemeClr val="tx1"/>
                </a:solidFill>
                <a:latin typeface="Calibri" panose="020F0502020204030204" pitchFamily="34" charset="0"/>
                <a:cs typeface="Calibri" panose="020F0502020204030204" pitchFamily="34" charset="0"/>
              </a:rPr>
              <a:t>    ATP, UTP, CTP, GTP</a:t>
            </a:r>
            <a:endParaRPr lang="es-ES" sz="900" dirty="0">
              <a:solidFill>
                <a:schemeClr val="tx1"/>
              </a:solidFill>
              <a:latin typeface="Calibri" panose="020F0502020204030204" pitchFamily="34" charset="0"/>
              <a:cs typeface="Calibri" panose="020F0502020204030204" pitchFamily="34" charset="0"/>
            </a:endParaRPr>
          </a:p>
          <a:p>
            <a:pPr marL="65485" indent="-65485" algn="just">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ENZIMAS:</a:t>
            </a:r>
          </a:p>
          <a:p>
            <a:pPr marL="171450" indent="-171450" algn="just">
              <a:buFont typeface="Courier New" panose="02070309020205020404" pitchFamily="49" charset="0"/>
              <a:buChar char="o"/>
            </a:pPr>
            <a:r>
              <a:rPr lang="es-ES" sz="1000" b="1" dirty="0" smtClean="0">
                <a:solidFill>
                  <a:srgbClr val="7030A0"/>
                </a:solidFill>
                <a:latin typeface="Calibri" panose="020F0502020204030204" pitchFamily="34" charset="0"/>
                <a:cs typeface="Calibri" panose="020F0502020204030204" pitchFamily="34" charset="0"/>
              </a:rPr>
              <a:t>RNA polimerasas</a:t>
            </a:r>
          </a:p>
          <a:p>
            <a:pPr marL="171450" indent="-171450" algn="just">
              <a:buFont typeface="Courier New" panose="02070309020205020404" pitchFamily="49" charset="0"/>
              <a:buChar char="o"/>
            </a:pPr>
            <a:r>
              <a:rPr lang="es-ES" sz="1000" dirty="0" smtClean="0">
                <a:solidFill>
                  <a:schemeClr val="tx1"/>
                </a:solidFill>
                <a:latin typeface="Calibri" panose="020F0502020204030204" pitchFamily="34" charset="0"/>
                <a:cs typeface="Calibri" panose="020F0502020204030204" pitchFamily="34" charset="0"/>
              </a:rPr>
              <a:t>Factores (I, E, T)</a:t>
            </a:r>
          </a:p>
          <a:p>
            <a:pPr algn="just"/>
            <a:endParaRPr lang="es-ES" sz="1000"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p:txBody>
      </p:sp>
      <p:cxnSp>
        <p:nvCxnSpPr>
          <p:cNvPr id="442" name="Conector recto de flecha 441"/>
          <p:cNvCxnSpPr/>
          <p:nvPr/>
        </p:nvCxnSpPr>
        <p:spPr>
          <a:xfrm>
            <a:off x="3669448" y="4353500"/>
            <a:ext cx="9720" cy="1633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5" name="Conector recto de flecha 444"/>
          <p:cNvCxnSpPr/>
          <p:nvPr/>
        </p:nvCxnSpPr>
        <p:spPr>
          <a:xfrm>
            <a:off x="3643128" y="6009771"/>
            <a:ext cx="238348" cy="207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 name="Conector recto 447"/>
          <p:cNvCxnSpPr/>
          <p:nvPr/>
        </p:nvCxnSpPr>
        <p:spPr>
          <a:xfrm flipV="1">
            <a:off x="4085507" y="4326857"/>
            <a:ext cx="141486" cy="1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Conector recto 449"/>
          <p:cNvCxnSpPr/>
          <p:nvPr/>
        </p:nvCxnSpPr>
        <p:spPr>
          <a:xfrm flipV="1">
            <a:off x="4072511" y="3562183"/>
            <a:ext cx="141486" cy="1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Conector recto de flecha 450"/>
          <p:cNvCxnSpPr/>
          <p:nvPr/>
        </p:nvCxnSpPr>
        <p:spPr>
          <a:xfrm flipH="1">
            <a:off x="4651906" y="3651891"/>
            <a:ext cx="1088" cy="144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2" name="Text Box 47"/>
          <p:cNvSpPr txBox="1">
            <a:spLocks noChangeArrowheads="1"/>
          </p:cNvSpPr>
          <p:nvPr/>
        </p:nvSpPr>
        <p:spPr bwMode="auto">
          <a:xfrm>
            <a:off x="4157645" y="3797733"/>
            <a:ext cx="956045" cy="377026"/>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spAutoFit/>
          </a:bodyPr>
          <a:lstStyle/>
          <a:p>
            <a:pPr algn="ctr" defTabSz="685800" eaLnBrk="0" fontAlgn="base" hangingPunct="0">
              <a:spcBef>
                <a:spcPct val="0"/>
              </a:spcBef>
              <a:spcAft>
                <a:spcPct val="0"/>
              </a:spcAft>
            </a:pPr>
            <a:r>
              <a:rPr lang="es-ES" altLang="es-ES" sz="1000" dirty="0" smtClean="0">
                <a:latin typeface="Calibri" panose="020F0502020204030204" pitchFamily="34" charset="0"/>
                <a:cs typeface="Calibri" panose="020F0502020204030204" pitchFamily="34" charset="0"/>
              </a:rPr>
              <a:t>Eliminación de INTRONES</a:t>
            </a:r>
            <a:endParaRPr lang="es-ES" altLang="es-ES" sz="1000" dirty="0">
              <a:latin typeface="Calibri" panose="020F0502020204030204" pitchFamily="34" charset="0"/>
              <a:cs typeface="Calibri" panose="020F0502020204030204" pitchFamily="34" charset="0"/>
            </a:endParaRPr>
          </a:p>
        </p:txBody>
      </p:sp>
      <p:cxnSp>
        <p:nvCxnSpPr>
          <p:cNvPr id="456" name="Conector recto de flecha 455"/>
          <p:cNvCxnSpPr>
            <a:stCxn id="332" idx="3"/>
          </p:cNvCxnSpPr>
          <p:nvPr/>
        </p:nvCxnSpPr>
        <p:spPr>
          <a:xfrm flipV="1">
            <a:off x="5054285" y="4323522"/>
            <a:ext cx="194801" cy="129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8" name="Rectángulo 457"/>
          <p:cNvSpPr/>
          <p:nvPr/>
        </p:nvSpPr>
        <p:spPr>
          <a:xfrm>
            <a:off x="5249086" y="3436494"/>
            <a:ext cx="945740" cy="135133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5485" indent="-65485" algn="just">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Caperuza</a:t>
            </a:r>
            <a:r>
              <a:rPr lang="es-ES" sz="1100" dirty="0" smtClean="0">
                <a:solidFill>
                  <a:schemeClr val="tx1"/>
                </a:solidFill>
                <a:latin typeface="Calibri" panose="020F0502020204030204" pitchFamily="34" charset="0"/>
                <a:cs typeface="Calibri" panose="020F0502020204030204" pitchFamily="34" charset="0"/>
              </a:rPr>
              <a:t> 7m GTP</a:t>
            </a:r>
          </a:p>
          <a:p>
            <a:pPr marL="65485" indent="-65485" algn="just">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Poli A</a:t>
            </a:r>
          </a:p>
          <a:p>
            <a:pPr marL="65485" indent="-65485" algn="just">
              <a:buFont typeface="Arial" panose="020B0604020202020204" pitchFamily="34" charset="0"/>
              <a:buChar char="•"/>
            </a:pPr>
            <a:r>
              <a:rPr lang="es-ES" sz="1100" b="1" dirty="0" smtClean="0">
                <a:solidFill>
                  <a:srgbClr val="7030A0"/>
                </a:solidFill>
                <a:latin typeface="Calibri" panose="020F0502020204030204" pitchFamily="34" charset="0"/>
                <a:cs typeface="Calibri" panose="020F0502020204030204" pitchFamily="34" charset="0"/>
              </a:rPr>
              <a:t> </a:t>
            </a:r>
            <a:r>
              <a:rPr lang="es-ES" sz="1100" b="1" dirty="0" err="1" smtClean="0">
                <a:solidFill>
                  <a:srgbClr val="7030A0"/>
                </a:solidFill>
                <a:latin typeface="Calibri" panose="020F0502020204030204" pitchFamily="34" charset="0"/>
                <a:cs typeface="Calibri" panose="020F0502020204030204" pitchFamily="34" charset="0"/>
              </a:rPr>
              <a:t>RNPpn</a:t>
            </a:r>
            <a:endParaRPr lang="es-ES" sz="1100" b="1" dirty="0" smtClean="0">
              <a:solidFill>
                <a:srgbClr val="7030A0"/>
              </a:solidFill>
              <a:latin typeface="Calibri" panose="020F0502020204030204" pitchFamily="34" charset="0"/>
              <a:cs typeface="Calibri" panose="020F0502020204030204" pitchFamily="34" charset="0"/>
            </a:endParaRPr>
          </a:p>
          <a:p>
            <a:pPr marL="65485" indent="-65485" algn="just">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RNA </a:t>
            </a:r>
            <a:r>
              <a:rPr lang="es-ES" sz="1100" b="1" dirty="0" err="1" smtClean="0">
                <a:solidFill>
                  <a:schemeClr val="tx1"/>
                </a:solidFill>
                <a:latin typeface="Calibri" panose="020F0502020204030204" pitchFamily="34" charset="0"/>
                <a:cs typeface="Calibri" panose="020F0502020204030204" pitchFamily="34" charset="0"/>
              </a:rPr>
              <a:t>ligasa</a:t>
            </a:r>
            <a:endParaRPr lang="es-ES" sz="1100" b="1" dirty="0" smtClean="0">
              <a:solidFill>
                <a:schemeClr val="tx1"/>
              </a:solidFill>
              <a:latin typeface="Calibri" panose="020F0502020204030204" pitchFamily="34" charset="0"/>
              <a:cs typeface="Calibri" panose="020F0502020204030204" pitchFamily="34" charset="0"/>
            </a:endParaRPr>
          </a:p>
          <a:p>
            <a:pPr marL="65485" indent="-65485" algn="just">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 Proteínas </a:t>
            </a:r>
            <a:r>
              <a:rPr lang="es-ES" sz="800" b="1" dirty="0" smtClean="0">
                <a:solidFill>
                  <a:schemeClr val="tx1"/>
                </a:solidFill>
                <a:latin typeface="Calibri" panose="020F0502020204030204" pitchFamily="34" charset="0"/>
                <a:cs typeface="Calibri" panose="020F0502020204030204" pitchFamily="34" charset="0"/>
              </a:rPr>
              <a:t>transportadoras</a:t>
            </a:r>
            <a:endParaRPr lang="es-ES" sz="800" b="1" dirty="0">
              <a:solidFill>
                <a:schemeClr val="tx1"/>
              </a:solidFill>
              <a:latin typeface="Calibri" panose="020F0502020204030204" pitchFamily="34" charset="0"/>
              <a:cs typeface="Calibri" panose="020F0502020204030204" pitchFamily="34" charset="0"/>
            </a:endParaRPr>
          </a:p>
        </p:txBody>
      </p:sp>
      <p:sp>
        <p:nvSpPr>
          <p:cNvPr id="460" name="Rectángulo 459"/>
          <p:cNvSpPr/>
          <p:nvPr/>
        </p:nvSpPr>
        <p:spPr>
          <a:xfrm>
            <a:off x="4967835" y="5411927"/>
            <a:ext cx="1023519" cy="68176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eaLnBrk="0" fontAlgn="base" hangingPunct="0">
              <a:spcBef>
                <a:spcPct val="0"/>
              </a:spcBef>
              <a:spcAft>
                <a:spcPct val="0"/>
              </a:spcAft>
              <a:buFont typeface="Arial" panose="020B0604020202020204" pitchFamily="34" charset="0"/>
              <a:buChar char="•"/>
            </a:pPr>
            <a:r>
              <a:rPr lang="es-ES" altLang="es-ES" sz="1000" b="1" dirty="0" smtClean="0">
                <a:solidFill>
                  <a:schemeClr val="tx1"/>
                </a:solidFill>
                <a:latin typeface="Calibri" panose="020F0502020204030204" pitchFamily="34" charset="0"/>
                <a:cs typeface="Calibri" panose="020F0502020204030204" pitchFamily="34" charset="0"/>
              </a:rPr>
              <a:t>Eliminación de </a:t>
            </a:r>
            <a:r>
              <a:rPr lang="es-ES" altLang="es-ES" sz="1000" b="1" dirty="0" err="1">
                <a:solidFill>
                  <a:schemeClr val="tx1"/>
                </a:solidFill>
                <a:latin typeface="Calibri" panose="020F0502020204030204" pitchFamily="34" charset="0"/>
                <a:cs typeface="Calibri" panose="020F0502020204030204" pitchFamily="34" charset="0"/>
              </a:rPr>
              <a:t>i</a:t>
            </a:r>
            <a:r>
              <a:rPr lang="es-ES" altLang="es-ES" sz="1000" b="1" dirty="0" err="1" smtClean="0">
                <a:solidFill>
                  <a:schemeClr val="tx1"/>
                </a:solidFill>
                <a:latin typeface="Calibri" panose="020F0502020204030204" pitchFamily="34" charset="0"/>
                <a:cs typeface="Calibri" panose="020F0502020204030204" pitchFamily="34" charset="0"/>
              </a:rPr>
              <a:t>ntrones</a:t>
            </a:r>
            <a:endParaRPr lang="es-ES" altLang="es-ES" sz="1000" b="1" dirty="0" smtClean="0">
              <a:solidFill>
                <a:schemeClr val="tx1"/>
              </a:solidFill>
              <a:latin typeface="Calibri" panose="020F0502020204030204" pitchFamily="34" charset="0"/>
              <a:cs typeface="Calibri" panose="020F0502020204030204" pitchFamily="34" charset="0"/>
            </a:endParaRPr>
          </a:p>
          <a:p>
            <a:pPr marL="171450" indent="-171450" eaLnBrk="0" fontAlgn="base" hangingPunct="0">
              <a:spcBef>
                <a:spcPct val="0"/>
              </a:spcBef>
              <a:spcAft>
                <a:spcPct val="0"/>
              </a:spcAft>
              <a:buFont typeface="Arial" panose="020B0604020202020204" pitchFamily="34" charset="0"/>
              <a:buChar char="•"/>
            </a:pPr>
            <a:r>
              <a:rPr lang="es-ES" altLang="es-ES" sz="1000" b="1" dirty="0" smtClean="0">
                <a:solidFill>
                  <a:schemeClr val="tx1"/>
                </a:solidFill>
                <a:latin typeface="Calibri" panose="020F0502020204030204" pitchFamily="34" charset="0"/>
                <a:cs typeface="Calibri" panose="020F0502020204030204" pitchFamily="34" charset="0"/>
              </a:rPr>
              <a:t>Unión de exones</a:t>
            </a:r>
            <a:endParaRPr lang="es-ES" altLang="es-ES" sz="1000" b="1" dirty="0">
              <a:solidFill>
                <a:schemeClr val="tx1"/>
              </a:solidFill>
              <a:latin typeface="Calibri" panose="020F0502020204030204" pitchFamily="34" charset="0"/>
              <a:cs typeface="Calibri" panose="020F0502020204030204" pitchFamily="34" charset="0"/>
            </a:endParaRPr>
          </a:p>
        </p:txBody>
      </p:sp>
      <p:cxnSp>
        <p:nvCxnSpPr>
          <p:cNvPr id="461" name="Conector recto de flecha 460"/>
          <p:cNvCxnSpPr/>
          <p:nvPr/>
        </p:nvCxnSpPr>
        <p:spPr>
          <a:xfrm>
            <a:off x="5477397" y="5143189"/>
            <a:ext cx="0" cy="2809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8" name="Conector recto 467"/>
          <p:cNvCxnSpPr>
            <a:stCxn id="471" idx="1"/>
          </p:cNvCxnSpPr>
          <p:nvPr/>
        </p:nvCxnSpPr>
        <p:spPr>
          <a:xfrm flipH="1">
            <a:off x="6305579" y="3895338"/>
            <a:ext cx="272338" cy="5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0" name="Conector recto 469"/>
          <p:cNvCxnSpPr/>
          <p:nvPr/>
        </p:nvCxnSpPr>
        <p:spPr>
          <a:xfrm flipH="1" flipV="1">
            <a:off x="6288108" y="5503776"/>
            <a:ext cx="190810" cy="122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1" name="Text Box 29"/>
          <p:cNvSpPr txBox="1">
            <a:spLocks noChangeArrowheads="1"/>
          </p:cNvSpPr>
          <p:nvPr/>
        </p:nvSpPr>
        <p:spPr bwMode="auto">
          <a:xfrm>
            <a:off x="6577917" y="3776203"/>
            <a:ext cx="837237" cy="2382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ELEMENTOS</a:t>
            </a:r>
            <a:endParaRPr lang="es-ES" altLang="es-ES" sz="1000" b="1" dirty="0">
              <a:solidFill>
                <a:schemeClr val="tx1"/>
              </a:solidFill>
              <a:latin typeface="Arial" panose="020B0604020202020204" pitchFamily="34" charset="0"/>
            </a:endParaRPr>
          </a:p>
        </p:txBody>
      </p:sp>
      <p:sp>
        <p:nvSpPr>
          <p:cNvPr id="473" name="Text Box 29"/>
          <p:cNvSpPr txBox="1">
            <a:spLocks noChangeArrowheads="1"/>
          </p:cNvSpPr>
          <p:nvPr/>
        </p:nvSpPr>
        <p:spPr bwMode="auto">
          <a:xfrm>
            <a:off x="6469499" y="5526344"/>
            <a:ext cx="837237" cy="2382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ETAPAS</a:t>
            </a:r>
            <a:endParaRPr lang="es-ES" altLang="es-ES" sz="1000" b="1" dirty="0">
              <a:solidFill>
                <a:schemeClr val="tx1"/>
              </a:solidFill>
              <a:latin typeface="Arial" panose="020B0604020202020204" pitchFamily="34" charset="0"/>
            </a:endParaRPr>
          </a:p>
        </p:txBody>
      </p:sp>
      <p:cxnSp>
        <p:nvCxnSpPr>
          <p:cNvPr id="477" name="Conector recto de flecha 476"/>
          <p:cNvCxnSpPr/>
          <p:nvPr/>
        </p:nvCxnSpPr>
        <p:spPr>
          <a:xfrm flipH="1">
            <a:off x="3323718" y="3657549"/>
            <a:ext cx="1088" cy="144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8" name="Text Box 148"/>
          <p:cNvSpPr txBox="1">
            <a:spLocks noChangeArrowheads="1"/>
          </p:cNvSpPr>
          <p:nvPr/>
        </p:nvSpPr>
        <p:spPr bwMode="auto">
          <a:xfrm>
            <a:off x="7654687" y="3298822"/>
            <a:ext cx="705273" cy="414586"/>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lvl="0" algn="ctr" eaLnBrk="0" fontAlgn="base" hangingPunct="0">
              <a:spcBef>
                <a:spcPct val="0"/>
              </a:spcBef>
              <a:spcAft>
                <a:spcPct val="0"/>
              </a:spcAft>
            </a:pPr>
            <a:r>
              <a:rPr lang="es-ES" altLang="es-ES" sz="10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Síntesis de proteínas</a:t>
            </a:r>
            <a:endParaRPr lang="es-ES" altLang="es-ES" sz="1000"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endParaRPr>
          </a:p>
        </p:txBody>
      </p:sp>
      <p:cxnSp>
        <p:nvCxnSpPr>
          <p:cNvPr id="489" name="Conector recto de flecha 488"/>
          <p:cNvCxnSpPr/>
          <p:nvPr/>
        </p:nvCxnSpPr>
        <p:spPr>
          <a:xfrm>
            <a:off x="7410733" y="3922286"/>
            <a:ext cx="2439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0" name="Rectángulo 489"/>
          <p:cNvSpPr/>
          <p:nvPr/>
        </p:nvSpPr>
        <p:spPr>
          <a:xfrm>
            <a:off x="7655187" y="3791483"/>
            <a:ext cx="1403363" cy="162044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825" dirty="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err="1" smtClean="0">
                <a:solidFill>
                  <a:schemeClr val="tx1"/>
                </a:solidFill>
                <a:latin typeface="Calibri" panose="020F0502020204030204" pitchFamily="34" charset="0"/>
                <a:cs typeface="Calibri" panose="020F0502020204030204" pitchFamily="34" charset="0"/>
              </a:rPr>
              <a:t>ARNm</a:t>
            </a:r>
            <a:endParaRPr lang="es-ES" sz="1100" b="1" dirty="0" smtClean="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err="1" smtClean="0">
                <a:solidFill>
                  <a:schemeClr val="tx1"/>
                </a:solidFill>
                <a:latin typeface="Calibri" panose="020F0502020204030204" pitchFamily="34" charset="0"/>
                <a:cs typeface="Calibri" panose="020F0502020204030204" pitchFamily="34" charset="0"/>
              </a:rPr>
              <a:t>Aminoacil</a:t>
            </a:r>
            <a:r>
              <a:rPr lang="es-ES" sz="1100" b="1" dirty="0" smtClean="0">
                <a:solidFill>
                  <a:schemeClr val="tx1"/>
                </a:solidFill>
                <a:latin typeface="Calibri" panose="020F0502020204030204" pitchFamily="34" charset="0"/>
                <a:cs typeface="Calibri" panose="020F0502020204030204" pitchFamily="34" charset="0"/>
              </a:rPr>
              <a:t> </a:t>
            </a:r>
            <a:r>
              <a:rPr lang="es-ES" sz="1100" b="1" dirty="0" err="1" smtClean="0">
                <a:solidFill>
                  <a:schemeClr val="tx1"/>
                </a:solidFill>
                <a:latin typeface="Calibri" panose="020F0502020204030204" pitchFamily="34" charset="0"/>
                <a:cs typeface="Calibri" panose="020F0502020204030204" pitchFamily="34" charset="0"/>
              </a:rPr>
              <a:t>RNAt</a:t>
            </a:r>
            <a:endParaRPr lang="es-ES" sz="1100" b="1" dirty="0" smtClean="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 ATP</a:t>
            </a:r>
            <a:endParaRPr lang="es-ES" sz="1100" b="1" dirty="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SUM y </a:t>
            </a:r>
            <a:r>
              <a:rPr lang="es-ES" sz="1100" dirty="0" err="1" smtClean="0">
                <a:solidFill>
                  <a:schemeClr val="tx1"/>
                </a:solidFill>
                <a:latin typeface="Calibri" panose="020F0502020204030204" pitchFamily="34" charset="0"/>
                <a:cs typeface="Calibri" panose="020F0502020204030204" pitchFamily="34" charset="0"/>
              </a:rPr>
              <a:t>SUm</a:t>
            </a:r>
            <a:r>
              <a:rPr lang="es-ES" sz="1100" dirty="0" smtClean="0">
                <a:solidFill>
                  <a:schemeClr val="tx1"/>
                </a:solidFill>
                <a:latin typeface="Calibri" panose="020F0502020204030204" pitchFamily="34" charset="0"/>
                <a:cs typeface="Calibri" panose="020F0502020204030204" pitchFamily="34" charset="0"/>
              </a:rPr>
              <a:t> de </a:t>
            </a:r>
            <a:r>
              <a:rPr lang="es-ES" sz="1100" b="1" dirty="0" smtClean="0">
                <a:solidFill>
                  <a:schemeClr val="tx1"/>
                </a:solidFill>
                <a:latin typeface="Calibri" panose="020F0502020204030204" pitchFamily="34" charset="0"/>
                <a:cs typeface="Calibri" panose="020F0502020204030204" pitchFamily="34" charset="0"/>
              </a:rPr>
              <a:t>RIBOSOMAS</a:t>
            </a:r>
            <a:endParaRPr lang="es-ES" sz="900" b="1" dirty="0">
              <a:solidFill>
                <a:schemeClr val="tx1"/>
              </a:solidFill>
              <a:latin typeface="Calibri" panose="020F0502020204030204" pitchFamily="34" charset="0"/>
              <a:cs typeface="Calibri" panose="020F0502020204030204" pitchFamily="34" charset="0"/>
            </a:endParaRP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Factores de (I, E, T)</a:t>
            </a:r>
          </a:p>
          <a:p>
            <a:pPr marL="65485" indent="-65485">
              <a:buFont typeface="Arial" panose="020B0604020202020204" pitchFamily="34" charset="0"/>
              <a:buChar char="•"/>
            </a:pPr>
            <a:r>
              <a:rPr lang="es-ES" sz="1100" dirty="0" smtClean="0">
                <a:solidFill>
                  <a:schemeClr val="tx1"/>
                </a:solidFill>
                <a:latin typeface="Calibri" panose="020F0502020204030204" pitchFamily="34" charset="0"/>
                <a:cs typeface="Calibri" panose="020F0502020204030204" pitchFamily="34" charset="0"/>
              </a:rPr>
              <a:t> </a:t>
            </a:r>
            <a:r>
              <a:rPr lang="es-ES" sz="1100" b="1" dirty="0" smtClean="0">
                <a:solidFill>
                  <a:schemeClr val="tx1"/>
                </a:solidFill>
                <a:latin typeface="Calibri" panose="020F0502020204030204" pitchFamily="34" charset="0"/>
                <a:cs typeface="Calibri" panose="020F0502020204030204" pitchFamily="34" charset="0"/>
              </a:rPr>
              <a:t>GTP</a:t>
            </a:r>
          </a:p>
          <a:p>
            <a:pPr marL="65485" indent="-65485">
              <a:buFont typeface="Arial" panose="020B0604020202020204" pitchFamily="34" charset="0"/>
              <a:buChar char="•"/>
            </a:pPr>
            <a:r>
              <a:rPr lang="es-ES" sz="1100" b="1" dirty="0" smtClean="0">
                <a:solidFill>
                  <a:schemeClr val="tx1"/>
                </a:solidFill>
                <a:latin typeface="Calibri" panose="020F0502020204030204" pitchFamily="34" charset="0"/>
                <a:cs typeface="Calibri" panose="020F0502020204030204" pitchFamily="34" charset="0"/>
              </a:rPr>
              <a:t>ENZIMAS:</a:t>
            </a:r>
          </a:p>
          <a:p>
            <a:r>
              <a:rPr lang="es-ES" sz="1100" dirty="0" smtClean="0">
                <a:solidFill>
                  <a:schemeClr val="tx1"/>
                </a:solidFill>
                <a:latin typeface="Calibri" panose="020F0502020204030204" pitchFamily="34" charset="0"/>
                <a:cs typeface="Calibri" panose="020F0502020204030204" pitchFamily="34" charset="0"/>
              </a:rPr>
              <a:t>   </a:t>
            </a:r>
            <a:r>
              <a:rPr lang="es-ES" sz="1100" b="1" dirty="0" err="1" smtClean="0">
                <a:solidFill>
                  <a:srgbClr val="7030A0"/>
                </a:solidFill>
                <a:latin typeface="Calibri" panose="020F0502020204030204" pitchFamily="34" charset="0"/>
                <a:cs typeface="Calibri" panose="020F0502020204030204" pitchFamily="34" charset="0"/>
              </a:rPr>
              <a:t>Peptidiltransferasa</a:t>
            </a:r>
            <a:endParaRPr lang="es-ES" sz="825" b="1" dirty="0">
              <a:solidFill>
                <a:srgbClr val="7030A0"/>
              </a:solidFill>
              <a:latin typeface="Calibri" panose="020F0502020204030204" pitchFamily="34" charset="0"/>
              <a:cs typeface="Calibri" panose="020F0502020204030204" pitchFamily="34" charset="0"/>
            </a:endParaRPr>
          </a:p>
          <a:p>
            <a:pPr algn="just"/>
            <a:endParaRPr lang="es-ES" sz="825" dirty="0">
              <a:solidFill>
                <a:schemeClr val="tx1"/>
              </a:solidFill>
              <a:latin typeface="Calibri" panose="020F0502020204030204" pitchFamily="34" charset="0"/>
              <a:cs typeface="Calibri" panose="020F0502020204030204" pitchFamily="34" charset="0"/>
            </a:endParaRPr>
          </a:p>
        </p:txBody>
      </p:sp>
      <p:cxnSp>
        <p:nvCxnSpPr>
          <p:cNvPr id="492" name="Conector recto 491"/>
          <p:cNvCxnSpPr/>
          <p:nvPr/>
        </p:nvCxnSpPr>
        <p:spPr>
          <a:xfrm flipH="1">
            <a:off x="6603400" y="5764614"/>
            <a:ext cx="3011" cy="891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4" name="Rectángulo 493"/>
          <p:cNvSpPr/>
          <p:nvPr/>
        </p:nvSpPr>
        <p:spPr>
          <a:xfrm>
            <a:off x="6795254" y="5861064"/>
            <a:ext cx="1122886" cy="27245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INICIACIÓN</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496" name="Rectángulo 495"/>
          <p:cNvSpPr/>
          <p:nvPr/>
        </p:nvSpPr>
        <p:spPr>
          <a:xfrm>
            <a:off x="6800686" y="6532364"/>
            <a:ext cx="1111873" cy="25752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TERMINACIÓN</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499" name="Rectángulo 498"/>
          <p:cNvSpPr/>
          <p:nvPr/>
        </p:nvSpPr>
        <p:spPr>
          <a:xfrm>
            <a:off x="6795254" y="6197589"/>
            <a:ext cx="1114565" cy="22413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Calibri" panose="020F0502020204030204" pitchFamily="34" charset="0"/>
              </a:rPr>
              <a:t>ELONGACIÓN</a:t>
            </a:r>
            <a:endParaRPr lang="es-ES" altLang="es-ES" sz="1000" b="1" dirty="0">
              <a:solidFill>
                <a:schemeClr val="tx1"/>
              </a:solidFill>
              <a:latin typeface="Calibri" panose="020F0502020204030204" pitchFamily="34" charset="0"/>
              <a:cs typeface="Calibri" panose="020F0502020204030204" pitchFamily="34" charset="0"/>
            </a:endParaRPr>
          </a:p>
        </p:txBody>
      </p:sp>
      <p:sp>
        <p:nvSpPr>
          <p:cNvPr id="502" name="Text Box 29"/>
          <p:cNvSpPr txBox="1">
            <a:spLocks noChangeArrowheads="1"/>
          </p:cNvSpPr>
          <p:nvPr/>
        </p:nvSpPr>
        <p:spPr bwMode="auto">
          <a:xfrm>
            <a:off x="6554982" y="4113132"/>
            <a:ext cx="837237" cy="33546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CÓDIGO </a:t>
            </a:r>
          </a:p>
          <a:p>
            <a:pPr algn="ctr" defTabSz="685800" eaLnBrk="0" fontAlgn="base" hangingPunct="0">
              <a:spcBef>
                <a:spcPct val="0"/>
              </a:spcBef>
              <a:spcAft>
                <a:spcPct val="0"/>
              </a:spcAft>
            </a:pPr>
            <a:r>
              <a:rPr lang="es-ES" altLang="es-ES" sz="1000" b="1" dirty="0" smtClean="0">
                <a:solidFill>
                  <a:schemeClr val="tx1"/>
                </a:solidFill>
                <a:latin typeface="Calibri" panose="020F0502020204030204" pitchFamily="34" charset="0"/>
                <a:cs typeface="Times New Roman" panose="02020603050405020304" pitchFamily="18" charset="0"/>
              </a:rPr>
              <a:t>GENÉTICO</a:t>
            </a:r>
            <a:endParaRPr lang="es-ES" altLang="es-ES" sz="1000" b="1" dirty="0">
              <a:solidFill>
                <a:schemeClr val="tx1"/>
              </a:solidFill>
              <a:latin typeface="Arial" panose="020B0604020202020204" pitchFamily="34" charset="0"/>
            </a:endParaRPr>
          </a:p>
        </p:txBody>
      </p:sp>
      <p:cxnSp>
        <p:nvCxnSpPr>
          <p:cNvPr id="513" name="Conector recto de flecha 512"/>
          <p:cNvCxnSpPr/>
          <p:nvPr/>
        </p:nvCxnSpPr>
        <p:spPr>
          <a:xfrm>
            <a:off x="6624061" y="6290673"/>
            <a:ext cx="1457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4" name="Conector recto de flecha 513"/>
          <p:cNvCxnSpPr/>
          <p:nvPr/>
        </p:nvCxnSpPr>
        <p:spPr>
          <a:xfrm>
            <a:off x="6619932" y="6640616"/>
            <a:ext cx="1457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8" name="Rectángulo 527"/>
          <p:cNvSpPr/>
          <p:nvPr/>
        </p:nvSpPr>
        <p:spPr>
          <a:xfrm>
            <a:off x="8015918" y="1434848"/>
            <a:ext cx="1082885" cy="69761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Génicas (origen de los alelos)</a:t>
            </a:r>
          </a:p>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Cromosómicas</a:t>
            </a:r>
          </a:p>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Genómicas</a:t>
            </a:r>
          </a:p>
        </p:txBody>
      </p:sp>
      <p:cxnSp>
        <p:nvCxnSpPr>
          <p:cNvPr id="533" name="Conector recto 532"/>
          <p:cNvCxnSpPr/>
          <p:nvPr/>
        </p:nvCxnSpPr>
        <p:spPr>
          <a:xfrm>
            <a:off x="6940413" y="1461292"/>
            <a:ext cx="160038" cy="34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Conector recto 536"/>
          <p:cNvCxnSpPr/>
          <p:nvPr/>
        </p:nvCxnSpPr>
        <p:spPr>
          <a:xfrm>
            <a:off x="6938071" y="2468206"/>
            <a:ext cx="160038" cy="34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8" name="Rectángulo 537"/>
          <p:cNvSpPr/>
          <p:nvPr/>
        </p:nvSpPr>
        <p:spPr>
          <a:xfrm>
            <a:off x="8144575" y="2234324"/>
            <a:ext cx="913975" cy="53252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Físicos</a:t>
            </a:r>
          </a:p>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Químicos</a:t>
            </a:r>
          </a:p>
          <a:p>
            <a:pPr marL="92075" indent="-92075">
              <a:buFont typeface="Arial" panose="020B0604020202020204" pitchFamily="34" charset="0"/>
              <a:buChar char="•"/>
            </a:pPr>
            <a:r>
              <a:rPr lang="es-ES" sz="1000" dirty="0" smtClean="0">
                <a:solidFill>
                  <a:schemeClr val="tx1"/>
                </a:solidFill>
                <a:latin typeface="Calibri" panose="020F0502020204030204" pitchFamily="34" charset="0"/>
                <a:cs typeface="Calibri" panose="020F0502020204030204" pitchFamily="34" charset="0"/>
              </a:rPr>
              <a:t>Biológicos</a:t>
            </a:r>
          </a:p>
        </p:txBody>
      </p:sp>
      <p:cxnSp>
        <p:nvCxnSpPr>
          <p:cNvPr id="544" name="Conector recto de flecha 543"/>
          <p:cNvCxnSpPr/>
          <p:nvPr/>
        </p:nvCxnSpPr>
        <p:spPr>
          <a:xfrm>
            <a:off x="3139326" y="2771432"/>
            <a:ext cx="0" cy="1535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Conector recto de flecha 544"/>
          <p:cNvCxnSpPr/>
          <p:nvPr/>
        </p:nvCxnSpPr>
        <p:spPr>
          <a:xfrm>
            <a:off x="4427984" y="2766849"/>
            <a:ext cx="0" cy="1535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6" name="Conector recto de flecha 545"/>
          <p:cNvCxnSpPr/>
          <p:nvPr/>
        </p:nvCxnSpPr>
        <p:spPr>
          <a:xfrm>
            <a:off x="6213630" y="2766849"/>
            <a:ext cx="0" cy="1535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 Box 29"/>
          <p:cNvSpPr txBox="1">
            <a:spLocks noChangeArrowheads="1"/>
          </p:cNvSpPr>
          <p:nvPr/>
        </p:nvSpPr>
        <p:spPr bwMode="auto">
          <a:xfrm>
            <a:off x="1408016" y="4337664"/>
            <a:ext cx="837237" cy="2382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s-ES" altLang="es-ES" sz="1000" b="1" dirty="0" smtClean="0">
                <a:latin typeface="Calibri" panose="020F0502020204030204" pitchFamily="34" charset="0"/>
                <a:cs typeface="Times New Roman" panose="02020603050405020304" pitchFamily="18" charset="0"/>
              </a:rPr>
              <a:t>ETAPAS</a:t>
            </a:r>
            <a:endParaRPr lang="es-ES" altLang="es-ES" sz="1000" b="1" dirty="0">
              <a:solidFill>
                <a:schemeClr val="tx1"/>
              </a:solidFill>
              <a:latin typeface="Arial" panose="020B0604020202020204" pitchFamily="34" charset="0"/>
            </a:endParaRPr>
          </a:p>
        </p:txBody>
      </p:sp>
      <p:cxnSp>
        <p:nvCxnSpPr>
          <p:cNvPr id="152" name="Conector recto de flecha 151"/>
          <p:cNvCxnSpPr/>
          <p:nvPr/>
        </p:nvCxnSpPr>
        <p:spPr>
          <a:xfrm>
            <a:off x="6619932" y="6030236"/>
            <a:ext cx="1457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3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1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5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4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4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4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1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1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8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7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7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3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7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7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8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0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1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1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1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2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2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2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2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2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2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2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2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3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3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36"/>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43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8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7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7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434"/>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43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44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47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441"/>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44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40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7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332"/>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334"/>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420"/>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448"/>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450"/>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45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452"/>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5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460"/>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61"/>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82"/>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381"/>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48"/>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27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8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33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376"/>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440"/>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468"/>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470"/>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471"/>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473"/>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478"/>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489"/>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492"/>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49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9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49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502"/>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513"/>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514"/>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52"/>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490"/>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6"/>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41"/>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287"/>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291"/>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294"/>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313"/>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326"/>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333"/>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341"/>
                                        </p:tgtEl>
                                        <p:attrNameLst>
                                          <p:attrName>style.visibility</p:attrName>
                                        </p:attrNameLst>
                                      </p:cBhvr>
                                      <p:to>
                                        <p:strVal val="visible"/>
                                      </p:to>
                                    </p:set>
                                  </p:childTnLst>
                                </p:cTn>
                              </p:par>
                              <p:par>
                                <p:cTn id="283" presetID="1" presetClass="entr" presetSubtype="0" fill="hold" nodeType="withEffect">
                                  <p:stCondLst>
                                    <p:cond delay="0"/>
                                  </p:stCondLst>
                                  <p:childTnLst>
                                    <p:set>
                                      <p:cBhvr>
                                        <p:cTn id="284" dur="1" fill="hold">
                                          <p:stCondLst>
                                            <p:cond delay="0"/>
                                          </p:stCondLst>
                                        </p:cTn>
                                        <p:tgtEl>
                                          <p:spTgt spid="402"/>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528"/>
                                        </p:tgtEl>
                                        <p:attrNameLst>
                                          <p:attrName>style.visibility</p:attrName>
                                        </p:attrNameLst>
                                      </p:cBhvr>
                                      <p:to>
                                        <p:strVal val="visible"/>
                                      </p:to>
                                    </p:set>
                                  </p:childTnLst>
                                </p:cTn>
                              </p:par>
                              <p:par>
                                <p:cTn id="287" presetID="1" presetClass="entr" presetSubtype="0" fill="hold" nodeType="withEffect">
                                  <p:stCondLst>
                                    <p:cond delay="0"/>
                                  </p:stCondLst>
                                  <p:childTnLst>
                                    <p:set>
                                      <p:cBhvr>
                                        <p:cTn id="288" dur="1" fill="hold">
                                          <p:stCondLst>
                                            <p:cond delay="0"/>
                                          </p:stCondLst>
                                        </p:cTn>
                                        <p:tgtEl>
                                          <p:spTgt spid="533"/>
                                        </p:tgtEl>
                                        <p:attrNameLst>
                                          <p:attrName>style.visibility</p:attrName>
                                        </p:attrNameLst>
                                      </p:cBhvr>
                                      <p:to>
                                        <p:strVal val="visible"/>
                                      </p:to>
                                    </p:set>
                                  </p:childTnLst>
                                </p:cTn>
                              </p:par>
                              <p:par>
                                <p:cTn id="289" presetID="1" presetClass="entr" presetSubtype="0" fill="hold" nodeType="withEffect">
                                  <p:stCondLst>
                                    <p:cond delay="0"/>
                                  </p:stCondLst>
                                  <p:childTnLst>
                                    <p:set>
                                      <p:cBhvr>
                                        <p:cTn id="290" dur="1" fill="hold">
                                          <p:stCondLst>
                                            <p:cond delay="0"/>
                                          </p:stCondLst>
                                        </p:cTn>
                                        <p:tgtEl>
                                          <p:spTgt spid="537"/>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16" grpId="0" animBg="1"/>
      <p:bldP spid="17" grpId="0" animBg="1"/>
      <p:bldP spid="22" grpId="0" animBg="1"/>
      <p:bldP spid="28" grpId="0" animBg="1"/>
      <p:bldP spid="30" grpId="0" animBg="1"/>
      <p:bldP spid="37" grpId="0" animBg="1"/>
      <p:bldP spid="55" grpId="0" animBg="1"/>
      <p:bldP spid="260" grpId="0" animBg="1"/>
      <p:bldP spid="380" grpId="0" animBg="1"/>
      <p:bldP spid="381" grpId="0" animBg="1"/>
      <p:bldP spid="407" grpId="0" animBg="1"/>
      <p:bldP spid="233" grpId="0" animBg="1"/>
      <p:bldP spid="247" grpId="0" animBg="1"/>
      <p:bldP spid="249" grpId="0" animBg="1"/>
      <p:bldP spid="254" grpId="0" animBg="1"/>
      <p:bldP spid="257" grpId="0" animBg="1"/>
      <p:bldP spid="274" grpId="0" animBg="1"/>
      <p:bldP spid="275" grpId="0" animBg="1"/>
      <p:bldP spid="276" grpId="0" animBg="1"/>
      <p:bldP spid="277" grpId="0" animBg="1"/>
      <p:bldP spid="278" grpId="0" animBg="1"/>
      <p:bldP spid="279" grpId="0" animBg="1"/>
      <p:bldP spid="280" grpId="0" animBg="1"/>
      <p:bldP spid="286" grpId="0" animBg="1"/>
      <p:bldP spid="291" grpId="0" animBg="1"/>
      <p:bldP spid="292" grpId="0" animBg="1"/>
      <p:bldP spid="294" grpId="0" animBg="1"/>
      <p:bldP spid="296" grpId="0" animBg="1"/>
      <p:bldP spid="306" grpId="0" animBg="1"/>
      <p:bldP spid="318" grpId="0" animBg="1"/>
      <p:bldP spid="332" grpId="0" animBg="1"/>
      <p:bldP spid="333" grpId="0" animBg="1"/>
      <p:bldP spid="334" grpId="0" animBg="1"/>
      <p:bldP spid="341" grpId="0" animBg="1"/>
      <p:bldP spid="370" grpId="0" animBg="1"/>
      <p:bldP spid="385" grpId="0" animBg="1"/>
      <p:bldP spid="421" grpId="0" animBg="1"/>
      <p:bldP spid="422" grpId="0" animBg="1"/>
      <p:bldP spid="423" grpId="0" animBg="1"/>
      <p:bldP spid="424" grpId="0" animBg="1"/>
      <p:bldP spid="428" grpId="0" animBg="1"/>
      <p:bldP spid="429" grpId="0" animBg="1"/>
      <p:bldP spid="432" grpId="0" animBg="1"/>
      <p:bldP spid="434" grpId="0" animBg="1"/>
      <p:bldP spid="441" grpId="0" animBg="1"/>
      <p:bldP spid="452" grpId="0" animBg="1"/>
      <p:bldP spid="458" grpId="0" animBg="1"/>
      <p:bldP spid="460" grpId="0" animBg="1"/>
      <p:bldP spid="471" grpId="0" animBg="1"/>
      <p:bldP spid="473" grpId="0" animBg="1"/>
      <p:bldP spid="478" grpId="0" animBg="1"/>
      <p:bldP spid="490" grpId="0" animBg="1"/>
      <p:bldP spid="494" grpId="0" animBg="1"/>
      <p:bldP spid="496" grpId="0" animBg="1"/>
      <p:bldP spid="499" grpId="0" animBg="1"/>
      <p:bldP spid="502" grpId="0" animBg="1"/>
      <p:bldP spid="528" grpId="0" animBg="1"/>
      <p:bldP spid="538" grpId="0" animBg="1"/>
      <p:bldP spid="6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287052" y="73962"/>
            <a:ext cx="8497888" cy="2862322"/>
          </a:xfrm>
          <a:prstGeom prst="rect">
            <a:avLst/>
          </a:prstGeom>
          <a:noFill/>
          <a:ln w="9525">
            <a:noFill/>
            <a:miter lim="800000"/>
            <a:headEnd/>
            <a:tailEnd/>
          </a:ln>
        </p:spPr>
        <p:txBody>
          <a:bodyPr wrap="square">
            <a:spAutoFit/>
          </a:bodyPr>
          <a:lstStyle/>
          <a:p>
            <a:pPr marL="342900" indent="-342900" algn="just" fontAlgn="base">
              <a:spcBef>
                <a:spcPct val="0"/>
              </a:spcBef>
              <a:spcAft>
                <a:spcPct val="0"/>
              </a:spcAft>
              <a:buAutoNum type="alphaLcParenR"/>
            </a:pPr>
            <a:r>
              <a:rPr lang="es-ES" dirty="0" smtClean="0">
                <a:solidFill>
                  <a:srgbClr val="000000"/>
                </a:solidFill>
                <a:latin typeface="Calibri" panose="020F0502020204030204" pitchFamily="34" charset="0"/>
                <a:cs typeface="Calibri" panose="020F0502020204030204" pitchFamily="34" charset="0"/>
              </a:rPr>
              <a:t>Define </a:t>
            </a:r>
            <a:r>
              <a:rPr lang="es-ES" dirty="0">
                <a:solidFill>
                  <a:srgbClr val="000000"/>
                </a:solidFill>
                <a:latin typeface="Calibri" panose="020F0502020204030204" pitchFamily="34" charset="0"/>
                <a:cs typeface="Calibri" panose="020F0502020204030204" pitchFamily="34" charset="0"/>
              </a:rPr>
              <a:t>el concepto de mutación. b) ¿En qué consiste una mutación por sustitución? ¿y por </a:t>
            </a:r>
            <a:r>
              <a:rPr lang="es-ES" dirty="0" err="1">
                <a:solidFill>
                  <a:srgbClr val="000000"/>
                </a:solidFill>
                <a:latin typeface="Calibri" panose="020F0502020204030204" pitchFamily="34" charset="0"/>
                <a:cs typeface="Calibri" panose="020F0502020204030204" pitchFamily="34" charset="0"/>
              </a:rPr>
              <a:t>deleción</a:t>
            </a:r>
            <a:r>
              <a:rPr lang="es-ES" dirty="0">
                <a:solidFill>
                  <a:srgbClr val="000000"/>
                </a:solidFill>
                <a:latin typeface="Calibri" panose="020F0502020204030204" pitchFamily="34" charset="0"/>
                <a:cs typeface="Calibri" panose="020F0502020204030204" pitchFamily="34" charset="0"/>
              </a:rPr>
              <a:t>? c) ¿De cuál de los dos tipos de mutación cabría esperar una alteración fenotípica mayor? Razona la respuesta</a:t>
            </a:r>
            <a:r>
              <a:rPr lang="es-ES" dirty="0" smtClean="0">
                <a:solidFill>
                  <a:srgbClr val="000000"/>
                </a:solidFill>
                <a:latin typeface="Calibri" panose="020F0502020204030204" pitchFamily="34" charset="0"/>
                <a:cs typeface="Calibri" panose="020F0502020204030204" pitchFamily="34" charset="0"/>
              </a:rPr>
              <a:t>.</a:t>
            </a:r>
            <a:endParaRPr lang="es-ES_tradnl" dirty="0">
              <a:solidFill>
                <a:srgbClr val="000000"/>
              </a:solidFill>
              <a:latin typeface="Calibri" panose="020F0502020204030204" pitchFamily="34" charset="0"/>
              <a:cs typeface="Calibri" panose="020F0502020204030204" pitchFamily="34" charset="0"/>
            </a:endParaRPr>
          </a:p>
          <a:p>
            <a:pPr marL="342900" indent="-342900" algn="just" fontAlgn="base">
              <a:spcBef>
                <a:spcPct val="0"/>
              </a:spcBef>
              <a:spcAft>
                <a:spcPct val="0"/>
              </a:spcAft>
              <a:buFont typeface="+mj-lt"/>
              <a:buAutoNum type="alphaLcPeriod"/>
            </a:pPr>
            <a:r>
              <a:rPr lang="es-ES" i="1" dirty="0" smtClean="0">
                <a:solidFill>
                  <a:srgbClr val="FF0000"/>
                </a:solidFill>
                <a:latin typeface="Calibri" panose="020F0502020204030204" pitchFamily="34" charset="0"/>
                <a:cs typeface="Calibri" panose="020F0502020204030204" pitchFamily="34" charset="0"/>
              </a:rPr>
              <a:t>Cualquier </a:t>
            </a:r>
            <a:r>
              <a:rPr lang="es-ES" i="1" dirty="0" smtClean="0">
                <a:solidFill>
                  <a:srgbClr val="7030A0"/>
                </a:solidFill>
                <a:latin typeface="Calibri" panose="020F0502020204030204" pitchFamily="34" charset="0"/>
                <a:cs typeface="Calibri" panose="020F0502020204030204" pitchFamily="34" charset="0"/>
              </a:rPr>
              <a:t>alteración que afecte al ADN </a:t>
            </a:r>
            <a:r>
              <a:rPr lang="es-ES" i="1" dirty="0" smtClean="0">
                <a:solidFill>
                  <a:srgbClr val="FF0000"/>
                </a:solidFill>
                <a:latin typeface="Calibri" panose="020F0502020204030204" pitchFamily="34" charset="0"/>
                <a:cs typeface="Calibri" panose="020F0502020204030204" pitchFamily="34" charset="0"/>
              </a:rPr>
              <a:t>que suponga algún fallo en la transmisión de la información genética.</a:t>
            </a:r>
            <a:endParaRPr lang="es-ES" dirty="0" smtClean="0">
              <a:solidFill>
                <a:srgbClr val="FF0000"/>
              </a:solidFill>
              <a:latin typeface="Calibri" panose="020F0502020204030204" pitchFamily="34" charset="0"/>
              <a:cs typeface="Calibri" panose="020F0502020204030204" pitchFamily="34" charset="0"/>
            </a:endParaRPr>
          </a:p>
          <a:p>
            <a:pPr marL="342900" indent="-342900" algn="just" fontAlgn="base">
              <a:spcBef>
                <a:spcPct val="0"/>
              </a:spcBef>
              <a:spcAft>
                <a:spcPct val="0"/>
              </a:spcAft>
              <a:buFont typeface="+mj-lt"/>
              <a:buAutoNum type="alphaLcPeriod"/>
            </a:pPr>
            <a:r>
              <a:rPr lang="es-ES" i="1" dirty="0" smtClean="0">
                <a:latin typeface="Calibri" panose="020F0502020204030204" pitchFamily="34" charset="0"/>
                <a:cs typeface="Calibri" panose="020F0502020204030204" pitchFamily="34" charset="0"/>
              </a:rPr>
              <a:t>Sustitución</a:t>
            </a:r>
            <a:r>
              <a:rPr lang="es-ES" i="1" dirty="0">
                <a:latin typeface="Calibri" panose="020F0502020204030204" pitchFamily="34" charset="0"/>
                <a:cs typeface="Calibri" panose="020F0502020204030204" pitchFamily="34" charset="0"/>
              </a:rPr>
              <a:t>:</a:t>
            </a:r>
            <a:r>
              <a:rPr lang="es-ES" i="1" dirty="0">
                <a:solidFill>
                  <a:srgbClr val="FF0000"/>
                </a:solidFill>
                <a:latin typeface="Calibri" panose="020F0502020204030204" pitchFamily="34" charset="0"/>
                <a:cs typeface="Calibri" panose="020F0502020204030204" pitchFamily="34" charset="0"/>
              </a:rPr>
              <a:t> </a:t>
            </a:r>
            <a:r>
              <a:rPr lang="es-ES" i="1" dirty="0" smtClean="0">
                <a:solidFill>
                  <a:srgbClr val="FF0000"/>
                </a:solidFill>
                <a:latin typeface="Calibri" panose="020F0502020204030204" pitchFamily="34" charset="0"/>
                <a:cs typeface="Calibri" panose="020F0502020204030204" pitchFamily="34" charset="0"/>
              </a:rPr>
              <a:t>Mutación génica por </a:t>
            </a:r>
            <a:r>
              <a:rPr lang="es-ES" i="1" dirty="0" smtClean="0">
                <a:solidFill>
                  <a:srgbClr val="7030A0"/>
                </a:solidFill>
                <a:latin typeface="Calibri" panose="020F0502020204030204" pitchFamily="34" charset="0"/>
                <a:cs typeface="Calibri" panose="020F0502020204030204" pitchFamily="34" charset="0"/>
              </a:rPr>
              <a:t>cambio</a:t>
            </a:r>
            <a:r>
              <a:rPr lang="es-ES" i="1" dirty="0" smtClean="0">
                <a:solidFill>
                  <a:srgbClr val="FF0000"/>
                </a:solidFill>
                <a:latin typeface="Calibri" panose="020F0502020204030204" pitchFamily="34" charset="0"/>
                <a:cs typeface="Calibri" panose="020F0502020204030204" pitchFamily="34" charset="0"/>
              </a:rPr>
              <a:t> </a:t>
            </a:r>
            <a:r>
              <a:rPr lang="es-ES" i="1" dirty="0">
                <a:solidFill>
                  <a:srgbClr val="FF0000"/>
                </a:solidFill>
                <a:latin typeface="Calibri" panose="020F0502020204030204" pitchFamily="34" charset="0"/>
                <a:cs typeface="Calibri" panose="020F0502020204030204" pitchFamily="34" charset="0"/>
              </a:rPr>
              <a:t>de base (nucleótido). </a:t>
            </a:r>
            <a:r>
              <a:rPr lang="es-ES" i="1" dirty="0" smtClean="0">
                <a:solidFill>
                  <a:srgbClr val="FF0000"/>
                </a:solidFill>
                <a:latin typeface="Calibri" panose="020F0502020204030204" pitchFamily="34" charset="0"/>
                <a:cs typeface="Calibri" panose="020F0502020204030204" pitchFamily="34" charset="0"/>
              </a:rPr>
              <a:t> </a:t>
            </a:r>
          </a:p>
          <a:p>
            <a:pPr marL="360363" algn="just" fontAlgn="base">
              <a:spcBef>
                <a:spcPct val="0"/>
              </a:spcBef>
              <a:spcAft>
                <a:spcPct val="0"/>
              </a:spcAft>
            </a:pPr>
            <a:r>
              <a:rPr lang="es-ES" i="1" dirty="0" err="1" smtClean="0">
                <a:latin typeface="Calibri" panose="020F0502020204030204" pitchFamily="34" charset="0"/>
                <a:cs typeface="Calibri" panose="020F0502020204030204" pitchFamily="34" charset="0"/>
              </a:rPr>
              <a:t>Deleción</a:t>
            </a:r>
            <a:r>
              <a:rPr lang="es-ES" i="1" dirty="0">
                <a:latin typeface="Calibri" panose="020F0502020204030204" pitchFamily="34" charset="0"/>
                <a:cs typeface="Calibri" panose="020F0502020204030204" pitchFamily="34" charset="0"/>
              </a:rPr>
              <a:t>:</a:t>
            </a:r>
            <a:r>
              <a:rPr lang="es-ES" i="1" dirty="0">
                <a:solidFill>
                  <a:srgbClr val="FF0000"/>
                </a:solidFill>
                <a:latin typeface="Calibri" panose="020F0502020204030204" pitchFamily="34" charset="0"/>
                <a:cs typeface="Calibri" panose="020F0502020204030204" pitchFamily="34" charset="0"/>
              </a:rPr>
              <a:t> </a:t>
            </a:r>
            <a:r>
              <a:rPr lang="es-ES" i="1" dirty="0" smtClean="0">
                <a:solidFill>
                  <a:srgbClr val="FF0000"/>
                </a:solidFill>
                <a:latin typeface="Calibri" panose="020F0502020204030204" pitchFamily="34" charset="0"/>
                <a:cs typeface="Calibri" panose="020F0502020204030204" pitchFamily="34" charset="0"/>
              </a:rPr>
              <a:t>Mutación puntual , por </a:t>
            </a:r>
            <a:r>
              <a:rPr lang="es-ES" i="1" dirty="0" smtClean="0">
                <a:solidFill>
                  <a:srgbClr val="7030A0"/>
                </a:solidFill>
                <a:latin typeface="Calibri" panose="020F0502020204030204" pitchFamily="34" charset="0"/>
                <a:cs typeface="Calibri" panose="020F0502020204030204" pitchFamily="34" charset="0"/>
              </a:rPr>
              <a:t>pérdida</a:t>
            </a:r>
            <a:r>
              <a:rPr lang="es-ES" i="1" dirty="0" smtClean="0">
                <a:solidFill>
                  <a:srgbClr val="FF0000"/>
                </a:solidFill>
                <a:latin typeface="Calibri" panose="020F0502020204030204" pitchFamily="34" charset="0"/>
                <a:cs typeface="Calibri" panose="020F0502020204030204" pitchFamily="34" charset="0"/>
              </a:rPr>
              <a:t> </a:t>
            </a:r>
            <a:r>
              <a:rPr lang="es-ES" i="1" dirty="0">
                <a:solidFill>
                  <a:srgbClr val="FF0000"/>
                </a:solidFill>
                <a:latin typeface="Calibri" panose="020F0502020204030204" pitchFamily="34" charset="0"/>
                <a:cs typeface="Calibri" panose="020F0502020204030204" pitchFamily="34" charset="0"/>
              </a:rPr>
              <a:t>de </a:t>
            </a:r>
            <a:r>
              <a:rPr lang="es-ES" i="1" dirty="0" smtClean="0">
                <a:solidFill>
                  <a:srgbClr val="FF0000"/>
                </a:solidFill>
                <a:latin typeface="Calibri" panose="020F0502020204030204" pitchFamily="34" charset="0"/>
                <a:cs typeface="Calibri" panose="020F0502020204030204" pitchFamily="34" charset="0"/>
              </a:rPr>
              <a:t>nucleótido.</a:t>
            </a:r>
            <a:endParaRPr lang="es-ES_tradnl" dirty="0">
              <a:solidFill>
                <a:srgbClr val="FF0000"/>
              </a:solidFill>
              <a:latin typeface="Calibri" panose="020F0502020204030204" pitchFamily="34" charset="0"/>
              <a:cs typeface="Calibri" panose="020F0502020204030204" pitchFamily="34" charset="0"/>
            </a:endParaRPr>
          </a:p>
          <a:p>
            <a:pPr marL="342900" indent="-342900" algn="just" fontAlgn="base">
              <a:spcBef>
                <a:spcPct val="0"/>
              </a:spcBef>
              <a:spcAft>
                <a:spcPct val="0"/>
              </a:spcAft>
              <a:buFont typeface="+mj-lt"/>
              <a:buAutoNum type="alphaLcPeriod"/>
            </a:pPr>
            <a:r>
              <a:rPr lang="es-ES" i="1" dirty="0" smtClean="0">
                <a:solidFill>
                  <a:srgbClr val="FF0000"/>
                </a:solidFill>
                <a:latin typeface="Calibri" panose="020F0502020204030204" pitchFamily="34" charset="0"/>
                <a:cs typeface="Calibri" panose="020F0502020204030204" pitchFamily="34" charset="0"/>
              </a:rPr>
              <a:t>De una </a:t>
            </a:r>
            <a:r>
              <a:rPr lang="es-ES" b="1" i="1" dirty="0" err="1" smtClean="0">
                <a:solidFill>
                  <a:srgbClr val="7030A0"/>
                </a:solidFill>
                <a:latin typeface="Calibri" panose="020F0502020204030204" pitchFamily="34" charset="0"/>
                <a:cs typeface="Calibri" panose="020F0502020204030204" pitchFamily="34" charset="0"/>
              </a:rPr>
              <a:t>deleción</a:t>
            </a:r>
            <a:r>
              <a:rPr lang="es-ES" i="1" dirty="0">
                <a:solidFill>
                  <a:srgbClr val="FF0000"/>
                </a:solidFill>
                <a:latin typeface="Calibri" panose="020F0502020204030204" pitchFamily="34" charset="0"/>
                <a:cs typeface="Calibri" panose="020F0502020204030204" pitchFamily="34" charset="0"/>
              </a:rPr>
              <a:t>: la secuencia de tripletas resulta alterada a partir de ese </a:t>
            </a:r>
            <a:r>
              <a:rPr lang="es-ES" i="1" dirty="0" smtClean="0">
                <a:solidFill>
                  <a:srgbClr val="FF0000"/>
                </a:solidFill>
                <a:latin typeface="Calibri" panose="020F0502020204030204" pitchFamily="34" charset="0"/>
                <a:cs typeface="Calibri" panose="020F0502020204030204" pitchFamily="34" charset="0"/>
              </a:rPr>
              <a:t>punto </a:t>
            </a:r>
            <a:r>
              <a:rPr lang="es-ES" i="1" dirty="0" smtClean="0">
                <a:solidFill>
                  <a:srgbClr val="FF0000"/>
                </a:solidFill>
                <a:latin typeface="Calibri" panose="020F0502020204030204" pitchFamily="34" charset="0"/>
                <a:cs typeface="Calibri" panose="020F0502020204030204" pitchFamily="34" charset="0"/>
                <a:sym typeface="Symbol" pitchFamily="18" charset="2"/>
              </a:rPr>
              <a:t></a:t>
            </a:r>
            <a:r>
              <a:rPr lang="es-ES" i="1" dirty="0" smtClean="0">
                <a:solidFill>
                  <a:srgbClr val="FF0000"/>
                </a:solidFill>
                <a:latin typeface="Calibri" panose="020F0502020204030204" pitchFamily="34" charset="0"/>
                <a:cs typeface="Calibri" panose="020F0502020204030204" pitchFamily="34" charset="0"/>
              </a:rPr>
              <a:t> </a:t>
            </a:r>
            <a:r>
              <a:rPr lang="es-ES" i="1" dirty="0">
                <a:solidFill>
                  <a:srgbClr val="FF0000"/>
                </a:solidFill>
                <a:latin typeface="Calibri" panose="020F0502020204030204" pitchFamily="34" charset="0"/>
                <a:cs typeface="Calibri" panose="020F0502020204030204" pitchFamily="34" charset="0"/>
              </a:rPr>
              <a:t>proteína muy </a:t>
            </a:r>
            <a:r>
              <a:rPr lang="es-ES" i="1" dirty="0" smtClean="0">
                <a:solidFill>
                  <a:srgbClr val="FF0000"/>
                </a:solidFill>
                <a:latin typeface="Calibri" panose="020F0502020204030204" pitchFamily="34" charset="0"/>
                <a:cs typeface="Calibri" panose="020F0502020204030204" pitchFamily="34" charset="0"/>
              </a:rPr>
              <a:t>diferente. Si </a:t>
            </a:r>
            <a:r>
              <a:rPr lang="es-ES" i="1" dirty="0">
                <a:solidFill>
                  <a:srgbClr val="FF0000"/>
                </a:solidFill>
                <a:latin typeface="Calibri" panose="020F0502020204030204" pitchFamily="34" charset="0"/>
                <a:cs typeface="Calibri" panose="020F0502020204030204" pitchFamily="34" charset="0"/>
              </a:rPr>
              <a:t>la sustitución </a:t>
            </a:r>
            <a:r>
              <a:rPr lang="es-ES" i="1" dirty="0" smtClean="0">
                <a:solidFill>
                  <a:srgbClr val="FF0000"/>
                </a:solidFill>
                <a:latin typeface="Calibri" panose="020F0502020204030204" pitchFamily="34" charset="0"/>
                <a:cs typeface="Calibri" panose="020F0502020204030204" pitchFamily="34" charset="0"/>
              </a:rPr>
              <a:t>determinara un </a:t>
            </a:r>
            <a:r>
              <a:rPr lang="es-ES" i="1" dirty="0">
                <a:solidFill>
                  <a:srgbClr val="FF0000"/>
                </a:solidFill>
                <a:latin typeface="Calibri" panose="020F0502020204030204" pitchFamily="34" charset="0"/>
                <a:cs typeface="Calibri" panose="020F0502020204030204" pitchFamily="34" charset="0"/>
              </a:rPr>
              <a:t>codón de </a:t>
            </a:r>
            <a:r>
              <a:rPr lang="es-ES" i="1" dirty="0" smtClean="0">
                <a:solidFill>
                  <a:srgbClr val="FF0000"/>
                </a:solidFill>
                <a:latin typeface="Calibri" panose="020F0502020204030204" pitchFamily="34" charset="0"/>
                <a:cs typeface="Calibri" panose="020F0502020204030204" pitchFamily="34" charset="0"/>
              </a:rPr>
              <a:t>terminación prematuro, más tardío,… también provocaría una alteración fenotípica importante.</a:t>
            </a:r>
            <a:endParaRPr lang="es-ES_tradnl" dirty="0">
              <a:solidFill>
                <a:srgbClr val="FF0000"/>
              </a:solidFill>
              <a:latin typeface="Calibri" panose="020F0502020204030204" pitchFamily="34" charset="0"/>
              <a:cs typeface="Calibri" panose="020F0502020204030204" pitchFamily="34" charset="0"/>
            </a:endParaRPr>
          </a:p>
        </p:txBody>
      </p:sp>
      <p:sp>
        <p:nvSpPr>
          <p:cNvPr id="5" name="Rectángulo 4"/>
          <p:cNvSpPr/>
          <p:nvPr/>
        </p:nvSpPr>
        <p:spPr>
          <a:xfrm>
            <a:off x="287052" y="5533252"/>
            <a:ext cx="8317396" cy="1200329"/>
          </a:xfrm>
          <a:prstGeom prst="rect">
            <a:avLst/>
          </a:prstGeom>
        </p:spPr>
        <p:txBody>
          <a:bodyPr wrap="square">
            <a:spAutoFit/>
          </a:bodyPr>
          <a:lstStyle/>
          <a:p>
            <a:pPr algn="just" fontAlgn="base">
              <a:spcBef>
                <a:spcPct val="0"/>
              </a:spcBef>
              <a:spcAft>
                <a:spcPct val="0"/>
              </a:spcAft>
            </a:pPr>
            <a:r>
              <a:rPr lang="es-ES" dirty="0" smtClean="0">
                <a:solidFill>
                  <a:srgbClr val="000000"/>
                </a:solidFill>
                <a:latin typeface="Calibri" panose="020F0502020204030204" pitchFamily="34" charset="0"/>
                <a:cs typeface="Calibri" panose="020F0502020204030204" pitchFamily="34" charset="0"/>
              </a:rPr>
              <a:t>a) Comenta </a:t>
            </a:r>
            <a:r>
              <a:rPr lang="es-ES" dirty="0">
                <a:solidFill>
                  <a:srgbClr val="000000"/>
                </a:solidFill>
                <a:latin typeface="Calibri" panose="020F0502020204030204" pitchFamily="34" charset="0"/>
                <a:cs typeface="Calibri" panose="020F0502020204030204" pitchFamily="34" charset="0"/>
              </a:rPr>
              <a:t>brevemente la relación existente entre variedad alélica y evolución, </a:t>
            </a:r>
            <a:endParaRPr lang="es-ES" dirty="0" smtClean="0">
              <a:solidFill>
                <a:srgbClr val="00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dirty="0" smtClean="0">
                <a:solidFill>
                  <a:srgbClr val="000000"/>
                </a:solidFill>
                <a:latin typeface="Calibri" panose="020F0502020204030204" pitchFamily="34" charset="0"/>
                <a:cs typeface="Calibri" panose="020F0502020204030204" pitchFamily="34" charset="0"/>
              </a:rPr>
              <a:t>b</a:t>
            </a:r>
            <a:r>
              <a:rPr lang="es-ES" dirty="0">
                <a:solidFill>
                  <a:srgbClr val="000000"/>
                </a:solidFill>
                <a:latin typeface="Calibri" panose="020F0502020204030204" pitchFamily="34" charset="0"/>
                <a:cs typeface="Calibri" panose="020F0502020204030204" pitchFamily="34" charset="0"/>
              </a:rPr>
              <a:t>) ¿de qué forma se originan nuevas variantes alélicas a partir de un alelo original?</a:t>
            </a:r>
            <a:endParaRPr lang="es-ES_tradnl" dirty="0">
              <a:solidFill>
                <a:srgbClr val="00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i="1" dirty="0">
                <a:solidFill>
                  <a:srgbClr val="FF0000"/>
                </a:solidFill>
                <a:latin typeface="Calibri" panose="020F0502020204030204" pitchFamily="34" charset="0"/>
                <a:cs typeface="Calibri" panose="020F0502020204030204" pitchFamily="34" charset="0"/>
              </a:rPr>
              <a:t>a) Variedad alélica permite selección natural </a:t>
            </a:r>
            <a:r>
              <a:rPr lang="es-ES" i="1" dirty="0">
                <a:solidFill>
                  <a:srgbClr val="FF0000"/>
                </a:solidFill>
                <a:latin typeface="Calibri" panose="020F0502020204030204" pitchFamily="34" charset="0"/>
                <a:cs typeface="Calibri" panose="020F0502020204030204" pitchFamily="34" charset="0"/>
                <a:sym typeface="Symbol" pitchFamily="18" charset="2"/>
              </a:rPr>
              <a:t></a:t>
            </a:r>
            <a:r>
              <a:rPr lang="es-ES" i="1" dirty="0">
                <a:solidFill>
                  <a:srgbClr val="FF0000"/>
                </a:solidFill>
                <a:latin typeface="Calibri" panose="020F0502020204030204" pitchFamily="34" charset="0"/>
                <a:cs typeface="Calibri" panose="020F0502020204030204" pitchFamily="34" charset="0"/>
              </a:rPr>
              <a:t> evolución</a:t>
            </a:r>
            <a:endParaRPr lang="es-ES_tradnl" dirty="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i="1" dirty="0">
                <a:solidFill>
                  <a:srgbClr val="FF0000"/>
                </a:solidFill>
                <a:latin typeface="Calibri" panose="020F0502020204030204" pitchFamily="34" charset="0"/>
                <a:cs typeface="Calibri" panose="020F0502020204030204" pitchFamily="34" charset="0"/>
              </a:rPr>
              <a:t>b) </a:t>
            </a:r>
            <a:r>
              <a:rPr lang="es-ES" b="1" i="1" dirty="0">
                <a:solidFill>
                  <a:srgbClr val="7030A0"/>
                </a:solidFill>
                <a:latin typeface="Calibri" panose="020F0502020204030204" pitchFamily="34" charset="0"/>
                <a:cs typeface="Calibri" panose="020F0502020204030204" pitchFamily="34" charset="0"/>
              </a:rPr>
              <a:t>Mutaciones</a:t>
            </a:r>
            <a:r>
              <a:rPr lang="es-ES" i="1" dirty="0">
                <a:solidFill>
                  <a:srgbClr val="FF0000"/>
                </a:solidFill>
                <a:latin typeface="Calibri" panose="020F0502020204030204" pitchFamily="34" charset="0"/>
                <a:cs typeface="Calibri" panose="020F0502020204030204" pitchFamily="34" charset="0"/>
              </a:rPr>
              <a:t> y algunos casos de </a:t>
            </a:r>
            <a:r>
              <a:rPr lang="es-ES" i="1" dirty="0" smtClean="0">
                <a:latin typeface="Calibri" panose="020F0502020204030204" pitchFamily="34" charset="0"/>
                <a:cs typeface="Calibri" panose="020F0502020204030204" pitchFamily="34" charset="0"/>
              </a:rPr>
              <a:t>recombinación</a:t>
            </a:r>
            <a:r>
              <a:rPr lang="es-ES" i="1" dirty="0" smtClean="0">
                <a:solidFill>
                  <a:srgbClr val="FF0000"/>
                </a:solidFill>
                <a:latin typeface="Calibri" panose="020F0502020204030204" pitchFamily="34" charset="0"/>
                <a:cs typeface="Calibri" panose="020F0502020204030204" pitchFamily="34" charset="0"/>
              </a:rPr>
              <a:t> (Ej. origen de diferentes tipos de </a:t>
            </a:r>
            <a:r>
              <a:rPr lang="es-ES" i="1" dirty="0" err="1" smtClean="0">
                <a:solidFill>
                  <a:srgbClr val="FF0000"/>
                </a:solidFill>
                <a:latin typeface="Calibri" panose="020F0502020204030204" pitchFamily="34" charset="0"/>
                <a:cs typeface="Calibri" panose="020F0502020204030204" pitchFamily="34" charset="0"/>
              </a:rPr>
              <a:t>Ig</a:t>
            </a:r>
            <a:r>
              <a:rPr lang="es-ES" i="1" dirty="0" smtClean="0">
                <a:solidFill>
                  <a:srgbClr val="FF0000"/>
                </a:solidFill>
                <a:latin typeface="Calibri" panose="020F0502020204030204" pitchFamily="34" charset="0"/>
                <a:cs typeface="Calibri" panose="020F0502020204030204" pitchFamily="34" charset="0"/>
              </a:rPr>
              <a:t>).</a:t>
            </a:r>
            <a:endParaRPr lang="es-ES_tradnl" dirty="0">
              <a:solidFill>
                <a:srgbClr val="FF0000"/>
              </a:solidFill>
              <a:latin typeface="Calibri" panose="020F0502020204030204" pitchFamily="34" charset="0"/>
              <a:cs typeface="Calibri" panose="020F0502020204030204" pitchFamily="34" charset="0"/>
            </a:endParaRPr>
          </a:p>
        </p:txBody>
      </p:sp>
      <p:sp>
        <p:nvSpPr>
          <p:cNvPr id="7" name="Rectangle 1"/>
          <p:cNvSpPr>
            <a:spLocks noChangeArrowheads="1"/>
          </p:cNvSpPr>
          <p:nvPr/>
        </p:nvSpPr>
        <p:spPr bwMode="auto">
          <a:xfrm rot="10800000" flipV="1">
            <a:off x="287052" y="2936284"/>
            <a:ext cx="7971994" cy="646112"/>
          </a:xfrm>
          <a:prstGeom prst="rect">
            <a:avLst/>
          </a:prstGeom>
          <a:noFill/>
          <a:ln w="9525">
            <a:noFill/>
            <a:miter lim="800000"/>
            <a:headEnd/>
            <a:tailEnd/>
          </a:ln>
        </p:spPr>
        <p:txBody>
          <a:bodyPr wrap="square" anchor="ctr">
            <a:spAutoFit/>
          </a:bodyPr>
          <a:lstStyle/>
          <a:p>
            <a:pPr algn="just" eaLnBrk="0" fontAlgn="base" hangingPunct="0">
              <a:spcBef>
                <a:spcPct val="0"/>
              </a:spcBef>
              <a:spcAft>
                <a:spcPct val="0"/>
              </a:spcAft>
            </a:pPr>
            <a:r>
              <a:rPr lang="es-ES" dirty="0" smtClean="0">
                <a:solidFill>
                  <a:srgbClr val="000000"/>
                </a:solidFill>
                <a:latin typeface="Calibri" panose="020F0502020204030204" pitchFamily="34" charset="0"/>
                <a:cs typeface="Calibri" panose="020F0502020204030204" pitchFamily="34" charset="0"/>
              </a:rPr>
              <a:t>¿Qué consecuencias tendría para la evolución, en general, la ausencia de mutaciones? Razónalo. </a:t>
            </a:r>
            <a:endParaRPr lang="en-GB" dirty="0">
              <a:solidFill>
                <a:srgbClr val="000000"/>
              </a:solidFill>
              <a:latin typeface="Calibri" panose="020F0502020204030204" pitchFamily="34" charset="0"/>
              <a:cs typeface="Calibri" panose="020F0502020204030204" pitchFamily="34" charset="0"/>
            </a:endParaRPr>
          </a:p>
        </p:txBody>
      </p:sp>
      <p:sp>
        <p:nvSpPr>
          <p:cNvPr id="8" name="Rectángulo 7"/>
          <p:cNvSpPr/>
          <p:nvPr/>
        </p:nvSpPr>
        <p:spPr>
          <a:xfrm>
            <a:off x="287052" y="3502570"/>
            <a:ext cx="8389404" cy="2031325"/>
          </a:xfrm>
          <a:prstGeom prst="rect">
            <a:avLst/>
          </a:prstGeom>
        </p:spPr>
        <p:txBody>
          <a:bodyPr wrap="square">
            <a:spAutoFit/>
          </a:bodyPr>
          <a:lstStyle/>
          <a:p>
            <a:pPr lvl="0" algn="just">
              <a:spcAft>
                <a:spcPts val="1000"/>
              </a:spcAft>
            </a:pPr>
            <a:r>
              <a:rPr lang="es-ES" i="1" dirty="0" smtClean="0">
                <a:solidFill>
                  <a:srgbClr val="FF0000"/>
                </a:solidFill>
                <a:latin typeface="Calibri" panose="020F0502020204030204" pitchFamily="34" charset="0"/>
                <a:ea typeface="Calibri"/>
                <a:cs typeface="Calibri" panose="020F0502020204030204" pitchFamily="34" charset="0"/>
              </a:rPr>
              <a:t>Las </a:t>
            </a:r>
            <a:r>
              <a:rPr lang="es-ES" i="1" dirty="0">
                <a:solidFill>
                  <a:srgbClr val="FF0000"/>
                </a:solidFill>
                <a:latin typeface="Calibri" panose="020F0502020204030204" pitchFamily="34" charset="0"/>
                <a:ea typeface="Calibri"/>
                <a:cs typeface="Calibri" panose="020F0502020204030204" pitchFamily="34" charset="0"/>
              </a:rPr>
              <a:t>mutaciones originan variabilidad, principalmente originando nuevos alelos (fuente primaria de variabilidad), que explican la aparición de </a:t>
            </a:r>
            <a:r>
              <a:rPr lang="es-ES" i="1" dirty="0">
                <a:solidFill>
                  <a:srgbClr val="7030A0"/>
                </a:solidFill>
                <a:latin typeface="Calibri" panose="020F0502020204030204" pitchFamily="34" charset="0"/>
                <a:ea typeface="Calibri"/>
                <a:cs typeface="Calibri" panose="020F0502020204030204" pitchFamily="34" charset="0"/>
              </a:rPr>
              <a:t>adaptaciones favorables</a:t>
            </a:r>
            <a:r>
              <a:rPr lang="es-ES" i="1" dirty="0">
                <a:solidFill>
                  <a:srgbClr val="FF0000"/>
                </a:solidFill>
                <a:latin typeface="Calibri" panose="020F0502020204030204" pitchFamily="34" charset="0"/>
                <a:ea typeface="Calibri"/>
                <a:cs typeface="Calibri" panose="020F0502020204030204" pitchFamily="34" charset="0"/>
              </a:rPr>
              <a:t>, que, mejoren las probabilidades de supervivencia y justifiquen su selección (selección natural), </a:t>
            </a:r>
            <a:r>
              <a:rPr lang="es-ES" i="1" dirty="0" smtClean="0">
                <a:solidFill>
                  <a:srgbClr val="FF0000"/>
                </a:solidFill>
                <a:latin typeface="Calibri" panose="020F0502020204030204" pitchFamily="34" charset="0"/>
                <a:ea typeface="Calibri"/>
                <a:cs typeface="Calibri" panose="020F0502020204030204" pitchFamily="34" charset="0"/>
              </a:rPr>
              <a:t>lo que hace </a:t>
            </a:r>
            <a:r>
              <a:rPr lang="es-ES" i="1" dirty="0">
                <a:solidFill>
                  <a:srgbClr val="FF0000"/>
                </a:solidFill>
                <a:latin typeface="Calibri" panose="020F0502020204030204" pitchFamily="34" charset="0"/>
                <a:ea typeface="Calibri"/>
                <a:cs typeface="Calibri" panose="020F0502020204030204" pitchFamily="34" charset="0"/>
              </a:rPr>
              <a:t>posible el fenómeno </a:t>
            </a:r>
            <a:r>
              <a:rPr lang="es-ES" i="1" dirty="0" smtClean="0">
                <a:solidFill>
                  <a:srgbClr val="FF0000"/>
                </a:solidFill>
                <a:latin typeface="Calibri" panose="020F0502020204030204" pitchFamily="34" charset="0"/>
                <a:ea typeface="Calibri"/>
                <a:cs typeface="Calibri" panose="020F0502020204030204" pitchFamily="34" charset="0"/>
              </a:rPr>
              <a:t>evolutivo, </a:t>
            </a:r>
            <a:r>
              <a:rPr lang="es-ES" i="1" dirty="0">
                <a:solidFill>
                  <a:srgbClr val="FF0000"/>
                </a:solidFill>
                <a:latin typeface="Calibri" panose="020F0502020204030204" pitchFamily="34" charset="0"/>
                <a:ea typeface="Calibri"/>
                <a:cs typeface="Calibri" panose="020F0502020204030204" pitchFamily="34" charset="0"/>
              </a:rPr>
              <a:t>según las tesis </a:t>
            </a:r>
            <a:r>
              <a:rPr lang="es-ES" i="1" dirty="0" err="1">
                <a:solidFill>
                  <a:srgbClr val="FF0000"/>
                </a:solidFill>
                <a:latin typeface="Calibri" panose="020F0502020204030204" pitchFamily="34" charset="0"/>
                <a:ea typeface="Calibri"/>
                <a:cs typeface="Calibri" panose="020F0502020204030204" pitchFamily="34" charset="0"/>
              </a:rPr>
              <a:t>neodarwinistas</a:t>
            </a:r>
            <a:r>
              <a:rPr lang="es-ES" i="1" dirty="0" smtClean="0">
                <a:solidFill>
                  <a:srgbClr val="FF0000"/>
                </a:solidFill>
                <a:latin typeface="Calibri" panose="020F0502020204030204" pitchFamily="34" charset="0"/>
                <a:ea typeface="Calibri"/>
                <a:cs typeface="Calibri" panose="020F0502020204030204" pitchFamily="34" charset="0"/>
              </a:rPr>
              <a:t>. Si no existieran mutaciones </a:t>
            </a:r>
            <a:r>
              <a:rPr lang="es-ES" i="1" dirty="0" smtClean="0">
                <a:solidFill>
                  <a:srgbClr val="7030A0"/>
                </a:solidFill>
                <a:latin typeface="Calibri" panose="020F0502020204030204" pitchFamily="34" charset="0"/>
                <a:ea typeface="Calibri"/>
                <a:cs typeface="Calibri" panose="020F0502020204030204" pitchFamily="34" charset="0"/>
              </a:rPr>
              <a:t>no existirían diferentes alelos</a:t>
            </a:r>
            <a:r>
              <a:rPr lang="es-ES" i="1" dirty="0" smtClean="0">
                <a:solidFill>
                  <a:srgbClr val="FF0000"/>
                </a:solidFill>
                <a:latin typeface="Calibri" panose="020F0502020204030204" pitchFamily="34" charset="0"/>
                <a:ea typeface="Calibri"/>
                <a:cs typeface="Calibri" panose="020F0502020204030204" pitchFamily="34" charset="0"/>
              </a:rPr>
              <a:t>,  de tal manera que los procesos de selección natural no se producirían , al </a:t>
            </a:r>
            <a:r>
              <a:rPr lang="es-ES" i="1" dirty="0" smtClean="0">
                <a:solidFill>
                  <a:srgbClr val="7030A0"/>
                </a:solidFill>
                <a:latin typeface="Calibri" panose="020F0502020204030204" pitchFamily="34" charset="0"/>
                <a:ea typeface="Calibri"/>
                <a:cs typeface="Calibri" panose="020F0502020204030204" pitchFamily="34" charset="0"/>
              </a:rPr>
              <a:t>no existir variabilidad </a:t>
            </a:r>
            <a:r>
              <a:rPr lang="es-ES" i="1" dirty="0" smtClean="0">
                <a:solidFill>
                  <a:srgbClr val="FF0000"/>
                </a:solidFill>
                <a:latin typeface="Calibri" panose="020F0502020204030204" pitchFamily="34" charset="0"/>
                <a:ea typeface="Calibri"/>
                <a:cs typeface="Calibri" panose="020F0502020204030204" pitchFamily="34" charset="0"/>
              </a:rPr>
              <a:t>sobre la que actuar. Esto haría imposible el proceso evolutivo. </a:t>
            </a:r>
            <a:endParaRPr lang="es-ES" i="1" dirty="0">
              <a:solidFill>
                <a:srgbClr val="FF00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108598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70464" y="260648"/>
            <a:ext cx="8496944" cy="1200329"/>
          </a:xfrm>
          <a:prstGeom prst="rect">
            <a:avLst/>
          </a:prstGeom>
          <a:noFill/>
          <a:ln w="9525">
            <a:noFill/>
            <a:miter lim="800000"/>
            <a:headEnd/>
            <a:tailEnd/>
          </a:ln>
        </p:spPr>
        <p:txBody>
          <a:bodyPr wrap="square" anchor="ctr">
            <a:spAutoFit/>
          </a:bodyPr>
          <a:lstStyle/>
          <a:p>
            <a:pPr algn="just" eaLnBrk="0" fontAlgn="base" hangingPunct="0">
              <a:spcBef>
                <a:spcPct val="0"/>
              </a:spcBef>
              <a:spcAft>
                <a:spcPct val="0"/>
              </a:spcAft>
            </a:pPr>
            <a:r>
              <a:rPr lang="es-ES" dirty="0" smtClean="0">
                <a:solidFill>
                  <a:srgbClr val="000000"/>
                </a:solidFill>
                <a:latin typeface="Calibri" panose="020F0502020204030204" pitchFamily="34" charset="0"/>
                <a:cs typeface="Calibri" panose="020F0502020204030204" pitchFamily="34" charset="0"/>
              </a:rPr>
              <a:t>Después </a:t>
            </a:r>
            <a:r>
              <a:rPr lang="es-ES" dirty="0">
                <a:solidFill>
                  <a:srgbClr val="000000"/>
                </a:solidFill>
                <a:latin typeface="Calibri" panose="020F0502020204030204" pitchFamily="34" charset="0"/>
                <a:cs typeface="Calibri" panose="020F0502020204030204" pitchFamily="34" charset="0"/>
              </a:rPr>
              <a:t>de la Segunda Guerra Mundial se ha generalizado la utilización de antibióticos para controlar las bacterias productoras de enfermedades. Sin embargo, suelen aparecer bacterias que se vuelven resistentes a los antibióticos. ¿Cómo puedes explicar la aparición de esta resistencia?</a:t>
            </a:r>
            <a:endParaRPr lang="en-GB" dirty="0">
              <a:solidFill>
                <a:srgbClr val="000000"/>
              </a:solidFill>
              <a:latin typeface="Calibri" panose="020F0502020204030204" pitchFamily="34" charset="0"/>
              <a:cs typeface="Calibri" panose="020F0502020204030204" pitchFamily="34" charset="0"/>
            </a:endParaRPr>
          </a:p>
        </p:txBody>
      </p:sp>
      <p:sp>
        <p:nvSpPr>
          <p:cNvPr id="11" name="6 CuadroTexto"/>
          <p:cNvSpPr txBox="1">
            <a:spLocks noChangeArrowheads="1"/>
          </p:cNvSpPr>
          <p:nvPr/>
        </p:nvSpPr>
        <p:spPr bwMode="auto">
          <a:xfrm>
            <a:off x="355368" y="1460977"/>
            <a:ext cx="8351837" cy="922337"/>
          </a:xfrm>
          <a:prstGeom prst="rect">
            <a:avLst/>
          </a:prstGeom>
          <a:noFill/>
          <a:ln w="9525">
            <a:noFill/>
            <a:miter lim="800000"/>
            <a:headEnd/>
            <a:tailEnd/>
          </a:ln>
        </p:spPr>
        <p:txBody>
          <a:bodyPr>
            <a:spAutoFit/>
          </a:bodyPr>
          <a:lstStyle/>
          <a:p>
            <a:pPr algn="just" fontAlgn="base">
              <a:spcBef>
                <a:spcPct val="0"/>
              </a:spcBef>
              <a:spcAft>
                <a:spcPct val="0"/>
              </a:spcAft>
            </a:pPr>
            <a:r>
              <a:rPr lang="es-ES" i="1" dirty="0">
                <a:solidFill>
                  <a:srgbClr val="FF0000"/>
                </a:solidFill>
                <a:latin typeface="Calibri" panose="020F0502020204030204" pitchFamily="34" charset="0"/>
                <a:cs typeface="Calibri" panose="020F0502020204030204" pitchFamily="34" charset="0"/>
              </a:rPr>
              <a:t>Alguna </a:t>
            </a:r>
            <a:r>
              <a:rPr lang="es-ES" b="1" i="1" dirty="0">
                <a:solidFill>
                  <a:srgbClr val="7030A0"/>
                </a:solidFill>
                <a:latin typeface="Calibri" panose="020F0502020204030204" pitchFamily="34" charset="0"/>
                <a:cs typeface="Calibri" panose="020F0502020204030204" pitchFamily="34" charset="0"/>
              </a:rPr>
              <a:t>mutación</a:t>
            </a:r>
            <a:r>
              <a:rPr lang="es-ES" i="1" dirty="0">
                <a:solidFill>
                  <a:srgbClr val="FF0000"/>
                </a:solidFill>
                <a:latin typeface="Calibri" panose="020F0502020204030204" pitchFamily="34" charset="0"/>
                <a:cs typeface="Calibri" panose="020F0502020204030204" pitchFamily="34" charset="0"/>
              </a:rPr>
              <a:t> al azar producirá bacterias resistentes, al utilizar antibióticos estas sobrevive , mientras las demás mueren. Entones las resistentes proliferan y necesitamos nuevos antibióticos para combatirlas. </a:t>
            </a:r>
            <a:endParaRPr lang="en-GB" i="1" dirty="0">
              <a:solidFill>
                <a:srgbClr val="FF0000"/>
              </a:solidFill>
              <a:latin typeface="Calibri" panose="020F0502020204030204" pitchFamily="34" charset="0"/>
              <a:cs typeface="Calibri" panose="020F0502020204030204" pitchFamily="34" charset="0"/>
            </a:endParaRPr>
          </a:p>
        </p:txBody>
      </p:sp>
      <p:sp>
        <p:nvSpPr>
          <p:cNvPr id="10" name="Rectángulo 9"/>
          <p:cNvSpPr/>
          <p:nvPr/>
        </p:nvSpPr>
        <p:spPr>
          <a:xfrm>
            <a:off x="373316" y="2351731"/>
            <a:ext cx="7982578" cy="646331"/>
          </a:xfrm>
          <a:prstGeom prst="rect">
            <a:avLst/>
          </a:prstGeom>
        </p:spPr>
        <p:txBody>
          <a:bodyPr wrap="square">
            <a:spAutoFit/>
          </a:bodyPr>
          <a:lstStyle/>
          <a:p>
            <a:pPr algn="just"/>
            <a:r>
              <a:rPr lang="es-ES" dirty="0">
                <a:latin typeface="Calibri" panose="020F0502020204030204" pitchFamily="34" charset="0"/>
                <a:cs typeface="Calibri" panose="020F0502020204030204" pitchFamily="34" charset="0"/>
              </a:rPr>
              <a:t>Comenta brevemente las ventajas e inconvenientes de las mutaciones para los seres vivos en general.</a:t>
            </a:r>
          </a:p>
        </p:txBody>
      </p:sp>
      <p:sp>
        <p:nvSpPr>
          <p:cNvPr id="13" name="Rectángulo 12"/>
          <p:cNvSpPr/>
          <p:nvPr/>
        </p:nvSpPr>
        <p:spPr>
          <a:xfrm>
            <a:off x="355368" y="2979481"/>
            <a:ext cx="8101372" cy="2990562"/>
          </a:xfrm>
          <a:prstGeom prst="rect">
            <a:avLst/>
          </a:prstGeom>
        </p:spPr>
        <p:txBody>
          <a:bodyPr wrap="square">
            <a:spAutoFit/>
          </a:bodyPr>
          <a:lstStyle/>
          <a:p>
            <a:pPr lvl="0">
              <a:spcAft>
                <a:spcPts val="1000"/>
              </a:spcAft>
            </a:pPr>
            <a:r>
              <a:rPr lang="es-ES" b="1" i="1" dirty="0" smtClean="0">
                <a:solidFill>
                  <a:srgbClr val="7030A0"/>
                </a:solidFill>
                <a:latin typeface="Calibri" panose="020F0502020204030204" pitchFamily="34" charset="0"/>
                <a:ea typeface="Calibri"/>
                <a:cs typeface="Calibri" panose="020F0502020204030204" pitchFamily="34" charset="0"/>
              </a:rPr>
              <a:t>Ventajas: </a:t>
            </a:r>
            <a:r>
              <a:rPr lang="es-ES" i="1" dirty="0">
                <a:solidFill>
                  <a:srgbClr val="FF0000"/>
                </a:solidFill>
                <a:latin typeface="Calibri" panose="020F0502020204030204" pitchFamily="34" charset="0"/>
                <a:ea typeface="Calibri"/>
                <a:cs typeface="Calibri" panose="020F0502020204030204" pitchFamily="34" charset="0"/>
              </a:rPr>
              <a:t>Las mutaciones originan variabilidad, principalmente </a:t>
            </a:r>
            <a:r>
              <a:rPr lang="es-ES" i="1" dirty="0" smtClean="0">
                <a:solidFill>
                  <a:srgbClr val="FF0000"/>
                </a:solidFill>
                <a:latin typeface="Calibri" panose="020F0502020204030204" pitchFamily="34" charset="0"/>
                <a:ea typeface="Calibri"/>
                <a:cs typeface="Calibri" panose="020F0502020204030204" pitchFamily="34" charset="0"/>
              </a:rPr>
              <a:t>originando </a:t>
            </a:r>
            <a:r>
              <a:rPr lang="es-ES" i="1" dirty="0">
                <a:solidFill>
                  <a:srgbClr val="FF0000"/>
                </a:solidFill>
                <a:latin typeface="Calibri" panose="020F0502020204030204" pitchFamily="34" charset="0"/>
                <a:ea typeface="Calibri"/>
                <a:cs typeface="Calibri" panose="020F0502020204030204" pitchFamily="34" charset="0"/>
              </a:rPr>
              <a:t>nuevos alelos (fuente primaria de variabilidad</a:t>
            </a:r>
            <a:r>
              <a:rPr lang="es-ES" i="1" dirty="0" smtClean="0">
                <a:solidFill>
                  <a:srgbClr val="FF0000"/>
                </a:solidFill>
                <a:latin typeface="Calibri" panose="020F0502020204030204" pitchFamily="34" charset="0"/>
                <a:ea typeface="Calibri"/>
                <a:cs typeface="Calibri" panose="020F0502020204030204" pitchFamily="34" charset="0"/>
              </a:rPr>
              <a:t>), que explican la aparición de </a:t>
            </a:r>
            <a:r>
              <a:rPr lang="es-ES" i="1" dirty="0" smtClean="0">
                <a:solidFill>
                  <a:srgbClr val="7030A0"/>
                </a:solidFill>
                <a:latin typeface="Calibri" panose="020F0502020204030204" pitchFamily="34" charset="0"/>
                <a:ea typeface="Calibri"/>
                <a:cs typeface="Calibri" panose="020F0502020204030204" pitchFamily="34" charset="0"/>
              </a:rPr>
              <a:t>adaptaciones favorables</a:t>
            </a:r>
            <a:r>
              <a:rPr lang="es-ES" i="1" dirty="0" smtClean="0">
                <a:solidFill>
                  <a:srgbClr val="FF0000"/>
                </a:solidFill>
                <a:latin typeface="Calibri" panose="020F0502020204030204" pitchFamily="34" charset="0"/>
                <a:ea typeface="Calibri"/>
                <a:cs typeface="Calibri" panose="020F0502020204030204" pitchFamily="34" charset="0"/>
              </a:rPr>
              <a:t>, que, mejoren las probabilidades de supervivencia y justifiquen su selección (selección natural), </a:t>
            </a:r>
            <a:r>
              <a:rPr lang="es-ES" i="1" dirty="0">
                <a:solidFill>
                  <a:srgbClr val="FF0000"/>
                </a:solidFill>
                <a:latin typeface="Calibri" panose="020F0502020204030204" pitchFamily="34" charset="0"/>
                <a:ea typeface="Calibri"/>
                <a:cs typeface="Calibri" panose="020F0502020204030204" pitchFamily="34" charset="0"/>
              </a:rPr>
              <a:t>que hacen posible el fenómeno evolutivo </a:t>
            </a:r>
            <a:r>
              <a:rPr lang="es-ES" i="1" dirty="0" smtClean="0">
                <a:solidFill>
                  <a:srgbClr val="FF0000"/>
                </a:solidFill>
                <a:latin typeface="Calibri" panose="020F0502020204030204" pitchFamily="34" charset="0"/>
                <a:ea typeface="Calibri"/>
                <a:cs typeface="Calibri" panose="020F0502020204030204" pitchFamily="34" charset="0"/>
              </a:rPr>
              <a:t>según </a:t>
            </a:r>
            <a:r>
              <a:rPr lang="es-ES" i="1" dirty="0">
                <a:solidFill>
                  <a:srgbClr val="FF0000"/>
                </a:solidFill>
                <a:latin typeface="Calibri" panose="020F0502020204030204" pitchFamily="34" charset="0"/>
                <a:ea typeface="Calibri"/>
                <a:cs typeface="Calibri" panose="020F0502020204030204" pitchFamily="34" charset="0"/>
              </a:rPr>
              <a:t>las tesis </a:t>
            </a:r>
            <a:r>
              <a:rPr lang="es-ES" i="1" dirty="0" err="1">
                <a:solidFill>
                  <a:srgbClr val="FF0000"/>
                </a:solidFill>
                <a:latin typeface="Calibri" panose="020F0502020204030204" pitchFamily="34" charset="0"/>
                <a:ea typeface="Calibri"/>
                <a:cs typeface="Calibri" panose="020F0502020204030204" pitchFamily="34" charset="0"/>
              </a:rPr>
              <a:t>neodarwinistas</a:t>
            </a:r>
            <a:r>
              <a:rPr lang="es-ES" i="1" dirty="0" smtClean="0">
                <a:solidFill>
                  <a:srgbClr val="FF0000"/>
                </a:solidFill>
                <a:latin typeface="Calibri" panose="020F0502020204030204" pitchFamily="34" charset="0"/>
                <a:ea typeface="Calibri"/>
                <a:cs typeface="Calibri" panose="020F0502020204030204" pitchFamily="34" charset="0"/>
              </a:rPr>
              <a:t>.</a:t>
            </a:r>
          </a:p>
          <a:p>
            <a:pPr lvl="0">
              <a:spcAft>
                <a:spcPts val="1000"/>
              </a:spcAft>
            </a:pPr>
            <a:r>
              <a:rPr lang="es-ES" b="1" i="1" dirty="0" smtClean="0">
                <a:solidFill>
                  <a:srgbClr val="7030A0"/>
                </a:solidFill>
                <a:latin typeface="Calibri" panose="020F0502020204030204" pitchFamily="34" charset="0"/>
                <a:ea typeface="Calibri"/>
                <a:cs typeface="Calibri" panose="020F0502020204030204" pitchFamily="34" charset="0"/>
              </a:rPr>
              <a:t>Inconvenientes:</a:t>
            </a:r>
            <a:r>
              <a:rPr lang="es-ES" i="1" dirty="0" smtClean="0">
                <a:latin typeface="Calibri" panose="020F0502020204030204" pitchFamily="34" charset="0"/>
                <a:ea typeface="Calibri"/>
                <a:cs typeface="Calibri" panose="020F0502020204030204" pitchFamily="34" charset="0"/>
              </a:rPr>
              <a:t> </a:t>
            </a:r>
            <a:r>
              <a:rPr lang="es-ES" i="1" dirty="0" smtClean="0">
                <a:solidFill>
                  <a:srgbClr val="FF0000"/>
                </a:solidFill>
                <a:latin typeface="Calibri" panose="020F0502020204030204" pitchFamily="34" charset="0"/>
                <a:ea typeface="Calibri"/>
                <a:cs typeface="Calibri" panose="020F0502020204030204" pitchFamily="34" charset="0"/>
              </a:rPr>
              <a:t>La mayoría de las mutaciones, no obstante, generan alteraciones que determinan un mal funcionamiento del organismo (cáncer, síndromes, malformaciones y diversas patologías …) que disminuyen las probabilidades de supervivencia. Sin embargo , estas, dado su </a:t>
            </a:r>
            <a:r>
              <a:rPr lang="es-ES" i="1" dirty="0" smtClean="0">
                <a:solidFill>
                  <a:srgbClr val="7030A0"/>
                </a:solidFill>
                <a:latin typeface="Calibri" panose="020F0502020204030204" pitchFamily="34" charset="0"/>
                <a:ea typeface="Calibri"/>
                <a:cs typeface="Calibri" panose="020F0502020204030204" pitchFamily="34" charset="0"/>
              </a:rPr>
              <a:t>efecto negativo</a:t>
            </a:r>
            <a:r>
              <a:rPr lang="es-ES" i="1" dirty="0" smtClean="0">
                <a:solidFill>
                  <a:srgbClr val="FF0000"/>
                </a:solidFill>
                <a:latin typeface="Calibri" panose="020F0502020204030204" pitchFamily="34" charset="0"/>
                <a:ea typeface="Calibri"/>
                <a:cs typeface="Calibri" panose="020F0502020204030204" pitchFamily="34" charset="0"/>
              </a:rPr>
              <a:t>, tienden a desaparecer delas poblaciones.</a:t>
            </a:r>
            <a:endParaRPr lang="es-ES" i="1" dirty="0">
              <a:solidFill>
                <a:srgbClr val="FF000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355402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95536" y="19433"/>
            <a:ext cx="8252901" cy="2308324"/>
          </a:xfrm>
          <a:prstGeom prst="rect">
            <a:avLst/>
          </a:prstGeom>
        </p:spPr>
        <p:txBody>
          <a:bodyPr wrap="square">
            <a:spAutoFit/>
          </a:bodyPr>
          <a:lstStyle/>
          <a:p>
            <a:pPr>
              <a:tabLst>
                <a:tab pos="265113" algn="l"/>
              </a:tabLst>
            </a:pPr>
            <a:r>
              <a:rPr lang="es-ES" dirty="0">
                <a:latin typeface="Calibri" panose="020F0502020204030204" pitchFamily="34" charset="0"/>
                <a:cs typeface="Calibri" panose="020F0502020204030204" pitchFamily="34" charset="0"/>
              </a:rPr>
              <a:t>Al comparar la secuencia del gen “g”  entre un individuo normal y otro que padece una enfermedad asociada a un alelo mutante de ese gen (denominado “</a:t>
            </a:r>
            <a:r>
              <a:rPr lang="es-ES" dirty="0" err="1">
                <a:latin typeface="Calibri" panose="020F0502020204030204" pitchFamily="34" charset="0"/>
                <a:cs typeface="Calibri" panose="020F0502020204030204" pitchFamily="34" charset="0"/>
              </a:rPr>
              <a:t>gm</a:t>
            </a:r>
            <a:r>
              <a:rPr lang="es-ES" dirty="0">
                <a:latin typeface="Calibri" panose="020F0502020204030204" pitchFamily="34" charset="0"/>
                <a:cs typeface="Calibri" panose="020F0502020204030204" pitchFamily="34" charset="0"/>
              </a:rPr>
              <a:t>”), se comprueba que el mutante tiene en su secuencia un nucleótido de más. Se observa además, que el producto de la expresión del gen normal “g” es un polipéptido de 100 aminoácidos mientras que el de “</a:t>
            </a:r>
            <a:r>
              <a:rPr lang="es-ES" dirty="0" err="1">
                <a:latin typeface="Calibri" panose="020F0502020204030204" pitchFamily="34" charset="0"/>
                <a:cs typeface="Calibri" panose="020F0502020204030204" pitchFamily="34" charset="0"/>
              </a:rPr>
              <a:t>gm</a:t>
            </a:r>
            <a:r>
              <a:rPr lang="es-ES" dirty="0">
                <a:latin typeface="Calibri" panose="020F0502020204030204" pitchFamily="34" charset="0"/>
                <a:cs typeface="Calibri" panose="020F0502020204030204" pitchFamily="34" charset="0"/>
              </a:rPr>
              <a:t>” tan solo tiene 80 aminoácidos. Teniendo presente las características del código genético, a) explica la relación existente entre la mutación y el polipéptido anómalo. b) ¿Por qué crees que el alelo mutante produce la enfermedad?</a:t>
            </a:r>
          </a:p>
        </p:txBody>
      </p:sp>
      <p:sp>
        <p:nvSpPr>
          <p:cNvPr id="4" name="Rectángulo 3"/>
          <p:cNvSpPr/>
          <p:nvPr/>
        </p:nvSpPr>
        <p:spPr>
          <a:xfrm>
            <a:off x="395536" y="2327757"/>
            <a:ext cx="8534632" cy="4093428"/>
          </a:xfrm>
          <a:prstGeom prst="rect">
            <a:avLst/>
          </a:prstGeom>
        </p:spPr>
        <p:txBody>
          <a:bodyPr wrap="square">
            <a:spAutoFit/>
          </a:bodyPr>
          <a:lstStyle/>
          <a:p>
            <a:pPr algn="just">
              <a:spcAft>
                <a:spcPts val="0"/>
              </a:spcAft>
            </a:pP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a) El nucleótido de más procede de una </a:t>
            </a:r>
            <a:r>
              <a:rPr lang="es-ES" sz="2000" b="1" i="1" dirty="0" smtClean="0">
                <a:solidFill>
                  <a:srgbClr val="7030A0"/>
                </a:solidFill>
                <a:latin typeface="Calibri" panose="020F0502020204030204" pitchFamily="34" charset="0"/>
                <a:ea typeface="Times New Roman" panose="02020603050405020304" pitchFamily="18" charset="0"/>
                <a:cs typeface="Calibri" panose="020F0502020204030204" pitchFamily="34" charset="0"/>
              </a:rPr>
              <a:t>inserción (mutación génica)</a:t>
            </a:r>
            <a:r>
              <a:rPr lang="es-ES" sz="2000"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A partir de dicha inserción la secuencia lineal de tripletes cambia y en consecuencia también lo hace la secuencia de aminoácidos de la cadena </a:t>
            </a:r>
            <a:r>
              <a:rPr lang="es-ES" sz="2000" i="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polipeptídica</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 ya que ambas se corresponden y no se dan solapamientos ni espaciamientos. La menor longitud de la proteína alterada se debe a que la inserción determina la aparición de un triplete </a:t>
            </a:r>
            <a:r>
              <a:rPr lang="es-ES" sz="2000" i="1" dirty="0">
                <a:solidFill>
                  <a:srgbClr val="7030A0"/>
                </a:solidFill>
                <a:latin typeface="Calibri" panose="020F0502020204030204" pitchFamily="34" charset="0"/>
                <a:ea typeface="Times New Roman" panose="02020603050405020304" pitchFamily="18" charset="0"/>
                <a:cs typeface="Calibri" panose="020F0502020204030204" pitchFamily="34" charset="0"/>
              </a:rPr>
              <a:t>(codón) de terminación </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UAA, UGA o UAG en la secuencia de </a:t>
            </a:r>
            <a:r>
              <a:rPr lang="es-ES" sz="2000" i="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ARNm</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 complementaria del ADN del gen “</a:t>
            </a:r>
            <a:r>
              <a:rPr lang="es-ES" sz="2000" i="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gm</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 </a:t>
            </a:r>
            <a:r>
              <a:rPr lang="es-ES" sz="2000" i="1" dirty="0">
                <a:solidFill>
                  <a:srgbClr val="7030A0"/>
                </a:solidFill>
                <a:latin typeface="Calibri" panose="020F0502020204030204" pitchFamily="34" charset="0"/>
                <a:ea typeface="Times New Roman" panose="02020603050405020304" pitchFamily="18" charset="0"/>
                <a:cs typeface="Calibri" panose="020F0502020204030204" pitchFamily="34" charset="0"/>
              </a:rPr>
              <a:t>en un punto anterior </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al lugar donde se encontraba en el gen “g”, por lo </a:t>
            </a:r>
            <a:r>
              <a:rPr lang="es-ES" sz="2000"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que, </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a pesar de que la secuencia de ADN se vea incrementada en un </a:t>
            </a:r>
            <a:r>
              <a:rPr lang="es-ES" sz="2000"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nucleótido, </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la cadena </a:t>
            </a:r>
            <a:r>
              <a:rPr lang="es-ES" sz="2000" i="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polipeptídica</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 resultante de su expresión es de menor longitud.</a:t>
            </a:r>
            <a:endParaRPr lang="es-ES" sz="2000"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algn="just">
              <a:spcAft>
                <a:spcPts val="0"/>
              </a:spcAft>
            </a:pP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b) La cadena </a:t>
            </a:r>
            <a:r>
              <a:rPr lang="es-ES" sz="2000" i="1" dirty="0" err="1">
                <a:solidFill>
                  <a:srgbClr val="FF0000"/>
                </a:solidFill>
                <a:latin typeface="Calibri" panose="020F0502020204030204" pitchFamily="34" charset="0"/>
                <a:ea typeface="Times New Roman" panose="02020603050405020304" pitchFamily="18" charset="0"/>
                <a:cs typeface="Calibri" panose="020F0502020204030204" pitchFamily="34" charset="0"/>
              </a:rPr>
              <a:t>polipeptídica</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 resultante presenta una conformación espacial definitiva diferente (</a:t>
            </a:r>
            <a:r>
              <a:rPr lang="es-ES" sz="2000" i="1" dirty="0">
                <a:solidFill>
                  <a:srgbClr val="7030A0"/>
                </a:solidFill>
                <a:latin typeface="Calibri" panose="020F0502020204030204" pitchFamily="34" charset="0"/>
                <a:ea typeface="Times New Roman" panose="02020603050405020304" pitchFamily="18" charset="0"/>
                <a:cs typeface="Calibri" panose="020F0502020204030204" pitchFamily="34" charset="0"/>
              </a:rPr>
              <a:t>estructura diferente</a:t>
            </a:r>
            <a:r>
              <a:rPr lang="es-ES" sz="2000" i="1" dirty="0">
                <a:solidFill>
                  <a:srgbClr val="FF0000"/>
                </a:solidFill>
                <a:latin typeface="Calibri" panose="020F0502020204030204" pitchFamily="34" charset="0"/>
                <a:ea typeface="Times New Roman" panose="02020603050405020304" pitchFamily="18" charset="0"/>
                <a:cs typeface="Calibri" panose="020F0502020204030204" pitchFamily="34" charset="0"/>
              </a:rPr>
              <a:t>) por lo que se altera su funcionalidad, perdiéndola o alterándose </a:t>
            </a:r>
            <a:r>
              <a:rPr lang="es-ES" sz="2000"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significativamente, lo que se refleja en una </a:t>
            </a:r>
            <a:r>
              <a:rPr lang="es-ES" sz="2000" i="1" dirty="0" smtClean="0">
                <a:solidFill>
                  <a:srgbClr val="7030A0"/>
                </a:solidFill>
                <a:latin typeface="Calibri" panose="020F0502020204030204" pitchFamily="34" charset="0"/>
                <a:ea typeface="Times New Roman" panose="02020603050405020304" pitchFamily="18" charset="0"/>
                <a:cs typeface="Calibri" panose="020F0502020204030204" pitchFamily="34" charset="0"/>
              </a:rPr>
              <a:t>patología</a:t>
            </a:r>
            <a:r>
              <a:rPr lang="es-ES" sz="2000" i="1" dirty="0" smtClean="0">
                <a:solidFill>
                  <a:srgbClr val="FF0000"/>
                </a:solidFill>
                <a:latin typeface="Calibri" panose="020F0502020204030204" pitchFamily="34" charset="0"/>
                <a:ea typeface="Times New Roman" panose="02020603050405020304" pitchFamily="18" charset="0"/>
                <a:cs typeface="Calibri" panose="020F0502020204030204" pitchFamily="34" charset="0"/>
              </a:rPr>
              <a:t>.</a:t>
            </a:r>
            <a:endParaRPr lang="es-ES" sz="20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946667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95536" y="404664"/>
            <a:ext cx="8351837" cy="2308324"/>
          </a:xfrm>
          <a:prstGeom prst="rect">
            <a:avLst/>
          </a:prstGeom>
        </p:spPr>
        <p:txBody>
          <a:bodyPr wrap="square">
            <a:spAutoFit/>
          </a:bodyPr>
          <a:lstStyle/>
          <a:p>
            <a:pPr>
              <a:tabLst>
                <a:tab pos="265113" algn="l"/>
              </a:tabLst>
            </a:pPr>
            <a:r>
              <a:rPr lang="es-ES" dirty="0">
                <a:latin typeface="Calibri" panose="020F0502020204030204" pitchFamily="34" charset="0"/>
                <a:cs typeface="Calibri" panose="020F0502020204030204" pitchFamily="34" charset="0"/>
              </a:rPr>
              <a:t>Indica cuales de las siguientes afirmaciones no son correctas, y razona en cada uno de los tres casos la respuesta:</a:t>
            </a:r>
          </a:p>
          <a:p>
            <a:pPr marL="628650" indent="-360363" defTabSz="265113">
              <a:tabLst>
                <a:tab pos="628650" algn="l"/>
              </a:tabLst>
            </a:pPr>
            <a:r>
              <a:rPr lang="es-ES" dirty="0">
                <a:latin typeface="Calibri" panose="020F0502020204030204" pitchFamily="34" charset="0"/>
                <a:cs typeface="Calibri" panose="020F0502020204030204" pitchFamily="34" charset="0"/>
              </a:rPr>
              <a:t>a.	Todas las mutaciones son siempre fenotípicamente perjudiciales para los individuos que las tienen.</a:t>
            </a:r>
          </a:p>
          <a:p>
            <a:pPr marL="265113" defTabSz="265113">
              <a:tabLst>
                <a:tab pos="628650" algn="l"/>
              </a:tabLst>
            </a:pPr>
            <a:r>
              <a:rPr lang="es-ES" dirty="0">
                <a:latin typeface="Calibri" panose="020F0502020204030204" pitchFamily="34" charset="0"/>
                <a:cs typeface="Calibri" panose="020F0502020204030204" pitchFamily="34" charset="0"/>
              </a:rPr>
              <a:t>b.	Las mutaciones suponen una fuente importante de variación alélica.</a:t>
            </a:r>
          </a:p>
          <a:p>
            <a:pPr marL="608013" indent="-342900" defTabSz="265113">
              <a:buAutoNum type="alphaLcPeriod" startAt="3"/>
              <a:tabLst>
                <a:tab pos="265113" algn="l"/>
                <a:tab pos="449263" algn="l"/>
              </a:tabLst>
            </a:pPr>
            <a:r>
              <a:rPr lang="es-ES" dirty="0" smtClean="0">
                <a:latin typeface="Calibri" panose="020F0502020204030204" pitchFamily="34" charset="0"/>
                <a:cs typeface="Calibri" panose="020F0502020204030204" pitchFamily="34" charset="0"/>
              </a:rPr>
              <a:t>Las </a:t>
            </a:r>
            <a:r>
              <a:rPr lang="es-ES" dirty="0">
                <a:latin typeface="Calibri" panose="020F0502020204030204" pitchFamily="34" charset="0"/>
                <a:cs typeface="Calibri" panose="020F0502020204030204" pitchFamily="34" charset="0"/>
              </a:rPr>
              <a:t>mutaciones tienen lugar cuando un agente </a:t>
            </a:r>
            <a:r>
              <a:rPr lang="es-ES" dirty="0" err="1">
                <a:latin typeface="Calibri" panose="020F0502020204030204" pitchFamily="34" charset="0"/>
                <a:cs typeface="Calibri" panose="020F0502020204030204" pitchFamily="34" charset="0"/>
              </a:rPr>
              <a:t>mutágeno</a:t>
            </a:r>
            <a:r>
              <a:rPr lang="es-ES" dirty="0">
                <a:latin typeface="Calibri" panose="020F0502020204030204" pitchFamily="34" charset="0"/>
                <a:cs typeface="Calibri" panose="020F0502020204030204" pitchFamily="34" charset="0"/>
              </a:rPr>
              <a:t> incide sobre una proteína alterando irreversiblemente su </a:t>
            </a:r>
            <a:r>
              <a:rPr lang="es-ES" dirty="0" smtClean="0">
                <a:latin typeface="Calibri" panose="020F0502020204030204" pitchFamily="34" charset="0"/>
                <a:cs typeface="Calibri" panose="020F0502020204030204" pitchFamily="34" charset="0"/>
              </a:rPr>
              <a:t>funcionalidad.</a:t>
            </a:r>
          </a:p>
          <a:p>
            <a:pPr marL="608013" indent="-342900" defTabSz="265113">
              <a:buAutoNum type="alphaLcPeriod" startAt="3"/>
              <a:tabLst>
                <a:tab pos="265113" algn="l"/>
                <a:tab pos="449263" algn="l"/>
              </a:tabLst>
            </a:pPr>
            <a:r>
              <a:rPr lang="es-ES" dirty="0" smtClean="0">
                <a:latin typeface="Calibri" panose="020F0502020204030204" pitchFamily="34" charset="0"/>
                <a:cs typeface="Calibri" panose="020F0502020204030204" pitchFamily="34" charset="0"/>
              </a:rPr>
              <a:t>Un gen mutado, puede codificar para una proteína con la función alterada.</a:t>
            </a:r>
            <a:endParaRPr lang="es-ES" dirty="0">
              <a:latin typeface="Calibri" panose="020F0502020204030204" pitchFamily="34" charset="0"/>
              <a:cs typeface="Calibri" panose="020F0502020204030204" pitchFamily="34" charset="0"/>
            </a:endParaRPr>
          </a:p>
        </p:txBody>
      </p:sp>
      <p:sp>
        <p:nvSpPr>
          <p:cNvPr id="2" name="Rectángulo 1"/>
          <p:cNvSpPr/>
          <p:nvPr/>
        </p:nvSpPr>
        <p:spPr>
          <a:xfrm>
            <a:off x="611560" y="2852936"/>
            <a:ext cx="7776864" cy="3416320"/>
          </a:xfrm>
          <a:prstGeom prst="rect">
            <a:avLst/>
          </a:prstGeom>
        </p:spPr>
        <p:txBody>
          <a:bodyPr wrap="square">
            <a:spAutoFit/>
          </a:bodyPr>
          <a:lstStyle/>
          <a:p>
            <a:pPr marL="342900" indent="-342900" algn="just">
              <a:spcAft>
                <a:spcPts val="0"/>
              </a:spcAft>
              <a:buAutoNum type="alphaLcParenR"/>
            </a:pPr>
            <a:r>
              <a:rPr lang="es-ES" b="1" i="1" dirty="0" smtClean="0">
                <a:solidFill>
                  <a:srgbClr val="7030A0"/>
                </a:solidFill>
                <a:latin typeface="Calibri" panose="020F0502020204030204" pitchFamily="34" charset="0"/>
                <a:ea typeface="Times New Roman" panose="02020603050405020304" pitchFamily="18" charset="0"/>
              </a:rPr>
              <a:t>FALSA</a:t>
            </a:r>
            <a:r>
              <a:rPr lang="es-ES" b="1" i="1" dirty="0" smtClean="0">
                <a:latin typeface="Calibri" panose="020F0502020204030204" pitchFamily="34" charset="0"/>
                <a:ea typeface="Times New Roman" panose="02020603050405020304" pitchFamily="18" charset="0"/>
              </a:rPr>
              <a:t>, </a:t>
            </a:r>
            <a:r>
              <a:rPr lang="es-ES" b="1" i="1" dirty="0">
                <a:solidFill>
                  <a:srgbClr val="FF0000"/>
                </a:solidFill>
                <a:latin typeface="Calibri" panose="020F0502020204030204" pitchFamily="34" charset="0"/>
                <a:ea typeface="Times New Roman" panose="02020603050405020304" pitchFamily="18" charset="0"/>
              </a:rPr>
              <a:t>pueden ser </a:t>
            </a:r>
            <a:r>
              <a:rPr lang="es-ES" b="1" i="1" dirty="0" smtClean="0">
                <a:solidFill>
                  <a:srgbClr val="FF0000"/>
                </a:solidFill>
                <a:latin typeface="Calibri" panose="020F0502020204030204" pitchFamily="34" charset="0"/>
                <a:ea typeface="Times New Roman" panose="02020603050405020304" pitchFamily="18" charset="0"/>
              </a:rPr>
              <a:t>de efecto neutro </a:t>
            </a:r>
            <a:r>
              <a:rPr lang="es-ES" b="1" i="1" dirty="0">
                <a:solidFill>
                  <a:srgbClr val="FF0000"/>
                </a:solidFill>
                <a:latin typeface="Calibri" panose="020F0502020204030204" pitchFamily="34" charset="0"/>
                <a:ea typeface="Times New Roman" panose="02020603050405020304" pitchFamily="18" charset="0"/>
              </a:rPr>
              <a:t>o </a:t>
            </a:r>
            <a:r>
              <a:rPr lang="es-ES" b="1" i="1" dirty="0" smtClean="0">
                <a:solidFill>
                  <a:srgbClr val="FF0000"/>
                </a:solidFill>
                <a:latin typeface="Calibri" panose="020F0502020204030204" pitchFamily="34" charset="0"/>
                <a:ea typeface="Times New Roman" panose="02020603050405020304" pitchFamily="18" charset="0"/>
              </a:rPr>
              <a:t>beneficiosas, confiriendo al individua alguna ventaja adaptativa. </a:t>
            </a:r>
          </a:p>
          <a:p>
            <a:pPr marL="342900" indent="-342900" algn="just">
              <a:spcAft>
                <a:spcPts val="0"/>
              </a:spcAft>
              <a:buAutoNum type="alphaLcParenR"/>
            </a:pPr>
            <a:endParaRPr lang="es-ES" b="1" i="1" dirty="0" smtClean="0">
              <a:solidFill>
                <a:srgbClr val="FF0000"/>
              </a:solidFill>
              <a:latin typeface="Calibri" panose="020F0502020204030204" pitchFamily="34" charset="0"/>
              <a:ea typeface="Times New Roman" panose="02020603050405020304" pitchFamily="18" charset="0"/>
            </a:endParaRPr>
          </a:p>
          <a:p>
            <a:pPr marL="342900" indent="-342900" algn="just">
              <a:spcAft>
                <a:spcPts val="0"/>
              </a:spcAft>
              <a:buAutoNum type="alphaLcParenR"/>
            </a:pPr>
            <a:r>
              <a:rPr lang="es-ES" b="1" i="1" dirty="0" smtClean="0">
                <a:solidFill>
                  <a:srgbClr val="7030A0"/>
                </a:solidFill>
                <a:latin typeface="Calibri" panose="020F0502020204030204" pitchFamily="34" charset="0"/>
                <a:ea typeface="Times New Roman" panose="02020603050405020304" pitchFamily="18" charset="0"/>
              </a:rPr>
              <a:t>VERDADERA</a:t>
            </a:r>
            <a:r>
              <a:rPr lang="es-ES" b="1" i="1" dirty="0" smtClean="0">
                <a:latin typeface="Calibri" panose="020F0502020204030204" pitchFamily="34" charset="0"/>
                <a:ea typeface="Times New Roman" panose="02020603050405020304" pitchFamily="18" charset="0"/>
              </a:rPr>
              <a:t>, </a:t>
            </a:r>
            <a:r>
              <a:rPr lang="es-ES" b="1" i="1" dirty="0" smtClean="0">
                <a:solidFill>
                  <a:srgbClr val="FF0000"/>
                </a:solidFill>
                <a:latin typeface="Calibri" panose="020F0502020204030204" pitchFamily="34" charset="0"/>
                <a:ea typeface="Times New Roman" panose="02020603050405020304" pitchFamily="18" charset="0"/>
              </a:rPr>
              <a:t>ya que son </a:t>
            </a:r>
            <a:r>
              <a:rPr lang="es-ES" b="1" i="1" dirty="0">
                <a:solidFill>
                  <a:srgbClr val="FF0000"/>
                </a:solidFill>
                <a:latin typeface="Calibri" panose="020F0502020204030204" pitchFamily="34" charset="0"/>
                <a:ea typeface="Times New Roman" panose="02020603050405020304" pitchFamily="18" charset="0"/>
              </a:rPr>
              <a:t>el origen de los </a:t>
            </a:r>
            <a:r>
              <a:rPr lang="es-ES" b="1" i="1" dirty="0" smtClean="0">
                <a:solidFill>
                  <a:srgbClr val="FF0000"/>
                </a:solidFill>
                <a:latin typeface="Calibri" panose="020F0502020204030204" pitchFamily="34" charset="0"/>
                <a:ea typeface="Times New Roman" panose="02020603050405020304" pitchFamily="18" charset="0"/>
              </a:rPr>
              <a:t>alelos (variantes de un mismo gen) </a:t>
            </a:r>
          </a:p>
          <a:p>
            <a:pPr marL="342900" indent="-342900" algn="just">
              <a:spcAft>
                <a:spcPts val="0"/>
              </a:spcAft>
              <a:buAutoNum type="alphaLcParenR"/>
            </a:pPr>
            <a:endParaRPr lang="es-ES" b="1" i="1" dirty="0" smtClean="0">
              <a:solidFill>
                <a:srgbClr val="FF0000"/>
              </a:solidFill>
              <a:latin typeface="Calibri" panose="020F0502020204030204" pitchFamily="34" charset="0"/>
              <a:ea typeface="Times New Roman" panose="02020603050405020304" pitchFamily="18" charset="0"/>
            </a:endParaRPr>
          </a:p>
          <a:p>
            <a:pPr marL="342900" indent="-342900" algn="just">
              <a:spcAft>
                <a:spcPts val="0"/>
              </a:spcAft>
              <a:buAutoNum type="alphaLcParenR"/>
            </a:pPr>
            <a:r>
              <a:rPr lang="es-ES" b="1" i="1" dirty="0" smtClean="0">
                <a:solidFill>
                  <a:srgbClr val="7030A0"/>
                </a:solidFill>
                <a:latin typeface="Calibri" panose="020F0502020204030204" pitchFamily="34" charset="0"/>
                <a:ea typeface="Times New Roman" panose="02020603050405020304" pitchFamily="18" charset="0"/>
              </a:rPr>
              <a:t>FALSA</a:t>
            </a:r>
            <a:r>
              <a:rPr lang="es-ES" b="1" i="1" dirty="0" smtClean="0">
                <a:latin typeface="Calibri" panose="020F0502020204030204" pitchFamily="34" charset="0"/>
                <a:ea typeface="Times New Roman" panose="02020603050405020304" pitchFamily="18" charset="0"/>
              </a:rPr>
              <a:t>, </a:t>
            </a:r>
            <a:r>
              <a:rPr lang="es-ES" b="1" i="1" dirty="0">
                <a:solidFill>
                  <a:srgbClr val="FF0000"/>
                </a:solidFill>
                <a:latin typeface="Calibri" panose="020F0502020204030204" pitchFamily="34" charset="0"/>
                <a:ea typeface="Times New Roman" panose="02020603050405020304" pitchFamily="18" charset="0"/>
              </a:rPr>
              <a:t>la información reside en el </a:t>
            </a:r>
            <a:r>
              <a:rPr lang="es-ES" b="1" i="1" dirty="0" smtClean="0">
                <a:solidFill>
                  <a:srgbClr val="FF0000"/>
                </a:solidFill>
                <a:latin typeface="Calibri" panose="020F0502020204030204" pitchFamily="34" charset="0"/>
                <a:ea typeface="Times New Roman" panose="02020603050405020304" pitchFamily="18" charset="0"/>
              </a:rPr>
              <a:t>ADN, por lo que, solamente el ADN, es susceptible de sufrir alteraciones expresables  o mutaciones, por la acción de agentes.  Las alteraciones sufridas directamente por una proteína , no son mutaciones.</a:t>
            </a:r>
          </a:p>
          <a:p>
            <a:pPr marL="342900" indent="-342900" algn="just">
              <a:spcAft>
                <a:spcPts val="0"/>
              </a:spcAft>
              <a:buAutoNum type="alphaLcParenR"/>
            </a:pPr>
            <a:endParaRPr lang="es-ES" b="1" i="1" dirty="0" smtClean="0">
              <a:solidFill>
                <a:srgbClr val="FF0000"/>
              </a:solidFill>
              <a:latin typeface="Calibri" panose="020F0502020204030204" pitchFamily="34" charset="0"/>
              <a:ea typeface="Times New Roman" panose="02020603050405020304" pitchFamily="18" charset="0"/>
            </a:endParaRPr>
          </a:p>
          <a:p>
            <a:pPr marL="342900" indent="-342900" algn="just">
              <a:spcAft>
                <a:spcPts val="0"/>
              </a:spcAft>
              <a:buAutoNum type="alphaLcParenR"/>
            </a:pPr>
            <a:r>
              <a:rPr lang="es-ES" b="1" i="1" dirty="0" smtClean="0">
                <a:solidFill>
                  <a:srgbClr val="7030A0"/>
                </a:solidFill>
                <a:latin typeface="Calibri" panose="020F0502020204030204" pitchFamily="34" charset="0"/>
                <a:ea typeface="Times New Roman" panose="02020603050405020304" pitchFamily="18" charset="0"/>
              </a:rPr>
              <a:t>VERDADERA,</a:t>
            </a:r>
            <a:r>
              <a:rPr lang="es-ES" b="1" i="1" dirty="0" smtClean="0">
                <a:latin typeface="Calibri" panose="020F0502020204030204" pitchFamily="34" charset="0"/>
                <a:ea typeface="Times New Roman" panose="02020603050405020304" pitchFamily="18" charset="0"/>
              </a:rPr>
              <a:t> </a:t>
            </a:r>
            <a:r>
              <a:rPr lang="es-ES" b="1" i="1" dirty="0">
                <a:solidFill>
                  <a:srgbClr val="FF0000"/>
                </a:solidFill>
                <a:latin typeface="Calibri" panose="020F0502020204030204" pitchFamily="34" charset="0"/>
                <a:ea typeface="Times New Roman" panose="02020603050405020304" pitchFamily="18" charset="0"/>
              </a:rPr>
              <a:t>ya </a:t>
            </a:r>
            <a:r>
              <a:rPr lang="es-ES" b="1" i="1" dirty="0" smtClean="0">
                <a:solidFill>
                  <a:srgbClr val="FF0000"/>
                </a:solidFill>
                <a:latin typeface="Calibri" panose="020F0502020204030204" pitchFamily="34" charset="0"/>
                <a:ea typeface="Times New Roman" panose="02020603050405020304" pitchFamily="18" charset="0"/>
              </a:rPr>
              <a:t>que cambiará la expresión del mismo, dando lugar a una proteína con </a:t>
            </a:r>
            <a:r>
              <a:rPr lang="es-ES" b="1" i="1" dirty="0">
                <a:solidFill>
                  <a:srgbClr val="FF0000"/>
                </a:solidFill>
                <a:latin typeface="Calibri" panose="020F0502020204030204" pitchFamily="34" charset="0"/>
                <a:ea typeface="Times New Roman" panose="02020603050405020304" pitchFamily="18" charset="0"/>
              </a:rPr>
              <a:t>estructura 3ª </a:t>
            </a:r>
            <a:r>
              <a:rPr lang="es-ES" b="1" i="1" dirty="0" smtClean="0">
                <a:solidFill>
                  <a:srgbClr val="FF0000"/>
                </a:solidFill>
                <a:latin typeface="Calibri" panose="020F0502020204030204" pitchFamily="34" charset="0"/>
                <a:ea typeface="Times New Roman" panose="02020603050405020304" pitchFamily="18" charset="0"/>
              </a:rPr>
              <a:t>diferente y por tanto, funcionalidad diferente.</a:t>
            </a:r>
            <a:endParaRPr lang="es-ES" sz="2000"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387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333375"/>
            <a:ext cx="9144000" cy="4535488"/>
          </a:xfrm>
        </p:spPr>
        <p:txBody>
          <a:bodyPr/>
          <a:lstStyle/>
          <a:p>
            <a:pPr marL="457200" indent="-457200">
              <a:buFontTx/>
              <a:buAutoNum type="arabicPeriod" startAt="2"/>
              <a:defRPr/>
            </a:pPr>
            <a:r>
              <a:rPr lang="es-ES" sz="2000" dirty="0">
                <a:latin typeface="Calibri" panose="020F0502020204030204" pitchFamily="34" charset="0"/>
                <a:cs typeface="Calibri" panose="020F0502020204030204" pitchFamily="34" charset="0"/>
              </a:rPr>
              <a:t>Imagina que los dos fragmentos siguientes de una molécula de ADN representan, el primero de ellos un gen original y el segundo un gen mutado, y que el primero de ellos determina el color negro del pelo del lobo. (se lee la segunda </a:t>
            </a:r>
            <a:r>
              <a:rPr lang="es-ES" sz="2000" dirty="0" smtClean="0">
                <a:latin typeface="Calibri" panose="020F0502020204030204" pitchFamily="34" charset="0"/>
                <a:cs typeface="Calibri" panose="020F0502020204030204" pitchFamily="34" charset="0"/>
              </a:rPr>
              <a:t>hebra, podría ser la otra si leyéramos en dirección contraría)</a:t>
            </a:r>
            <a:endParaRPr lang="en-GB" sz="2000" dirty="0">
              <a:latin typeface="Calibri" panose="020F0502020204030204" pitchFamily="34" charset="0"/>
              <a:cs typeface="Calibri" panose="020F0502020204030204" pitchFamily="34" charset="0"/>
            </a:endParaRPr>
          </a:p>
          <a:p>
            <a:pPr indent="17463">
              <a:buFontTx/>
              <a:buNone/>
              <a:defRPr/>
            </a:pPr>
            <a:r>
              <a:rPr lang="es-ES" sz="2000" b="1" dirty="0" smtClean="0">
                <a:latin typeface="Calibri" panose="020F0502020204030204" pitchFamily="34" charset="0"/>
                <a:cs typeface="Calibri" panose="020F0502020204030204" pitchFamily="34" charset="0"/>
              </a:rPr>
              <a:t>    5’ ATAT…AA ATG CGC GCG AAT TTC GTG GGT CAG GCT TGA AG 3´</a:t>
            </a:r>
            <a:endParaRPr lang="en-GB" sz="2000" dirty="0">
              <a:latin typeface="Calibri" panose="020F0502020204030204" pitchFamily="34" charset="0"/>
              <a:cs typeface="Calibri" panose="020F0502020204030204" pitchFamily="34" charset="0"/>
            </a:endParaRPr>
          </a:p>
          <a:p>
            <a:pPr indent="17463">
              <a:buFontTx/>
              <a:buNone/>
              <a:defRPr/>
            </a:pPr>
            <a:r>
              <a:rPr lang="es-ES" sz="2000" b="1" dirty="0" smtClean="0">
                <a:latin typeface="Calibri" panose="020F0502020204030204" pitchFamily="34" charset="0"/>
                <a:cs typeface="Calibri" panose="020F0502020204030204" pitchFamily="34" charset="0"/>
              </a:rPr>
              <a:t>    3’ TATA…TT  TAC GCG CGC TTA AAG CAC CCA GTC  CGA ACT TC  5´</a:t>
            </a:r>
            <a:endParaRPr lang="es-ES" sz="2000" b="1" dirty="0">
              <a:latin typeface="Calibri" panose="020F0502020204030204" pitchFamily="34" charset="0"/>
              <a:cs typeface="Calibri" panose="020F0502020204030204" pitchFamily="34" charset="0"/>
            </a:endParaRPr>
          </a:p>
          <a:p>
            <a:pPr indent="17463">
              <a:buFontTx/>
              <a:buNone/>
              <a:defRPr/>
            </a:pPr>
            <a:r>
              <a:rPr lang="en-GB" sz="2000" dirty="0" smtClean="0">
                <a:latin typeface="Calibri" panose="020F0502020204030204" pitchFamily="34" charset="0"/>
                <a:cs typeface="Calibri" panose="020F0502020204030204" pitchFamily="34" charset="0"/>
              </a:rPr>
              <a:t>     </a:t>
            </a:r>
            <a:r>
              <a:rPr lang="en-GB" sz="2000" b="1" dirty="0" smtClean="0">
                <a:solidFill>
                  <a:srgbClr val="FF0000"/>
                </a:solidFill>
                <a:latin typeface="Calibri" panose="020F0502020204030204" pitchFamily="34" charset="0"/>
                <a:cs typeface="Calibri" panose="020F0502020204030204" pitchFamily="34" charset="0"/>
              </a:rPr>
              <a:t>Promotor</a:t>
            </a:r>
            <a:endParaRPr lang="en-GB" sz="2000" b="1" dirty="0">
              <a:solidFill>
                <a:srgbClr val="FF0000"/>
              </a:solidFill>
              <a:latin typeface="Calibri" panose="020F0502020204030204" pitchFamily="34" charset="0"/>
              <a:cs typeface="Calibri" panose="020F0502020204030204" pitchFamily="34" charset="0"/>
            </a:endParaRPr>
          </a:p>
          <a:p>
            <a:pPr>
              <a:buFontTx/>
              <a:buNone/>
              <a:defRPr/>
            </a:pPr>
            <a:r>
              <a:rPr lang="es-ES" sz="2000" dirty="0">
                <a:latin typeface="Calibri" panose="020F0502020204030204" pitchFamily="34" charset="0"/>
                <a:cs typeface="Calibri" panose="020F0502020204030204" pitchFamily="34" charset="0"/>
              </a:rPr>
              <a:t>	</a:t>
            </a:r>
            <a:r>
              <a:rPr lang="es-ES" sz="2000" b="1" dirty="0" err="1" smtClean="0">
                <a:latin typeface="Calibri" panose="020F0502020204030204" pitchFamily="34" charset="0"/>
                <a:cs typeface="Calibri" panose="020F0502020204030204" pitchFamily="34" charset="0"/>
              </a:rPr>
              <a:t>ARNm</a:t>
            </a:r>
            <a:r>
              <a:rPr lang="es-ES" sz="2000" b="1" dirty="0" smtClean="0">
                <a:latin typeface="Calibri" panose="020F0502020204030204" pitchFamily="34" charset="0"/>
                <a:cs typeface="Calibri" panose="020F0502020204030204" pitchFamily="34" charset="0"/>
              </a:rPr>
              <a:t>:   5’ AA AUG CGC GCG </a:t>
            </a:r>
            <a:r>
              <a:rPr lang="es-ES" sz="2000" b="1" dirty="0" smtClean="0">
                <a:solidFill>
                  <a:srgbClr val="FF0000"/>
                </a:solidFill>
                <a:latin typeface="Calibri" panose="020F0502020204030204" pitchFamily="34" charset="0"/>
                <a:cs typeface="Calibri" panose="020F0502020204030204" pitchFamily="34" charset="0"/>
              </a:rPr>
              <a:t>AAU</a:t>
            </a:r>
            <a:r>
              <a:rPr lang="es-ES" sz="2000" b="1" dirty="0" smtClean="0">
                <a:latin typeface="Calibri" panose="020F0502020204030204" pitchFamily="34" charset="0"/>
                <a:cs typeface="Calibri" panose="020F0502020204030204" pitchFamily="34" charset="0"/>
              </a:rPr>
              <a:t>UUC GUG GGU CAG GCU </a:t>
            </a:r>
            <a:r>
              <a:rPr lang="es-ES" sz="2000" b="1" dirty="0" smtClean="0">
                <a:solidFill>
                  <a:srgbClr val="7030A0"/>
                </a:solidFill>
                <a:latin typeface="Calibri" panose="020F0502020204030204" pitchFamily="34" charset="0"/>
                <a:cs typeface="Calibri" panose="020F0502020204030204" pitchFamily="34" charset="0"/>
              </a:rPr>
              <a:t>UGA</a:t>
            </a:r>
            <a:r>
              <a:rPr lang="es-ES" sz="2000" b="1" dirty="0" smtClean="0">
                <a:latin typeface="Calibri" panose="020F0502020204030204" pitchFamily="34" charset="0"/>
                <a:cs typeface="Calibri" panose="020F0502020204030204" pitchFamily="34" charset="0"/>
              </a:rPr>
              <a:t>AG 3´</a:t>
            </a:r>
            <a:endParaRPr lang="es-ES" sz="2000" b="1" dirty="0">
              <a:latin typeface="Calibri" panose="020F0502020204030204" pitchFamily="34" charset="0"/>
              <a:cs typeface="Calibri" panose="020F0502020204030204" pitchFamily="34" charset="0"/>
            </a:endParaRPr>
          </a:p>
          <a:p>
            <a:pPr>
              <a:buFontTx/>
              <a:buNone/>
              <a:defRPr/>
            </a:pPr>
            <a:r>
              <a:rPr lang="es-ES" sz="2000" b="1" dirty="0">
                <a:latin typeface="Calibri" panose="020F0502020204030204" pitchFamily="34" charset="0"/>
                <a:cs typeface="Calibri" panose="020F0502020204030204" pitchFamily="34" charset="0"/>
              </a:rPr>
              <a:t>	</a:t>
            </a:r>
            <a:r>
              <a:rPr lang="es-ES" sz="2000" b="1" dirty="0" smtClean="0">
                <a:solidFill>
                  <a:srgbClr val="000000"/>
                </a:solidFill>
                <a:latin typeface="Calibri" panose="020F0502020204030204" pitchFamily="34" charset="0"/>
                <a:cs typeface="Calibri" panose="020F0502020204030204" pitchFamily="34" charset="0"/>
              </a:rPr>
              <a:t> Proteína: </a:t>
            </a:r>
            <a:r>
              <a:rPr lang="es-ES" sz="2000" b="1" dirty="0" smtClean="0">
                <a:latin typeface="Calibri" panose="020F0502020204030204" pitchFamily="34" charset="0"/>
                <a:cs typeface="Calibri" panose="020F0502020204030204" pitchFamily="34" charset="0"/>
              </a:rPr>
              <a:t>        </a:t>
            </a:r>
            <a:r>
              <a:rPr lang="es-ES" sz="2000" b="1" dirty="0" err="1" smtClean="0">
                <a:latin typeface="Calibri" panose="020F0502020204030204" pitchFamily="34" charset="0"/>
                <a:cs typeface="Calibri" panose="020F0502020204030204" pitchFamily="34" charset="0"/>
              </a:rPr>
              <a:t>Met-Arg</a:t>
            </a:r>
            <a:r>
              <a:rPr lang="es-ES" sz="2000" b="1" dirty="0" smtClean="0">
                <a:latin typeface="Calibri" panose="020F0502020204030204" pitchFamily="34" charset="0"/>
                <a:cs typeface="Calibri" panose="020F0502020204030204" pitchFamily="34" charset="0"/>
              </a:rPr>
              <a:t>– Ala –</a:t>
            </a:r>
            <a:r>
              <a:rPr lang="es-ES" sz="2000" b="1" dirty="0" err="1" smtClean="0">
                <a:solidFill>
                  <a:srgbClr val="00B050"/>
                </a:solidFill>
                <a:latin typeface="Calibri" panose="020F0502020204030204" pitchFamily="34" charset="0"/>
                <a:cs typeface="Calibri" panose="020F0502020204030204" pitchFamily="34" charset="0"/>
              </a:rPr>
              <a:t>Asn</a:t>
            </a:r>
            <a:r>
              <a:rPr lang="es-ES" sz="2000" b="1" dirty="0" err="1" smtClean="0">
                <a:latin typeface="Calibri" panose="020F0502020204030204" pitchFamily="34" charset="0"/>
                <a:cs typeface="Calibri" panose="020F0502020204030204" pitchFamily="34" charset="0"/>
              </a:rPr>
              <a:t>-Phe</a:t>
            </a:r>
            <a:r>
              <a:rPr lang="es-ES" sz="2000" b="1" dirty="0" smtClean="0">
                <a:latin typeface="Calibri" panose="020F0502020204030204" pitchFamily="34" charset="0"/>
                <a:cs typeface="Calibri" panose="020F0502020204030204" pitchFamily="34" charset="0"/>
              </a:rPr>
              <a:t>- Val </a:t>
            </a:r>
            <a:r>
              <a:rPr lang="es-ES" sz="2000" b="1" dirty="0">
                <a:latin typeface="Calibri" panose="020F0502020204030204" pitchFamily="34" charset="0"/>
                <a:cs typeface="Calibri" panose="020F0502020204030204" pitchFamily="34" charset="0"/>
              </a:rPr>
              <a:t>- </a:t>
            </a:r>
            <a:r>
              <a:rPr lang="es-ES" sz="2000" b="1" dirty="0" err="1" smtClean="0">
                <a:latin typeface="Calibri" panose="020F0502020204030204" pitchFamily="34" charset="0"/>
                <a:cs typeface="Calibri" panose="020F0502020204030204" pitchFamily="34" charset="0"/>
              </a:rPr>
              <a:t>Gly</a:t>
            </a:r>
            <a:r>
              <a:rPr lang="es-ES" sz="2000" b="1" dirty="0" smtClean="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 </a:t>
            </a:r>
            <a:r>
              <a:rPr lang="es-ES" sz="2000" b="1" dirty="0" err="1" smtClean="0">
                <a:latin typeface="Calibri" panose="020F0502020204030204" pitchFamily="34" charset="0"/>
                <a:cs typeface="Calibri" panose="020F0502020204030204" pitchFamily="34" charset="0"/>
              </a:rPr>
              <a:t>Gln</a:t>
            </a:r>
            <a:r>
              <a:rPr lang="es-ES" sz="2000" b="1" dirty="0" smtClean="0">
                <a:latin typeface="Calibri" panose="020F0502020204030204" pitchFamily="34" charset="0"/>
                <a:cs typeface="Calibri" panose="020F0502020204030204" pitchFamily="34" charset="0"/>
              </a:rPr>
              <a:t> – Ala - FIN</a:t>
            </a:r>
            <a:endParaRPr lang="en-GB" sz="2000" dirty="0">
              <a:latin typeface="Calibri" panose="020F0502020204030204" pitchFamily="34" charset="0"/>
              <a:cs typeface="Calibri" panose="020F0502020204030204" pitchFamily="34" charset="0"/>
            </a:endParaRPr>
          </a:p>
          <a:p>
            <a:pPr marL="628650" indent="-536575">
              <a:buNone/>
              <a:defRPr/>
            </a:pPr>
            <a:r>
              <a:rPr lang="es-ES" sz="2000" b="1" dirty="0" smtClean="0">
                <a:latin typeface="Calibri" panose="020F0502020204030204" pitchFamily="34" charset="0"/>
                <a:cs typeface="Calibri" panose="020F0502020204030204" pitchFamily="34" charset="0"/>
              </a:rPr>
              <a:t>	5’ ATAT…AA ATG CGC GCG AGT TTC GTG GGT CAG GCT TGA AG 3´</a:t>
            </a:r>
            <a:endParaRPr lang="en-GB" sz="2000" dirty="0">
              <a:latin typeface="Calibri" panose="020F0502020204030204" pitchFamily="34" charset="0"/>
              <a:cs typeface="Calibri" panose="020F0502020204030204" pitchFamily="34" charset="0"/>
            </a:endParaRPr>
          </a:p>
          <a:p>
            <a:pPr marL="628650" indent="-628650">
              <a:buNone/>
              <a:defRPr/>
            </a:pPr>
            <a:r>
              <a:rPr lang="es-ES" sz="2000" b="1" dirty="0" smtClean="0">
                <a:latin typeface="Calibri" panose="020F0502020204030204" pitchFamily="34" charset="0"/>
                <a:cs typeface="Calibri" panose="020F0502020204030204" pitchFamily="34" charset="0"/>
              </a:rPr>
              <a:t>	3 ’TATA…TT TAC GCG CGC TCA AAG CAC CCA GTC GGA ACT TC    5’ </a:t>
            </a:r>
            <a:endParaRPr lang="en-GB" sz="2000" dirty="0">
              <a:latin typeface="Calibri" panose="020F0502020204030204" pitchFamily="34" charset="0"/>
              <a:cs typeface="Calibri" panose="020F0502020204030204" pitchFamily="34" charset="0"/>
            </a:endParaRPr>
          </a:p>
          <a:p>
            <a:pPr indent="0">
              <a:buNone/>
              <a:defRPr/>
            </a:pPr>
            <a:r>
              <a:rPr lang="es-ES" sz="1800" dirty="0" smtClean="0">
                <a:latin typeface="Calibri" panose="020F0502020204030204" pitchFamily="34" charset="0"/>
                <a:cs typeface="Calibri" panose="020F0502020204030204" pitchFamily="34" charset="0"/>
              </a:rPr>
              <a:t>Localiza </a:t>
            </a:r>
            <a:r>
              <a:rPr lang="es-ES" sz="1800" dirty="0">
                <a:latin typeface="Calibri" panose="020F0502020204030204" pitchFamily="34" charset="0"/>
                <a:cs typeface="Calibri" panose="020F0502020204030204" pitchFamily="34" charset="0"/>
              </a:rPr>
              <a:t>la mutación en el segundo </a:t>
            </a:r>
            <a:r>
              <a:rPr lang="es-ES" sz="1800" dirty="0" smtClean="0">
                <a:latin typeface="Calibri" panose="020F0502020204030204" pitchFamily="34" charset="0"/>
                <a:cs typeface="Calibri" panose="020F0502020204030204" pitchFamily="34" charset="0"/>
              </a:rPr>
              <a:t>gen que nos dará color blanco del lobo. </a:t>
            </a:r>
            <a:r>
              <a:rPr lang="es-ES" sz="1800" dirty="0">
                <a:latin typeface="Calibri" panose="020F0502020204030204" pitchFamily="34" charset="0"/>
                <a:cs typeface="Calibri" panose="020F0502020204030204" pitchFamily="34" charset="0"/>
              </a:rPr>
              <a:t>Indica la nueva secuencia de aminoácidos resultante de su expresión..</a:t>
            </a:r>
            <a:endParaRPr lang="en-GB" sz="1800" dirty="0">
              <a:latin typeface="Calibri" panose="020F0502020204030204" pitchFamily="34" charset="0"/>
              <a:cs typeface="Calibri" panose="020F0502020204030204" pitchFamily="34" charset="0"/>
            </a:endParaRPr>
          </a:p>
          <a:p>
            <a:pPr>
              <a:defRPr/>
            </a:pPr>
            <a:endParaRPr lang="en-GB" sz="2000" dirty="0">
              <a:latin typeface="Calibri" panose="020F0502020204030204" pitchFamily="34" charset="0"/>
              <a:cs typeface="Calibri" panose="020F0502020204030204" pitchFamily="34" charset="0"/>
            </a:endParaRPr>
          </a:p>
        </p:txBody>
      </p:sp>
      <p:sp>
        <p:nvSpPr>
          <p:cNvPr id="4" name="3 Rectángulo"/>
          <p:cNvSpPr>
            <a:spLocks noChangeArrowheads="1"/>
          </p:cNvSpPr>
          <p:nvPr/>
        </p:nvSpPr>
        <p:spPr bwMode="auto">
          <a:xfrm>
            <a:off x="467544" y="5157192"/>
            <a:ext cx="8425111" cy="70788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es-ES" sz="2000" b="1" dirty="0" smtClean="0">
                <a:solidFill>
                  <a:srgbClr val="000000"/>
                </a:solidFill>
              </a:rPr>
              <a:t>        5</a:t>
            </a:r>
            <a:r>
              <a:rPr lang="es-ES" sz="2000" b="1" dirty="0">
                <a:solidFill>
                  <a:srgbClr val="000000"/>
                </a:solidFill>
              </a:rPr>
              <a:t>’ </a:t>
            </a:r>
            <a:r>
              <a:rPr lang="es-ES" sz="2000" b="1" dirty="0" smtClean="0">
                <a:solidFill>
                  <a:srgbClr val="000000"/>
                </a:solidFill>
              </a:rPr>
              <a:t>AA ATG CGC GCG A</a:t>
            </a:r>
            <a:r>
              <a:rPr lang="es-ES" sz="2000" b="1" dirty="0" smtClean="0">
                <a:solidFill>
                  <a:srgbClr val="FF0000"/>
                </a:solidFill>
              </a:rPr>
              <a:t>G</a:t>
            </a:r>
            <a:r>
              <a:rPr lang="es-ES" sz="2000" b="1" dirty="0" smtClean="0">
                <a:solidFill>
                  <a:srgbClr val="000000"/>
                </a:solidFill>
              </a:rPr>
              <a:t>T  TTC  GTG GGT CAG GCT TGA  AG3 </a:t>
            </a:r>
            <a:r>
              <a:rPr lang="es-ES" sz="2000" b="1" dirty="0">
                <a:solidFill>
                  <a:srgbClr val="000000"/>
                </a:solidFill>
              </a:rPr>
              <a:t>’</a:t>
            </a:r>
            <a:endParaRPr lang="en-GB" sz="2000" dirty="0">
              <a:solidFill>
                <a:srgbClr val="000000"/>
              </a:solidFill>
            </a:endParaRPr>
          </a:p>
          <a:p>
            <a:pPr fontAlgn="base">
              <a:spcBef>
                <a:spcPct val="0"/>
              </a:spcBef>
              <a:spcAft>
                <a:spcPct val="0"/>
              </a:spcAft>
            </a:pPr>
            <a:r>
              <a:rPr lang="es-ES" sz="2000" b="1" dirty="0" smtClean="0">
                <a:solidFill>
                  <a:srgbClr val="000000"/>
                </a:solidFill>
              </a:rPr>
              <a:t>        3´TT  TAC GCG CGC T</a:t>
            </a:r>
            <a:r>
              <a:rPr lang="es-ES" sz="2000" b="1" dirty="0" smtClean="0">
                <a:solidFill>
                  <a:srgbClr val="FF0000"/>
                </a:solidFill>
              </a:rPr>
              <a:t>C</a:t>
            </a:r>
            <a:r>
              <a:rPr lang="es-ES" sz="2000" b="1" dirty="0" smtClean="0">
                <a:solidFill>
                  <a:srgbClr val="000000"/>
                </a:solidFill>
              </a:rPr>
              <a:t>A  AAG CAC CCA GTC  CGA  ACT TC </a:t>
            </a:r>
            <a:r>
              <a:rPr lang="es-ES" sz="2000" b="1" dirty="0">
                <a:solidFill>
                  <a:srgbClr val="000000"/>
                </a:solidFill>
              </a:rPr>
              <a:t>5’     </a:t>
            </a:r>
            <a:endParaRPr lang="en-GB" sz="2000" dirty="0">
              <a:solidFill>
                <a:srgbClr val="000000"/>
              </a:solidFill>
            </a:endParaRPr>
          </a:p>
        </p:txBody>
      </p:sp>
      <p:sp>
        <p:nvSpPr>
          <p:cNvPr id="5" name="4 Rectángulo"/>
          <p:cNvSpPr>
            <a:spLocks noChangeArrowheads="1"/>
          </p:cNvSpPr>
          <p:nvPr/>
        </p:nvSpPr>
        <p:spPr bwMode="auto">
          <a:xfrm>
            <a:off x="0" y="5949280"/>
            <a:ext cx="9144000" cy="707886"/>
          </a:xfrm>
          <a:prstGeom prst="rect">
            <a:avLst/>
          </a:prstGeom>
          <a:noFill/>
          <a:ln w="9525">
            <a:noFill/>
            <a:miter lim="800000"/>
            <a:headEnd/>
            <a:tailEnd/>
          </a:ln>
        </p:spPr>
        <p:txBody>
          <a:bodyPr wrap="square">
            <a:spAutoFit/>
          </a:bodyPr>
          <a:lstStyle/>
          <a:p>
            <a:pPr fontAlgn="base">
              <a:spcBef>
                <a:spcPct val="0"/>
              </a:spcBef>
              <a:spcAft>
                <a:spcPct val="0"/>
              </a:spcAft>
            </a:pPr>
            <a:r>
              <a:rPr lang="es-ES" sz="2000" b="1" dirty="0" err="1" smtClean="0">
                <a:solidFill>
                  <a:srgbClr val="000000"/>
                </a:solidFill>
              </a:rPr>
              <a:t>ARNm</a:t>
            </a:r>
            <a:r>
              <a:rPr lang="es-ES" sz="2000" b="1" dirty="0" smtClean="0">
                <a:solidFill>
                  <a:srgbClr val="000000"/>
                </a:solidFill>
              </a:rPr>
              <a:t>:  5</a:t>
            </a:r>
            <a:r>
              <a:rPr lang="es-ES" sz="2000" b="1" dirty="0">
                <a:solidFill>
                  <a:srgbClr val="000000"/>
                </a:solidFill>
              </a:rPr>
              <a:t>’ </a:t>
            </a:r>
            <a:r>
              <a:rPr lang="es-ES" sz="2000" b="1" dirty="0" smtClean="0">
                <a:solidFill>
                  <a:srgbClr val="000000"/>
                </a:solidFill>
              </a:rPr>
              <a:t>AA AUG </a:t>
            </a:r>
            <a:r>
              <a:rPr lang="es-ES" sz="2000" b="1" dirty="0">
                <a:solidFill>
                  <a:srgbClr val="000000"/>
                </a:solidFill>
              </a:rPr>
              <a:t>CGC GCG </a:t>
            </a:r>
            <a:r>
              <a:rPr lang="es-ES" sz="2000" b="1" dirty="0">
                <a:solidFill>
                  <a:srgbClr val="FF0000"/>
                </a:solidFill>
              </a:rPr>
              <a:t>AGU</a:t>
            </a:r>
            <a:r>
              <a:rPr lang="es-ES" sz="2000" b="1" dirty="0">
                <a:solidFill>
                  <a:srgbClr val="000000"/>
                </a:solidFill>
              </a:rPr>
              <a:t>  UUC GUG GGU CAG GCU </a:t>
            </a:r>
            <a:r>
              <a:rPr lang="es-ES" sz="2000" b="1" dirty="0">
                <a:solidFill>
                  <a:srgbClr val="7030A0"/>
                </a:solidFill>
              </a:rPr>
              <a:t>UGA</a:t>
            </a:r>
            <a:r>
              <a:rPr lang="es-ES" sz="2000" b="1" dirty="0">
                <a:solidFill>
                  <a:srgbClr val="000000"/>
                </a:solidFill>
              </a:rPr>
              <a:t> AG3’</a:t>
            </a:r>
          </a:p>
          <a:p>
            <a:pPr fontAlgn="base">
              <a:spcBef>
                <a:spcPct val="0"/>
              </a:spcBef>
              <a:spcAft>
                <a:spcPct val="0"/>
              </a:spcAft>
            </a:pPr>
            <a:r>
              <a:rPr lang="es-ES" sz="2000" b="1" dirty="0" smtClean="0">
                <a:solidFill>
                  <a:srgbClr val="000000"/>
                </a:solidFill>
              </a:rPr>
              <a:t>Proteína:         </a:t>
            </a:r>
            <a:r>
              <a:rPr lang="es-ES" sz="2000" b="1" dirty="0" err="1" smtClean="0">
                <a:solidFill>
                  <a:srgbClr val="000000"/>
                </a:solidFill>
              </a:rPr>
              <a:t>Met</a:t>
            </a:r>
            <a:r>
              <a:rPr lang="es-ES" sz="2000" b="1" dirty="0" smtClean="0">
                <a:solidFill>
                  <a:srgbClr val="000000"/>
                </a:solidFill>
              </a:rPr>
              <a:t> - </a:t>
            </a:r>
            <a:r>
              <a:rPr lang="es-ES" sz="2000" b="1" dirty="0" err="1" smtClean="0">
                <a:solidFill>
                  <a:srgbClr val="000000"/>
                </a:solidFill>
              </a:rPr>
              <a:t>Arg</a:t>
            </a:r>
            <a:r>
              <a:rPr lang="es-ES" sz="2000" b="1" dirty="0" smtClean="0">
                <a:solidFill>
                  <a:srgbClr val="000000"/>
                </a:solidFill>
              </a:rPr>
              <a:t> - Ala - </a:t>
            </a:r>
            <a:r>
              <a:rPr lang="es-ES" sz="2000" b="1" dirty="0" smtClean="0">
                <a:solidFill>
                  <a:srgbClr val="00B050"/>
                </a:solidFill>
              </a:rPr>
              <a:t>Ser </a:t>
            </a:r>
            <a:r>
              <a:rPr lang="es-ES" sz="2000" b="1" dirty="0" smtClean="0">
                <a:solidFill>
                  <a:srgbClr val="000000"/>
                </a:solidFill>
              </a:rPr>
              <a:t>- </a:t>
            </a:r>
            <a:r>
              <a:rPr lang="es-ES" sz="2000" b="1" dirty="0" err="1" smtClean="0">
                <a:solidFill>
                  <a:srgbClr val="000000"/>
                </a:solidFill>
              </a:rPr>
              <a:t>Phe</a:t>
            </a:r>
            <a:r>
              <a:rPr lang="es-ES" sz="2000" b="1" dirty="0" smtClean="0">
                <a:solidFill>
                  <a:srgbClr val="000000"/>
                </a:solidFill>
              </a:rPr>
              <a:t> - </a:t>
            </a:r>
            <a:r>
              <a:rPr lang="es-ES" sz="2000" b="1" dirty="0">
                <a:solidFill>
                  <a:srgbClr val="000000"/>
                </a:solidFill>
              </a:rPr>
              <a:t>Val - </a:t>
            </a:r>
            <a:r>
              <a:rPr lang="es-ES" sz="2000" b="1" dirty="0" smtClean="0">
                <a:solidFill>
                  <a:srgbClr val="000000"/>
                </a:solidFill>
              </a:rPr>
              <a:t> </a:t>
            </a:r>
            <a:r>
              <a:rPr lang="es-ES" sz="2000" b="1" dirty="0" err="1" smtClean="0">
                <a:solidFill>
                  <a:srgbClr val="000000"/>
                </a:solidFill>
              </a:rPr>
              <a:t>Gly</a:t>
            </a:r>
            <a:r>
              <a:rPr lang="es-ES" sz="2000" b="1" dirty="0" smtClean="0">
                <a:solidFill>
                  <a:srgbClr val="000000"/>
                </a:solidFill>
              </a:rPr>
              <a:t> - </a:t>
            </a:r>
            <a:r>
              <a:rPr lang="es-ES" sz="2000" b="1" dirty="0" err="1" smtClean="0">
                <a:solidFill>
                  <a:srgbClr val="000000"/>
                </a:solidFill>
              </a:rPr>
              <a:t>Gln</a:t>
            </a:r>
            <a:r>
              <a:rPr lang="es-ES" sz="2000" b="1" dirty="0" smtClean="0">
                <a:solidFill>
                  <a:srgbClr val="000000"/>
                </a:solidFill>
              </a:rPr>
              <a:t> -  Ala - </a:t>
            </a:r>
            <a:r>
              <a:rPr lang="es-ES" sz="2000" b="1" dirty="0">
                <a:solidFill>
                  <a:srgbClr val="000000"/>
                </a:solidFill>
              </a:rPr>
              <a:t>FIN</a:t>
            </a:r>
            <a:endParaRPr lang="en-GB" sz="2000" dirty="0">
              <a:solidFill>
                <a:srgbClr val="000000"/>
              </a:solidFill>
            </a:endParaRPr>
          </a:p>
        </p:txBody>
      </p:sp>
      <p:sp>
        <p:nvSpPr>
          <p:cNvPr id="6" name="5 Rectángulo"/>
          <p:cNvSpPr/>
          <p:nvPr/>
        </p:nvSpPr>
        <p:spPr>
          <a:xfrm>
            <a:off x="539552" y="1628800"/>
            <a:ext cx="7344816" cy="72008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p:sp>
        <p:nvSpPr>
          <p:cNvPr id="7" name="6 Rectángulo"/>
          <p:cNvSpPr/>
          <p:nvPr/>
        </p:nvSpPr>
        <p:spPr>
          <a:xfrm>
            <a:off x="467544" y="3440308"/>
            <a:ext cx="8424936" cy="72008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tx1"/>
              </a:solidFill>
            </a:endParaRPr>
          </a:p>
        </p:txBody>
      </p:sp>
      <p:sp>
        <p:nvSpPr>
          <p:cNvPr id="2" name="Elipse 1"/>
          <p:cNvSpPr/>
          <p:nvPr/>
        </p:nvSpPr>
        <p:spPr>
          <a:xfrm>
            <a:off x="827584" y="1916832"/>
            <a:ext cx="792088" cy="51625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i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Rectángulo"/>
          <p:cNvSpPr>
            <a:spLocks noChangeArrowheads="1"/>
          </p:cNvSpPr>
          <p:nvPr/>
        </p:nvSpPr>
        <p:spPr bwMode="auto">
          <a:xfrm>
            <a:off x="611188" y="260350"/>
            <a:ext cx="7921625" cy="646113"/>
          </a:xfrm>
          <a:prstGeom prst="rect">
            <a:avLst/>
          </a:prstGeom>
          <a:noFill/>
          <a:ln w="9525">
            <a:noFill/>
            <a:miter lim="800000"/>
            <a:headEnd/>
            <a:tailEnd/>
          </a:ln>
        </p:spPr>
        <p:txBody>
          <a:bodyPr>
            <a:spAutoFit/>
          </a:bodyPr>
          <a:lstStyle/>
          <a:p>
            <a:pPr algn="just" fontAlgn="base">
              <a:spcBef>
                <a:spcPct val="0"/>
              </a:spcBef>
              <a:spcAft>
                <a:spcPct val="0"/>
              </a:spcAft>
            </a:pPr>
            <a:r>
              <a:rPr lang="es-ES" dirty="0">
                <a:solidFill>
                  <a:srgbClr val="000000"/>
                </a:solidFill>
                <a:latin typeface="Calibri" panose="020F0502020204030204" pitchFamily="34" charset="0"/>
                <a:cs typeface="Calibri" panose="020F0502020204030204" pitchFamily="34" charset="0"/>
              </a:rPr>
              <a:t>Razona en qué condiciones  el ejemplo que has puesto sería una mutación beneficiosa o perjudicial</a:t>
            </a:r>
            <a:endParaRPr lang="en-GB" dirty="0">
              <a:solidFill>
                <a:srgbClr val="000000"/>
              </a:solidFill>
              <a:latin typeface="Calibri" panose="020F0502020204030204" pitchFamily="34" charset="0"/>
              <a:cs typeface="Calibri" panose="020F0502020204030204" pitchFamily="34" charset="0"/>
            </a:endParaRPr>
          </a:p>
        </p:txBody>
      </p:sp>
      <p:sp>
        <p:nvSpPr>
          <p:cNvPr id="8" name="1 Título"/>
          <p:cNvSpPr txBox="1">
            <a:spLocks/>
          </p:cNvSpPr>
          <p:nvPr/>
        </p:nvSpPr>
        <p:spPr>
          <a:xfrm>
            <a:off x="621672" y="814035"/>
            <a:ext cx="7982578" cy="1871439"/>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a:defRPr/>
            </a:pPr>
            <a:r>
              <a:rPr lang="es-ES" sz="1800" b="1" i="1" kern="0" smtClean="0">
                <a:solidFill>
                  <a:srgbClr val="FF0000"/>
                </a:solidFill>
                <a:latin typeface="Calibri" panose="020F0502020204030204" pitchFamily="34" charset="0"/>
                <a:ea typeface="+mn-ea"/>
                <a:cs typeface="Calibri" panose="020F0502020204030204" pitchFamily="34" charset="0"/>
              </a:rPr>
              <a:t>El nuevo alelo podría proporcionar un enzima que catalizara la síntesis de un pigmento diferente o una enzima no funcional por lo que el lobo podría ser albino. En este caso probablemente la mutación sería perjudicial en el bosque (sus presas le verían fácilmente), pero podría ser beneficiosa en zonas ártica ya que podría camuflarse mejor, en este caso esta nueva característica sería seleccionada por selección natural, apareciendo una nueva adaptación.</a:t>
            </a:r>
            <a:endParaRPr lang="en-GB" b="1" i="1" kern="0" dirty="0">
              <a:solidFill>
                <a:srgbClr val="FF0000"/>
              </a:solidFill>
              <a:latin typeface="Calibri" panose="020F0502020204030204" pitchFamily="34" charset="0"/>
              <a:cs typeface="Calibri" panose="020F0502020204030204" pitchFamily="34" charset="0"/>
            </a:endParaRPr>
          </a:p>
        </p:txBody>
      </p:sp>
      <p:sp>
        <p:nvSpPr>
          <p:cNvPr id="9" name="Rectángulo 8"/>
          <p:cNvSpPr/>
          <p:nvPr/>
        </p:nvSpPr>
        <p:spPr>
          <a:xfrm>
            <a:off x="623584" y="2564904"/>
            <a:ext cx="8064500" cy="1477328"/>
          </a:xfrm>
          <a:prstGeom prst="rect">
            <a:avLst/>
          </a:prstGeom>
        </p:spPr>
        <p:txBody>
          <a:bodyPr wrap="square">
            <a:spAutoFit/>
          </a:bodyPr>
          <a:lstStyle/>
          <a:p>
            <a:pPr algn="just"/>
            <a:r>
              <a:rPr lang="es-ES" dirty="0">
                <a:latin typeface="Calibri" panose="020F0502020204030204" pitchFamily="34" charset="0"/>
                <a:cs typeface="Calibri" panose="020F0502020204030204" pitchFamily="34" charset="0"/>
              </a:rPr>
              <a:t>El genoma de todos los seres humanos, salvo raras excepciones, es prácticamente idéntico en su estructuración y posición de los distintos cromosomas, sin embargo, no ocurre lo mismo si nos referimos a la secuencia de nucleótidos. Explica el origen de estas diferencias en el mensaje genético y comenta las consecuencias que para la especie humana tiene esta circunstancia. </a:t>
            </a:r>
          </a:p>
        </p:txBody>
      </p:sp>
      <p:sp>
        <p:nvSpPr>
          <p:cNvPr id="2" name="Rectángulo 1"/>
          <p:cNvSpPr/>
          <p:nvPr/>
        </p:nvSpPr>
        <p:spPr>
          <a:xfrm>
            <a:off x="621672" y="4113177"/>
            <a:ext cx="7982578" cy="923330"/>
          </a:xfrm>
          <a:prstGeom prst="rect">
            <a:avLst/>
          </a:prstGeom>
        </p:spPr>
        <p:txBody>
          <a:bodyPr wrap="square">
            <a:spAutoFit/>
          </a:bodyPr>
          <a:lstStyle/>
          <a:p>
            <a:pPr algn="just">
              <a:spcAft>
                <a:spcPts val="0"/>
              </a:spcAft>
            </a:pPr>
            <a:r>
              <a:rPr lang="es-ES" b="1" i="1" dirty="0" smtClean="0">
                <a:solidFill>
                  <a:srgbClr val="FF0000"/>
                </a:solidFill>
                <a:latin typeface="Calibri" panose="020F0502020204030204" pitchFamily="34" charset="0"/>
                <a:ea typeface="Times New Roman" panose="02020603050405020304" pitchFamily="18" charset="0"/>
              </a:rPr>
              <a:t>Se responde  comentando las distintas </a:t>
            </a:r>
            <a:r>
              <a:rPr lang="es-ES" b="1" i="1" dirty="0" smtClean="0">
                <a:solidFill>
                  <a:srgbClr val="7030A0"/>
                </a:solidFill>
                <a:latin typeface="Calibri" panose="020F0502020204030204" pitchFamily="34" charset="0"/>
                <a:ea typeface="Times New Roman" panose="02020603050405020304" pitchFamily="18" charset="0"/>
              </a:rPr>
              <a:t>fuentes de variabilidad</a:t>
            </a:r>
            <a:r>
              <a:rPr lang="es-ES" b="1" i="1" dirty="0" smtClean="0">
                <a:solidFill>
                  <a:srgbClr val="FF0000"/>
                </a:solidFill>
                <a:latin typeface="Calibri" panose="020F0502020204030204" pitchFamily="34" charset="0"/>
                <a:ea typeface="Times New Roman" panose="02020603050405020304" pitchFamily="18" charset="0"/>
              </a:rPr>
              <a:t>.</a:t>
            </a:r>
          </a:p>
          <a:p>
            <a:pPr algn="just">
              <a:spcAft>
                <a:spcPts val="0"/>
              </a:spcAft>
            </a:pPr>
            <a:r>
              <a:rPr lang="es-ES" b="1" i="1" dirty="0" smtClean="0">
                <a:solidFill>
                  <a:srgbClr val="FF0000"/>
                </a:solidFill>
                <a:latin typeface="Calibri" panose="020F0502020204030204" pitchFamily="34" charset="0"/>
                <a:ea typeface="Times New Roman" panose="02020603050405020304" pitchFamily="18" charset="0"/>
              </a:rPr>
              <a:t>Mismos </a:t>
            </a:r>
            <a:r>
              <a:rPr lang="es-ES" b="1" i="1" dirty="0">
                <a:solidFill>
                  <a:srgbClr val="FF0000"/>
                </a:solidFill>
                <a:latin typeface="Calibri" panose="020F0502020204030204" pitchFamily="34" charset="0"/>
                <a:ea typeface="Times New Roman" panose="02020603050405020304" pitchFamily="18" charset="0"/>
              </a:rPr>
              <a:t>genes pero distintos alelos (</a:t>
            </a:r>
            <a:r>
              <a:rPr lang="es-ES" b="1" i="1" dirty="0" smtClean="0">
                <a:solidFill>
                  <a:srgbClr val="FF0000"/>
                </a:solidFill>
                <a:latin typeface="Calibri" panose="020F0502020204030204" pitchFamily="34" charset="0"/>
                <a:ea typeface="Times New Roman" panose="02020603050405020304" pitchFamily="18" charset="0"/>
              </a:rPr>
              <a:t>mutación) y combinaciones de los mismos (fuentes secundarias de variabilidad) </a:t>
            </a:r>
            <a:r>
              <a:rPr lang="es-ES" b="1" i="1" dirty="0">
                <a:solidFill>
                  <a:srgbClr val="FF0000"/>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 b="1" i="1" dirty="0">
                <a:solidFill>
                  <a:srgbClr val="FF0000"/>
                </a:solidFill>
                <a:latin typeface="Calibri" panose="020F0502020204030204" pitchFamily="34" charset="0"/>
                <a:ea typeface="Times New Roman" panose="02020603050405020304" pitchFamily="18" charset="0"/>
              </a:rPr>
              <a:t> variabilidad </a:t>
            </a:r>
            <a:r>
              <a:rPr lang="es-ES" b="1" i="1" dirty="0">
                <a:solidFill>
                  <a:srgbClr val="FF0000"/>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 b="1" i="1" dirty="0">
                <a:solidFill>
                  <a:srgbClr val="FF0000"/>
                </a:solidFill>
                <a:latin typeface="Calibri" panose="020F0502020204030204" pitchFamily="34" charset="0"/>
                <a:ea typeface="Times New Roman" panose="02020603050405020304" pitchFamily="18" charset="0"/>
              </a:rPr>
              <a:t> adaptación y evolución</a:t>
            </a:r>
            <a:endParaRPr lang="es-ES" sz="2000"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303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116632"/>
            <a:ext cx="7921625" cy="646331"/>
          </a:xfrm>
          <a:prstGeom prst="rect">
            <a:avLst/>
          </a:prstGeom>
        </p:spPr>
        <p:txBody>
          <a:bodyPr wrap="square">
            <a:spAutoFit/>
          </a:bodyPr>
          <a:lstStyle/>
          <a:p>
            <a:pPr algn="just"/>
            <a:r>
              <a:rPr lang="es-ES" dirty="0">
                <a:latin typeface="Calibri" panose="020F0502020204030204" pitchFamily="34" charset="0"/>
                <a:cs typeface="Calibri" panose="020F0502020204030204" pitchFamily="34" charset="0"/>
              </a:rPr>
              <a:t>Relaciona mediante un texto coherente, de no más de 10 líneas, los conceptos siguientes: </a:t>
            </a:r>
            <a:r>
              <a:rPr lang="es-ES" b="1" dirty="0">
                <a:solidFill>
                  <a:srgbClr val="7030A0"/>
                </a:solidFill>
                <a:latin typeface="Calibri" panose="020F0502020204030204" pitchFamily="34" charset="0"/>
                <a:cs typeface="Calibri" panose="020F0502020204030204" pitchFamily="34" charset="0"/>
              </a:rPr>
              <a:t>variedad alélica, recombinación, adaptación y evolución</a:t>
            </a:r>
            <a:endParaRPr lang="es-ES" b="1" dirty="0">
              <a:solidFill>
                <a:srgbClr val="7030A0"/>
              </a:solidFill>
            </a:endParaRPr>
          </a:p>
        </p:txBody>
      </p:sp>
      <p:sp>
        <p:nvSpPr>
          <p:cNvPr id="4" name="Rectángulo 3"/>
          <p:cNvSpPr/>
          <p:nvPr/>
        </p:nvSpPr>
        <p:spPr>
          <a:xfrm>
            <a:off x="317523" y="1196752"/>
            <a:ext cx="8640960" cy="3416320"/>
          </a:xfrm>
          <a:prstGeom prst="rect">
            <a:avLst/>
          </a:prstGeom>
        </p:spPr>
        <p:txBody>
          <a:bodyPr wrap="square">
            <a:spAutoFit/>
          </a:bodyPr>
          <a:lstStyle/>
          <a:p>
            <a:pPr algn="just">
              <a:spcAft>
                <a:spcPts val="600"/>
              </a:spcAft>
            </a:pPr>
            <a:r>
              <a:rPr lang="es-ES" b="1" i="1" dirty="0">
                <a:solidFill>
                  <a:srgbClr val="FF0000"/>
                </a:solidFill>
                <a:latin typeface="Calibri" panose="020F0502020204030204" pitchFamily="34" charset="0"/>
                <a:ea typeface="Times New Roman" panose="02020603050405020304" pitchFamily="18" charset="0"/>
              </a:rPr>
              <a:t>La </a:t>
            </a:r>
            <a:r>
              <a:rPr lang="es-ES" b="1" i="1" dirty="0">
                <a:solidFill>
                  <a:srgbClr val="7030A0"/>
                </a:solidFill>
                <a:latin typeface="Calibri" panose="020F0502020204030204" pitchFamily="34" charset="0"/>
                <a:ea typeface="Times New Roman" panose="02020603050405020304" pitchFamily="18" charset="0"/>
              </a:rPr>
              <a:t>evolución</a:t>
            </a:r>
            <a:r>
              <a:rPr lang="es-ES" b="1" i="1" dirty="0">
                <a:solidFill>
                  <a:srgbClr val="FF0000"/>
                </a:solidFill>
                <a:latin typeface="Calibri" panose="020F0502020204030204" pitchFamily="34" charset="0"/>
                <a:ea typeface="Times New Roman" panose="02020603050405020304" pitchFamily="18" charset="0"/>
              </a:rPr>
              <a:t> de los seres vivos es, según las teorías </a:t>
            </a:r>
            <a:r>
              <a:rPr lang="es-ES" b="1" i="1" dirty="0" err="1">
                <a:solidFill>
                  <a:srgbClr val="FF0000"/>
                </a:solidFill>
                <a:latin typeface="Calibri" panose="020F0502020204030204" pitchFamily="34" charset="0"/>
                <a:ea typeface="Times New Roman" panose="02020603050405020304" pitchFamily="18" charset="0"/>
              </a:rPr>
              <a:t>neodarwinistas</a:t>
            </a:r>
            <a:r>
              <a:rPr lang="es-ES" b="1" i="1" dirty="0">
                <a:solidFill>
                  <a:srgbClr val="FF0000"/>
                </a:solidFill>
                <a:latin typeface="Calibri" panose="020F0502020204030204" pitchFamily="34" charset="0"/>
                <a:ea typeface="Times New Roman" panose="02020603050405020304" pitchFamily="18" charset="0"/>
              </a:rPr>
              <a:t>, consecuencia directa de los procesos de selección natural, procesos que permiten la </a:t>
            </a:r>
            <a:r>
              <a:rPr lang="es-ES" b="1" i="1" dirty="0">
                <a:solidFill>
                  <a:srgbClr val="7030A0"/>
                </a:solidFill>
                <a:latin typeface="Calibri" panose="020F0502020204030204" pitchFamily="34" charset="0"/>
                <a:ea typeface="Times New Roman" panose="02020603050405020304" pitchFamily="18" charset="0"/>
              </a:rPr>
              <a:t>adaptación</a:t>
            </a:r>
            <a:r>
              <a:rPr lang="es-ES" b="1" i="1" dirty="0">
                <a:solidFill>
                  <a:srgbClr val="FF0000"/>
                </a:solidFill>
                <a:latin typeface="Calibri" panose="020F0502020204030204" pitchFamily="34" charset="0"/>
                <a:ea typeface="Times New Roman" panose="02020603050405020304" pitchFamily="18" charset="0"/>
              </a:rPr>
              <a:t> al medio de los seres vivos. Las distintas fuentes de variabilidad determinan la aparición de nuevas </a:t>
            </a:r>
            <a:r>
              <a:rPr lang="es-ES" b="1" i="1" dirty="0" smtClean="0">
                <a:solidFill>
                  <a:srgbClr val="FF0000"/>
                </a:solidFill>
                <a:latin typeface="Calibri" panose="020F0502020204030204" pitchFamily="34" charset="0"/>
                <a:ea typeface="Times New Roman" panose="02020603050405020304" pitchFamily="18" charset="0"/>
              </a:rPr>
              <a:t>características, </a:t>
            </a:r>
            <a:r>
              <a:rPr lang="es-ES" b="1" i="1" dirty="0">
                <a:solidFill>
                  <a:srgbClr val="FF0000"/>
                </a:solidFill>
                <a:latin typeface="Calibri" panose="020F0502020204030204" pitchFamily="34" charset="0"/>
                <a:ea typeface="Times New Roman" panose="02020603050405020304" pitchFamily="18" charset="0"/>
              </a:rPr>
              <a:t>que, en ocasiones, proporcionan a los </a:t>
            </a:r>
            <a:r>
              <a:rPr lang="es-ES" b="1" i="1" dirty="0" smtClean="0">
                <a:solidFill>
                  <a:srgbClr val="FF0000"/>
                </a:solidFill>
                <a:latin typeface="Calibri" panose="020F0502020204030204" pitchFamily="34" charset="0"/>
                <a:ea typeface="Times New Roman" panose="02020603050405020304" pitchFamily="18" charset="0"/>
              </a:rPr>
              <a:t>individuos </a:t>
            </a:r>
            <a:r>
              <a:rPr lang="es-ES" b="1" i="1" dirty="0">
                <a:solidFill>
                  <a:srgbClr val="FF0000"/>
                </a:solidFill>
                <a:latin typeface="Calibri" panose="020F0502020204030204" pitchFamily="34" charset="0"/>
                <a:ea typeface="Times New Roman" panose="02020603050405020304" pitchFamily="18" charset="0"/>
              </a:rPr>
              <a:t>ventajas adaptativas, por lo que viven más, se reproducen más y transmiten sus genes más ventajosos a sus descendientes. La fuente primaria de </a:t>
            </a:r>
            <a:r>
              <a:rPr lang="es-ES" b="1" i="1" dirty="0" smtClean="0">
                <a:solidFill>
                  <a:srgbClr val="7030A0"/>
                </a:solidFill>
                <a:latin typeface="Calibri" panose="020F0502020204030204" pitchFamily="34" charset="0"/>
                <a:ea typeface="Times New Roman" panose="02020603050405020304" pitchFamily="18" charset="0"/>
              </a:rPr>
              <a:t>variedad alélica </a:t>
            </a:r>
            <a:r>
              <a:rPr lang="es-ES" b="1" i="1" dirty="0">
                <a:solidFill>
                  <a:srgbClr val="FF0000"/>
                </a:solidFill>
                <a:latin typeface="Calibri" panose="020F0502020204030204" pitchFamily="34" charset="0"/>
                <a:ea typeface="Times New Roman" panose="02020603050405020304" pitchFamily="18" charset="0"/>
              </a:rPr>
              <a:t>son las mutaciones que determinan la aparición de </a:t>
            </a:r>
            <a:r>
              <a:rPr lang="es-ES" b="1" i="1" dirty="0" smtClean="0">
                <a:solidFill>
                  <a:srgbClr val="FF0000"/>
                </a:solidFill>
                <a:latin typeface="Calibri" panose="020F0502020204030204" pitchFamily="34" charset="0"/>
                <a:ea typeface="Times New Roman" panose="02020603050405020304" pitchFamily="18" charset="0"/>
              </a:rPr>
              <a:t>nuevos alelos </a:t>
            </a:r>
            <a:r>
              <a:rPr lang="es-ES" b="1" i="1" dirty="0">
                <a:solidFill>
                  <a:srgbClr val="FF0000"/>
                </a:solidFill>
                <a:latin typeface="Calibri" panose="020F0502020204030204" pitchFamily="34" charset="0"/>
                <a:ea typeface="Times New Roman" panose="02020603050405020304" pitchFamily="18" charset="0"/>
              </a:rPr>
              <a:t>o alternativas diferentes de los genes originales. La </a:t>
            </a:r>
            <a:r>
              <a:rPr lang="es-ES" b="1" i="1" dirty="0">
                <a:solidFill>
                  <a:srgbClr val="7030A0"/>
                </a:solidFill>
                <a:latin typeface="Calibri" panose="020F0502020204030204" pitchFamily="34" charset="0"/>
                <a:ea typeface="Times New Roman" panose="02020603050405020304" pitchFamily="18" charset="0"/>
              </a:rPr>
              <a:t>recombinación</a:t>
            </a:r>
            <a:r>
              <a:rPr lang="es-ES" b="1" i="1" dirty="0">
                <a:solidFill>
                  <a:srgbClr val="FF0000"/>
                </a:solidFill>
                <a:latin typeface="Calibri" panose="020F0502020204030204" pitchFamily="34" charset="0"/>
                <a:ea typeface="Times New Roman" panose="02020603050405020304" pitchFamily="18" charset="0"/>
              </a:rPr>
              <a:t> genética asociada a la reproducción sexual y a la meiosis permite </a:t>
            </a:r>
            <a:r>
              <a:rPr lang="es-ES" b="1" i="1" dirty="0" smtClean="0">
                <a:solidFill>
                  <a:srgbClr val="FF0000"/>
                </a:solidFill>
                <a:latin typeface="Calibri" panose="020F0502020204030204" pitchFamily="34" charset="0"/>
                <a:ea typeface="Times New Roman" panose="02020603050405020304" pitchFamily="18" charset="0"/>
              </a:rPr>
              <a:t>formar y </a:t>
            </a:r>
            <a:r>
              <a:rPr lang="es-ES" b="1" i="1" dirty="0">
                <a:solidFill>
                  <a:srgbClr val="FF0000"/>
                </a:solidFill>
                <a:latin typeface="Calibri" panose="020F0502020204030204" pitchFamily="34" charset="0"/>
                <a:ea typeface="Times New Roman" panose="02020603050405020304" pitchFamily="18" charset="0"/>
              </a:rPr>
              <a:t>generar multitud de combinaciones </a:t>
            </a:r>
            <a:r>
              <a:rPr lang="es-ES" b="1" i="1" dirty="0" smtClean="0">
                <a:solidFill>
                  <a:srgbClr val="FF0000"/>
                </a:solidFill>
                <a:latin typeface="Calibri" panose="020F0502020204030204" pitchFamily="34" charset="0"/>
                <a:ea typeface="Times New Roman" panose="02020603050405020304" pitchFamily="18" charset="0"/>
              </a:rPr>
              <a:t>alélicas, </a:t>
            </a:r>
            <a:r>
              <a:rPr lang="es-ES" b="1" i="1" dirty="0">
                <a:solidFill>
                  <a:srgbClr val="FF0000"/>
                </a:solidFill>
                <a:latin typeface="Calibri" panose="020F0502020204030204" pitchFamily="34" charset="0"/>
                <a:ea typeface="Times New Roman" panose="02020603050405020304" pitchFamily="18" charset="0"/>
              </a:rPr>
              <a:t>contribuyendo a aumentar la variabilidad y, en definitiva, a originar una mayor diversidad de formas de </a:t>
            </a:r>
            <a:r>
              <a:rPr lang="es-ES" b="1" i="1" dirty="0" smtClean="0">
                <a:solidFill>
                  <a:srgbClr val="FF0000"/>
                </a:solidFill>
                <a:latin typeface="Calibri" panose="020F0502020204030204" pitchFamily="34" charset="0"/>
                <a:ea typeface="Times New Roman" panose="02020603050405020304" pitchFamily="18" charset="0"/>
              </a:rPr>
              <a:t>vida, </a:t>
            </a:r>
            <a:r>
              <a:rPr lang="es-ES" b="1" i="1" dirty="0">
                <a:solidFill>
                  <a:srgbClr val="FF0000"/>
                </a:solidFill>
                <a:latin typeface="Calibri" panose="020F0502020204030204" pitchFamily="34" charset="0"/>
                <a:ea typeface="Times New Roman" panose="02020603050405020304" pitchFamily="18" charset="0"/>
              </a:rPr>
              <a:t>por lo que la probabilidad de adaptación al </a:t>
            </a:r>
            <a:r>
              <a:rPr lang="es-ES" b="1" i="1" dirty="0" smtClean="0">
                <a:solidFill>
                  <a:srgbClr val="FF0000"/>
                </a:solidFill>
                <a:latin typeface="Calibri" panose="020F0502020204030204" pitchFamily="34" charset="0"/>
                <a:ea typeface="Times New Roman" panose="02020603050405020304" pitchFamily="18" charset="0"/>
              </a:rPr>
              <a:t>medio, </a:t>
            </a:r>
            <a:r>
              <a:rPr lang="es-ES" b="1" i="1" dirty="0">
                <a:solidFill>
                  <a:srgbClr val="FF0000"/>
                </a:solidFill>
                <a:latin typeface="Calibri" panose="020F0502020204030204" pitchFamily="34" charset="0"/>
                <a:ea typeface="Times New Roman" panose="02020603050405020304" pitchFamily="18" charset="0"/>
              </a:rPr>
              <a:t>y a los cambios que este sufre, </a:t>
            </a:r>
            <a:r>
              <a:rPr lang="es-ES" b="1" i="1" dirty="0" smtClean="0">
                <a:solidFill>
                  <a:srgbClr val="FF0000"/>
                </a:solidFill>
                <a:latin typeface="Calibri" panose="020F0502020204030204" pitchFamily="34" charset="0"/>
                <a:ea typeface="Times New Roman" panose="02020603050405020304" pitchFamily="18" charset="0"/>
              </a:rPr>
              <a:t>aumenta, </a:t>
            </a:r>
            <a:r>
              <a:rPr lang="es-ES" b="1" i="1" dirty="0">
                <a:solidFill>
                  <a:srgbClr val="FF0000"/>
                </a:solidFill>
                <a:latin typeface="Calibri" panose="020F0502020204030204" pitchFamily="34" charset="0"/>
                <a:ea typeface="Times New Roman" panose="02020603050405020304" pitchFamily="18" charset="0"/>
              </a:rPr>
              <a:t>lo que, en última instancia, hace posible la </a:t>
            </a:r>
            <a:r>
              <a:rPr lang="es-ES" b="1" i="1" dirty="0">
                <a:solidFill>
                  <a:srgbClr val="7030A0"/>
                </a:solidFill>
                <a:latin typeface="Calibri" panose="020F0502020204030204" pitchFamily="34" charset="0"/>
                <a:ea typeface="Times New Roman" panose="02020603050405020304" pitchFamily="18" charset="0"/>
              </a:rPr>
              <a:t>evolución</a:t>
            </a:r>
            <a:r>
              <a:rPr lang="es-ES" b="1" i="1" dirty="0">
                <a:solidFill>
                  <a:srgbClr val="FF0000"/>
                </a:solidFill>
                <a:latin typeface="Calibri" panose="020F0502020204030204" pitchFamily="34" charset="0"/>
                <a:ea typeface="Times New Roman" panose="02020603050405020304" pitchFamily="18" charset="0"/>
              </a:rPr>
              <a:t>.</a:t>
            </a:r>
            <a:endParaRPr lang="es-ES" sz="2000"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219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5888" y="3551218"/>
            <a:ext cx="8352928" cy="646331"/>
          </a:xfrm>
          <a:prstGeom prst="rect">
            <a:avLst/>
          </a:prstGeom>
        </p:spPr>
        <p:txBody>
          <a:bodyPr wrap="square">
            <a:spAutoFit/>
          </a:bodyPr>
          <a:lstStyle/>
          <a:p>
            <a:pPr algn="just">
              <a:tabLst>
                <a:tab pos="265113" algn="l"/>
              </a:tabLst>
            </a:pPr>
            <a:r>
              <a:rPr lang="es-ES" dirty="0">
                <a:latin typeface="Calibri" panose="020F0502020204030204" pitchFamily="34" charset="0"/>
                <a:cs typeface="Calibri" panose="020F0502020204030204" pitchFamily="34" charset="0"/>
              </a:rPr>
              <a:t>Representa mediante un dibujo la forma en la que tiene lugar la duplicación del material genético. ¿Por qué decimos que esta duplicación es </a:t>
            </a:r>
            <a:r>
              <a:rPr lang="es-ES" dirty="0" err="1">
                <a:latin typeface="Calibri" panose="020F0502020204030204" pitchFamily="34" charset="0"/>
                <a:cs typeface="Calibri" panose="020F0502020204030204" pitchFamily="34" charset="0"/>
              </a:rPr>
              <a:t>semiconservativa</a:t>
            </a:r>
            <a:r>
              <a:rPr lang="es-ES" dirty="0">
                <a:latin typeface="Calibri" panose="020F0502020204030204" pitchFamily="34" charset="0"/>
                <a:cs typeface="Calibri" panose="020F0502020204030204" pitchFamily="34" charset="0"/>
              </a:rPr>
              <a:t>?</a:t>
            </a:r>
          </a:p>
        </p:txBody>
      </p:sp>
      <p:sp>
        <p:nvSpPr>
          <p:cNvPr id="3" name="2 CuadroTexto"/>
          <p:cNvSpPr txBox="1">
            <a:spLocks noChangeArrowheads="1"/>
          </p:cNvSpPr>
          <p:nvPr/>
        </p:nvSpPr>
        <p:spPr bwMode="auto">
          <a:xfrm>
            <a:off x="287784" y="188640"/>
            <a:ext cx="8280400" cy="2308324"/>
          </a:xfrm>
          <a:prstGeom prst="rect">
            <a:avLst/>
          </a:prstGeom>
          <a:noFill/>
          <a:ln w="9525">
            <a:noFill/>
            <a:miter lim="800000"/>
            <a:headEnd/>
            <a:tailEnd/>
          </a:ln>
        </p:spPr>
        <p:txBody>
          <a:bodyPr wrap="square">
            <a:spAutoFit/>
          </a:bodyPr>
          <a:lstStyle/>
          <a:p>
            <a:pPr algn="just" fontAlgn="base">
              <a:spcBef>
                <a:spcPct val="0"/>
              </a:spcBef>
              <a:spcAft>
                <a:spcPct val="0"/>
              </a:spcAft>
            </a:pPr>
            <a:r>
              <a:rPr lang="es-ES" dirty="0">
                <a:solidFill>
                  <a:srgbClr val="000000"/>
                </a:solidFill>
                <a:latin typeface="Calibri" panose="020F0502020204030204" pitchFamily="34" charset="0"/>
                <a:cs typeface="Calibri" panose="020F0502020204030204" pitchFamily="34" charset="0"/>
              </a:rPr>
              <a:t>¿Cuál es la razón por la cual la replicación del ADN no tiene lugar de igual manera en la hebra principal y en la retardada? ¿En qué consiste esta diferencia? </a:t>
            </a:r>
            <a:endParaRPr lang="es-ES" dirty="0" smtClean="0">
              <a:solidFill>
                <a:srgbClr val="000000"/>
              </a:solidFill>
              <a:latin typeface="Calibri" panose="020F0502020204030204" pitchFamily="34" charset="0"/>
              <a:cs typeface="Calibri" panose="020F0502020204030204" pitchFamily="34" charset="0"/>
            </a:endParaRPr>
          </a:p>
          <a:p>
            <a:pPr algn="just" fontAlgn="base">
              <a:spcBef>
                <a:spcPct val="0"/>
              </a:spcBef>
              <a:spcAft>
                <a:spcPct val="0"/>
              </a:spcAft>
            </a:pPr>
            <a:endParaRPr lang="es-ES" dirty="0" smtClean="0">
              <a:solidFill>
                <a:srgbClr val="00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b="1" i="1" dirty="0" smtClean="0">
                <a:solidFill>
                  <a:srgbClr val="FF0000"/>
                </a:solidFill>
                <a:latin typeface="Calibri" panose="020F0502020204030204" pitchFamily="34" charset="0"/>
                <a:cs typeface="Calibri" panose="020F0502020204030204" pitchFamily="34" charset="0"/>
              </a:rPr>
              <a:t>Las </a:t>
            </a:r>
            <a:r>
              <a:rPr lang="es-ES" b="1" i="1" dirty="0">
                <a:solidFill>
                  <a:srgbClr val="FF0000"/>
                </a:solidFill>
                <a:latin typeface="Calibri" panose="020F0502020204030204" pitchFamily="34" charset="0"/>
                <a:cs typeface="Calibri" panose="020F0502020204030204" pitchFamily="34" charset="0"/>
              </a:rPr>
              <a:t>polimerasas sintetizan en dirección 5´---3´ </a:t>
            </a:r>
            <a:r>
              <a:rPr lang="es-ES" b="1" i="1" dirty="0">
                <a:solidFill>
                  <a:srgbClr val="FF0000"/>
                </a:solidFill>
                <a:latin typeface="Calibri" panose="020F0502020204030204" pitchFamily="34" charset="0"/>
                <a:cs typeface="Calibri" panose="020F0502020204030204" pitchFamily="34" charset="0"/>
                <a:sym typeface="Symbol" pitchFamily="18" charset="2"/>
              </a:rPr>
              <a:t></a:t>
            </a:r>
            <a:r>
              <a:rPr lang="es-ES" b="1" i="1" dirty="0">
                <a:solidFill>
                  <a:srgbClr val="FF0000"/>
                </a:solidFill>
                <a:latin typeface="Calibri" panose="020F0502020204030204" pitchFamily="34" charset="0"/>
                <a:cs typeface="Calibri" panose="020F0502020204030204" pitchFamily="34" charset="0"/>
              </a:rPr>
              <a:t> la horquilla 3´---5´ (disposición adecuada) </a:t>
            </a:r>
            <a:r>
              <a:rPr lang="es-ES" b="1" i="1" dirty="0">
                <a:solidFill>
                  <a:srgbClr val="FF0000"/>
                </a:solidFill>
                <a:latin typeface="Calibri" panose="020F0502020204030204" pitchFamily="34" charset="0"/>
                <a:cs typeface="Calibri" panose="020F0502020204030204" pitchFamily="34" charset="0"/>
                <a:sym typeface="Symbol" pitchFamily="18" charset="2"/>
              </a:rPr>
              <a:t></a:t>
            </a:r>
            <a:r>
              <a:rPr lang="es-ES" b="1" i="1" dirty="0">
                <a:solidFill>
                  <a:srgbClr val="FF0000"/>
                </a:solidFill>
                <a:latin typeface="Calibri" panose="020F0502020204030204" pitchFamily="34" charset="0"/>
                <a:cs typeface="Calibri" panose="020F0502020204030204" pitchFamily="34" charset="0"/>
              </a:rPr>
              <a:t> s. continua. La horquilla 5´---3´ (disposición contraria) </a:t>
            </a:r>
            <a:r>
              <a:rPr lang="es-ES" b="1" i="1" dirty="0">
                <a:solidFill>
                  <a:srgbClr val="FF0000"/>
                </a:solidFill>
                <a:latin typeface="Calibri" panose="020F0502020204030204" pitchFamily="34" charset="0"/>
                <a:cs typeface="Calibri" panose="020F0502020204030204" pitchFamily="34" charset="0"/>
                <a:sym typeface="Symbol" pitchFamily="18" charset="2"/>
              </a:rPr>
              <a:t></a:t>
            </a:r>
            <a:r>
              <a:rPr lang="es-ES" b="1" i="1" dirty="0">
                <a:solidFill>
                  <a:srgbClr val="FF0000"/>
                </a:solidFill>
                <a:latin typeface="Calibri" panose="020F0502020204030204" pitchFamily="34" charset="0"/>
                <a:cs typeface="Calibri" panose="020F0502020204030204" pitchFamily="34" charset="0"/>
              </a:rPr>
              <a:t> fragmentos de </a:t>
            </a:r>
            <a:r>
              <a:rPr lang="es-ES" b="1" i="1" dirty="0" err="1">
                <a:solidFill>
                  <a:srgbClr val="FF0000"/>
                </a:solidFill>
                <a:latin typeface="Calibri" panose="020F0502020204030204" pitchFamily="34" charset="0"/>
                <a:cs typeface="Calibri" panose="020F0502020204030204" pitchFamily="34" charset="0"/>
              </a:rPr>
              <a:t>Okazaki</a:t>
            </a:r>
            <a:r>
              <a:rPr lang="es-ES" b="1" i="1" dirty="0">
                <a:solidFill>
                  <a:srgbClr val="FF0000"/>
                </a:solidFill>
                <a:latin typeface="Calibri" panose="020F0502020204030204" pitchFamily="34" charset="0"/>
                <a:cs typeface="Calibri" panose="020F0502020204030204" pitchFamily="34" charset="0"/>
              </a:rPr>
              <a:t> </a:t>
            </a:r>
            <a:r>
              <a:rPr lang="es-ES" b="1" i="1" dirty="0">
                <a:solidFill>
                  <a:srgbClr val="FF0000"/>
                </a:solidFill>
                <a:latin typeface="Calibri" panose="020F0502020204030204" pitchFamily="34" charset="0"/>
                <a:cs typeface="Calibri" panose="020F0502020204030204" pitchFamily="34" charset="0"/>
                <a:sym typeface="Symbol" pitchFamily="18" charset="2"/>
              </a:rPr>
              <a:t></a:t>
            </a:r>
            <a:r>
              <a:rPr lang="es-ES" b="1" i="1" dirty="0">
                <a:solidFill>
                  <a:srgbClr val="FF0000"/>
                </a:solidFill>
                <a:latin typeface="Calibri" panose="020F0502020204030204" pitchFamily="34" charset="0"/>
                <a:cs typeface="Calibri" panose="020F0502020204030204" pitchFamily="34" charset="0"/>
              </a:rPr>
              <a:t> s. discontinua. Todo según el modelo </a:t>
            </a:r>
            <a:r>
              <a:rPr lang="es-ES" b="1" i="1" dirty="0" err="1">
                <a:solidFill>
                  <a:srgbClr val="FF0000"/>
                </a:solidFill>
                <a:latin typeface="Calibri" panose="020F0502020204030204" pitchFamily="34" charset="0"/>
                <a:cs typeface="Calibri" panose="020F0502020204030204" pitchFamily="34" charset="0"/>
              </a:rPr>
              <a:t>semiconservativo</a:t>
            </a:r>
            <a:r>
              <a:rPr lang="es-ES" b="1" i="1" dirty="0">
                <a:solidFill>
                  <a:srgbClr val="FF0000"/>
                </a:solidFill>
                <a:latin typeface="Calibri" panose="020F0502020204030204" pitchFamily="34" charset="0"/>
                <a:cs typeface="Calibri" panose="020F0502020204030204" pitchFamily="34" charset="0"/>
              </a:rPr>
              <a:t> + necesidad de cebadores</a:t>
            </a:r>
            <a:r>
              <a:rPr lang="es-ES" b="1" i="1" dirty="0" smtClean="0">
                <a:solidFill>
                  <a:srgbClr val="FF0000"/>
                </a:solidFill>
                <a:latin typeface="Calibri" panose="020F0502020204030204" pitchFamily="34" charset="0"/>
                <a:cs typeface="Calibri" panose="020F0502020204030204" pitchFamily="34" charset="0"/>
              </a:rPr>
              <a:t>. Particularidades de ADN-Polimerasa: Necesita cebador y ARN- Polimerasa (</a:t>
            </a:r>
            <a:r>
              <a:rPr lang="es-ES" b="1" i="1" dirty="0" err="1" smtClean="0">
                <a:solidFill>
                  <a:srgbClr val="FF0000"/>
                </a:solidFill>
                <a:latin typeface="Calibri" panose="020F0502020204030204" pitchFamily="34" charset="0"/>
                <a:cs typeface="Calibri" panose="020F0502020204030204" pitchFamily="34" charset="0"/>
              </a:rPr>
              <a:t>Primasa</a:t>
            </a:r>
            <a:r>
              <a:rPr lang="es-ES" b="1" i="1" dirty="0" smtClean="0">
                <a:solidFill>
                  <a:srgbClr val="FF0000"/>
                </a:solidFill>
                <a:latin typeface="Calibri" panose="020F0502020204030204" pitchFamily="34" charset="0"/>
                <a:cs typeface="Calibri" panose="020F0502020204030204" pitchFamily="34" charset="0"/>
              </a:rPr>
              <a:t>): No necesita cebador.</a:t>
            </a:r>
            <a:endParaRPr lang="es-ES_tradnl" dirty="0">
              <a:solidFill>
                <a:srgbClr val="000000"/>
              </a:solidFill>
              <a:latin typeface="Calibri" panose="020F0502020204030204" pitchFamily="34" charset="0"/>
              <a:cs typeface="Calibri" panose="020F0502020204030204" pitchFamily="34" charset="0"/>
            </a:endParaRPr>
          </a:p>
        </p:txBody>
      </p:sp>
      <p:sp>
        <p:nvSpPr>
          <p:cNvPr id="4" name="Rectángulo 3"/>
          <p:cNvSpPr/>
          <p:nvPr/>
        </p:nvSpPr>
        <p:spPr>
          <a:xfrm>
            <a:off x="307112" y="2636912"/>
            <a:ext cx="8261072" cy="923330"/>
          </a:xfrm>
          <a:prstGeom prst="rect">
            <a:avLst/>
          </a:prstGeom>
        </p:spPr>
        <p:txBody>
          <a:bodyPr wrap="square">
            <a:spAutoFit/>
          </a:bodyPr>
          <a:lstStyle/>
          <a:p>
            <a:pPr fontAlgn="base">
              <a:spcBef>
                <a:spcPct val="0"/>
              </a:spcBef>
              <a:spcAft>
                <a:spcPct val="0"/>
              </a:spcAft>
            </a:pPr>
            <a:r>
              <a:rPr lang="es-ES" dirty="0" smtClean="0">
                <a:solidFill>
                  <a:srgbClr val="000000"/>
                </a:solidFill>
                <a:latin typeface="Calibri" panose="020F0502020204030204" pitchFamily="34" charset="0"/>
                <a:cs typeface="Calibri" panose="020F0502020204030204" pitchFamily="34" charset="0"/>
              </a:rPr>
              <a:t>¿De </a:t>
            </a:r>
            <a:r>
              <a:rPr lang="es-ES" dirty="0">
                <a:solidFill>
                  <a:srgbClr val="000000"/>
                </a:solidFill>
                <a:latin typeface="Calibri" panose="020F0502020204030204" pitchFamily="34" charset="0"/>
                <a:cs typeface="Calibri" panose="020F0502020204030204" pitchFamily="34" charset="0"/>
              </a:rPr>
              <a:t>qué forma asegura la maquinaria </a:t>
            </a:r>
            <a:r>
              <a:rPr lang="es-ES" dirty="0" err="1">
                <a:solidFill>
                  <a:srgbClr val="000000"/>
                </a:solidFill>
                <a:latin typeface="Calibri" panose="020F0502020204030204" pitchFamily="34" charset="0"/>
                <a:cs typeface="Calibri" panose="020F0502020204030204" pitchFamily="34" charset="0"/>
              </a:rPr>
              <a:t>replicativa</a:t>
            </a:r>
            <a:r>
              <a:rPr lang="es-ES" dirty="0">
                <a:solidFill>
                  <a:srgbClr val="000000"/>
                </a:solidFill>
                <a:latin typeface="Calibri" panose="020F0502020204030204" pitchFamily="34" charset="0"/>
                <a:cs typeface="Calibri" panose="020F0502020204030204" pitchFamily="34" charset="0"/>
              </a:rPr>
              <a:t> la fidelidad de la copia de ADN? </a:t>
            </a:r>
            <a:endParaRPr lang="es-ES_tradnl" dirty="0">
              <a:solidFill>
                <a:srgbClr val="000000"/>
              </a:solidFill>
              <a:latin typeface="Calibri" panose="020F0502020204030204" pitchFamily="34" charset="0"/>
              <a:cs typeface="Calibri" panose="020F0502020204030204" pitchFamily="34" charset="0"/>
            </a:endParaRPr>
          </a:p>
          <a:p>
            <a:pPr fontAlgn="base">
              <a:spcBef>
                <a:spcPct val="0"/>
              </a:spcBef>
              <a:spcAft>
                <a:spcPct val="0"/>
              </a:spcAft>
            </a:pPr>
            <a:r>
              <a:rPr lang="es-ES" b="1" i="1" dirty="0" smtClean="0">
                <a:solidFill>
                  <a:srgbClr val="FF0000"/>
                </a:solidFill>
                <a:latin typeface="Calibri" panose="020F0502020204030204" pitchFamily="34" charset="0"/>
                <a:cs typeface="Calibri" panose="020F0502020204030204" pitchFamily="34" charset="0"/>
              </a:rPr>
              <a:t>A partir de un modelo de biosíntesis, </a:t>
            </a:r>
            <a:r>
              <a:rPr lang="es-ES" b="1" i="1" dirty="0" err="1">
                <a:solidFill>
                  <a:srgbClr val="FF0000"/>
                </a:solidFill>
                <a:latin typeface="Calibri" panose="020F0502020204030204" pitchFamily="34" charset="0"/>
                <a:cs typeface="Calibri" panose="020F0502020204030204" pitchFamily="34" charset="0"/>
              </a:rPr>
              <a:t>semiconservativo</a:t>
            </a:r>
            <a:r>
              <a:rPr lang="es-ES" b="1" i="1" dirty="0">
                <a:solidFill>
                  <a:srgbClr val="FF0000"/>
                </a:solidFill>
                <a:latin typeface="Calibri" panose="020F0502020204030204" pitchFamily="34" charset="0"/>
                <a:cs typeface="Calibri" panose="020F0502020204030204" pitchFamily="34" charset="0"/>
              </a:rPr>
              <a:t> (por complementariedad de bases). Explicar modelo</a:t>
            </a:r>
            <a:endParaRPr lang="es-ES_tradnl" dirty="0">
              <a:solidFill>
                <a:srgbClr val="FF0000"/>
              </a:solidFill>
              <a:latin typeface="Calibri" panose="020F0502020204030204" pitchFamily="34" charset="0"/>
              <a:cs typeface="Calibri" panose="020F0502020204030204" pitchFamily="34" charset="0"/>
            </a:endParaRPr>
          </a:p>
        </p:txBody>
      </p:sp>
      <p:pic>
        <p:nvPicPr>
          <p:cNvPr id="5" name="Picture 2"/>
          <p:cNvPicPr>
            <a:picLocks noChangeAspect="1" noChangeArrowheads="1"/>
          </p:cNvPicPr>
          <p:nvPr/>
        </p:nvPicPr>
        <p:blipFill>
          <a:blip r:embed="rId2" cstate="print"/>
          <a:srcRect/>
          <a:stretch>
            <a:fillRect/>
          </a:stretch>
        </p:blipFill>
        <p:spPr bwMode="auto">
          <a:xfrm>
            <a:off x="564792" y="4262407"/>
            <a:ext cx="3419872" cy="2342387"/>
          </a:xfrm>
          <a:prstGeom prst="rect">
            <a:avLst/>
          </a:prstGeom>
          <a:noFill/>
          <a:ln w="9525">
            <a:noFill/>
            <a:miter lim="800000"/>
            <a:headEnd/>
            <a:tailEnd/>
          </a:ln>
        </p:spPr>
      </p:pic>
      <p:pic>
        <p:nvPicPr>
          <p:cNvPr id="6" name="Imagen 5"/>
          <p:cNvPicPr>
            <a:picLocks noChangeAspect="1"/>
          </p:cNvPicPr>
          <p:nvPr/>
        </p:nvPicPr>
        <p:blipFill rotWithShape="1">
          <a:blip r:embed="rId3"/>
          <a:srcRect l="3211" b="3241"/>
          <a:stretch/>
        </p:blipFill>
        <p:spPr>
          <a:xfrm>
            <a:off x="4602984" y="4121166"/>
            <a:ext cx="4541016" cy="2736834"/>
          </a:xfrm>
          <a:prstGeom prst="rect">
            <a:avLst/>
          </a:prstGeom>
        </p:spPr>
      </p:pic>
    </p:spTree>
    <p:extLst>
      <p:ext uri="{BB962C8B-B14F-4D97-AF65-F5344CB8AC3E}">
        <p14:creationId xmlns:p14="http://schemas.microsoft.com/office/powerpoint/2010/main" val="15385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07504" y="188639"/>
            <a:ext cx="6431565" cy="4444813"/>
          </a:xfrm>
          <a:prstGeom prst="rect">
            <a:avLst/>
          </a:prstGeom>
          <a:noFill/>
          <a:ln w="9525">
            <a:noFill/>
            <a:miter lim="800000"/>
            <a:headEnd/>
            <a:tailEnd/>
          </a:ln>
        </p:spPr>
      </p:pic>
      <p:pic>
        <p:nvPicPr>
          <p:cNvPr id="152580" name="Picture 2" descr="http://www.iespando.com/web/departamentos/biogeo/web/departamento/2BCH/B4_INFORMACION/T405_REPLICACION/ejercicios/Diapositiva1.GIF"/>
          <p:cNvPicPr>
            <a:picLocks noChangeAspect="1" noChangeArrowheads="1"/>
          </p:cNvPicPr>
          <p:nvPr/>
        </p:nvPicPr>
        <p:blipFill>
          <a:blip r:embed="rId4" cstate="print"/>
          <a:srcRect l="6931" t="20792" r="7919" b="15842"/>
          <a:stretch>
            <a:fillRect/>
          </a:stretch>
        </p:blipFill>
        <p:spPr bwMode="auto">
          <a:xfrm>
            <a:off x="6984156" y="188640"/>
            <a:ext cx="1935311" cy="1080120"/>
          </a:xfrm>
          <a:prstGeom prst="rect">
            <a:avLst/>
          </a:prstGeom>
          <a:noFill/>
          <a:ln w="9525">
            <a:solidFill>
              <a:schemeClr val="tx1"/>
            </a:solidFill>
            <a:miter lim="800000"/>
            <a:headEnd/>
            <a:tailEnd/>
          </a:ln>
        </p:spPr>
      </p:pic>
      <p:cxnSp>
        <p:nvCxnSpPr>
          <p:cNvPr id="7" name="6 Conector recto de flecha"/>
          <p:cNvCxnSpPr/>
          <p:nvPr/>
        </p:nvCxnSpPr>
        <p:spPr>
          <a:xfrm>
            <a:off x="6444208" y="476672"/>
            <a:ext cx="445087"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6" name="Imagen 5"/>
          <p:cNvPicPr>
            <a:picLocks noChangeAspect="1"/>
          </p:cNvPicPr>
          <p:nvPr/>
        </p:nvPicPr>
        <p:blipFill>
          <a:blip r:embed="rId5"/>
          <a:stretch>
            <a:fillRect/>
          </a:stretch>
        </p:blipFill>
        <p:spPr>
          <a:xfrm>
            <a:off x="4779924" y="3206835"/>
            <a:ext cx="4139543" cy="3429297"/>
          </a:xfrm>
          <a:prstGeom prst="rect">
            <a:avLst/>
          </a:prstGeom>
        </p:spPr>
      </p:pic>
    </p:spTree>
    <p:extLst>
      <p:ext uri="{BB962C8B-B14F-4D97-AF65-F5344CB8AC3E}">
        <p14:creationId xmlns:p14="http://schemas.microsoft.com/office/powerpoint/2010/main" val="395342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260649"/>
            <a:ext cx="8136904" cy="923330"/>
          </a:xfrm>
          <a:prstGeom prst="rect">
            <a:avLst/>
          </a:prstGeom>
        </p:spPr>
        <p:txBody>
          <a:bodyPr wrap="square">
            <a:spAutoFit/>
          </a:bodyPr>
          <a:lstStyle/>
          <a:p>
            <a:pPr fontAlgn="base">
              <a:spcBef>
                <a:spcPct val="0"/>
              </a:spcBef>
              <a:spcAft>
                <a:spcPct val="0"/>
              </a:spcAft>
            </a:pPr>
            <a:r>
              <a:rPr lang="es-ES" b="1" dirty="0" smtClean="0">
                <a:solidFill>
                  <a:srgbClr val="000000"/>
                </a:solidFill>
              </a:rPr>
              <a:t>¿Qué </a:t>
            </a:r>
            <a:r>
              <a:rPr lang="es-ES" b="1" dirty="0">
                <a:solidFill>
                  <a:srgbClr val="000000"/>
                </a:solidFill>
              </a:rPr>
              <a:t>ventajas tiene (a efectos transmisores de información) el hecho de que ambas hebras sean complementarias?</a:t>
            </a:r>
          </a:p>
          <a:p>
            <a:pPr fontAlgn="base">
              <a:spcBef>
                <a:spcPct val="0"/>
              </a:spcBef>
              <a:spcAft>
                <a:spcPct val="0"/>
              </a:spcAft>
            </a:pPr>
            <a:endParaRPr lang="es-ES" dirty="0">
              <a:solidFill>
                <a:srgbClr val="000000"/>
              </a:solidFill>
            </a:endParaRPr>
          </a:p>
        </p:txBody>
      </p:sp>
      <p:sp>
        <p:nvSpPr>
          <p:cNvPr id="4" name="3 CuadroTexto"/>
          <p:cNvSpPr txBox="1"/>
          <p:nvPr/>
        </p:nvSpPr>
        <p:spPr>
          <a:xfrm>
            <a:off x="611561" y="1412776"/>
            <a:ext cx="8064895" cy="4247317"/>
          </a:xfrm>
          <a:prstGeom prst="rect">
            <a:avLst/>
          </a:prstGeom>
          <a:noFill/>
        </p:spPr>
        <p:txBody>
          <a:bodyPr wrap="square" rtlCol="0">
            <a:spAutoFit/>
          </a:bodyPr>
          <a:lstStyle/>
          <a:p>
            <a:pPr algn="just" fontAlgn="base">
              <a:spcBef>
                <a:spcPct val="0"/>
              </a:spcBef>
              <a:spcAft>
                <a:spcPct val="0"/>
              </a:spcAft>
            </a:pPr>
            <a:r>
              <a:rPr lang="es-MX" b="1" i="1" dirty="0">
                <a:solidFill>
                  <a:srgbClr val="FF0000"/>
                </a:solidFill>
                <a:latin typeface="Calibri" panose="020F0502020204030204" pitchFamily="34" charset="0"/>
                <a:cs typeface="Calibri" panose="020F0502020204030204" pitchFamily="34" charset="0"/>
              </a:rPr>
              <a:t>A nivel:</a:t>
            </a:r>
            <a:endParaRPr lang="es-ES" i="1" dirty="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MX" b="1" i="1" dirty="0">
                <a:solidFill>
                  <a:srgbClr val="000000"/>
                </a:solidFill>
                <a:latin typeface="Calibri" panose="020F0502020204030204" pitchFamily="34" charset="0"/>
                <a:cs typeface="Calibri" panose="020F0502020204030204" pitchFamily="34" charset="0"/>
              </a:rPr>
              <a:t>Estructural:</a:t>
            </a:r>
            <a:r>
              <a:rPr lang="es-MX" i="1" dirty="0">
                <a:solidFill>
                  <a:srgbClr val="000000"/>
                </a:solidFill>
                <a:latin typeface="Calibri" panose="020F0502020204030204" pitchFamily="34" charset="0"/>
                <a:cs typeface="Calibri" panose="020F0502020204030204" pitchFamily="34" charset="0"/>
              </a:rPr>
              <a:t> </a:t>
            </a:r>
            <a:r>
              <a:rPr lang="es-MX" i="1" dirty="0">
                <a:solidFill>
                  <a:srgbClr val="FF0000"/>
                </a:solidFill>
                <a:latin typeface="Calibri" panose="020F0502020204030204" pitchFamily="34" charset="0"/>
                <a:cs typeface="Calibri" panose="020F0502020204030204" pitchFamily="34" charset="0"/>
              </a:rPr>
              <a:t>La estructura secundaria mantenida por los puentes de H entre las hebras complementarias y </a:t>
            </a:r>
            <a:r>
              <a:rPr lang="es-MX" i="1" dirty="0" err="1">
                <a:solidFill>
                  <a:srgbClr val="FF0000"/>
                </a:solidFill>
                <a:latin typeface="Calibri" panose="020F0502020204030204" pitchFamily="34" charset="0"/>
                <a:cs typeface="Calibri" panose="020F0502020204030204" pitchFamily="34" charset="0"/>
              </a:rPr>
              <a:t>antiparalelas</a:t>
            </a:r>
            <a:r>
              <a:rPr lang="es-MX" i="1" dirty="0">
                <a:solidFill>
                  <a:srgbClr val="FF0000"/>
                </a:solidFill>
                <a:latin typeface="Calibri" panose="020F0502020204030204" pitchFamily="34" charset="0"/>
                <a:cs typeface="Calibri" panose="020F0502020204030204" pitchFamily="34" charset="0"/>
              </a:rPr>
              <a:t> confiere mayor </a:t>
            </a:r>
            <a:r>
              <a:rPr lang="es-MX" b="1" i="1" dirty="0">
                <a:solidFill>
                  <a:srgbClr val="7030A0"/>
                </a:solidFill>
                <a:latin typeface="Calibri" panose="020F0502020204030204" pitchFamily="34" charset="0"/>
                <a:cs typeface="Calibri" panose="020F0502020204030204" pitchFamily="34" charset="0"/>
              </a:rPr>
              <a:t>estabilidad</a:t>
            </a:r>
            <a:r>
              <a:rPr lang="es-MX" i="1" dirty="0">
                <a:solidFill>
                  <a:srgbClr val="FF0000"/>
                </a:solidFill>
                <a:latin typeface="Calibri" panose="020F0502020204030204" pitchFamily="34" charset="0"/>
                <a:cs typeface="Calibri" panose="020F0502020204030204" pitchFamily="34" charset="0"/>
              </a:rPr>
              <a:t> a la molécula de ADN.</a:t>
            </a:r>
            <a:endParaRPr lang="es-ES" i="1" dirty="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MX" b="1" i="1" dirty="0">
                <a:solidFill>
                  <a:srgbClr val="000000"/>
                </a:solidFill>
                <a:latin typeface="Calibri" panose="020F0502020204030204" pitchFamily="34" charset="0"/>
                <a:cs typeface="Calibri" panose="020F0502020204030204" pitchFamily="34" charset="0"/>
              </a:rPr>
              <a:t>Funcional: </a:t>
            </a:r>
            <a:endParaRPr lang="es-ES" i="1" dirty="0">
              <a:solidFill>
                <a:srgbClr val="000000"/>
              </a:solidFill>
              <a:latin typeface="Calibri" panose="020F0502020204030204" pitchFamily="34" charset="0"/>
              <a:cs typeface="Calibri" panose="020F0502020204030204" pitchFamily="34" charset="0"/>
            </a:endParaRPr>
          </a:p>
          <a:p>
            <a:pPr marL="361950" indent="-361950" algn="just" fontAlgn="base">
              <a:spcBef>
                <a:spcPct val="0"/>
              </a:spcBef>
              <a:spcAft>
                <a:spcPct val="0"/>
              </a:spcAft>
              <a:buFont typeface="Arial" pitchFamily="34" charset="0"/>
              <a:buChar char="•"/>
            </a:pPr>
            <a:r>
              <a:rPr lang="es-MX" i="1" dirty="0">
                <a:solidFill>
                  <a:srgbClr val="FF0000"/>
                </a:solidFill>
                <a:latin typeface="Calibri" panose="020F0502020204030204" pitchFamily="34" charset="0"/>
                <a:cs typeface="Calibri" panose="020F0502020204030204" pitchFamily="34" charset="0"/>
              </a:rPr>
              <a:t>La complementariedad de las hebras permite el </a:t>
            </a:r>
            <a:r>
              <a:rPr lang="es-MX" b="1" i="1" dirty="0">
                <a:solidFill>
                  <a:srgbClr val="7030A0"/>
                </a:solidFill>
                <a:latin typeface="Calibri" panose="020F0502020204030204" pitchFamily="34" charset="0"/>
                <a:cs typeface="Calibri" panose="020F0502020204030204" pitchFamily="34" charset="0"/>
              </a:rPr>
              <a:t>acceso de los enzimas</a:t>
            </a:r>
            <a:r>
              <a:rPr lang="es-MX" i="1" dirty="0">
                <a:solidFill>
                  <a:srgbClr val="7030A0"/>
                </a:solidFill>
                <a:latin typeface="Calibri" panose="020F0502020204030204" pitchFamily="34" charset="0"/>
                <a:cs typeface="Calibri" panose="020F0502020204030204" pitchFamily="34" charset="0"/>
              </a:rPr>
              <a:t> </a:t>
            </a:r>
            <a:r>
              <a:rPr lang="es-MX" i="1" dirty="0">
                <a:solidFill>
                  <a:srgbClr val="FF0000"/>
                </a:solidFill>
                <a:latin typeface="Calibri" panose="020F0502020204030204" pitchFamily="34" charset="0"/>
                <a:cs typeface="Calibri" panose="020F0502020204030204" pitchFamily="34" charset="0"/>
              </a:rPr>
              <a:t>implicados tanto en la </a:t>
            </a:r>
            <a:r>
              <a:rPr lang="es-MX" i="1" dirty="0" err="1">
                <a:solidFill>
                  <a:srgbClr val="FF0000"/>
                </a:solidFill>
                <a:latin typeface="Calibri" panose="020F0502020204030204" pitchFamily="34" charset="0"/>
                <a:cs typeface="Calibri" panose="020F0502020204030204" pitchFamily="34" charset="0"/>
              </a:rPr>
              <a:t>autoduplicación</a:t>
            </a:r>
            <a:r>
              <a:rPr lang="es-MX" i="1" dirty="0">
                <a:solidFill>
                  <a:srgbClr val="FF0000"/>
                </a:solidFill>
                <a:latin typeface="Calibri" panose="020F0502020204030204" pitchFamily="34" charset="0"/>
                <a:cs typeface="Calibri" panose="020F0502020204030204" pitchFamily="34" charset="0"/>
              </a:rPr>
              <a:t> (replicación) según un modelo </a:t>
            </a:r>
            <a:r>
              <a:rPr lang="es-MX" i="1" dirty="0" err="1">
                <a:solidFill>
                  <a:srgbClr val="FF0000"/>
                </a:solidFill>
                <a:latin typeface="Calibri" panose="020F0502020204030204" pitchFamily="34" charset="0"/>
                <a:cs typeface="Calibri" panose="020F0502020204030204" pitchFamily="34" charset="0"/>
              </a:rPr>
              <a:t>semiconservativo</a:t>
            </a:r>
            <a:r>
              <a:rPr lang="es-MX" i="1" dirty="0">
                <a:solidFill>
                  <a:srgbClr val="FF0000"/>
                </a:solidFill>
                <a:latin typeface="Calibri" panose="020F0502020204030204" pitchFamily="34" charset="0"/>
                <a:cs typeface="Calibri" panose="020F0502020204030204" pitchFamily="34" charset="0"/>
              </a:rPr>
              <a:t>, permitiendo la síntesis de copias idénticas transmisibles a las células hijas, como de la transcripción.</a:t>
            </a:r>
            <a:endParaRPr lang="es-ES" i="1" dirty="0">
              <a:solidFill>
                <a:srgbClr val="FF0000"/>
              </a:solidFill>
              <a:latin typeface="Calibri" panose="020F0502020204030204" pitchFamily="34" charset="0"/>
              <a:cs typeface="Calibri" panose="020F0502020204030204" pitchFamily="34" charset="0"/>
            </a:endParaRPr>
          </a:p>
          <a:p>
            <a:pPr marL="361950" indent="-361950" algn="just" fontAlgn="base">
              <a:spcBef>
                <a:spcPct val="0"/>
              </a:spcBef>
              <a:spcAft>
                <a:spcPct val="0"/>
              </a:spcAft>
              <a:buFont typeface="Arial" pitchFamily="34" charset="0"/>
              <a:buChar char="•"/>
            </a:pPr>
            <a:r>
              <a:rPr lang="es-MX" i="1" dirty="0">
                <a:solidFill>
                  <a:srgbClr val="FF0000"/>
                </a:solidFill>
                <a:latin typeface="Calibri" panose="020F0502020204030204" pitchFamily="34" charset="0"/>
                <a:cs typeface="Calibri" panose="020F0502020204030204" pitchFamily="34" charset="0"/>
              </a:rPr>
              <a:t>La existencia de dos hebras complementarias permite la actuación de </a:t>
            </a:r>
            <a:r>
              <a:rPr lang="es-MX" b="1" i="1" dirty="0">
                <a:solidFill>
                  <a:srgbClr val="7030A0"/>
                </a:solidFill>
                <a:latin typeface="Calibri" panose="020F0502020204030204" pitchFamily="34" charset="0"/>
                <a:cs typeface="Calibri" panose="020F0502020204030204" pitchFamily="34" charset="0"/>
              </a:rPr>
              <a:t>mecanismos reparadores</a:t>
            </a:r>
            <a:r>
              <a:rPr lang="es-MX" i="1" dirty="0">
                <a:solidFill>
                  <a:srgbClr val="7030A0"/>
                </a:solidFill>
                <a:latin typeface="Calibri" panose="020F0502020204030204" pitchFamily="34" charset="0"/>
                <a:cs typeface="Calibri" panose="020F0502020204030204" pitchFamily="34" charset="0"/>
              </a:rPr>
              <a:t> </a:t>
            </a:r>
            <a:r>
              <a:rPr lang="es-MX" i="1" dirty="0">
                <a:solidFill>
                  <a:srgbClr val="FF0000"/>
                </a:solidFill>
                <a:latin typeface="Calibri" panose="020F0502020204030204" pitchFamily="34" charset="0"/>
                <a:cs typeface="Calibri" panose="020F0502020204030204" pitchFamily="34" charset="0"/>
              </a:rPr>
              <a:t>que minimicen los cambios en el contenido de la información </a:t>
            </a:r>
            <a:r>
              <a:rPr lang="es-MX" i="1" dirty="0" smtClean="0">
                <a:solidFill>
                  <a:srgbClr val="FF0000"/>
                </a:solidFill>
                <a:latin typeface="Calibri" panose="020F0502020204030204" pitchFamily="34" charset="0"/>
                <a:cs typeface="Calibri" panose="020F0502020204030204" pitchFamily="34" charset="0"/>
              </a:rPr>
              <a:t>genética ya que disponemos de una hebra original de manera que los errores en la hebra copiada, pueden ser corregidos. Se minimizan lo posibles errores.</a:t>
            </a:r>
            <a:endParaRPr lang="es-ES" i="1" dirty="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endParaRPr lang="es-ES" i="1" dirty="0">
              <a:solidFill>
                <a:srgbClr val="00000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260648"/>
            <a:ext cx="8280920" cy="9233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tab pos="265113" algn="l"/>
              </a:tabLst>
              <a:defRPr/>
            </a:pPr>
            <a:r>
              <a:rPr kumimoji="0" lang="es-E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El dogma central de la Biología Molecular hace referencia a la forma en la que fluye la información en los sistemas biológicos. Representa en orden todas las etapas </a:t>
            </a:r>
            <a:r>
              <a:rPr kumimoji="0" lang="es-ES" sz="18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rPr>
              <a:t>posibles</a:t>
            </a:r>
            <a:r>
              <a:rPr kumimoji="0" lang="es-E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de este </a:t>
            </a:r>
            <a:r>
              <a:rPr kumimoji="0" lang="es-ES" sz="18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Calibri" panose="020F0502020204030204" pitchFamily="34" charset="0"/>
              </a:rPr>
              <a:t>flujo. </a:t>
            </a:r>
            <a:endParaRPr kumimoji="0" lang="es-E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Rectangle 9"/>
          <p:cNvSpPr>
            <a:spLocks noChangeArrowheads="1"/>
          </p:cNvSpPr>
          <p:nvPr/>
        </p:nvSpPr>
        <p:spPr bwMode="auto">
          <a:xfrm>
            <a:off x="539552" y="4196204"/>
            <a:ext cx="8235203" cy="707886"/>
          </a:xfrm>
          <a:prstGeom prst="rect">
            <a:avLst/>
          </a:prstGeom>
          <a:solidFill>
            <a:srgbClr val="0070C0"/>
          </a:solidFill>
          <a:ln w="9525">
            <a:noFill/>
            <a:miter lim="800000"/>
            <a:headEnd/>
            <a:tailEnd/>
          </a:ln>
        </p:spPr>
        <p:txBody>
          <a:bodyPr wrap="none" anchor="ctr">
            <a:spAutoFit/>
          </a:bodyPr>
          <a:lstStyle/>
          <a:p>
            <a:pPr indent="449263" fontAlgn="base">
              <a:spcBef>
                <a:spcPct val="0"/>
              </a:spcBef>
              <a:spcAft>
                <a:spcPct val="0"/>
              </a:spcAft>
            </a:pPr>
            <a:r>
              <a:rPr lang="es-MX" sz="2000" b="1"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ADN      </a:t>
            </a:r>
            <a:r>
              <a:rPr lang="es-MX" sz="2000" b="1" dirty="0" smtClean="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ARN                    </a:t>
            </a:r>
            <a:r>
              <a:rPr lang="es-MX" sz="2000" b="1" dirty="0" err="1" smtClean="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ARN</a:t>
            </a:r>
            <a:r>
              <a:rPr lang="es-MX" sz="2000" b="1" baseline="-25000" dirty="0" err="1" smtClean="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t>
            </a:r>
            <a:r>
              <a:rPr lang="es-MX" sz="2000" b="1" dirty="0" smtClean="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maduro                           PROTEÍNA </a:t>
            </a:r>
            <a:endParaRPr lang="es-ES" sz="2000" dirty="0">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indent="449263" eaLnBrk="0" fontAlgn="base" hangingPunct="0">
              <a:spcBef>
                <a:spcPct val="0"/>
              </a:spcBef>
              <a:spcAft>
                <a:spcPct val="0"/>
              </a:spcAft>
            </a:pPr>
            <a:r>
              <a:rPr lang="es-MX" sz="2000" b="1" dirty="0">
                <a:solidFill>
                  <a:srgbClr val="CC3300"/>
                </a:solidFill>
                <a:latin typeface="Calibri" panose="020F0502020204030204" pitchFamily="34" charset="0"/>
                <a:cs typeface="Calibri" panose="020F0502020204030204" pitchFamily="34" charset="0"/>
              </a:rPr>
              <a:t>				</a:t>
            </a:r>
            <a:endParaRPr lang="es-MX" sz="2000" dirty="0">
              <a:solidFill>
                <a:srgbClr val="CC3300"/>
              </a:solidFill>
              <a:latin typeface="Calibri" panose="020F0502020204030204" pitchFamily="34" charset="0"/>
              <a:cs typeface="Calibri" panose="020F0502020204030204" pitchFamily="34" charset="0"/>
            </a:endParaRPr>
          </a:p>
        </p:txBody>
      </p:sp>
      <p:sp>
        <p:nvSpPr>
          <p:cNvPr id="4" name="Rectangle 7"/>
          <p:cNvSpPr>
            <a:spLocks noChangeArrowheads="1"/>
          </p:cNvSpPr>
          <p:nvPr/>
        </p:nvSpPr>
        <p:spPr bwMode="auto">
          <a:xfrm>
            <a:off x="971600" y="1268760"/>
            <a:ext cx="7418387" cy="1200329"/>
          </a:xfrm>
          <a:prstGeom prst="rect">
            <a:avLst/>
          </a:prstGeom>
          <a:solidFill>
            <a:srgbClr val="0070C0"/>
          </a:solidFill>
          <a:ln w="9525">
            <a:noFill/>
            <a:miter lim="800000"/>
            <a:headEnd/>
            <a:tailEnd/>
          </a:ln>
        </p:spPr>
        <p:txBody>
          <a:bodyPr anchor="ctr">
            <a:spAutoFit/>
          </a:bodyPr>
          <a:lstStyle/>
          <a:p>
            <a:pPr indent="449263" algn="ctr" fontAlgn="base">
              <a:spcBef>
                <a:spcPct val="0"/>
              </a:spcBef>
              <a:spcAft>
                <a:spcPct val="0"/>
              </a:spcAft>
            </a:pPr>
            <a:r>
              <a:rPr lang="es-MX" sz="2400" b="1" dirty="0">
                <a:solidFill>
                  <a:srgbClr val="FFC000"/>
                </a:solidFill>
                <a:effectLst>
                  <a:outerShdw blurRad="38100" dist="38100" dir="2700000" algn="tl">
                    <a:srgbClr val="000000">
                      <a:alpha val="43137"/>
                    </a:srgbClr>
                  </a:outerShdw>
                </a:effectLst>
                <a:latin typeface="Century Gothic" pitchFamily="34" charset="0"/>
                <a:cs typeface="Times New Roman" pitchFamily="18" charset="0"/>
              </a:rPr>
              <a:t>EL DOGMA CENTRAL DE LA BIOLOGÍA MOLECULAR </a:t>
            </a:r>
            <a:endParaRPr lang="es-ES" sz="2400" b="1" dirty="0">
              <a:solidFill>
                <a:srgbClr val="FFC000"/>
              </a:solidFill>
              <a:effectLst>
                <a:outerShdw blurRad="38100" dist="38100" dir="2700000" algn="tl">
                  <a:srgbClr val="000000">
                    <a:alpha val="43137"/>
                  </a:srgbClr>
                </a:outerShdw>
              </a:effectLst>
              <a:latin typeface="Century Gothic" pitchFamily="34" charset="0"/>
            </a:endParaRPr>
          </a:p>
          <a:p>
            <a:pPr indent="449263" algn="ctr" eaLnBrk="0" fontAlgn="base" hangingPunct="0">
              <a:spcBef>
                <a:spcPct val="0"/>
              </a:spcBef>
              <a:spcAft>
                <a:spcPct val="0"/>
              </a:spcAft>
            </a:pPr>
            <a:r>
              <a:rPr lang="es-ES" sz="2400" b="1" dirty="0">
                <a:solidFill>
                  <a:srgbClr val="FFC000"/>
                </a:solidFill>
                <a:effectLst>
                  <a:outerShdw blurRad="38100" dist="38100" dir="2700000" algn="tl">
                    <a:srgbClr val="000000">
                      <a:alpha val="43137"/>
                    </a:srgbClr>
                  </a:outerShdw>
                </a:effectLst>
                <a:latin typeface="Century Gothic" pitchFamily="34" charset="0"/>
              </a:rPr>
              <a:t> “ Un gen una proteína”</a:t>
            </a:r>
          </a:p>
        </p:txBody>
      </p:sp>
      <p:sp>
        <p:nvSpPr>
          <p:cNvPr id="5" name="AutoShape 5"/>
          <p:cNvSpPr>
            <a:spLocks noChangeArrowheads="1"/>
          </p:cNvSpPr>
          <p:nvPr/>
        </p:nvSpPr>
        <p:spPr bwMode="auto">
          <a:xfrm>
            <a:off x="6003017" y="4357451"/>
            <a:ext cx="800100" cy="120650"/>
          </a:xfrm>
          <a:prstGeom prst="rightArrow">
            <a:avLst>
              <a:gd name="adj1" fmla="val 50000"/>
              <a:gd name="adj2" fmla="val 165789"/>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s-ES_tradnl">
              <a:solidFill>
                <a:srgbClr val="FFFFFF"/>
              </a:solidFill>
            </a:endParaRPr>
          </a:p>
        </p:txBody>
      </p:sp>
      <p:sp>
        <p:nvSpPr>
          <p:cNvPr id="6" name="AutoShape 11"/>
          <p:cNvSpPr>
            <a:spLocks noChangeArrowheads="1"/>
          </p:cNvSpPr>
          <p:nvPr/>
        </p:nvSpPr>
        <p:spPr bwMode="auto">
          <a:xfrm>
            <a:off x="1630710" y="4339590"/>
            <a:ext cx="800100" cy="120650"/>
          </a:xfrm>
          <a:prstGeom prst="rightArrow">
            <a:avLst>
              <a:gd name="adj1" fmla="val 50000"/>
              <a:gd name="adj2" fmla="val 165789"/>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s-ES_tradnl" dirty="0">
              <a:solidFill>
                <a:srgbClr val="FFFFFF"/>
              </a:solidFill>
            </a:endParaRPr>
          </a:p>
        </p:txBody>
      </p:sp>
      <p:sp>
        <p:nvSpPr>
          <p:cNvPr id="7" name="Text Box 12"/>
          <p:cNvSpPr txBox="1">
            <a:spLocks noChangeArrowheads="1"/>
          </p:cNvSpPr>
          <p:nvPr/>
        </p:nvSpPr>
        <p:spPr bwMode="auto">
          <a:xfrm>
            <a:off x="562322" y="3441779"/>
            <a:ext cx="2136775" cy="457200"/>
          </a:xfrm>
          <a:prstGeom prst="rect">
            <a:avLst/>
          </a:prstGeom>
          <a:solidFill>
            <a:srgbClr val="7030A0"/>
          </a:solidFill>
          <a:ln w="9525">
            <a:noFill/>
            <a:miter lim="800000"/>
            <a:headEnd/>
            <a:tailEnd/>
          </a:ln>
        </p:spPr>
        <p:txBody>
          <a:bodyPr wrap="none">
            <a:spAutoFit/>
          </a:bodyPr>
          <a:lstStyle/>
          <a:p>
            <a:pPr fontAlgn="base">
              <a:spcBef>
                <a:spcPct val="0"/>
              </a:spcBef>
              <a:spcAft>
                <a:spcPct val="0"/>
              </a:spcAft>
            </a:pPr>
            <a:r>
              <a:rPr lang="es-ES" sz="2400" b="1" dirty="0">
                <a:solidFill>
                  <a:srgbClr val="FFFFFF"/>
                </a:solidFill>
                <a:latin typeface="Comic Sans MS" pitchFamily="66" charset="0"/>
              </a:rPr>
              <a:t>Transcripción</a:t>
            </a:r>
          </a:p>
        </p:txBody>
      </p:sp>
      <p:sp>
        <p:nvSpPr>
          <p:cNvPr id="8" name="Text Box 13"/>
          <p:cNvSpPr txBox="1">
            <a:spLocks noChangeArrowheads="1"/>
          </p:cNvSpPr>
          <p:nvPr/>
        </p:nvSpPr>
        <p:spPr bwMode="auto">
          <a:xfrm>
            <a:off x="5728568" y="3477959"/>
            <a:ext cx="1898650" cy="457200"/>
          </a:xfrm>
          <a:prstGeom prst="rect">
            <a:avLst/>
          </a:prstGeom>
          <a:solidFill>
            <a:schemeClr val="accent2"/>
          </a:solidFill>
          <a:ln w="9525">
            <a:noFill/>
            <a:miter lim="800000"/>
            <a:headEnd/>
            <a:tailEnd/>
          </a:ln>
        </p:spPr>
        <p:txBody>
          <a:bodyPr wrap="none">
            <a:spAutoFit/>
          </a:bodyPr>
          <a:lstStyle/>
          <a:p>
            <a:pPr fontAlgn="base">
              <a:spcBef>
                <a:spcPct val="0"/>
              </a:spcBef>
              <a:spcAft>
                <a:spcPct val="0"/>
              </a:spcAft>
            </a:pPr>
            <a:r>
              <a:rPr lang="es-ES" dirty="0">
                <a:solidFill>
                  <a:srgbClr val="FFFFFF"/>
                </a:solidFill>
              </a:rPr>
              <a:t>  </a:t>
            </a:r>
            <a:r>
              <a:rPr lang="es-ES" sz="2400" b="1" dirty="0">
                <a:solidFill>
                  <a:srgbClr val="FFFFFF"/>
                </a:solidFill>
                <a:latin typeface="Comic Sans MS" pitchFamily="66" charset="0"/>
              </a:rPr>
              <a:t>Traducción</a:t>
            </a:r>
          </a:p>
        </p:txBody>
      </p:sp>
      <p:pic>
        <p:nvPicPr>
          <p:cNvPr id="9" name="Picture 2"/>
          <p:cNvPicPr>
            <a:picLocks noChangeAspect="1" noChangeArrowheads="1"/>
          </p:cNvPicPr>
          <p:nvPr/>
        </p:nvPicPr>
        <p:blipFill>
          <a:blip r:embed="rId2" cstate="print"/>
          <a:srcRect/>
          <a:stretch>
            <a:fillRect/>
          </a:stretch>
        </p:blipFill>
        <p:spPr bwMode="auto">
          <a:xfrm>
            <a:off x="1676460" y="4547865"/>
            <a:ext cx="762000" cy="1866900"/>
          </a:xfrm>
          <a:prstGeom prst="rect">
            <a:avLst/>
          </a:prstGeom>
          <a:noFill/>
          <a:ln w="9525">
            <a:solidFill>
              <a:srgbClr val="002060"/>
            </a:solid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5341218" y="4962844"/>
            <a:ext cx="2286000" cy="847725"/>
          </a:xfrm>
          <a:prstGeom prst="rect">
            <a:avLst/>
          </a:prstGeom>
          <a:noFill/>
          <a:ln w="9525">
            <a:solidFill>
              <a:srgbClr val="002060"/>
            </a:solidFill>
            <a:miter lim="800000"/>
            <a:headEnd/>
            <a:tailEnd/>
          </a:ln>
        </p:spPr>
      </p:pic>
      <p:sp>
        <p:nvSpPr>
          <p:cNvPr id="11" name="AutoShape 11"/>
          <p:cNvSpPr>
            <a:spLocks noChangeArrowheads="1"/>
          </p:cNvSpPr>
          <p:nvPr/>
        </p:nvSpPr>
        <p:spPr bwMode="auto">
          <a:xfrm>
            <a:off x="3186880" y="4327966"/>
            <a:ext cx="800100" cy="143897"/>
          </a:xfrm>
          <a:prstGeom prst="rightArrow">
            <a:avLst>
              <a:gd name="adj1" fmla="val 50000"/>
              <a:gd name="adj2" fmla="val 165789"/>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s-ES_tradnl" dirty="0">
              <a:solidFill>
                <a:srgbClr val="FFFFFF"/>
              </a:solidFill>
            </a:endParaRPr>
          </a:p>
        </p:txBody>
      </p:sp>
      <p:pic>
        <p:nvPicPr>
          <p:cNvPr id="12" name="Picture 3"/>
          <p:cNvPicPr>
            <a:picLocks noChangeAspect="1" noChangeArrowheads="1"/>
          </p:cNvPicPr>
          <p:nvPr/>
        </p:nvPicPr>
        <p:blipFill>
          <a:blip r:embed="rId4" cstate="print"/>
          <a:srcRect l="38107" b="10599"/>
          <a:stretch>
            <a:fillRect/>
          </a:stretch>
        </p:blipFill>
        <p:spPr bwMode="auto">
          <a:xfrm>
            <a:off x="2727341" y="4962844"/>
            <a:ext cx="1225814" cy="965234"/>
          </a:xfrm>
          <a:prstGeom prst="rect">
            <a:avLst/>
          </a:prstGeom>
          <a:noFill/>
          <a:ln w="9525">
            <a:noFill/>
            <a:miter lim="800000"/>
            <a:headEnd/>
            <a:tailEnd/>
          </a:ln>
        </p:spPr>
      </p:pic>
      <p:sp>
        <p:nvSpPr>
          <p:cNvPr id="13" name="Text Box 13"/>
          <p:cNvSpPr txBox="1">
            <a:spLocks noChangeArrowheads="1"/>
          </p:cNvSpPr>
          <p:nvPr/>
        </p:nvSpPr>
        <p:spPr bwMode="auto">
          <a:xfrm>
            <a:off x="3275856" y="3477959"/>
            <a:ext cx="1422249" cy="369332"/>
          </a:xfrm>
          <a:prstGeom prst="rect">
            <a:avLst/>
          </a:prstGeom>
          <a:solidFill>
            <a:srgbClr val="7030A0"/>
          </a:solidFill>
          <a:ln w="9525">
            <a:noFill/>
            <a:miter lim="800000"/>
            <a:headEnd/>
            <a:tailEnd/>
          </a:ln>
        </p:spPr>
        <p:txBody>
          <a:bodyPr wrap="none">
            <a:spAutoFit/>
          </a:bodyPr>
          <a:lstStyle/>
          <a:p>
            <a:pPr fontAlgn="base">
              <a:spcBef>
                <a:spcPct val="0"/>
              </a:spcBef>
              <a:spcAft>
                <a:spcPct val="0"/>
              </a:spcAft>
            </a:pPr>
            <a:r>
              <a:rPr lang="es-ES" dirty="0">
                <a:solidFill>
                  <a:srgbClr val="FFFFFF"/>
                </a:solidFill>
              </a:rPr>
              <a:t>  </a:t>
            </a:r>
            <a:r>
              <a:rPr lang="es-ES" dirty="0" smtClean="0">
                <a:solidFill>
                  <a:srgbClr val="FFFFFF"/>
                </a:solidFill>
              </a:rPr>
              <a:t>Maduración</a:t>
            </a:r>
            <a:endParaRPr lang="es-ES" sz="2400" b="1" dirty="0">
              <a:solidFill>
                <a:srgbClr val="FFFFFF"/>
              </a:solidFill>
              <a:latin typeface="Comic Sans MS" pitchFamily="66" charset="0"/>
            </a:endParaRPr>
          </a:p>
        </p:txBody>
      </p:sp>
      <p:pic>
        <p:nvPicPr>
          <p:cNvPr id="14" name="Picture 3"/>
          <p:cNvPicPr>
            <a:picLocks noChangeAspect="1" noChangeArrowheads="1"/>
          </p:cNvPicPr>
          <p:nvPr/>
        </p:nvPicPr>
        <p:blipFill rotWithShape="1">
          <a:blip r:embed="rId4" cstate="print"/>
          <a:srcRect r="60120" b="10599"/>
          <a:stretch/>
        </p:blipFill>
        <p:spPr bwMode="auto">
          <a:xfrm>
            <a:off x="4163366" y="4982061"/>
            <a:ext cx="1177852" cy="1439415"/>
          </a:xfrm>
          <a:prstGeom prst="rect">
            <a:avLst/>
          </a:prstGeom>
          <a:noFill/>
          <a:ln w="9525">
            <a:noFill/>
            <a:miter lim="800000"/>
            <a:headEnd/>
            <a:tailEnd/>
          </a:ln>
        </p:spPr>
      </p:pic>
      <p:sp>
        <p:nvSpPr>
          <p:cNvPr id="15" name="Text Box 13"/>
          <p:cNvSpPr txBox="1">
            <a:spLocks noChangeArrowheads="1"/>
          </p:cNvSpPr>
          <p:nvPr/>
        </p:nvSpPr>
        <p:spPr bwMode="auto">
          <a:xfrm>
            <a:off x="5291892" y="6071361"/>
            <a:ext cx="1686680" cy="584775"/>
          </a:xfrm>
          <a:prstGeom prst="rect">
            <a:avLst/>
          </a:prstGeom>
          <a:solidFill>
            <a:srgbClr val="7030A0"/>
          </a:solidFill>
          <a:ln w="9525">
            <a:noFill/>
            <a:miter lim="800000"/>
            <a:headEnd/>
            <a:tailEnd/>
          </a:ln>
        </p:spPr>
        <p:txBody>
          <a:bodyPr wrap="none">
            <a:spAutoFit/>
          </a:bodyPr>
          <a:lstStyle/>
          <a:p>
            <a:pPr fontAlgn="base">
              <a:spcBef>
                <a:spcPct val="0"/>
              </a:spcBef>
              <a:spcAft>
                <a:spcPct val="0"/>
              </a:spcAft>
            </a:pPr>
            <a:r>
              <a:rPr lang="es-ES" dirty="0">
                <a:solidFill>
                  <a:srgbClr val="FFFFFF"/>
                </a:solidFill>
              </a:rPr>
              <a:t>  </a:t>
            </a:r>
            <a:r>
              <a:rPr lang="es-ES" dirty="0" smtClean="0">
                <a:solidFill>
                  <a:srgbClr val="FFFFFF"/>
                </a:solidFill>
              </a:rPr>
              <a:t>Transporte</a:t>
            </a:r>
          </a:p>
          <a:p>
            <a:pPr fontAlgn="base">
              <a:spcBef>
                <a:spcPct val="0"/>
              </a:spcBef>
              <a:spcAft>
                <a:spcPct val="0"/>
              </a:spcAft>
            </a:pPr>
            <a:r>
              <a:rPr lang="es-ES" sz="1400" b="1" dirty="0" smtClean="0">
                <a:solidFill>
                  <a:srgbClr val="FFFFFF"/>
                </a:solidFill>
                <a:latin typeface="Calibri" panose="020F0502020204030204" pitchFamily="34" charset="0"/>
                <a:cs typeface="Calibri" panose="020F0502020204030204" pitchFamily="34" charset="0"/>
              </a:rPr>
              <a:t>Núcleo a Ribosomas</a:t>
            </a:r>
            <a:endParaRPr lang="es-ES" sz="1400" b="1" dirty="0">
              <a:solidFill>
                <a:srgbClr val="FFFFFF"/>
              </a:solidFill>
              <a:latin typeface="Calibri" panose="020F0502020204030204" pitchFamily="34" charset="0"/>
              <a:cs typeface="Calibri" panose="020F0502020204030204" pitchFamily="34" charset="0"/>
            </a:endParaRPr>
          </a:p>
        </p:txBody>
      </p:sp>
      <p:sp>
        <p:nvSpPr>
          <p:cNvPr id="16" name="AutoShape 5"/>
          <p:cNvSpPr>
            <a:spLocks noChangeArrowheads="1"/>
          </p:cNvSpPr>
          <p:nvPr/>
        </p:nvSpPr>
        <p:spPr bwMode="auto">
          <a:xfrm rot="12853009">
            <a:off x="4608179" y="6084722"/>
            <a:ext cx="800100" cy="120650"/>
          </a:xfrm>
          <a:prstGeom prst="rightArrow">
            <a:avLst>
              <a:gd name="adj1" fmla="val 50000"/>
              <a:gd name="adj2" fmla="val 165789"/>
            </a:avLst>
          </a:prstGeom>
          <a:solidFill>
            <a:srgbClr val="FFFFFF"/>
          </a:solidFill>
          <a:ln w="9525">
            <a:solidFill>
              <a:srgbClr val="000000"/>
            </a:solidFill>
            <a:miter lim="800000"/>
            <a:headEnd/>
            <a:tailEnd/>
          </a:ln>
        </p:spPr>
        <p:txBody>
          <a:bodyPr/>
          <a:lstStyle/>
          <a:p>
            <a:pPr fontAlgn="base">
              <a:spcBef>
                <a:spcPct val="0"/>
              </a:spcBef>
              <a:spcAft>
                <a:spcPct val="0"/>
              </a:spcAft>
            </a:pPr>
            <a:endParaRPr lang="es-ES_tradnl">
              <a:solidFill>
                <a:srgbClr val="FFFFFF"/>
              </a:solidFill>
            </a:endParaRPr>
          </a:p>
        </p:txBody>
      </p:sp>
    </p:spTree>
    <p:extLst>
      <p:ext uri="{BB962C8B-B14F-4D97-AF65-F5344CB8AC3E}">
        <p14:creationId xmlns:p14="http://schemas.microsoft.com/office/powerpoint/2010/main" val="3359299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CuadroTexto"/>
          <p:cNvSpPr txBox="1">
            <a:spLocks noChangeArrowheads="1"/>
          </p:cNvSpPr>
          <p:nvPr/>
        </p:nvSpPr>
        <p:spPr bwMode="auto">
          <a:xfrm>
            <a:off x="323527" y="0"/>
            <a:ext cx="6984777" cy="5355312"/>
          </a:xfrm>
          <a:prstGeom prst="rect">
            <a:avLst/>
          </a:prstGeom>
          <a:noFill/>
          <a:ln w="9525">
            <a:noFill/>
            <a:miter lim="800000"/>
            <a:headEnd/>
            <a:tailEnd/>
          </a:ln>
        </p:spPr>
        <p:txBody>
          <a:bodyPr wrap="square">
            <a:spAutoFit/>
          </a:bodyPr>
          <a:lstStyle/>
          <a:p>
            <a:pPr algn="just" fontAlgn="base">
              <a:spcBef>
                <a:spcPct val="0"/>
              </a:spcBef>
              <a:spcAft>
                <a:spcPct val="0"/>
              </a:spcAft>
            </a:pPr>
            <a:endParaRPr lang="es-ES" dirty="0" smtClean="0">
              <a:solidFill>
                <a:srgbClr val="00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dirty="0" smtClean="0">
                <a:solidFill>
                  <a:srgbClr val="000000"/>
                </a:solidFill>
                <a:latin typeface="Calibri" panose="020F0502020204030204" pitchFamily="34" charset="0"/>
                <a:cs typeface="Calibri" panose="020F0502020204030204" pitchFamily="34" charset="0"/>
              </a:rPr>
              <a:t>a) Describe</a:t>
            </a:r>
            <a:r>
              <a:rPr lang="es-ES" dirty="0">
                <a:solidFill>
                  <a:srgbClr val="000000"/>
                </a:solidFill>
                <a:latin typeface="Calibri" panose="020F0502020204030204" pitchFamily="34" charset="0"/>
                <a:cs typeface="Calibri" panose="020F0502020204030204" pitchFamily="34" charset="0"/>
              </a:rPr>
              <a:t>, por medio de un esquema, el fenómeno de transcripción genética, indicando su finalidad biológica </a:t>
            </a:r>
            <a:r>
              <a:rPr lang="es-ES" dirty="0" smtClean="0">
                <a:solidFill>
                  <a:srgbClr val="000000"/>
                </a:solidFill>
                <a:latin typeface="Calibri" panose="020F0502020204030204" pitchFamily="34" charset="0"/>
                <a:cs typeface="Calibri" panose="020F0502020204030204" pitchFamily="34" charset="0"/>
              </a:rPr>
              <a:t>b</a:t>
            </a:r>
            <a:r>
              <a:rPr lang="es-ES" dirty="0">
                <a:solidFill>
                  <a:srgbClr val="000000"/>
                </a:solidFill>
                <a:latin typeface="Calibri" panose="020F0502020204030204" pitchFamily="34" charset="0"/>
                <a:cs typeface="Calibri" panose="020F0502020204030204" pitchFamily="34" charset="0"/>
              </a:rPr>
              <a:t>) tipos de moléculas que intervienen en el mismo, indicando además en qué lugar de la célula se lleva a cabo (indicar para eucarióticas y </a:t>
            </a:r>
            <a:r>
              <a:rPr lang="es-ES" dirty="0" err="1">
                <a:solidFill>
                  <a:srgbClr val="000000"/>
                </a:solidFill>
                <a:latin typeface="Calibri" panose="020F0502020204030204" pitchFamily="34" charset="0"/>
                <a:cs typeface="Calibri" panose="020F0502020204030204" pitchFamily="34" charset="0"/>
              </a:rPr>
              <a:t>procarióticas</a:t>
            </a:r>
            <a:r>
              <a:rPr lang="es-ES" dirty="0">
                <a:solidFill>
                  <a:srgbClr val="000000"/>
                </a:solidFill>
                <a:latin typeface="Calibri" panose="020F0502020204030204" pitchFamily="34" charset="0"/>
                <a:cs typeface="Calibri" panose="020F0502020204030204" pitchFamily="34" charset="0"/>
              </a:rPr>
              <a:t> respectivamente).</a:t>
            </a:r>
            <a:endParaRPr lang="es-ES_tradnl" dirty="0">
              <a:solidFill>
                <a:srgbClr val="00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b="1" i="1" dirty="0">
                <a:solidFill>
                  <a:srgbClr val="FF0000"/>
                </a:solidFill>
                <a:latin typeface="Calibri" panose="020F0502020204030204" pitchFamily="34" charset="0"/>
                <a:cs typeface="Calibri" panose="020F0502020204030204" pitchFamily="34" charset="0"/>
              </a:rPr>
              <a:t> </a:t>
            </a:r>
            <a:endParaRPr lang="es-ES" b="1" i="1" dirty="0" smtClean="0">
              <a:solidFill>
                <a:srgbClr val="FF0000"/>
              </a:solidFill>
              <a:latin typeface="Calibri" panose="020F0502020204030204" pitchFamily="34" charset="0"/>
              <a:cs typeface="Calibri" panose="020F0502020204030204" pitchFamily="34" charset="0"/>
            </a:endParaRPr>
          </a:p>
          <a:p>
            <a:pPr marL="342900" indent="-342900" algn="just" fontAlgn="base">
              <a:spcBef>
                <a:spcPct val="0"/>
              </a:spcBef>
              <a:spcAft>
                <a:spcPct val="0"/>
              </a:spcAft>
              <a:buAutoNum type="alphaLcParenR"/>
            </a:pPr>
            <a:r>
              <a:rPr lang="es-ES" b="1" i="1" dirty="0" smtClean="0">
                <a:solidFill>
                  <a:srgbClr val="7030A0"/>
                </a:solidFill>
                <a:latin typeface="Calibri" panose="020F0502020204030204" pitchFamily="34" charset="0"/>
                <a:cs typeface="Calibri" panose="020F0502020204030204" pitchFamily="34" charset="0"/>
              </a:rPr>
              <a:t>Esquema</a:t>
            </a:r>
            <a:r>
              <a:rPr lang="es-ES" b="1" i="1" dirty="0" smtClean="0">
                <a:solidFill>
                  <a:srgbClr val="FF0000"/>
                </a:solidFill>
                <a:latin typeface="Calibri" panose="020F0502020204030204" pitchFamily="34" charset="0"/>
                <a:cs typeface="Calibri" panose="020F0502020204030204" pitchFamily="34" charset="0"/>
              </a:rPr>
              <a:t> (imagen) </a:t>
            </a:r>
            <a:r>
              <a:rPr lang="es-ES" b="1" i="1" dirty="0">
                <a:solidFill>
                  <a:srgbClr val="FF0000"/>
                </a:solidFill>
                <a:latin typeface="Calibri" panose="020F0502020204030204" pitchFamily="34" charset="0"/>
                <a:cs typeface="Calibri" panose="020F0502020204030204" pitchFamily="34" charset="0"/>
              </a:rPr>
              <a:t>+ </a:t>
            </a:r>
            <a:r>
              <a:rPr lang="es-ES" b="1" i="1" dirty="0">
                <a:solidFill>
                  <a:srgbClr val="7030A0"/>
                </a:solidFill>
                <a:latin typeface="Calibri" panose="020F0502020204030204" pitchFamily="34" charset="0"/>
                <a:cs typeface="Calibri" panose="020F0502020204030204" pitchFamily="34" charset="0"/>
              </a:rPr>
              <a:t>finalidad</a:t>
            </a:r>
            <a:r>
              <a:rPr lang="es-ES" b="1" i="1" dirty="0">
                <a:solidFill>
                  <a:srgbClr val="FF0000"/>
                </a:solidFill>
                <a:latin typeface="Calibri" panose="020F0502020204030204" pitchFamily="34" charset="0"/>
                <a:cs typeface="Calibri" panose="020F0502020204030204" pitchFamily="34" charset="0"/>
              </a:rPr>
              <a:t>: (síntesis de ARN)  </a:t>
            </a:r>
            <a:endParaRPr lang="es-ES" b="1" i="1" dirty="0" smtClean="0">
              <a:solidFill>
                <a:srgbClr val="FF0000"/>
              </a:solidFill>
              <a:latin typeface="Calibri" panose="020F0502020204030204" pitchFamily="34" charset="0"/>
              <a:cs typeface="Calibri" panose="020F0502020204030204" pitchFamily="34" charset="0"/>
            </a:endParaRPr>
          </a:p>
          <a:p>
            <a:pPr marL="342900" indent="-342900" algn="just" fontAlgn="base">
              <a:spcBef>
                <a:spcPct val="0"/>
              </a:spcBef>
              <a:spcAft>
                <a:spcPct val="0"/>
              </a:spcAft>
            </a:pPr>
            <a:endParaRPr lang="es-ES_tradnl" dirty="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b="1" i="1" dirty="0">
                <a:solidFill>
                  <a:srgbClr val="FF0000"/>
                </a:solidFill>
                <a:latin typeface="Calibri" panose="020F0502020204030204" pitchFamily="34" charset="0"/>
                <a:cs typeface="Calibri" panose="020F0502020204030204" pitchFamily="34" charset="0"/>
              </a:rPr>
              <a:t>b) </a:t>
            </a:r>
            <a:r>
              <a:rPr lang="es-ES" b="1" i="1" dirty="0" smtClean="0">
                <a:solidFill>
                  <a:srgbClr val="7030A0"/>
                </a:solidFill>
                <a:latin typeface="Calibri" panose="020F0502020204030204" pitchFamily="34" charset="0"/>
                <a:cs typeface="Calibri" panose="020F0502020204030204" pitchFamily="34" charset="0"/>
              </a:rPr>
              <a:t>Moléculas:</a:t>
            </a:r>
            <a:r>
              <a:rPr lang="es-ES" b="1" i="1" dirty="0" smtClean="0">
                <a:solidFill>
                  <a:srgbClr val="FF0000"/>
                </a:solidFill>
                <a:latin typeface="Calibri" panose="020F0502020204030204" pitchFamily="34" charset="0"/>
                <a:cs typeface="Calibri" panose="020F0502020204030204" pitchFamily="34" charset="0"/>
              </a:rPr>
              <a:t> ADN </a:t>
            </a:r>
            <a:r>
              <a:rPr lang="es-ES" b="1" i="1" dirty="0">
                <a:solidFill>
                  <a:srgbClr val="FF0000"/>
                </a:solidFill>
                <a:latin typeface="Calibri" panose="020F0502020204030204" pitchFamily="34" charset="0"/>
                <a:cs typeface="Calibri" panose="020F0502020204030204" pitchFamily="34" charset="0"/>
              </a:rPr>
              <a:t>molde, ARN- Polimerasa, factores de iniciación, elongación y terminación; </a:t>
            </a:r>
            <a:r>
              <a:rPr lang="es-ES" b="1" i="1" dirty="0" err="1">
                <a:solidFill>
                  <a:srgbClr val="FF0000"/>
                </a:solidFill>
                <a:latin typeface="Calibri" panose="020F0502020204030204" pitchFamily="34" charset="0"/>
                <a:cs typeface="Calibri" panose="020F0502020204030204" pitchFamily="34" charset="0"/>
              </a:rPr>
              <a:t>Ribon</a:t>
            </a:r>
            <a:r>
              <a:rPr lang="pt-BR" b="1" i="1" dirty="0" err="1">
                <a:solidFill>
                  <a:srgbClr val="FF0000"/>
                </a:solidFill>
                <a:latin typeface="Calibri" panose="020F0502020204030204" pitchFamily="34" charset="0"/>
                <a:cs typeface="Calibri" panose="020F0502020204030204" pitchFamily="34" charset="0"/>
              </a:rPr>
              <a:t>ucleótidos</a:t>
            </a:r>
            <a:r>
              <a:rPr lang="pt-BR" b="1" i="1" dirty="0">
                <a:solidFill>
                  <a:srgbClr val="FF0000"/>
                </a:solidFill>
                <a:latin typeface="Calibri" panose="020F0502020204030204" pitchFamily="34" charset="0"/>
                <a:cs typeface="Calibri" panose="020F0502020204030204" pitchFamily="34" charset="0"/>
              </a:rPr>
              <a:t> trifosfato (ATP, UTP, GTP, CTP</a:t>
            </a:r>
            <a:r>
              <a:rPr lang="pt-BR" b="1" i="1" dirty="0" smtClean="0">
                <a:solidFill>
                  <a:srgbClr val="FF0000"/>
                </a:solidFill>
                <a:latin typeface="Calibri" panose="020F0502020204030204" pitchFamily="34" charset="0"/>
                <a:cs typeface="Calibri" panose="020F0502020204030204" pitchFamily="34" charset="0"/>
              </a:rPr>
              <a:t>).</a:t>
            </a:r>
          </a:p>
          <a:p>
            <a:pPr algn="just" fontAlgn="base">
              <a:spcBef>
                <a:spcPct val="0"/>
              </a:spcBef>
              <a:spcAft>
                <a:spcPct val="0"/>
              </a:spcAft>
            </a:pPr>
            <a:endParaRPr lang="es-ES" b="1" i="1" dirty="0" smtClean="0">
              <a:solidFill>
                <a:srgbClr val="FF0000"/>
              </a:solidFill>
              <a:latin typeface="Calibri" panose="020F0502020204030204" pitchFamily="34" charset="0"/>
              <a:cs typeface="Calibri" panose="020F0502020204030204" pitchFamily="34" charset="0"/>
            </a:endParaRPr>
          </a:p>
          <a:p>
            <a:pPr algn="just" fontAlgn="base">
              <a:spcBef>
                <a:spcPct val="0"/>
              </a:spcBef>
              <a:spcAft>
                <a:spcPct val="0"/>
              </a:spcAft>
            </a:pPr>
            <a:r>
              <a:rPr lang="es-ES" b="1" i="1" dirty="0" smtClean="0">
                <a:solidFill>
                  <a:srgbClr val="FF0000"/>
                </a:solidFill>
                <a:latin typeface="Calibri" panose="020F0502020204030204" pitchFamily="34" charset="0"/>
                <a:cs typeface="Calibri" panose="020F0502020204030204" pitchFamily="34" charset="0"/>
              </a:rPr>
              <a:t>c</a:t>
            </a:r>
            <a:r>
              <a:rPr lang="es-ES" b="1" i="1" dirty="0">
                <a:solidFill>
                  <a:srgbClr val="FF0000"/>
                </a:solidFill>
                <a:latin typeface="Calibri" panose="020F0502020204030204" pitchFamily="34" charset="0"/>
                <a:cs typeface="Calibri" panose="020F0502020204030204" pitchFamily="34" charset="0"/>
              </a:rPr>
              <a:t>) </a:t>
            </a:r>
            <a:r>
              <a:rPr lang="es-ES" b="1" i="1" dirty="0" smtClean="0">
                <a:solidFill>
                  <a:srgbClr val="7030A0"/>
                </a:solidFill>
                <a:latin typeface="Calibri" panose="020F0502020204030204" pitchFamily="34" charset="0"/>
                <a:cs typeface="Calibri" panose="020F0502020204030204" pitchFamily="34" charset="0"/>
              </a:rPr>
              <a:t>Localización:</a:t>
            </a:r>
          </a:p>
          <a:p>
            <a:pPr marL="285750" indent="-285750" algn="just" fontAlgn="base">
              <a:spcBef>
                <a:spcPct val="0"/>
              </a:spcBef>
              <a:spcAft>
                <a:spcPct val="0"/>
              </a:spcAft>
              <a:buFont typeface="Arial" panose="020B0604020202020204" pitchFamily="34" charset="0"/>
              <a:buChar char="•"/>
            </a:pPr>
            <a:r>
              <a:rPr lang="es-ES" b="1" i="1" dirty="0" smtClean="0">
                <a:solidFill>
                  <a:srgbClr val="FF0000"/>
                </a:solidFill>
                <a:latin typeface="Calibri" panose="020F0502020204030204" pitchFamily="34" charset="0"/>
                <a:cs typeface="Calibri" panose="020F0502020204030204" pitchFamily="34" charset="0"/>
              </a:rPr>
              <a:t>Eucariotas</a:t>
            </a:r>
            <a:r>
              <a:rPr lang="es-ES" b="1" i="1" dirty="0">
                <a:solidFill>
                  <a:srgbClr val="FF0000"/>
                </a:solidFill>
                <a:latin typeface="Calibri" panose="020F0502020204030204" pitchFamily="34" charset="0"/>
                <a:cs typeface="Calibri" panose="020F0502020204030204" pitchFamily="34" charset="0"/>
              </a:rPr>
              <a:t>: </a:t>
            </a:r>
            <a:endParaRPr lang="es-ES" b="1" i="1" dirty="0" smtClean="0">
              <a:solidFill>
                <a:srgbClr val="FF0000"/>
              </a:solidFill>
              <a:latin typeface="Calibri" panose="020F0502020204030204" pitchFamily="34" charset="0"/>
              <a:cs typeface="Calibri" panose="020F0502020204030204" pitchFamily="34" charset="0"/>
            </a:endParaRPr>
          </a:p>
          <a:p>
            <a:pPr marL="742950" lvl="1" indent="-285750" algn="just" fontAlgn="base">
              <a:spcBef>
                <a:spcPct val="0"/>
              </a:spcBef>
              <a:spcAft>
                <a:spcPct val="0"/>
              </a:spcAft>
              <a:buFont typeface="Courier New" panose="02070309020205020404" pitchFamily="49" charset="0"/>
              <a:buChar char="o"/>
            </a:pPr>
            <a:r>
              <a:rPr lang="es-ES" b="1" i="1" dirty="0" smtClean="0">
                <a:solidFill>
                  <a:srgbClr val="FF0000"/>
                </a:solidFill>
                <a:latin typeface="Calibri" panose="020F0502020204030204" pitchFamily="34" charset="0"/>
                <a:cs typeface="Calibri" panose="020F0502020204030204" pitchFamily="34" charset="0"/>
              </a:rPr>
              <a:t>Núcleo</a:t>
            </a:r>
          </a:p>
          <a:p>
            <a:pPr marL="742950" lvl="1" indent="-285750" algn="just" fontAlgn="base">
              <a:spcBef>
                <a:spcPct val="0"/>
              </a:spcBef>
              <a:spcAft>
                <a:spcPct val="0"/>
              </a:spcAft>
              <a:buFont typeface="Courier New" panose="02070309020205020404" pitchFamily="49" charset="0"/>
              <a:buChar char="o"/>
            </a:pPr>
            <a:r>
              <a:rPr lang="es-ES" b="1" i="1" dirty="0" smtClean="0">
                <a:solidFill>
                  <a:srgbClr val="FF0000"/>
                </a:solidFill>
                <a:latin typeface="Calibri" panose="020F0502020204030204" pitchFamily="34" charset="0"/>
                <a:cs typeface="Calibri" panose="020F0502020204030204" pitchFamily="34" charset="0"/>
              </a:rPr>
              <a:t>Mitocondrias</a:t>
            </a:r>
          </a:p>
          <a:p>
            <a:pPr marL="742950" lvl="1" indent="-285750" algn="just" fontAlgn="base">
              <a:spcBef>
                <a:spcPct val="0"/>
              </a:spcBef>
              <a:spcAft>
                <a:spcPct val="0"/>
              </a:spcAft>
              <a:buFont typeface="Courier New" panose="02070309020205020404" pitchFamily="49" charset="0"/>
              <a:buChar char="o"/>
            </a:pPr>
            <a:r>
              <a:rPr lang="es-ES" b="1" i="1" dirty="0">
                <a:solidFill>
                  <a:srgbClr val="FF0000"/>
                </a:solidFill>
                <a:latin typeface="Calibri" panose="020F0502020204030204" pitchFamily="34" charset="0"/>
                <a:cs typeface="Calibri" panose="020F0502020204030204" pitchFamily="34" charset="0"/>
              </a:rPr>
              <a:t>C</a:t>
            </a:r>
            <a:r>
              <a:rPr lang="es-ES" b="1" i="1" dirty="0" smtClean="0">
                <a:solidFill>
                  <a:srgbClr val="FF0000"/>
                </a:solidFill>
                <a:latin typeface="Calibri" panose="020F0502020204030204" pitchFamily="34" charset="0"/>
                <a:cs typeface="Calibri" panose="020F0502020204030204" pitchFamily="34" charset="0"/>
              </a:rPr>
              <a:t>loroplastos</a:t>
            </a:r>
            <a:endParaRPr lang="es-ES" b="1" i="1" dirty="0">
              <a:solidFill>
                <a:srgbClr val="FF0000"/>
              </a:solidFill>
              <a:latin typeface="Calibri" panose="020F0502020204030204" pitchFamily="34" charset="0"/>
              <a:cs typeface="Calibri" panose="020F0502020204030204" pitchFamily="34" charset="0"/>
            </a:endParaRPr>
          </a:p>
          <a:p>
            <a:pPr marL="285750" indent="-285750" algn="just" fontAlgn="base">
              <a:spcBef>
                <a:spcPct val="0"/>
              </a:spcBef>
              <a:spcAft>
                <a:spcPct val="0"/>
              </a:spcAft>
              <a:buFont typeface="Arial" panose="020B0604020202020204" pitchFamily="34" charset="0"/>
              <a:buChar char="•"/>
            </a:pPr>
            <a:r>
              <a:rPr lang="es-ES" b="1" i="1" dirty="0" smtClean="0">
                <a:solidFill>
                  <a:srgbClr val="FF0000"/>
                </a:solidFill>
                <a:latin typeface="Calibri" panose="020F0502020204030204" pitchFamily="34" charset="0"/>
                <a:cs typeface="Calibri" panose="020F0502020204030204" pitchFamily="34" charset="0"/>
              </a:rPr>
              <a:t>Procariotas</a:t>
            </a:r>
            <a:r>
              <a:rPr lang="es-ES" b="1" i="1" dirty="0">
                <a:solidFill>
                  <a:srgbClr val="FF0000"/>
                </a:solidFill>
                <a:latin typeface="Calibri" panose="020F0502020204030204" pitchFamily="34" charset="0"/>
                <a:cs typeface="Calibri" panose="020F0502020204030204" pitchFamily="34" charset="0"/>
              </a:rPr>
              <a:t>: </a:t>
            </a:r>
            <a:endParaRPr lang="es-ES" b="1" i="1" dirty="0" smtClean="0">
              <a:solidFill>
                <a:srgbClr val="FF0000"/>
              </a:solidFill>
              <a:latin typeface="Calibri" panose="020F0502020204030204" pitchFamily="34" charset="0"/>
              <a:cs typeface="Calibri" panose="020F0502020204030204" pitchFamily="34" charset="0"/>
            </a:endParaRPr>
          </a:p>
          <a:p>
            <a:pPr marL="742950" lvl="1" indent="-285750" algn="just" fontAlgn="base">
              <a:spcBef>
                <a:spcPct val="0"/>
              </a:spcBef>
              <a:spcAft>
                <a:spcPct val="0"/>
              </a:spcAft>
              <a:buFont typeface="Courier New" panose="02070309020205020404" pitchFamily="49" charset="0"/>
              <a:buChar char="o"/>
            </a:pPr>
            <a:r>
              <a:rPr lang="es-ES" b="1" i="1" dirty="0" smtClean="0">
                <a:solidFill>
                  <a:srgbClr val="FF0000"/>
                </a:solidFill>
                <a:latin typeface="Calibri" panose="020F0502020204030204" pitchFamily="34" charset="0"/>
                <a:cs typeface="Calibri" panose="020F0502020204030204" pitchFamily="34" charset="0"/>
              </a:rPr>
              <a:t>Citoplasma (</a:t>
            </a:r>
            <a:r>
              <a:rPr lang="es-ES" b="1" i="1" dirty="0" err="1" smtClean="0">
                <a:solidFill>
                  <a:srgbClr val="FF0000"/>
                </a:solidFill>
                <a:latin typeface="Calibri" panose="020F0502020204030204" pitchFamily="34" charset="0"/>
                <a:cs typeface="Calibri" panose="020F0502020204030204" pitchFamily="34" charset="0"/>
              </a:rPr>
              <a:t>Nucleoide</a:t>
            </a:r>
            <a:r>
              <a:rPr lang="es-ES" b="1" i="1" dirty="0" smtClean="0">
                <a:solidFill>
                  <a:srgbClr val="FF0000"/>
                </a:solidFill>
                <a:latin typeface="Calibri" panose="020F0502020204030204" pitchFamily="34" charset="0"/>
                <a:cs typeface="Calibri" panose="020F0502020204030204" pitchFamily="34" charset="0"/>
              </a:rPr>
              <a:t>)</a:t>
            </a:r>
            <a:endParaRPr lang="es-ES_tradnl" dirty="0">
              <a:solidFill>
                <a:srgbClr val="000000"/>
              </a:solidFill>
              <a:latin typeface="Calibri" panose="020F0502020204030204" pitchFamily="34" charset="0"/>
              <a:cs typeface="Calibri" panose="020F0502020204030204" pitchFamily="34" charset="0"/>
            </a:endParaRPr>
          </a:p>
        </p:txBody>
      </p:sp>
      <p:pic>
        <p:nvPicPr>
          <p:cNvPr id="64515" name="Picture 2"/>
          <p:cNvPicPr>
            <a:picLocks noChangeAspect="1" noChangeArrowheads="1"/>
          </p:cNvPicPr>
          <p:nvPr/>
        </p:nvPicPr>
        <p:blipFill rotWithShape="1">
          <a:blip r:embed="rId2" cstate="print"/>
          <a:srcRect b="3649"/>
          <a:stretch/>
        </p:blipFill>
        <p:spPr bwMode="auto">
          <a:xfrm>
            <a:off x="7389302" y="116632"/>
            <a:ext cx="1731922" cy="4210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1834228" y="476673"/>
            <a:ext cx="7216803" cy="5904656"/>
          </a:xfrm>
          <a:prstGeom prst="rect">
            <a:avLst/>
          </a:prstGeom>
          <a:noFill/>
          <a:ln w="9525">
            <a:noFill/>
            <a:miter lim="800000"/>
            <a:headEnd/>
            <a:tailEnd/>
          </a:ln>
        </p:spPr>
      </p:pic>
      <p:sp>
        <p:nvSpPr>
          <p:cNvPr id="7" name="6 Rectángulo"/>
          <p:cNvSpPr/>
          <p:nvPr/>
        </p:nvSpPr>
        <p:spPr>
          <a:xfrm>
            <a:off x="251520" y="620688"/>
            <a:ext cx="1584176" cy="2123658"/>
          </a:xfrm>
          <a:prstGeom prst="rect">
            <a:avLst/>
          </a:prstGeom>
        </p:spPr>
        <p:txBody>
          <a:bodyPr wrap="square">
            <a:spAutoFit/>
          </a:bodyPr>
          <a:lstStyle/>
          <a:p>
            <a:r>
              <a:rPr lang="es-ES" sz="1200" b="1" dirty="0" smtClean="0">
                <a:solidFill>
                  <a:srgbClr val="FF0000"/>
                </a:solidFill>
                <a:latin typeface="Calibri" panose="020F0502020204030204" pitchFamily="34" charset="0"/>
                <a:cs typeface="Calibri" panose="020F0502020204030204" pitchFamily="34" charset="0"/>
              </a:rPr>
              <a:t>También serviría esta imagen:</a:t>
            </a:r>
          </a:p>
          <a:p>
            <a:r>
              <a:rPr lang="es-ES" sz="1200" b="1" dirty="0" smtClean="0">
                <a:solidFill>
                  <a:srgbClr val="FF0000"/>
                </a:solidFill>
                <a:latin typeface="Calibri" panose="020F0502020204030204" pitchFamily="34" charset="0"/>
                <a:cs typeface="Calibri" panose="020F0502020204030204" pitchFamily="34" charset="0"/>
              </a:rPr>
              <a:t>a) : Elementos</a:t>
            </a:r>
          </a:p>
          <a:p>
            <a:r>
              <a:rPr lang="es-ES" sz="1200" b="1" dirty="0" smtClean="0">
                <a:solidFill>
                  <a:srgbClr val="FF0000"/>
                </a:solidFill>
                <a:latin typeface="Calibri" panose="020F0502020204030204" pitchFamily="34" charset="0"/>
                <a:cs typeface="Calibri" panose="020F0502020204030204" pitchFamily="34" charset="0"/>
              </a:rPr>
              <a:t>b) : Esquema (imagen)</a:t>
            </a:r>
            <a:endParaRPr lang="es-ES" sz="1200" b="1" i="1" dirty="0" smtClean="0">
              <a:solidFill>
                <a:srgbClr val="FF0000"/>
              </a:solidFill>
              <a:latin typeface="Calibri" panose="020F0502020204030204" pitchFamily="34" charset="0"/>
              <a:cs typeface="Calibri" panose="020F0502020204030204" pitchFamily="34" charset="0"/>
            </a:endParaRPr>
          </a:p>
          <a:p>
            <a:pPr fontAlgn="base">
              <a:spcBef>
                <a:spcPct val="0"/>
              </a:spcBef>
              <a:spcAft>
                <a:spcPct val="0"/>
              </a:spcAft>
            </a:pPr>
            <a:r>
              <a:rPr lang="es-ES" sz="1200" b="1" i="1" dirty="0" smtClean="0">
                <a:solidFill>
                  <a:srgbClr val="FF0000"/>
                </a:solidFill>
                <a:latin typeface="Calibri" panose="020F0502020204030204" pitchFamily="34" charset="0"/>
                <a:cs typeface="Calibri" panose="020F0502020204030204" pitchFamily="34" charset="0"/>
              </a:rPr>
              <a:t>c) :</a:t>
            </a:r>
          </a:p>
          <a:p>
            <a:pPr fontAlgn="base">
              <a:spcBef>
                <a:spcPct val="0"/>
              </a:spcBef>
              <a:spcAft>
                <a:spcPct val="0"/>
              </a:spcAft>
            </a:pPr>
            <a:r>
              <a:rPr lang="es-ES" sz="1200" b="1" i="1" dirty="0" smtClean="0">
                <a:solidFill>
                  <a:srgbClr val="FF0000"/>
                </a:solidFill>
                <a:latin typeface="Calibri" panose="020F0502020204030204" pitchFamily="34" charset="0"/>
                <a:cs typeface="Calibri" panose="020F0502020204030204" pitchFamily="34" charset="0"/>
              </a:rPr>
              <a:t>Eucariotas: </a:t>
            </a:r>
            <a:r>
              <a:rPr lang="es-ES" sz="1200" b="1" i="1" dirty="0" smtClean="0">
                <a:solidFill>
                  <a:schemeClr val="accent6">
                    <a:lumMod val="50000"/>
                  </a:schemeClr>
                </a:solidFill>
                <a:latin typeface="Calibri" panose="020F0502020204030204" pitchFamily="34" charset="0"/>
                <a:cs typeface="Calibri" panose="020F0502020204030204" pitchFamily="34" charset="0"/>
              </a:rPr>
              <a:t>En el núcleo, cloroplastos y mitocondrias. </a:t>
            </a:r>
          </a:p>
          <a:p>
            <a:pPr fontAlgn="base">
              <a:spcBef>
                <a:spcPct val="0"/>
              </a:spcBef>
              <a:spcAft>
                <a:spcPct val="0"/>
              </a:spcAft>
            </a:pPr>
            <a:r>
              <a:rPr lang="es-ES" sz="1200" b="1" i="1" dirty="0" smtClean="0">
                <a:solidFill>
                  <a:srgbClr val="FF0000"/>
                </a:solidFill>
                <a:latin typeface="Calibri" panose="020F0502020204030204" pitchFamily="34" charset="0"/>
                <a:cs typeface="Calibri" panose="020F0502020204030204" pitchFamily="34" charset="0"/>
              </a:rPr>
              <a:t>Procariotas: </a:t>
            </a:r>
            <a:r>
              <a:rPr lang="es-ES" sz="1200" b="1" i="1" dirty="0" smtClean="0">
                <a:solidFill>
                  <a:schemeClr val="accent6">
                    <a:lumMod val="50000"/>
                  </a:schemeClr>
                </a:solidFill>
                <a:latin typeface="Calibri" panose="020F0502020204030204" pitchFamily="34" charset="0"/>
                <a:cs typeface="Calibri" panose="020F0502020204030204" pitchFamily="34" charset="0"/>
              </a:rPr>
              <a:t>En el </a:t>
            </a:r>
            <a:r>
              <a:rPr lang="es-ES" sz="1200" b="1" i="1" dirty="0" err="1" smtClean="0">
                <a:solidFill>
                  <a:schemeClr val="accent6">
                    <a:lumMod val="50000"/>
                  </a:schemeClr>
                </a:solidFill>
                <a:latin typeface="Calibri" panose="020F0502020204030204" pitchFamily="34" charset="0"/>
                <a:cs typeface="Calibri" panose="020F0502020204030204" pitchFamily="34" charset="0"/>
              </a:rPr>
              <a:t>citoplama</a:t>
            </a:r>
            <a:r>
              <a:rPr lang="es-ES" sz="1200" b="1" i="1" dirty="0" smtClean="0">
                <a:solidFill>
                  <a:schemeClr val="accent6">
                    <a:lumMod val="50000"/>
                  </a:schemeClr>
                </a:solidFill>
                <a:latin typeface="Calibri" panose="020F0502020204030204" pitchFamily="34" charset="0"/>
                <a:cs typeface="Calibri" panose="020F0502020204030204" pitchFamily="34" charset="0"/>
              </a:rPr>
              <a:t> (</a:t>
            </a:r>
            <a:r>
              <a:rPr lang="es-ES" sz="1200" b="1" i="1" dirty="0" err="1" smtClean="0">
                <a:solidFill>
                  <a:schemeClr val="accent6">
                    <a:lumMod val="50000"/>
                  </a:schemeClr>
                </a:solidFill>
                <a:latin typeface="Calibri" panose="020F0502020204030204" pitchFamily="34" charset="0"/>
                <a:cs typeface="Calibri" panose="020F0502020204030204" pitchFamily="34" charset="0"/>
              </a:rPr>
              <a:t>Nucleoide</a:t>
            </a:r>
            <a:r>
              <a:rPr lang="es-ES" sz="1200" b="1" i="1" dirty="0" smtClean="0">
                <a:solidFill>
                  <a:schemeClr val="accent6">
                    <a:lumMod val="50000"/>
                  </a:schemeClr>
                </a:solidFill>
                <a:latin typeface="Calibri" panose="020F0502020204030204" pitchFamily="34" charset="0"/>
                <a:cs typeface="Calibri" panose="020F0502020204030204" pitchFamily="34" charset="0"/>
              </a:rPr>
              <a:t>) </a:t>
            </a:r>
            <a:endParaRPr lang="es-ES_tradnl" sz="1200" dirty="0">
              <a:solidFill>
                <a:schemeClr val="accent6">
                  <a:lumMod val="50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6200" y="0"/>
            <a:ext cx="8991600" cy="6877050"/>
          </a:xfrm>
          <a:prstGeom prst="rect">
            <a:avLst/>
          </a:prstGeom>
          <a:noFill/>
          <a:ln w="9525">
            <a:noFill/>
            <a:miter lim="800000"/>
            <a:headEnd/>
            <a:tailEnd/>
          </a:ln>
        </p:spPr>
      </p:pic>
      <p:pic>
        <p:nvPicPr>
          <p:cNvPr id="8201" name="Picture 9" descr="https://gifsanimados.espaciolatino.com/cats/dis_reyleon/yper_roi_lion_15.gif"/>
          <p:cNvPicPr>
            <a:picLocks noChangeAspect="1" noChangeArrowheads="1" noCrop="1"/>
          </p:cNvPicPr>
          <p:nvPr/>
        </p:nvPicPr>
        <p:blipFill>
          <a:blip r:embed="rId3" cstate="print"/>
          <a:srcRect/>
          <a:stretch>
            <a:fillRect/>
          </a:stretch>
        </p:blipFill>
        <p:spPr bwMode="auto">
          <a:xfrm flipH="1">
            <a:off x="1043608" y="1340768"/>
            <a:ext cx="790575" cy="762000"/>
          </a:xfrm>
          <a:prstGeom prst="rect">
            <a:avLst/>
          </a:prstGeom>
          <a:noFill/>
        </p:spPr>
      </p:pic>
      <p:pic>
        <p:nvPicPr>
          <p:cNvPr id="8197" name="Picture 5" descr="https://gifsanimados.espaciolatino.com/cats/dis_reyleon/yper_roi_lion_04.gif"/>
          <p:cNvPicPr>
            <a:picLocks noChangeAspect="1" noChangeArrowheads="1" noCrop="1"/>
          </p:cNvPicPr>
          <p:nvPr/>
        </p:nvPicPr>
        <p:blipFill>
          <a:blip r:embed="rId4" cstate="print"/>
          <a:srcRect/>
          <a:stretch>
            <a:fillRect/>
          </a:stretch>
        </p:blipFill>
        <p:spPr bwMode="auto">
          <a:xfrm>
            <a:off x="4355976" y="332656"/>
            <a:ext cx="1521559" cy="1080120"/>
          </a:xfrm>
          <a:prstGeom prst="rect">
            <a:avLst/>
          </a:prstGeom>
          <a:noFill/>
        </p:spPr>
      </p:pic>
      <p:pic>
        <p:nvPicPr>
          <p:cNvPr id="45058" name="Picture 2" descr="FACIENDO Y DESFACIENDO ... vamos aprendiendo : EL CARNAVAL DE LOS ..."/>
          <p:cNvPicPr>
            <a:picLocks noChangeAspect="1" noChangeArrowheads="1" noCrop="1"/>
          </p:cNvPicPr>
          <p:nvPr/>
        </p:nvPicPr>
        <p:blipFill>
          <a:blip r:embed="rId5" cstate="print"/>
          <a:srcRect/>
          <a:stretch>
            <a:fillRect/>
          </a:stretch>
        </p:blipFill>
        <p:spPr bwMode="auto">
          <a:xfrm>
            <a:off x="7807002" y="548680"/>
            <a:ext cx="1336998" cy="1008112"/>
          </a:xfrm>
          <a:prstGeom prst="rect">
            <a:avLst/>
          </a:prstGeom>
          <a:noFill/>
        </p:spPr>
      </p:pic>
    </p:spTree>
    <p:extLst>
      <p:ext uri="{BB962C8B-B14F-4D97-AF65-F5344CB8AC3E}">
        <p14:creationId xmlns:p14="http://schemas.microsoft.com/office/powerpoint/2010/main" val="2371261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1714</TotalTime>
  <Words>3547</Words>
  <Application>Microsoft Office PowerPoint</Application>
  <PresentationFormat>Presentación en pantalla (4:3)</PresentationFormat>
  <Paragraphs>335</Paragraphs>
  <Slides>26</Slides>
  <Notes>4</Notes>
  <HiddenSlides>0</HiddenSlides>
  <MMClips>0</MMClips>
  <ScaleCrop>false</ScaleCrop>
  <HeadingPairs>
    <vt:vector size="6" baseType="variant">
      <vt:variant>
        <vt:lpstr>Fuentes usadas</vt:lpstr>
      </vt:variant>
      <vt:variant>
        <vt:i4>10</vt:i4>
      </vt:variant>
      <vt:variant>
        <vt:lpstr>Tema</vt:lpstr>
      </vt:variant>
      <vt:variant>
        <vt:i4>4</vt:i4>
      </vt:variant>
      <vt:variant>
        <vt:lpstr>Títulos de diapositiva</vt:lpstr>
      </vt:variant>
      <vt:variant>
        <vt:i4>26</vt:i4>
      </vt:variant>
    </vt:vector>
  </HeadingPairs>
  <TitlesOfParts>
    <vt:vector size="40" baseType="lpstr">
      <vt:lpstr>Arial</vt:lpstr>
      <vt:lpstr>Calibri</vt:lpstr>
      <vt:lpstr>Century Gothic</vt:lpstr>
      <vt:lpstr>Comic Sans MS</vt:lpstr>
      <vt:lpstr>Courier New</vt:lpstr>
      <vt:lpstr>Symbol</vt:lpstr>
      <vt:lpstr>Times New Roman</vt:lpstr>
      <vt:lpstr>Tw Cen MT</vt:lpstr>
      <vt:lpstr>Wingdings</vt:lpstr>
      <vt:lpstr>Wingdings 2</vt:lpstr>
      <vt:lpstr>Intermedio</vt:lpstr>
      <vt:lpstr>Diseño predeterminado</vt:lpstr>
      <vt:lpstr>1_Diseño predeterminado</vt:lpstr>
      <vt:lpstr>Tema de Office</vt:lpstr>
      <vt:lpstr>Genética molecular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Defina el concepto de mutación: 0,2 Clasifique los diferentes tipos de mutaciones: 0,4 Indicar los tipos de agentes mutagénicos en función de su naturaleza. 0,4 Razone la siguiente afirmación “Sin mutación no hay evolución”: 0,5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10.  Genética molecular</dc:title>
  <dc:creator>USUARIO</dc:creator>
  <cp:lastModifiedBy>Sobremesa</cp:lastModifiedBy>
  <cp:revision>128</cp:revision>
  <dcterms:created xsi:type="dcterms:W3CDTF">2020-04-21T14:55:15Z</dcterms:created>
  <dcterms:modified xsi:type="dcterms:W3CDTF">2021-06-19T10:12:28Z</dcterms:modified>
</cp:coreProperties>
</file>