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93" r:id="rId3"/>
    <p:sldId id="277" r:id="rId4"/>
    <p:sldId id="283" r:id="rId5"/>
    <p:sldId id="295" r:id="rId6"/>
    <p:sldId id="317" r:id="rId7"/>
    <p:sldId id="294" r:id="rId8"/>
    <p:sldId id="318" r:id="rId9"/>
    <p:sldId id="312" r:id="rId10"/>
    <p:sldId id="316" r:id="rId11"/>
    <p:sldId id="285" r:id="rId12"/>
    <p:sldId id="305" r:id="rId13"/>
    <p:sldId id="306" r:id="rId14"/>
    <p:sldId id="307" r:id="rId15"/>
    <p:sldId id="308" r:id="rId16"/>
    <p:sldId id="309" r:id="rId17"/>
    <p:sldId id="297" r:id="rId18"/>
    <p:sldId id="298" r:id="rId19"/>
    <p:sldId id="301" r:id="rId20"/>
    <p:sldId id="302" r:id="rId21"/>
    <p:sldId id="303" r:id="rId22"/>
    <p:sldId id="313" r:id="rId23"/>
    <p:sldId id="314" r:id="rId24"/>
    <p:sldId id="30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3887" autoAdjust="0"/>
  </p:normalViewPr>
  <p:slideViewPr>
    <p:cSldViewPr snapToGrid="0">
      <p:cViewPr>
        <p:scale>
          <a:sx n="64" d="100"/>
          <a:sy n="64" d="100"/>
        </p:scale>
        <p:origin x="7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219CE-CC4E-CE4B-8230-954DCB06CA5F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9BE5-3813-264A-8BBA-8CBD533E5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2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7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067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9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5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5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6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9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3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45A755-BD3D-4155-BBD1-F10EF0C56281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78E3-4241-472E-B2C3-A5E8A7A2E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9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D65F-86AE-45C0-85AC-1BDF37050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9" y="1020932"/>
            <a:ext cx="10128737" cy="161573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sz="6000" b="1" dirty="0"/>
              <a:t>Bank Marketing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EDFA5-FFDF-4C21-BCF3-D50B60E21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309" y="3429000"/>
            <a:ext cx="10128737" cy="2787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Group 213</a:t>
            </a:r>
          </a:p>
          <a:p>
            <a:r>
              <a:rPr lang="en-US" dirty="0"/>
              <a:t>VAISHALI PACHISIYA                                                                                  a20411068</a:t>
            </a:r>
          </a:p>
          <a:p>
            <a:r>
              <a:rPr lang="en-US" dirty="0"/>
              <a:t>NUPUR SINGH                                                                                             A20431624</a:t>
            </a:r>
          </a:p>
          <a:p>
            <a:r>
              <a:rPr lang="en-US" dirty="0"/>
              <a:t>SOMENDRA CHAUDHARY                                                                         A20432563</a:t>
            </a:r>
          </a:p>
        </p:txBody>
      </p:sp>
    </p:spTree>
    <p:extLst>
      <p:ext uri="{BB962C8B-B14F-4D97-AF65-F5344CB8AC3E}">
        <p14:creationId xmlns:p14="http://schemas.microsoft.com/office/powerpoint/2010/main" val="96080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4.googleusercontent.com/FGHuA8fdYSavfoZTFtvnKfakTyV6h9O9rUporBrAVHdLA0E3zg8SerrGq4HrX1zgam3JVMiHf34Ti-QMBYd9Wc8R1J7U6XpGHLz1sW1BwVaLR3usqvXM6p5cCWArVaA7ZEKDjT7Y">
            <a:extLst>
              <a:ext uri="{FF2B5EF4-FFF2-40B4-BE49-F238E27FC236}">
                <a16:creationId xmlns:a16="http://schemas.microsoft.com/office/drawing/2014/main" id="{8E3878C0-D678-4F90-AB6F-FC92B9BEE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" y="1789114"/>
            <a:ext cx="4177665" cy="357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BC98E6-78D1-4B91-89CD-F7A400D5E10E}"/>
              </a:ext>
            </a:extLst>
          </p:cNvPr>
          <p:cNvSpPr/>
          <p:nvPr/>
        </p:nvSpPr>
        <p:spPr>
          <a:xfrm>
            <a:off x="1402080" y="163512"/>
            <a:ext cx="7305040" cy="896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cs typeface="Times New Roman" panose="02020603050405020304" pitchFamily="18" charset="0"/>
              </a:rPr>
              <a:t>Hypothesis Testing</a:t>
            </a:r>
          </a:p>
        </p:txBody>
      </p:sp>
      <p:pic>
        <p:nvPicPr>
          <p:cNvPr id="3076" name="Picture 4" descr="https://lh4.googleusercontent.com/TK7M0ZVb4aNCUoSXNxe9iX-8ww39D_JHTSJNqf2x3OJKN5Yc0aRLnk7GhZJc4_y7bcEatQFkGe1jeTG6r-0sZ99oHGc-hGBkGVBjCL1I8ansJMgSTHnfERPZE_P_JSwDoqRdQU_9">
            <a:extLst>
              <a:ext uri="{FF2B5EF4-FFF2-40B4-BE49-F238E27FC236}">
                <a16:creationId xmlns:a16="http://schemas.microsoft.com/office/drawing/2014/main" id="{2EC4B760-5AA4-481E-8173-EB39C91D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1789112"/>
            <a:ext cx="7305039" cy="247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A9B96F-88A3-4E5E-87BC-21AA5209632E}"/>
              </a:ext>
            </a:extLst>
          </p:cNvPr>
          <p:cNvSpPr/>
          <p:nvPr/>
        </p:nvSpPr>
        <p:spPr>
          <a:xfrm>
            <a:off x="211455" y="5644989"/>
            <a:ext cx="40760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Two sample One-tailed Hypothesis Testing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F42047-A3C1-4E75-B184-250CAC1C3DE5}"/>
              </a:ext>
            </a:extLst>
          </p:cNvPr>
          <p:cNvSpPr/>
          <p:nvPr/>
        </p:nvSpPr>
        <p:spPr>
          <a:xfrm>
            <a:off x="4511039" y="4450080"/>
            <a:ext cx="73050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Null Hypothesis : </a:t>
            </a:r>
            <a:r>
              <a:rPr lang="en-US" sz="2000" dirty="0"/>
              <a:t>Average age of people saying yes to term deposit is greater than people saying no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bg1"/>
                </a:solidFill>
              </a:rPr>
              <a:t>Alternative Hypothesis</a:t>
            </a:r>
            <a:r>
              <a:rPr lang="en-US" b="1" dirty="0"/>
              <a:t>: </a:t>
            </a:r>
            <a:r>
              <a:rPr lang="en-US" dirty="0"/>
              <a:t>Average age of people saying yes is less than the average age of people saying no to term deposit.</a:t>
            </a:r>
          </a:p>
        </p:txBody>
      </p:sp>
    </p:spTree>
    <p:extLst>
      <p:ext uri="{BB962C8B-B14F-4D97-AF65-F5344CB8AC3E}">
        <p14:creationId xmlns:p14="http://schemas.microsoft.com/office/powerpoint/2010/main" val="67080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F70922-255A-4BA4-9536-27FE07FB133D}"/>
              </a:ext>
            </a:extLst>
          </p:cNvPr>
          <p:cNvSpPr txBox="1"/>
          <p:nvPr/>
        </p:nvSpPr>
        <p:spPr>
          <a:xfrm>
            <a:off x="1133622" y="689789"/>
            <a:ext cx="93413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</a:t>
            </a:r>
            <a:r>
              <a:rPr lang="en-US" sz="4000" b="1" dirty="0"/>
              <a:t>Classification Models:</a:t>
            </a:r>
          </a:p>
          <a:p>
            <a:endParaRPr 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Logistic Regression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K 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  Naïve Bayes’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7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D10D2-FC4C-4D46-B9F6-C45D384C4DB9}"/>
              </a:ext>
            </a:extLst>
          </p:cNvPr>
          <p:cNvSpPr txBox="1"/>
          <p:nvPr/>
        </p:nvSpPr>
        <p:spPr>
          <a:xfrm>
            <a:off x="1503485" y="360485"/>
            <a:ext cx="726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Logistic Regression </a:t>
            </a:r>
            <a:r>
              <a:rPr lang="en-US" sz="2800" dirty="0"/>
              <a:t>Full</a:t>
            </a:r>
            <a:r>
              <a:rPr lang="en-US" sz="5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99378-CC5F-4F6F-9BA3-8A8127043926}"/>
              </a:ext>
            </a:extLst>
          </p:cNvPr>
          <p:cNvSpPr txBox="1"/>
          <p:nvPr/>
        </p:nvSpPr>
        <p:spPr>
          <a:xfrm>
            <a:off x="9067183" y="569612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AIC = 78245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8AD767-3382-4EED-B3C7-BFF167D0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1283815"/>
            <a:ext cx="7896225" cy="2781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40DA80-2E9D-41A8-A73C-7CB0CFCD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" y="4033463"/>
            <a:ext cx="7896225" cy="21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0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D10D2-FC4C-4D46-B9F6-C45D384C4DB9}"/>
              </a:ext>
            </a:extLst>
          </p:cNvPr>
          <p:cNvSpPr txBox="1"/>
          <p:nvPr/>
        </p:nvSpPr>
        <p:spPr>
          <a:xfrm>
            <a:off x="854242" y="360485"/>
            <a:ext cx="951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Logistic Regression </a:t>
            </a:r>
            <a:r>
              <a:rPr lang="en-US" sz="2400" dirty="0"/>
              <a:t>Stepwise Forward</a:t>
            </a:r>
            <a:r>
              <a:rPr lang="en-US" sz="5400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545683-B36C-4CDA-B5D3-767768E2E27C}"/>
              </a:ext>
            </a:extLst>
          </p:cNvPr>
          <p:cNvCxnSpPr/>
          <p:nvPr/>
        </p:nvCxnSpPr>
        <p:spPr>
          <a:xfrm>
            <a:off x="1985211" y="6533147"/>
            <a:ext cx="264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A71B29-E6A0-49B7-92D4-7A880E3E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1283815"/>
            <a:ext cx="7905750" cy="387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F65E21-0A45-4128-BF5E-9F576B55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2" y="5160490"/>
            <a:ext cx="7905750" cy="140695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EDFA3D-1853-482E-9565-0B8B713FD336}"/>
              </a:ext>
            </a:extLst>
          </p:cNvPr>
          <p:cNvCxnSpPr/>
          <p:nvPr/>
        </p:nvCxnSpPr>
        <p:spPr>
          <a:xfrm>
            <a:off x="1310185" y="6209731"/>
            <a:ext cx="368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FCEBCD-B68D-40ED-9316-F3F2EC897101}"/>
              </a:ext>
            </a:extLst>
          </p:cNvPr>
          <p:cNvSpPr txBox="1"/>
          <p:nvPr/>
        </p:nvSpPr>
        <p:spPr>
          <a:xfrm>
            <a:off x="9476616" y="590223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AIC = 78228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31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D10D2-FC4C-4D46-B9F6-C45D384C4DB9}"/>
              </a:ext>
            </a:extLst>
          </p:cNvPr>
          <p:cNvSpPr txBox="1"/>
          <p:nvPr/>
        </p:nvSpPr>
        <p:spPr>
          <a:xfrm>
            <a:off x="854242" y="360485"/>
            <a:ext cx="951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Logistic Regression </a:t>
            </a:r>
            <a:r>
              <a:rPr lang="en-US" sz="2400" dirty="0"/>
              <a:t>Stepwise Backward</a:t>
            </a:r>
            <a:r>
              <a:rPr lang="en-US" sz="5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C99378-CC5F-4F6F-9BA3-8A8127043926}"/>
              </a:ext>
            </a:extLst>
          </p:cNvPr>
          <p:cNvSpPr txBox="1"/>
          <p:nvPr/>
        </p:nvSpPr>
        <p:spPr>
          <a:xfrm>
            <a:off x="9348537" y="5380335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AIC = 78226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84CE8-737E-4325-9083-5C161D07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2" y="1402236"/>
            <a:ext cx="7905750" cy="3152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49AC2-978D-4537-8994-65FD67EF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92" y="4555011"/>
            <a:ext cx="7924800" cy="13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D10D2-FC4C-4D46-B9F6-C45D384C4DB9}"/>
              </a:ext>
            </a:extLst>
          </p:cNvPr>
          <p:cNvSpPr txBox="1"/>
          <p:nvPr/>
        </p:nvSpPr>
        <p:spPr>
          <a:xfrm>
            <a:off x="854242" y="360485"/>
            <a:ext cx="951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Logistic Regression </a:t>
            </a:r>
            <a:r>
              <a:rPr lang="en-US" sz="2400" dirty="0"/>
              <a:t>Comparison on AIC</a:t>
            </a:r>
            <a:r>
              <a:rPr lang="en-US" sz="5400" dirty="0"/>
              <a:t>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545683-B36C-4CDA-B5D3-767768E2E27C}"/>
              </a:ext>
            </a:extLst>
          </p:cNvPr>
          <p:cNvCxnSpPr/>
          <p:nvPr/>
        </p:nvCxnSpPr>
        <p:spPr>
          <a:xfrm>
            <a:off x="1985211" y="6533147"/>
            <a:ext cx="264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7FFB9A-3B70-4D32-864B-A62D15D7A6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4242" y="150171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599358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9179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5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Full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78245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1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Stepwise Forward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78228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6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Stepwise Backward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78226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945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9D6F06-EC5F-410F-A57D-12FDEDD988F3}"/>
              </a:ext>
            </a:extLst>
          </p:cNvPr>
          <p:cNvSpPr txBox="1"/>
          <p:nvPr/>
        </p:nvSpPr>
        <p:spPr>
          <a:xfrm>
            <a:off x="230818" y="4285819"/>
            <a:ext cx="117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AIC values are close, so we cannot be sure which model is best, so we proceed with cross validation.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33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D10D2-FC4C-4D46-B9F6-C45D384C4DB9}"/>
              </a:ext>
            </a:extLst>
          </p:cNvPr>
          <p:cNvSpPr txBox="1"/>
          <p:nvPr/>
        </p:nvSpPr>
        <p:spPr>
          <a:xfrm>
            <a:off x="854242" y="360485"/>
            <a:ext cx="951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Logistic Regression </a:t>
            </a:r>
            <a:r>
              <a:rPr lang="en-US" sz="2400" dirty="0"/>
              <a:t>Cross-validation</a:t>
            </a:r>
            <a:r>
              <a:rPr lang="en-US" sz="540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2592F-940F-4D27-89C2-BD69B735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56" y="1380122"/>
            <a:ext cx="4324350" cy="116205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8BB84E0-9625-4593-A8E1-3F3B136550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056" y="2832469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599358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9179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5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Full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82.12304%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1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Stepwise Forward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82.12915%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86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Stepwise Backward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82.12983%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794574"/>
                  </a:ext>
                </a:extLst>
              </a:tr>
            </a:tbl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BC3EBB5A-30F5-473F-9BBE-500F56A199F3}"/>
              </a:ext>
            </a:extLst>
          </p:cNvPr>
          <p:cNvSpPr/>
          <p:nvPr/>
        </p:nvSpPr>
        <p:spPr>
          <a:xfrm>
            <a:off x="5474368" y="1380122"/>
            <a:ext cx="138363" cy="11620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B2568-F32F-4DE1-BDF7-AAFCA69AFC6A}"/>
              </a:ext>
            </a:extLst>
          </p:cNvPr>
          <p:cNvCxnSpPr/>
          <p:nvPr/>
        </p:nvCxnSpPr>
        <p:spPr>
          <a:xfrm>
            <a:off x="5871411" y="1961147"/>
            <a:ext cx="830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B98899-59DD-4B9C-98A6-64B12B08CF60}"/>
              </a:ext>
            </a:extLst>
          </p:cNvPr>
          <p:cNvSpPr txBox="1"/>
          <p:nvPr/>
        </p:nvSpPr>
        <p:spPr>
          <a:xfrm>
            <a:off x="6960269" y="1704934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= 1- error rate</a:t>
            </a:r>
          </a:p>
        </p:txBody>
      </p:sp>
    </p:spTree>
    <p:extLst>
      <p:ext uri="{BB962C8B-B14F-4D97-AF65-F5344CB8AC3E}">
        <p14:creationId xmlns:p14="http://schemas.microsoft.com/office/powerpoint/2010/main" val="12006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84DAF-2CF7-4CA7-A578-9ADC30DA2773}"/>
              </a:ext>
            </a:extLst>
          </p:cNvPr>
          <p:cNvSpPr/>
          <p:nvPr/>
        </p:nvSpPr>
        <p:spPr>
          <a:xfrm flipH="1">
            <a:off x="924560" y="751840"/>
            <a:ext cx="59740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KNN Model</a:t>
            </a:r>
          </a:p>
        </p:txBody>
      </p:sp>
      <p:pic>
        <p:nvPicPr>
          <p:cNvPr id="4098" name="Picture 2" descr="https://lh5.googleusercontent.com/3ZHvRCZ0Y8nQ38AsKed_GhmBUR6kC2oqqyt0t83EKwGoM8MttULN7tETZfKzSIVxvRPJ5pzc5tDjgG0C11khS2yJ9-aWb0VvFw_3HtLXFyT0_IkjREl2-G2NtUGSrS9Gyeui8uUq">
            <a:extLst>
              <a:ext uri="{FF2B5EF4-FFF2-40B4-BE49-F238E27FC236}">
                <a16:creationId xmlns:a16="http://schemas.microsoft.com/office/drawing/2014/main" id="{5B4A4F34-CA85-4BED-9D4C-BB83DB5B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" y="1602740"/>
            <a:ext cx="7967346" cy="50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C029AB-25D9-4265-B7CE-E163B1F8B715}"/>
              </a:ext>
            </a:extLst>
          </p:cNvPr>
          <p:cNvSpPr/>
          <p:nvPr/>
        </p:nvSpPr>
        <p:spPr>
          <a:xfrm flipH="1">
            <a:off x="9144000" y="3129280"/>
            <a:ext cx="2143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Best accuracy at K=1  </a:t>
            </a:r>
            <a:r>
              <a:rPr lang="en-US" sz="2400" dirty="0">
                <a:highlight>
                  <a:srgbClr val="FF00FF"/>
                </a:highlight>
              </a:rPr>
              <a:t>(95.17%)</a:t>
            </a:r>
            <a:endParaRPr lang="en-IN" sz="2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6677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02C4C-CEC5-4449-A978-03C76FC1D893}"/>
              </a:ext>
            </a:extLst>
          </p:cNvPr>
          <p:cNvSpPr/>
          <p:nvPr/>
        </p:nvSpPr>
        <p:spPr>
          <a:xfrm>
            <a:off x="1026160" y="436880"/>
            <a:ext cx="5792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NAÏVE BAYES Model</a:t>
            </a:r>
          </a:p>
        </p:txBody>
      </p:sp>
      <p:pic>
        <p:nvPicPr>
          <p:cNvPr id="5122" name="Picture 2" descr="https://lh3.googleusercontent.com/0ohm8EpNy2-ljybQnDxRKXoy1sKKBlEJnBSEUQwbxVEslC3hNiUL8TzBFEmpV7fOT2j6u5ZGaByfvZt-h38ocPZ_AjjXfJdGDf58Wm00rOXUJhy11ddW6UsPvarFaaBZyYa47Pbx">
            <a:extLst>
              <a:ext uri="{FF2B5EF4-FFF2-40B4-BE49-F238E27FC236}">
                <a16:creationId xmlns:a16="http://schemas.microsoft.com/office/drawing/2014/main" id="{CAA2A0E7-E090-42B7-B60E-9CE349EA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1381760"/>
            <a:ext cx="7904480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659D0E-0892-444C-A029-96EEE77CDAE4}"/>
              </a:ext>
            </a:extLst>
          </p:cNvPr>
          <p:cNvSpPr/>
          <p:nvPr/>
        </p:nvSpPr>
        <p:spPr>
          <a:xfrm>
            <a:off x="8416031" y="3244334"/>
            <a:ext cx="32581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Accuracy  =  </a:t>
            </a:r>
            <a:r>
              <a:rPr lang="en-US" sz="2000" dirty="0">
                <a:highlight>
                  <a:srgbClr val="FF00FF"/>
                </a:highlight>
              </a:rPr>
              <a:t>80.47%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963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51A1D-1C51-44A7-ADAA-5DE34A5D1D50}"/>
              </a:ext>
            </a:extLst>
          </p:cNvPr>
          <p:cNvSpPr/>
          <p:nvPr/>
        </p:nvSpPr>
        <p:spPr>
          <a:xfrm>
            <a:off x="487680" y="619760"/>
            <a:ext cx="865632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Future Work: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Combination of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9584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CA21-EABA-46E2-A820-7EF70899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449" y="1260629"/>
            <a:ext cx="8559384" cy="745724"/>
          </a:xfrm>
        </p:spPr>
        <p:txBody>
          <a:bodyPr/>
          <a:lstStyle/>
          <a:p>
            <a:r>
              <a:rPr lang="en-US" sz="4000" b="1" dirty="0"/>
              <a:t>Bank Marketing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C21B-6160-4AEB-B166-401E48A5B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00052"/>
            <a:ext cx="9190757" cy="435236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/>
              <a:t>This project is based on the direct marketing campaigns of a Portuguese banking institution. This marketing campaigns were based on phone calls. Often, a client was contacted more than once in order to assess if the product (bank term deposit) would be subscribed ('yes') or not subscribed (‘no’).</a:t>
            </a:r>
          </a:p>
        </p:txBody>
      </p:sp>
    </p:spTree>
    <p:extLst>
      <p:ext uri="{BB962C8B-B14F-4D97-AF65-F5344CB8AC3E}">
        <p14:creationId xmlns:p14="http://schemas.microsoft.com/office/powerpoint/2010/main" val="225875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E4191-CF14-4AFA-9385-FBE1E493F64B}"/>
              </a:ext>
            </a:extLst>
          </p:cNvPr>
          <p:cNvSpPr/>
          <p:nvPr/>
        </p:nvSpPr>
        <p:spPr>
          <a:xfrm>
            <a:off x="3911600" y="975360"/>
            <a:ext cx="497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Decision Tree</a:t>
            </a:r>
          </a:p>
        </p:txBody>
      </p:sp>
      <p:pic>
        <p:nvPicPr>
          <p:cNvPr id="6148" name="Picture 4" descr="https://lh3.googleusercontent.com/Rk8EzpVr0n3bFVlCoAPwZlJiFSa79VghhB52_2-M2DA91Fu0bq1darEUL0ZxYbydUN8uG3q8YlEHgK2libHxF5fdbn58xD9RPfxWV03lpkdeKGzHj_zdrgKAPSkCoUSohP7rrF2l">
            <a:extLst>
              <a:ext uri="{FF2B5EF4-FFF2-40B4-BE49-F238E27FC236}">
                <a16:creationId xmlns:a16="http://schemas.microsoft.com/office/drawing/2014/main" id="{B872A081-18A0-4E1F-8F8E-DDBF32FD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627" y="1775905"/>
            <a:ext cx="5924365" cy="47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F3A1AF-5E43-4464-8CDE-315EC225CB38}"/>
              </a:ext>
            </a:extLst>
          </p:cNvPr>
          <p:cNvSpPr/>
          <p:nvPr/>
        </p:nvSpPr>
        <p:spPr>
          <a:xfrm flipH="1">
            <a:off x="1029809" y="5552657"/>
            <a:ext cx="3275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decision tree gives an </a:t>
            </a:r>
            <a:r>
              <a:rPr lang="en-US" b="1" dirty="0"/>
              <a:t>accuracy of </a:t>
            </a:r>
            <a:r>
              <a:rPr lang="en-US" b="1" dirty="0">
                <a:solidFill>
                  <a:srgbClr val="FFFF00"/>
                </a:solidFill>
              </a:rPr>
              <a:t>90.13%.</a:t>
            </a:r>
          </a:p>
          <a:p>
            <a:endParaRPr lang="en-US" b="1" dirty="0"/>
          </a:p>
        </p:txBody>
      </p:sp>
      <p:pic>
        <p:nvPicPr>
          <p:cNvPr id="6150" name="Picture 6" descr="https://lh3.googleusercontent.com/dEcSsu0HaSiZsehUdGEEXf9O5Cu9zOEFgm47VkwpM3EHIGiS79IwhussIQTQ9GhMIAOsQoLUHmIxGIoSTMws3CBgNfPirxKlef93klHuBALOGAaV2hnnrCuIFON7qOdB50w_DyTa">
            <a:extLst>
              <a:ext uri="{FF2B5EF4-FFF2-40B4-BE49-F238E27FC236}">
                <a16:creationId xmlns:a16="http://schemas.microsoft.com/office/drawing/2014/main" id="{2B07D64D-716C-47B3-97E0-2206C9F5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9" y="1862394"/>
            <a:ext cx="5388539" cy="369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032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054C9B-A198-4575-BDD2-63ABA1EDCDD5}"/>
              </a:ext>
            </a:extLst>
          </p:cNvPr>
          <p:cNvSpPr/>
          <p:nvPr/>
        </p:nvSpPr>
        <p:spPr>
          <a:xfrm>
            <a:off x="4180840" y="1005840"/>
            <a:ext cx="4439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Random Forest</a:t>
            </a:r>
          </a:p>
        </p:txBody>
      </p:sp>
      <p:pic>
        <p:nvPicPr>
          <p:cNvPr id="7170" name="Picture 2" descr="https://lh5.googleusercontent.com/t5BLnP4G0qaFkUO6x7QXcGtpi_d2fcD-aiRChxzw9mCzlq5RHlMeAIFErrmbSBRjLjwJ8N7t8eDtbwXWaeAsykSZ0aJzFWbtRE_-MDRajMTqt6dKqg9nluP9qn1x5juyB6j1YBUD">
            <a:extLst>
              <a:ext uri="{FF2B5EF4-FFF2-40B4-BE49-F238E27FC236}">
                <a16:creationId xmlns:a16="http://schemas.microsoft.com/office/drawing/2014/main" id="{A1F9E684-3E1F-414F-A9CC-36FCCE0B5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2290439"/>
            <a:ext cx="4950319" cy="389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74BAAB-14CC-4F3F-A575-C38BECE204B3}"/>
              </a:ext>
            </a:extLst>
          </p:cNvPr>
          <p:cNvSpPr/>
          <p:nvPr/>
        </p:nvSpPr>
        <p:spPr>
          <a:xfrm>
            <a:off x="5319291" y="3340298"/>
            <a:ext cx="490047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Random Forest gives an </a:t>
            </a:r>
            <a:r>
              <a:rPr lang="en-US" b="1" dirty="0"/>
              <a:t>accuracy of </a:t>
            </a:r>
            <a:r>
              <a:rPr lang="en-US" b="1" dirty="0">
                <a:solidFill>
                  <a:srgbClr val="FFFF00"/>
                </a:solidFill>
                <a:highlight>
                  <a:srgbClr val="FF00FF"/>
                </a:highlight>
              </a:rPr>
              <a:t>89.54%.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2052764"/>
            <a:ext cx="10058400" cy="2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7859" y="555812"/>
            <a:ext cx="618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7155"/>
              </p:ext>
            </p:extLst>
          </p:nvPr>
        </p:nvGraphicFramePr>
        <p:xfrm>
          <a:off x="1924424" y="1885078"/>
          <a:ext cx="81280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95.17%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Naive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Full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82.12304%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Stepwise Forward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82.12915%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Stepwise Backward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82.12983%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479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6930" y="770965"/>
            <a:ext cx="6811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FA13CF-0744-4D04-8196-AE9684470365}"/>
              </a:ext>
            </a:extLst>
          </p:cNvPr>
          <p:cNvSpPr/>
          <p:nvPr/>
        </p:nvSpPr>
        <p:spPr>
          <a:xfrm>
            <a:off x="735495" y="1679712"/>
            <a:ext cx="90048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 Analytics algorithms can help us in correctly classifying whether someone will open a deposit account with the bank or not.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 For this purpose, the best model/ algorithm is KNN as it can correctly classify 95% records.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 Hence, bank telemarketers can now determine if a potential customer will open a deposit account or not with 95% accuracy, helping them to target customers more accurately, saving time and man hours.</a:t>
            </a:r>
          </a:p>
        </p:txBody>
      </p:sp>
    </p:spTree>
    <p:extLst>
      <p:ext uri="{BB962C8B-B14F-4D97-AF65-F5344CB8AC3E}">
        <p14:creationId xmlns:p14="http://schemas.microsoft.com/office/powerpoint/2010/main" val="117422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3169A-D570-4F15-8A23-0E41C0360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3" y="1757780"/>
            <a:ext cx="7173156" cy="39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B359E-4890-4C97-93C4-AFAD18EA9272}"/>
              </a:ext>
            </a:extLst>
          </p:cNvPr>
          <p:cNvSpPr txBox="1"/>
          <p:nvPr/>
        </p:nvSpPr>
        <p:spPr>
          <a:xfrm>
            <a:off x="207390" y="452761"/>
            <a:ext cx="1057010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2400" dirty="0"/>
              <a:t>Implemented multiple classification algorithms to build a model that predicts the success of telemarketing calls for selling bank long term deposits.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/>
              <a:t>Potential Solutions</a:t>
            </a:r>
          </a:p>
          <a:p>
            <a:endParaRPr lang="en-US" sz="4000" b="1" dirty="0"/>
          </a:p>
          <a:p>
            <a:pPr algn="just"/>
            <a:r>
              <a:rPr lang="en-US" sz="2400" dirty="0"/>
              <a:t>We will be making different models and test for their accuracy to decide which model provides the best solution to improve the revenue by opening deposit accounts in the bank. </a:t>
            </a:r>
            <a:endParaRPr lang="en-US" sz="2400" b="1" dirty="0"/>
          </a:p>
          <a:p>
            <a:endParaRPr lang="en-US" sz="2400" b="1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5703E-DA8A-428F-8B39-BD97007A76A6}"/>
              </a:ext>
            </a:extLst>
          </p:cNvPr>
          <p:cNvSpPr txBox="1"/>
          <p:nvPr/>
        </p:nvSpPr>
        <p:spPr>
          <a:xfrm>
            <a:off x="346229" y="887767"/>
            <a:ext cx="558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26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F71CE-694C-42C5-9CDD-245F9108928D}"/>
              </a:ext>
            </a:extLst>
          </p:cNvPr>
          <p:cNvSpPr txBox="1"/>
          <p:nvPr/>
        </p:nvSpPr>
        <p:spPr>
          <a:xfrm>
            <a:off x="1622754" y="238478"/>
            <a:ext cx="7529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Data Analysis</a:t>
            </a:r>
            <a:r>
              <a:rPr lang="en-US" sz="5400" dirty="0"/>
              <a:t>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C8047B-3FDB-4418-999C-0DFEF43EEA5E}"/>
              </a:ext>
            </a:extLst>
          </p:cNvPr>
          <p:cNvCxnSpPr/>
          <p:nvPr/>
        </p:nvCxnSpPr>
        <p:spPr>
          <a:xfrm>
            <a:off x="2994991" y="2093843"/>
            <a:ext cx="225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D7C936-C9D3-45F0-AD7C-4E93A620994B}"/>
              </a:ext>
            </a:extLst>
          </p:cNvPr>
          <p:cNvCxnSpPr/>
          <p:nvPr/>
        </p:nvCxnSpPr>
        <p:spPr>
          <a:xfrm>
            <a:off x="2994991" y="2252870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0C1FD3-788F-488D-8107-BB42B09958BE}"/>
              </a:ext>
            </a:extLst>
          </p:cNvPr>
          <p:cNvCxnSpPr/>
          <p:nvPr/>
        </p:nvCxnSpPr>
        <p:spPr>
          <a:xfrm>
            <a:off x="2994991" y="2557670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F4A55C-F700-4922-A468-DFDC655A728D}"/>
              </a:ext>
            </a:extLst>
          </p:cNvPr>
          <p:cNvCxnSpPr/>
          <p:nvPr/>
        </p:nvCxnSpPr>
        <p:spPr>
          <a:xfrm>
            <a:off x="2994991" y="2915478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9A5720-E946-4062-B64F-B9902270D68E}"/>
              </a:ext>
            </a:extLst>
          </p:cNvPr>
          <p:cNvCxnSpPr/>
          <p:nvPr/>
        </p:nvCxnSpPr>
        <p:spPr>
          <a:xfrm>
            <a:off x="2994991" y="3233530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21E1E0-0414-4977-A81B-5B19E0A96F77}"/>
              </a:ext>
            </a:extLst>
          </p:cNvPr>
          <p:cNvCxnSpPr/>
          <p:nvPr/>
        </p:nvCxnSpPr>
        <p:spPr>
          <a:xfrm>
            <a:off x="2994991" y="3389244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20FBB3-735B-401A-89DE-5385F2CC58B3}"/>
              </a:ext>
            </a:extLst>
          </p:cNvPr>
          <p:cNvCxnSpPr/>
          <p:nvPr/>
        </p:nvCxnSpPr>
        <p:spPr>
          <a:xfrm>
            <a:off x="3001615" y="3554896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101064-979A-43BB-A6AF-DE05BFE49852}"/>
              </a:ext>
            </a:extLst>
          </p:cNvPr>
          <p:cNvCxnSpPr/>
          <p:nvPr/>
        </p:nvCxnSpPr>
        <p:spPr>
          <a:xfrm>
            <a:off x="2961862" y="3713921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ABF8DC-25D9-4370-BAE1-7673D7A44623}"/>
              </a:ext>
            </a:extLst>
          </p:cNvPr>
          <p:cNvCxnSpPr/>
          <p:nvPr/>
        </p:nvCxnSpPr>
        <p:spPr>
          <a:xfrm>
            <a:off x="2961861" y="4031974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725067-64A0-42D0-87FA-302FB3E789F3}"/>
              </a:ext>
            </a:extLst>
          </p:cNvPr>
          <p:cNvCxnSpPr/>
          <p:nvPr/>
        </p:nvCxnSpPr>
        <p:spPr>
          <a:xfrm>
            <a:off x="2975114" y="4376531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ACD4E-0E62-4FED-BA48-6C7292C9A918}"/>
              </a:ext>
            </a:extLst>
          </p:cNvPr>
          <p:cNvCxnSpPr/>
          <p:nvPr/>
        </p:nvCxnSpPr>
        <p:spPr>
          <a:xfrm>
            <a:off x="2948611" y="4721090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7C4AF0-C729-4B43-A3BB-6FAFFED0F522}"/>
              </a:ext>
            </a:extLst>
          </p:cNvPr>
          <p:cNvCxnSpPr/>
          <p:nvPr/>
        </p:nvCxnSpPr>
        <p:spPr>
          <a:xfrm>
            <a:off x="2935356" y="4866858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DC76FC-9F09-42CA-B2F8-16717872555D}"/>
              </a:ext>
            </a:extLst>
          </p:cNvPr>
          <p:cNvCxnSpPr/>
          <p:nvPr/>
        </p:nvCxnSpPr>
        <p:spPr>
          <a:xfrm>
            <a:off x="2948610" y="5039144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0B0542-5013-4063-9DF1-F7934689BCE7}"/>
              </a:ext>
            </a:extLst>
          </p:cNvPr>
          <p:cNvCxnSpPr/>
          <p:nvPr/>
        </p:nvCxnSpPr>
        <p:spPr>
          <a:xfrm>
            <a:off x="2948611" y="5343940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C7D527-6380-43EA-AE31-D9AFA8CDD78F}"/>
              </a:ext>
            </a:extLst>
          </p:cNvPr>
          <p:cNvCxnSpPr/>
          <p:nvPr/>
        </p:nvCxnSpPr>
        <p:spPr>
          <a:xfrm>
            <a:off x="2922106" y="5701753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E3E207-3864-477C-8712-6722C8FDDD32}"/>
              </a:ext>
            </a:extLst>
          </p:cNvPr>
          <p:cNvCxnSpPr/>
          <p:nvPr/>
        </p:nvCxnSpPr>
        <p:spPr>
          <a:xfrm>
            <a:off x="2922106" y="5847526"/>
            <a:ext cx="3843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C6017A0-5EB7-4DE5-B5A5-A1FB281F6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2" y="1383086"/>
            <a:ext cx="4385233" cy="4649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B2FA29-983E-4BF1-9B42-867D412BC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37" y="1415173"/>
            <a:ext cx="4369025" cy="16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4BDB49-5461-49E2-8148-250794EC5FD3}"/>
              </a:ext>
            </a:extLst>
          </p:cNvPr>
          <p:cNvSpPr/>
          <p:nvPr/>
        </p:nvSpPr>
        <p:spPr>
          <a:xfrm>
            <a:off x="705532" y="2319179"/>
            <a:ext cx="11067068" cy="366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+mj-lt"/>
                <a:cs typeface="Times New Roman" panose="02020603050405020304" pitchFamily="18" charset="0"/>
              </a:rPr>
              <a:t>DATA VISUALIZATION USING BOX PLOTS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latin typeface="+mj-lt"/>
                <a:cs typeface="Times New Roman" panose="02020603050405020304" pitchFamily="18" charset="0"/>
              </a:rPr>
              <a:t> AND HISTOGRAMS</a:t>
            </a:r>
          </a:p>
          <a:p>
            <a:pPr algn="ctr">
              <a:lnSpc>
                <a:spcPct val="150000"/>
              </a:lnSpc>
            </a:pPr>
            <a:endParaRPr lang="en-US" sz="4000" b="1" dirty="0">
              <a:latin typeface="+mj-lt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32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6.googleusercontent.com/3cO1UF9BMq08kpteoBs5QuCGkBV5PZmZ7xejQPLhDjGqMTgjMFYFoLV_pCdgPuEegSkqrWvfaAT7hEFfwI2IExpZa-B4IzWdtF8qEl6WD_FWkfGIDKldxYOroY1c-zIIjsF6m69-">
            <a:extLst>
              <a:ext uri="{FF2B5EF4-FFF2-40B4-BE49-F238E27FC236}">
                <a16:creationId xmlns:a16="http://schemas.microsoft.com/office/drawing/2014/main" id="{4128B7C6-5502-42FC-B36B-F8C5B8C5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16" y="340660"/>
            <a:ext cx="11692638" cy="61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7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o4QtA-xFZ2-fiMn6-j49jTDvNFhb1qiTp5Bk7WQzz9Lbi0y_H0M-yVMQG7AvYYeQ_MmnFKsxggX753sIe6RZanj05pKrTtMRPtbqKu1yzstHCJh3_Oe3jyc2WJLuYYORw0TACkHF">
            <a:extLst>
              <a:ext uri="{FF2B5EF4-FFF2-40B4-BE49-F238E27FC236}">
                <a16:creationId xmlns:a16="http://schemas.microsoft.com/office/drawing/2014/main" id="{036723ED-2CEB-4B56-8C52-F1919E37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415" y="281557"/>
            <a:ext cx="2021294" cy="242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6.googleusercontent.com/hjgVon2MPxVOCPBgKe3644vWRIOvjeXN11T4UQNG90t4mb3--zbOVtDVy15AYAI9ZtAK4rtMs1zZ5-Ou-O58dl88WsQkKt0UqGmaRBnEs0rwkxK2CUaPJ16G-SuP9Z5CFfViAUbI">
            <a:extLst>
              <a:ext uri="{FF2B5EF4-FFF2-40B4-BE49-F238E27FC236}">
                <a16:creationId xmlns:a16="http://schemas.microsoft.com/office/drawing/2014/main" id="{BF171399-C716-451D-A632-F0CA32C4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8" y="281558"/>
            <a:ext cx="3095625" cy="242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FA2YNyc01NaNKZJEqSFDqVIYahw7Lu8N2qgLw_P-fwfNM5BrzowtCtfQP0-zsu2l5lp882t-M8csSc49vKpVt2vCNzekj3RDs6fPS3ywwHgAw_OLrYFTQT2mJ0JCKnRkLM6hpW85">
            <a:extLst>
              <a:ext uri="{FF2B5EF4-FFF2-40B4-BE49-F238E27FC236}">
                <a16:creationId xmlns:a16="http://schemas.microsoft.com/office/drawing/2014/main" id="{737B687A-6E77-4529-96B9-3F8A380B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0" y="2872133"/>
            <a:ext cx="2226639" cy="35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ZPOtiri1kBrdxm9czzA2ZTmRbdgZcMpZNShOMwfnApzRSA91v3MK2byTZ4rUWgL5JwFKmViEcuB_zgY1V81yWdP9GPAa1MDksnKASwNXW3pRRVqB6fwSAGok8FyjLeUbdPFIfB6Y">
            <a:extLst>
              <a:ext uri="{FF2B5EF4-FFF2-40B4-BE49-F238E27FC236}">
                <a16:creationId xmlns:a16="http://schemas.microsoft.com/office/drawing/2014/main" id="{B952BC6E-17AC-4999-95E5-7039D636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618" y="2872135"/>
            <a:ext cx="2226638" cy="35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FhbPsYAkJetdq-P78V-1nL0otSh9oDH9sNcW7x2NcrcKOORWn5KTyi_5OO9P7aZLmff7n7LLN0x_1GKQVqAxYjyYDmzJWhCtwovHNrNkaDaFPCIEANA1oL7FVUq5-S6E22i2Fw4W">
            <a:extLst>
              <a:ext uri="{FF2B5EF4-FFF2-40B4-BE49-F238E27FC236}">
                <a16:creationId xmlns:a16="http://schemas.microsoft.com/office/drawing/2014/main" id="{4DBC764F-86E2-40DB-9FCE-B2151093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2872135"/>
            <a:ext cx="2464146" cy="35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cWhYcm-Kt3UifzGALwz00Mw5TEP2hLabHqqaHtdOIyXDPTOqTsWkJ9jZXLh4Ska_LaOxDdO7bQt5OWUZX1CIWUVHGTBAlMv77nJWaGQqnj3e0gtN1q1uV1B7WMgq2VOxbY0Dh1n1">
            <a:extLst>
              <a:ext uri="{FF2B5EF4-FFF2-40B4-BE49-F238E27FC236}">
                <a16:creationId xmlns:a16="http://schemas.microsoft.com/office/drawing/2014/main" id="{4A040F01-F8FF-4220-878D-D7F6010F0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157435"/>
            <a:ext cx="2780363" cy="266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6.googleusercontent.com/xf76Ccpy9hfTG2P0IIScSxPpIbt4udPU_tw9c3b8msrRPoKbZIAlyyPVe5IsplJj_wltfOmFmRhFXMaPrhQnTvoVOZrAZyIEQxspiKGVEr_r-aZGcJERwjsQLAWKLwqUkFpISLs4">
            <a:extLst>
              <a:ext uri="{FF2B5EF4-FFF2-40B4-BE49-F238E27FC236}">
                <a16:creationId xmlns:a16="http://schemas.microsoft.com/office/drawing/2014/main" id="{32E674DA-60B1-44E5-88F8-C9237F00B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90" y="3094570"/>
            <a:ext cx="2156181" cy="32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6.googleusercontent.com/ZsHLPYBq7L61EMiN6_X8T2u1KhCoT-7hmRj1rhApdz0znuyHy4J54ss5aoc-orX2dZO2h3s93RNKtBjkk0g41AvjRq0404PKRqwj5y-CKyxrmVBoyP91_95T5Mz2D0ry2iWwOMwg">
            <a:extLst>
              <a:ext uri="{FF2B5EF4-FFF2-40B4-BE49-F238E27FC236}">
                <a16:creationId xmlns:a16="http://schemas.microsoft.com/office/drawing/2014/main" id="{6BF760E4-55E4-4ABD-849B-F3192EDC1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72516"/>
            <a:ext cx="3063120" cy="292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0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63"/>
            <a:ext cx="3778610" cy="2235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249" y="4809040"/>
            <a:ext cx="3338752" cy="20861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23" y="4812410"/>
            <a:ext cx="4604619" cy="2082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061" y="2049749"/>
            <a:ext cx="4483939" cy="2809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81" y="-5045"/>
            <a:ext cx="4600619" cy="2242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29" y="0"/>
            <a:ext cx="4163786" cy="22641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792"/>
            <a:ext cx="3962934" cy="26868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8958"/>
            <a:ext cx="4550770" cy="2089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23" y="2172791"/>
            <a:ext cx="3979463" cy="26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0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e 5">
            <a:extLst>
              <a:ext uri="{FF2B5EF4-FFF2-40B4-BE49-F238E27FC236}">
                <a16:creationId xmlns:a16="http://schemas.microsoft.com/office/drawing/2014/main" id="{368F4A7E-8DF2-4BC6-898F-51BB37A3ED54}"/>
              </a:ext>
            </a:extLst>
          </p:cNvPr>
          <p:cNvSpPr/>
          <p:nvPr/>
        </p:nvSpPr>
        <p:spPr>
          <a:xfrm>
            <a:off x="7453069" y="1269365"/>
            <a:ext cx="366697" cy="41825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DE66F-7CF8-4494-98B7-DED6122E074A}"/>
              </a:ext>
            </a:extLst>
          </p:cNvPr>
          <p:cNvSpPr txBox="1"/>
          <p:nvPr/>
        </p:nvSpPr>
        <p:spPr>
          <a:xfrm>
            <a:off x="7923691" y="1974116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Term Deposit </a:t>
            </a:r>
            <a:r>
              <a:rPr lang="en-US" dirty="0"/>
              <a:t>is heavily biased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30A20-2D85-42F0-9B4A-F57E85C3011C}"/>
              </a:ext>
            </a:extLst>
          </p:cNvPr>
          <p:cNvCxnSpPr/>
          <p:nvPr/>
        </p:nvCxnSpPr>
        <p:spPr>
          <a:xfrm>
            <a:off x="10388602" y="2614863"/>
            <a:ext cx="0" cy="1588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EB0711F-A8C2-4D03-B81B-285E9E4B04DB}"/>
              </a:ext>
            </a:extLst>
          </p:cNvPr>
          <p:cNvSpPr/>
          <p:nvPr/>
        </p:nvSpPr>
        <p:spPr>
          <a:xfrm>
            <a:off x="278296" y="284480"/>
            <a:ext cx="701851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1269365"/>
            <a:ext cx="7070848" cy="41825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636417" y="4151282"/>
            <a:ext cx="4479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To resolve, we used upSample() in the caret package for Upsampling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5570395"/>
            <a:ext cx="320001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3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5859</TotalTime>
  <Words>476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Times New Roman</vt:lpstr>
      <vt:lpstr>Wingdings 3</vt:lpstr>
      <vt:lpstr>Ion</vt:lpstr>
      <vt:lpstr>     Bank Marketing Analysis</vt:lpstr>
      <vt:lpstr>Bank Marketing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Analysis</dc:title>
  <dc:creator>Anali Inamke</dc:creator>
  <cp:lastModifiedBy>Windows User</cp:lastModifiedBy>
  <cp:revision>107</cp:revision>
  <dcterms:created xsi:type="dcterms:W3CDTF">2018-04-24T00:16:44Z</dcterms:created>
  <dcterms:modified xsi:type="dcterms:W3CDTF">2018-12-01T06:05:18Z</dcterms:modified>
</cp:coreProperties>
</file>