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57" r:id="rId3"/>
    <p:sldId id="263" r:id="rId4"/>
    <p:sldId id="258" r:id="rId5"/>
    <p:sldId id="266" r:id="rId6"/>
    <p:sldId id="265" r:id="rId7"/>
    <p:sldId id="259" r:id="rId8"/>
    <p:sldId id="267" r:id="rId9"/>
    <p:sldId id="262" r:id="rId10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5"/>
    <a:srgbClr val="3398FF"/>
    <a:srgbClr val="009900"/>
    <a:srgbClr val="FC7F72"/>
    <a:srgbClr val="4472C4"/>
    <a:srgbClr val="6E707D"/>
    <a:srgbClr val="2F528F"/>
    <a:srgbClr val="397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7"/>
    <p:restoredTop sz="94677"/>
  </p:normalViewPr>
  <p:slideViewPr>
    <p:cSldViewPr snapToGrid="0" snapToObjects="1">
      <p:cViewPr>
        <p:scale>
          <a:sx n="73" d="100"/>
          <a:sy n="73" d="100"/>
        </p:scale>
        <p:origin x="268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AD1B-D8A9-CB4E-B013-34AAA91A7A8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AD1B-D8A9-CB4E-B013-34AAA91A7A8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A7AAB-F7CE-A140-9556-6363623D9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.emf"/><Relationship Id="rId26" Type="http://schemas.openxmlformats.org/officeDocument/2006/relationships/image" Target="../media/image3.emf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0" t="35015" r="28877" b="33041"/>
          <a:stretch/>
        </p:blipFill>
        <p:spPr>
          <a:xfrm>
            <a:off x="3366477" y="2714536"/>
            <a:ext cx="4363277" cy="24453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11530" y="2780886"/>
            <a:ext cx="2196935" cy="21969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468433" y="2739322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7616" y="4179403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" name="Oval 7"/>
          <p:cNvSpPr/>
          <p:nvPr/>
        </p:nvSpPr>
        <p:spPr>
          <a:xfrm>
            <a:off x="2390882" y="3240376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" name="Oval 9"/>
          <p:cNvSpPr/>
          <p:nvPr/>
        </p:nvSpPr>
        <p:spPr>
          <a:xfrm>
            <a:off x="438105" y="4227759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Oval 10"/>
          <p:cNvSpPr/>
          <p:nvPr/>
        </p:nvSpPr>
        <p:spPr>
          <a:xfrm>
            <a:off x="1467556" y="4936257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45281" y="2556049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81" y="2556049"/>
                <a:ext cx="215828" cy="169277"/>
              </a:xfrm>
              <a:prstGeom prst="rect">
                <a:avLst/>
              </a:prstGeom>
              <a:blipFill rotWithShape="0">
                <a:blip r:embed="rId3"/>
                <a:stretch>
                  <a:fillRect l="-8571" r="-8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91731" y="3102577"/>
                <a:ext cx="21255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731" y="3102577"/>
                <a:ext cx="212558" cy="169277"/>
              </a:xfrm>
              <a:prstGeom prst="rect">
                <a:avLst/>
              </a:prstGeom>
              <a:blipFill rotWithShape="0">
                <a:blip r:embed="rId4"/>
                <a:stretch>
                  <a:fillRect l="-8571" r="-5714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12369" y="4062339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369" y="4062339"/>
                <a:ext cx="215828" cy="169277"/>
              </a:xfrm>
              <a:prstGeom prst="rect">
                <a:avLst/>
              </a:prstGeom>
              <a:blipFill rotWithShape="0">
                <a:blip r:embed="rId5"/>
                <a:stretch>
                  <a:fillRect l="-8571" r="-8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5158" y="4090155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8" y="4090155"/>
                <a:ext cx="215828" cy="169277"/>
              </a:xfrm>
              <a:prstGeom prst="rect">
                <a:avLst/>
              </a:prstGeom>
              <a:blipFill rotWithShape="0">
                <a:blip r:embed="rId6"/>
                <a:stretch>
                  <a:fillRect l="-8333" r="-555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549873" y="3240375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8106" y="2926936"/>
            <a:ext cx="7076" cy="19247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42667" y="4746422"/>
                <a:ext cx="15168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</a:rPr>
                        <m:t>| {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667" y="4746422"/>
                <a:ext cx="1516890" cy="153888"/>
              </a:xfrm>
              <a:prstGeom prst="rect">
                <a:avLst/>
              </a:prstGeom>
              <a:blipFill rotWithShape="0">
                <a:blip r:embed="rId7"/>
                <a:stretch>
                  <a:fillRect t="-148000" r="-2008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V="1">
            <a:off x="244322" y="2629563"/>
            <a:ext cx="1756903" cy="107208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93349" y="2559499"/>
                <a:ext cx="151689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</a:rPr>
                        <m:t>| {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49" y="2559499"/>
                <a:ext cx="1516890" cy="153888"/>
              </a:xfrm>
              <a:prstGeom prst="rect">
                <a:avLst/>
              </a:prstGeom>
              <a:blipFill rotWithShape="0">
                <a:blip r:embed="rId8"/>
                <a:stretch>
                  <a:fillRect t="-144000" r="-1606" b="-1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342708" y="3796137"/>
            <a:ext cx="661040" cy="122324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-5354" y="4995007"/>
                <a:ext cx="102354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charset="0"/>
                        </a:rPr>
                        <m:t>| {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,…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1000" b="0" i="1" smtClean="0">
                          <a:latin typeface="Cambria Math" charset="0"/>
                        </a:rPr>
                        <m:t>}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54" y="4995007"/>
                <a:ext cx="1023549" cy="153888"/>
              </a:xfrm>
              <a:prstGeom prst="rect">
                <a:avLst/>
              </a:prstGeom>
              <a:blipFill rotWithShape="0">
                <a:blip r:embed="rId9"/>
                <a:stretch>
                  <a:fillRect t="-138462" r="-3571" b="-17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8921" y="2020116"/>
                <a:ext cx="30072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𝑀</m:t>
                      </m:r>
                      <m:r>
                        <a:rPr lang="en-US" sz="11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21" y="2020116"/>
                <a:ext cx="300723" cy="169277"/>
              </a:xfrm>
              <a:prstGeom prst="rect">
                <a:avLst/>
              </a:prstGeom>
              <a:blipFill rotWithShape="0">
                <a:blip r:embed="rId10"/>
                <a:stretch>
                  <a:fillRect l="-10204" r="-612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35458" y="1972459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 Neue" charset="0"/>
                <a:ea typeface="Helvetica Neue" charset="0"/>
                <a:cs typeface="Helvetica Neue" charset="0"/>
              </a:rPr>
              <a:t> Set of senators</a:t>
            </a:r>
            <a:endParaRPr lang="en-US" sz="11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769550" y="1957078"/>
                <a:ext cx="3985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550" y="1957078"/>
                <a:ext cx="398506" cy="2769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997705" y="1976205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Helvetica Neue" charset="0"/>
                <a:ea typeface="Helvetica Neue" charset="0"/>
                <a:cs typeface="Helvetica Neue" charset="0"/>
              </a:rPr>
              <a:t>for</a:t>
            </a:r>
            <a:endParaRPr lang="en-US" sz="11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207094" y="1972459"/>
                <a:ext cx="76020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charset="0"/>
                        </a:rPr>
                        <m:t>𝑖</m:t>
                      </m:r>
                      <m:r>
                        <a:rPr lang="en-US" sz="1100" b="0" i="1" smtClean="0">
                          <a:latin typeface="Cambria Math" charset="0"/>
                        </a:rPr>
                        <m:t>=1…6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094" y="1972459"/>
                <a:ext cx="760208" cy="2616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536010" y="104774"/>
                <a:ext cx="12898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Distance Matrix </a:t>
                </a:r>
                <a14:m>
                  <m:oMath xmlns:m="http://schemas.openxmlformats.org/officeDocument/2006/math">
                    <m:r>
                      <a:rPr lang="en-US" sz="1100" i="1" u="sng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endParaRPr lang="en-US" sz="1100" u="sng" dirty="0"/>
              </a:p>
              <a:p>
                <a:endParaRPr lang="en-US" sz="1100" u="sng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010" y="104774"/>
                <a:ext cx="1289840" cy="430887"/>
              </a:xfrm>
              <a:prstGeom prst="rect">
                <a:avLst/>
              </a:prstGeom>
              <a:blipFill rotWithShape="0">
                <a:blip r:embed="rId1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021470" y="3642118"/>
                <a:ext cx="97975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Circular</a:t>
                </a:r>
              </a:p>
              <a:p>
                <a:pPr algn="ctr"/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Split System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u="sng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∑</m:t>
                      </m:r>
                    </m:oMath>
                  </m:oMathPara>
                </a14:m>
                <a:endParaRPr lang="en-US" sz="1100" u="sng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70" y="3642118"/>
                <a:ext cx="979755" cy="600164"/>
              </a:xfrm>
              <a:prstGeom prst="rect">
                <a:avLst/>
              </a:prstGeom>
              <a:blipFill rotWithShape="0">
                <a:blip r:embed="rId14"/>
                <a:stretch>
                  <a:fillRect t="-1010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314293" y="3365361"/>
                <a:ext cx="39722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293" y="3365361"/>
                <a:ext cx="397224" cy="2616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426269" y="4100379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269" y="4100379"/>
                <a:ext cx="400494" cy="2616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5501367" y="2607594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67" y="2607594"/>
                <a:ext cx="400494" cy="2616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5435026" y="4902568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026" y="4902568"/>
                <a:ext cx="400494" cy="2616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3310247" y="3226307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47" y="3226307"/>
                <a:ext cx="400494" cy="26161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300120" y="3959350"/>
                <a:ext cx="40049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120" y="3959350"/>
                <a:ext cx="400494" cy="2616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6590446"/>
                  </p:ext>
                </p:extLst>
              </p:nvPr>
            </p:nvGraphicFramePr>
            <p:xfrm>
              <a:off x="-5641751" y="5860197"/>
              <a:ext cx="468867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229"/>
                    <a:gridCol w="740229"/>
                    <a:gridCol w="740229"/>
                    <a:gridCol w="1294544"/>
                    <a:gridCol w="117344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7772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6590446"/>
                  </p:ext>
                </p:extLst>
              </p:nvPr>
            </p:nvGraphicFramePr>
            <p:xfrm>
              <a:off x="-5641751" y="5860197"/>
              <a:ext cx="468867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229"/>
                    <a:gridCol w="740229"/>
                    <a:gridCol w="740229"/>
                    <a:gridCol w="1294544"/>
                    <a:gridCol w="117344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1639" r="-53278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101653" t="-1639" r="-43719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200000" t="-1639" r="-33360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1"/>
                          <a:stretch>
                            <a:fillRect l="-172642" t="-1639" r="-91981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299482" t="-1639" r="-1036" b="-6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101639" r="-53278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201639" r="-53278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301639" r="-53278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1"/>
                          <a:stretch>
                            <a:fillRect l="-172642" t="-301639" r="-9198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401639" r="-53278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Yea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501639" r="-53278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1"/>
                          <a:stretch>
                            <a:fillRect l="-820" t="-601639" r="-53278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Abstain 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Helvetica Neue" charset="0"/>
                              <a:ea typeface="Helvetica Neue" charset="0"/>
                              <a:cs typeface="Helvetica Neue" charset="0"/>
                            </a:rPr>
                            <a:t>Nay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Helvetica Neue" charset="0"/>
                            <a:ea typeface="Helvetica Neue" charset="0"/>
                            <a:cs typeface="Helvetica Neue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442011" y="5053343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011" y="5053343"/>
                <a:ext cx="215828" cy="169277"/>
              </a:xfrm>
              <a:prstGeom prst="rect">
                <a:avLst/>
              </a:prstGeom>
              <a:blipFill rotWithShape="0">
                <a:blip r:embed="rId22"/>
                <a:stretch>
                  <a:fillRect l="-8571" r="-8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30191" y="3083426"/>
                <a:ext cx="2158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91" y="3083426"/>
                <a:ext cx="215828" cy="169277"/>
              </a:xfrm>
              <a:prstGeom prst="rect">
                <a:avLst/>
              </a:prstGeom>
              <a:blipFill rotWithShape="0">
                <a:blip r:embed="rId23"/>
                <a:stretch>
                  <a:fillRect l="-8333" r="-555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6080620" y="2629563"/>
            <a:ext cx="1459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>
                <a:latin typeface="Helvetica Neue" charset="0"/>
                <a:ea typeface="Helvetica Neue" charset="0"/>
                <a:cs typeface="Helvetica Neue" charset="0"/>
              </a:rPr>
              <a:t>Planar Splits Graph</a:t>
            </a:r>
            <a:endParaRPr lang="en-US" sz="1100" u="sng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5639" y="80969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29296" y="8096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65639" y="2558350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41807" y="104692"/>
                <a:ext cx="178305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Roll-call Vote (</a:t>
                </a:r>
                <a14:m>
                  <m:oMath xmlns:m="http://schemas.openxmlformats.org/officeDocument/2006/math">
                    <m:r>
                      <a:rPr lang="en-US" sz="1100" b="0" i="1" u="sng" smtClean="0">
                        <a:latin typeface="Cambria Math" charset="0"/>
                        <a:ea typeface="Helvetica Neue" charset="0"/>
                        <a:cs typeface="Helvetica Neue" charset="0"/>
                      </a:rPr>
                      <m:t>𝑣</m:t>
                    </m:r>
                  </m:oMath>
                </a14:m>
                <a:r>
                  <a:rPr lang="en-US" sz="1100" u="sng" dirty="0" smtClean="0">
                    <a:latin typeface="Helvetica Neue" charset="0"/>
                    <a:ea typeface="Helvetica Neue" charset="0"/>
                    <a:cs typeface="Helvetica Neue" charset="0"/>
                  </a:rPr>
                  <a:t>) Matrix </a:t>
                </a:r>
                <a14:m>
                  <m:oMath xmlns:m="http://schemas.openxmlformats.org/officeDocument/2006/math">
                    <m:r>
                      <a:rPr lang="en-US" sz="1100" b="0" i="1" u="sng" smtClean="0">
                        <a:latin typeface="Cambria Math" charset="0"/>
                        <a:ea typeface="Helvetica Neue" charset="0"/>
                        <a:cs typeface="Helvetica Neue" charset="0"/>
                      </a:rPr>
                      <m:t>𝑅</m:t>
                    </m:r>
                  </m:oMath>
                </a14:m>
                <a:endParaRPr lang="en-US" sz="1100" u="sng" dirty="0"/>
              </a:p>
              <a:p>
                <a:endParaRPr lang="en-US" sz="1100" u="sng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7" y="104692"/>
                <a:ext cx="1783052" cy="430887"/>
              </a:xfrm>
              <a:prstGeom prst="rect">
                <a:avLst/>
              </a:prstGeom>
              <a:blipFill rotWithShape="0">
                <a:blip r:embed="rId24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4247400" y="255835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5273" y="27808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00242" y="457974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18809" y="47208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04977" y="39913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04977" y="328193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775224" y="350063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58365" y="336536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80539" y="413632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64623" y="384761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089767" y="361258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Helvetica Neue" charset="0"/>
                <a:ea typeface="Helvetica Neue" charset="0"/>
                <a:cs typeface="Helvetica Neue" charset="0"/>
              </a:rPr>
              <a:t>0.5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31529" y="346570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0.5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62872" y="372450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917810" y="41462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4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81613" y="396936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651760" y="339589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4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620249" y="462645"/>
            <a:ext cx="2925241" cy="147689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3521" y="462645"/>
            <a:ext cx="2641710" cy="147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5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9" t="42628" r="14127" b="28138"/>
          <a:stretch/>
        </p:blipFill>
        <p:spPr>
          <a:xfrm>
            <a:off x="0" y="342556"/>
            <a:ext cx="7772400" cy="28169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1" t="15286" r="25928" b="14108"/>
          <a:stretch/>
        </p:blipFill>
        <p:spPr>
          <a:xfrm>
            <a:off x="3845906" y="2816017"/>
            <a:ext cx="3687243" cy="635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9636879" y="3135563"/>
            <a:ext cx="2156968" cy="8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7" name="Rectangle 6"/>
          <p:cNvSpPr/>
          <p:nvPr/>
        </p:nvSpPr>
        <p:spPr>
          <a:xfrm rot="20992208">
            <a:off x="-7337636" y="3144439"/>
            <a:ext cx="118508" cy="67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10" name="Rectangle 9"/>
          <p:cNvSpPr/>
          <p:nvPr/>
        </p:nvSpPr>
        <p:spPr>
          <a:xfrm rot="21021719">
            <a:off x="-7504614" y="3154193"/>
            <a:ext cx="139700" cy="74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14" name="Oval 13"/>
          <p:cNvSpPr/>
          <p:nvPr/>
        </p:nvSpPr>
        <p:spPr>
          <a:xfrm>
            <a:off x="1771224" y="2346517"/>
            <a:ext cx="1396181" cy="812475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95409" y="7619066"/>
            <a:ext cx="1208745" cy="1555046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46510" y="28635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135163" y="2863517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8414" y="524260"/>
            <a:ext cx="890573" cy="812475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01493" y="2597385"/>
            <a:ext cx="890573" cy="812475"/>
          </a:xfrm>
          <a:prstGeom prst="ellipse">
            <a:avLst/>
          </a:prstGeom>
          <a:solidFill>
            <a:srgbClr val="4472C4">
              <a:alpha val="14902"/>
            </a:srgbClr>
          </a:solidFill>
          <a:ln w="31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48267" y="3544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4240487" y="354431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11394" y="24142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7203614" y="2414221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36417" y="88971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825070" y="8897113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896114" y="713019"/>
            <a:ext cx="134912" cy="9724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2948" y="16775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Center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-71009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972" y="367065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54770" y="367065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18328" y="-937"/>
            <a:ext cx="202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116</a:t>
            </a:r>
            <a:r>
              <a:rPr lang="en-US" sz="1200" baseline="30000" dirty="0" smtClean="0">
                <a:latin typeface="Helvetica Neue" charset="0"/>
                <a:ea typeface="Helvetica Neue" charset="0"/>
                <a:cs typeface="Helvetica Neue" charset="0"/>
              </a:rPr>
              <a:t>th</a:t>
            </a:r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 Senate Split Network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570" y="3667374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Republican Split Network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73902" y="3665877"/>
            <a:ext cx="1904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Democrat* Split Network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1" t="19339" r="27481" b="19638"/>
          <a:stretch/>
        </p:blipFill>
        <p:spPr>
          <a:xfrm>
            <a:off x="770869" y="4142912"/>
            <a:ext cx="2304169" cy="3476154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6368321" y="643306"/>
            <a:ext cx="531243" cy="247850"/>
          </a:xfrm>
          <a:prstGeom prst="ellipse">
            <a:avLst/>
          </a:prstGeom>
          <a:solidFill>
            <a:srgbClr val="FF6665">
              <a:alpha val="14902"/>
            </a:srgbClr>
          </a:solidFill>
          <a:ln w="3175">
            <a:solidFill>
              <a:srgbClr val="FF66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37688" y="5593349"/>
            <a:ext cx="531243" cy="247850"/>
          </a:xfrm>
          <a:prstGeom prst="ellipse">
            <a:avLst/>
          </a:prstGeom>
          <a:solidFill>
            <a:srgbClr val="FF6665">
              <a:alpha val="14902"/>
            </a:srgbClr>
          </a:solidFill>
          <a:ln w="3175">
            <a:solidFill>
              <a:srgbClr val="FF66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29938" y="3330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6622158" y="333058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805412" y="53390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2797632" y="5339078"/>
            <a:ext cx="276999" cy="2769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444847" y="246709"/>
            <a:ext cx="172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7727" y="138987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96075" y="4249294"/>
            <a:ext cx="172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8955" y="4141572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4169197" y="4255443"/>
            <a:ext cx="172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92077" y="4147721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64273" y="1548288"/>
            <a:ext cx="59142" cy="0"/>
          </a:xfrm>
          <a:prstGeom prst="line">
            <a:avLst/>
          </a:prstGeom>
          <a:ln w="38100">
            <a:solidFill>
              <a:srgbClr val="339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64273" y="1655490"/>
            <a:ext cx="59142" cy="0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64273" y="1768998"/>
            <a:ext cx="59142" cy="0"/>
          </a:xfrm>
          <a:prstGeom prst="line">
            <a:avLst/>
          </a:prstGeom>
          <a:ln w="38100">
            <a:solidFill>
              <a:srgbClr val="FF66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4847" y="1448260"/>
            <a:ext cx="5790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Democrat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4847" y="1555462"/>
            <a:ext cx="6896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>
                <a:latin typeface="Helvetica Neue" charset="0"/>
                <a:ea typeface="Helvetica Neue" charset="0"/>
                <a:cs typeface="Helvetica Neue" charset="0"/>
              </a:rPr>
              <a:t>Independent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2269" y="1662888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mtClean="0">
                <a:latin typeface="Helvetica Neue" charset="0"/>
                <a:ea typeface="Helvetica Neue" charset="0"/>
                <a:cs typeface="Helvetica Neue" charset="0"/>
              </a:rPr>
              <a:t>Republican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4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" t="6452" b="6222"/>
          <a:stretch/>
        </p:blipFill>
        <p:spPr>
          <a:xfrm>
            <a:off x="562708" y="808402"/>
            <a:ext cx="6669124" cy="60495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61035" y="500625"/>
            <a:ext cx="3845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Correlation of L</a:t>
            </a:r>
            <a:r>
              <a:rPr lang="en-US" sz="1400" baseline="-25000" dirty="0" smtClean="0">
                <a:latin typeface="Helvetica Neue" charset="0"/>
                <a:ea typeface="Helvetica Neue" charset="0"/>
                <a:cs typeface="Helvetica Neue" charset="0"/>
              </a:rPr>
              <a:t>1 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and </a:t>
            </a:r>
            <a:r>
              <a:rPr lang="en-US" sz="1400" dirty="0" err="1" smtClean="0">
                <a:latin typeface="Helvetica Neue" charset="0"/>
                <a:ea typeface="Helvetica Neue" charset="0"/>
                <a:cs typeface="Helvetica Neue" charset="0"/>
              </a:rPr>
              <a:t>NNet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 Pairwise Distances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-186857" y="374085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L</a:t>
            </a:r>
            <a:r>
              <a:rPr lang="en-US" sz="1400" baseline="-25000" dirty="0" smtClean="0">
                <a:latin typeface="Helvetica Neue" charset="0"/>
                <a:ea typeface="Helvetica Neue" charset="0"/>
                <a:cs typeface="Helvetica Neue" charset="0"/>
              </a:rPr>
              <a:t>1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 Distances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5404" y="6981092"/>
            <a:ext cx="265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Neighbor-Net 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(</a:t>
            </a:r>
            <a:r>
              <a:rPr lang="en-US" sz="1400" dirty="0" err="1" smtClean="0">
                <a:latin typeface="Helvetica Neue" charset="0"/>
                <a:ea typeface="Helvetica Neue" charset="0"/>
                <a:cs typeface="Helvetica Neue" charset="0"/>
              </a:rPr>
              <a:t>NNet</a:t>
            </a:r>
            <a:r>
              <a:rPr lang="en-US" sz="1400" dirty="0" smtClean="0">
                <a:latin typeface="Helvetica Neue" charset="0"/>
                <a:ea typeface="Helvetica Neue" charset="0"/>
                <a:cs typeface="Helvetica Neue" charset="0"/>
              </a:rPr>
              <a:t>) Distances</a:t>
            </a:r>
            <a:endParaRPr lang="en-US" sz="1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724" y="48900"/>
            <a:ext cx="3903287" cy="23419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9" y="199101"/>
            <a:ext cx="3652951" cy="219177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861" y="-32572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64108" y="2426571"/>
            <a:ext cx="14247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 Neue" charset="0"/>
                <a:ea typeface="Helvetica Neue" charset="0"/>
                <a:cs typeface="Helvetica Neue" charset="0"/>
              </a:rPr>
              <a:t>06/26/2019 – 01/08/2020</a:t>
            </a:r>
          </a:p>
        </p:txBody>
      </p:sp>
      <p:sp>
        <p:nvSpPr>
          <p:cNvPr id="27" name="Left Bracket 26"/>
          <p:cNvSpPr/>
          <p:nvPr/>
        </p:nvSpPr>
        <p:spPr>
          <a:xfrm rot="16200000">
            <a:off x="1706206" y="1909202"/>
            <a:ext cx="80097" cy="925283"/>
          </a:xfrm>
          <a:prstGeom prst="leftBracket">
            <a:avLst/>
          </a:prstGeom>
          <a:ln w="19050">
            <a:solidFill>
              <a:srgbClr val="FC7F72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640">
              <a:solidFill>
                <a:srgbClr val="FC7F7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4667" y="15115"/>
            <a:ext cx="2977097" cy="192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" dirty="0" smtClean="0">
                <a:latin typeface="Helvetica Neue" charset="0"/>
                <a:ea typeface="Helvetica Neue" charset="0"/>
                <a:cs typeface="Helvetica Neue" charset="0"/>
              </a:rPr>
              <a:t>(SANDERS,BOOKER,WARREN,HARRIS,KLOBUCHAR) Vote Disagreement</a:t>
            </a:r>
            <a:endParaRPr lang="en-US" sz="65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6330" y="-32573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861" y="2686753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616" y="53728"/>
            <a:ext cx="149064" cy="1761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872" y="53728"/>
            <a:ext cx="149064" cy="1761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3" t="34000" r="16646" b="41348"/>
          <a:stretch/>
        </p:blipFill>
        <p:spPr>
          <a:xfrm>
            <a:off x="1205277" y="2763697"/>
            <a:ext cx="6419980" cy="1829856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491181" y="3030334"/>
            <a:ext cx="247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0452" y="2922612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4667" y="2763697"/>
            <a:ext cx="22733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Primary Candidates Split Post-Abstention Removals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15780" y="2212945"/>
            <a:ext cx="817828" cy="152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70048" y="2249213"/>
            <a:ext cx="817828" cy="85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07484" y="2201388"/>
            <a:ext cx="10775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Vote Roll-Call Number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5910" y="2171343"/>
            <a:ext cx="10775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Vote Roll-Call Number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9225682">
            <a:off x="4139501" y="1529216"/>
            <a:ext cx="756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LOESS</a:t>
            </a:r>
            <a:r>
              <a:rPr lang="en-US" sz="7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Fit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42"/>
          <a:stretch/>
        </p:blipFill>
        <p:spPr>
          <a:xfrm>
            <a:off x="180474" y="168442"/>
            <a:ext cx="3866009" cy="274320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2659117" y="1103586"/>
            <a:ext cx="121373" cy="241738"/>
          </a:xfrm>
          <a:custGeom>
            <a:avLst/>
            <a:gdLst>
              <a:gd name="connsiteX0" fmla="*/ 0 w 121373"/>
              <a:gd name="connsiteY0" fmla="*/ 241738 h 241738"/>
              <a:gd name="connsiteX1" fmla="*/ 115614 w 121373"/>
              <a:gd name="connsiteY1" fmla="*/ 126124 h 241738"/>
              <a:gd name="connsiteX2" fmla="*/ 105104 w 121373"/>
              <a:gd name="connsiteY2" fmla="*/ 0 h 24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73" h="241738">
                <a:moveTo>
                  <a:pt x="0" y="241738"/>
                </a:moveTo>
                <a:cubicBezTo>
                  <a:pt x="49048" y="204076"/>
                  <a:pt x="98097" y="166414"/>
                  <a:pt x="115614" y="126124"/>
                </a:cubicBezTo>
                <a:cubicBezTo>
                  <a:pt x="133131" y="85834"/>
                  <a:pt x="105104" y="0"/>
                  <a:pt x="10510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85544" y="950450"/>
            <a:ext cx="756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LOESS</a:t>
            </a:r>
            <a:r>
              <a:rPr lang="en-US" sz="7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Fit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4563" y="2706922"/>
            <a:ext cx="1015239" cy="22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8491" y="2696198"/>
            <a:ext cx="1207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Vote Roll-Call Number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172" y="81304"/>
            <a:ext cx="3999188" cy="2399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72" y="94903"/>
            <a:ext cx="167027" cy="1973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2945" y="45897"/>
            <a:ext cx="26132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" charset="0"/>
                <a:ea typeface="Helvetica Neue" charset="0"/>
                <a:cs typeface="Helvetica Neue" charset="0"/>
              </a:rPr>
              <a:t>{</a:t>
            </a:r>
            <a:r>
              <a:rPr lang="en-US" sz="900" dirty="0" err="1" smtClean="0">
                <a:latin typeface="Helvetica Neue" charset="0"/>
                <a:ea typeface="Helvetica Neue" charset="0"/>
                <a:cs typeface="Helvetica Neue" charset="0"/>
              </a:rPr>
              <a:t>MANCHIN,SINEMA,Jones</a:t>
            </a:r>
            <a:r>
              <a:rPr lang="en-US" sz="900" dirty="0">
                <a:latin typeface="Helvetica Neue" charset="0"/>
                <a:ea typeface="Helvetica Neue" charset="0"/>
                <a:cs typeface="Helvetica Neue" charset="0"/>
              </a:rPr>
              <a:t>}</a:t>
            </a:r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 Vote Disagreement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15" y="81304"/>
            <a:ext cx="167027" cy="1973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861" y="34067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6330" y="34066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861" y="264237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86330" y="264237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7175" y="2665713"/>
            <a:ext cx="1954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Helvetica Neue" charset="0"/>
                <a:ea typeface="Helvetica Neue" charset="0"/>
                <a:cs typeface="Helvetica Neue" charset="0"/>
              </a:rPr>
              <a:t>Vote Topics for Top Ranked Votes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" t="8331"/>
          <a:stretch/>
        </p:blipFill>
        <p:spPr>
          <a:xfrm>
            <a:off x="16861" y="2976525"/>
            <a:ext cx="3769469" cy="216114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658983" y="2665713"/>
            <a:ext cx="21547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Helvetica Neue" charset="0"/>
                <a:ea typeface="Helvetica Neue" charset="0"/>
                <a:cs typeface="Helvetica Neue" charset="0"/>
              </a:rPr>
              <a:t>Word Cloud for Top Vote Descriptions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4461"/>
          <a:stretch/>
        </p:blipFill>
        <p:spPr>
          <a:xfrm>
            <a:off x="4394786" y="2853503"/>
            <a:ext cx="2683149" cy="22928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" y="259313"/>
            <a:ext cx="3702507" cy="222150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996937" y="2297203"/>
            <a:ext cx="899365" cy="152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07849" y="2273259"/>
            <a:ext cx="10775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Vote Roll-Call Number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23571" y="2321147"/>
            <a:ext cx="899365" cy="152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34483" y="2297203"/>
            <a:ext cx="10775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Helvetica Neue" charset="0"/>
                <a:ea typeface="Helvetica Neue" charset="0"/>
                <a:cs typeface="Helvetica Neue" charset="0"/>
              </a:rPr>
              <a:t>Vote Roll-Call Number</a:t>
            </a:r>
            <a:endParaRPr lang="en-US" sz="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3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r="953"/>
          <a:stretch/>
        </p:blipFill>
        <p:spPr>
          <a:xfrm>
            <a:off x="147143" y="335764"/>
            <a:ext cx="7635767" cy="3274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93" y="3610091"/>
            <a:ext cx="7659452" cy="54710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40089" y="6059032"/>
            <a:ext cx="1404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" charset="0"/>
                <a:ea typeface="Helvetica Neue" charset="0"/>
                <a:cs typeface="Helvetica Neue" charset="0"/>
              </a:rPr>
              <a:t>Distance from Center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2484" y="8958018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116</a:t>
            </a:r>
            <a:r>
              <a:rPr lang="en-US" sz="1000" baseline="30000" dirty="0" smtClean="0">
                <a:latin typeface="Helvetica Neue" charset="0"/>
                <a:ea typeface="Helvetica Neue" charset="0"/>
                <a:cs typeface="Helvetica Neue" charset="0"/>
              </a:rPr>
              <a:t>th</a:t>
            </a:r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 Senators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3346" y="46680"/>
            <a:ext cx="1771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Party Agreement Over Time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61" y="-32572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61" y="406823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23087" y="422093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 Neue" charset="0"/>
                <a:ea typeface="Helvetica Neue" charset="0"/>
                <a:cs typeface="Helvetica Neue" charset="0"/>
              </a:rPr>
              <a:t>Center</a:t>
            </a:r>
            <a:endParaRPr lang="en-US" sz="1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076" y="4089541"/>
            <a:ext cx="6830290" cy="52143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39076" y="3435927"/>
            <a:ext cx="6194233" cy="6536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33309" y="3435927"/>
            <a:ext cx="636057" cy="6536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-486813" y="1595088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" charset="0"/>
                <a:ea typeface="Helvetica Neue" charset="0"/>
                <a:cs typeface="Helvetica Neue" charset="0"/>
              </a:rPr>
              <a:t>Distance from Center</a:t>
            </a:r>
          </a:p>
        </p:txBody>
      </p:sp>
    </p:spTree>
    <p:extLst>
      <p:ext uri="{BB962C8B-B14F-4D97-AF65-F5344CB8AC3E}">
        <p14:creationId xmlns:p14="http://schemas.microsoft.com/office/powerpoint/2010/main" val="79298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r="953"/>
          <a:stretch/>
        </p:blipFill>
        <p:spPr>
          <a:xfrm>
            <a:off x="417600" y="245633"/>
            <a:ext cx="7232451" cy="31013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4871" y="193432"/>
            <a:ext cx="16161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Party Agreement Over Time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61" y="-32572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224605" y="1449226"/>
            <a:ext cx="10406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Neue" charset="0"/>
                <a:ea typeface="Helvetica Neue" charset="0"/>
                <a:cs typeface="Helvetica Neue" charset="0"/>
              </a:rPr>
              <a:t>Distance from Center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87" y="7172871"/>
            <a:ext cx="4284771" cy="28565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7" y="3959908"/>
            <a:ext cx="3437046" cy="22913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3330943"/>
            <a:ext cx="4653103" cy="33236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3192610" y="4892737"/>
            <a:ext cx="10406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Neue" charset="0"/>
                <a:ea typeface="Helvetica Neue" charset="0"/>
                <a:cs typeface="Helvetica Neue" charset="0"/>
              </a:rPr>
              <a:t>Distance from Center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522" y="3584364"/>
            <a:ext cx="24593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Range in Center Distances vs Majority Party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92814" y="3678888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Center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04390" y="3678888"/>
            <a:ext cx="4139873" cy="29066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604390" y="3186023"/>
            <a:ext cx="3060954" cy="492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65344" y="3186023"/>
            <a:ext cx="1078919" cy="492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834" y="337473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246" y="672566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53907" y="337473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53460" y="6917762"/>
            <a:ext cx="35637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Correlation of DW-NOMINATE Coordinates and Center Distances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" name="Right Bracket 26"/>
          <p:cNvSpPr/>
          <p:nvPr/>
        </p:nvSpPr>
        <p:spPr>
          <a:xfrm rot="16200000">
            <a:off x="1733696" y="3804233"/>
            <a:ext cx="124713" cy="109550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 rot="16200000">
            <a:off x="1460100" y="3433648"/>
            <a:ext cx="98667" cy="110598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70587" y="4123367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mbria Math" charset="0"/>
                <a:ea typeface="Cambria Math" charset="0"/>
                <a:cs typeface="Cambria Math" charset="0"/>
              </a:rPr>
              <a:t>*</a:t>
            </a:r>
            <a:endParaRPr lang="en-US" sz="12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84238" y="3762422"/>
            <a:ext cx="25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mbria Math" charset="0"/>
                <a:ea typeface="Cambria Math" charset="0"/>
                <a:cs typeface="Cambria Math" charset="0"/>
              </a:rPr>
              <a:t>*</a:t>
            </a:r>
            <a:endParaRPr lang="en-US" sz="1200" dirty="0">
              <a:latin typeface="Cambria Math" charset="0"/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73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11732" b="12324"/>
          <a:stretch/>
        </p:blipFill>
        <p:spPr>
          <a:xfrm>
            <a:off x="1594855" y="3834055"/>
            <a:ext cx="5664498" cy="5639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2" t="15814" r="22126" b="15791"/>
          <a:stretch/>
        </p:blipFill>
        <p:spPr>
          <a:xfrm>
            <a:off x="3333403" y="-66753"/>
            <a:ext cx="4438997" cy="42394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61" y="1299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6330" y="2034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66" y="3930678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0" t="19736" r="25070" b="23792"/>
          <a:stretch/>
        </p:blipFill>
        <p:spPr>
          <a:xfrm>
            <a:off x="148660" y="435847"/>
            <a:ext cx="3318243" cy="239406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47747" y="435847"/>
            <a:ext cx="311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2576" y="328124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243679" y="435847"/>
            <a:ext cx="311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8508" y="328124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37658" y="4353500"/>
            <a:ext cx="3111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2487" y="4302927"/>
            <a:ext cx="504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10.0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7954" y="6932314"/>
            <a:ext cx="759654" cy="211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6560" y="125590"/>
            <a:ext cx="15680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Sen. </a:t>
            </a:r>
            <a:r>
              <a:rPr lang="en-US" sz="900" dirty="0" err="1" smtClean="0">
                <a:latin typeface="Helvetica Neue" charset="0"/>
                <a:ea typeface="Helvetica Neue" charset="0"/>
                <a:cs typeface="Helvetica Neue" charset="0"/>
              </a:rPr>
              <a:t>Loeffler</a:t>
            </a:r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 Split Network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9248" y="125590"/>
            <a:ext cx="1579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Sen. Isakson Split Network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186" y="4014945"/>
            <a:ext cx="15921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 Neue" charset="0"/>
                <a:ea typeface="Helvetica Neue" charset="0"/>
                <a:cs typeface="Helvetica Neue" charset="0"/>
              </a:rPr>
              <a:t>Sen. McSally Split Network</a:t>
            </a:r>
            <a:endParaRPr lang="en-US" sz="9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5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7230</TotalTime>
  <Words>411</Words>
  <Application>Microsoft Macintosh PowerPoint</Application>
  <PresentationFormat>Custom</PresentationFormat>
  <Paragraphs>146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Cambria Math</vt:lpstr>
      <vt:lpstr>Helvetica Neue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 Chari</dc:creator>
  <cp:lastModifiedBy>Tara Chari</cp:lastModifiedBy>
  <cp:revision>97</cp:revision>
  <dcterms:created xsi:type="dcterms:W3CDTF">2020-12-15T17:50:50Z</dcterms:created>
  <dcterms:modified xsi:type="dcterms:W3CDTF">2021-04-17T23:18:22Z</dcterms:modified>
</cp:coreProperties>
</file>