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7" r:id="rId3"/>
    <p:sldId id="263" r:id="rId4"/>
    <p:sldId id="258" r:id="rId5"/>
    <p:sldId id="265" r:id="rId6"/>
    <p:sldId id="259" r:id="rId7"/>
    <p:sldId id="262" r:id="rId8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3398FF"/>
    <a:srgbClr val="009900"/>
    <a:srgbClr val="FC7F72"/>
    <a:srgbClr val="4472C4"/>
    <a:srgbClr val="6E707D"/>
    <a:srgbClr val="2F528F"/>
    <a:srgbClr val="397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/>
    <p:restoredTop sz="94677"/>
  </p:normalViewPr>
  <p:slideViewPr>
    <p:cSldViewPr snapToGrid="0" snapToObjects="1">
      <p:cViewPr>
        <p:scale>
          <a:sx n="53" d="100"/>
          <a:sy n="53" d="100"/>
        </p:scale>
        <p:origin x="31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AD1B-D8A9-CB4E-B013-34AAA91A7A8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.emf"/><Relationship Id="rId26" Type="http://schemas.openxmlformats.org/officeDocument/2006/relationships/image" Target="../media/image3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0" t="35015" r="28877" b="33041"/>
          <a:stretch/>
        </p:blipFill>
        <p:spPr>
          <a:xfrm>
            <a:off x="3366477" y="2714536"/>
            <a:ext cx="4363277" cy="24453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1530" y="2780886"/>
            <a:ext cx="2196935" cy="2196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468433" y="2739322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7616" y="4179403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Oval 7"/>
          <p:cNvSpPr/>
          <p:nvPr/>
        </p:nvSpPr>
        <p:spPr>
          <a:xfrm>
            <a:off x="2390882" y="3240376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Oval 9"/>
          <p:cNvSpPr/>
          <p:nvPr/>
        </p:nvSpPr>
        <p:spPr>
          <a:xfrm>
            <a:off x="438105" y="4227759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Oval 10"/>
          <p:cNvSpPr/>
          <p:nvPr/>
        </p:nvSpPr>
        <p:spPr>
          <a:xfrm>
            <a:off x="1467556" y="4936257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blipFill rotWithShape="0">
                <a:blip r:embed="rId3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blipFill rotWithShape="0">
                <a:blip r:embed="rId5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49873" y="3240375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8106" y="2926936"/>
            <a:ext cx="7076" cy="19247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blipFill rotWithShape="0">
                <a:blip r:embed="rId7"/>
                <a:stretch>
                  <a:fillRect t="-148000" r="-2008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244322" y="2629563"/>
            <a:ext cx="1756903" cy="10720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blipFill rotWithShape="0">
                <a:blip r:embed="rId8"/>
                <a:stretch>
                  <a:fillRect t="-144000" r="-1606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42708" y="3796137"/>
            <a:ext cx="661040" cy="1223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,…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blipFill rotWithShape="0">
                <a:blip r:embed="rId9"/>
                <a:stretch>
                  <a:fillRect t="-138462" r="-3571" b="-17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6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35458" y="1972459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 Set of senators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997705" y="197620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for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=1…6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Distance Matrix </a:t>
                </a:r>
                <a14:m>
                  <m:oMath xmlns:m="http://schemas.openxmlformats.org/officeDocument/2006/math">
                    <m:r>
                      <a:rPr lang="en-US" sz="1100" i="1" u="sng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blipFill rotWithShape="0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Circular</a:t>
                </a:r>
              </a:p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Split System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u="sng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∑</m:t>
                      </m:r>
                    </m:oMath>
                  </m:oMathPara>
                </a14:m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blipFill rotWithShape="0">
                <a:blip r:embed="rId14"/>
                <a:stretch>
                  <a:fillRect t="-101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639" r="-53278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101653" t="-1639" r="-43719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00000" t="-1639" r="-33360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1639" r="-9198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99482" t="-1639" r="-103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01639" r="-53278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201639" r="-53278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301639" r="-53278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301639" r="-919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401639" r="-53278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501639" r="-53278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601639" r="-5327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blipFill rotWithShape="0">
                <a:blip r:embed="rId23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080620" y="2629563"/>
            <a:ext cx="145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Helvetica Neue" charset="0"/>
                <a:ea typeface="Helvetica Neue" charset="0"/>
                <a:cs typeface="Helvetica Neue" charset="0"/>
              </a:rPr>
              <a:t>Planar Splits Graph</a:t>
            </a:r>
            <a:endParaRPr lang="en-US" sz="110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5639" y="8096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296" y="8096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5639" y="255835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Roll-call Vote (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𝑣</m:t>
                    </m:r>
                  </m:oMath>
                </a14:m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) Matrix 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𝑅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blipFill rotWithShape="0">
                <a:blip r:embed="rId2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4247400" y="25583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5273" y="27808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00242" y="45797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8809" y="47208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04977" y="39913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04977" y="328193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75224" y="35006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8365" y="33653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80539" y="413632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64623" y="38476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89767" y="361258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31529" y="346570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62872" y="37245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17810" y="41462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81613" y="39693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51760" y="33958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20249" y="462645"/>
            <a:ext cx="2925241" cy="14768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3521" y="462645"/>
            <a:ext cx="2641710" cy="1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2628" r="14127" b="28138"/>
          <a:stretch/>
        </p:blipFill>
        <p:spPr>
          <a:xfrm>
            <a:off x="0" y="342556"/>
            <a:ext cx="7772400" cy="2816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15286" r="25928" b="14108"/>
          <a:stretch/>
        </p:blipFill>
        <p:spPr>
          <a:xfrm>
            <a:off x="3845906" y="2816017"/>
            <a:ext cx="3687243" cy="6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636879" y="3135563"/>
            <a:ext cx="2156968" cy="8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7" name="Rectangle 6"/>
          <p:cNvSpPr/>
          <p:nvPr/>
        </p:nvSpPr>
        <p:spPr>
          <a:xfrm rot="20992208">
            <a:off x="-7337636" y="3144439"/>
            <a:ext cx="118508" cy="67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0" name="Rectangle 9"/>
          <p:cNvSpPr/>
          <p:nvPr/>
        </p:nvSpPr>
        <p:spPr>
          <a:xfrm rot="21021719">
            <a:off x="-7504614" y="3154193"/>
            <a:ext cx="139700" cy="74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4" name="Oval 13"/>
          <p:cNvSpPr/>
          <p:nvPr/>
        </p:nvSpPr>
        <p:spPr>
          <a:xfrm>
            <a:off x="1771224" y="2346517"/>
            <a:ext cx="1396181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5409" y="7619066"/>
            <a:ext cx="1208745" cy="1555046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46510" y="2863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35163" y="2863517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8414" y="524260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01493" y="2597385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8267" y="3544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4240487" y="35443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11394" y="2414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203614" y="241422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6417" y="88971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25070" y="8897113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96114" y="713019"/>
            <a:ext cx="134912" cy="972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948" y="16775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-7100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972" y="36706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4770" y="367065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18328" y="-93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2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 Senate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570" y="3667374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Republican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3902" y="366587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Democrat*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1" t="19339" r="27481" b="19638"/>
          <a:stretch/>
        </p:blipFill>
        <p:spPr>
          <a:xfrm>
            <a:off x="770869" y="4142912"/>
            <a:ext cx="2304169" cy="3476154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6368321" y="643306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37688" y="5593349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9938" y="3330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6622158" y="33305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05412" y="53390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2797632" y="533907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4847" y="246709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727" y="13898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6075" y="4249294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955" y="414157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169197" y="4255443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92077" y="4147721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4273" y="1548288"/>
            <a:ext cx="59142" cy="0"/>
          </a:xfrm>
          <a:prstGeom prst="line">
            <a:avLst/>
          </a:prstGeom>
          <a:ln w="38100">
            <a:solidFill>
              <a:srgbClr val="33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273" y="1655490"/>
            <a:ext cx="59142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4273" y="1768998"/>
            <a:ext cx="59142" cy="0"/>
          </a:xfrm>
          <a:prstGeom prst="line">
            <a:avLst/>
          </a:prstGeom>
          <a:ln w="38100">
            <a:solidFill>
              <a:srgbClr val="FF66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47" y="1448260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Democrat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847" y="1555462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Independent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269" y="166288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Republican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6008" y="500625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Correlation of L1 and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Pairwise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8" y="361479"/>
            <a:ext cx="6927574" cy="69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199101"/>
            <a:ext cx="3652951" cy="21917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108" y="2405551"/>
            <a:ext cx="1424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06/26/2019 – 01/08/2020</a:t>
            </a:r>
          </a:p>
        </p:txBody>
      </p:sp>
      <p:sp>
        <p:nvSpPr>
          <p:cNvPr id="27" name="Left Bracket 26"/>
          <p:cNvSpPr/>
          <p:nvPr/>
        </p:nvSpPr>
        <p:spPr>
          <a:xfrm rot="16200000">
            <a:off x="1706206" y="1888182"/>
            <a:ext cx="80097" cy="925283"/>
          </a:xfrm>
          <a:prstGeom prst="leftBracket">
            <a:avLst/>
          </a:prstGeom>
          <a:ln w="19050">
            <a:solidFill>
              <a:srgbClr val="FC7F72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rgbClr val="FC7F7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06" y="40165"/>
            <a:ext cx="3936716" cy="23620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4667" y="15115"/>
            <a:ext cx="297709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" dirty="0" smtClean="0">
                <a:latin typeface="Helvetica Neue" charset="0"/>
                <a:ea typeface="Helvetica Neue" charset="0"/>
                <a:cs typeface="Helvetica Neue" charset="0"/>
              </a:rPr>
              <a:t>(SANDERS,BOOKER,WARREN,HARRIS,KLOBUCHAR) Vote Disagreement</a:t>
            </a:r>
            <a:endParaRPr lang="en-US" sz="65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330" y="-3257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61" y="2686753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16" y="53728"/>
            <a:ext cx="149064" cy="1761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72" y="53728"/>
            <a:ext cx="149064" cy="176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34000" r="16646" b="41348"/>
          <a:stretch/>
        </p:blipFill>
        <p:spPr>
          <a:xfrm>
            <a:off x="65539" y="3043265"/>
            <a:ext cx="7693565" cy="219286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450012" y="3016588"/>
            <a:ext cx="24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283" y="2908866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102" y="2731481"/>
            <a:ext cx="2569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Primary Candidates Split Post-Abstention Removals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72" y="81304"/>
            <a:ext cx="3999188" cy="239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72" y="94903"/>
            <a:ext cx="167027" cy="1973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945" y="45897"/>
            <a:ext cx="2613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MANCHIN,SINEMA,Jones</a:t>
            </a:r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}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Vote Disagreement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15" y="81304"/>
            <a:ext cx="167027" cy="1973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861" y="3406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6330" y="3406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61" y="26423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6330" y="26423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3564" y="417021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word colors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7175" y="2665713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Vote Topics for Top Ranked Votes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8331"/>
          <a:stretch/>
        </p:blipFill>
        <p:spPr>
          <a:xfrm>
            <a:off x="16861" y="2976525"/>
            <a:ext cx="3769469" cy="216114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58983" y="2665713"/>
            <a:ext cx="21547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Word Cloud for Top Vote Descriptions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4461"/>
          <a:stretch/>
        </p:blipFill>
        <p:spPr>
          <a:xfrm>
            <a:off x="4394786" y="2853503"/>
            <a:ext cx="2683149" cy="22928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" y="259313"/>
            <a:ext cx="3702507" cy="22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953"/>
          <a:stretch/>
        </p:blipFill>
        <p:spPr>
          <a:xfrm>
            <a:off x="147143" y="335764"/>
            <a:ext cx="7635767" cy="3274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3" y="3610091"/>
            <a:ext cx="7659452" cy="5471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40089" y="6059032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2484" y="895801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0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 Senators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3346" y="46680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61" y="40682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3087" y="4220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076" y="4089541"/>
            <a:ext cx="6830290" cy="52143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9076" y="3435927"/>
            <a:ext cx="6194233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3309" y="3435927"/>
            <a:ext cx="636057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486813" y="159508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</p:spTree>
    <p:extLst>
      <p:ext uri="{BB962C8B-B14F-4D97-AF65-F5344CB8AC3E}">
        <p14:creationId xmlns:p14="http://schemas.microsoft.com/office/powerpoint/2010/main" val="7929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11732" b="12324"/>
          <a:stretch/>
        </p:blipFill>
        <p:spPr>
          <a:xfrm>
            <a:off x="1594855" y="3834055"/>
            <a:ext cx="5664498" cy="5639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2" t="15814" r="22126" b="15791"/>
          <a:stretch/>
        </p:blipFill>
        <p:spPr>
          <a:xfrm>
            <a:off x="3333403" y="-66753"/>
            <a:ext cx="4438997" cy="4239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61" y="129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330" y="2034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66" y="39306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0" t="19736" r="25070" b="23792"/>
          <a:stretch/>
        </p:blipFill>
        <p:spPr>
          <a:xfrm>
            <a:off x="148660" y="435847"/>
            <a:ext cx="3318243" cy="23940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47747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576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43679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8508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658" y="4353500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7" y="430292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7954" y="6932314"/>
            <a:ext cx="759654" cy="21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60" y="125590"/>
            <a:ext cx="1568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Loeffler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9248" y="125590"/>
            <a:ext cx="1579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Isakson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186" y="4014945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McSally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7188</TotalTime>
  <Words>357</Words>
  <Application>Microsoft Macintosh PowerPoint</Application>
  <PresentationFormat>Custom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Chari</dc:creator>
  <cp:lastModifiedBy>Tara Chari</cp:lastModifiedBy>
  <cp:revision>88</cp:revision>
  <dcterms:created xsi:type="dcterms:W3CDTF">2020-12-15T17:50:50Z</dcterms:created>
  <dcterms:modified xsi:type="dcterms:W3CDTF">2020-12-29T19:24:06Z</dcterms:modified>
</cp:coreProperties>
</file>