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embeddedFontLst>
    <p:embeddedFont>
      <p:font typeface="Gill San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dbU8oVzSzcsnGtQcQVBenDNX+/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bold.fntdata"/><Relationship Id="rId10" Type="http://schemas.openxmlformats.org/officeDocument/2006/relationships/slide" Target="slides/slide6.xml"/><Relationship Id="rId21" Type="http://schemas.openxmlformats.org/officeDocument/2006/relationships/font" Target="fonts/GillSan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ill Sans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1370693" y="377348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28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ill Sans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28"/>
          <p:cNvSpPr txBox="1"/>
          <p:nvPr>
            <p:ph idx="1" type="body"/>
          </p:nvPr>
        </p:nvSpPr>
        <p:spPr>
          <a:xfrm>
            <a:off x="913795" y="5247728"/>
            <a:ext cx="10353762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29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0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Gill San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0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30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3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  <p:sp>
        <p:nvSpPr>
          <p:cNvPr id="92" name="Google Shape;92;p3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</a:pPr>
            <a:r>
              <a:rPr b="0" lang="es-UY" sz="8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“</a:t>
            </a:r>
            <a:endParaRPr/>
          </a:p>
        </p:txBody>
      </p:sp>
      <p:sp>
        <p:nvSpPr>
          <p:cNvPr id="93" name="Google Shape;93;p30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Gill Sans"/>
              <a:buNone/>
            </a:pPr>
            <a:r>
              <a:rPr b="0" lang="es-UY" sz="8000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1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1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3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1" type="body"/>
          </p:nvPr>
        </p:nvSpPr>
        <p:spPr>
          <a:xfrm>
            <a:off x="913795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32"/>
          <p:cNvSpPr txBox="1"/>
          <p:nvPr>
            <p:ph idx="2" type="body"/>
          </p:nvPr>
        </p:nvSpPr>
        <p:spPr>
          <a:xfrm>
            <a:off x="91379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32"/>
          <p:cNvSpPr txBox="1"/>
          <p:nvPr>
            <p:ph idx="3" type="body"/>
          </p:nvPr>
        </p:nvSpPr>
        <p:spPr>
          <a:xfrm>
            <a:off x="4446711" y="1885949"/>
            <a:ext cx="3300984" cy="7647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32"/>
          <p:cNvSpPr txBox="1"/>
          <p:nvPr>
            <p:ph idx="4" type="body"/>
          </p:nvPr>
        </p:nvSpPr>
        <p:spPr>
          <a:xfrm>
            <a:off x="4441435" y="2768112"/>
            <a:ext cx="3300984" cy="302308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32"/>
          <p:cNvSpPr txBox="1"/>
          <p:nvPr>
            <p:ph idx="5" type="body"/>
          </p:nvPr>
        </p:nvSpPr>
        <p:spPr>
          <a:xfrm>
            <a:off x="7966572" y="1885950"/>
            <a:ext cx="3300984" cy="76478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154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32"/>
          <p:cNvSpPr txBox="1"/>
          <p:nvPr>
            <p:ph idx="6" type="body"/>
          </p:nvPr>
        </p:nvSpPr>
        <p:spPr>
          <a:xfrm>
            <a:off x="7966572" y="2768110"/>
            <a:ext cx="3300984" cy="302308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3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33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3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33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33"/>
          <p:cNvSpPr txBox="1"/>
          <p:nvPr>
            <p:ph idx="3" type="body"/>
          </p:nvPr>
        </p:nvSpPr>
        <p:spPr>
          <a:xfrm>
            <a:off x="913795" y="4572443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33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33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33"/>
          <p:cNvSpPr txBox="1"/>
          <p:nvPr>
            <p:ph idx="6" type="body"/>
          </p:nvPr>
        </p:nvSpPr>
        <p:spPr>
          <a:xfrm>
            <a:off x="4441435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33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33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33"/>
          <p:cNvSpPr txBox="1"/>
          <p:nvPr>
            <p:ph idx="9" type="body"/>
          </p:nvPr>
        </p:nvSpPr>
        <p:spPr>
          <a:xfrm>
            <a:off x="7966572" y="4572442"/>
            <a:ext cx="3300984" cy="121875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3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4"/>
          <p:cNvSpPr txBox="1"/>
          <p:nvPr>
            <p:ph idx="1" type="body"/>
          </p:nvPr>
        </p:nvSpPr>
        <p:spPr>
          <a:xfrm rot="5400000">
            <a:off x="4233302" y="-1243057"/>
            <a:ext cx="3714749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3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5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3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1295401" y="3763439"/>
            <a:ext cx="9590550" cy="1333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38357" y="1734506"/>
            <a:ext cx="5029200" cy="40999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" type="body"/>
          </p:nvPr>
        </p:nvSpPr>
        <p:spPr>
          <a:xfrm>
            <a:off x="1046013" y="1855153"/>
            <a:ext cx="4764764" cy="6924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23"/>
          <p:cNvSpPr txBox="1"/>
          <p:nvPr>
            <p:ph idx="2" type="body"/>
          </p:nvPr>
        </p:nvSpPr>
        <p:spPr>
          <a:xfrm>
            <a:off x="1046013" y="2702103"/>
            <a:ext cx="4764764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3" type="body"/>
          </p:nvPr>
        </p:nvSpPr>
        <p:spPr>
          <a:xfrm>
            <a:off x="6363166" y="1855152"/>
            <a:ext cx="4779582" cy="6924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4" type="body"/>
          </p:nvPr>
        </p:nvSpPr>
        <p:spPr>
          <a:xfrm>
            <a:off x="6363167" y="2702103"/>
            <a:ext cx="4779581" cy="30435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5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6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Gill Sans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" type="body"/>
          </p:nvPr>
        </p:nvSpPr>
        <p:spPr>
          <a:xfrm>
            <a:off x="4855633" y="609600"/>
            <a:ext cx="6411924" cy="50800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2" type="body"/>
          </p:nvPr>
        </p:nvSpPr>
        <p:spPr>
          <a:xfrm>
            <a:off x="913795" y="2673351"/>
            <a:ext cx="3706889" cy="30162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7"/>
          <p:cNvSpPr txBox="1"/>
          <p:nvPr>
            <p:ph type="title"/>
          </p:nvPr>
        </p:nvSpPr>
        <p:spPr>
          <a:xfrm>
            <a:off x="913795" y="763701"/>
            <a:ext cx="5707899" cy="167555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Gill Sans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27"/>
          <p:cNvSpPr txBox="1"/>
          <p:nvPr>
            <p:ph idx="1" type="body"/>
          </p:nvPr>
        </p:nvSpPr>
        <p:spPr>
          <a:xfrm>
            <a:off x="1473698" y="2679699"/>
            <a:ext cx="4588094" cy="31356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27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  <a:defRPr b="0" i="1" sz="4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U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"/>
          <p:cNvPicPr preferRelativeResize="0"/>
          <p:nvPr/>
        </p:nvPicPr>
        <p:blipFill rotWithShape="1">
          <a:blip r:embed="rId4">
            <a:alphaModFix/>
          </a:blip>
          <a:srcRect b="15730" l="0" r="0" t="0"/>
          <a:stretch/>
        </p:blipFill>
        <p:spPr>
          <a:xfrm>
            <a:off x="-1" y="10"/>
            <a:ext cx="12192001" cy="6857990"/>
          </a:xfrm>
          <a:prstGeom prst="rect">
            <a:avLst/>
          </a:prstGeom>
          <a:solidFill>
            <a:srgbClr val="FF0000"/>
          </a:solidFill>
          <a:ln>
            <a:noFill/>
          </a:ln>
        </p:spPr>
      </p:pic>
      <p:sp>
        <p:nvSpPr>
          <p:cNvPr id="145" name="Google Shape;145;p1"/>
          <p:cNvSpPr/>
          <p:nvPr/>
        </p:nvSpPr>
        <p:spPr>
          <a:xfrm rot="5400000">
            <a:off x="7131809" y="1385982"/>
            <a:ext cx="4031414" cy="4100418"/>
          </a:xfrm>
          <a:custGeom>
            <a:rect b="b" l="l" r="r" t="t"/>
            <a:pathLst>
              <a:path extrusionOk="0" h="696" w="1601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solidFill>
            <a:schemeClr val="dk1">
              <a:alpha val="29803"/>
            </a:schemeClr>
          </a:solidFill>
          <a:ln>
            <a:noFill/>
          </a:ln>
          <a:effectLst>
            <a:outerShdw blurRad="50800" rotWithShape="0" algn="tl" dir="5400000" dist="38100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6" name="Google Shape;146;p1"/>
          <p:cNvSpPr txBox="1"/>
          <p:nvPr>
            <p:ph type="ctrTitle"/>
          </p:nvPr>
        </p:nvSpPr>
        <p:spPr>
          <a:xfrm>
            <a:off x="7389950" y="1673525"/>
            <a:ext cx="3614400" cy="24204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b="1" lang="es-UY" sz="4000"/>
              <a:t>FAMILIA y ADICCIONES</a:t>
            </a:r>
            <a:endParaRPr/>
          </a:p>
        </p:txBody>
      </p:sp>
      <p:sp>
        <p:nvSpPr>
          <p:cNvPr id="147" name="Google Shape;147;p1"/>
          <p:cNvSpPr txBox="1"/>
          <p:nvPr>
            <p:ph idx="1" type="subTitle"/>
          </p:nvPr>
        </p:nvSpPr>
        <p:spPr>
          <a:xfrm>
            <a:off x="7389965" y="4157933"/>
            <a:ext cx="3485072" cy="10265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1400"/>
              <a:buNone/>
            </a:pPr>
            <a:r>
              <a:rPr b="1" lang="es-UY"/>
              <a:t>Material Psicoeducativo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b="1" lang="es-UY"/>
              <a:t>Codependencia- formas de manifestarse</a:t>
            </a:r>
            <a:endParaRPr/>
          </a:p>
        </p:txBody>
      </p:sp>
      <p:sp>
        <p:nvSpPr>
          <p:cNvPr id="204" name="Google Shape;204;p10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◈"/>
            </a:pPr>
            <a:r>
              <a:rPr b="1" lang="es-UY" sz="2800"/>
              <a:t>Cuando la persona adicta está intoxicada, los familiares pueden intentar protegerlo diciéndole al jefe de la persona adicta que no puede ir a trabajar ese día porque esta enfermo/a. </a:t>
            </a:r>
            <a:endParaRPr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205" name="Google Shape;205;p1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325" y="2521545"/>
            <a:ext cx="4857750" cy="27324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b="1" lang="es-UY"/>
              <a:t>Codependencia- formas de manifestarse</a:t>
            </a:r>
            <a:endParaRPr/>
          </a:p>
        </p:txBody>
      </p:sp>
      <p:sp>
        <p:nvSpPr>
          <p:cNvPr id="211" name="Google Shape;211;p11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Char char="◈"/>
            </a:pPr>
            <a:r>
              <a:rPr b="1" lang="es-UY" sz="3200"/>
              <a:t>La familia intenta controlar el comportamiento del adicto, ocupando su tiempo libre intentando impedir que beban alcohol o usen drogas</a:t>
            </a:r>
            <a:endParaRPr/>
          </a:p>
        </p:txBody>
      </p:sp>
      <p:pic>
        <p:nvPicPr>
          <p:cNvPr id="212" name="Google Shape;212;p11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325" y="2960177"/>
            <a:ext cx="4857750" cy="185522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b="1" lang="es-UY"/>
              <a:t>La familia</a:t>
            </a:r>
            <a:endParaRPr/>
          </a:p>
        </p:txBody>
      </p:sp>
      <p:sp>
        <p:nvSpPr>
          <p:cNvPr id="218" name="Google Shape;218;p12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5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1" sz="3600"/>
          </a:p>
          <a:p>
            <a:pPr indent="0" lvl="0" marL="369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2520"/>
              <a:buNone/>
            </a:pPr>
            <a:r>
              <a:rPr b="1" lang="es-UY" sz="3600"/>
              <a:t>La recuperación de la familia del adicto es necesaria para poder sanar de manera integral todo el daño producido por la adicción en el sistema familiar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Gill Sans"/>
              <a:buNone/>
            </a:pPr>
            <a:r>
              <a:rPr b="1" lang="es-UY"/>
              <a:t>El codependiente sólo puede ayudar, si él mismo esta en recuperación</a:t>
            </a:r>
            <a:endParaRPr/>
          </a:p>
        </p:txBody>
      </p:sp>
      <p:sp>
        <p:nvSpPr>
          <p:cNvPr id="224" name="Google Shape;224;p13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t/>
            </a:r>
            <a:endParaRPr b="1" sz="3200"/>
          </a:p>
          <a:p>
            <a:pPr indent="0" lvl="0" marL="369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240"/>
              <a:buNone/>
            </a:pPr>
            <a:r>
              <a:rPr b="1" lang="es-UY" sz="3200"/>
              <a:t>Al inicio el familiar codependiente esta tan preocupado en ayudar a el adicto, que necesita orientación y apoyo para poder enfocarse en sí mismo e iniciar su proceso de recuperación.     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lang="es-UY"/>
              <a:t>ES IMPORTANTE DESTACAR …</a:t>
            </a:r>
            <a:endParaRPr/>
          </a:p>
        </p:txBody>
      </p:sp>
      <p:sp>
        <p:nvSpPr>
          <p:cNvPr id="230" name="Google Shape;230;p14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t/>
            </a:r>
            <a:endParaRPr sz="2800"/>
          </a:p>
          <a:p>
            <a:pPr indent="0" lvl="0" marL="36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lang="es-UY" sz="2800"/>
              <a:t>En el proceso adictivo la familia y/o los referentes afectivos juegan un rol muy importante y no quedar paralizados por sentimientos de culpa o sobreprotección</a:t>
            </a:r>
            <a:endParaRPr/>
          </a:p>
        </p:txBody>
      </p:sp>
      <p:sp>
        <p:nvSpPr>
          <p:cNvPr id="231" name="Google Shape;231;p14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s-UY" sz="3600"/>
              <a:t>NO EXISTEN CULPABLES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Gill Sans"/>
              <a:buNone/>
            </a:pPr>
            <a:r>
              <a:rPr lang="es-UY"/>
              <a:t>Es importante para la familia analizar de los sentimientos y emociones en torno al familiar</a:t>
            </a:r>
            <a:endParaRPr/>
          </a:p>
        </p:txBody>
      </p:sp>
      <p:sp>
        <p:nvSpPr>
          <p:cNvPr id="237" name="Google Shape;237;p15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s-UY" sz="3200"/>
              <a:t>Se recomienda a los familiares identificar diferentes formas y situaciones de manipulación a las que puedan haber estado sometidos por los consumidores</a:t>
            </a:r>
            <a:endParaRPr/>
          </a:p>
        </p:txBody>
      </p:sp>
      <p:sp>
        <p:nvSpPr>
          <p:cNvPr id="238" name="Google Shape;238;p15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400"/>
          </a:p>
          <a:p>
            <a:pPr indent="0" lvl="0" marL="36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i="1" lang="es-UY" sz="2800"/>
              <a:t>La manipulación es uno de los síntomas y conductas más característicos del paciente adicto; y consiste en despertar en el familiar emociones de protección, lástima o comprensión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lang="es-UY"/>
              <a:t>AMOR y FIRMEZA </a:t>
            </a:r>
            <a:endParaRPr/>
          </a:p>
        </p:txBody>
      </p:sp>
      <p:sp>
        <p:nvSpPr>
          <p:cNvPr id="244" name="Google Shape;244;p16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b="1" lang="es-UY" sz="2800"/>
              <a:t>El amor de la familia combinado de manera balanceada, con la firmeza necesaria para establecer límites saludables, es una herramienta vital en el proceso de convivir con un adicto.</a:t>
            </a:r>
            <a:endParaRPr/>
          </a:p>
        </p:txBody>
      </p:sp>
      <p:pic>
        <p:nvPicPr>
          <p:cNvPr id="245" name="Google Shape;245;p16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325" y="2121333"/>
            <a:ext cx="4857750" cy="353290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lang="es-UY"/>
              <a:t>Uso Problemático de drogas</a:t>
            </a:r>
            <a:endParaRPr/>
          </a:p>
        </p:txBody>
      </p:sp>
      <p:sp>
        <p:nvSpPr>
          <p:cNvPr id="153" name="Google Shape;153;p2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◈"/>
            </a:pPr>
            <a:r>
              <a:rPr lang="es-UY" sz="2800"/>
              <a:t>Las causas involucradas en el proceso adictivo son multifactoriales, ósea que depende de la interacción de factores personales psicobiológicos , familiares y socio culturales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lang="es-UY" sz="2800"/>
              <a:t>Aquí describiremos el rol de la familia en este proceso y la repercusión en familiar de esta compleja problemática.</a:t>
            </a:r>
            <a:endParaRPr/>
          </a:p>
          <a:p>
            <a:pPr indent="0" lvl="0" marL="36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1960"/>
              <a:buNone/>
            </a:pPr>
            <a:r>
              <a:rPr lang="es-UY" sz="2800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lang="es-UY"/>
              <a:t>Definición</a:t>
            </a:r>
            <a:endParaRPr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s-UY" sz="3200"/>
              <a:t>Hay diferentes formas de vincularse con las sustancias y no todas ellas entran dentro de la categoría  ADICCION 	</a:t>
            </a:r>
            <a:r>
              <a:rPr lang="es-UY" sz="3200"/>
              <a:t>						                                                                                      …</a:t>
            </a:r>
            <a:r>
              <a:rPr b="1" lang="es-UY" sz="3200"/>
              <a:t>“un adicto es una persona que toda su vida está comprometida para consumir ,precedido de  un consumo problemático, abuso y uso de drogas”.</a:t>
            </a:r>
            <a:endParaRPr sz="3200"/>
          </a:p>
          <a:p>
            <a:pPr indent="-2171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b="1" lang="es-UY"/>
              <a:t>Riesgo psicosocial. </a:t>
            </a:r>
            <a:endParaRPr b="1"/>
          </a:p>
        </p:txBody>
      </p:sp>
      <p:sp>
        <p:nvSpPr>
          <p:cNvPr id="165" name="Google Shape;165;p4"/>
          <p:cNvSpPr txBox="1"/>
          <p:nvPr>
            <p:ph idx="2" type="body"/>
          </p:nvPr>
        </p:nvSpPr>
        <p:spPr>
          <a:xfrm>
            <a:off x="6410716" y="2076451"/>
            <a:ext cx="4856841" cy="36226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b="1" lang="es-UY" sz="3600"/>
              <a:t>El aislamiento puede ser un problema para los adictos a diferentes tipos de drogas</a:t>
            </a:r>
            <a:endParaRPr sz="3600"/>
          </a:p>
        </p:txBody>
      </p:sp>
      <p:pic>
        <p:nvPicPr>
          <p:cNvPr id="166" name="Google Shape;166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21992"/>
            <a:ext cx="4856163" cy="273159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b="1" lang="es-UY"/>
              <a:t>El aislamiento genera emociones</a:t>
            </a:r>
            <a:endParaRPr b="1"/>
          </a:p>
        </p:txBody>
      </p:sp>
      <p:sp>
        <p:nvSpPr>
          <p:cNvPr id="172" name="Google Shape;172;p5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s-UY" sz="3600"/>
              <a:t> </a:t>
            </a:r>
            <a:r>
              <a:rPr b="1" lang="es-UY" sz="3600"/>
              <a:t>El aislamiento genera diferentes emociones</a:t>
            </a:r>
            <a:r>
              <a:rPr lang="es-UY" sz="3600"/>
              <a:t> tales como ansiedad, angustia ,irritabilidad, desmotivación, desgano pudiendo exacerbar el consumo de drogas. </a:t>
            </a:r>
            <a:endParaRPr/>
          </a:p>
          <a:p>
            <a:pPr indent="0" lvl="0" marL="369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2520"/>
              <a:buNone/>
            </a:pPr>
            <a:r>
              <a:rPr lang="es-UY" sz="3600"/>
              <a:t>El desafío es pensar </a:t>
            </a:r>
            <a:r>
              <a:rPr b="1" lang="es-UY" sz="3600"/>
              <a:t>cómo generamos vínculos que nos permitan sobrellevarlo"</a:t>
            </a:r>
            <a:r>
              <a:rPr lang="es-UY" sz="3600"/>
              <a:t>, </a:t>
            </a:r>
            <a:endParaRPr sz="3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lang="es-UY"/>
              <a:t>Abstinencia</a:t>
            </a:r>
            <a:endParaRPr/>
          </a:p>
        </p:txBody>
      </p:sp>
      <p:sp>
        <p:nvSpPr>
          <p:cNvPr id="178" name="Google Shape;178;p6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4598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t/>
            </a:r>
            <a:endParaRPr b="1" sz="3600"/>
          </a:p>
          <a:p>
            <a:pPr indent="0" lvl="0" marL="3690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2520"/>
              <a:buNone/>
            </a:pPr>
            <a:r>
              <a:rPr b="1" lang="es-UY" sz="3600"/>
              <a:t>La limitación de sustancias psicótropas puede provocar cuadros de abstinencia que generen síntomas ansioso-depresivos y conductas anti-normativas en las personas adictas.</a:t>
            </a:r>
            <a:endParaRPr b="1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/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b="1" lang="es-UY"/>
              <a:t>La familia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6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Char char="◈"/>
            </a:pPr>
            <a:r>
              <a:rPr b="1" lang="es-UY" sz="2800"/>
              <a:t>Es un modelo interactivo de roles y funciones donde se transmiten los valores, sentimientos y emociones constituyendo un factor importante en la tendencia de consumo de las sustancias psicoactivas</a:t>
            </a:r>
            <a:endParaRPr/>
          </a:p>
          <a:p>
            <a:pPr indent="-306000" lvl="0" marL="34290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1960"/>
              <a:buChar char="◈"/>
            </a:pPr>
            <a:r>
              <a:rPr b="1" lang="es-UY" sz="2800"/>
              <a:t>Es un elemento clave en el proceso de la adicción y se enmarca en el contexto social inmediatos, no estando ajena a la cultura imperante.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Gill Sans"/>
              <a:buNone/>
            </a:pPr>
            <a:r>
              <a:rPr b="1" lang="es-UY"/>
              <a:t>¿cómo la adicción afecta la familia?</a:t>
            </a:r>
            <a:br>
              <a:rPr lang="es-UY"/>
            </a:br>
            <a:endParaRPr/>
          </a:p>
        </p:txBody>
      </p:sp>
      <p:sp>
        <p:nvSpPr>
          <p:cNvPr id="190" name="Google Shape;190;p8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1" lang="es-UY" sz="3200"/>
              <a:t>La NEGACION puede ser  utilizar por los familiares, no se dan cuenta que existe un problema serio</a:t>
            </a:r>
            <a:endParaRPr/>
          </a:p>
          <a:p>
            <a:pPr indent="0" lvl="0" marL="3690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2240"/>
              <a:buNone/>
            </a:pPr>
            <a:r>
              <a:rPr b="1" lang="es-UY" sz="3200"/>
              <a:t>Es común ocurra al inicio del consumo</a:t>
            </a:r>
            <a:endParaRPr/>
          </a:p>
        </p:txBody>
      </p:sp>
      <p:pic>
        <p:nvPicPr>
          <p:cNvPr id="191" name="Google Shape;191;p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0325" y="2255887"/>
            <a:ext cx="4857750" cy="32638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/>
          <p:nvPr>
            <p:ph type="title"/>
          </p:nvPr>
        </p:nvSpPr>
        <p:spPr>
          <a:xfrm>
            <a:off x="913795" y="609600"/>
            <a:ext cx="10353762" cy="1261872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ill Sans"/>
              <a:buNone/>
            </a:pPr>
            <a:r>
              <a:rPr b="1" lang="es-UY"/>
              <a:t>¿cómo la adicción afecta la familia?</a:t>
            </a:r>
            <a:endParaRPr/>
          </a:p>
        </p:txBody>
      </p:sp>
      <p:sp>
        <p:nvSpPr>
          <p:cNvPr id="197" name="Google Shape;197;p9"/>
          <p:cNvSpPr txBox="1"/>
          <p:nvPr>
            <p:ph idx="1" type="body"/>
          </p:nvPr>
        </p:nvSpPr>
        <p:spPr>
          <a:xfrm>
            <a:off x="913795" y="2076450"/>
            <a:ext cx="4856841" cy="362267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b="1" lang="es-UY" sz="2800"/>
              <a:t>Los pensamientos y las sensaciones de los familiares pueden ser  controlados por el comportamiento y las emociones del adicto y esto causa conflictos familiares muchas veces severos</a:t>
            </a:r>
            <a:endParaRPr/>
          </a:p>
        </p:txBody>
      </p:sp>
      <p:sp>
        <p:nvSpPr>
          <p:cNvPr id="198" name="Google Shape;198;p9"/>
          <p:cNvSpPr txBox="1"/>
          <p:nvPr>
            <p:ph idx="2" type="body"/>
          </p:nvPr>
        </p:nvSpPr>
        <p:spPr>
          <a:xfrm>
            <a:off x="6410716" y="2364827"/>
            <a:ext cx="4856841" cy="333429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6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s-UY" sz="4000"/>
              <a:t>Codependencia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VTI">
  <a:themeElements>
    <a:clrScheme name="AnalogousFromRegularSeedRightStep">
      <a:dk1>
        <a:srgbClr val="000000"/>
      </a:dk1>
      <a:lt1>
        <a:srgbClr val="FFFFFF"/>
      </a:lt1>
      <a:dk2>
        <a:srgbClr val="344124"/>
      </a:dk2>
      <a:lt2>
        <a:srgbClr val="EBEDEF"/>
      </a:lt2>
      <a:accent1>
        <a:srgbClr val="C38F4D"/>
      </a:accent1>
      <a:accent2>
        <a:srgbClr val="A7A537"/>
      </a:accent2>
      <a:accent3>
        <a:srgbClr val="84AE44"/>
      </a:accent3>
      <a:accent4>
        <a:srgbClr val="51B13B"/>
      </a:accent4>
      <a:accent5>
        <a:srgbClr val="48B661"/>
      </a:accent5>
      <a:accent6>
        <a:srgbClr val="3BB187"/>
      </a:accent6>
      <a:hlink>
        <a:srgbClr val="5A8AC8"/>
      </a:hlink>
      <a:folHlink>
        <a:srgbClr val="87878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2020-05-19T20:39:12Z</dcterms:created>
  <dc:creator>José</dc:creator>
</cp:coreProperties>
</file>