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  <p:sldMasterId id="2147483672" r:id="rId2"/>
    <p:sldMasterId id="2147483676" r:id="rId3"/>
    <p:sldMasterId id="2147483674" r:id="rId4"/>
  </p:sldMasterIdLst>
  <p:notesMasterIdLst>
    <p:notesMasterId r:id="rId24"/>
  </p:notesMasterIdLst>
  <p:handoutMasterIdLst>
    <p:handoutMasterId r:id="rId25"/>
  </p:handoutMasterIdLst>
  <p:sldIdLst>
    <p:sldId id="686" r:id="rId5"/>
    <p:sldId id="691" r:id="rId6"/>
    <p:sldId id="688" r:id="rId7"/>
    <p:sldId id="693" r:id="rId8"/>
    <p:sldId id="689" r:id="rId9"/>
    <p:sldId id="687" r:id="rId10"/>
    <p:sldId id="682" r:id="rId11"/>
    <p:sldId id="684" r:id="rId12"/>
    <p:sldId id="685" r:id="rId13"/>
    <p:sldId id="683" r:id="rId14"/>
    <p:sldId id="700" r:id="rId15"/>
    <p:sldId id="694" r:id="rId16"/>
    <p:sldId id="695" r:id="rId17"/>
    <p:sldId id="696" r:id="rId18"/>
    <p:sldId id="697" r:id="rId19"/>
    <p:sldId id="698" r:id="rId20"/>
    <p:sldId id="699" r:id="rId21"/>
    <p:sldId id="701" r:id="rId22"/>
    <p:sldId id="702" r:id="rId23"/>
  </p:sldIdLst>
  <p:sldSz cx="9145588" cy="6858000"/>
  <p:notesSz cx="6797675" cy="98742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AD2E7"/>
    <a:srgbClr val="000000"/>
    <a:srgbClr val="FFFC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70E84-2630-4ED8-9A78-D61F977EBEB5}" v="3" dt="2022-06-30T01:03:21.828"/>
    <p1510:client id="{4D588EDA-0C38-42FC-9D12-4C0407584697}" v="9537" dt="2022-07-03T04:46:02.453"/>
    <p1510:client id="{595FE559-8412-4080-9F02-DB6CC0436CA3}" v="4914" dt="2022-06-27T22:13:14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 autoAdjust="0"/>
    <p:restoredTop sz="94669" autoAdjust="0"/>
  </p:normalViewPr>
  <p:slideViewPr>
    <p:cSldViewPr>
      <p:cViewPr varScale="1">
        <p:scale>
          <a:sx n="107" d="100"/>
          <a:sy n="107" d="100"/>
        </p:scale>
        <p:origin x="1800" y="114"/>
      </p:cViewPr>
      <p:guideLst>
        <p:guide orient="horz" pos="3504"/>
        <p:guide pos="2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2" y="-78"/>
      </p:cViewPr>
      <p:guideLst>
        <p:guide orient="horz" pos="3024"/>
        <p:guide pos="2304"/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46" descr="top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27" y="212895"/>
            <a:ext cx="6546867" cy="5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19" name="Group 147"/>
          <p:cNvGraphicFramePr>
            <a:graphicFrameLocks noGrp="1"/>
          </p:cNvGraphicFramePr>
          <p:nvPr/>
        </p:nvGraphicFramePr>
        <p:xfrm>
          <a:off x="208249" y="9290708"/>
          <a:ext cx="6334058" cy="405876"/>
        </p:xfrm>
        <a:graphic>
          <a:graphicData uri="http://schemas.openxmlformats.org/drawingml/2006/table">
            <a:tbl>
              <a:tblPr/>
              <a:tblGrid>
                <a:gridCol w="542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L="87555" marR="87555" marT="44110" marB="44110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555" marR="87555" marT="44110" marB="44110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07" name="Rectangle 13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05565" y="9099260"/>
            <a:ext cx="2945862" cy="49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Página - </a:t>
            </a:r>
            <a:fld id="{6BF9893E-F767-4E13-8E9D-88AB787E7990}" type="slidenum">
              <a:rPr lang="pt-BR"/>
              <a:pPr>
                <a:defRPr/>
              </a:pPr>
              <a:t>‹nº›</a:t>
            </a:fld>
            <a:r>
              <a:rPr 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82798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2" cy="444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946975" y="9405581"/>
            <a:ext cx="905249" cy="2732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sz="1300" b="0" i="0">
                <a:solidFill>
                  <a:schemeClr val="tx1"/>
                </a:solidFill>
                <a:latin typeface="Arial" pitchFamily="34" charset="0"/>
              </a:rPr>
              <a:t>Page </a:t>
            </a:r>
            <a:fld id="{C32E5F2D-79C1-4C48-9211-6C73067C618F}" type="slidenum">
              <a:rPr lang="en-US" sz="1300" b="0" i="0">
                <a:solidFill>
                  <a:schemeClr val="tx1"/>
                </a:solidFill>
                <a:latin typeface="Arial" pitchFamily="34" charset="0"/>
              </a:rPr>
              <a:pPr algn="ctr" defTabSz="915988">
                <a:lnSpc>
                  <a:spcPct val="90000"/>
                </a:lnSpc>
                <a:defRPr/>
              </a:pPr>
              <a:t>‹nº›</a:t>
            </a:fld>
            <a:endParaRPr lang="en-US" sz="1300" b="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47713"/>
            <a:ext cx="4921250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21903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4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8288" y="236538"/>
            <a:ext cx="2057400" cy="58594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36538"/>
            <a:ext cx="6021388" cy="58594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80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90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4609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2642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96630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877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3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67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570"/>
            <a:ext cx="8231188" cy="48999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353425" cy="54009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56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434012" y="284490"/>
            <a:ext cx="70088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pic>
        <p:nvPicPr>
          <p:cNvPr id="10" name="Picture 2" descr="C:\Users\cl0817\Desktop\MioloBranc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668"/>
            <a:ext cx="9144000" cy="6854663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j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j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j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j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j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l0817\Desktop\CAP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3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7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80" y="1600201"/>
            <a:ext cx="82310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79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743" y="6356351"/>
            <a:ext cx="289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4338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AC3C-198E-45D3-AE37-6F309C142D7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194" name="Picture 2" descr="C:\Users\cl0817\Desktop\DireitosAutora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1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101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ycofs01.lycoming.edu/~sprgene/M400/BenfordsLaw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enford%27s_law" TargetMode="External"/><Relationship Id="rId5" Type="http://schemas.openxmlformats.org/officeDocument/2006/relationships/hyperlink" Target="https://www.forbes.com/sites/taxnotes/2021/08/19/can-benfords-law-detect-tax-fraud/?sh=690bca124d70" TargetMode="External"/><Relationship Id="rId4" Type="http://schemas.openxmlformats.org/officeDocument/2006/relationships/hyperlink" Target="https://www.revistaespacios.com/a14v35n07/14350720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wduckett/moneyball-mlb-stats-1962201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iencia/moneyball_sandbox/tree/main/notebooks" TargetMode="External"/><Relationship Id="rId2" Type="http://schemas.openxmlformats.org/officeDocument/2006/relationships/hyperlink" Target="https://github.com/paciencia/moneyball_sandbox/tree/main/dad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ciencia/moneyball_sandbo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162E-F033-3D64-7489-816C333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Machine Learning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095-9317-6870-6F77-B58F0E37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800" dirty="0">
                <a:cs typeface="Arial"/>
              </a:rPr>
              <a:t>TRABALHO FINAL</a:t>
            </a:r>
          </a:p>
          <a:p>
            <a:pPr marL="0" indent="0" algn="ctr">
              <a:buNone/>
            </a:pPr>
            <a:r>
              <a:rPr lang="en-US" sz="2800" dirty="0">
                <a:cs typeface="Arial"/>
              </a:rPr>
              <a:t>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425880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 I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FONTES</a:t>
            </a:r>
            <a:endParaRPr lang="pt-BR" sz="1600" b="0" i="0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AC67DF-6803-A69B-9850-02BF3747C318}"/>
              </a:ext>
            </a:extLst>
          </p:cNvPr>
          <p:cNvSpPr txBox="1"/>
          <p:nvPr/>
        </p:nvSpPr>
        <p:spPr>
          <a:xfrm>
            <a:off x="324204" y="1591279"/>
            <a:ext cx="8569190" cy="1345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3"/>
              </a:rPr>
              <a:t>http://lycofs01.lycoming.edu/~sprgene/M400/BenfordsLaw.pdf</a:t>
            </a:r>
            <a:endParaRPr lang="pt-BR" sz="1400" b="0" i="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4"/>
              </a:rPr>
              <a:t>https://www.revistaespacios.com/a14v35n07/14350720.html</a:t>
            </a:r>
            <a:endParaRPr lang="pt-BR" sz="1400" b="0" i="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5"/>
              </a:rPr>
              <a:t>https://www.forbes.com/sites/taxnotes/2021/08/19/can-benfords-law-detect-tax-fraud/?sh=690bca124d70</a:t>
            </a: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cs typeface="Arial"/>
                <a:hlinkClick r:id="rId6"/>
              </a:rPr>
              <a:t>https://en.wikipedia.org/wiki/Benford%27s_law</a:t>
            </a:r>
            <a:r>
              <a:rPr lang="pt-BR" sz="1400" b="0" i="0" dirty="0">
                <a:latin typeface="+mj-lt"/>
                <a:cs typeface="Arial"/>
              </a:rPr>
              <a:t> 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69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162E-F033-3D64-7489-816C333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Machine Learning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095-9317-6870-6F77-B58F0E37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3285505"/>
          </a:xfrm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cs typeface="Arial"/>
              </a:rPr>
              <a:t>3. APLICAÇÃO DOS ALGORITMOS DE MACHINE LEARNING VISTOS EM AULA EM UM PROBLEMA REAL</a:t>
            </a:r>
          </a:p>
        </p:txBody>
      </p:sp>
    </p:spTree>
    <p:extLst>
      <p:ext uri="{BB962C8B-B14F-4D97-AF65-F5344CB8AC3E}">
        <p14:creationId xmlns:p14="http://schemas.microsoft.com/office/powerpoint/2010/main" val="318971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7CE4-4C39-88E4-BA8A-D17809E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Arial"/>
              </a:rPr>
              <a:t>Machine</a:t>
            </a:r>
            <a:r>
              <a:rPr lang="pt-BR" dirty="0">
                <a:cs typeface="Arial"/>
              </a:rPr>
              <a:t> Learning</a:t>
            </a:r>
            <a:r>
              <a:rPr lang="pt-BR" dirty="0">
                <a:ea typeface="+mj-lt"/>
                <a:cs typeface="+mj-lt"/>
              </a:rPr>
              <a:t> </a:t>
            </a:r>
            <a:r>
              <a:rPr lang="en-US" dirty="0">
                <a:ea typeface="+mj-lt"/>
                <a:cs typeface="+mj-lt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A1C08-965B-1980-1897-0879C1882A5C}"/>
              </a:ext>
            </a:extLst>
          </p:cNvPr>
          <p:cNvSpPr txBox="1"/>
          <p:nvPr/>
        </p:nvSpPr>
        <p:spPr>
          <a:xfrm>
            <a:off x="343198" y="1067938"/>
            <a:ext cx="8382410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Para demostrar a aplicação desses modelos (Árvore de Decisão e KNN) em dados reais, escolhemos um </a:t>
            </a:r>
            <a:r>
              <a:rPr lang="pt-BR" sz="1600" b="0" i="0" dirty="0">
                <a:latin typeface="+mj-lt"/>
                <a:cs typeface="Arial"/>
              </a:rPr>
              <a:t> </a:t>
            </a:r>
            <a:r>
              <a:rPr lang="pt-BR" sz="1600" b="0" i="0" dirty="0">
                <a:latin typeface="+mj-lt"/>
                <a:cs typeface="Arial"/>
                <a:hlinkClick r:id="rId2"/>
              </a:rPr>
              <a:t>dataset</a:t>
            </a:r>
            <a:r>
              <a:rPr lang="pt-BR" sz="1600" b="0" i="0" dirty="0">
                <a:latin typeface="+mj-lt"/>
              </a:rPr>
              <a:t> que está disponível no </a:t>
            </a:r>
            <a:r>
              <a:rPr lang="pt-BR" sz="1600" b="0" i="0" dirty="0" err="1">
                <a:latin typeface="+mj-lt"/>
              </a:rPr>
              <a:t>Kaggle</a:t>
            </a:r>
            <a:r>
              <a:rPr lang="pt-BR" sz="1600" b="0" i="0" dirty="0">
                <a:latin typeface="+mj-lt"/>
              </a:rPr>
              <a:t>, mas foi retirado do site da Major League Baseball (MLB). Ele possui dados históricos dos times de baseball e suas respectivas métricas de partidas.</a:t>
            </a:r>
            <a:endParaRPr lang="en-US" sz="1600" b="0" i="0" dirty="0">
              <a:latin typeface="+mj-lt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</a:rPr>
              <a:t>São elas:</a:t>
            </a:r>
            <a:endParaRPr lang="en-US" sz="1600" b="0" i="0" dirty="0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+mj-lt"/>
              </a:rPr>
              <a:t>Runs Scored (RS): corridas </a:t>
            </a:r>
            <a:r>
              <a:rPr lang="en-US" sz="1600" b="0" i="0" dirty="0" err="1">
                <a:latin typeface="+mj-lt"/>
              </a:rPr>
              <a:t>pontuadas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por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completar</a:t>
            </a:r>
            <a:r>
              <a:rPr lang="en-US" sz="1600" b="0" i="0" dirty="0">
                <a:latin typeface="+mj-lt"/>
              </a:rPr>
              <a:t> as bases</a:t>
            </a:r>
            <a:endParaRPr lang="en-US" sz="1600" dirty="0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+mj-lt"/>
              </a:rPr>
              <a:t>Runs Allowed (RA): corridas </a:t>
            </a:r>
            <a:r>
              <a:rPr lang="en-US" sz="1600" b="0" i="0" dirty="0" err="1">
                <a:latin typeface="+mj-lt"/>
              </a:rPr>
              <a:t>pontuadas</a:t>
            </a:r>
            <a:r>
              <a:rPr lang="en-US" sz="1600" b="0" i="0" dirty="0">
                <a:latin typeface="+mj-lt"/>
              </a:rPr>
              <a:t> contra o </a:t>
            </a:r>
            <a:r>
              <a:rPr lang="en-US" sz="1600" b="0" i="0" dirty="0" err="1">
                <a:latin typeface="+mj-lt"/>
              </a:rPr>
              <a:t>arremessador</a:t>
            </a:r>
            <a:endParaRPr lang="en-US" sz="1600" dirty="0" err="1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+mj-lt"/>
              </a:rPr>
              <a:t>Wins (W): total de </a:t>
            </a:r>
            <a:r>
              <a:rPr lang="en-US" sz="1600" b="0" i="0" dirty="0" err="1">
                <a:latin typeface="+mj-lt"/>
              </a:rPr>
              <a:t>vitórias</a:t>
            </a:r>
            <a:r>
              <a:rPr lang="en-US" sz="1600" b="0" i="0" dirty="0">
                <a:latin typeface="+mj-lt"/>
              </a:rPr>
              <a:t> do </a:t>
            </a:r>
            <a:r>
              <a:rPr lang="en-US" sz="1600" b="0" i="0" dirty="0" err="1">
                <a:latin typeface="+mj-lt"/>
              </a:rPr>
              <a:t>arremessador</a:t>
            </a:r>
            <a:endParaRPr lang="en-US" sz="1600" dirty="0" err="1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+mj-lt"/>
              </a:rPr>
              <a:t>On-Base Percentage(OBP): </a:t>
            </a:r>
            <a:r>
              <a:rPr lang="en-US" sz="1600" b="0" i="0" dirty="0" err="1">
                <a:latin typeface="+mj-lt"/>
              </a:rPr>
              <a:t>mede</a:t>
            </a:r>
            <a:r>
              <a:rPr lang="en-US" sz="1600" b="0" i="0" dirty="0">
                <a:latin typeface="+mj-lt"/>
              </a:rPr>
              <a:t> o </a:t>
            </a:r>
            <a:r>
              <a:rPr lang="en-US" sz="1600" b="0" i="0" dirty="0" err="1">
                <a:latin typeface="+mj-lt"/>
              </a:rPr>
              <a:t>quão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frequentemente</a:t>
            </a:r>
            <a:r>
              <a:rPr lang="en-US" sz="1600" b="0" i="0" dirty="0">
                <a:latin typeface="+mj-lt"/>
              </a:rPr>
              <a:t> um </a:t>
            </a:r>
            <a:r>
              <a:rPr lang="en-US" sz="1600" b="0" i="0" dirty="0" err="1">
                <a:latin typeface="+mj-lt"/>
              </a:rPr>
              <a:t>rebatedor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atinge</a:t>
            </a:r>
            <a:r>
              <a:rPr lang="en-US" sz="1600" b="0" i="0" dirty="0">
                <a:latin typeface="+mj-lt"/>
              </a:rPr>
              <a:t> a base (</a:t>
            </a:r>
            <a:r>
              <a:rPr lang="en-US" sz="1600" b="0" i="0" dirty="0" err="1">
                <a:latin typeface="+mj-lt"/>
              </a:rPr>
              <a:t>rebatimentos</a:t>
            </a:r>
            <a:r>
              <a:rPr lang="en-US" sz="1600" b="0" i="0" dirty="0">
                <a:latin typeface="+mj-lt"/>
              </a:rPr>
              <a:t> + </a:t>
            </a:r>
            <a:r>
              <a:rPr lang="en-US" sz="1600" b="0" i="0" dirty="0" err="1">
                <a:latin typeface="+mj-lt"/>
              </a:rPr>
              <a:t>interferências</a:t>
            </a:r>
            <a:r>
              <a:rPr lang="en-US" sz="1600" b="0" i="0" dirty="0">
                <a:latin typeface="+mj-lt"/>
              </a:rPr>
              <a:t> + </a:t>
            </a:r>
            <a:r>
              <a:rPr lang="en-US" sz="1600" b="0" i="0" dirty="0" err="1">
                <a:latin typeface="+mj-lt"/>
              </a:rPr>
              <a:t>número</a:t>
            </a:r>
            <a:r>
              <a:rPr lang="en-US" sz="1600" b="0" i="0" dirty="0">
                <a:latin typeface="+mj-lt"/>
              </a:rPr>
              <a:t> de </a:t>
            </a:r>
            <a:r>
              <a:rPr lang="en-US" sz="1600" b="0" i="0" dirty="0" err="1">
                <a:latin typeface="+mj-lt"/>
              </a:rPr>
              <a:t>vezes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atingido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pelo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arremessador</a:t>
            </a:r>
            <a:r>
              <a:rPr lang="en-US" sz="1600" b="0" i="0" dirty="0">
                <a:latin typeface="+mj-lt"/>
              </a:rPr>
              <a:t> / </a:t>
            </a:r>
            <a:r>
              <a:rPr lang="en-US" sz="1600" b="0" i="0" dirty="0" err="1">
                <a:latin typeface="+mj-lt"/>
              </a:rPr>
              <a:t>número</a:t>
            </a:r>
            <a:r>
              <a:rPr lang="en-US" sz="1600" b="0" i="0" dirty="0">
                <a:latin typeface="+mj-lt"/>
              </a:rPr>
              <a:t> de </a:t>
            </a:r>
            <a:r>
              <a:rPr lang="en-US" sz="1600" b="0" i="0" dirty="0" err="1">
                <a:latin typeface="+mj-lt"/>
              </a:rPr>
              <a:t>rodadas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completadas</a:t>
            </a:r>
            <a:r>
              <a:rPr lang="en-US" sz="1600" b="0" i="0" dirty="0">
                <a:latin typeface="+mj-lt"/>
              </a:rPr>
              <a:t>)</a:t>
            </a:r>
            <a:endParaRPr lang="en-US" sz="1600" dirty="0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+mj-lt"/>
              </a:rPr>
              <a:t>Slugging Percentage (SLG): performance do </a:t>
            </a:r>
            <a:r>
              <a:rPr lang="en-US" sz="1600" b="0" i="0" dirty="0" err="1">
                <a:latin typeface="+mj-lt"/>
              </a:rPr>
              <a:t>rebatedor</a:t>
            </a:r>
            <a:r>
              <a:rPr lang="en-US" sz="1600" b="0" i="0" dirty="0">
                <a:latin typeface="+mj-lt"/>
              </a:rPr>
              <a:t> (total de bases </a:t>
            </a:r>
            <a:r>
              <a:rPr lang="en-US" sz="1600" b="0" i="0" dirty="0" err="1">
                <a:latin typeface="+mj-lt"/>
              </a:rPr>
              <a:t>atingidas</a:t>
            </a:r>
            <a:r>
              <a:rPr lang="en-US" sz="1600" b="0" i="0" dirty="0">
                <a:latin typeface="+mj-lt"/>
              </a:rPr>
              <a:t> / total </a:t>
            </a:r>
            <a:r>
              <a:rPr lang="en-US" sz="1600" b="0" i="0" dirty="0" err="1">
                <a:latin typeface="+mj-lt"/>
              </a:rPr>
              <a:t>rebatimentos</a:t>
            </a:r>
            <a:r>
              <a:rPr lang="en-US" sz="1600" b="0" i="0" dirty="0">
                <a:latin typeface="+mj-lt"/>
              </a:rPr>
              <a:t>)</a:t>
            </a:r>
            <a:endParaRPr lang="en-US" sz="1600" dirty="0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+mj-lt"/>
              </a:rPr>
              <a:t>Batting Average (BA): </a:t>
            </a:r>
            <a:r>
              <a:rPr lang="en-US" sz="1600" b="0" i="0" dirty="0" err="1">
                <a:latin typeface="+mj-lt"/>
              </a:rPr>
              <a:t>rebatimento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médio</a:t>
            </a:r>
            <a:endParaRPr lang="en-US" sz="1600" dirty="0" err="1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+mj-lt"/>
              </a:rPr>
              <a:t>Games Played (G): total de </a:t>
            </a:r>
            <a:r>
              <a:rPr lang="en-US" sz="1600" b="0" i="0" dirty="0" err="1">
                <a:latin typeface="+mj-lt"/>
              </a:rPr>
              <a:t>partidas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jogadas</a:t>
            </a:r>
            <a:endParaRPr lang="en-US" sz="1600" dirty="0" err="1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+mj-lt"/>
              </a:rPr>
              <a:t>Opponent On-Base Percentage (OOBP): </a:t>
            </a:r>
            <a:r>
              <a:rPr lang="en-US" sz="1600" b="0" i="0" dirty="0" err="1">
                <a:latin typeface="+mj-lt"/>
              </a:rPr>
              <a:t>mede</a:t>
            </a:r>
            <a:r>
              <a:rPr lang="en-US" sz="1600" b="0" i="0" dirty="0">
                <a:latin typeface="+mj-lt"/>
              </a:rPr>
              <a:t> o </a:t>
            </a:r>
            <a:r>
              <a:rPr lang="en-US" sz="1600" b="0" i="0" dirty="0" err="1">
                <a:latin typeface="+mj-lt"/>
              </a:rPr>
              <a:t>quão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frequentemente</a:t>
            </a:r>
            <a:r>
              <a:rPr lang="en-US" sz="1600" b="0" i="0" dirty="0">
                <a:latin typeface="+mj-lt"/>
              </a:rPr>
              <a:t> o </a:t>
            </a:r>
            <a:r>
              <a:rPr lang="en-US" sz="1600" b="0" i="0" dirty="0" err="1">
                <a:latin typeface="+mj-lt"/>
              </a:rPr>
              <a:t>rebatedor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oponente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atinge</a:t>
            </a:r>
            <a:r>
              <a:rPr lang="en-US" sz="1600" b="0" i="0" dirty="0">
                <a:latin typeface="+mj-lt"/>
              </a:rPr>
              <a:t> a base</a:t>
            </a:r>
            <a:endParaRPr lang="en-US" sz="1600" dirty="0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+mj-lt"/>
              </a:rPr>
              <a:t>Opponent Slugging Percentage (OSLG): performance do </a:t>
            </a:r>
            <a:r>
              <a:rPr lang="en-US" sz="1600" b="0" i="0" dirty="0" err="1">
                <a:latin typeface="+mj-lt"/>
              </a:rPr>
              <a:t>rebatedor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oponente</a:t>
            </a:r>
            <a:endParaRPr lang="en-US" sz="1600" b="0" i="0" dirty="0">
              <a:latin typeface="+mj-lt"/>
            </a:endParaRPr>
          </a:p>
          <a:p>
            <a:pPr algn="just"/>
            <a:endParaRPr lang="en-US" sz="1600" b="0" i="0" dirty="0">
              <a:latin typeface="+mj-lt"/>
            </a:endParaRPr>
          </a:p>
          <a:p>
            <a:pPr algn="just"/>
            <a:r>
              <a:rPr lang="en-US" sz="1600" b="0" i="0" dirty="0" err="1">
                <a:latin typeface="+mj-lt"/>
              </a:rPr>
              <a:t>Além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disso</a:t>
            </a:r>
            <a:r>
              <a:rPr lang="en-US" sz="1600" b="0" i="0" dirty="0">
                <a:latin typeface="+mj-lt"/>
              </a:rPr>
              <a:t>, o dataset </a:t>
            </a:r>
            <a:r>
              <a:rPr lang="en-US" sz="1600" b="0" i="0" dirty="0" err="1">
                <a:latin typeface="+mj-lt"/>
              </a:rPr>
              <a:t>também</a:t>
            </a:r>
            <a:r>
              <a:rPr lang="en-US" sz="1600" b="0" i="0" dirty="0">
                <a:latin typeface="+mj-lt"/>
              </a:rPr>
              <a:t> </a:t>
            </a:r>
            <a:r>
              <a:rPr lang="en-US" sz="1600" b="0" i="0" dirty="0" err="1">
                <a:latin typeface="+mj-lt"/>
              </a:rPr>
              <a:t>possui</a:t>
            </a:r>
            <a:r>
              <a:rPr lang="en-US" sz="1600" b="0" i="0" dirty="0">
                <a:latin typeface="+mj-lt"/>
              </a:rPr>
              <a:t> a feature </a:t>
            </a:r>
            <a:r>
              <a:rPr lang="en-US" sz="1600" b="0" i="0" dirty="0" err="1">
                <a:latin typeface="+mj-lt"/>
              </a:rPr>
              <a:t>binária</a:t>
            </a:r>
            <a:r>
              <a:rPr lang="en-US" sz="1600" b="0" i="0" dirty="0">
                <a:latin typeface="+mj-lt"/>
              </a:rPr>
              <a:t> que </a:t>
            </a:r>
            <a:r>
              <a:rPr lang="en-US" sz="1600" b="0" i="0" dirty="0" err="1">
                <a:latin typeface="+mj-lt"/>
              </a:rPr>
              <a:t>diz</a:t>
            </a:r>
            <a:r>
              <a:rPr lang="en-US" sz="1600" b="0" i="0" dirty="0">
                <a:latin typeface="+mj-lt"/>
              </a:rPr>
              <a:t> se o time </a:t>
            </a:r>
            <a:r>
              <a:rPr lang="en-US" sz="1600" b="0" i="0" dirty="0" err="1">
                <a:latin typeface="+mj-lt"/>
              </a:rPr>
              <a:t>foi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ou</a:t>
            </a:r>
            <a:r>
              <a:rPr lang="en-US" sz="1600" b="0" i="0" dirty="0">
                <a:latin typeface="+mj-lt"/>
              </a:rPr>
              <a:t> </a:t>
            </a:r>
            <a:r>
              <a:rPr lang="en-US" sz="1600" b="0" i="0" dirty="0" err="1">
                <a:latin typeface="+mj-lt"/>
              </a:rPr>
              <a:t>não</a:t>
            </a:r>
            <a:r>
              <a:rPr lang="en-US" sz="1600" b="0" i="0" dirty="0">
                <a:latin typeface="+mj-lt"/>
              </a:rPr>
              <a:t> para </a:t>
            </a:r>
            <a:r>
              <a:rPr lang="en-US" sz="1600" b="0" i="0" dirty="0" err="1">
                <a:latin typeface="+mj-lt"/>
              </a:rPr>
              <a:t>os</a:t>
            </a:r>
            <a:r>
              <a:rPr lang="en-US" sz="1600" b="0" i="0" dirty="0">
                <a:latin typeface="+mj-lt"/>
              </a:rPr>
              <a:t> Playoffs.</a:t>
            </a:r>
          </a:p>
        </p:txBody>
      </p:sp>
    </p:spTree>
    <p:extLst>
      <p:ext uri="{BB962C8B-B14F-4D97-AF65-F5344CB8AC3E}">
        <p14:creationId xmlns:p14="http://schemas.microsoft.com/office/powerpoint/2010/main" val="65516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A lista completa de </a:t>
            </a:r>
            <a:r>
              <a:rPr lang="pt-BR" sz="1600" dirty="0" err="1">
                <a:cs typeface="Arial"/>
              </a:rPr>
              <a:t>features</a:t>
            </a:r>
            <a:r>
              <a:rPr lang="pt-BR" sz="1600" dirty="0">
                <a:cs typeface="Arial"/>
              </a:rPr>
              <a:t> e suas explicações pode ser vista acessando este </a:t>
            </a:r>
            <a:r>
              <a:rPr lang="pt-BR" sz="1600" dirty="0">
                <a:cs typeface="Arial"/>
                <a:hlinkClick r:id="rId2"/>
              </a:rPr>
              <a:t>link</a:t>
            </a:r>
            <a:r>
              <a:rPr lang="pt-BR" sz="1600" dirty="0">
                <a:cs typeface="Arial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Para resolver o problema, fizemos uma análise exploratória dos dados para entender as </a:t>
            </a:r>
            <a:r>
              <a:rPr lang="pt-BR" sz="1600" dirty="0" err="1">
                <a:cs typeface="Arial"/>
              </a:rPr>
              <a:t>features</a:t>
            </a:r>
            <a:r>
              <a:rPr lang="pt-BR" sz="1600" dirty="0">
                <a:cs typeface="Arial"/>
              </a:rPr>
              <a:t> e escolher aquelas que iam para o modelo, testamos diversos modelos de árvore e fizemos uma busca em grade de </a:t>
            </a:r>
            <a:r>
              <a:rPr lang="pt-BR" sz="1600" dirty="0" err="1">
                <a:cs typeface="Arial"/>
              </a:rPr>
              <a:t>hiperparâmetros</a:t>
            </a:r>
            <a:r>
              <a:rPr lang="pt-BR" sz="1600" dirty="0">
                <a:cs typeface="Arial"/>
              </a:rPr>
              <a:t> com validação cruzada. Também entendemos qual seria o melhor k para o KNN baseado na métrica f1-score.</a:t>
            </a:r>
            <a:endParaRPr lang="en-US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Escolhemos o f1-score para obter o máximo de precisão e </a:t>
            </a:r>
            <a:r>
              <a:rPr lang="pt-BR" sz="1600" dirty="0" err="1">
                <a:ea typeface="+mj-lt"/>
                <a:cs typeface="+mj-lt"/>
              </a:rPr>
              <a:t>revocação</a:t>
            </a:r>
            <a:r>
              <a:rPr lang="pt-BR" sz="1600" dirty="0">
                <a:ea typeface="+mj-lt"/>
                <a:cs typeface="+mj-lt"/>
              </a:rPr>
              <a:t>. Como a nossa variável target era desbalanceada, realizamos testes mudando a métrica para precisão, porém sem diferenças consideráveis nos resultados. Então optamos por manter o f1-score.</a:t>
            </a:r>
            <a:endParaRPr lang="en-US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Os notebooks podem ser acessados neste </a:t>
            </a:r>
            <a:r>
              <a:rPr lang="pt-BR" sz="1600" dirty="0">
                <a:cs typeface="Arial"/>
                <a:hlinkClick r:id="rId3"/>
              </a:rPr>
              <a:t>link</a:t>
            </a:r>
            <a:r>
              <a:rPr lang="pt-BR" sz="1600" dirty="0">
                <a:cs typeface="Arial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Há também o link para o </a:t>
            </a:r>
            <a:r>
              <a:rPr lang="pt-BR" sz="1600" dirty="0" err="1">
                <a:cs typeface="Arial"/>
              </a:rPr>
              <a:t>github</a:t>
            </a:r>
            <a:r>
              <a:rPr lang="pt-BR" sz="1600" dirty="0">
                <a:cs typeface="Arial"/>
              </a:rPr>
              <a:t> do projeto: </a:t>
            </a:r>
            <a:r>
              <a:rPr lang="pt-BR" sz="1600" dirty="0">
                <a:ea typeface="+mj-lt"/>
                <a:cs typeface="+mj-lt"/>
                <a:hlinkClick r:id="rId4"/>
              </a:rPr>
              <a:t>https://github.com/paciencia/moneyball_sandbox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No próximo slide, apresentaremos os resultados da análise.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48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395936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 - ÁRVORE DE DECISÃO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O melhor modelo foi a Árvore de Decisão com profundidade máxima de 2 níveis e mínimo de 50 folhas. Ele apresentou 88% de acurácia em treino e, também, em teste.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Abaixo apresentamos o </a:t>
            </a:r>
            <a:r>
              <a:rPr lang="pt-BR" sz="1600" dirty="0" err="1">
                <a:ea typeface="+mj-lt"/>
                <a:cs typeface="+mj-lt"/>
              </a:rPr>
              <a:t>report</a:t>
            </a:r>
            <a:r>
              <a:rPr lang="pt-BR" sz="1600" dirty="0">
                <a:ea typeface="+mj-lt"/>
                <a:cs typeface="+mj-lt"/>
              </a:rPr>
              <a:t> de classificação: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algn="just">
              <a:buNone/>
            </a:pPr>
            <a:r>
              <a:rPr lang="pt-BR" sz="1600" dirty="0">
                <a:ea typeface="+mj-lt"/>
                <a:cs typeface="+mj-lt"/>
              </a:rPr>
              <a:t>              </a:t>
            </a:r>
            <a:endParaRPr lang="pt-BR" dirty="0">
              <a:ea typeface="+mj-lt"/>
              <a:cs typeface="+mj-lt"/>
            </a:endParaRPr>
          </a:p>
          <a:p>
            <a:pPr algn="just">
              <a:buNone/>
            </a:pPr>
            <a:endParaRPr lang="pt-BR" sz="1600" dirty="0">
              <a:ea typeface="+mj-lt"/>
              <a:cs typeface="+mj-lt"/>
            </a:endParaRPr>
          </a:p>
          <a:p>
            <a:pPr algn="just">
              <a:buNone/>
            </a:pPr>
            <a:endParaRPr lang="pt-BR" sz="1600" dirty="0">
              <a:ea typeface="+mj-lt"/>
              <a:cs typeface="+mj-lt"/>
            </a:endParaRPr>
          </a:p>
          <a:p>
            <a:pPr algn="just">
              <a:buNone/>
            </a:pPr>
            <a:endParaRPr lang="pt-BR" sz="1600" dirty="0">
              <a:ea typeface="+mj-lt"/>
              <a:cs typeface="+mj-lt"/>
            </a:endParaRPr>
          </a:p>
          <a:p>
            <a:pPr algn="just">
              <a:buNone/>
            </a:pPr>
            <a:endParaRPr lang="pt-BR" sz="1600" dirty="0">
              <a:ea typeface="+mj-lt"/>
              <a:cs typeface="+mj-lt"/>
            </a:endParaRPr>
          </a:p>
          <a:p>
            <a:pPr algn="just">
              <a:buNone/>
            </a:pPr>
            <a:r>
              <a:rPr lang="pt-BR" sz="1600" dirty="0">
                <a:ea typeface="+mj-lt"/>
                <a:cs typeface="+mj-lt"/>
              </a:rPr>
              <a:t>Para a classe 1, a melhor precisão foi de 68, recall de 79, e f1 de 73. </a:t>
            </a:r>
            <a:endParaRPr lang="pt-BR" sz="1600" dirty="0">
              <a:cs typeface="Arial"/>
            </a:endParaRP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4527195-E746-2AE0-438A-7AE32AEF5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8" r="-153" b="-459"/>
          <a:stretch/>
        </p:blipFill>
        <p:spPr>
          <a:xfrm>
            <a:off x="1622377" y="2781759"/>
            <a:ext cx="5584620" cy="1799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CD215-A9E1-92C3-5584-A6E153C3268B}"/>
              </a:ext>
            </a:extLst>
          </p:cNvPr>
          <p:cNvSpPr txBox="1"/>
          <p:nvPr/>
        </p:nvSpPr>
        <p:spPr>
          <a:xfrm>
            <a:off x="471168" y="5088162"/>
            <a:ext cx="83482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i="0" dirty="0" err="1">
                <a:latin typeface="Arial"/>
                <a:cs typeface="Arial"/>
              </a:rPr>
              <a:t>Repare</a:t>
            </a:r>
            <a:r>
              <a:rPr lang="en-US" sz="1600" b="0" i="0" dirty="0">
                <a:latin typeface="Arial"/>
                <a:cs typeface="Arial"/>
              </a:rPr>
              <a:t> que </a:t>
            </a:r>
            <a:r>
              <a:rPr lang="en-US" sz="1600" b="0" i="0" dirty="0" err="1">
                <a:latin typeface="Arial"/>
                <a:cs typeface="Arial"/>
              </a:rPr>
              <a:t>tivemos</a:t>
            </a:r>
            <a:r>
              <a:rPr lang="en-US" sz="1600" b="0" i="0" dirty="0">
                <a:latin typeface="Arial"/>
                <a:cs typeface="Arial"/>
              </a:rPr>
              <a:t> </a:t>
            </a:r>
            <a:r>
              <a:rPr lang="en-US" sz="1600" b="0" i="0" dirty="0" err="1">
                <a:latin typeface="Arial"/>
                <a:cs typeface="Arial"/>
              </a:rPr>
              <a:t>apenas</a:t>
            </a:r>
            <a:r>
              <a:rPr lang="en-US" sz="1600" b="0" i="0" dirty="0">
                <a:latin typeface="Arial"/>
                <a:cs typeface="Arial"/>
              </a:rPr>
              <a:t> 80 </a:t>
            </a:r>
            <a:r>
              <a:rPr lang="en-US" sz="1600" b="0" i="0" dirty="0" err="1">
                <a:latin typeface="Arial"/>
                <a:cs typeface="Arial"/>
              </a:rPr>
              <a:t>amostras</a:t>
            </a:r>
            <a:r>
              <a:rPr lang="en-US" sz="1600" b="0" i="0" dirty="0">
                <a:latin typeface="Arial"/>
                <a:cs typeface="Arial"/>
              </a:rPr>
              <a:t> da </a:t>
            </a:r>
            <a:r>
              <a:rPr lang="en-US" sz="1600" b="0" i="0" dirty="0" err="1">
                <a:latin typeface="Arial"/>
                <a:cs typeface="Arial"/>
              </a:rPr>
              <a:t>classe</a:t>
            </a:r>
            <a:r>
              <a:rPr lang="en-US" sz="1600" b="0" i="0" dirty="0">
                <a:latin typeface="Arial"/>
                <a:cs typeface="Arial"/>
              </a:rPr>
              <a:t> 1 para </a:t>
            </a:r>
            <a:r>
              <a:rPr lang="en-US" sz="1600" b="0" i="0" dirty="0" err="1">
                <a:latin typeface="Arial"/>
                <a:cs typeface="Arial"/>
              </a:rPr>
              <a:t>testar</a:t>
            </a:r>
            <a:r>
              <a:rPr lang="en-US" sz="1600" b="0" i="0" dirty="0">
                <a:latin typeface="Arial"/>
                <a:cs typeface="Arial"/>
              </a:rPr>
              <a:t>. </a:t>
            </a:r>
            <a:r>
              <a:rPr lang="en-US" sz="1600" b="0" i="0" dirty="0" err="1">
                <a:latin typeface="Arial"/>
                <a:cs typeface="Arial"/>
              </a:rPr>
              <a:t>Provavelmente</a:t>
            </a:r>
            <a:r>
              <a:rPr lang="en-US" sz="1600" b="0" i="0" dirty="0">
                <a:latin typeface="Arial"/>
                <a:cs typeface="Arial"/>
              </a:rPr>
              <a:t>, </a:t>
            </a:r>
            <a:r>
              <a:rPr lang="en-US" sz="1600" b="0" i="0" dirty="0" err="1">
                <a:latin typeface="Arial"/>
                <a:cs typeface="Arial"/>
              </a:rPr>
              <a:t>aumentando</a:t>
            </a:r>
            <a:r>
              <a:rPr lang="en-US" sz="1600" b="0" i="0" dirty="0">
                <a:latin typeface="Arial"/>
                <a:cs typeface="Arial"/>
              </a:rPr>
              <a:t> o dataset, </a:t>
            </a:r>
            <a:r>
              <a:rPr lang="en-US" sz="1600" b="0" i="0" dirty="0" err="1">
                <a:latin typeface="Arial"/>
                <a:cs typeface="Arial"/>
              </a:rPr>
              <a:t>ou</a:t>
            </a:r>
            <a:r>
              <a:rPr lang="en-US" sz="1600" b="0" i="0" dirty="0">
                <a:latin typeface="Arial"/>
                <a:cs typeface="Arial"/>
              </a:rPr>
              <a:t> </a:t>
            </a:r>
            <a:r>
              <a:rPr lang="en-US" sz="1600" b="0" i="0" dirty="0" err="1">
                <a:latin typeface="Arial"/>
                <a:cs typeface="Arial"/>
              </a:rPr>
              <a:t>mudando</a:t>
            </a:r>
            <a:r>
              <a:rPr lang="en-US" sz="1600" b="0" i="0" dirty="0">
                <a:latin typeface="Arial"/>
                <a:cs typeface="Arial"/>
              </a:rPr>
              <a:t> para outro </a:t>
            </a:r>
            <a:r>
              <a:rPr lang="en-US" sz="1600" b="0" i="0" dirty="0" err="1">
                <a:latin typeface="Arial"/>
                <a:cs typeface="Arial"/>
              </a:rPr>
              <a:t>tipo</a:t>
            </a:r>
            <a:r>
              <a:rPr lang="en-US" sz="1600" b="0" i="0" dirty="0">
                <a:latin typeface="Arial"/>
                <a:cs typeface="Arial"/>
              </a:rPr>
              <a:t> de </a:t>
            </a:r>
            <a:r>
              <a:rPr lang="en-US" sz="1600" b="0" i="0" dirty="0" err="1">
                <a:latin typeface="Arial"/>
                <a:cs typeface="Arial"/>
              </a:rPr>
              <a:t>algoritmo</a:t>
            </a:r>
            <a:r>
              <a:rPr lang="en-US" sz="1600" b="0" i="0" dirty="0">
                <a:latin typeface="Arial"/>
                <a:cs typeface="Arial"/>
              </a:rPr>
              <a:t> com </a:t>
            </a:r>
            <a:r>
              <a:rPr lang="en-US" sz="1600" b="0" i="0" dirty="0" err="1">
                <a:latin typeface="Arial"/>
                <a:cs typeface="Arial"/>
              </a:rPr>
              <a:t>mais</a:t>
            </a:r>
            <a:r>
              <a:rPr lang="en-US" sz="1600" b="0" i="0" dirty="0">
                <a:latin typeface="Arial"/>
                <a:cs typeface="Arial"/>
              </a:rPr>
              <a:t> </a:t>
            </a:r>
            <a:r>
              <a:rPr lang="en-US" sz="1600" b="0" i="0" dirty="0" err="1">
                <a:latin typeface="Arial"/>
                <a:cs typeface="Arial"/>
              </a:rPr>
              <a:t>árvores</a:t>
            </a:r>
            <a:r>
              <a:rPr lang="en-US" sz="1600" b="0" i="0" dirty="0">
                <a:latin typeface="Arial"/>
                <a:cs typeface="Arial"/>
              </a:rPr>
              <a:t>, </a:t>
            </a:r>
            <a:r>
              <a:rPr lang="en-US" sz="1600" b="0" i="0" dirty="0" err="1">
                <a:latin typeface="Arial"/>
                <a:cs typeface="Arial"/>
              </a:rPr>
              <a:t>teríamos</a:t>
            </a:r>
            <a:r>
              <a:rPr lang="en-US" sz="1600" b="0" i="0" dirty="0">
                <a:latin typeface="Arial"/>
                <a:cs typeface="Arial"/>
              </a:rPr>
              <a:t> </a:t>
            </a:r>
            <a:r>
              <a:rPr lang="en-US" sz="1600" b="0" i="0" dirty="0" err="1">
                <a:latin typeface="Arial"/>
                <a:cs typeface="Arial"/>
              </a:rPr>
              <a:t>resultados</a:t>
            </a:r>
            <a:r>
              <a:rPr lang="en-US" sz="1600" b="0" i="0" dirty="0">
                <a:latin typeface="Arial"/>
                <a:cs typeface="Arial"/>
              </a:rPr>
              <a:t> </a:t>
            </a:r>
            <a:r>
              <a:rPr lang="en-US" sz="1600" b="0" i="0" dirty="0" err="1">
                <a:latin typeface="Arial"/>
                <a:cs typeface="Arial"/>
              </a:rPr>
              <a:t>melhores</a:t>
            </a:r>
            <a:r>
              <a:rPr lang="en-US" sz="1600" b="0" i="0" dirty="0">
                <a:latin typeface="Arial"/>
                <a:cs typeface="Arial"/>
              </a:rPr>
              <a:t>.</a:t>
            </a:r>
          </a:p>
          <a:p>
            <a:endParaRPr lang="en-US" sz="1600" b="0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15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529854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Esta foi a matriz de confusão do modelo: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Ela classificou corretamente 63 dos 80 times que foram para os Playoffs. </a:t>
            </a:r>
            <a:endParaRPr lang="pt-BR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Errando para 17 entradas. </a:t>
            </a:r>
            <a:endParaRPr lang="pt-BR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BF33809-24CF-E5B5-8B4E-3B31FD2F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53" y="1909422"/>
            <a:ext cx="4415816" cy="329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552099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Quanto a árvore de decisão do modelo, 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É </a:t>
            </a:r>
            <a:r>
              <a:rPr lang="pt-BR" sz="1600" dirty="0" err="1">
                <a:cs typeface="Arial"/>
              </a:rPr>
              <a:t>possivel</a:t>
            </a:r>
            <a:r>
              <a:rPr lang="pt-BR" sz="1600" dirty="0">
                <a:cs typeface="Arial"/>
              </a:rPr>
              <a:t> perceber que a única </a:t>
            </a:r>
            <a:r>
              <a:rPr lang="pt-BR" sz="1600" dirty="0" err="1">
                <a:cs typeface="Arial"/>
              </a:rPr>
              <a:t>feature</a:t>
            </a:r>
            <a:r>
              <a:rPr lang="pt-BR" sz="1600" dirty="0">
                <a:cs typeface="Arial"/>
              </a:rPr>
              <a:t> levada em consideração foi a RD. RD significa </a:t>
            </a:r>
            <a:r>
              <a:rPr lang="pt-BR" sz="1600" dirty="0" err="1">
                <a:cs typeface="Arial"/>
              </a:rPr>
              <a:t>Result</a:t>
            </a:r>
            <a:r>
              <a:rPr lang="pt-BR" sz="1600" dirty="0">
                <a:cs typeface="Arial"/>
              </a:rPr>
              <a:t> </a:t>
            </a:r>
            <a:r>
              <a:rPr lang="pt-BR" sz="1600" dirty="0" err="1">
                <a:cs typeface="Arial"/>
              </a:rPr>
              <a:t>Difference</a:t>
            </a:r>
            <a:r>
              <a:rPr lang="pt-BR" sz="1600" dirty="0">
                <a:cs typeface="Arial"/>
              </a:rPr>
              <a:t>, ou diferença de resultados, e foi criada a partir da diferença entre pontuações que acontecem quando a pessoa que joga a bola para o rebatedor de baseball comete falta e pontuações que acontecem quando o rebatedor acerta a bola. Isso mostra que, de acordo com esse modelo simples de árvore, obter uma pontuação &lt;= 135 ao acertar a bola, descontando possíveis erros do arremessador, parece ser decisivo para ganhar os Playoffs.</a:t>
            </a:r>
          </a:p>
        </p:txBody>
      </p:sp>
      <p:pic>
        <p:nvPicPr>
          <p:cNvPr id="4" name="Picture 5" descr="Qr code&#10;&#10;Description automatically generated">
            <a:extLst>
              <a:ext uri="{FF2B5EF4-FFF2-40B4-BE49-F238E27FC236}">
                <a16:creationId xmlns:a16="http://schemas.microsoft.com/office/drawing/2014/main" id="{0D6C7549-E527-D815-AEFF-F3FEC9EB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14" y="1871617"/>
            <a:ext cx="5064197" cy="30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0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529854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 - KNN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Para o KNN, o melhor K obtido (testando de 0 a 20) e sem </a:t>
            </a:r>
            <a:r>
              <a:rPr lang="pt-BR" sz="1600" dirty="0" err="1">
                <a:ea typeface="+mj-lt"/>
                <a:cs typeface="+mj-lt"/>
              </a:rPr>
              <a:t>sobreajuste</a:t>
            </a:r>
            <a:r>
              <a:rPr lang="pt-BR" sz="1600" dirty="0">
                <a:ea typeface="+mj-lt"/>
                <a:cs typeface="+mj-lt"/>
              </a:rPr>
              <a:t>, foi K=19: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K=19 também apresentou uma acurácia de treino igual a de teste, variando apenas na terceira casa decimal, como podemos ver na primeira linha destacada da tabela acima. O f1 ficou em 0.71, sendo 0.02 menor do que o f1 do modelo de árvore.</a:t>
            </a:r>
            <a:endParaRPr lang="pt-BR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DC6AF03-FB14-6F84-F552-0A343B04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56" y="2105809"/>
            <a:ext cx="2743676" cy="23222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41B8B7-0706-D893-377E-31CF1134D689}"/>
              </a:ext>
            </a:extLst>
          </p:cNvPr>
          <p:cNvSpPr/>
          <p:nvPr/>
        </p:nvSpPr>
        <p:spPr bwMode="auto">
          <a:xfrm>
            <a:off x="3117427" y="2417360"/>
            <a:ext cx="2910731" cy="30878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3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529854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 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O </a:t>
            </a:r>
            <a:r>
              <a:rPr lang="pt-BR" sz="1600" dirty="0" err="1">
                <a:ea typeface="+mj-lt"/>
                <a:cs typeface="+mj-lt"/>
              </a:rPr>
              <a:t>report</a:t>
            </a:r>
            <a:r>
              <a:rPr lang="pt-BR" sz="1600" dirty="0">
                <a:ea typeface="+mj-lt"/>
                <a:cs typeface="+mj-lt"/>
              </a:rPr>
              <a:t> de classificação para o KNN, obteve uma precisão de 0.81 para a classe 1, 0.13 maior do que a precisão do modelo de árvore. No entanto, também apresentou uma </a:t>
            </a:r>
            <a:r>
              <a:rPr lang="pt-BR" sz="1600" dirty="0" err="1">
                <a:ea typeface="+mj-lt"/>
                <a:cs typeface="+mj-lt"/>
              </a:rPr>
              <a:t>revocação</a:t>
            </a:r>
            <a:r>
              <a:rPr lang="pt-BR" sz="1600" dirty="0">
                <a:ea typeface="+mj-lt"/>
                <a:cs typeface="+mj-lt"/>
              </a:rPr>
              <a:t> 0.15 menor, com 0.64. E um f1 menor de 0.71 por 0.02, uma vez que o f1 da árvore foi de 0.73.</a:t>
            </a: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dirty="0"/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</p:txBody>
      </p:sp>
      <p:pic>
        <p:nvPicPr>
          <p:cNvPr id="4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B1F88814-DC81-5B22-365F-3C362072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60" y="2961018"/>
            <a:ext cx="5524889" cy="17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0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529854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 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Quanto a matriz de confusão,</a:t>
            </a:r>
            <a:endParaRPr lang="pt-BR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O KNN acabou acertando 51 das 80 amostras de times que foram para os Playoffs.</a:t>
            </a:r>
            <a:endParaRPr lang="pt-BR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Errando para 29 entradas.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Como a Árvore de decisão errou para 17 entradas e o KNN para 29, por fim, escolhemos o algoritmo de árvore de decisão. 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49D0F1D-3112-F516-F358-1617B6E0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59" y="1982337"/>
            <a:ext cx="4304910" cy="32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5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162E-F033-3D64-7489-816C333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Machine Learning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095-9317-6870-6F77-B58F0E37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3285505"/>
          </a:xfrm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cs typeface="Arial"/>
              </a:rPr>
              <a:t>1. PROBLEMA REAL QUE PODE SER RESOLVIDO COM UM ALGORITMO SUPERVISIONADO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3600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B056-E304-E0D7-75F1-45A1EB2E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 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461A9094-DE6C-C052-D4C7-D538737EEDBC}"/>
              </a:ext>
            </a:extLst>
          </p:cNvPr>
          <p:cNvSpPr txBox="1"/>
          <p:nvPr/>
        </p:nvSpPr>
        <p:spPr>
          <a:xfrm>
            <a:off x="396214" y="912897"/>
            <a:ext cx="8353160" cy="7853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600" i="0" dirty="0">
                <a:latin typeface="+mj-lt"/>
              </a:rPr>
              <a:t>DESCRIÇÃO DO PROBLEMA: MODELO DE CLASSIFICAÇÃO DE PLAYOFFS PARA TIMES DE BASEBALL</a:t>
            </a:r>
            <a:endParaRPr lang="pt-BR" sz="1600" i="0" dirty="0">
              <a:latin typeface="+mj-lt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33D7D6-D092-57D5-3B23-EAC2F46839CE}"/>
              </a:ext>
            </a:extLst>
          </p:cNvPr>
          <p:cNvSpPr txBox="1"/>
          <p:nvPr/>
        </p:nvSpPr>
        <p:spPr>
          <a:xfrm>
            <a:off x="396214" y="1869604"/>
            <a:ext cx="5904669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b="0" i="0" dirty="0">
                <a:latin typeface="+mj-lt"/>
                <a:cs typeface="Arial"/>
              </a:rPr>
              <a:t>No filme '</a:t>
            </a:r>
            <a:r>
              <a:rPr lang="pt-BR" sz="1600" b="0" dirty="0" err="1">
                <a:latin typeface="+mj-lt"/>
                <a:cs typeface="Arial"/>
              </a:rPr>
              <a:t>Moneyball</a:t>
            </a:r>
            <a:r>
              <a:rPr lang="pt-BR" sz="1600" b="0" dirty="0">
                <a:latin typeface="+mj-lt"/>
                <a:cs typeface="Arial"/>
              </a:rPr>
              <a:t>’, </a:t>
            </a:r>
            <a:r>
              <a:rPr lang="pt-BR" sz="1600" b="0" i="0" dirty="0">
                <a:latin typeface="+mj-lt"/>
                <a:cs typeface="Arial"/>
              </a:rPr>
              <a:t>um treinador de baseball trabalha com um estatístico para formar um time vencedor, mesmo tendo verba reduzida e jogadores considerados de segunda categoria. </a:t>
            </a:r>
            <a:endParaRPr lang="en-US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Esse filme é baseado em uma história real, e a atividade de aplicação de métodos estatísticos e ciência de dados na área de esportes é chamada de </a:t>
            </a:r>
            <a:r>
              <a:rPr lang="pt-BR" sz="1600" b="0" dirty="0">
                <a:latin typeface="+mj-lt"/>
                <a:cs typeface="Arial"/>
              </a:rPr>
              <a:t>Sports </a:t>
            </a:r>
            <a:r>
              <a:rPr lang="pt-BR" sz="1600" b="0" dirty="0" err="1">
                <a:latin typeface="+mj-lt"/>
                <a:cs typeface="Arial"/>
              </a:rPr>
              <a:t>Statistics</a:t>
            </a:r>
            <a:r>
              <a:rPr lang="pt-BR" sz="1600" b="0" dirty="0">
                <a:latin typeface="+mj-lt"/>
                <a:cs typeface="Arial"/>
              </a:rPr>
              <a:t>.</a:t>
            </a:r>
            <a:endParaRPr lang="en-US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Com crescente interesse em Sports </a:t>
            </a:r>
            <a:r>
              <a:rPr lang="pt-BR" sz="1600" b="0" i="0" dirty="0" err="1">
                <a:latin typeface="+mj-lt"/>
                <a:cs typeface="Arial"/>
              </a:rPr>
              <a:t>Statistics</a:t>
            </a:r>
            <a:r>
              <a:rPr lang="pt-BR" sz="1600" b="0" i="0" dirty="0">
                <a:latin typeface="+mj-lt"/>
                <a:cs typeface="Arial"/>
              </a:rPr>
              <a:t>, decidimos criar um modelo que identifica quais times de baseball se classificam ou não para os </a:t>
            </a:r>
            <a:r>
              <a:rPr lang="pt-BR" sz="1600" b="0" dirty="0">
                <a:latin typeface="+mj-lt"/>
                <a:cs typeface="Arial"/>
              </a:rPr>
              <a:t>Playoffs. </a:t>
            </a:r>
            <a:endParaRPr lang="en-US" dirty="0">
              <a:cs typeface="Arial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806F7897-D907-E0AC-C17B-10E278EE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17" y="1936435"/>
            <a:ext cx="1800099" cy="26750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FDED0-CC0C-87EE-5386-866792AFD710}"/>
              </a:ext>
            </a:extLst>
          </p:cNvPr>
          <p:cNvSpPr txBox="1"/>
          <p:nvPr/>
        </p:nvSpPr>
        <p:spPr>
          <a:xfrm>
            <a:off x="394387" y="5136676"/>
            <a:ext cx="8083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0" i="0" dirty="0">
                <a:latin typeface="Arial"/>
              </a:rPr>
              <a:t>Os playoffs são uma segunda fase composta por 7 jogos eliminatórios. Nesses jogos, as 10 melhores equipes competem para se tornarem a campeã daquele ano.</a:t>
            </a:r>
            <a:r>
              <a:rPr lang="en-US" sz="1600" b="0" i="0" dirty="0">
                <a:latin typeface="Arial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15590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B056-E304-E0D7-75F1-45A1EB2E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 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461A9094-DE6C-C052-D4C7-D538737EEDBC}"/>
              </a:ext>
            </a:extLst>
          </p:cNvPr>
          <p:cNvSpPr txBox="1"/>
          <p:nvPr/>
        </p:nvSpPr>
        <p:spPr>
          <a:xfrm>
            <a:off x="396214" y="912897"/>
            <a:ext cx="8353160" cy="7853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600" i="0" dirty="0">
                <a:latin typeface="+mj-lt"/>
              </a:rPr>
              <a:t>DESCRIÇÃO DO PROBLEMA: MODELO DE CLASSIFICAÇÃO DE PLAYOFFS PARA TIMES DE BASEBALL</a:t>
            </a:r>
            <a:endParaRPr lang="pt-BR" sz="1600" i="0" dirty="0">
              <a:latin typeface="+mj-lt"/>
              <a:cs typeface="Arial"/>
            </a:endParaRPr>
          </a:p>
        </p:txBody>
      </p:sp>
      <p:sp>
        <p:nvSpPr>
          <p:cNvPr id="9" name="CaixaDeTexto 4">
            <a:extLst>
              <a:ext uri="{FF2B5EF4-FFF2-40B4-BE49-F238E27FC236}">
                <a16:creationId xmlns:a16="http://schemas.microsoft.com/office/drawing/2014/main" id="{A276F3CB-3FE8-C752-AAF9-2F60F98F4484}"/>
              </a:ext>
            </a:extLst>
          </p:cNvPr>
          <p:cNvSpPr txBox="1"/>
          <p:nvPr/>
        </p:nvSpPr>
        <p:spPr>
          <a:xfrm>
            <a:off x="396120" y="3703522"/>
            <a:ext cx="8353161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b="0" i="0" dirty="0">
                <a:latin typeface="+mj-lt"/>
                <a:cs typeface="Arial"/>
              </a:rPr>
              <a:t>Com um modelo que indique se um time da Major League Baseball (MLB) irá ou não se classificar para os Playoffs, já é possível entender o que é importante para essa classificação, quais times estão mais ou menos próximos de conseguirem, e ter condições iniciais para avaliar o desempenho do próprio time. </a:t>
            </a: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Se a resposta do modelo para o time em questão é que ele não vai se classificar, é viável saber qual das características determinantes para essa classificação precisa de maior atenção e acompanhamento para que se obtenha uma melhora de performance.</a:t>
            </a: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Esse tipo de informação fornece um direcionamento para o time e também auxilia na tomada de decisão de investidores externos.</a:t>
            </a:r>
            <a:endParaRPr lang="en-US" dirty="0">
              <a:latin typeface="+mj-lt"/>
            </a:endParaRPr>
          </a:p>
        </p:txBody>
      </p:sp>
      <p:pic>
        <p:nvPicPr>
          <p:cNvPr id="8" name="Imagem 5" descr="Jogador de beisebol com taco na mão e bola no ar&#10;&#10;Descrição gerada automaticamente">
            <a:extLst>
              <a:ext uri="{FF2B5EF4-FFF2-40B4-BE49-F238E27FC236}">
                <a16:creationId xmlns:a16="http://schemas.microsoft.com/office/drawing/2014/main" id="{ACDC0E56-EBB1-C029-72DB-852EBEE2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89" y="1808958"/>
            <a:ext cx="3325700" cy="17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0078-1FDE-0DE1-3D79-BF71BF19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010F1318-BCB2-3A6F-C91D-C7F593D81CA7}"/>
              </a:ext>
            </a:extLst>
          </p:cNvPr>
          <p:cNvSpPr txBox="1"/>
          <p:nvPr/>
        </p:nvSpPr>
        <p:spPr>
          <a:xfrm>
            <a:off x="395974" y="928450"/>
            <a:ext cx="8353160" cy="416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SOLUÇÃO: ÁRVORE DE DECISÃO E KNN</a:t>
            </a:r>
            <a:endParaRPr lang="pt-BR" sz="1600" b="0" i="0" dirty="0">
              <a:latin typeface="+mj-lt"/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E4FA815C-1824-0EC9-8F1C-4CD471A40B1F}"/>
              </a:ext>
            </a:extLst>
          </p:cNvPr>
          <p:cNvSpPr txBox="1"/>
          <p:nvPr/>
        </p:nvSpPr>
        <p:spPr>
          <a:xfrm>
            <a:off x="396214" y="1476939"/>
            <a:ext cx="8353160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b="0" i="0" dirty="0">
                <a:latin typeface="+mj-lt"/>
                <a:cs typeface="Arial"/>
              </a:rPr>
              <a:t>Por se tratar de um problema em que é necessário prever se um time se classificará ou não para os playoffs, os algoritmos de classificação vistos em aula, como Árvore de Decisão e K-Vizinhos Mais Próximos (KNN), são boas opções para solucionar o problema. </a:t>
            </a:r>
            <a:endParaRPr lang="pt-BR" sz="1600" dirty="0">
              <a:latin typeface="+mj-lt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A vantagem da árvore de decisão é que ela é explicável, o que facilita o entendimento do modelo e possibilita a geração de insights sobre os dados. Além disso, ela é mais robusta em relação aos dados, não sendo alterada por pontos extremos, fora da curva ou com diferença de escala. Já a desvantagem da árvore é que ela é bastante passível de </a:t>
            </a:r>
            <a:r>
              <a:rPr lang="pt-BR" sz="1600" b="0" i="0" dirty="0" err="1">
                <a:latin typeface="+mj-lt"/>
                <a:cs typeface="Arial"/>
              </a:rPr>
              <a:t>sobreajuste</a:t>
            </a:r>
            <a:r>
              <a:rPr lang="pt-BR" sz="1600" b="0" i="0" dirty="0">
                <a:latin typeface="+mj-lt"/>
                <a:cs typeface="Arial"/>
              </a:rPr>
              <a:t> (o que pode ou não ser uma questão para os dados).</a:t>
            </a:r>
            <a:endParaRPr lang="pt-BR" sz="160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O outro modelo que pode ser utilizado é o KNN. Ele é intuitivo, simples de usar, flexível, tem apenas um </a:t>
            </a:r>
            <a:r>
              <a:rPr lang="pt-BR" sz="1600" b="0" i="0" dirty="0" err="1">
                <a:latin typeface="+mj-lt"/>
                <a:cs typeface="Arial"/>
              </a:rPr>
              <a:t>hiperparâmetro</a:t>
            </a:r>
            <a:r>
              <a:rPr lang="pt-BR" sz="1600" b="0" i="0" dirty="0">
                <a:latin typeface="+mj-lt"/>
                <a:cs typeface="Arial"/>
              </a:rPr>
              <a:t> de número de vizinhos (k) e algumas métricas de distância que podem ser escolhidas de acordo com o formato dos dados. Por outro lado, e diferentemente da árvore, o KNN é sensível ao formato dos dados, pontos extremos, pontos fora da curva, dados faltantes e escala. Ele não lida bem com altas dimensionalidades, é mais custoso e é necessário escolher o número de vizinhos k baseado em testes, o que pode ser um pouco arbitrário. O KNN também é sensível ao desbalanceamento de classes. 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706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162E-F033-3D64-7489-816C333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Machine Learning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095-9317-6870-6F77-B58F0E37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2628706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sz="2400" dirty="0">
              <a:cs typeface="Arial"/>
            </a:endParaRPr>
          </a:p>
          <a:p>
            <a:pPr marL="0" indent="0">
              <a:buNone/>
            </a:pPr>
            <a:endParaRPr lang="en-US" sz="2400" dirty="0"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cs typeface="Arial"/>
              </a:rPr>
              <a:t>2. PROBLEMA REAL QUE </a:t>
            </a:r>
            <a:r>
              <a:rPr lang="en-US" sz="2400" b="1" dirty="0">
                <a:cs typeface="Arial"/>
              </a:rPr>
              <a:t>NÃO </a:t>
            </a:r>
            <a:r>
              <a:rPr lang="en-US" sz="2400" dirty="0">
                <a:cs typeface="Arial"/>
              </a:rPr>
              <a:t>PRECISA DE MACHINE LEARNING PARA SER RESOLVIDO</a:t>
            </a:r>
          </a:p>
        </p:txBody>
      </p:sp>
    </p:spTree>
    <p:extLst>
      <p:ext uri="{BB962C8B-B14F-4D97-AF65-F5344CB8AC3E}">
        <p14:creationId xmlns:p14="http://schemas.microsoft.com/office/powerpoint/2010/main" val="74135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 I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DESCRIÇÃO DO PROBLEMA: IDENTIFICAÇÃO DE POSSÍVEIS FRAUDES</a:t>
            </a:r>
            <a:endParaRPr lang="pt-BR" sz="1600" b="0" i="0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3EA4CB-F925-4B7E-B100-1333BC66C3B5}"/>
              </a:ext>
            </a:extLst>
          </p:cNvPr>
          <p:cNvSpPr txBox="1"/>
          <p:nvPr/>
        </p:nvSpPr>
        <p:spPr>
          <a:xfrm>
            <a:off x="396214" y="1597173"/>
            <a:ext cx="8353160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Um problema presente em diversos segmentos da economia é a fraude, tanto para empresas (desvio de dinheiro, manipulações financeiras) como para governos (evasão de tributos/impostos). Quando uma fraude acontece, ela pode levar uma empresa ou governo à perda de credibilidade, valor de mercado e até à falência. </a:t>
            </a:r>
          </a:p>
          <a:p>
            <a:pPr algn="just"/>
            <a:endParaRPr lang="en-US" dirty="0"/>
          </a:p>
          <a:p>
            <a:pPr algn="just"/>
            <a:r>
              <a:rPr lang="pt-BR" sz="1600" b="0" i="0" dirty="0">
                <a:latin typeface="+mj-lt"/>
              </a:rPr>
              <a:t>Há algumas abordagens que utilizam </a:t>
            </a:r>
            <a:r>
              <a:rPr lang="pt-BR" sz="1600" b="0" i="0" dirty="0" err="1">
                <a:latin typeface="+mj-lt"/>
              </a:rPr>
              <a:t>Machine</a:t>
            </a:r>
            <a:r>
              <a:rPr lang="pt-BR" sz="1600" b="0" i="0" dirty="0">
                <a:latin typeface="+mj-lt"/>
              </a:rPr>
              <a:t> Learning para resolver o problema de identificar fraudes, principalmente com algoritmos de </a:t>
            </a:r>
            <a:r>
              <a:rPr lang="pt-BR" sz="1600" b="0" i="0" dirty="0" err="1">
                <a:latin typeface="+mj-lt"/>
              </a:rPr>
              <a:t>clusterização</a:t>
            </a:r>
            <a:r>
              <a:rPr lang="pt-BR" sz="1600" b="0" i="0" dirty="0">
                <a:latin typeface="+mj-lt"/>
              </a:rPr>
              <a:t>. No entanto, há uma solução que não está relacionada à </a:t>
            </a:r>
            <a:r>
              <a:rPr lang="pt-BR" sz="1600" b="0" i="0" dirty="0" err="1">
                <a:latin typeface="+mj-lt"/>
              </a:rPr>
              <a:t>Machine</a:t>
            </a:r>
            <a:r>
              <a:rPr lang="pt-BR" sz="1600" b="0" i="0" dirty="0">
                <a:latin typeface="+mj-lt"/>
              </a:rPr>
              <a:t> Learning, mas apenas à análise de frequência e ao formato da distribuição dos primeiro números de movimentações financeiras, seu nome é: lei de </a:t>
            </a:r>
            <a:r>
              <a:rPr lang="pt-BR" sz="1600" b="0" i="0" dirty="0" err="1">
                <a:latin typeface="+mj-lt"/>
              </a:rPr>
              <a:t>Newcomb-Benford</a:t>
            </a:r>
            <a:r>
              <a:rPr lang="pt-BR" sz="1600" b="0" i="0" dirty="0">
                <a:latin typeface="+mj-lt"/>
              </a:rPr>
              <a:t>. </a:t>
            </a:r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dirty="0"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Saber que a lei de </a:t>
            </a:r>
            <a:r>
              <a:rPr lang="pt-BR" sz="1600" b="0" i="0" dirty="0" err="1">
                <a:latin typeface="+mj-lt"/>
                <a:cs typeface="Arial"/>
              </a:rPr>
              <a:t>Newcomb-Benford</a:t>
            </a:r>
            <a:r>
              <a:rPr lang="pt-BR" sz="1600" b="0" i="0" dirty="0">
                <a:latin typeface="+mj-lt"/>
                <a:cs typeface="Arial"/>
              </a:rPr>
              <a:t> também pode ser usada para detecção de fraudes é importante, pois é um método baseado em contagem, mais rápido e barato, que não precisa do uso de ML e que já aponta as possíveis fraudes.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48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 I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SOLUÇÃO: LEI DE NEWCOMB-BENFORD</a:t>
            </a:r>
            <a:endParaRPr lang="pt-BR" sz="1600" b="0" i="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2B6141-C341-AC59-154A-CE858915F6D1}"/>
              </a:ext>
            </a:extLst>
          </p:cNvPr>
          <p:cNvSpPr txBox="1"/>
          <p:nvPr/>
        </p:nvSpPr>
        <p:spPr>
          <a:xfrm>
            <a:off x="434012" y="1597173"/>
            <a:ext cx="835316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A Lei de </a:t>
            </a:r>
            <a:r>
              <a:rPr lang="pt-BR" sz="1600" b="0" i="0" dirty="0" err="1">
                <a:latin typeface="+mj-lt"/>
              </a:rPr>
              <a:t>Newcomb-Benford</a:t>
            </a:r>
            <a:r>
              <a:rPr lang="pt-BR" sz="1600" b="0" i="0" dirty="0">
                <a:latin typeface="+mj-lt"/>
              </a:rPr>
              <a:t>, também é conhecida como a lei do primeiro digito. Ela se baseia em uma observação sobre a distribuição dos dígitos que podem aparecer, por exemplo, em patrimônios ou movimentações de contas. </a:t>
            </a:r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Arial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</a:rPr>
              <a:t>A aplicação da lei consiste em comparar a distribuição de frequência dos primeiros dígitos dos dados analisados com a sua distribuição de acordo com a lei de </a:t>
            </a:r>
            <a:r>
              <a:rPr lang="pt-BR" sz="1600" b="0" i="0" dirty="0" err="1">
                <a:latin typeface="+mj-lt"/>
              </a:rPr>
              <a:t>Benford</a:t>
            </a:r>
            <a:r>
              <a:rPr lang="pt-BR" sz="1600" b="0" i="0" dirty="0">
                <a:latin typeface="+mj-lt"/>
              </a:rPr>
              <a:t>. Ao fazer isso, já aparecem os resultados de frequência anômalos que precisam ser investigados.</a:t>
            </a:r>
          </a:p>
          <a:p>
            <a:pPr algn="just"/>
            <a:endParaRPr lang="pt-BR" sz="1600" b="0" i="0" dirty="0">
              <a:latin typeface="Arial"/>
              <a:cs typeface="Arial"/>
            </a:endParaRPr>
          </a:p>
          <a:p>
            <a:pPr algn="just"/>
            <a:r>
              <a:rPr lang="pt-BR" sz="1600" b="0" i="0" dirty="0">
                <a:latin typeface="Arial"/>
                <a:cs typeface="Arial"/>
              </a:rPr>
              <a:t>A fórmula da lei é:</a:t>
            </a: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No qual d é um primeiro dígito que varia de 1 a 9.</a:t>
            </a:r>
            <a:endParaRPr lang="pt-BR" dirty="0"/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No caso de um patrimônio, se a frequência do dígito 1 é abaixo de 30%, que geralmente é a frequência do número 1 na distribuição de </a:t>
            </a:r>
            <a:r>
              <a:rPr lang="pt-BR" sz="1600" b="0" i="0" dirty="0" err="1">
                <a:latin typeface="+mj-lt"/>
                <a:cs typeface="Arial"/>
              </a:rPr>
              <a:t>Benford</a:t>
            </a:r>
            <a:r>
              <a:rPr lang="pt-BR" sz="1600" b="0" i="0" dirty="0">
                <a:latin typeface="+mj-lt"/>
                <a:cs typeface="Arial"/>
              </a:rPr>
              <a:t>, isso já seria um indicativo de que é necessário investigar a diferença e que pode ter ocorrido fraude ou erro.</a:t>
            </a:r>
          </a:p>
          <a:p>
            <a:pPr algn="just"/>
            <a:endParaRPr lang="pt-BR" sz="1600" b="0" i="0" dirty="0">
              <a:latin typeface="Arial"/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79E6408-301D-1B07-2075-E7CEDEE2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74" y="3892485"/>
            <a:ext cx="5721110" cy="6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 I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SOLUÇÃO: LEI DE NEWCOMB-BENFORD</a:t>
            </a:r>
            <a:endParaRPr lang="pt-BR" sz="1600" b="0" i="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2B6141-C341-AC59-154A-CE858915F6D1}"/>
              </a:ext>
            </a:extLst>
          </p:cNvPr>
          <p:cNvSpPr txBox="1"/>
          <p:nvPr/>
        </p:nvSpPr>
        <p:spPr>
          <a:xfrm>
            <a:off x="434012" y="1597173"/>
            <a:ext cx="835316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Assim como todo o método, a lei de </a:t>
            </a:r>
            <a:r>
              <a:rPr lang="pt-BR" sz="1600" b="0" i="0" dirty="0" err="1">
                <a:latin typeface="+mj-lt"/>
              </a:rPr>
              <a:t>Benford</a:t>
            </a:r>
            <a:r>
              <a:rPr lang="pt-BR" sz="1600" b="0" i="0" dirty="0">
                <a:latin typeface="+mj-lt"/>
              </a:rPr>
              <a:t> possui suas limitações. O seu bom uso é dependente de certas propriedades que as distribuições dos dados e os números analisados precisam ter. Listamos abaixo tipos de distribuições que já se sabe que obedecem ou não à lei de </a:t>
            </a:r>
            <a:r>
              <a:rPr lang="pt-BR" sz="1600" b="0" i="0" dirty="0" err="1">
                <a:latin typeface="+mj-lt"/>
              </a:rPr>
              <a:t>Benford</a:t>
            </a:r>
            <a:r>
              <a:rPr lang="pt-BR" sz="1600" b="0" i="0" dirty="0">
                <a:latin typeface="+mj-lt"/>
              </a:rPr>
              <a:t>.</a:t>
            </a:r>
          </a:p>
          <a:p>
            <a:pPr algn="just"/>
            <a:endParaRPr lang="pt-BR" sz="1600" b="0" i="0" dirty="0">
              <a:latin typeface="+mj-lt"/>
            </a:endParaRPr>
          </a:p>
          <a:p>
            <a:pPr algn="just"/>
            <a:r>
              <a:rPr lang="pt-BR" sz="1600" i="0" dirty="0">
                <a:latin typeface="+mj-lt"/>
              </a:rPr>
              <a:t>Distribuições que obedecem à lei de </a:t>
            </a:r>
            <a:r>
              <a:rPr lang="pt-BR" sz="1600" i="0" dirty="0" err="1">
                <a:latin typeface="+mj-lt"/>
              </a:rPr>
              <a:t>Benford</a:t>
            </a:r>
            <a:r>
              <a:rPr lang="pt-BR" sz="1600" i="0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possuem média &gt; mediana e enviesamento positivo;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compostas de números que resultam da combinação de outros números, como quantidade * preço;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dados variados de transações, vendas, reembolsos, montantes.</a:t>
            </a:r>
          </a:p>
          <a:p>
            <a:pPr marL="285750" indent="-285750" algn="just">
              <a:buFont typeface="Arial"/>
              <a:buChar char="•"/>
            </a:pPr>
            <a:endParaRPr lang="pt-BR" sz="1600" b="0" i="0" dirty="0">
              <a:latin typeface="+mj-lt"/>
            </a:endParaRPr>
          </a:p>
          <a:p>
            <a:pPr algn="just"/>
            <a:r>
              <a:rPr lang="pt-BR" sz="1600" i="0" dirty="0">
                <a:latin typeface="+mj-lt"/>
              </a:rPr>
              <a:t>Distribuições que não obedecem à lei de </a:t>
            </a:r>
            <a:r>
              <a:rPr lang="pt-BR" sz="1600" i="0" dirty="0" err="1">
                <a:latin typeface="+mj-lt"/>
              </a:rPr>
              <a:t>Benford</a:t>
            </a:r>
            <a:r>
              <a:rPr lang="pt-BR" sz="1600" i="0" dirty="0">
                <a:latin typeface="+mj-lt"/>
              </a:rPr>
              <a:t>:</a:t>
            </a:r>
            <a:endParaRPr lang="pt-BR" sz="1600" i="0" dirty="0" err="1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possuem números sequenciais, como identificadores de cheques e notas fiscais;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  <a:cs typeface="Arial"/>
              </a:rPr>
              <a:t>tem números que são decididos com base no pensamento humano, como o valor de um preço de 1,99 ou 250,00 reais;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contas que cumprem propósitos específicos de empresas, por exemplo, uma conta que seja específica para reembolsos de 100 reais;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compostas por números sem diferentes ordens de magnitude.</a:t>
            </a:r>
          </a:p>
        </p:txBody>
      </p:sp>
    </p:spTree>
    <p:extLst>
      <p:ext uri="{BB962C8B-B14F-4D97-AF65-F5344CB8AC3E}">
        <p14:creationId xmlns:p14="http://schemas.microsoft.com/office/powerpoint/2010/main" val="19859871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15398</TotalTime>
  <Words>1982</Words>
  <Application>Microsoft Office PowerPoint</Application>
  <PresentationFormat>Personalizar</PresentationFormat>
  <Paragraphs>209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Arial</vt:lpstr>
      <vt:lpstr>Calibri</vt:lpstr>
      <vt:lpstr>Gotham HTF Medium</vt:lpstr>
      <vt:lpstr>Square721 BT</vt:lpstr>
      <vt:lpstr>Times New Roman</vt:lpstr>
      <vt:lpstr>Wingdings</vt:lpstr>
      <vt:lpstr>Default Design</vt:lpstr>
      <vt:lpstr>Tema do Office</vt:lpstr>
      <vt:lpstr>1_Tema do Office</vt:lpstr>
      <vt:lpstr>4_Personalizar design</vt:lpstr>
      <vt:lpstr>Machine Learning I</vt:lpstr>
      <vt:lpstr>Machine Learning I</vt:lpstr>
      <vt:lpstr>Machine Learning I</vt:lpstr>
      <vt:lpstr>Machine Learning I</vt:lpstr>
      <vt:lpstr>Machine Learning I</vt:lpstr>
      <vt:lpstr>Machine Learning I</vt:lpstr>
      <vt:lpstr>Machine Learning I</vt:lpstr>
      <vt:lpstr>Machine Learning I</vt:lpstr>
      <vt:lpstr>Machine Learning I</vt:lpstr>
      <vt:lpstr>Machine Learning I</vt:lpstr>
      <vt:lpstr>Machine Learning I</vt:lpstr>
      <vt:lpstr>Machine Learning I</vt:lpstr>
      <vt:lpstr>Machine Learning I</vt:lpstr>
      <vt:lpstr>Machine Learning I</vt:lpstr>
      <vt:lpstr>Machine Learning I</vt:lpstr>
      <vt:lpstr>Machine Learning I</vt:lpstr>
      <vt:lpstr>Machine Learning I</vt:lpstr>
      <vt:lpstr>Machine Learning I</vt:lpstr>
      <vt:lpstr>Machine Learning I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Gutenberg Silveira</dc:creator>
  <cp:lastModifiedBy>Gabriel Macorin</cp:lastModifiedBy>
  <cp:revision>2765</cp:revision>
  <cp:lastPrinted>2017-11-10T13:58:24Z</cp:lastPrinted>
  <dcterms:created xsi:type="dcterms:W3CDTF">1999-05-02T13:25:21Z</dcterms:created>
  <dcterms:modified xsi:type="dcterms:W3CDTF">2022-07-03T14:40:35Z</dcterms:modified>
</cp:coreProperties>
</file>