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slideLayouts/slideLayout1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bookmarkIdSeed="2">
  <p:sldMasterIdLst>
    <p:sldMasterId id="2147483648" r:id="rId1"/>
    <p:sldMasterId id="2147483672" r:id="rId2"/>
    <p:sldMasterId id="2147483676" r:id="rId3"/>
    <p:sldMasterId id="2147483674" r:id="rId4"/>
  </p:sldMasterIdLst>
  <p:notesMasterIdLst>
    <p:notesMasterId r:id="rId24"/>
  </p:notesMasterIdLst>
  <p:handoutMasterIdLst>
    <p:handoutMasterId r:id="rId25"/>
  </p:handoutMasterIdLst>
  <p:sldIdLst>
    <p:sldId id="686" r:id="rId5"/>
    <p:sldId id="691" r:id="rId6"/>
    <p:sldId id="688" r:id="rId7"/>
    <p:sldId id="693" r:id="rId8"/>
    <p:sldId id="689" r:id="rId9"/>
    <p:sldId id="700" r:id="rId10"/>
    <p:sldId id="694" r:id="rId11"/>
    <p:sldId id="695" r:id="rId12"/>
    <p:sldId id="696" r:id="rId13"/>
    <p:sldId id="697" r:id="rId14"/>
    <p:sldId id="698" r:id="rId15"/>
    <p:sldId id="699" r:id="rId16"/>
    <p:sldId id="701" r:id="rId17"/>
    <p:sldId id="702" r:id="rId18"/>
    <p:sldId id="687" r:id="rId19"/>
    <p:sldId id="682" r:id="rId20"/>
    <p:sldId id="684" r:id="rId21"/>
    <p:sldId id="685" r:id="rId22"/>
    <p:sldId id="683" r:id="rId23"/>
  </p:sldIdLst>
  <p:sldSz cx="9145588" cy="6858000"/>
  <p:notesSz cx="6797675" cy="987425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i="1" kern="1200">
        <a:solidFill>
          <a:schemeClr val="bg2"/>
        </a:solidFill>
        <a:latin typeface="Square721 BT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i="1" kern="1200">
        <a:solidFill>
          <a:schemeClr val="bg2"/>
        </a:solidFill>
        <a:latin typeface="Square721 BT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i="1" kern="1200">
        <a:solidFill>
          <a:schemeClr val="bg2"/>
        </a:solidFill>
        <a:latin typeface="Square721 BT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i="1" kern="1200">
        <a:solidFill>
          <a:schemeClr val="bg2"/>
        </a:solidFill>
        <a:latin typeface="Square721 BT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i="1" kern="1200">
        <a:solidFill>
          <a:schemeClr val="bg2"/>
        </a:solidFill>
        <a:latin typeface="Square721 BT" pitchFamily="34" charset="0"/>
        <a:ea typeface="+mn-ea"/>
        <a:cs typeface="+mn-cs"/>
      </a:defRPr>
    </a:lvl5pPr>
    <a:lvl6pPr marL="2286000" algn="l" defTabSz="914400" rtl="0" eaLnBrk="1" latinLnBrk="0" hangingPunct="1">
      <a:defRPr b="1" i="1" kern="1200">
        <a:solidFill>
          <a:schemeClr val="bg2"/>
        </a:solidFill>
        <a:latin typeface="Square721 BT" pitchFamily="34" charset="0"/>
        <a:ea typeface="+mn-ea"/>
        <a:cs typeface="+mn-cs"/>
      </a:defRPr>
    </a:lvl6pPr>
    <a:lvl7pPr marL="2743200" algn="l" defTabSz="914400" rtl="0" eaLnBrk="1" latinLnBrk="0" hangingPunct="1">
      <a:defRPr b="1" i="1" kern="1200">
        <a:solidFill>
          <a:schemeClr val="bg2"/>
        </a:solidFill>
        <a:latin typeface="Square721 BT" pitchFamily="34" charset="0"/>
        <a:ea typeface="+mn-ea"/>
        <a:cs typeface="+mn-cs"/>
      </a:defRPr>
    </a:lvl7pPr>
    <a:lvl8pPr marL="3200400" algn="l" defTabSz="914400" rtl="0" eaLnBrk="1" latinLnBrk="0" hangingPunct="1">
      <a:defRPr b="1" i="1" kern="1200">
        <a:solidFill>
          <a:schemeClr val="bg2"/>
        </a:solidFill>
        <a:latin typeface="Square721 BT" pitchFamily="34" charset="0"/>
        <a:ea typeface="+mn-ea"/>
        <a:cs typeface="+mn-cs"/>
      </a:defRPr>
    </a:lvl8pPr>
    <a:lvl9pPr marL="3657600" algn="l" defTabSz="914400" rtl="0" eaLnBrk="1" latinLnBrk="0" hangingPunct="1">
      <a:defRPr b="1" i="1" kern="1200">
        <a:solidFill>
          <a:schemeClr val="bg2"/>
        </a:solidFill>
        <a:latin typeface="Square721 BT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504">
          <p15:clr>
            <a:srgbClr val="A4A3A4"/>
          </p15:clr>
        </p15:guide>
        <p15:guide id="2" pos="292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 userDrawn="1">
          <p15:clr>
            <a:srgbClr val="A4A3A4"/>
          </p15:clr>
        </p15:guide>
        <p15:guide id="2" pos="2304" userDrawn="1">
          <p15:clr>
            <a:srgbClr val="A4A3A4"/>
          </p15:clr>
        </p15:guide>
        <p15:guide id="3" orient="horz" pos="3110">
          <p15:clr>
            <a:srgbClr val="A4A3A4"/>
          </p15:clr>
        </p15:guide>
        <p15:guide id="4" pos="214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AD2E7"/>
    <a:srgbClr val="000000"/>
    <a:srgbClr val="FFFC00"/>
    <a:srgbClr val="2E0D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B70E84-2630-4ED8-9A78-D61F977EBEB5}" v="3" dt="2022-06-30T01:03:21.828"/>
    <p1510:client id="{4D588EDA-0C38-42FC-9D12-4C0407584697}" v="9537" dt="2022-07-03T04:46:02.453"/>
    <p1510:client id="{595FE559-8412-4080-9F02-DB6CC0436CA3}" v="4914" dt="2022-06-27T22:13:14.9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65" autoAdjust="0"/>
    <p:restoredTop sz="94669" autoAdjust="0"/>
  </p:normalViewPr>
  <p:slideViewPr>
    <p:cSldViewPr>
      <p:cViewPr>
        <p:scale>
          <a:sx n="80" d="100"/>
          <a:sy n="80" d="100"/>
        </p:scale>
        <p:origin x="1574" y="72"/>
      </p:cViewPr>
      <p:guideLst>
        <p:guide orient="horz" pos="3504"/>
        <p:guide pos="292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100" d="100"/>
          <a:sy n="100" d="100"/>
        </p:scale>
        <p:origin x="-792" y="-78"/>
      </p:cViewPr>
      <p:guideLst>
        <p:guide orient="horz" pos="3024"/>
        <p:guide pos="2304"/>
        <p:guide orient="horz" pos="3110"/>
        <p:guide pos="2142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146" descr="top pp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127" y="212895"/>
            <a:ext cx="6546867" cy="548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3219" name="Group 147"/>
          <p:cNvGraphicFramePr>
            <a:graphicFrameLocks noGrp="1"/>
          </p:cNvGraphicFramePr>
          <p:nvPr/>
        </p:nvGraphicFramePr>
        <p:xfrm>
          <a:off x="208249" y="9290708"/>
          <a:ext cx="6334058" cy="405876"/>
        </p:xfrm>
        <a:graphic>
          <a:graphicData uri="http://schemas.openxmlformats.org/drawingml/2006/table">
            <a:tbl>
              <a:tblPr/>
              <a:tblGrid>
                <a:gridCol w="54296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44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587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806700" algn="ctr"/>
                          <a:tab pos="5611813" algn="r"/>
                        </a:tabLst>
                      </a:pPr>
                      <a:r>
                        <a:rPr kumimoji="0" 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quare721 BT" pitchFamily="34" charset="0"/>
                          <a:cs typeface="Times New Roman" pitchFamily="18" charset="0"/>
                        </a:rPr>
                        <a:t>Curso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quare721 BT" pitchFamily="34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806700" algn="ctr"/>
                          <a:tab pos="5611813" algn="r"/>
                        </a:tabLst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quare721 BT" pitchFamily="34" charset="0"/>
                          <a:cs typeface="Times New Roman" pitchFamily="18" charset="0"/>
                        </a:rPr>
                        <a:t>Professor 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quare721 BT" pitchFamily="34" charset="0"/>
                      </a:endParaRPr>
                    </a:p>
                  </a:txBody>
                  <a:tcPr marL="87555" marR="87555" marT="44110" marB="44110" anchor="ctr" horzOverflow="overflow">
                    <a:lnL cap="flat"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806700" algn="ctr"/>
                          <a:tab pos="5611813" algn="r"/>
                        </a:tabLst>
                      </a:pPr>
                      <a:endParaRPr kumimoji="0" lang="pt-B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87555" marR="87555" marT="44110" marB="44110" anchor="ctr" horzOverflow="overflow">
                    <a:lnL>
                      <a:noFill/>
                    </a:lnL>
                    <a:lnR cap="flat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07" name="Rectangle 13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605565" y="9099260"/>
            <a:ext cx="2945862" cy="4931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 b="0" i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pt-BR"/>
              <a:t>Página - </a:t>
            </a:r>
            <a:fld id="{6BF9893E-F767-4E13-8E9D-88AB787E7990}" type="slidenum">
              <a:rPr lang="pt-BR"/>
              <a:pPr>
                <a:defRPr/>
              </a:pPr>
              <a:t>‹#›</a:t>
            </a:fld>
            <a:r>
              <a:rPr lang="pt-BR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482798795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5952" y="4689772"/>
            <a:ext cx="4985772" cy="444471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5456" tIns="46890" rIns="95456" bIns="4689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Body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2946975" y="9405581"/>
            <a:ext cx="905249" cy="27325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2105" tIns="46890" rIns="92105" bIns="46890">
            <a:spAutoFit/>
          </a:bodyPr>
          <a:lstStyle/>
          <a:p>
            <a:pPr algn="ctr" defTabSz="915988">
              <a:lnSpc>
                <a:spcPct val="90000"/>
              </a:lnSpc>
              <a:defRPr/>
            </a:pPr>
            <a:r>
              <a:rPr lang="en-US" sz="1300" b="0" i="0">
                <a:solidFill>
                  <a:schemeClr val="tx1"/>
                </a:solidFill>
                <a:latin typeface="Arial" pitchFamily="34" charset="0"/>
              </a:rPr>
              <a:t>Page </a:t>
            </a:r>
            <a:fld id="{C32E5F2D-79C1-4C48-9211-6C73067C618F}" type="slidenum">
              <a:rPr lang="en-US" sz="1300" b="0" i="0">
                <a:solidFill>
                  <a:schemeClr val="tx1"/>
                </a:solidFill>
                <a:latin typeface="Arial" pitchFamily="34" charset="0"/>
              </a:rPr>
              <a:pPr algn="ctr" defTabSz="915988">
                <a:lnSpc>
                  <a:spcPct val="90000"/>
                </a:lnSpc>
                <a:defRPr/>
              </a:pPr>
              <a:t>‹#›</a:t>
            </a:fld>
            <a:endParaRPr lang="en-US" sz="1300" b="0" i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8213" y="747713"/>
            <a:ext cx="4921250" cy="36893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112190358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254751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3988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2388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18288" y="236538"/>
            <a:ext cx="2057400" cy="5859462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44500" y="236538"/>
            <a:ext cx="6021388" cy="5859462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948011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99038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Texto 6"/>
          <p:cNvSpPr>
            <a:spLocks noGrp="1"/>
          </p:cNvSpPr>
          <p:nvPr>
            <p:ph type="body" sz="quarter" idx="10"/>
          </p:nvPr>
        </p:nvSpPr>
        <p:spPr>
          <a:xfrm>
            <a:off x="3924609" y="2708921"/>
            <a:ext cx="3529625" cy="79273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14264279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6"/>
          <p:cNvSpPr>
            <a:spLocks noGrp="1"/>
          </p:cNvSpPr>
          <p:nvPr>
            <p:ph type="body" sz="quarter" idx="10"/>
          </p:nvPr>
        </p:nvSpPr>
        <p:spPr>
          <a:xfrm>
            <a:off x="3996630" y="2708921"/>
            <a:ext cx="3529625" cy="79273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19087711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4319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3987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3987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990600" y="1981200"/>
            <a:ext cx="35052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506788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332570"/>
            <a:ext cx="8231188" cy="489992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6613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6613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3338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7987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7987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7987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.jpeg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353425" cy="540090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56" name="Rectangle 35"/>
          <p:cNvSpPr>
            <a:spLocks noGrp="1" noChangeArrowheads="1"/>
          </p:cNvSpPr>
          <p:nvPr>
            <p:ph type="title"/>
          </p:nvPr>
        </p:nvSpPr>
        <p:spPr bwMode="auto">
          <a:xfrm>
            <a:off x="434012" y="284490"/>
            <a:ext cx="7008813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 estilo do título mestre</a:t>
            </a:r>
          </a:p>
        </p:txBody>
      </p:sp>
      <p:pic>
        <p:nvPicPr>
          <p:cNvPr id="10" name="Picture 2" descr="C:\Users\cl0817\Desktop\MioloBranco.jp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" y="1668"/>
            <a:ext cx="9144000" cy="6854663"/>
          </a:xfrm>
          <a:prstGeom prst="rect">
            <a:avLst/>
          </a:prstGeom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Square721 BT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Square721 BT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Square721 BT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Square721 BT" pitchFamily="34" charset="0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 i="1">
          <a:solidFill>
            <a:schemeClr val="tx2"/>
          </a:solidFill>
          <a:latin typeface="Arial" pitchFamily="34" charset="0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 i="1">
          <a:solidFill>
            <a:schemeClr val="tx2"/>
          </a:solidFill>
          <a:latin typeface="Arial" pitchFamily="34" charset="0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 i="1">
          <a:solidFill>
            <a:schemeClr val="tx2"/>
          </a:solidFill>
          <a:latin typeface="Arial" pitchFamily="34" charset="0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 i="1">
          <a:solidFill>
            <a:schemeClr val="tx2"/>
          </a:solidFill>
          <a:latin typeface="Arial" pitchFamily="34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>
          <a:solidFill>
            <a:srgbClr val="000000"/>
          </a:solidFill>
          <a:latin typeface="+mj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bg2"/>
        </a:buClr>
        <a:buChar char="–"/>
        <a:defRPr>
          <a:solidFill>
            <a:srgbClr val="000000"/>
          </a:solidFill>
          <a:latin typeface="+mj-lt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bg2"/>
        </a:buClr>
        <a:buChar char="»"/>
        <a:defRPr>
          <a:solidFill>
            <a:srgbClr val="000000"/>
          </a:solidFill>
          <a:latin typeface="+mj-lt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>
          <a:solidFill>
            <a:srgbClr val="000000"/>
          </a:solidFill>
          <a:latin typeface="+mj-lt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>
          <a:solidFill>
            <a:srgbClr val="000000"/>
          </a:solidFill>
          <a:latin typeface="+mj-lt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1400" b="1" i="1">
          <a:solidFill>
            <a:srgbClr val="000000"/>
          </a:solidFill>
          <a:latin typeface="+mn-lt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1400" b="1" i="1">
          <a:solidFill>
            <a:srgbClr val="000000"/>
          </a:solidFill>
          <a:latin typeface="+mn-lt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1400" b="1" i="1">
          <a:solidFill>
            <a:srgbClr val="000000"/>
          </a:solidFill>
          <a:latin typeface="+mn-lt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1400" b="1" i="1">
          <a:solidFill>
            <a:srgbClr val="000000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cl0817\Desktop\CAPA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5588" cy="685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95339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Imagem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558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7794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80" y="274638"/>
            <a:ext cx="8231029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80" y="1600201"/>
            <a:ext cx="8231029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79" y="6356351"/>
            <a:ext cx="21339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743" y="6356351"/>
            <a:ext cx="2896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4338" y="6356351"/>
            <a:ext cx="21339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D9AC3C-198E-45D3-AE37-6F309C142D7D}" type="slidenum">
              <a:rPr lang="pt-BR" smtClean="0"/>
              <a:pPr/>
              <a:t>‹#›</a:t>
            </a:fld>
            <a:endParaRPr lang="pt-BR"/>
          </a:p>
        </p:txBody>
      </p:sp>
      <p:pic>
        <p:nvPicPr>
          <p:cNvPr id="8194" name="Picture 2" descr="C:\Users\cl0817\Desktop\DireitosAutorai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711" y="0"/>
            <a:ext cx="9145588" cy="685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41011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lycofs01.lycoming.edu/~sprgene/M400/BenfordsLaw.pdf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Benford%27s_law" TargetMode="External"/><Relationship Id="rId5" Type="http://schemas.openxmlformats.org/officeDocument/2006/relationships/hyperlink" Target="https://www.forbes.com/sites/taxnotes/2021/08/19/can-benfords-law-detect-tax-fraud/?sh=690bca124d70" TargetMode="External"/><Relationship Id="rId4" Type="http://schemas.openxmlformats.org/officeDocument/2006/relationships/hyperlink" Target="https://www.revistaespacios.com/a14v35n07/14350720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wduckett/moneyball-mlb-stats-19622012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aciencia/moneyball_sandbox/tree/main/notebooks" TargetMode="External"/><Relationship Id="rId2" Type="http://schemas.openxmlformats.org/officeDocument/2006/relationships/hyperlink" Target="https://github.com/paciencia/moneyball_sandbox/tree/main/dado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paciencia/moneyball_sandbox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5162E-F033-3D64-7489-816C333C4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Machine Learning 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B5095-9317-6870-6F77-B58F0E37BD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marL="0" indent="0" algn="ctr">
              <a:buNone/>
            </a:pPr>
            <a:r>
              <a:rPr lang="en-US" sz="2800" dirty="0">
                <a:cs typeface="Arial"/>
              </a:rPr>
              <a:t>TRABALHO FINAL</a:t>
            </a:r>
          </a:p>
          <a:p>
            <a:pPr marL="0" indent="0" algn="ctr">
              <a:buNone/>
            </a:pPr>
            <a:r>
              <a:rPr lang="en-US" sz="2800" dirty="0">
                <a:cs typeface="Arial"/>
              </a:rPr>
              <a:t>MACHINE LEARNING I</a:t>
            </a:r>
          </a:p>
        </p:txBody>
      </p:sp>
    </p:spTree>
    <p:extLst>
      <p:ext uri="{BB962C8B-B14F-4D97-AF65-F5344CB8AC3E}">
        <p14:creationId xmlns:p14="http://schemas.microsoft.com/office/powerpoint/2010/main" val="42588029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750CD-8399-BDB6-ED40-C111C68B1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>
                <a:ea typeface="+mj-lt"/>
                <a:cs typeface="+mj-lt"/>
              </a:rPr>
              <a:t>Machine</a:t>
            </a:r>
            <a:r>
              <a:rPr lang="pt-BR" dirty="0">
                <a:ea typeface="+mj-lt"/>
                <a:cs typeface="+mj-lt"/>
              </a:rPr>
              <a:t> Learning</a:t>
            </a:r>
            <a:r>
              <a:rPr lang="pt-BR" dirty="0">
                <a:cs typeface="Arial"/>
              </a:rPr>
              <a:t> </a:t>
            </a:r>
            <a:r>
              <a:rPr lang="en-US" dirty="0">
                <a:cs typeface="Arial"/>
              </a:rPr>
              <a:t>I</a:t>
            </a:r>
            <a:endParaRPr lang="en-US" b="0" dirty="0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080A6-0C22-1B3C-F59C-4256B23D72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313" y="1052513"/>
            <a:ext cx="8353425" cy="5298549"/>
          </a:xfrm>
        </p:spPr>
        <p:txBody>
          <a:bodyPr/>
          <a:lstStyle/>
          <a:p>
            <a:pPr marL="0" indent="0" algn="just">
              <a:lnSpc>
                <a:spcPct val="100000"/>
              </a:lnSpc>
              <a:spcBef>
                <a:spcPct val="0"/>
              </a:spcBef>
              <a:buNone/>
            </a:pPr>
            <a:r>
              <a:rPr lang="pt-BR" sz="1600" b="1" dirty="0">
                <a:ea typeface="+mj-lt"/>
                <a:cs typeface="+mj-lt"/>
              </a:rPr>
              <a:t>RESULTADOS</a:t>
            </a:r>
            <a:endParaRPr lang="en-US" sz="1600" b="1" dirty="0">
              <a:ea typeface="+mj-lt"/>
              <a:cs typeface="+mj-lt"/>
            </a:endParaRPr>
          </a:p>
          <a:p>
            <a:pPr marL="0" indent="0" algn="just">
              <a:lnSpc>
                <a:spcPct val="100000"/>
              </a:lnSpc>
              <a:spcBef>
                <a:spcPct val="0"/>
              </a:spcBef>
              <a:buNone/>
            </a:pPr>
            <a:endParaRPr lang="pt-BR" sz="1600" dirty="0">
              <a:ea typeface="+mj-lt"/>
              <a:cs typeface="+mj-lt"/>
            </a:endParaRPr>
          </a:p>
          <a:p>
            <a:pPr marL="0" indent="0" algn="just">
              <a:lnSpc>
                <a:spcPct val="100000"/>
              </a:lnSpc>
              <a:spcBef>
                <a:spcPct val="0"/>
              </a:spcBef>
              <a:buNone/>
            </a:pPr>
            <a:r>
              <a:rPr lang="pt-BR" sz="1600" dirty="0">
                <a:ea typeface="+mj-lt"/>
                <a:cs typeface="+mj-lt"/>
              </a:rPr>
              <a:t>Esta foi a matriz de confusão do modelo:</a:t>
            </a:r>
          </a:p>
          <a:p>
            <a:pPr marL="0" indent="0" algn="just">
              <a:lnSpc>
                <a:spcPct val="100000"/>
              </a:lnSpc>
              <a:spcBef>
                <a:spcPct val="0"/>
              </a:spcBef>
              <a:buNone/>
            </a:pPr>
            <a:endParaRPr lang="pt-BR" sz="1600" dirty="0">
              <a:cs typeface="Arial"/>
            </a:endParaRPr>
          </a:p>
          <a:p>
            <a:pPr marL="0" indent="0" algn="just">
              <a:lnSpc>
                <a:spcPct val="100000"/>
              </a:lnSpc>
              <a:spcBef>
                <a:spcPct val="0"/>
              </a:spcBef>
              <a:buNone/>
            </a:pPr>
            <a:endParaRPr lang="pt-BR" sz="1600" dirty="0">
              <a:ea typeface="+mj-lt"/>
              <a:cs typeface="+mj-lt"/>
            </a:endParaRPr>
          </a:p>
          <a:p>
            <a:pPr marL="0" indent="0" algn="just">
              <a:lnSpc>
                <a:spcPct val="100000"/>
              </a:lnSpc>
              <a:spcBef>
                <a:spcPct val="0"/>
              </a:spcBef>
              <a:buNone/>
            </a:pPr>
            <a:endParaRPr lang="pt-BR" sz="1600" dirty="0">
              <a:ea typeface="+mj-lt"/>
              <a:cs typeface="+mj-lt"/>
            </a:endParaRPr>
          </a:p>
          <a:p>
            <a:pPr marL="0" indent="0" algn="just">
              <a:lnSpc>
                <a:spcPct val="100000"/>
              </a:lnSpc>
              <a:spcBef>
                <a:spcPct val="0"/>
              </a:spcBef>
              <a:buNone/>
            </a:pPr>
            <a:endParaRPr lang="pt-BR" sz="1600" dirty="0">
              <a:ea typeface="+mj-lt"/>
              <a:cs typeface="+mj-lt"/>
            </a:endParaRPr>
          </a:p>
          <a:p>
            <a:pPr marL="0" indent="0" algn="just">
              <a:lnSpc>
                <a:spcPct val="100000"/>
              </a:lnSpc>
              <a:spcBef>
                <a:spcPct val="0"/>
              </a:spcBef>
              <a:buNone/>
            </a:pPr>
            <a:endParaRPr lang="pt-BR" sz="1600" dirty="0">
              <a:ea typeface="+mj-lt"/>
              <a:cs typeface="+mj-lt"/>
            </a:endParaRPr>
          </a:p>
          <a:p>
            <a:pPr marL="0" indent="0" algn="just">
              <a:lnSpc>
                <a:spcPct val="100000"/>
              </a:lnSpc>
              <a:spcBef>
                <a:spcPct val="0"/>
              </a:spcBef>
              <a:buNone/>
            </a:pPr>
            <a:endParaRPr lang="pt-BR" sz="1600" dirty="0">
              <a:ea typeface="+mj-lt"/>
              <a:cs typeface="+mj-lt"/>
            </a:endParaRPr>
          </a:p>
          <a:p>
            <a:pPr marL="0" indent="0" algn="just">
              <a:lnSpc>
                <a:spcPct val="100000"/>
              </a:lnSpc>
              <a:spcBef>
                <a:spcPct val="0"/>
              </a:spcBef>
              <a:buNone/>
            </a:pPr>
            <a:endParaRPr lang="pt-BR" sz="1600" dirty="0">
              <a:ea typeface="+mj-lt"/>
              <a:cs typeface="+mj-lt"/>
            </a:endParaRPr>
          </a:p>
          <a:p>
            <a:pPr marL="0" indent="0" algn="just">
              <a:lnSpc>
                <a:spcPct val="100000"/>
              </a:lnSpc>
              <a:spcBef>
                <a:spcPct val="0"/>
              </a:spcBef>
              <a:buNone/>
            </a:pPr>
            <a:endParaRPr lang="pt-BR" sz="1600" dirty="0">
              <a:ea typeface="+mj-lt"/>
              <a:cs typeface="+mj-lt"/>
            </a:endParaRPr>
          </a:p>
          <a:p>
            <a:pPr marL="0" indent="0" algn="just">
              <a:lnSpc>
                <a:spcPct val="100000"/>
              </a:lnSpc>
              <a:spcBef>
                <a:spcPct val="0"/>
              </a:spcBef>
              <a:buNone/>
            </a:pPr>
            <a:endParaRPr lang="pt-BR" sz="1600" dirty="0">
              <a:ea typeface="+mj-lt"/>
              <a:cs typeface="+mj-lt"/>
            </a:endParaRPr>
          </a:p>
          <a:p>
            <a:pPr marL="0" indent="0" algn="just">
              <a:lnSpc>
                <a:spcPct val="100000"/>
              </a:lnSpc>
              <a:spcBef>
                <a:spcPct val="0"/>
              </a:spcBef>
              <a:buNone/>
            </a:pPr>
            <a:endParaRPr lang="pt-BR" sz="1600" dirty="0">
              <a:ea typeface="+mj-lt"/>
              <a:cs typeface="+mj-lt"/>
            </a:endParaRPr>
          </a:p>
          <a:p>
            <a:pPr marL="0" indent="0" algn="just">
              <a:lnSpc>
                <a:spcPct val="100000"/>
              </a:lnSpc>
              <a:spcBef>
                <a:spcPct val="0"/>
              </a:spcBef>
              <a:buNone/>
            </a:pPr>
            <a:endParaRPr lang="pt-BR" sz="1600" dirty="0">
              <a:ea typeface="+mj-lt"/>
              <a:cs typeface="+mj-lt"/>
            </a:endParaRPr>
          </a:p>
          <a:p>
            <a:pPr marL="0" indent="0" algn="just">
              <a:lnSpc>
                <a:spcPct val="100000"/>
              </a:lnSpc>
              <a:spcBef>
                <a:spcPct val="0"/>
              </a:spcBef>
              <a:buNone/>
            </a:pPr>
            <a:endParaRPr lang="pt-BR" sz="1600" dirty="0">
              <a:ea typeface="+mj-lt"/>
              <a:cs typeface="+mj-lt"/>
            </a:endParaRPr>
          </a:p>
          <a:p>
            <a:pPr marL="0" indent="0" algn="just">
              <a:lnSpc>
                <a:spcPct val="100000"/>
              </a:lnSpc>
              <a:spcBef>
                <a:spcPct val="0"/>
              </a:spcBef>
              <a:buNone/>
            </a:pPr>
            <a:endParaRPr lang="pt-BR" sz="1600" dirty="0">
              <a:ea typeface="+mj-lt"/>
              <a:cs typeface="+mj-lt"/>
            </a:endParaRPr>
          </a:p>
          <a:p>
            <a:pPr marL="0" indent="0" algn="just">
              <a:lnSpc>
                <a:spcPct val="100000"/>
              </a:lnSpc>
              <a:spcBef>
                <a:spcPct val="0"/>
              </a:spcBef>
              <a:buNone/>
            </a:pPr>
            <a:endParaRPr lang="pt-BR" sz="1600" dirty="0">
              <a:ea typeface="+mj-lt"/>
              <a:cs typeface="+mj-lt"/>
            </a:endParaRPr>
          </a:p>
          <a:p>
            <a:pPr marL="0" indent="0" algn="just">
              <a:lnSpc>
                <a:spcPct val="100000"/>
              </a:lnSpc>
              <a:spcBef>
                <a:spcPct val="0"/>
              </a:spcBef>
              <a:buNone/>
            </a:pPr>
            <a:r>
              <a:rPr lang="pt-BR" sz="1600" dirty="0">
                <a:ea typeface="+mj-lt"/>
                <a:cs typeface="+mj-lt"/>
              </a:rPr>
              <a:t>Ela classificou corretamente 63 dos 80 times que foram para os playoffs. </a:t>
            </a:r>
            <a:endParaRPr lang="pt-BR" dirty="0">
              <a:ea typeface="+mj-lt"/>
              <a:cs typeface="+mj-lt"/>
            </a:endParaRPr>
          </a:p>
          <a:p>
            <a:pPr marL="0" indent="0" algn="just">
              <a:lnSpc>
                <a:spcPct val="100000"/>
              </a:lnSpc>
              <a:spcBef>
                <a:spcPct val="0"/>
              </a:spcBef>
              <a:buNone/>
            </a:pPr>
            <a:r>
              <a:rPr lang="pt-BR" sz="1600" dirty="0">
                <a:ea typeface="+mj-lt"/>
                <a:cs typeface="+mj-lt"/>
              </a:rPr>
              <a:t>Errando para 17 entradas. </a:t>
            </a:r>
            <a:endParaRPr lang="pt-BR" dirty="0">
              <a:cs typeface="Arial"/>
            </a:endParaRPr>
          </a:p>
          <a:p>
            <a:pPr marL="0" indent="0" algn="just">
              <a:lnSpc>
                <a:spcPct val="100000"/>
              </a:lnSpc>
              <a:spcBef>
                <a:spcPct val="0"/>
              </a:spcBef>
              <a:buNone/>
            </a:pPr>
            <a:endParaRPr lang="pt-BR" sz="1600" dirty="0">
              <a:cs typeface="Arial"/>
            </a:endParaRP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2BF33809-24CF-E5B5-8B4E-3B31FD2F59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3353" y="1909422"/>
            <a:ext cx="4415816" cy="3295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8732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750CD-8399-BDB6-ED40-C111C68B1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>
                <a:ea typeface="+mj-lt"/>
                <a:cs typeface="+mj-lt"/>
              </a:rPr>
              <a:t>Machine</a:t>
            </a:r>
            <a:r>
              <a:rPr lang="pt-BR" dirty="0">
                <a:ea typeface="+mj-lt"/>
                <a:cs typeface="+mj-lt"/>
              </a:rPr>
              <a:t> Learning</a:t>
            </a:r>
            <a:r>
              <a:rPr lang="pt-BR" dirty="0">
                <a:cs typeface="Arial"/>
              </a:rPr>
              <a:t> </a:t>
            </a:r>
            <a:r>
              <a:rPr lang="en-US" dirty="0">
                <a:cs typeface="Arial"/>
              </a:rPr>
              <a:t>I</a:t>
            </a:r>
            <a:endParaRPr lang="en-US" b="0" dirty="0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080A6-0C22-1B3C-F59C-4256B23D72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313" y="1052513"/>
            <a:ext cx="8353425" cy="5298549"/>
          </a:xfrm>
        </p:spPr>
        <p:txBody>
          <a:bodyPr/>
          <a:lstStyle/>
          <a:p>
            <a:pPr marL="0" indent="0" algn="just">
              <a:lnSpc>
                <a:spcPct val="100000"/>
              </a:lnSpc>
              <a:spcBef>
                <a:spcPct val="0"/>
              </a:spcBef>
              <a:buNone/>
            </a:pPr>
            <a:r>
              <a:rPr lang="pt-BR" sz="1600" b="1" dirty="0">
                <a:ea typeface="+mj-lt"/>
                <a:cs typeface="+mj-lt"/>
              </a:rPr>
              <a:t>RESULTADOS</a:t>
            </a:r>
            <a:endParaRPr lang="en-US" sz="1600" b="1" dirty="0">
              <a:ea typeface="+mj-lt"/>
              <a:cs typeface="+mj-lt"/>
            </a:endParaRPr>
          </a:p>
          <a:p>
            <a:pPr marL="0" indent="0" algn="just">
              <a:lnSpc>
                <a:spcPct val="100000"/>
              </a:lnSpc>
              <a:spcBef>
                <a:spcPct val="0"/>
              </a:spcBef>
              <a:buNone/>
            </a:pPr>
            <a:endParaRPr lang="pt-BR" sz="1600" dirty="0">
              <a:ea typeface="+mj-lt"/>
              <a:cs typeface="+mj-lt"/>
            </a:endParaRPr>
          </a:p>
          <a:p>
            <a:pPr marL="0" indent="0" algn="just">
              <a:lnSpc>
                <a:spcPct val="100000"/>
              </a:lnSpc>
              <a:spcBef>
                <a:spcPct val="0"/>
              </a:spcBef>
              <a:buNone/>
            </a:pPr>
            <a:r>
              <a:rPr lang="pt-BR" sz="1600" dirty="0">
                <a:ea typeface="+mj-lt"/>
                <a:cs typeface="+mj-lt"/>
              </a:rPr>
              <a:t>Quanto a árvore de decisão do modelo, </a:t>
            </a:r>
            <a:endParaRPr lang="pt-BR" dirty="0"/>
          </a:p>
          <a:p>
            <a:pPr marL="0" indent="0" algn="just">
              <a:lnSpc>
                <a:spcPct val="100000"/>
              </a:lnSpc>
              <a:spcBef>
                <a:spcPct val="0"/>
              </a:spcBef>
              <a:buNone/>
            </a:pPr>
            <a:endParaRPr lang="pt-BR" sz="1600" dirty="0">
              <a:cs typeface="Arial"/>
            </a:endParaRPr>
          </a:p>
          <a:p>
            <a:pPr marL="0" indent="0" algn="just">
              <a:lnSpc>
                <a:spcPct val="100000"/>
              </a:lnSpc>
              <a:spcBef>
                <a:spcPct val="0"/>
              </a:spcBef>
              <a:buNone/>
            </a:pPr>
            <a:endParaRPr lang="pt-BR" sz="1600" dirty="0">
              <a:cs typeface="Arial"/>
            </a:endParaRPr>
          </a:p>
          <a:p>
            <a:pPr marL="0" indent="0" algn="just">
              <a:lnSpc>
                <a:spcPct val="100000"/>
              </a:lnSpc>
              <a:spcBef>
                <a:spcPct val="0"/>
              </a:spcBef>
              <a:buNone/>
            </a:pPr>
            <a:endParaRPr lang="pt-BR" sz="1600" dirty="0">
              <a:cs typeface="Arial"/>
            </a:endParaRPr>
          </a:p>
          <a:p>
            <a:pPr marL="0" indent="0" algn="just">
              <a:lnSpc>
                <a:spcPct val="100000"/>
              </a:lnSpc>
              <a:spcBef>
                <a:spcPct val="0"/>
              </a:spcBef>
              <a:buNone/>
            </a:pPr>
            <a:endParaRPr lang="pt-BR" sz="1600" dirty="0">
              <a:cs typeface="Arial"/>
            </a:endParaRPr>
          </a:p>
          <a:p>
            <a:pPr marL="0" indent="0" algn="just">
              <a:lnSpc>
                <a:spcPct val="100000"/>
              </a:lnSpc>
              <a:spcBef>
                <a:spcPct val="0"/>
              </a:spcBef>
              <a:buNone/>
            </a:pPr>
            <a:endParaRPr lang="pt-BR" sz="1600" dirty="0">
              <a:cs typeface="Arial"/>
            </a:endParaRPr>
          </a:p>
          <a:p>
            <a:pPr marL="0" indent="0" algn="just">
              <a:lnSpc>
                <a:spcPct val="100000"/>
              </a:lnSpc>
              <a:spcBef>
                <a:spcPct val="0"/>
              </a:spcBef>
              <a:buNone/>
            </a:pPr>
            <a:endParaRPr lang="pt-BR" sz="1600" dirty="0">
              <a:cs typeface="Arial"/>
            </a:endParaRPr>
          </a:p>
          <a:p>
            <a:pPr marL="0" indent="0" algn="just">
              <a:lnSpc>
                <a:spcPct val="100000"/>
              </a:lnSpc>
              <a:spcBef>
                <a:spcPct val="0"/>
              </a:spcBef>
              <a:buNone/>
            </a:pPr>
            <a:endParaRPr lang="pt-BR" sz="1600" dirty="0">
              <a:cs typeface="Arial"/>
            </a:endParaRPr>
          </a:p>
          <a:p>
            <a:pPr marL="0" indent="0" algn="just">
              <a:lnSpc>
                <a:spcPct val="100000"/>
              </a:lnSpc>
              <a:spcBef>
                <a:spcPct val="0"/>
              </a:spcBef>
              <a:buNone/>
            </a:pPr>
            <a:endParaRPr lang="pt-BR" sz="1600" dirty="0">
              <a:cs typeface="Arial"/>
            </a:endParaRPr>
          </a:p>
          <a:p>
            <a:pPr marL="0" indent="0" algn="just">
              <a:lnSpc>
                <a:spcPct val="100000"/>
              </a:lnSpc>
              <a:spcBef>
                <a:spcPct val="0"/>
              </a:spcBef>
              <a:buNone/>
            </a:pPr>
            <a:endParaRPr lang="pt-BR" sz="1600" dirty="0">
              <a:cs typeface="Arial"/>
            </a:endParaRPr>
          </a:p>
          <a:p>
            <a:pPr marL="0" indent="0" algn="just">
              <a:lnSpc>
                <a:spcPct val="100000"/>
              </a:lnSpc>
              <a:spcBef>
                <a:spcPct val="0"/>
              </a:spcBef>
              <a:buNone/>
            </a:pPr>
            <a:endParaRPr lang="pt-BR" sz="1600" dirty="0">
              <a:cs typeface="Arial"/>
            </a:endParaRPr>
          </a:p>
          <a:p>
            <a:pPr marL="0" indent="0" algn="just">
              <a:lnSpc>
                <a:spcPct val="100000"/>
              </a:lnSpc>
              <a:spcBef>
                <a:spcPct val="0"/>
              </a:spcBef>
              <a:buNone/>
            </a:pPr>
            <a:endParaRPr lang="pt-BR" sz="1600" dirty="0">
              <a:cs typeface="Arial"/>
            </a:endParaRPr>
          </a:p>
          <a:p>
            <a:pPr marL="0" indent="0" algn="just">
              <a:lnSpc>
                <a:spcPct val="100000"/>
              </a:lnSpc>
              <a:spcBef>
                <a:spcPct val="0"/>
              </a:spcBef>
              <a:buNone/>
            </a:pPr>
            <a:endParaRPr lang="pt-BR" sz="1600" dirty="0">
              <a:cs typeface="Arial"/>
            </a:endParaRPr>
          </a:p>
          <a:p>
            <a:pPr marL="0" indent="0" algn="just">
              <a:lnSpc>
                <a:spcPct val="100000"/>
              </a:lnSpc>
              <a:spcBef>
                <a:spcPct val="0"/>
              </a:spcBef>
              <a:buNone/>
            </a:pPr>
            <a:r>
              <a:rPr lang="pt-BR" sz="1600" dirty="0">
                <a:cs typeface="Arial"/>
              </a:rPr>
              <a:t>É </a:t>
            </a:r>
            <a:r>
              <a:rPr lang="pt-BR" sz="1600" dirty="0" err="1">
                <a:cs typeface="Arial"/>
              </a:rPr>
              <a:t>possivel</a:t>
            </a:r>
            <a:r>
              <a:rPr lang="pt-BR" sz="1600" dirty="0">
                <a:cs typeface="Arial"/>
              </a:rPr>
              <a:t> perceber que a única </a:t>
            </a:r>
            <a:r>
              <a:rPr lang="pt-BR" sz="1600" dirty="0" err="1">
                <a:cs typeface="Arial"/>
              </a:rPr>
              <a:t>feature</a:t>
            </a:r>
            <a:r>
              <a:rPr lang="pt-BR" sz="1600" dirty="0">
                <a:cs typeface="Arial"/>
              </a:rPr>
              <a:t> levada em consideração foi a RD. RD significa </a:t>
            </a:r>
            <a:r>
              <a:rPr lang="pt-BR" sz="1600" dirty="0" err="1">
                <a:cs typeface="Arial"/>
              </a:rPr>
              <a:t>Result</a:t>
            </a:r>
            <a:r>
              <a:rPr lang="pt-BR" sz="1600" dirty="0">
                <a:cs typeface="Arial"/>
              </a:rPr>
              <a:t> </a:t>
            </a:r>
            <a:r>
              <a:rPr lang="pt-BR" sz="1600" dirty="0" err="1">
                <a:cs typeface="Arial"/>
              </a:rPr>
              <a:t>Difference</a:t>
            </a:r>
            <a:r>
              <a:rPr lang="pt-BR" sz="1600" dirty="0">
                <a:cs typeface="Arial"/>
              </a:rPr>
              <a:t>, ou diferença de resultados, e foi criada a partir da diferença entre pontuações que acontecem quando a pessoa que joga a bola para o rebatedor de baseball comete falta e pontuações que acontecem quando o rebatedor acerta a bola. O que mostra, que, de acordo com esse modelo simples de árvore, obter uma pontuação &lt;= 135 ao acertar a bola, descontando possíveis erros do arremessador parece ser decisivo para ganhar os Playoffs.</a:t>
            </a:r>
          </a:p>
        </p:txBody>
      </p:sp>
      <p:pic>
        <p:nvPicPr>
          <p:cNvPr id="4" name="Picture 5" descr="Qr code&#10;&#10;Description automatically generated">
            <a:extLst>
              <a:ext uri="{FF2B5EF4-FFF2-40B4-BE49-F238E27FC236}">
                <a16:creationId xmlns:a16="http://schemas.microsoft.com/office/drawing/2014/main" id="{0D6C7549-E527-D815-AEFF-F3FEC9EB33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3914" y="1871617"/>
            <a:ext cx="5064197" cy="3012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8073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750CD-8399-BDB6-ED40-C111C68B1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>
                <a:ea typeface="+mj-lt"/>
                <a:cs typeface="+mj-lt"/>
              </a:rPr>
              <a:t>Machine</a:t>
            </a:r>
            <a:r>
              <a:rPr lang="pt-BR" dirty="0">
                <a:ea typeface="+mj-lt"/>
                <a:cs typeface="+mj-lt"/>
              </a:rPr>
              <a:t> Learning</a:t>
            </a:r>
            <a:r>
              <a:rPr lang="pt-BR" dirty="0">
                <a:cs typeface="Arial"/>
              </a:rPr>
              <a:t> </a:t>
            </a:r>
            <a:r>
              <a:rPr lang="en-US" dirty="0">
                <a:cs typeface="Arial"/>
              </a:rPr>
              <a:t>I</a:t>
            </a:r>
            <a:endParaRPr lang="en-US" b="0" dirty="0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080A6-0C22-1B3C-F59C-4256B23D72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313" y="1052513"/>
            <a:ext cx="8353425" cy="5298549"/>
          </a:xfrm>
        </p:spPr>
        <p:txBody>
          <a:bodyPr/>
          <a:lstStyle/>
          <a:p>
            <a:pPr marL="0" indent="0" algn="just">
              <a:lnSpc>
                <a:spcPct val="100000"/>
              </a:lnSpc>
              <a:spcBef>
                <a:spcPct val="0"/>
              </a:spcBef>
              <a:buNone/>
            </a:pPr>
            <a:r>
              <a:rPr lang="pt-BR" sz="1600" b="1" dirty="0">
                <a:ea typeface="+mj-lt"/>
                <a:cs typeface="+mj-lt"/>
              </a:rPr>
              <a:t>RESULTADOS - KNN</a:t>
            </a:r>
            <a:endParaRPr lang="en-US" sz="1600" b="1" dirty="0">
              <a:ea typeface="+mj-lt"/>
              <a:cs typeface="+mj-lt"/>
            </a:endParaRPr>
          </a:p>
          <a:p>
            <a:pPr marL="0" indent="0" algn="just">
              <a:lnSpc>
                <a:spcPct val="100000"/>
              </a:lnSpc>
              <a:spcBef>
                <a:spcPct val="0"/>
              </a:spcBef>
              <a:buNone/>
            </a:pPr>
            <a:endParaRPr lang="pt-BR" sz="1600" dirty="0">
              <a:ea typeface="+mj-lt"/>
              <a:cs typeface="+mj-lt"/>
            </a:endParaRPr>
          </a:p>
          <a:p>
            <a:pPr marL="0" indent="0" algn="just">
              <a:lnSpc>
                <a:spcPct val="100000"/>
              </a:lnSpc>
              <a:spcBef>
                <a:spcPct val="0"/>
              </a:spcBef>
              <a:buNone/>
            </a:pPr>
            <a:r>
              <a:rPr lang="pt-BR" sz="1600" dirty="0">
                <a:ea typeface="+mj-lt"/>
                <a:cs typeface="+mj-lt"/>
              </a:rPr>
              <a:t>Para o KNN, o melhor K obtido (testando de 0 a 20) e sem </a:t>
            </a:r>
            <a:r>
              <a:rPr lang="pt-BR" sz="1600" dirty="0" err="1">
                <a:ea typeface="+mj-lt"/>
                <a:cs typeface="+mj-lt"/>
              </a:rPr>
              <a:t>sobreajuste</a:t>
            </a:r>
            <a:r>
              <a:rPr lang="pt-BR" sz="1600" dirty="0">
                <a:ea typeface="+mj-lt"/>
                <a:cs typeface="+mj-lt"/>
              </a:rPr>
              <a:t>, foi K=19:</a:t>
            </a:r>
            <a:endParaRPr lang="pt-BR" dirty="0"/>
          </a:p>
          <a:p>
            <a:pPr marL="0" indent="0" algn="just">
              <a:lnSpc>
                <a:spcPct val="100000"/>
              </a:lnSpc>
              <a:spcBef>
                <a:spcPct val="0"/>
              </a:spcBef>
              <a:buNone/>
            </a:pPr>
            <a:endParaRPr lang="pt-BR" sz="1600" dirty="0">
              <a:cs typeface="Arial"/>
            </a:endParaRPr>
          </a:p>
          <a:p>
            <a:pPr marL="0" indent="0" algn="just">
              <a:lnSpc>
                <a:spcPct val="100000"/>
              </a:lnSpc>
              <a:spcBef>
                <a:spcPct val="0"/>
              </a:spcBef>
              <a:buNone/>
            </a:pPr>
            <a:endParaRPr lang="pt-BR" sz="1600" dirty="0">
              <a:cs typeface="Arial"/>
            </a:endParaRPr>
          </a:p>
          <a:p>
            <a:pPr marL="0" indent="0" algn="just">
              <a:lnSpc>
                <a:spcPct val="100000"/>
              </a:lnSpc>
              <a:spcBef>
                <a:spcPct val="0"/>
              </a:spcBef>
              <a:buNone/>
            </a:pPr>
            <a:endParaRPr lang="pt-BR" sz="1600" dirty="0">
              <a:cs typeface="Arial"/>
            </a:endParaRPr>
          </a:p>
          <a:p>
            <a:pPr marL="0" indent="0" algn="just">
              <a:lnSpc>
                <a:spcPct val="100000"/>
              </a:lnSpc>
              <a:spcBef>
                <a:spcPct val="0"/>
              </a:spcBef>
              <a:buNone/>
            </a:pPr>
            <a:endParaRPr lang="pt-BR" sz="1600" dirty="0">
              <a:cs typeface="Arial"/>
            </a:endParaRPr>
          </a:p>
          <a:p>
            <a:pPr marL="0" indent="0" algn="just">
              <a:lnSpc>
                <a:spcPct val="100000"/>
              </a:lnSpc>
              <a:spcBef>
                <a:spcPct val="0"/>
              </a:spcBef>
              <a:buNone/>
            </a:pPr>
            <a:endParaRPr lang="pt-BR" sz="1600" dirty="0">
              <a:cs typeface="Arial"/>
            </a:endParaRPr>
          </a:p>
          <a:p>
            <a:pPr marL="0" indent="0" algn="just">
              <a:lnSpc>
                <a:spcPct val="100000"/>
              </a:lnSpc>
              <a:spcBef>
                <a:spcPct val="0"/>
              </a:spcBef>
              <a:buNone/>
            </a:pPr>
            <a:endParaRPr lang="pt-BR" sz="1600" dirty="0">
              <a:cs typeface="Arial"/>
            </a:endParaRPr>
          </a:p>
          <a:p>
            <a:pPr marL="0" indent="0" algn="just">
              <a:lnSpc>
                <a:spcPct val="100000"/>
              </a:lnSpc>
              <a:spcBef>
                <a:spcPct val="0"/>
              </a:spcBef>
              <a:buNone/>
            </a:pPr>
            <a:endParaRPr lang="pt-BR" sz="1600" dirty="0">
              <a:cs typeface="Arial"/>
            </a:endParaRPr>
          </a:p>
          <a:p>
            <a:pPr marL="0" indent="0" algn="just">
              <a:lnSpc>
                <a:spcPct val="100000"/>
              </a:lnSpc>
              <a:spcBef>
                <a:spcPct val="0"/>
              </a:spcBef>
              <a:buNone/>
            </a:pPr>
            <a:endParaRPr lang="pt-BR" sz="1600" dirty="0">
              <a:cs typeface="Arial"/>
            </a:endParaRPr>
          </a:p>
          <a:p>
            <a:pPr marL="0" indent="0" algn="just">
              <a:lnSpc>
                <a:spcPct val="100000"/>
              </a:lnSpc>
              <a:spcBef>
                <a:spcPct val="0"/>
              </a:spcBef>
              <a:buNone/>
            </a:pPr>
            <a:endParaRPr lang="pt-BR" sz="1600" dirty="0">
              <a:cs typeface="Arial"/>
            </a:endParaRPr>
          </a:p>
          <a:p>
            <a:pPr marL="0" indent="0" algn="just">
              <a:lnSpc>
                <a:spcPct val="100000"/>
              </a:lnSpc>
              <a:spcBef>
                <a:spcPct val="0"/>
              </a:spcBef>
              <a:buNone/>
            </a:pPr>
            <a:endParaRPr lang="pt-BR" sz="1600" dirty="0">
              <a:cs typeface="Arial"/>
            </a:endParaRPr>
          </a:p>
          <a:p>
            <a:pPr marL="0" indent="0" algn="just">
              <a:lnSpc>
                <a:spcPct val="100000"/>
              </a:lnSpc>
              <a:spcBef>
                <a:spcPct val="0"/>
              </a:spcBef>
              <a:buNone/>
            </a:pPr>
            <a:endParaRPr lang="pt-BR" sz="1600" dirty="0">
              <a:cs typeface="Arial"/>
            </a:endParaRPr>
          </a:p>
          <a:p>
            <a:pPr marL="0" indent="0" algn="just">
              <a:lnSpc>
                <a:spcPct val="100000"/>
              </a:lnSpc>
              <a:spcBef>
                <a:spcPct val="0"/>
              </a:spcBef>
              <a:buNone/>
            </a:pPr>
            <a:endParaRPr lang="pt-BR" sz="1600" dirty="0">
              <a:cs typeface="Arial"/>
            </a:endParaRPr>
          </a:p>
          <a:p>
            <a:pPr marL="0" indent="0" algn="just">
              <a:lnSpc>
                <a:spcPct val="100000"/>
              </a:lnSpc>
              <a:spcBef>
                <a:spcPct val="0"/>
              </a:spcBef>
              <a:buNone/>
            </a:pPr>
            <a:r>
              <a:rPr lang="pt-BR" sz="1600" dirty="0">
                <a:cs typeface="Arial"/>
              </a:rPr>
              <a:t>K=19 também apresentou uma acurácia de treino igual a de teste, variando apenas na terceira casa decimal, como podemos ver na primeira linha destacada da tabela acima. O f1 ficou em 0.71, sendo 0.02 menor do que o f1 do modelo de árvore.</a:t>
            </a:r>
            <a:endParaRPr lang="pt-BR"/>
          </a:p>
        </p:txBody>
      </p:sp>
      <p:pic>
        <p:nvPicPr>
          <p:cNvPr id="5" name="Picture 5" descr="Table&#10;&#10;Description automatically generated">
            <a:extLst>
              <a:ext uri="{FF2B5EF4-FFF2-40B4-BE49-F238E27FC236}">
                <a16:creationId xmlns:a16="http://schemas.microsoft.com/office/drawing/2014/main" id="{ADC6AF03-FB14-6F84-F552-0A343B047D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956" y="2105809"/>
            <a:ext cx="2743676" cy="232224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541B8B7-0706-D893-377E-31CF1134D689}"/>
              </a:ext>
            </a:extLst>
          </p:cNvPr>
          <p:cNvSpPr/>
          <p:nvPr/>
        </p:nvSpPr>
        <p:spPr bwMode="auto">
          <a:xfrm>
            <a:off x="3117427" y="2417360"/>
            <a:ext cx="2910731" cy="308782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1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Square721 B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82378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750CD-8399-BDB6-ED40-C111C68B1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>
                <a:ea typeface="+mj-lt"/>
                <a:cs typeface="+mj-lt"/>
              </a:rPr>
              <a:t>Machine</a:t>
            </a:r>
            <a:r>
              <a:rPr lang="pt-BR" dirty="0">
                <a:ea typeface="+mj-lt"/>
                <a:cs typeface="+mj-lt"/>
              </a:rPr>
              <a:t> Learning</a:t>
            </a:r>
            <a:r>
              <a:rPr lang="pt-BR" dirty="0">
                <a:cs typeface="Arial"/>
              </a:rPr>
              <a:t> </a:t>
            </a:r>
            <a:r>
              <a:rPr lang="en-US" dirty="0">
                <a:cs typeface="Arial"/>
              </a:rPr>
              <a:t>I</a:t>
            </a:r>
            <a:endParaRPr lang="en-US" b="0" dirty="0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080A6-0C22-1B3C-F59C-4256B23D72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313" y="1052513"/>
            <a:ext cx="8353425" cy="5298549"/>
          </a:xfrm>
        </p:spPr>
        <p:txBody>
          <a:bodyPr/>
          <a:lstStyle/>
          <a:p>
            <a:pPr marL="0" indent="0" algn="just">
              <a:lnSpc>
                <a:spcPct val="100000"/>
              </a:lnSpc>
              <a:spcBef>
                <a:spcPct val="0"/>
              </a:spcBef>
              <a:buNone/>
            </a:pPr>
            <a:r>
              <a:rPr lang="pt-BR" sz="1600" b="1" dirty="0">
                <a:ea typeface="+mj-lt"/>
                <a:cs typeface="+mj-lt"/>
              </a:rPr>
              <a:t>RESULTADOS </a:t>
            </a:r>
            <a:endParaRPr lang="en-US" sz="1600" b="1" dirty="0">
              <a:ea typeface="+mj-lt"/>
              <a:cs typeface="+mj-lt"/>
            </a:endParaRPr>
          </a:p>
          <a:p>
            <a:pPr marL="0" indent="0" algn="just">
              <a:lnSpc>
                <a:spcPct val="100000"/>
              </a:lnSpc>
              <a:spcBef>
                <a:spcPct val="0"/>
              </a:spcBef>
              <a:buNone/>
            </a:pPr>
            <a:endParaRPr lang="pt-BR" sz="1600" dirty="0">
              <a:ea typeface="+mj-lt"/>
              <a:cs typeface="+mj-lt"/>
            </a:endParaRPr>
          </a:p>
          <a:p>
            <a:pPr marL="0" indent="0" algn="just">
              <a:lnSpc>
                <a:spcPct val="100000"/>
              </a:lnSpc>
              <a:spcBef>
                <a:spcPct val="0"/>
              </a:spcBef>
              <a:buNone/>
            </a:pPr>
            <a:r>
              <a:rPr lang="pt-BR" sz="1600" dirty="0">
                <a:ea typeface="+mj-lt"/>
                <a:cs typeface="+mj-lt"/>
              </a:rPr>
              <a:t>O </a:t>
            </a:r>
            <a:r>
              <a:rPr lang="pt-BR" sz="1600" dirty="0" err="1">
                <a:ea typeface="+mj-lt"/>
                <a:cs typeface="+mj-lt"/>
              </a:rPr>
              <a:t>report</a:t>
            </a:r>
            <a:r>
              <a:rPr lang="pt-BR" sz="1600" dirty="0">
                <a:ea typeface="+mj-lt"/>
                <a:cs typeface="+mj-lt"/>
              </a:rPr>
              <a:t> de classificação para o KNN, obteve uma precisão de 0.81 para a classe 1, 0.13 maior do que a precisão do modelo de árvore. No entanto, também apresentou uma </a:t>
            </a:r>
            <a:r>
              <a:rPr lang="pt-BR" sz="1600" dirty="0" err="1">
                <a:ea typeface="+mj-lt"/>
                <a:cs typeface="+mj-lt"/>
              </a:rPr>
              <a:t>revocação</a:t>
            </a:r>
            <a:r>
              <a:rPr lang="pt-BR" sz="1600" dirty="0">
                <a:ea typeface="+mj-lt"/>
                <a:cs typeface="+mj-lt"/>
              </a:rPr>
              <a:t> 0.15 menor, com 0.64. E um f1 menor de 0.71 por 0.02, uma vez que o f1 da </a:t>
            </a:r>
            <a:r>
              <a:rPr lang="pt-BR" sz="1600" dirty="0" err="1">
                <a:ea typeface="+mj-lt"/>
                <a:cs typeface="+mj-lt"/>
              </a:rPr>
              <a:t>ávore</a:t>
            </a:r>
            <a:r>
              <a:rPr lang="pt-BR" sz="1600" dirty="0">
                <a:ea typeface="+mj-lt"/>
                <a:cs typeface="+mj-lt"/>
              </a:rPr>
              <a:t> foi de 0.73.</a:t>
            </a:r>
            <a:endParaRPr lang="pt-BR" sz="1600" dirty="0">
              <a:cs typeface="Arial"/>
            </a:endParaRPr>
          </a:p>
          <a:p>
            <a:pPr marL="0" indent="0" algn="just">
              <a:lnSpc>
                <a:spcPct val="100000"/>
              </a:lnSpc>
              <a:spcBef>
                <a:spcPct val="0"/>
              </a:spcBef>
              <a:buNone/>
            </a:pPr>
            <a:endParaRPr lang="pt-BR" sz="1600" dirty="0">
              <a:cs typeface="Arial"/>
            </a:endParaRPr>
          </a:p>
          <a:p>
            <a:pPr marL="0" indent="0" algn="just">
              <a:lnSpc>
                <a:spcPct val="100000"/>
              </a:lnSpc>
              <a:spcBef>
                <a:spcPct val="0"/>
              </a:spcBef>
              <a:buNone/>
            </a:pPr>
            <a:endParaRPr lang="pt-BR" sz="1600" dirty="0">
              <a:cs typeface="Arial"/>
            </a:endParaRPr>
          </a:p>
          <a:p>
            <a:pPr marL="0" indent="0" algn="just">
              <a:lnSpc>
                <a:spcPct val="100000"/>
              </a:lnSpc>
              <a:spcBef>
                <a:spcPct val="0"/>
              </a:spcBef>
              <a:buNone/>
            </a:pPr>
            <a:endParaRPr lang="pt-BR" sz="1600" dirty="0">
              <a:cs typeface="Arial"/>
            </a:endParaRPr>
          </a:p>
          <a:p>
            <a:pPr marL="0" indent="0" algn="just">
              <a:lnSpc>
                <a:spcPct val="100000"/>
              </a:lnSpc>
              <a:spcBef>
                <a:spcPct val="0"/>
              </a:spcBef>
              <a:buNone/>
            </a:pPr>
            <a:endParaRPr lang="pt-BR" sz="1600" dirty="0">
              <a:cs typeface="Arial"/>
            </a:endParaRPr>
          </a:p>
          <a:p>
            <a:pPr marL="0" indent="0" algn="just">
              <a:lnSpc>
                <a:spcPct val="100000"/>
              </a:lnSpc>
              <a:spcBef>
                <a:spcPct val="0"/>
              </a:spcBef>
              <a:buNone/>
            </a:pPr>
            <a:endParaRPr lang="pt-BR" sz="1600" dirty="0">
              <a:cs typeface="Arial"/>
            </a:endParaRPr>
          </a:p>
          <a:p>
            <a:pPr marL="0" indent="0" algn="just">
              <a:lnSpc>
                <a:spcPct val="100000"/>
              </a:lnSpc>
              <a:spcBef>
                <a:spcPct val="0"/>
              </a:spcBef>
              <a:buNone/>
            </a:pPr>
            <a:endParaRPr lang="pt-BR" sz="1600" dirty="0">
              <a:cs typeface="Arial"/>
            </a:endParaRPr>
          </a:p>
          <a:p>
            <a:pPr marL="0" indent="0" algn="just">
              <a:lnSpc>
                <a:spcPct val="100000"/>
              </a:lnSpc>
              <a:spcBef>
                <a:spcPct val="0"/>
              </a:spcBef>
              <a:buNone/>
            </a:pPr>
            <a:endParaRPr lang="pt-BR" sz="1600" dirty="0">
              <a:cs typeface="Arial"/>
            </a:endParaRPr>
          </a:p>
          <a:p>
            <a:pPr marL="0" indent="0" algn="just">
              <a:lnSpc>
                <a:spcPct val="100000"/>
              </a:lnSpc>
              <a:spcBef>
                <a:spcPct val="0"/>
              </a:spcBef>
              <a:buNone/>
            </a:pPr>
            <a:endParaRPr lang="pt-BR" sz="1600" dirty="0">
              <a:cs typeface="Arial"/>
            </a:endParaRPr>
          </a:p>
          <a:p>
            <a:pPr marL="0" indent="0" algn="just">
              <a:lnSpc>
                <a:spcPct val="100000"/>
              </a:lnSpc>
              <a:spcBef>
                <a:spcPct val="0"/>
              </a:spcBef>
              <a:buNone/>
            </a:pPr>
            <a:endParaRPr lang="pt-BR"/>
          </a:p>
          <a:p>
            <a:pPr marL="0" indent="0" algn="just">
              <a:lnSpc>
                <a:spcPct val="100000"/>
              </a:lnSpc>
              <a:spcBef>
                <a:spcPct val="0"/>
              </a:spcBef>
              <a:buNone/>
            </a:pPr>
            <a:endParaRPr lang="pt-BR" sz="1600" dirty="0">
              <a:cs typeface="Arial"/>
            </a:endParaRPr>
          </a:p>
          <a:p>
            <a:pPr marL="0" indent="0" algn="just">
              <a:lnSpc>
                <a:spcPct val="100000"/>
              </a:lnSpc>
              <a:spcBef>
                <a:spcPct val="0"/>
              </a:spcBef>
              <a:buNone/>
            </a:pPr>
            <a:endParaRPr lang="pt-BR" sz="1600" dirty="0">
              <a:cs typeface="Arial"/>
            </a:endParaRPr>
          </a:p>
        </p:txBody>
      </p:sp>
      <p:pic>
        <p:nvPicPr>
          <p:cNvPr id="4" name="Picture 6" descr="A picture containing table&#10;&#10;Description automatically generated">
            <a:extLst>
              <a:ext uri="{FF2B5EF4-FFF2-40B4-BE49-F238E27FC236}">
                <a16:creationId xmlns:a16="http://schemas.microsoft.com/office/drawing/2014/main" id="{B1F88814-DC81-5B22-365F-3C362072CD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6160" y="2961018"/>
            <a:ext cx="5524889" cy="1712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4067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750CD-8399-BDB6-ED40-C111C68B1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>
                <a:ea typeface="+mj-lt"/>
                <a:cs typeface="+mj-lt"/>
              </a:rPr>
              <a:t>Machine</a:t>
            </a:r>
            <a:r>
              <a:rPr lang="pt-BR" dirty="0">
                <a:ea typeface="+mj-lt"/>
                <a:cs typeface="+mj-lt"/>
              </a:rPr>
              <a:t> Learning</a:t>
            </a:r>
            <a:r>
              <a:rPr lang="pt-BR" dirty="0">
                <a:cs typeface="Arial"/>
              </a:rPr>
              <a:t> </a:t>
            </a:r>
            <a:r>
              <a:rPr lang="en-US" dirty="0">
                <a:cs typeface="Arial"/>
              </a:rPr>
              <a:t>I</a:t>
            </a:r>
            <a:endParaRPr lang="en-US" b="0" dirty="0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080A6-0C22-1B3C-F59C-4256B23D72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313" y="1052513"/>
            <a:ext cx="8353425" cy="5298549"/>
          </a:xfrm>
        </p:spPr>
        <p:txBody>
          <a:bodyPr/>
          <a:lstStyle/>
          <a:p>
            <a:pPr marL="0" indent="0" algn="just">
              <a:lnSpc>
                <a:spcPct val="100000"/>
              </a:lnSpc>
              <a:spcBef>
                <a:spcPct val="0"/>
              </a:spcBef>
              <a:buNone/>
            </a:pPr>
            <a:r>
              <a:rPr lang="pt-BR" sz="1600" b="1" dirty="0">
                <a:ea typeface="+mj-lt"/>
                <a:cs typeface="+mj-lt"/>
              </a:rPr>
              <a:t>RESULTADOS </a:t>
            </a:r>
            <a:endParaRPr lang="en-US" sz="1600" b="1" dirty="0">
              <a:ea typeface="+mj-lt"/>
              <a:cs typeface="+mj-lt"/>
            </a:endParaRPr>
          </a:p>
          <a:p>
            <a:pPr marL="0" indent="0" algn="just">
              <a:lnSpc>
                <a:spcPct val="100000"/>
              </a:lnSpc>
              <a:spcBef>
                <a:spcPct val="0"/>
              </a:spcBef>
              <a:buNone/>
            </a:pPr>
            <a:endParaRPr lang="pt-BR" sz="1600" dirty="0">
              <a:ea typeface="+mj-lt"/>
              <a:cs typeface="+mj-lt"/>
            </a:endParaRPr>
          </a:p>
          <a:p>
            <a:pPr marL="0" indent="0" algn="just">
              <a:lnSpc>
                <a:spcPct val="100000"/>
              </a:lnSpc>
              <a:spcBef>
                <a:spcPct val="0"/>
              </a:spcBef>
              <a:buNone/>
            </a:pPr>
            <a:r>
              <a:rPr lang="pt-BR" sz="1600" dirty="0">
                <a:ea typeface="+mj-lt"/>
                <a:cs typeface="+mj-lt"/>
              </a:rPr>
              <a:t>Quanto a matriz de confusão,</a:t>
            </a:r>
            <a:endParaRPr lang="pt-BR" dirty="0">
              <a:ea typeface="+mj-lt"/>
              <a:cs typeface="+mj-lt"/>
            </a:endParaRPr>
          </a:p>
          <a:p>
            <a:pPr marL="0" indent="0" algn="just">
              <a:lnSpc>
                <a:spcPct val="100000"/>
              </a:lnSpc>
              <a:spcBef>
                <a:spcPct val="0"/>
              </a:spcBef>
              <a:buNone/>
            </a:pPr>
            <a:endParaRPr lang="pt-BR" sz="1600" dirty="0">
              <a:cs typeface="Arial"/>
            </a:endParaRPr>
          </a:p>
          <a:p>
            <a:pPr marL="0" indent="0" algn="just">
              <a:lnSpc>
                <a:spcPct val="100000"/>
              </a:lnSpc>
              <a:spcBef>
                <a:spcPct val="0"/>
              </a:spcBef>
              <a:buNone/>
            </a:pPr>
            <a:endParaRPr lang="pt-BR" sz="1600" dirty="0">
              <a:cs typeface="Arial"/>
            </a:endParaRPr>
          </a:p>
          <a:p>
            <a:pPr marL="0" indent="0" algn="just">
              <a:lnSpc>
                <a:spcPct val="100000"/>
              </a:lnSpc>
              <a:spcBef>
                <a:spcPct val="0"/>
              </a:spcBef>
              <a:buNone/>
            </a:pPr>
            <a:endParaRPr lang="pt-BR" sz="1600" dirty="0">
              <a:cs typeface="Arial"/>
            </a:endParaRPr>
          </a:p>
          <a:p>
            <a:pPr marL="0" indent="0" algn="just">
              <a:lnSpc>
                <a:spcPct val="100000"/>
              </a:lnSpc>
              <a:spcBef>
                <a:spcPct val="0"/>
              </a:spcBef>
              <a:buNone/>
            </a:pPr>
            <a:endParaRPr lang="pt-BR" sz="1600" dirty="0">
              <a:cs typeface="Arial"/>
            </a:endParaRPr>
          </a:p>
          <a:p>
            <a:pPr marL="0" indent="0" algn="just">
              <a:lnSpc>
                <a:spcPct val="100000"/>
              </a:lnSpc>
              <a:spcBef>
                <a:spcPct val="0"/>
              </a:spcBef>
              <a:buNone/>
            </a:pPr>
            <a:endParaRPr lang="pt-BR" sz="1600" dirty="0">
              <a:cs typeface="Arial"/>
            </a:endParaRPr>
          </a:p>
          <a:p>
            <a:pPr marL="0" indent="0" algn="just">
              <a:lnSpc>
                <a:spcPct val="100000"/>
              </a:lnSpc>
              <a:spcBef>
                <a:spcPct val="0"/>
              </a:spcBef>
              <a:buNone/>
            </a:pPr>
            <a:endParaRPr lang="pt-BR" sz="1600" dirty="0">
              <a:cs typeface="Arial"/>
            </a:endParaRPr>
          </a:p>
          <a:p>
            <a:pPr marL="0" indent="0" algn="just">
              <a:lnSpc>
                <a:spcPct val="100000"/>
              </a:lnSpc>
              <a:spcBef>
                <a:spcPct val="0"/>
              </a:spcBef>
              <a:buNone/>
            </a:pPr>
            <a:endParaRPr lang="pt-BR" sz="1600" dirty="0">
              <a:cs typeface="Arial"/>
            </a:endParaRPr>
          </a:p>
          <a:p>
            <a:pPr marL="0" indent="0" algn="just">
              <a:lnSpc>
                <a:spcPct val="100000"/>
              </a:lnSpc>
              <a:spcBef>
                <a:spcPct val="0"/>
              </a:spcBef>
              <a:buNone/>
            </a:pPr>
            <a:endParaRPr lang="pt-BR" sz="1600" dirty="0">
              <a:cs typeface="Arial"/>
            </a:endParaRPr>
          </a:p>
          <a:p>
            <a:pPr marL="0" indent="0" algn="just">
              <a:lnSpc>
                <a:spcPct val="100000"/>
              </a:lnSpc>
              <a:spcBef>
                <a:spcPct val="0"/>
              </a:spcBef>
              <a:buNone/>
            </a:pPr>
            <a:endParaRPr lang="pt-BR" sz="1600" dirty="0">
              <a:cs typeface="Arial"/>
            </a:endParaRPr>
          </a:p>
          <a:p>
            <a:pPr marL="0" indent="0" algn="just">
              <a:lnSpc>
                <a:spcPct val="100000"/>
              </a:lnSpc>
              <a:spcBef>
                <a:spcPct val="0"/>
              </a:spcBef>
              <a:buNone/>
            </a:pPr>
            <a:endParaRPr lang="pt-BR" sz="1600" dirty="0">
              <a:cs typeface="Arial"/>
            </a:endParaRPr>
          </a:p>
          <a:p>
            <a:pPr marL="0" indent="0" algn="just">
              <a:lnSpc>
                <a:spcPct val="100000"/>
              </a:lnSpc>
              <a:spcBef>
                <a:spcPct val="0"/>
              </a:spcBef>
              <a:buNone/>
            </a:pPr>
            <a:endParaRPr lang="pt-BR" sz="1600" dirty="0">
              <a:cs typeface="Arial"/>
            </a:endParaRPr>
          </a:p>
          <a:p>
            <a:pPr marL="0" indent="0" algn="just">
              <a:lnSpc>
                <a:spcPct val="100000"/>
              </a:lnSpc>
              <a:spcBef>
                <a:spcPct val="0"/>
              </a:spcBef>
              <a:buNone/>
            </a:pPr>
            <a:endParaRPr lang="pt-BR" sz="1600" dirty="0">
              <a:cs typeface="Arial"/>
            </a:endParaRPr>
          </a:p>
          <a:p>
            <a:pPr marL="0" indent="0" algn="just">
              <a:lnSpc>
                <a:spcPct val="100000"/>
              </a:lnSpc>
              <a:spcBef>
                <a:spcPct val="0"/>
              </a:spcBef>
              <a:buNone/>
            </a:pPr>
            <a:endParaRPr lang="pt-BR" sz="1600" dirty="0">
              <a:cs typeface="Arial"/>
            </a:endParaRPr>
          </a:p>
          <a:p>
            <a:pPr marL="0" indent="0" algn="just">
              <a:lnSpc>
                <a:spcPct val="100000"/>
              </a:lnSpc>
              <a:spcBef>
                <a:spcPct val="0"/>
              </a:spcBef>
              <a:buNone/>
            </a:pPr>
            <a:endParaRPr lang="pt-BR" sz="1600" dirty="0">
              <a:cs typeface="Arial"/>
            </a:endParaRPr>
          </a:p>
          <a:p>
            <a:pPr marL="0" indent="0" algn="just">
              <a:lnSpc>
                <a:spcPct val="100000"/>
              </a:lnSpc>
              <a:spcBef>
                <a:spcPct val="0"/>
              </a:spcBef>
              <a:buNone/>
            </a:pPr>
            <a:r>
              <a:rPr lang="pt-BR" sz="1600" dirty="0">
                <a:cs typeface="Arial"/>
              </a:rPr>
              <a:t>O KNN acabou acertando 51 das 80 amostras de times que foram para os Playoffs.</a:t>
            </a:r>
            <a:endParaRPr lang="pt-BR" dirty="0">
              <a:cs typeface="Arial"/>
            </a:endParaRPr>
          </a:p>
          <a:p>
            <a:pPr marL="0" indent="0" algn="just">
              <a:lnSpc>
                <a:spcPct val="100000"/>
              </a:lnSpc>
              <a:spcBef>
                <a:spcPct val="0"/>
              </a:spcBef>
              <a:buNone/>
            </a:pPr>
            <a:r>
              <a:rPr lang="pt-BR" sz="1600" dirty="0">
                <a:cs typeface="Arial"/>
              </a:rPr>
              <a:t>Errando para 29 entradas.</a:t>
            </a:r>
          </a:p>
          <a:p>
            <a:pPr marL="0" indent="0" algn="just">
              <a:lnSpc>
                <a:spcPct val="100000"/>
              </a:lnSpc>
              <a:spcBef>
                <a:spcPct val="0"/>
              </a:spcBef>
              <a:buNone/>
            </a:pPr>
            <a:endParaRPr lang="pt-BR" sz="1600" dirty="0">
              <a:cs typeface="Arial"/>
            </a:endParaRPr>
          </a:p>
          <a:p>
            <a:pPr marL="0" indent="0" algn="just">
              <a:lnSpc>
                <a:spcPct val="100000"/>
              </a:lnSpc>
              <a:spcBef>
                <a:spcPct val="0"/>
              </a:spcBef>
              <a:buNone/>
            </a:pPr>
            <a:r>
              <a:rPr lang="pt-BR" sz="1600" dirty="0">
                <a:cs typeface="Arial"/>
              </a:rPr>
              <a:t>Como a Árvore de decisão errou para 17 entradas e o KNN para 29, por fim, escolhemos o algoritmo de árvore de decisão. </a:t>
            </a:r>
          </a:p>
          <a:p>
            <a:pPr marL="0" indent="0" algn="just">
              <a:lnSpc>
                <a:spcPct val="100000"/>
              </a:lnSpc>
              <a:spcBef>
                <a:spcPct val="0"/>
              </a:spcBef>
              <a:buNone/>
            </a:pPr>
            <a:endParaRPr lang="pt-BR" sz="1600" dirty="0">
              <a:cs typeface="Arial"/>
            </a:endParaRPr>
          </a:p>
          <a:p>
            <a:pPr marL="0" indent="0" algn="just">
              <a:lnSpc>
                <a:spcPct val="100000"/>
              </a:lnSpc>
              <a:spcBef>
                <a:spcPct val="0"/>
              </a:spcBef>
              <a:buNone/>
            </a:pPr>
            <a:endParaRPr lang="pt-BR" sz="1600" dirty="0">
              <a:cs typeface="Arial"/>
            </a:endParaRPr>
          </a:p>
          <a:p>
            <a:pPr marL="0" indent="0" algn="just">
              <a:lnSpc>
                <a:spcPct val="100000"/>
              </a:lnSpc>
              <a:spcBef>
                <a:spcPct val="0"/>
              </a:spcBef>
              <a:buNone/>
            </a:pPr>
            <a:endParaRPr lang="pt-BR" sz="1600" dirty="0">
              <a:cs typeface="Arial"/>
            </a:endParaRPr>
          </a:p>
          <a:p>
            <a:pPr marL="0" indent="0" algn="just">
              <a:lnSpc>
                <a:spcPct val="100000"/>
              </a:lnSpc>
              <a:spcBef>
                <a:spcPct val="0"/>
              </a:spcBef>
              <a:buNone/>
            </a:pPr>
            <a:endParaRPr lang="pt-BR" sz="1600" dirty="0">
              <a:cs typeface="Arial"/>
            </a:endParaRPr>
          </a:p>
          <a:p>
            <a:pPr marL="0" indent="0" algn="just">
              <a:lnSpc>
                <a:spcPct val="100000"/>
              </a:lnSpc>
              <a:spcBef>
                <a:spcPct val="0"/>
              </a:spcBef>
              <a:buNone/>
            </a:pPr>
            <a:endParaRPr lang="pt-BR">
              <a:cs typeface="Arial"/>
            </a:endParaRPr>
          </a:p>
          <a:p>
            <a:pPr marL="0" indent="0" algn="just">
              <a:lnSpc>
                <a:spcPct val="100000"/>
              </a:lnSpc>
              <a:spcBef>
                <a:spcPct val="0"/>
              </a:spcBef>
              <a:buNone/>
            </a:pPr>
            <a:endParaRPr lang="pt-BR" sz="1600" dirty="0">
              <a:cs typeface="Arial"/>
            </a:endParaRPr>
          </a:p>
          <a:p>
            <a:pPr marL="0" indent="0" algn="just">
              <a:lnSpc>
                <a:spcPct val="100000"/>
              </a:lnSpc>
              <a:spcBef>
                <a:spcPct val="0"/>
              </a:spcBef>
              <a:buNone/>
            </a:pPr>
            <a:endParaRPr lang="pt-BR" sz="1600" dirty="0">
              <a:cs typeface="Arial"/>
            </a:endParaRP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B49D0F1D-3112-F516-F358-1617B6E0CB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0759" y="1982337"/>
            <a:ext cx="4304910" cy="3225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8503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5162E-F033-3D64-7489-816C333C4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Machine Learning 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B5095-9317-6870-6F77-B58F0E37BD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313" y="1052513"/>
            <a:ext cx="8353425" cy="2628706"/>
          </a:xfrm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endParaRPr lang="en-US" sz="2400" dirty="0">
              <a:cs typeface="Arial"/>
            </a:endParaRPr>
          </a:p>
          <a:p>
            <a:pPr marL="0" indent="0">
              <a:buNone/>
            </a:pPr>
            <a:endParaRPr lang="en-US" sz="2400" dirty="0">
              <a:cs typeface="Arial"/>
            </a:endParaRPr>
          </a:p>
          <a:p>
            <a:pPr marL="0" indent="0">
              <a:buNone/>
            </a:pPr>
            <a:r>
              <a:rPr lang="en-US" sz="2400" dirty="0">
                <a:cs typeface="Arial"/>
              </a:rPr>
              <a:t>PROBLEMA REAL QUE </a:t>
            </a:r>
            <a:r>
              <a:rPr lang="en-US" sz="2400" b="1" dirty="0">
                <a:cs typeface="Arial"/>
              </a:rPr>
              <a:t>NÃO </a:t>
            </a:r>
            <a:r>
              <a:rPr lang="en-US" sz="2400" dirty="0">
                <a:cs typeface="Arial"/>
              </a:rPr>
              <a:t>PRECISA DE MACHINE LEARNING PARA SER RESOLVIDO</a:t>
            </a:r>
            <a:endParaRPr lang="en-US" sz="240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413572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34012" y="260560"/>
            <a:ext cx="7008813" cy="45561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pt-BR" dirty="0" err="1">
                <a:latin typeface="Gotham HTF Medium"/>
              </a:rPr>
              <a:t>Machine</a:t>
            </a:r>
            <a:r>
              <a:rPr lang="pt-BR" dirty="0">
                <a:latin typeface="Gotham HTF Medium"/>
              </a:rPr>
              <a:t> Learning I</a:t>
            </a:r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396214" y="1052670"/>
            <a:ext cx="8353160" cy="41601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1600" i="0" dirty="0">
                <a:latin typeface="+mj-lt"/>
              </a:rPr>
              <a:t>DESCRIÇÃO DO PROBLEMA: IDENTIFICAÇÃO DE POSSÍVEIS FRAUDES</a:t>
            </a:r>
            <a:endParaRPr lang="pt-BR" sz="1600" b="0" i="0" dirty="0">
              <a:latin typeface="+mj-lt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B3EA4CB-F925-4B7E-B100-1333BC66C3B5}"/>
              </a:ext>
            </a:extLst>
          </p:cNvPr>
          <p:cNvSpPr txBox="1"/>
          <p:nvPr/>
        </p:nvSpPr>
        <p:spPr>
          <a:xfrm>
            <a:off x="396214" y="1597173"/>
            <a:ext cx="8353160" cy="36009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pt-BR" sz="1600" b="0" i="0" dirty="0">
                <a:latin typeface="+mj-lt"/>
              </a:rPr>
              <a:t>Um problema presente em diversos segmentos da economia é a fraude, tanto para empresas (desvio de dinheiro, manipulações financeiras) como para governos (evasão de tributos/impostos). Quando uma fraude acontece, ela pode levar uma empresa ou governo à perda de credibilidade, valor de mercado e até à falência. </a:t>
            </a:r>
          </a:p>
          <a:p>
            <a:pPr algn="just"/>
            <a:endParaRPr lang="en-US" dirty="0"/>
          </a:p>
          <a:p>
            <a:pPr algn="just"/>
            <a:r>
              <a:rPr lang="pt-BR" sz="1600" b="0" i="0" dirty="0">
                <a:latin typeface="+mj-lt"/>
              </a:rPr>
              <a:t>Há algumas abordagens que utilizam </a:t>
            </a:r>
            <a:r>
              <a:rPr lang="pt-BR" sz="1600" b="0" i="0" dirty="0" err="1">
                <a:latin typeface="+mj-lt"/>
              </a:rPr>
              <a:t>Machine</a:t>
            </a:r>
            <a:r>
              <a:rPr lang="pt-BR" sz="1600" b="0" i="0" dirty="0">
                <a:latin typeface="+mj-lt"/>
              </a:rPr>
              <a:t> Learning para resolver o problema de identificar fraudes, principalmente com algoritmos de </a:t>
            </a:r>
            <a:r>
              <a:rPr lang="pt-BR" sz="1600" b="0" i="0" dirty="0" err="1">
                <a:latin typeface="+mj-lt"/>
              </a:rPr>
              <a:t>clusterização</a:t>
            </a:r>
            <a:r>
              <a:rPr lang="pt-BR" sz="1600" b="0" i="0" dirty="0">
                <a:latin typeface="+mj-lt"/>
              </a:rPr>
              <a:t>. No entanto, há uma solução que não está relacionada à </a:t>
            </a:r>
            <a:r>
              <a:rPr lang="pt-BR" sz="1600" b="0" i="0" dirty="0" err="1">
                <a:latin typeface="+mj-lt"/>
              </a:rPr>
              <a:t>Machine</a:t>
            </a:r>
            <a:r>
              <a:rPr lang="pt-BR" sz="1600" b="0" i="0" dirty="0">
                <a:latin typeface="+mj-lt"/>
              </a:rPr>
              <a:t> Learning, mas apenas à análise de frequência e ao formato da distribuição dos primeiro números de movimentações financeiras, seu nome é: lei de </a:t>
            </a:r>
            <a:r>
              <a:rPr lang="pt-BR" sz="1600" b="0" i="0" dirty="0" err="1">
                <a:latin typeface="+mj-lt"/>
              </a:rPr>
              <a:t>Newcomb-Benford</a:t>
            </a:r>
            <a:r>
              <a:rPr lang="pt-BR" sz="1600" b="0" i="0" dirty="0">
                <a:latin typeface="+mj-lt"/>
              </a:rPr>
              <a:t>. </a:t>
            </a:r>
            <a:endParaRPr lang="pt-BR" sz="1600" b="0" i="0" dirty="0">
              <a:latin typeface="+mj-lt"/>
              <a:cs typeface="Arial"/>
            </a:endParaRPr>
          </a:p>
          <a:p>
            <a:pPr algn="just"/>
            <a:endParaRPr lang="pt-BR" dirty="0">
              <a:cs typeface="Arial"/>
            </a:endParaRPr>
          </a:p>
          <a:p>
            <a:pPr algn="just"/>
            <a:r>
              <a:rPr lang="pt-BR" sz="1600" b="0" i="0" dirty="0">
                <a:latin typeface="+mj-lt"/>
                <a:cs typeface="Arial"/>
              </a:rPr>
              <a:t>Saber que a lei de </a:t>
            </a:r>
            <a:r>
              <a:rPr lang="pt-BR" sz="1600" b="0" i="0" dirty="0" err="1">
                <a:latin typeface="+mj-lt"/>
                <a:cs typeface="Arial"/>
              </a:rPr>
              <a:t>Newcomb-Benford</a:t>
            </a:r>
            <a:r>
              <a:rPr lang="pt-BR" sz="1600" b="0" i="0" dirty="0">
                <a:latin typeface="+mj-lt"/>
                <a:cs typeface="Arial"/>
              </a:rPr>
              <a:t> também pode ser usada para detecção de fraudes é importante, pois é um método baseado em contagem, mais rápido e barato, que não precisa do uso de ML e que já aponta as possíveis fraudes. 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94820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34012" y="260560"/>
            <a:ext cx="7008813" cy="45561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pt-BR" dirty="0" err="1">
                <a:latin typeface="Gotham HTF Medium"/>
              </a:rPr>
              <a:t>Machine</a:t>
            </a:r>
            <a:r>
              <a:rPr lang="pt-BR" dirty="0">
                <a:latin typeface="Gotham HTF Medium"/>
              </a:rPr>
              <a:t> Learning I</a:t>
            </a:r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396214" y="1052670"/>
            <a:ext cx="8353160" cy="416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1600" i="0" dirty="0">
                <a:latin typeface="+mj-lt"/>
              </a:rPr>
              <a:t>SOLUÇÃO: LEI DE NEWCOMB-BENFORD</a:t>
            </a:r>
            <a:endParaRPr lang="pt-BR" sz="1600" b="0" i="0" dirty="0">
              <a:latin typeface="+mj-lt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82B6141-C341-AC59-154A-CE858915F6D1}"/>
              </a:ext>
            </a:extLst>
          </p:cNvPr>
          <p:cNvSpPr txBox="1"/>
          <p:nvPr/>
        </p:nvSpPr>
        <p:spPr>
          <a:xfrm>
            <a:off x="434012" y="1597173"/>
            <a:ext cx="8353160" cy="452431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pt-BR" sz="1600" b="0" i="0" dirty="0">
                <a:latin typeface="+mj-lt"/>
              </a:rPr>
              <a:t>A Lei de </a:t>
            </a:r>
            <a:r>
              <a:rPr lang="pt-BR" sz="1600" b="0" i="0" dirty="0" err="1">
                <a:latin typeface="+mj-lt"/>
              </a:rPr>
              <a:t>Newcomb-Benford</a:t>
            </a:r>
            <a:r>
              <a:rPr lang="pt-BR" sz="1600" b="0" i="0" dirty="0">
                <a:latin typeface="+mj-lt"/>
              </a:rPr>
              <a:t>, também é conhecida como a lei do primeiro digito. Ela se baseia em uma observação sobre a distribuição dos dígitos que podem aparecer, por exemplo, em patrimônios ou movimentações de contas. </a:t>
            </a:r>
            <a:endParaRPr lang="pt-BR" sz="1600" b="0" i="0" dirty="0">
              <a:latin typeface="+mj-lt"/>
              <a:cs typeface="Arial"/>
            </a:endParaRPr>
          </a:p>
          <a:p>
            <a:pPr algn="just"/>
            <a:endParaRPr lang="pt-BR" sz="1600" b="0" i="0" dirty="0">
              <a:latin typeface="Arial"/>
              <a:cs typeface="Arial"/>
            </a:endParaRPr>
          </a:p>
          <a:p>
            <a:pPr algn="just"/>
            <a:r>
              <a:rPr lang="pt-BR" sz="1600" b="0" i="0" dirty="0">
                <a:latin typeface="+mj-lt"/>
              </a:rPr>
              <a:t>A aplicação da lei consiste em comparar a distribuição de frequência dos primeiros dígitos dos dados analisados com a sua distribuição de acordo com a lei de </a:t>
            </a:r>
            <a:r>
              <a:rPr lang="pt-BR" sz="1600" b="0" i="0" dirty="0" err="1">
                <a:latin typeface="+mj-lt"/>
              </a:rPr>
              <a:t>Benford</a:t>
            </a:r>
            <a:r>
              <a:rPr lang="pt-BR" sz="1600" b="0" i="0" dirty="0">
                <a:latin typeface="+mj-lt"/>
              </a:rPr>
              <a:t>. Ao fazer isso, já aparecem os resultados de frequência anômalos que precisam ser investigados.</a:t>
            </a:r>
          </a:p>
          <a:p>
            <a:pPr algn="just"/>
            <a:endParaRPr lang="pt-BR" sz="1600" b="0" i="0" dirty="0">
              <a:latin typeface="Arial"/>
              <a:cs typeface="Arial"/>
            </a:endParaRPr>
          </a:p>
          <a:p>
            <a:pPr algn="just"/>
            <a:r>
              <a:rPr lang="pt-BR" sz="1600" b="0" i="0" dirty="0">
                <a:latin typeface="Arial"/>
                <a:cs typeface="Arial"/>
              </a:rPr>
              <a:t>A fórmula da lei é:</a:t>
            </a:r>
          </a:p>
          <a:p>
            <a:pPr algn="just"/>
            <a:endParaRPr lang="pt-BR" sz="1600" b="0" i="0" dirty="0">
              <a:latin typeface="+mj-lt"/>
              <a:cs typeface="Arial"/>
            </a:endParaRPr>
          </a:p>
          <a:p>
            <a:pPr algn="just"/>
            <a:endParaRPr lang="pt-BR" sz="1600" b="0" i="0" dirty="0">
              <a:latin typeface="+mj-lt"/>
              <a:cs typeface="Arial"/>
            </a:endParaRPr>
          </a:p>
          <a:p>
            <a:pPr algn="just"/>
            <a:endParaRPr lang="pt-BR" sz="1600" b="0" i="0" dirty="0">
              <a:latin typeface="+mj-lt"/>
              <a:cs typeface="Arial"/>
            </a:endParaRPr>
          </a:p>
          <a:p>
            <a:pPr algn="just"/>
            <a:r>
              <a:rPr lang="pt-BR" sz="1600" b="0" i="0" dirty="0">
                <a:latin typeface="+mj-lt"/>
                <a:cs typeface="Arial"/>
              </a:rPr>
              <a:t>No qual d é um primeiro dígito que varia de 1 a 9.</a:t>
            </a:r>
            <a:endParaRPr lang="pt-BR" dirty="0"/>
          </a:p>
          <a:p>
            <a:pPr algn="just"/>
            <a:endParaRPr lang="pt-BR" sz="1600" b="0" i="0" dirty="0">
              <a:latin typeface="+mj-lt"/>
              <a:cs typeface="Arial"/>
            </a:endParaRPr>
          </a:p>
          <a:p>
            <a:pPr algn="just"/>
            <a:r>
              <a:rPr lang="pt-BR" sz="1600" b="0" i="0" dirty="0">
                <a:latin typeface="+mj-lt"/>
                <a:cs typeface="Arial"/>
              </a:rPr>
              <a:t>No caso de um patrimônio, se a frequência do dígito 1 é abaixo de 30%, que geralmente é a frequência do número 1 na distribuição de </a:t>
            </a:r>
            <a:r>
              <a:rPr lang="pt-BR" sz="1600" b="0" i="0" dirty="0" err="1">
                <a:latin typeface="+mj-lt"/>
                <a:cs typeface="Arial"/>
              </a:rPr>
              <a:t>Benford</a:t>
            </a:r>
            <a:r>
              <a:rPr lang="pt-BR" sz="1600" b="0" i="0" dirty="0">
                <a:latin typeface="+mj-lt"/>
                <a:cs typeface="Arial"/>
              </a:rPr>
              <a:t>, isso já seria um indicativo de que é necessário investigar a diferença e que pode ter ocorrido fraude ou erro.</a:t>
            </a:r>
          </a:p>
          <a:p>
            <a:pPr algn="just"/>
            <a:endParaRPr lang="pt-BR" sz="1600" b="0" i="0" dirty="0">
              <a:latin typeface="Arial"/>
              <a:cs typeface="Arial"/>
            </a:endParaRPr>
          </a:p>
        </p:txBody>
      </p:sp>
      <p:pic>
        <p:nvPicPr>
          <p:cNvPr id="2" name="Picture 3">
            <a:extLst>
              <a:ext uri="{FF2B5EF4-FFF2-40B4-BE49-F238E27FC236}">
                <a16:creationId xmlns:a16="http://schemas.microsoft.com/office/drawing/2014/main" id="{879E6408-301D-1B07-2075-E7CEDEE2F9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8374" y="3892485"/>
            <a:ext cx="5721110" cy="646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1878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34012" y="260560"/>
            <a:ext cx="7008813" cy="45561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pt-BR" dirty="0" err="1">
                <a:latin typeface="Gotham HTF Medium"/>
              </a:rPr>
              <a:t>Machine</a:t>
            </a:r>
            <a:r>
              <a:rPr lang="pt-BR" dirty="0">
                <a:latin typeface="Gotham HTF Medium"/>
              </a:rPr>
              <a:t> Learning I</a:t>
            </a:r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396214" y="1052670"/>
            <a:ext cx="8353160" cy="416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1600" i="0" dirty="0">
                <a:latin typeface="+mj-lt"/>
              </a:rPr>
              <a:t>SOLUÇÃO: LEI DE NEWCOMB-BENFORD</a:t>
            </a:r>
            <a:endParaRPr lang="pt-BR" sz="1600" b="0" i="0" dirty="0">
              <a:latin typeface="+mj-lt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82B6141-C341-AC59-154A-CE858915F6D1}"/>
              </a:ext>
            </a:extLst>
          </p:cNvPr>
          <p:cNvSpPr txBox="1"/>
          <p:nvPr/>
        </p:nvSpPr>
        <p:spPr>
          <a:xfrm>
            <a:off x="434012" y="1597173"/>
            <a:ext cx="8353160" cy="452431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pt-BR" sz="1600" b="0" i="0" dirty="0">
                <a:latin typeface="+mj-lt"/>
              </a:rPr>
              <a:t>Assim como todo o método, a lei de </a:t>
            </a:r>
            <a:r>
              <a:rPr lang="pt-BR" sz="1600" b="0" i="0" dirty="0" err="1">
                <a:latin typeface="+mj-lt"/>
              </a:rPr>
              <a:t>Benford</a:t>
            </a:r>
            <a:r>
              <a:rPr lang="pt-BR" sz="1600" b="0" i="0" dirty="0">
                <a:latin typeface="+mj-lt"/>
              </a:rPr>
              <a:t> possui suas limitações. O seu bom uso é dependente de certas propriedades que as distribuições dos dados e os números analisados precisam ter. Listamos abaixo tipos de distribuições que já se sabe que obedecem ou não à lei de </a:t>
            </a:r>
            <a:r>
              <a:rPr lang="pt-BR" sz="1600" b="0" i="0" dirty="0" err="1">
                <a:latin typeface="+mj-lt"/>
              </a:rPr>
              <a:t>Benford</a:t>
            </a:r>
            <a:r>
              <a:rPr lang="pt-BR" sz="1600" b="0" i="0" dirty="0">
                <a:latin typeface="+mj-lt"/>
              </a:rPr>
              <a:t>.</a:t>
            </a:r>
          </a:p>
          <a:p>
            <a:pPr algn="just"/>
            <a:endParaRPr lang="pt-BR" sz="1600" b="0" i="0" dirty="0">
              <a:latin typeface="+mj-lt"/>
            </a:endParaRPr>
          </a:p>
          <a:p>
            <a:pPr algn="just"/>
            <a:r>
              <a:rPr lang="pt-BR" sz="1600" i="0" dirty="0">
                <a:latin typeface="+mj-lt"/>
              </a:rPr>
              <a:t>Distribuições que obedecem à lei de </a:t>
            </a:r>
            <a:r>
              <a:rPr lang="pt-BR" sz="1600" i="0" dirty="0" err="1">
                <a:latin typeface="+mj-lt"/>
              </a:rPr>
              <a:t>Benford</a:t>
            </a:r>
            <a:r>
              <a:rPr lang="pt-BR" sz="1600" i="0" dirty="0">
                <a:latin typeface="+mj-lt"/>
              </a:rPr>
              <a:t>:</a:t>
            </a:r>
            <a:endParaRPr lang="en-US" dirty="0">
              <a:latin typeface="+mj-lt"/>
            </a:endParaRPr>
          </a:p>
          <a:p>
            <a:pPr marL="285750" indent="-285750" algn="just">
              <a:buFont typeface="Arial"/>
              <a:buChar char="•"/>
            </a:pPr>
            <a:r>
              <a:rPr lang="pt-BR" sz="1600" b="0" i="0" dirty="0">
                <a:latin typeface="+mj-lt"/>
              </a:rPr>
              <a:t>possuem média &gt; mediana e enviesamento positivo;</a:t>
            </a:r>
          </a:p>
          <a:p>
            <a:pPr marL="285750" indent="-285750" algn="just">
              <a:buFont typeface="Arial"/>
              <a:buChar char="•"/>
            </a:pPr>
            <a:r>
              <a:rPr lang="pt-BR" sz="1600" b="0" i="0" dirty="0">
                <a:latin typeface="+mj-lt"/>
              </a:rPr>
              <a:t>são compostas de números que resultam da combinação de outros números, como quantidade * preço;</a:t>
            </a:r>
          </a:p>
          <a:p>
            <a:pPr marL="285750" indent="-285750" algn="just">
              <a:buFont typeface="Arial"/>
              <a:buChar char="•"/>
            </a:pPr>
            <a:r>
              <a:rPr lang="pt-BR" sz="1600" b="0" i="0" dirty="0">
                <a:latin typeface="+mj-lt"/>
              </a:rPr>
              <a:t>são dados variados de transações, vendas, reembolsos, montantes.</a:t>
            </a:r>
          </a:p>
          <a:p>
            <a:pPr marL="285750" indent="-285750" algn="just">
              <a:buFont typeface="Arial"/>
              <a:buChar char="•"/>
            </a:pPr>
            <a:endParaRPr lang="pt-BR" sz="1600" b="0" i="0" dirty="0">
              <a:latin typeface="+mj-lt"/>
            </a:endParaRPr>
          </a:p>
          <a:p>
            <a:pPr algn="just"/>
            <a:r>
              <a:rPr lang="pt-BR" sz="1600" i="0" dirty="0">
                <a:latin typeface="+mj-lt"/>
              </a:rPr>
              <a:t>Distribuições que não obedecem à lei de </a:t>
            </a:r>
            <a:r>
              <a:rPr lang="pt-BR" sz="1600" i="0" dirty="0" err="1">
                <a:latin typeface="+mj-lt"/>
              </a:rPr>
              <a:t>Benford</a:t>
            </a:r>
            <a:r>
              <a:rPr lang="pt-BR" sz="1600" i="0" dirty="0">
                <a:latin typeface="+mj-lt"/>
              </a:rPr>
              <a:t>:</a:t>
            </a:r>
            <a:endParaRPr lang="pt-BR" sz="1600" i="0" dirty="0" err="1">
              <a:latin typeface="+mj-lt"/>
            </a:endParaRPr>
          </a:p>
          <a:p>
            <a:pPr marL="285750" indent="-285750" algn="just">
              <a:buFont typeface="Arial"/>
              <a:buChar char="•"/>
            </a:pPr>
            <a:r>
              <a:rPr lang="pt-BR" sz="1600" b="0" i="0" dirty="0">
                <a:latin typeface="+mj-lt"/>
              </a:rPr>
              <a:t>possuem números sequenciais, como identificadores de cheques e notas fiscais;</a:t>
            </a:r>
          </a:p>
          <a:p>
            <a:pPr marL="285750" indent="-285750" algn="just">
              <a:buFont typeface="Arial"/>
              <a:buChar char="•"/>
            </a:pPr>
            <a:r>
              <a:rPr lang="pt-BR" sz="1600" b="0" i="0" dirty="0">
                <a:latin typeface="+mj-lt"/>
                <a:cs typeface="Arial"/>
              </a:rPr>
              <a:t>tem números que são decididos com base no pensamento humano, como o valor de um preço de 1,99 ou 250,00 reais;</a:t>
            </a:r>
          </a:p>
          <a:p>
            <a:pPr marL="285750" indent="-285750" algn="just">
              <a:buFont typeface="Arial"/>
              <a:buChar char="•"/>
            </a:pPr>
            <a:r>
              <a:rPr lang="pt-BR" sz="1600" b="0" i="0" dirty="0">
                <a:latin typeface="+mj-lt"/>
              </a:rPr>
              <a:t>são contas que cumprem propósitos específicos de empresas, por exemplo, uma conta que seja específica para reembolsos de 100 reais;</a:t>
            </a:r>
          </a:p>
          <a:p>
            <a:pPr marL="285750" indent="-285750" algn="just">
              <a:buFont typeface="Arial"/>
              <a:buChar char="•"/>
            </a:pPr>
            <a:r>
              <a:rPr lang="pt-BR" sz="1600" b="0" i="0" dirty="0">
                <a:latin typeface="+mj-lt"/>
              </a:rPr>
              <a:t>são compostas por números sem diferentes ordens de magnitude.</a:t>
            </a:r>
          </a:p>
        </p:txBody>
      </p:sp>
    </p:spTree>
    <p:extLst>
      <p:ext uri="{BB962C8B-B14F-4D97-AF65-F5344CB8AC3E}">
        <p14:creationId xmlns:p14="http://schemas.microsoft.com/office/powerpoint/2010/main" val="19859871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34012" y="260560"/>
            <a:ext cx="7008813" cy="45561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pt-BR" dirty="0" err="1">
                <a:latin typeface="Gotham HTF Medium"/>
              </a:rPr>
              <a:t>Machine</a:t>
            </a:r>
            <a:r>
              <a:rPr lang="pt-BR" dirty="0">
                <a:latin typeface="Gotham HTF Medium"/>
              </a:rPr>
              <a:t> Learning I</a:t>
            </a:r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396214" y="1052670"/>
            <a:ext cx="8353160" cy="41601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1600" i="0" dirty="0">
                <a:latin typeface="+mj-lt"/>
              </a:rPr>
              <a:t>FONTES</a:t>
            </a:r>
            <a:endParaRPr lang="pt-BR" sz="1600" b="0" i="0" dirty="0">
              <a:latin typeface="+mj-lt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DAC67DF-6803-A69B-9850-02BF3747C318}"/>
              </a:ext>
            </a:extLst>
          </p:cNvPr>
          <p:cNvSpPr txBox="1"/>
          <p:nvPr/>
        </p:nvSpPr>
        <p:spPr>
          <a:xfrm>
            <a:off x="324204" y="1591279"/>
            <a:ext cx="8569190" cy="134504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1400" b="0" i="0" dirty="0">
                <a:latin typeface="+mj-lt"/>
                <a:hlinkClick r:id="rId3"/>
              </a:rPr>
              <a:t>http://lycofs01.lycoming.edu/~sprgene/M400/BenfordsLaw.pdf</a:t>
            </a:r>
            <a:endParaRPr lang="pt-BR" sz="1400" b="0" i="0" dirty="0">
              <a:latin typeface="+mj-lt"/>
            </a:endParaRPr>
          </a:p>
          <a:p>
            <a:pPr algn="just">
              <a:lnSpc>
                <a:spcPct val="150000"/>
              </a:lnSpc>
            </a:pPr>
            <a:r>
              <a:rPr lang="pt-BR" sz="1400" b="0" i="0" dirty="0">
                <a:latin typeface="+mj-lt"/>
                <a:hlinkClick r:id="rId4"/>
              </a:rPr>
              <a:t>https://www.revistaespacios.com/a14v35n07/14350720.html</a:t>
            </a:r>
            <a:endParaRPr lang="pt-BR" sz="1400" b="0" i="0" dirty="0">
              <a:latin typeface="+mj-lt"/>
            </a:endParaRPr>
          </a:p>
          <a:p>
            <a:pPr algn="just">
              <a:lnSpc>
                <a:spcPct val="150000"/>
              </a:lnSpc>
            </a:pPr>
            <a:r>
              <a:rPr lang="pt-BR" sz="1400" b="0" i="0" dirty="0">
                <a:latin typeface="+mj-lt"/>
                <a:hlinkClick r:id="rId5"/>
              </a:rPr>
              <a:t>https://www.forbes.com/sites/taxnotes/2021/08/19/can-benfords-law-detect-tax-fraud/?sh=690bca124d70</a:t>
            </a:r>
          </a:p>
          <a:p>
            <a:pPr algn="just">
              <a:lnSpc>
                <a:spcPct val="150000"/>
              </a:lnSpc>
            </a:pPr>
            <a:r>
              <a:rPr lang="pt-BR" sz="1400" b="0" i="0" dirty="0">
                <a:latin typeface="Square721 BT"/>
                <a:cs typeface="Arial"/>
                <a:hlinkClick r:id="rId6"/>
              </a:rPr>
              <a:t>https://en.wikipedia.org/wiki/Benford%27s_law</a:t>
            </a:r>
            <a:r>
              <a:rPr lang="pt-BR" sz="1400" b="0" i="0" dirty="0">
                <a:latin typeface="Square721 BT"/>
                <a:cs typeface="Arial"/>
              </a:rPr>
              <a:t> 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76699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5162E-F033-3D64-7489-816C333C4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Machine Learning 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B5095-9317-6870-6F77-B58F0E37BD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313" y="1052513"/>
            <a:ext cx="8353425" cy="3285505"/>
          </a:xfrm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sz="2400" dirty="0">
                <a:cs typeface="Arial"/>
              </a:rPr>
              <a:t>PROBLEMA REAL QUE PODE SER RESOLVIDO COM UM ALGORITMO SUPERVISIONADO DE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3136009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CB056-E304-E0D7-75F1-45A1EB2EF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>
                <a:ea typeface="+mj-lt"/>
                <a:cs typeface="+mj-lt"/>
              </a:rPr>
              <a:t>Machine</a:t>
            </a:r>
            <a:r>
              <a:rPr lang="pt-BR" dirty="0">
                <a:ea typeface="+mj-lt"/>
                <a:cs typeface="+mj-lt"/>
              </a:rPr>
              <a:t> Learning I</a:t>
            </a:r>
            <a:endParaRPr lang="en-US" b="0" dirty="0">
              <a:ea typeface="+mj-lt"/>
              <a:cs typeface="+mj-lt"/>
            </a:endParaRPr>
          </a:p>
        </p:txBody>
      </p:sp>
      <p:sp>
        <p:nvSpPr>
          <p:cNvPr id="4" name="CaixaDeTexto 2">
            <a:extLst>
              <a:ext uri="{FF2B5EF4-FFF2-40B4-BE49-F238E27FC236}">
                <a16:creationId xmlns:a16="http://schemas.microsoft.com/office/drawing/2014/main" id="{461A9094-DE6C-C052-D4C7-D538737EEDBC}"/>
              </a:ext>
            </a:extLst>
          </p:cNvPr>
          <p:cNvSpPr txBox="1"/>
          <p:nvPr/>
        </p:nvSpPr>
        <p:spPr>
          <a:xfrm>
            <a:off x="396214" y="912897"/>
            <a:ext cx="8353160" cy="78534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b="1" i="1" kern="1200">
                <a:solidFill>
                  <a:schemeClr val="bg2"/>
                </a:solidFill>
                <a:latin typeface="Square721 BT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i="1" kern="1200">
                <a:solidFill>
                  <a:schemeClr val="bg2"/>
                </a:solidFill>
                <a:latin typeface="Square721 BT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i="1" kern="1200">
                <a:solidFill>
                  <a:schemeClr val="bg2"/>
                </a:solidFill>
                <a:latin typeface="Square721 BT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i="1" kern="1200">
                <a:solidFill>
                  <a:schemeClr val="bg2"/>
                </a:solidFill>
                <a:latin typeface="Square721 BT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i="1" kern="1200">
                <a:solidFill>
                  <a:schemeClr val="bg2"/>
                </a:solidFill>
                <a:latin typeface="Square721 BT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i="1" kern="1200">
                <a:solidFill>
                  <a:schemeClr val="bg2"/>
                </a:solidFill>
                <a:latin typeface="Square721 BT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i="1" kern="1200">
                <a:solidFill>
                  <a:schemeClr val="bg2"/>
                </a:solidFill>
                <a:latin typeface="Square721 BT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i="1" kern="1200">
                <a:solidFill>
                  <a:schemeClr val="bg2"/>
                </a:solidFill>
                <a:latin typeface="Square721 BT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i="1" kern="1200">
                <a:solidFill>
                  <a:schemeClr val="bg2"/>
                </a:solidFill>
                <a:latin typeface="Square721 BT" pitchFamily="34" charset="0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BR" sz="1600" i="0" dirty="0">
                <a:latin typeface="+mj-lt"/>
              </a:rPr>
              <a:t>DESCRIÇÃO DO PROBLEMA: MODELO DE CLASSIFICAÇÃO DE PLAYOFFS PARA TIMES DE BASEBALL</a:t>
            </a:r>
            <a:endParaRPr lang="pt-BR" sz="1600" i="0" dirty="0">
              <a:latin typeface="+mj-lt"/>
              <a:cs typeface="Arial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033D7D6-D092-57D5-3B23-EAC2F46839CE}"/>
              </a:ext>
            </a:extLst>
          </p:cNvPr>
          <p:cNvSpPr txBox="1"/>
          <p:nvPr/>
        </p:nvSpPr>
        <p:spPr>
          <a:xfrm>
            <a:off x="396214" y="1869604"/>
            <a:ext cx="5904669" cy="430887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b="1" i="1" kern="1200">
                <a:solidFill>
                  <a:schemeClr val="bg2"/>
                </a:solidFill>
                <a:latin typeface="Square721 BT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i="1" kern="1200">
                <a:solidFill>
                  <a:schemeClr val="bg2"/>
                </a:solidFill>
                <a:latin typeface="Square721 BT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i="1" kern="1200">
                <a:solidFill>
                  <a:schemeClr val="bg2"/>
                </a:solidFill>
                <a:latin typeface="Square721 BT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i="1" kern="1200">
                <a:solidFill>
                  <a:schemeClr val="bg2"/>
                </a:solidFill>
                <a:latin typeface="Square721 BT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i="1" kern="1200">
                <a:solidFill>
                  <a:schemeClr val="bg2"/>
                </a:solidFill>
                <a:latin typeface="Square721 BT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i="1" kern="1200">
                <a:solidFill>
                  <a:schemeClr val="bg2"/>
                </a:solidFill>
                <a:latin typeface="Square721 BT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i="1" kern="1200">
                <a:solidFill>
                  <a:schemeClr val="bg2"/>
                </a:solidFill>
                <a:latin typeface="Square721 BT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i="1" kern="1200">
                <a:solidFill>
                  <a:schemeClr val="bg2"/>
                </a:solidFill>
                <a:latin typeface="Square721 BT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i="1" kern="1200">
                <a:solidFill>
                  <a:schemeClr val="bg2"/>
                </a:solidFill>
                <a:latin typeface="Square721 BT" pitchFamily="34" charset="0"/>
                <a:ea typeface="+mn-ea"/>
                <a:cs typeface="+mn-cs"/>
              </a:defRPr>
            </a:lvl9pPr>
          </a:lstStyle>
          <a:p>
            <a:pPr algn="just"/>
            <a:r>
              <a:rPr lang="pt-BR" sz="1600" b="0" i="0" dirty="0">
                <a:latin typeface="+mj-lt"/>
                <a:cs typeface="Arial"/>
              </a:rPr>
              <a:t>No filme '</a:t>
            </a:r>
            <a:r>
              <a:rPr lang="pt-BR" sz="1600" b="0" dirty="0" err="1">
                <a:latin typeface="+mj-lt"/>
                <a:cs typeface="Arial"/>
              </a:rPr>
              <a:t>Moneyball</a:t>
            </a:r>
            <a:r>
              <a:rPr lang="pt-BR" sz="1600" b="0" dirty="0">
                <a:latin typeface="+mj-lt"/>
                <a:cs typeface="Arial"/>
              </a:rPr>
              <a:t>’, </a:t>
            </a:r>
            <a:r>
              <a:rPr lang="pt-BR" sz="1600" b="0" i="0" dirty="0">
                <a:latin typeface="+mj-lt"/>
                <a:cs typeface="Arial"/>
              </a:rPr>
              <a:t>um treinador de baseball trabalha com um estatístico para formar um time vencedor, mesmo tendo verba reduzida e jogadores considerados de segunda categoria. </a:t>
            </a:r>
            <a:endParaRPr lang="en-US" sz="1600" b="0" i="0">
              <a:latin typeface="Square721 BT"/>
              <a:cs typeface="Arial"/>
            </a:endParaRPr>
          </a:p>
          <a:p>
            <a:pPr algn="just"/>
            <a:endParaRPr lang="pt-BR" sz="1600" b="0" i="0" dirty="0">
              <a:latin typeface="+mj-lt"/>
              <a:cs typeface="Arial"/>
            </a:endParaRPr>
          </a:p>
          <a:p>
            <a:pPr algn="just"/>
            <a:r>
              <a:rPr lang="pt-BR" sz="1600" b="0" i="0" dirty="0">
                <a:latin typeface="+mj-lt"/>
                <a:cs typeface="Arial"/>
              </a:rPr>
              <a:t>Esse filme é baseado em uma história real, e a atividade de aplicação de métodos estatísticos e ciência de dados na área de esportes é chamada de </a:t>
            </a:r>
            <a:r>
              <a:rPr lang="pt-BR" sz="1600" b="0" dirty="0">
                <a:latin typeface="+mj-lt"/>
                <a:cs typeface="Arial"/>
              </a:rPr>
              <a:t>Sports </a:t>
            </a:r>
            <a:r>
              <a:rPr lang="pt-BR" sz="1600" b="0" dirty="0" err="1">
                <a:latin typeface="+mj-lt"/>
                <a:cs typeface="Arial"/>
              </a:rPr>
              <a:t>Statistics</a:t>
            </a:r>
            <a:r>
              <a:rPr lang="pt-BR" sz="1600" b="0" dirty="0">
                <a:latin typeface="+mj-lt"/>
                <a:cs typeface="Arial"/>
              </a:rPr>
              <a:t>.</a:t>
            </a:r>
            <a:endParaRPr lang="en-US" sz="1600" b="0" i="0" dirty="0">
              <a:latin typeface="Square721 BT"/>
              <a:cs typeface="Arial"/>
            </a:endParaRPr>
          </a:p>
          <a:p>
            <a:pPr algn="just"/>
            <a:endParaRPr lang="pt-BR" sz="1600" b="0" i="0" dirty="0">
              <a:latin typeface="+mj-lt"/>
              <a:cs typeface="Arial"/>
            </a:endParaRPr>
          </a:p>
          <a:p>
            <a:pPr algn="just"/>
            <a:r>
              <a:rPr lang="pt-BR" sz="1600" b="0" i="0" dirty="0">
                <a:latin typeface="+mj-lt"/>
                <a:cs typeface="Arial"/>
              </a:rPr>
              <a:t>Com crescente interesse em Sports </a:t>
            </a:r>
            <a:r>
              <a:rPr lang="pt-BR" sz="1600" b="0" i="0" dirty="0" err="1">
                <a:latin typeface="+mj-lt"/>
                <a:cs typeface="Arial"/>
              </a:rPr>
              <a:t>Statistics</a:t>
            </a:r>
            <a:r>
              <a:rPr lang="pt-BR" sz="1600" b="0" i="0" dirty="0">
                <a:latin typeface="+mj-lt"/>
                <a:cs typeface="Arial"/>
              </a:rPr>
              <a:t>, decidimos criar um modelo que identifica quais times de baseball se classificam ou não para os </a:t>
            </a:r>
            <a:r>
              <a:rPr lang="pt-BR" sz="1600" b="0" dirty="0">
                <a:latin typeface="+mj-lt"/>
                <a:cs typeface="Arial"/>
              </a:rPr>
              <a:t>playoffs. </a:t>
            </a:r>
            <a:endParaRPr lang="pt-BR" dirty="0"/>
          </a:p>
          <a:p>
            <a:pPr algn="just"/>
            <a:endParaRPr lang="pt-BR" sz="1600" b="0" i="0" dirty="0">
              <a:latin typeface="+mj-lt"/>
              <a:cs typeface="Arial"/>
            </a:endParaRPr>
          </a:p>
          <a:p>
            <a:pPr algn="just"/>
            <a:endParaRPr lang="pt-BR" sz="1600" b="0" i="0" dirty="0">
              <a:latin typeface="+mj-lt"/>
              <a:cs typeface="Arial"/>
            </a:endParaRPr>
          </a:p>
          <a:p>
            <a:pPr algn="just"/>
            <a:endParaRPr lang="pt-BR" sz="1600" b="0" i="0" dirty="0">
              <a:latin typeface="+mj-lt"/>
              <a:cs typeface="Arial"/>
            </a:endParaRPr>
          </a:p>
          <a:p>
            <a:pPr algn="just"/>
            <a:endParaRPr lang="pt-BR" sz="1600" b="0" i="0" dirty="0">
              <a:latin typeface="+mj-lt"/>
              <a:cs typeface="Arial"/>
            </a:endParaRPr>
          </a:p>
          <a:p>
            <a:pPr algn="just"/>
            <a:endParaRPr lang="en-US">
              <a:cs typeface="Arial"/>
            </a:endParaRPr>
          </a:p>
        </p:txBody>
      </p:sp>
      <p:pic>
        <p:nvPicPr>
          <p:cNvPr id="6" name="Imagem 3">
            <a:extLst>
              <a:ext uri="{FF2B5EF4-FFF2-40B4-BE49-F238E27FC236}">
                <a16:creationId xmlns:a16="http://schemas.microsoft.com/office/drawing/2014/main" id="{806F7897-D907-E0AC-C17B-10E278EEC2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4717" y="1936435"/>
            <a:ext cx="1800099" cy="267503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BBFDED0-CC0C-87EE-5386-866792AFD710}"/>
              </a:ext>
            </a:extLst>
          </p:cNvPr>
          <p:cNvSpPr txBox="1"/>
          <p:nvPr/>
        </p:nvSpPr>
        <p:spPr>
          <a:xfrm>
            <a:off x="394387" y="5136676"/>
            <a:ext cx="8083812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600" b="0" i="0" dirty="0">
                <a:latin typeface="Arial"/>
              </a:rPr>
              <a:t>Os playoffs são uma segunda fase composta por 7 jogos eliminatórios. Nesse jogos, as 10 melhores equipes competem para se tornarem a campeã daquele ano.</a:t>
            </a:r>
            <a:r>
              <a:rPr lang="en-US" sz="1600" b="0" i="0" dirty="0">
                <a:latin typeface="Arial"/>
                <a:cs typeface="Arial"/>
              </a:rPr>
              <a:t>​</a:t>
            </a:r>
          </a:p>
        </p:txBody>
      </p:sp>
    </p:spTree>
    <p:extLst>
      <p:ext uri="{BB962C8B-B14F-4D97-AF65-F5344CB8AC3E}">
        <p14:creationId xmlns:p14="http://schemas.microsoft.com/office/powerpoint/2010/main" val="1155902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CB056-E304-E0D7-75F1-45A1EB2EF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>
                <a:ea typeface="+mj-lt"/>
                <a:cs typeface="+mj-lt"/>
              </a:rPr>
              <a:t>Machine</a:t>
            </a:r>
            <a:r>
              <a:rPr lang="pt-BR" dirty="0">
                <a:ea typeface="+mj-lt"/>
                <a:cs typeface="+mj-lt"/>
              </a:rPr>
              <a:t> Learning I</a:t>
            </a:r>
            <a:endParaRPr lang="en-US" b="0" dirty="0">
              <a:ea typeface="+mj-lt"/>
              <a:cs typeface="+mj-lt"/>
            </a:endParaRPr>
          </a:p>
        </p:txBody>
      </p:sp>
      <p:sp>
        <p:nvSpPr>
          <p:cNvPr id="4" name="CaixaDeTexto 2">
            <a:extLst>
              <a:ext uri="{FF2B5EF4-FFF2-40B4-BE49-F238E27FC236}">
                <a16:creationId xmlns:a16="http://schemas.microsoft.com/office/drawing/2014/main" id="{461A9094-DE6C-C052-D4C7-D538737EEDBC}"/>
              </a:ext>
            </a:extLst>
          </p:cNvPr>
          <p:cNvSpPr txBox="1"/>
          <p:nvPr/>
        </p:nvSpPr>
        <p:spPr>
          <a:xfrm>
            <a:off x="396214" y="912897"/>
            <a:ext cx="8353160" cy="78534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b="1" i="1" kern="1200">
                <a:solidFill>
                  <a:schemeClr val="bg2"/>
                </a:solidFill>
                <a:latin typeface="Square721 BT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i="1" kern="1200">
                <a:solidFill>
                  <a:schemeClr val="bg2"/>
                </a:solidFill>
                <a:latin typeface="Square721 BT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i="1" kern="1200">
                <a:solidFill>
                  <a:schemeClr val="bg2"/>
                </a:solidFill>
                <a:latin typeface="Square721 BT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i="1" kern="1200">
                <a:solidFill>
                  <a:schemeClr val="bg2"/>
                </a:solidFill>
                <a:latin typeface="Square721 BT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i="1" kern="1200">
                <a:solidFill>
                  <a:schemeClr val="bg2"/>
                </a:solidFill>
                <a:latin typeface="Square721 BT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i="1" kern="1200">
                <a:solidFill>
                  <a:schemeClr val="bg2"/>
                </a:solidFill>
                <a:latin typeface="Square721 BT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i="1" kern="1200">
                <a:solidFill>
                  <a:schemeClr val="bg2"/>
                </a:solidFill>
                <a:latin typeface="Square721 BT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i="1" kern="1200">
                <a:solidFill>
                  <a:schemeClr val="bg2"/>
                </a:solidFill>
                <a:latin typeface="Square721 BT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i="1" kern="1200">
                <a:solidFill>
                  <a:schemeClr val="bg2"/>
                </a:solidFill>
                <a:latin typeface="Square721 BT" pitchFamily="34" charset="0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BR" sz="1600" i="0" dirty="0">
                <a:latin typeface="+mj-lt"/>
              </a:rPr>
              <a:t>DESCRIÇÃO DO PROBLEMA: MODELO DE CLASSIFICAÇÃO DE PLAYOFFS PARA TIMES DE BASEBALL</a:t>
            </a:r>
            <a:endParaRPr lang="pt-BR" sz="1600" i="0" dirty="0">
              <a:latin typeface="+mj-lt"/>
              <a:cs typeface="Arial"/>
            </a:endParaRPr>
          </a:p>
        </p:txBody>
      </p:sp>
      <p:sp>
        <p:nvSpPr>
          <p:cNvPr id="9" name="CaixaDeTexto 4">
            <a:extLst>
              <a:ext uri="{FF2B5EF4-FFF2-40B4-BE49-F238E27FC236}">
                <a16:creationId xmlns:a16="http://schemas.microsoft.com/office/drawing/2014/main" id="{A276F3CB-3FE8-C752-AAF9-2F60F98F4484}"/>
              </a:ext>
            </a:extLst>
          </p:cNvPr>
          <p:cNvSpPr txBox="1"/>
          <p:nvPr/>
        </p:nvSpPr>
        <p:spPr>
          <a:xfrm>
            <a:off x="396120" y="3703522"/>
            <a:ext cx="8353161" cy="532453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b="1" i="1" kern="1200">
                <a:solidFill>
                  <a:schemeClr val="bg2"/>
                </a:solidFill>
                <a:latin typeface="Square721 BT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i="1" kern="1200">
                <a:solidFill>
                  <a:schemeClr val="bg2"/>
                </a:solidFill>
                <a:latin typeface="Square721 BT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i="1" kern="1200">
                <a:solidFill>
                  <a:schemeClr val="bg2"/>
                </a:solidFill>
                <a:latin typeface="Square721 BT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i="1" kern="1200">
                <a:solidFill>
                  <a:schemeClr val="bg2"/>
                </a:solidFill>
                <a:latin typeface="Square721 BT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i="1" kern="1200">
                <a:solidFill>
                  <a:schemeClr val="bg2"/>
                </a:solidFill>
                <a:latin typeface="Square721 BT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i="1" kern="1200">
                <a:solidFill>
                  <a:schemeClr val="bg2"/>
                </a:solidFill>
                <a:latin typeface="Square721 BT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i="1" kern="1200">
                <a:solidFill>
                  <a:schemeClr val="bg2"/>
                </a:solidFill>
                <a:latin typeface="Square721 BT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i="1" kern="1200">
                <a:solidFill>
                  <a:schemeClr val="bg2"/>
                </a:solidFill>
                <a:latin typeface="Square721 BT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i="1" kern="1200">
                <a:solidFill>
                  <a:schemeClr val="bg2"/>
                </a:solidFill>
                <a:latin typeface="Square721 BT" pitchFamily="34" charset="0"/>
                <a:ea typeface="+mn-ea"/>
                <a:cs typeface="+mn-cs"/>
              </a:defRPr>
            </a:lvl9pPr>
          </a:lstStyle>
          <a:p>
            <a:pPr algn="just"/>
            <a:r>
              <a:rPr lang="pt-BR" sz="1600" b="0" i="0" dirty="0">
                <a:latin typeface="+mj-lt"/>
                <a:cs typeface="Arial"/>
              </a:rPr>
              <a:t>Com um modelo que indique se um time da </a:t>
            </a:r>
            <a:r>
              <a:rPr lang="pt-BR" sz="1600" b="0" i="0" dirty="0">
                <a:latin typeface="Square721 BT"/>
                <a:cs typeface="Arial"/>
              </a:rPr>
              <a:t>Major League Baseball (MLB) </a:t>
            </a:r>
            <a:r>
              <a:rPr lang="pt-BR" sz="1600" b="0" i="0" dirty="0">
                <a:latin typeface="+mj-lt"/>
                <a:cs typeface="Arial"/>
              </a:rPr>
              <a:t>irá ou não se classificar para os playoffs, já é possível entender o que é importante para se classificar para os playoffs, quais times estão mais ou menos próximos de conseguirem, e ter condições iniciais para avaliar o desempenho do próprio time. </a:t>
            </a:r>
          </a:p>
          <a:p>
            <a:pPr algn="just"/>
            <a:endParaRPr lang="pt-BR" sz="1600" b="0" i="0" dirty="0">
              <a:latin typeface="+mj-lt"/>
              <a:cs typeface="Arial"/>
            </a:endParaRPr>
          </a:p>
          <a:p>
            <a:pPr algn="just"/>
            <a:r>
              <a:rPr lang="pt-BR" sz="1600" b="0" i="0" dirty="0">
                <a:latin typeface="+mj-lt"/>
                <a:cs typeface="Arial"/>
              </a:rPr>
              <a:t>Se a resposta do modelo para o time em questão é que ele não vai se classificar, é viável saber qual das características determinantes para essa classificação precisa de maior atenção e acompanhamento para que se obtenha uma melhora de performance.</a:t>
            </a:r>
            <a:endParaRPr lang="pt-BR" sz="1600" b="0" i="0" dirty="0">
              <a:latin typeface="Arial"/>
              <a:cs typeface="Arial"/>
            </a:endParaRPr>
          </a:p>
          <a:p>
            <a:pPr algn="just"/>
            <a:endParaRPr lang="pt-BR" sz="1600" b="0" i="0" dirty="0">
              <a:latin typeface="+mj-lt"/>
              <a:cs typeface="Arial"/>
            </a:endParaRPr>
          </a:p>
          <a:p>
            <a:pPr algn="just"/>
            <a:r>
              <a:rPr lang="pt-BR" sz="1600" b="0" i="0" dirty="0">
                <a:latin typeface="+mj-lt"/>
                <a:cs typeface="Arial"/>
              </a:rPr>
              <a:t>Esse tipo de informação fornece um direcionamento para o time e também auxilia na tomada de decisão de investidores externos.</a:t>
            </a:r>
            <a:endParaRPr lang="en-US" sz="1600" b="0" i="0" dirty="0">
              <a:latin typeface="Square721 BT"/>
              <a:cs typeface="Arial"/>
            </a:endParaRPr>
          </a:p>
          <a:p>
            <a:pPr algn="just"/>
            <a:endParaRPr lang="pt-BR" sz="1600" b="0" i="0" dirty="0">
              <a:latin typeface="+mj-lt"/>
              <a:cs typeface="Arial"/>
            </a:endParaRPr>
          </a:p>
          <a:p>
            <a:pPr algn="just"/>
            <a:endParaRPr lang="pt-BR" sz="1600" b="0" i="0" dirty="0">
              <a:latin typeface="+mj-lt"/>
              <a:cs typeface="Arial"/>
            </a:endParaRPr>
          </a:p>
          <a:p>
            <a:pPr algn="just"/>
            <a:endParaRPr lang="pt-BR" sz="1600" b="0" i="0" dirty="0">
              <a:latin typeface="+mj-lt"/>
              <a:cs typeface="Arial"/>
            </a:endParaRPr>
          </a:p>
          <a:p>
            <a:pPr algn="just"/>
            <a:endParaRPr lang="pt-BR" sz="1600" b="0" i="0" dirty="0">
              <a:latin typeface="+mj-lt"/>
              <a:cs typeface="Arial"/>
            </a:endParaRPr>
          </a:p>
          <a:p>
            <a:pPr algn="just"/>
            <a:endParaRPr lang="pt-BR" sz="1600" b="0" i="0" dirty="0">
              <a:latin typeface="+mj-lt"/>
              <a:cs typeface="Arial"/>
            </a:endParaRPr>
          </a:p>
          <a:p>
            <a:pPr algn="just"/>
            <a:endParaRPr lang="pt-BR" sz="1600" b="0" i="0" dirty="0">
              <a:latin typeface="+mj-lt"/>
              <a:cs typeface="Arial"/>
            </a:endParaRPr>
          </a:p>
          <a:p>
            <a:pPr algn="just"/>
            <a:endParaRPr lang="pt-BR" sz="1600" b="0" i="0" dirty="0">
              <a:latin typeface="Arial"/>
              <a:cs typeface="Arial"/>
            </a:endParaRPr>
          </a:p>
          <a:p>
            <a:pPr algn="just"/>
            <a:endParaRPr lang="pt-BR" sz="1600" b="0" i="0" dirty="0">
              <a:latin typeface="Arial"/>
              <a:cs typeface="Arial"/>
            </a:endParaRPr>
          </a:p>
          <a:p>
            <a:pPr algn="just"/>
            <a:endParaRPr lang="en-US"/>
          </a:p>
          <a:p>
            <a:pPr algn="just"/>
            <a:endParaRPr lang="en-US" dirty="0"/>
          </a:p>
        </p:txBody>
      </p:sp>
      <p:pic>
        <p:nvPicPr>
          <p:cNvPr id="8" name="Imagem 5" descr="Jogador de beisebol com taco na mão e bola no ar&#10;&#10;Descrição gerada automaticamente">
            <a:extLst>
              <a:ext uri="{FF2B5EF4-FFF2-40B4-BE49-F238E27FC236}">
                <a16:creationId xmlns:a16="http://schemas.microsoft.com/office/drawing/2014/main" id="{ACDC0E56-EBB1-C029-72DB-852EBEE21F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9289" y="1808958"/>
            <a:ext cx="3325700" cy="1758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713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D0078-1FDE-0DE1-3D79-BF71BF19E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>
                <a:ea typeface="+mj-lt"/>
                <a:cs typeface="+mj-lt"/>
              </a:rPr>
              <a:t>Machine</a:t>
            </a:r>
            <a:r>
              <a:rPr lang="pt-BR" dirty="0">
                <a:ea typeface="+mj-lt"/>
                <a:cs typeface="+mj-lt"/>
              </a:rPr>
              <a:t> Learning</a:t>
            </a:r>
            <a:r>
              <a:rPr lang="pt-BR" dirty="0">
                <a:cs typeface="Arial"/>
              </a:rPr>
              <a:t> </a:t>
            </a:r>
            <a:r>
              <a:rPr lang="en-US" dirty="0">
                <a:cs typeface="Arial"/>
              </a:rPr>
              <a:t>I</a:t>
            </a:r>
          </a:p>
        </p:txBody>
      </p:sp>
      <p:sp>
        <p:nvSpPr>
          <p:cNvPr id="4" name="CaixaDeTexto 2">
            <a:extLst>
              <a:ext uri="{FF2B5EF4-FFF2-40B4-BE49-F238E27FC236}">
                <a16:creationId xmlns:a16="http://schemas.microsoft.com/office/drawing/2014/main" id="{010F1318-BCB2-3A6F-C91D-C7F593D81CA7}"/>
              </a:ext>
            </a:extLst>
          </p:cNvPr>
          <p:cNvSpPr txBox="1"/>
          <p:nvPr/>
        </p:nvSpPr>
        <p:spPr>
          <a:xfrm>
            <a:off x="395974" y="928450"/>
            <a:ext cx="8353160" cy="41601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b="1" i="1" kern="1200">
                <a:solidFill>
                  <a:schemeClr val="bg2"/>
                </a:solidFill>
                <a:latin typeface="Square721 BT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i="1" kern="1200">
                <a:solidFill>
                  <a:schemeClr val="bg2"/>
                </a:solidFill>
                <a:latin typeface="Square721 BT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i="1" kern="1200">
                <a:solidFill>
                  <a:schemeClr val="bg2"/>
                </a:solidFill>
                <a:latin typeface="Square721 BT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i="1" kern="1200">
                <a:solidFill>
                  <a:schemeClr val="bg2"/>
                </a:solidFill>
                <a:latin typeface="Square721 BT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i="1" kern="1200">
                <a:solidFill>
                  <a:schemeClr val="bg2"/>
                </a:solidFill>
                <a:latin typeface="Square721 BT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i="1" kern="1200">
                <a:solidFill>
                  <a:schemeClr val="bg2"/>
                </a:solidFill>
                <a:latin typeface="Square721 BT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i="1" kern="1200">
                <a:solidFill>
                  <a:schemeClr val="bg2"/>
                </a:solidFill>
                <a:latin typeface="Square721 BT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i="1" kern="1200">
                <a:solidFill>
                  <a:schemeClr val="bg2"/>
                </a:solidFill>
                <a:latin typeface="Square721 BT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i="1" kern="1200">
                <a:solidFill>
                  <a:schemeClr val="bg2"/>
                </a:solidFill>
                <a:latin typeface="Square721 BT" pitchFamily="34" charset="0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pt-BR" sz="1600" i="0" dirty="0">
                <a:latin typeface="+mj-lt"/>
              </a:rPr>
              <a:t>SOLUÇÃO: ÁRVORE DE DECISÃO E KNN</a:t>
            </a:r>
            <a:endParaRPr lang="pt-BR" sz="1600" b="0" i="0" dirty="0">
              <a:latin typeface="+mj-lt"/>
            </a:endParaRPr>
          </a:p>
        </p:txBody>
      </p:sp>
      <p:sp>
        <p:nvSpPr>
          <p:cNvPr id="5" name="CaixaDeTexto 3">
            <a:extLst>
              <a:ext uri="{FF2B5EF4-FFF2-40B4-BE49-F238E27FC236}">
                <a16:creationId xmlns:a16="http://schemas.microsoft.com/office/drawing/2014/main" id="{E4FA815C-1824-0EC9-8F1C-4CD471A40B1F}"/>
              </a:ext>
            </a:extLst>
          </p:cNvPr>
          <p:cNvSpPr txBox="1"/>
          <p:nvPr/>
        </p:nvSpPr>
        <p:spPr>
          <a:xfrm>
            <a:off x="396214" y="1476939"/>
            <a:ext cx="8353160" cy="477053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b="1" i="1" kern="1200">
                <a:solidFill>
                  <a:schemeClr val="bg2"/>
                </a:solidFill>
                <a:latin typeface="Square721 BT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i="1" kern="1200">
                <a:solidFill>
                  <a:schemeClr val="bg2"/>
                </a:solidFill>
                <a:latin typeface="Square721 BT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i="1" kern="1200">
                <a:solidFill>
                  <a:schemeClr val="bg2"/>
                </a:solidFill>
                <a:latin typeface="Square721 BT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i="1" kern="1200">
                <a:solidFill>
                  <a:schemeClr val="bg2"/>
                </a:solidFill>
                <a:latin typeface="Square721 BT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i="1" kern="1200">
                <a:solidFill>
                  <a:schemeClr val="bg2"/>
                </a:solidFill>
                <a:latin typeface="Square721 BT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i="1" kern="1200">
                <a:solidFill>
                  <a:schemeClr val="bg2"/>
                </a:solidFill>
                <a:latin typeface="Square721 BT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i="1" kern="1200">
                <a:solidFill>
                  <a:schemeClr val="bg2"/>
                </a:solidFill>
                <a:latin typeface="Square721 BT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i="1" kern="1200">
                <a:solidFill>
                  <a:schemeClr val="bg2"/>
                </a:solidFill>
                <a:latin typeface="Square721 BT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i="1" kern="1200">
                <a:solidFill>
                  <a:schemeClr val="bg2"/>
                </a:solidFill>
                <a:latin typeface="Square721 BT" pitchFamily="34" charset="0"/>
                <a:ea typeface="+mn-ea"/>
                <a:cs typeface="+mn-cs"/>
              </a:defRPr>
            </a:lvl9pPr>
          </a:lstStyle>
          <a:p>
            <a:pPr algn="just"/>
            <a:r>
              <a:rPr lang="pt-BR" sz="1600" b="0" i="0" dirty="0">
                <a:latin typeface="Arial"/>
                <a:cs typeface="Arial"/>
              </a:rPr>
              <a:t>Por se tratar de um problema em que é necessário prever se um time se classificará ou não para os Playoffs, os algoritmos de classificação vistos em aula como Árvore de Decisão e K-Vizinhos Mais Próximos (KNN) são boas opções para solucionar o problema. </a:t>
            </a:r>
            <a:endParaRPr lang="pt-BR" dirty="0"/>
          </a:p>
          <a:p>
            <a:pPr algn="just"/>
            <a:endParaRPr lang="pt-BR" sz="1600" b="0" i="0" dirty="0">
              <a:latin typeface="Arial"/>
              <a:cs typeface="Arial"/>
            </a:endParaRPr>
          </a:p>
          <a:p>
            <a:pPr algn="just"/>
            <a:r>
              <a:rPr lang="pt-BR" sz="1600" b="0" i="0" dirty="0">
                <a:latin typeface="Arial"/>
                <a:cs typeface="Arial"/>
              </a:rPr>
              <a:t>A vantagem da árvore de decisão é que ela é explicável, o que facilita o entendimento do modelo e possibilita a geração de insights sobre os dados. Além disso, ela é mais robusta em relação aos dados, não sendo alterada por pontos extremos, fora da curva ou com diferença de escala. </a:t>
            </a:r>
            <a:endParaRPr lang="pt-BR" dirty="0">
              <a:cs typeface="Arial"/>
            </a:endParaRPr>
          </a:p>
          <a:p>
            <a:pPr algn="just"/>
            <a:r>
              <a:rPr lang="pt-BR" sz="1600" b="0" i="0" dirty="0">
                <a:latin typeface="Arial"/>
                <a:cs typeface="Arial"/>
              </a:rPr>
              <a:t>A desvantagem da árvore é que ela é bastante passível de </a:t>
            </a:r>
            <a:r>
              <a:rPr lang="pt-BR" sz="1600" b="0" i="0" dirty="0" err="1">
                <a:latin typeface="Arial"/>
                <a:cs typeface="Arial"/>
              </a:rPr>
              <a:t>sobreajuste</a:t>
            </a:r>
            <a:r>
              <a:rPr lang="pt-BR" sz="1600" b="0" i="0" dirty="0">
                <a:latin typeface="Arial"/>
                <a:cs typeface="Arial"/>
              </a:rPr>
              <a:t>. O </a:t>
            </a:r>
            <a:r>
              <a:rPr lang="pt-BR" sz="1600" b="0" i="0" dirty="0" err="1">
                <a:latin typeface="Arial"/>
                <a:cs typeface="Arial"/>
              </a:rPr>
              <a:t>sobreajuste</a:t>
            </a:r>
            <a:r>
              <a:rPr lang="pt-BR" sz="1600" b="0" i="0" dirty="0">
                <a:latin typeface="Arial"/>
                <a:cs typeface="Arial"/>
              </a:rPr>
              <a:t> pode ou não ser uma questão para os dados.</a:t>
            </a:r>
            <a:endParaRPr lang="pt-BR">
              <a:cs typeface="Arial"/>
            </a:endParaRPr>
          </a:p>
          <a:p>
            <a:pPr algn="just"/>
            <a:endParaRPr lang="pt-BR" sz="1600" b="0" i="0" dirty="0">
              <a:latin typeface="Arial"/>
              <a:cs typeface="Arial"/>
            </a:endParaRPr>
          </a:p>
          <a:p>
            <a:pPr algn="just"/>
            <a:r>
              <a:rPr lang="pt-BR" sz="1600" b="0" i="0" dirty="0">
                <a:latin typeface="Arial"/>
                <a:cs typeface="Arial"/>
              </a:rPr>
              <a:t>O outro modelo que pode ser usado é o KNN. O KNN, é intuitivo, simples de usar, </a:t>
            </a:r>
            <a:r>
              <a:rPr lang="pt-BR" sz="1600" b="0" i="0" dirty="0" err="1">
                <a:latin typeface="Arial"/>
                <a:cs typeface="Arial"/>
              </a:rPr>
              <a:t>flexivel</a:t>
            </a:r>
            <a:r>
              <a:rPr lang="pt-BR" sz="1600" b="0" i="0" dirty="0">
                <a:latin typeface="Arial"/>
                <a:cs typeface="Arial"/>
              </a:rPr>
              <a:t>, tem apenas um </a:t>
            </a:r>
            <a:r>
              <a:rPr lang="pt-BR" sz="1600" b="0" i="0" dirty="0" err="1">
                <a:latin typeface="Arial"/>
                <a:cs typeface="Arial"/>
              </a:rPr>
              <a:t>hiperparâmetro</a:t>
            </a:r>
            <a:r>
              <a:rPr lang="pt-BR" sz="1600" b="0" i="0" dirty="0">
                <a:latin typeface="Arial"/>
                <a:cs typeface="Arial"/>
              </a:rPr>
              <a:t> de número de vizinhos (k) e algumas métricas de distância que podem ser escolhidas de acordo com o formato dos dados.</a:t>
            </a:r>
          </a:p>
          <a:p>
            <a:pPr algn="just"/>
            <a:r>
              <a:rPr lang="pt-BR" sz="1600" b="0" i="0" dirty="0">
                <a:latin typeface="Arial"/>
                <a:cs typeface="Arial"/>
              </a:rPr>
              <a:t>Por outro lado, e diferentemente da árvore, o KNN é sensível ao formato dos dados, pontos extremos, pontos fora da curva, dados faltantes e escala. Ele não lida bem com altas dimensionalidades, é mais custoso e é necessário escolher o número de vizinhos k baseado em testes, o que pode ser um pouco arbitrário. O KNN também é sensível ao desbalanceamento de classes. 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47062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5162E-F033-3D64-7489-816C333C4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Machine Learning 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B5095-9317-6870-6F77-B58F0E37BD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313" y="1052513"/>
            <a:ext cx="8353425" cy="3285505"/>
          </a:xfrm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sz="2400" dirty="0">
                <a:cs typeface="Arial"/>
              </a:rPr>
              <a:t>APLICAÇÃO DOS ALGORITMOS DE MACHINE LEARNING VISTOS EM AULA EM UM PROBLEMA REAL</a:t>
            </a:r>
          </a:p>
        </p:txBody>
      </p:sp>
    </p:spTree>
    <p:extLst>
      <p:ext uri="{BB962C8B-B14F-4D97-AF65-F5344CB8AC3E}">
        <p14:creationId xmlns:p14="http://schemas.microsoft.com/office/powerpoint/2010/main" val="3189710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C7CE4-4C39-88E4-BA8A-D17809EA8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>
                <a:cs typeface="Arial"/>
              </a:rPr>
              <a:t>Machine</a:t>
            </a:r>
            <a:r>
              <a:rPr lang="pt-BR" dirty="0">
                <a:cs typeface="Arial"/>
              </a:rPr>
              <a:t> Learning</a:t>
            </a:r>
            <a:r>
              <a:rPr lang="pt-BR" dirty="0">
                <a:ea typeface="+mj-lt"/>
                <a:cs typeface="+mj-lt"/>
              </a:rPr>
              <a:t> </a:t>
            </a:r>
            <a:r>
              <a:rPr lang="en-US" dirty="0">
                <a:ea typeface="+mj-lt"/>
                <a:cs typeface="+mj-lt"/>
              </a:rPr>
              <a:t>I</a:t>
            </a:r>
            <a:endParaRPr lang="en-US" b="0" dirty="0">
              <a:ea typeface="+mj-lt"/>
              <a:cs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1A1C08-965B-1980-1897-0879C1882A5C}"/>
              </a:ext>
            </a:extLst>
          </p:cNvPr>
          <p:cNvSpPr txBox="1"/>
          <p:nvPr/>
        </p:nvSpPr>
        <p:spPr>
          <a:xfrm>
            <a:off x="343198" y="1067938"/>
            <a:ext cx="8382410" cy="526297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pt-BR" sz="1600" b="0" i="0" dirty="0">
                <a:latin typeface="Arial"/>
              </a:rPr>
              <a:t>Para demostrar a aplicação desses modelos (Árvore de Decisão e KNN) em dados reais, escolhemos um </a:t>
            </a:r>
            <a:r>
              <a:rPr lang="pt-BR" sz="1600" b="0" i="0" dirty="0">
                <a:latin typeface="Arial"/>
                <a:cs typeface="Arial"/>
              </a:rPr>
              <a:t> </a:t>
            </a:r>
            <a:r>
              <a:rPr lang="pt-BR" sz="1600" b="0" i="0" dirty="0">
                <a:latin typeface="Arial"/>
                <a:cs typeface="Arial"/>
                <a:hlinkClick r:id="rId2"/>
              </a:rPr>
              <a:t>dataset</a:t>
            </a:r>
            <a:r>
              <a:rPr lang="pt-BR" sz="1600" b="0" i="0" dirty="0">
                <a:latin typeface="Arial"/>
              </a:rPr>
              <a:t> que está disponível no </a:t>
            </a:r>
            <a:r>
              <a:rPr lang="pt-BR" sz="1600" b="0" i="0" dirty="0" err="1">
                <a:latin typeface="Arial"/>
              </a:rPr>
              <a:t>Kaggle</a:t>
            </a:r>
            <a:r>
              <a:rPr lang="pt-BR" sz="1600" b="0" i="0" dirty="0">
                <a:latin typeface="Arial"/>
              </a:rPr>
              <a:t>, mas foi retirado do site da Major League Baseball (MLB). Ele possui dados históricos dos times de baseball e suas respectivas métricas de partidas.</a:t>
            </a:r>
            <a:endParaRPr lang="en-US" sz="1600" b="0" i="0" dirty="0"/>
          </a:p>
          <a:p>
            <a:pPr algn="just"/>
            <a:endParaRPr lang="pt-BR" sz="1600" b="0" i="0" dirty="0">
              <a:latin typeface="Arial"/>
              <a:cs typeface="Arial"/>
            </a:endParaRPr>
          </a:p>
          <a:p>
            <a:pPr algn="just"/>
            <a:r>
              <a:rPr lang="pt-BR" sz="1600" b="0" i="0" dirty="0">
                <a:latin typeface="Arial"/>
              </a:rPr>
              <a:t>São elas:</a:t>
            </a:r>
            <a:endParaRPr lang="en-US" sz="1600" b="0" i="0" dirty="0">
              <a:latin typeface="Square721 BT"/>
            </a:endParaRPr>
          </a:p>
          <a:p>
            <a:pPr marL="285750" indent="-285750" algn="just">
              <a:buFont typeface="Arial"/>
              <a:buChar char="•"/>
            </a:pPr>
            <a:r>
              <a:rPr lang="en-US" sz="1600" b="0" i="0" dirty="0">
                <a:latin typeface="Square721 BT"/>
              </a:rPr>
              <a:t>Runs Scored (RS): corridas </a:t>
            </a:r>
            <a:r>
              <a:rPr lang="en-US" sz="1600" b="0" i="0" dirty="0" err="1">
                <a:latin typeface="Square721 BT"/>
              </a:rPr>
              <a:t>pontuadas</a:t>
            </a:r>
            <a:r>
              <a:rPr lang="en-US" sz="1600" b="0" i="0" dirty="0">
                <a:latin typeface="Square721 BT"/>
              </a:rPr>
              <a:t> </a:t>
            </a:r>
            <a:r>
              <a:rPr lang="en-US" sz="1600" b="0" i="0" dirty="0" err="1">
                <a:latin typeface="Square721 BT"/>
              </a:rPr>
              <a:t>por</a:t>
            </a:r>
            <a:r>
              <a:rPr lang="en-US" sz="1600" b="0" i="0" dirty="0">
                <a:latin typeface="Square721 BT"/>
              </a:rPr>
              <a:t> </a:t>
            </a:r>
            <a:r>
              <a:rPr lang="en-US" sz="1600" b="0" i="0" dirty="0" err="1">
                <a:latin typeface="Square721 BT"/>
              </a:rPr>
              <a:t>completar</a:t>
            </a:r>
            <a:r>
              <a:rPr lang="en-US" sz="1600" b="0" i="0" dirty="0">
                <a:latin typeface="Square721 BT"/>
              </a:rPr>
              <a:t> as bases</a:t>
            </a:r>
            <a:endParaRPr lang="en-US" dirty="0"/>
          </a:p>
          <a:p>
            <a:pPr marL="285750" indent="-285750" algn="just">
              <a:buFont typeface="Arial"/>
              <a:buChar char="•"/>
            </a:pPr>
            <a:r>
              <a:rPr lang="en-US" sz="1600" b="0" i="0" dirty="0">
                <a:latin typeface="Square721 BT"/>
              </a:rPr>
              <a:t>Runs Allowed (RA): corridas </a:t>
            </a:r>
            <a:r>
              <a:rPr lang="en-US" sz="1600" b="0" i="0" dirty="0" err="1">
                <a:latin typeface="Square721 BT"/>
              </a:rPr>
              <a:t>pontuadas</a:t>
            </a:r>
            <a:r>
              <a:rPr lang="en-US" sz="1600" b="0" i="0" dirty="0">
                <a:latin typeface="Square721 BT"/>
              </a:rPr>
              <a:t> contra o </a:t>
            </a:r>
            <a:r>
              <a:rPr lang="en-US" sz="1600" b="0" i="0" dirty="0" err="1">
                <a:latin typeface="Square721 BT"/>
              </a:rPr>
              <a:t>arremessador</a:t>
            </a:r>
            <a:endParaRPr lang="en-US" dirty="0" err="1"/>
          </a:p>
          <a:p>
            <a:pPr marL="285750" indent="-285750" algn="just">
              <a:buFont typeface="Arial"/>
              <a:buChar char="•"/>
            </a:pPr>
            <a:r>
              <a:rPr lang="en-US" sz="1600" b="0" i="0" dirty="0">
                <a:latin typeface="Square721 BT"/>
              </a:rPr>
              <a:t>Wins (W): total de </a:t>
            </a:r>
            <a:r>
              <a:rPr lang="en-US" sz="1600" b="0" i="0" dirty="0" err="1">
                <a:latin typeface="Square721 BT"/>
              </a:rPr>
              <a:t>vitórias</a:t>
            </a:r>
            <a:r>
              <a:rPr lang="en-US" sz="1600" b="0" i="0" dirty="0">
                <a:latin typeface="Square721 BT"/>
              </a:rPr>
              <a:t> do </a:t>
            </a:r>
            <a:r>
              <a:rPr lang="en-US" sz="1600" b="0" i="0" dirty="0" err="1">
                <a:latin typeface="Square721 BT"/>
              </a:rPr>
              <a:t>arremessador</a:t>
            </a:r>
            <a:endParaRPr lang="en-US" dirty="0" err="1"/>
          </a:p>
          <a:p>
            <a:pPr marL="285750" indent="-285750" algn="just">
              <a:buFont typeface="Arial"/>
              <a:buChar char="•"/>
            </a:pPr>
            <a:r>
              <a:rPr lang="en-US" sz="1600" b="0" i="0" dirty="0">
                <a:latin typeface="Square721 BT"/>
              </a:rPr>
              <a:t>On-Base Percentage(OBP): </a:t>
            </a:r>
            <a:r>
              <a:rPr lang="en-US" sz="1600" b="0" i="0" dirty="0" err="1">
                <a:latin typeface="Square721 BT"/>
              </a:rPr>
              <a:t>mede</a:t>
            </a:r>
            <a:r>
              <a:rPr lang="en-US" sz="1600" b="0" i="0" dirty="0">
                <a:latin typeface="Square721 BT"/>
              </a:rPr>
              <a:t> o </a:t>
            </a:r>
            <a:r>
              <a:rPr lang="en-US" sz="1600" b="0" i="0" dirty="0" err="1">
                <a:latin typeface="Square721 BT"/>
              </a:rPr>
              <a:t>quão</a:t>
            </a:r>
            <a:r>
              <a:rPr lang="en-US" sz="1600" b="0" i="0" dirty="0">
                <a:latin typeface="Square721 BT"/>
              </a:rPr>
              <a:t> </a:t>
            </a:r>
            <a:r>
              <a:rPr lang="en-US" sz="1600" b="0" i="0" dirty="0" err="1">
                <a:latin typeface="Square721 BT"/>
              </a:rPr>
              <a:t>frequentemente</a:t>
            </a:r>
            <a:r>
              <a:rPr lang="en-US" sz="1600" b="0" i="0" dirty="0">
                <a:latin typeface="Square721 BT"/>
              </a:rPr>
              <a:t> um </a:t>
            </a:r>
            <a:r>
              <a:rPr lang="en-US" sz="1600" b="0" i="0" dirty="0" err="1">
                <a:latin typeface="Square721 BT"/>
              </a:rPr>
              <a:t>rebatedor</a:t>
            </a:r>
            <a:r>
              <a:rPr lang="en-US" sz="1600" b="0" i="0" dirty="0">
                <a:latin typeface="Square721 BT"/>
              </a:rPr>
              <a:t> </a:t>
            </a:r>
            <a:r>
              <a:rPr lang="en-US" sz="1600" b="0" i="0" dirty="0" err="1">
                <a:latin typeface="Square721 BT"/>
              </a:rPr>
              <a:t>atinge</a:t>
            </a:r>
            <a:r>
              <a:rPr lang="en-US" sz="1600" b="0" i="0" dirty="0">
                <a:latin typeface="Square721 BT"/>
              </a:rPr>
              <a:t> a base (</a:t>
            </a:r>
            <a:r>
              <a:rPr lang="en-US" sz="1600" b="0" i="0" dirty="0" err="1">
                <a:latin typeface="Square721 BT"/>
              </a:rPr>
              <a:t>rebatimentos</a:t>
            </a:r>
            <a:r>
              <a:rPr lang="en-US" sz="1600" b="0" i="0" dirty="0">
                <a:latin typeface="Square721 BT"/>
              </a:rPr>
              <a:t> + </a:t>
            </a:r>
            <a:r>
              <a:rPr lang="en-US" sz="1600" b="0" i="0" dirty="0" err="1">
                <a:latin typeface="Square721 BT"/>
              </a:rPr>
              <a:t>interferências</a:t>
            </a:r>
            <a:r>
              <a:rPr lang="en-US" sz="1600" b="0" i="0" dirty="0">
                <a:latin typeface="Square721 BT"/>
              </a:rPr>
              <a:t> + </a:t>
            </a:r>
            <a:r>
              <a:rPr lang="en-US" sz="1600" b="0" i="0" dirty="0" err="1">
                <a:latin typeface="Square721 BT"/>
              </a:rPr>
              <a:t>número</a:t>
            </a:r>
            <a:r>
              <a:rPr lang="en-US" sz="1600" b="0" i="0" dirty="0">
                <a:latin typeface="Square721 BT"/>
              </a:rPr>
              <a:t> de </a:t>
            </a:r>
            <a:r>
              <a:rPr lang="en-US" sz="1600" b="0" i="0" dirty="0" err="1">
                <a:latin typeface="Square721 BT"/>
              </a:rPr>
              <a:t>vezes</a:t>
            </a:r>
            <a:r>
              <a:rPr lang="en-US" sz="1600" b="0" i="0" dirty="0">
                <a:latin typeface="Square721 BT"/>
              </a:rPr>
              <a:t> </a:t>
            </a:r>
            <a:r>
              <a:rPr lang="en-US" sz="1600" b="0" i="0" dirty="0" err="1">
                <a:latin typeface="Square721 BT"/>
              </a:rPr>
              <a:t>atingido</a:t>
            </a:r>
            <a:r>
              <a:rPr lang="en-US" sz="1600" b="0" i="0" dirty="0">
                <a:latin typeface="Square721 BT"/>
              </a:rPr>
              <a:t> </a:t>
            </a:r>
            <a:r>
              <a:rPr lang="en-US" sz="1600" b="0" i="0" dirty="0" err="1">
                <a:latin typeface="Square721 BT"/>
              </a:rPr>
              <a:t>pelo</a:t>
            </a:r>
            <a:r>
              <a:rPr lang="en-US" sz="1600" b="0" i="0" dirty="0">
                <a:latin typeface="Square721 BT"/>
              </a:rPr>
              <a:t> </a:t>
            </a:r>
            <a:r>
              <a:rPr lang="en-US" sz="1600" b="0" i="0" dirty="0" err="1">
                <a:latin typeface="Square721 BT"/>
              </a:rPr>
              <a:t>arremessador</a:t>
            </a:r>
            <a:r>
              <a:rPr lang="en-US" sz="1600" b="0" i="0" dirty="0">
                <a:latin typeface="Square721 BT"/>
              </a:rPr>
              <a:t> / </a:t>
            </a:r>
            <a:r>
              <a:rPr lang="en-US" sz="1600" b="0" i="0" dirty="0" err="1">
                <a:latin typeface="Square721 BT"/>
              </a:rPr>
              <a:t>número</a:t>
            </a:r>
            <a:r>
              <a:rPr lang="en-US" sz="1600" b="0" i="0" dirty="0">
                <a:latin typeface="Square721 BT"/>
              </a:rPr>
              <a:t> de </a:t>
            </a:r>
            <a:r>
              <a:rPr lang="en-US" sz="1600" b="0" i="0" dirty="0" err="1">
                <a:latin typeface="Square721 BT"/>
              </a:rPr>
              <a:t>rodadas</a:t>
            </a:r>
            <a:r>
              <a:rPr lang="en-US" sz="1600" b="0" i="0" dirty="0">
                <a:latin typeface="Square721 BT"/>
              </a:rPr>
              <a:t> </a:t>
            </a:r>
            <a:r>
              <a:rPr lang="en-US" sz="1600" b="0" i="0" dirty="0" err="1">
                <a:latin typeface="Square721 BT"/>
              </a:rPr>
              <a:t>completadas</a:t>
            </a:r>
            <a:r>
              <a:rPr lang="en-US" sz="1600" b="0" i="0" dirty="0">
                <a:latin typeface="Square721 BT"/>
              </a:rPr>
              <a:t>)</a:t>
            </a:r>
            <a:endParaRPr lang="en-US" dirty="0"/>
          </a:p>
          <a:p>
            <a:pPr marL="285750" indent="-285750" algn="just">
              <a:buFont typeface="Arial"/>
              <a:buChar char="•"/>
            </a:pPr>
            <a:r>
              <a:rPr lang="en-US" sz="1600" b="0" i="0" dirty="0">
                <a:latin typeface="Square721 BT"/>
              </a:rPr>
              <a:t>Slugging Percentage (SLG): performance do </a:t>
            </a:r>
            <a:r>
              <a:rPr lang="en-US" sz="1600" b="0" i="0" dirty="0" err="1">
                <a:latin typeface="Square721 BT"/>
              </a:rPr>
              <a:t>rebatedor</a:t>
            </a:r>
            <a:r>
              <a:rPr lang="en-US" sz="1600" b="0" i="0" dirty="0">
                <a:latin typeface="Square721 BT"/>
              </a:rPr>
              <a:t> (total de bases </a:t>
            </a:r>
            <a:r>
              <a:rPr lang="en-US" sz="1600" b="0" i="0" dirty="0" err="1">
                <a:latin typeface="Square721 BT"/>
              </a:rPr>
              <a:t>atingidas</a:t>
            </a:r>
            <a:r>
              <a:rPr lang="en-US" sz="1600" b="0" i="0" dirty="0">
                <a:latin typeface="Square721 BT"/>
              </a:rPr>
              <a:t> / total </a:t>
            </a:r>
            <a:r>
              <a:rPr lang="en-US" sz="1600" b="0" i="0" dirty="0" err="1">
                <a:latin typeface="Square721 BT"/>
              </a:rPr>
              <a:t>rebatimentos</a:t>
            </a:r>
            <a:r>
              <a:rPr lang="en-US" sz="1600" b="0" i="0" dirty="0">
                <a:latin typeface="Square721 BT"/>
              </a:rPr>
              <a:t>)</a:t>
            </a:r>
            <a:endParaRPr lang="en-US" dirty="0"/>
          </a:p>
          <a:p>
            <a:pPr marL="285750" indent="-285750" algn="just">
              <a:buFont typeface="Arial"/>
              <a:buChar char="•"/>
            </a:pPr>
            <a:r>
              <a:rPr lang="en-US" sz="1600" b="0" i="0" dirty="0">
                <a:latin typeface="Square721 BT"/>
              </a:rPr>
              <a:t>Batting Average (BA): </a:t>
            </a:r>
            <a:r>
              <a:rPr lang="en-US" sz="1600" b="0" i="0" dirty="0" err="1">
                <a:latin typeface="Square721 BT"/>
              </a:rPr>
              <a:t>rebatimento</a:t>
            </a:r>
            <a:r>
              <a:rPr lang="en-US" sz="1600" b="0" i="0" dirty="0">
                <a:latin typeface="Square721 BT"/>
              </a:rPr>
              <a:t> </a:t>
            </a:r>
            <a:r>
              <a:rPr lang="en-US" sz="1600" b="0" i="0" dirty="0" err="1">
                <a:latin typeface="Square721 BT"/>
              </a:rPr>
              <a:t>médio</a:t>
            </a:r>
            <a:endParaRPr lang="en-US" dirty="0" err="1"/>
          </a:p>
          <a:p>
            <a:pPr marL="285750" indent="-285750" algn="just">
              <a:buFont typeface="Arial"/>
              <a:buChar char="•"/>
            </a:pPr>
            <a:r>
              <a:rPr lang="en-US" sz="1600" b="0" i="0" dirty="0">
                <a:latin typeface="Square721 BT"/>
              </a:rPr>
              <a:t>Games Played (G): total de </a:t>
            </a:r>
            <a:r>
              <a:rPr lang="en-US" sz="1600" b="0" i="0" dirty="0" err="1">
                <a:latin typeface="Square721 BT"/>
              </a:rPr>
              <a:t>partidas</a:t>
            </a:r>
            <a:r>
              <a:rPr lang="en-US" sz="1600" b="0" i="0" dirty="0">
                <a:latin typeface="Square721 BT"/>
              </a:rPr>
              <a:t> </a:t>
            </a:r>
            <a:r>
              <a:rPr lang="en-US" sz="1600" b="0" i="0" dirty="0" err="1">
                <a:latin typeface="Square721 BT"/>
              </a:rPr>
              <a:t>jogadas</a:t>
            </a:r>
            <a:endParaRPr lang="en-US" dirty="0" err="1"/>
          </a:p>
          <a:p>
            <a:pPr marL="285750" indent="-285750" algn="just">
              <a:buFont typeface="Arial"/>
              <a:buChar char="•"/>
            </a:pPr>
            <a:r>
              <a:rPr lang="en-US" sz="1600" b="0" i="0" dirty="0">
                <a:latin typeface="Square721 BT"/>
              </a:rPr>
              <a:t>Opponent On-Base Percentage (OOBP): </a:t>
            </a:r>
            <a:r>
              <a:rPr lang="en-US" sz="1600" b="0" i="0" dirty="0" err="1">
                <a:latin typeface="Square721 BT"/>
              </a:rPr>
              <a:t>mede</a:t>
            </a:r>
            <a:r>
              <a:rPr lang="en-US" sz="1600" b="0" i="0" dirty="0">
                <a:latin typeface="Square721 BT"/>
              </a:rPr>
              <a:t> o </a:t>
            </a:r>
            <a:r>
              <a:rPr lang="en-US" sz="1600" b="0" i="0" dirty="0" err="1">
                <a:latin typeface="Square721 BT"/>
              </a:rPr>
              <a:t>quão</a:t>
            </a:r>
            <a:r>
              <a:rPr lang="en-US" sz="1600" b="0" i="0" dirty="0">
                <a:latin typeface="Square721 BT"/>
              </a:rPr>
              <a:t> </a:t>
            </a:r>
            <a:r>
              <a:rPr lang="en-US" sz="1600" b="0" i="0" dirty="0" err="1">
                <a:latin typeface="Square721 BT"/>
              </a:rPr>
              <a:t>frequentemente</a:t>
            </a:r>
            <a:r>
              <a:rPr lang="en-US" sz="1600" b="0" i="0" dirty="0">
                <a:latin typeface="Square721 BT"/>
              </a:rPr>
              <a:t> o </a:t>
            </a:r>
            <a:r>
              <a:rPr lang="en-US" sz="1600" b="0" i="0" dirty="0" err="1">
                <a:latin typeface="Square721 BT"/>
              </a:rPr>
              <a:t>rebatedor</a:t>
            </a:r>
            <a:r>
              <a:rPr lang="en-US" sz="1600" b="0" i="0" dirty="0">
                <a:latin typeface="Square721 BT"/>
              </a:rPr>
              <a:t> </a:t>
            </a:r>
            <a:r>
              <a:rPr lang="en-US" sz="1600" b="0" i="0" dirty="0" err="1">
                <a:latin typeface="Square721 BT"/>
              </a:rPr>
              <a:t>oponente</a:t>
            </a:r>
            <a:r>
              <a:rPr lang="en-US" sz="1600" b="0" i="0" dirty="0">
                <a:latin typeface="Square721 BT"/>
              </a:rPr>
              <a:t> </a:t>
            </a:r>
            <a:r>
              <a:rPr lang="en-US" sz="1600" b="0" i="0" dirty="0" err="1">
                <a:latin typeface="Square721 BT"/>
              </a:rPr>
              <a:t>atinge</a:t>
            </a:r>
            <a:r>
              <a:rPr lang="en-US" sz="1600" b="0" i="0" dirty="0">
                <a:latin typeface="Square721 BT"/>
              </a:rPr>
              <a:t> a base</a:t>
            </a:r>
            <a:endParaRPr lang="en-US" dirty="0"/>
          </a:p>
          <a:p>
            <a:pPr marL="285750" indent="-285750" algn="just">
              <a:buFont typeface="Arial"/>
              <a:buChar char="•"/>
            </a:pPr>
            <a:r>
              <a:rPr lang="en-US" sz="1600" b="0" i="0" dirty="0">
                <a:latin typeface="Square721 BT"/>
              </a:rPr>
              <a:t>Opponent Slugging Percentage (OSLG): performance do </a:t>
            </a:r>
            <a:r>
              <a:rPr lang="en-US" sz="1600" b="0" i="0" dirty="0" err="1">
                <a:latin typeface="Square721 BT"/>
              </a:rPr>
              <a:t>rebatedor</a:t>
            </a:r>
            <a:r>
              <a:rPr lang="en-US" sz="1600" b="0" i="0" dirty="0">
                <a:latin typeface="Square721 BT"/>
              </a:rPr>
              <a:t> </a:t>
            </a:r>
            <a:r>
              <a:rPr lang="en-US" sz="1600" b="0" i="0" dirty="0" err="1">
                <a:latin typeface="Square721 BT"/>
              </a:rPr>
              <a:t>oponente</a:t>
            </a:r>
            <a:endParaRPr lang="en-US" sz="1600" b="0" i="0">
              <a:latin typeface="Square721 BT"/>
            </a:endParaRPr>
          </a:p>
          <a:p>
            <a:pPr algn="just"/>
            <a:endParaRPr lang="en-US" sz="1600" b="0" i="0" dirty="0"/>
          </a:p>
          <a:p>
            <a:pPr algn="just"/>
            <a:r>
              <a:rPr lang="en-US" sz="1600" b="0" i="0" dirty="0" err="1">
                <a:latin typeface="Square721 BT"/>
              </a:rPr>
              <a:t>Além</a:t>
            </a:r>
            <a:r>
              <a:rPr lang="en-US" sz="1600" b="0" i="0" dirty="0">
                <a:latin typeface="Square721 BT"/>
              </a:rPr>
              <a:t> </a:t>
            </a:r>
            <a:r>
              <a:rPr lang="en-US" sz="1600" b="0" i="0" dirty="0" err="1">
                <a:latin typeface="Square721 BT"/>
              </a:rPr>
              <a:t>disso</a:t>
            </a:r>
            <a:r>
              <a:rPr lang="en-US" sz="1600" b="0" i="0" dirty="0">
                <a:latin typeface="Square721 BT"/>
              </a:rPr>
              <a:t>, o dataset </a:t>
            </a:r>
            <a:r>
              <a:rPr lang="en-US" sz="1600" b="0" i="0" dirty="0" err="1">
                <a:latin typeface="Square721 BT"/>
              </a:rPr>
              <a:t>também</a:t>
            </a:r>
            <a:r>
              <a:rPr lang="en-US" sz="1600" b="0" i="0" dirty="0">
                <a:latin typeface="Square721 BT"/>
              </a:rPr>
              <a:t> </a:t>
            </a:r>
            <a:r>
              <a:rPr lang="en-US" sz="1600" b="0" i="0" dirty="0" err="1">
                <a:latin typeface="Square721 BT"/>
              </a:rPr>
              <a:t>possui</a:t>
            </a:r>
            <a:r>
              <a:rPr lang="en-US" sz="1600" b="0" i="0" dirty="0">
                <a:latin typeface="Square721 BT"/>
              </a:rPr>
              <a:t> a feature </a:t>
            </a:r>
            <a:r>
              <a:rPr lang="en-US" sz="1600" b="0" i="0" dirty="0" err="1">
                <a:latin typeface="Square721 BT"/>
              </a:rPr>
              <a:t>binária</a:t>
            </a:r>
            <a:r>
              <a:rPr lang="en-US" sz="1600" b="0" i="0" dirty="0">
                <a:latin typeface="Square721 BT"/>
              </a:rPr>
              <a:t> que </a:t>
            </a:r>
            <a:r>
              <a:rPr lang="en-US" sz="1600" b="0" i="0" dirty="0" err="1">
                <a:latin typeface="Square721 BT"/>
              </a:rPr>
              <a:t>diz</a:t>
            </a:r>
            <a:r>
              <a:rPr lang="en-US" sz="1600" b="0" i="0" dirty="0">
                <a:latin typeface="Square721 BT"/>
              </a:rPr>
              <a:t> se o time </a:t>
            </a:r>
            <a:r>
              <a:rPr lang="en-US" sz="1600" b="0" i="0" dirty="0" err="1">
                <a:latin typeface="Square721 BT"/>
              </a:rPr>
              <a:t>foi</a:t>
            </a:r>
            <a:r>
              <a:rPr lang="en-US" sz="1600" b="0" i="0" dirty="0">
                <a:latin typeface="Square721 BT"/>
              </a:rPr>
              <a:t> </a:t>
            </a:r>
            <a:r>
              <a:rPr lang="en-US" sz="1600" b="0" i="0" dirty="0" err="1">
                <a:latin typeface="Square721 BT"/>
              </a:rPr>
              <a:t>ou</a:t>
            </a:r>
            <a:r>
              <a:rPr lang="en-US" sz="1600" b="0" i="0" dirty="0">
                <a:latin typeface="Square721 BT"/>
              </a:rPr>
              <a:t> </a:t>
            </a:r>
            <a:r>
              <a:rPr lang="en-US" sz="1600" b="0" i="0" dirty="0" err="1">
                <a:latin typeface="Square721 BT"/>
              </a:rPr>
              <a:t>não</a:t>
            </a:r>
            <a:r>
              <a:rPr lang="en-US" sz="1600" b="0" i="0" dirty="0">
                <a:latin typeface="Square721 BT"/>
              </a:rPr>
              <a:t> para </a:t>
            </a:r>
            <a:r>
              <a:rPr lang="en-US" sz="1600" b="0" i="0" dirty="0" err="1">
                <a:latin typeface="Square721 BT"/>
              </a:rPr>
              <a:t>os</a:t>
            </a:r>
            <a:r>
              <a:rPr lang="en-US" sz="1600" b="0" i="0" dirty="0">
                <a:latin typeface="Square721 BT"/>
              </a:rPr>
              <a:t> Playoffs.</a:t>
            </a:r>
            <a:endParaRPr lang="en-US" sz="1600" b="0" i="0" dirty="0"/>
          </a:p>
        </p:txBody>
      </p:sp>
    </p:spTree>
    <p:extLst>
      <p:ext uri="{BB962C8B-B14F-4D97-AF65-F5344CB8AC3E}">
        <p14:creationId xmlns:p14="http://schemas.microsoft.com/office/powerpoint/2010/main" val="6551686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750CD-8399-BDB6-ED40-C111C68B1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>
                <a:ea typeface="+mj-lt"/>
                <a:cs typeface="+mj-lt"/>
              </a:rPr>
              <a:t>Machine</a:t>
            </a:r>
            <a:r>
              <a:rPr lang="pt-BR" dirty="0">
                <a:ea typeface="+mj-lt"/>
                <a:cs typeface="+mj-lt"/>
              </a:rPr>
              <a:t> Learning</a:t>
            </a:r>
            <a:r>
              <a:rPr lang="pt-BR" dirty="0">
                <a:cs typeface="Arial"/>
              </a:rPr>
              <a:t> </a:t>
            </a:r>
            <a:r>
              <a:rPr lang="en-US" dirty="0">
                <a:cs typeface="Arial"/>
              </a:rPr>
              <a:t>I</a:t>
            </a:r>
            <a:endParaRPr lang="en-US" b="0" dirty="0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080A6-0C22-1B3C-F59C-4256B23D72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lnSpc>
                <a:spcPct val="100000"/>
              </a:lnSpc>
              <a:spcBef>
                <a:spcPct val="0"/>
              </a:spcBef>
              <a:buNone/>
            </a:pPr>
            <a:r>
              <a:rPr lang="pt-BR" sz="1600" dirty="0">
                <a:cs typeface="Arial"/>
              </a:rPr>
              <a:t>A lista completa de </a:t>
            </a:r>
            <a:r>
              <a:rPr lang="pt-BR" sz="1600" dirty="0" err="1">
                <a:cs typeface="Arial"/>
              </a:rPr>
              <a:t>features</a:t>
            </a:r>
            <a:r>
              <a:rPr lang="pt-BR" sz="1600" dirty="0">
                <a:cs typeface="Arial"/>
              </a:rPr>
              <a:t> e suas explicações pode ser vista acessando este </a:t>
            </a:r>
            <a:r>
              <a:rPr lang="pt-BR" sz="1600" dirty="0">
                <a:cs typeface="Arial"/>
                <a:hlinkClick r:id="rId2"/>
              </a:rPr>
              <a:t>link</a:t>
            </a:r>
            <a:r>
              <a:rPr lang="pt-BR" sz="1600" dirty="0">
                <a:cs typeface="Arial"/>
              </a:rPr>
              <a:t>.</a:t>
            </a:r>
          </a:p>
          <a:p>
            <a:pPr marL="0" indent="0" algn="just">
              <a:lnSpc>
                <a:spcPct val="100000"/>
              </a:lnSpc>
              <a:spcBef>
                <a:spcPct val="0"/>
              </a:spcBef>
              <a:buNone/>
            </a:pPr>
            <a:endParaRPr lang="pt-BR" sz="1600" dirty="0">
              <a:cs typeface="Arial"/>
            </a:endParaRPr>
          </a:p>
          <a:p>
            <a:pPr marL="0" indent="0" algn="just">
              <a:lnSpc>
                <a:spcPct val="100000"/>
              </a:lnSpc>
              <a:spcBef>
                <a:spcPct val="0"/>
              </a:spcBef>
              <a:buNone/>
            </a:pPr>
            <a:r>
              <a:rPr lang="pt-BR" sz="1600" dirty="0">
                <a:cs typeface="Arial"/>
              </a:rPr>
              <a:t>Para resolver o problema, fizemos uma análise exploratória dos dados para entender as </a:t>
            </a:r>
            <a:r>
              <a:rPr lang="pt-BR" sz="1600" dirty="0" err="1">
                <a:cs typeface="Arial"/>
              </a:rPr>
              <a:t>features</a:t>
            </a:r>
            <a:r>
              <a:rPr lang="pt-BR" sz="1600" dirty="0">
                <a:cs typeface="Arial"/>
              </a:rPr>
              <a:t> e escolher aquelas que iam para o modelo, testamos diversos modelos de árvore e fizemos uma busca em grade de </a:t>
            </a:r>
            <a:r>
              <a:rPr lang="pt-BR" sz="1600" dirty="0" err="1">
                <a:cs typeface="Arial"/>
              </a:rPr>
              <a:t>hiperparâmetros</a:t>
            </a:r>
            <a:r>
              <a:rPr lang="pt-BR" sz="1600" dirty="0">
                <a:cs typeface="Arial"/>
              </a:rPr>
              <a:t> com validação cruzada. Também entendemos qual seria o melhor k para o KNN baseado na métrica f1-score.</a:t>
            </a:r>
            <a:endParaRPr lang="en-US" sz="1600">
              <a:cs typeface="Arial"/>
            </a:endParaRPr>
          </a:p>
          <a:p>
            <a:pPr marL="0" indent="0" algn="just">
              <a:lnSpc>
                <a:spcPct val="100000"/>
              </a:lnSpc>
              <a:spcBef>
                <a:spcPct val="0"/>
              </a:spcBef>
              <a:buNone/>
            </a:pPr>
            <a:endParaRPr lang="pt-BR" sz="1600" dirty="0">
              <a:ea typeface="+mj-lt"/>
              <a:cs typeface="+mj-lt"/>
            </a:endParaRPr>
          </a:p>
          <a:p>
            <a:pPr marL="0" indent="0" algn="just">
              <a:lnSpc>
                <a:spcPct val="100000"/>
              </a:lnSpc>
              <a:spcBef>
                <a:spcPct val="0"/>
              </a:spcBef>
              <a:buNone/>
            </a:pPr>
            <a:r>
              <a:rPr lang="pt-BR" sz="1600" dirty="0">
                <a:ea typeface="+mj-lt"/>
                <a:cs typeface="+mj-lt"/>
              </a:rPr>
              <a:t>Escolhemos o f1-score pois </a:t>
            </a:r>
            <a:r>
              <a:rPr lang="pt-BR" sz="1600" dirty="0" err="1">
                <a:ea typeface="+mj-lt"/>
                <a:cs typeface="+mj-lt"/>
              </a:rPr>
              <a:t>queriamos</a:t>
            </a:r>
            <a:r>
              <a:rPr lang="pt-BR" sz="1600" dirty="0">
                <a:ea typeface="+mj-lt"/>
                <a:cs typeface="+mj-lt"/>
              </a:rPr>
              <a:t> obter o máximo de precisão e </a:t>
            </a:r>
            <a:r>
              <a:rPr lang="pt-BR" sz="1600" dirty="0" err="1">
                <a:ea typeface="+mj-lt"/>
                <a:cs typeface="+mj-lt"/>
              </a:rPr>
              <a:t>revocação</a:t>
            </a:r>
            <a:r>
              <a:rPr lang="pt-BR" sz="1600" dirty="0">
                <a:ea typeface="+mj-lt"/>
                <a:cs typeface="+mj-lt"/>
              </a:rPr>
              <a:t>. Percebemos que a nossa variável target era desbalanceada, realizamos testes mudando a métrica para precisão sem diferenças consideráveis nos resultados, então acabamos por manter o f1-score.</a:t>
            </a:r>
            <a:endParaRPr lang="en-US" sz="1600" dirty="0">
              <a:ea typeface="+mj-lt"/>
              <a:cs typeface="+mj-lt"/>
            </a:endParaRPr>
          </a:p>
          <a:p>
            <a:pPr marL="0" indent="0" algn="just">
              <a:lnSpc>
                <a:spcPct val="100000"/>
              </a:lnSpc>
              <a:spcBef>
                <a:spcPct val="0"/>
              </a:spcBef>
              <a:buNone/>
            </a:pPr>
            <a:endParaRPr lang="pt-BR" sz="1600" dirty="0">
              <a:ea typeface="+mj-lt"/>
              <a:cs typeface="+mj-lt"/>
            </a:endParaRPr>
          </a:p>
          <a:p>
            <a:pPr marL="0" indent="0" algn="just">
              <a:lnSpc>
                <a:spcPct val="100000"/>
              </a:lnSpc>
              <a:spcBef>
                <a:spcPct val="0"/>
              </a:spcBef>
              <a:buNone/>
            </a:pPr>
            <a:r>
              <a:rPr lang="pt-BR" sz="1600" dirty="0">
                <a:cs typeface="Arial"/>
              </a:rPr>
              <a:t>Os notebooks podem ser acessados neste </a:t>
            </a:r>
            <a:r>
              <a:rPr lang="pt-BR" sz="1600" dirty="0">
                <a:cs typeface="Arial"/>
                <a:hlinkClick r:id="rId3"/>
              </a:rPr>
              <a:t>link</a:t>
            </a:r>
            <a:r>
              <a:rPr lang="pt-BR" sz="1600" dirty="0">
                <a:cs typeface="Arial"/>
              </a:rPr>
              <a:t>.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pt-BR" sz="1600" dirty="0">
                <a:cs typeface="Arial"/>
              </a:rPr>
              <a:t>Há também o link para o </a:t>
            </a:r>
            <a:r>
              <a:rPr lang="pt-BR" sz="1600" dirty="0" err="1">
                <a:cs typeface="Arial"/>
              </a:rPr>
              <a:t>github</a:t>
            </a:r>
            <a:r>
              <a:rPr lang="pt-BR" sz="1600" dirty="0">
                <a:cs typeface="Arial"/>
              </a:rPr>
              <a:t> do projeto: </a:t>
            </a:r>
            <a:r>
              <a:rPr lang="pt-BR" sz="1600" dirty="0">
                <a:ea typeface="+mj-lt"/>
                <a:cs typeface="+mj-lt"/>
                <a:hlinkClick r:id="rId4"/>
              </a:rPr>
              <a:t>https://github.com/paciencia/moneyball_sandbox</a:t>
            </a:r>
          </a:p>
          <a:p>
            <a:pPr marL="0" indent="0" algn="just">
              <a:lnSpc>
                <a:spcPct val="100000"/>
              </a:lnSpc>
              <a:spcBef>
                <a:spcPct val="0"/>
              </a:spcBef>
              <a:buNone/>
            </a:pPr>
            <a:endParaRPr lang="pt-BR" sz="1600" dirty="0">
              <a:cs typeface="Arial"/>
            </a:endParaRPr>
          </a:p>
          <a:p>
            <a:pPr marL="0" indent="0" algn="just">
              <a:lnSpc>
                <a:spcPct val="100000"/>
              </a:lnSpc>
              <a:spcBef>
                <a:spcPct val="0"/>
              </a:spcBef>
              <a:buNone/>
            </a:pPr>
            <a:r>
              <a:rPr lang="pt-BR" sz="1600" dirty="0">
                <a:cs typeface="Arial"/>
              </a:rPr>
              <a:t>No próximo slide, apresentaremos os resultados da análise.</a:t>
            </a:r>
          </a:p>
          <a:p>
            <a:pPr marL="0" indent="0" algn="just">
              <a:lnSpc>
                <a:spcPct val="100000"/>
              </a:lnSpc>
              <a:spcBef>
                <a:spcPct val="0"/>
              </a:spcBef>
              <a:buNone/>
            </a:pPr>
            <a:endParaRPr lang="en-US" sz="160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854864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750CD-8399-BDB6-ED40-C111C68B1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>
                <a:ea typeface="+mj-lt"/>
                <a:cs typeface="+mj-lt"/>
              </a:rPr>
              <a:t>Machine</a:t>
            </a:r>
            <a:r>
              <a:rPr lang="pt-BR" dirty="0">
                <a:ea typeface="+mj-lt"/>
                <a:cs typeface="+mj-lt"/>
              </a:rPr>
              <a:t> Learning</a:t>
            </a:r>
            <a:r>
              <a:rPr lang="pt-BR" dirty="0">
                <a:cs typeface="Arial"/>
              </a:rPr>
              <a:t> </a:t>
            </a:r>
            <a:r>
              <a:rPr lang="en-US" dirty="0">
                <a:cs typeface="Arial"/>
              </a:rPr>
              <a:t>I</a:t>
            </a:r>
            <a:endParaRPr lang="en-US" b="0" dirty="0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080A6-0C22-1B3C-F59C-4256B23D72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313" y="1052513"/>
            <a:ext cx="8353425" cy="3959363"/>
          </a:xfrm>
        </p:spPr>
        <p:txBody>
          <a:bodyPr/>
          <a:lstStyle/>
          <a:p>
            <a:pPr marL="0" indent="0" algn="just">
              <a:lnSpc>
                <a:spcPct val="100000"/>
              </a:lnSpc>
              <a:spcBef>
                <a:spcPct val="0"/>
              </a:spcBef>
              <a:buNone/>
            </a:pPr>
            <a:r>
              <a:rPr lang="pt-BR" sz="1600" b="1" dirty="0">
                <a:ea typeface="+mj-lt"/>
                <a:cs typeface="+mj-lt"/>
              </a:rPr>
              <a:t>RESULTADOS - ÁRVORE DE DECISÃO</a:t>
            </a:r>
            <a:endParaRPr lang="en-US" sz="1600" b="1" dirty="0">
              <a:ea typeface="+mj-lt"/>
              <a:cs typeface="+mj-lt"/>
            </a:endParaRPr>
          </a:p>
          <a:p>
            <a:pPr marL="0" indent="0" algn="just">
              <a:lnSpc>
                <a:spcPct val="100000"/>
              </a:lnSpc>
              <a:spcBef>
                <a:spcPct val="0"/>
              </a:spcBef>
              <a:buNone/>
            </a:pPr>
            <a:endParaRPr lang="pt-BR" sz="1600" dirty="0">
              <a:ea typeface="+mj-lt"/>
              <a:cs typeface="+mj-lt"/>
            </a:endParaRPr>
          </a:p>
          <a:p>
            <a:pPr marL="0" indent="0" algn="just">
              <a:lnSpc>
                <a:spcPct val="100000"/>
              </a:lnSpc>
              <a:spcBef>
                <a:spcPct val="0"/>
              </a:spcBef>
              <a:buNone/>
            </a:pPr>
            <a:r>
              <a:rPr lang="pt-BR" sz="1600" dirty="0">
                <a:ea typeface="+mj-lt"/>
                <a:cs typeface="+mj-lt"/>
              </a:rPr>
              <a:t>O melhor modelo foi o modelo de Árvore de Decisão com profundidade máxima de 2 níveis e mínimo de 50 folhas. O modelo apresentou a mesma acurácia de treino e teste, com 88%. Abaixo apresentamos o </a:t>
            </a:r>
            <a:r>
              <a:rPr lang="pt-BR" sz="1600" dirty="0" err="1">
                <a:ea typeface="+mj-lt"/>
                <a:cs typeface="+mj-lt"/>
              </a:rPr>
              <a:t>report</a:t>
            </a:r>
            <a:r>
              <a:rPr lang="pt-BR" sz="1600" dirty="0">
                <a:ea typeface="+mj-lt"/>
                <a:cs typeface="+mj-lt"/>
              </a:rPr>
              <a:t> de classificação:</a:t>
            </a:r>
          </a:p>
          <a:p>
            <a:pPr marL="0" indent="0" algn="just">
              <a:lnSpc>
                <a:spcPct val="100000"/>
              </a:lnSpc>
              <a:spcBef>
                <a:spcPct val="0"/>
              </a:spcBef>
              <a:buNone/>
            </a:pPr>
            <a:endParaRPr lang="pt-BR" sz="1600" dirty="0">
              <a:cs typeface="Arial"/>
            </a:endParaRPr>
          </a:p>
          <a:p>
            <a:pPr marL="0" indent="0" algn="just">
              <a:lnSpc>
                <a:spcPct val="100000"/>
              </a:lnSpc>
              <a:spcBef>
                <a:spcPct val="0"/>
              </a:spcBef>
              <a:buNone/>
            </a:pPr>
            <a:endParaRPr lang="pt-BR" sz="1600" dirty="0">
              <a:ea typeface="+mj-lt"/>
              <a:cs typeface="+mj-lt"/>
            </a:endParaRPr>
          </a:p>
          <a:p>
            <a:pPr marL="0" indent="0" algn="just">
              <a:lnSpc>
                <a:spcPct val="100000"/>
              </a:lnSpc>
              <a:spcBef>
                <a:spcPct val="0"/>
              </a:spcBef>
              <a:buNone/>
            </a:pPr>
            <a:endParaRPr lang="pt-BR" sz="1600" dirty="0">
              <a:ea typeface="+mj-lt"/>
              <a:cs typeface="+mj-lt"/>
            </a:endParaRPr>
          </a:p>
          <a:p>
            <a:pPr algn="just">
              <a:buNone/>
            </a:pPr>
            <a:r>
              <a:rPr lang="pt-BR" sz="1600" dirty="0">
                <a:ea typeface="+mj-lt"/>
                <a:cs typeface="+mj-lt"/>
              </a:rPr>
              <a:t>              </a:t>
            </a:r>
            <a:endParaRPr lang="pt-BR" dirty="0">
              <a:ea typeface="+mj-lt"/>
              <a:cs typeface="+mj-lt"/>
            </a:endParaRPr>
          </a:p>
          <a:p>
            <a:pPr algn="just">
              <a:buNone/>
            </a:pPr>
            <a:endParaRPr lang="pt-BR" sz="1600" dirty="0">
              <a:ea typeface="+mj-lt"/>
              <a:cs typeface="+mj-lt"/>
            </a:endParaRPr>
          </a:p>
          <a:p>
            <a:pPr algn="just">
              <a:buNone/>
            </a:pPr>
            <a:endParaRPr lang="pt-BR" sz="1600" dirty="0">
              <a:ea typeface="+mj-lt"/>
              <a:cs typeface="+mj-lt"/>
            </a:endParaRPr>
          </a:p>
          <a:p>
            <a:pPr algn="just">
              <a:buNone/>
            </a:pPr>
            <a:endParaRPr lang="pt-BR" sz="1600" dirty="0">
              <a:ea typeface="+mj-lt"/>
              <a:cs typeface="+mj-lt"/>
            </a:endParaRPr>
          </a:p>
          <a:p>
            <a:pPr algn="just">
              <a:buNone/>
            </a:pPr>
            <a:endParaRPr lang="pt-BR" sz="1600" dirty="0">
              <a:ea typeface="+mj-lt"/>
              <a:cs typeface="+mj-lt"/>
            </a:endParaRPr>
          </a:p>
          <a:p>
            <a:pPr algn="just">
              <a:buNone/>
            </a:pPr>
            <a:r>
              <a:rPr lang="pt-BR" sz="1600" dirty="0">
                <a:ea typeface="+mj-lt"/>
                <a:cs typeface="+mj-lt"/>
              </a:rPr>
              <a:t>Para a classe 1, a melhor precisão foi de 68, recall de 79, e f1 de 73. </a:t>
            </a:r>
            <a:endParaRPr lang="pt-BR" sz="1600" dirty="0">
              <a:cs typeface="Arial"/>
            </a:endParaRPr>
          </a:p>
        </p:txBody>
      </p:sp>
      <p:pic>
        <p:nvPicPr>
          <p:cNvPr id="4" name="Picture 4" descr="A picture containing table&#10;&#10;Description automatically generated">
            <a:extLst>
              <a:ext uri="{FF2B5EF4-FFF2-40B4-BE49-F238E27FC236}">
                <a16:creationId xmlns:a16="http://schemas.microsoft.com/office/drawing/2014/main" id="{E4527195-E746-2AE0-438A-7AE32AEF5E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128" r="-153" b="-459"/>
          <a:stretch/>
        </p:blipFill>
        <p:spPr>
          <a:xfrm>
            <a:off x="1622377" y="2593119"/>
            <a:ext cx="5584620" cy="179940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E4CD215-A9E1-92C3-5584-A6E153C3268B}"/>
              </a:ext>
            </a:extLst>
          </p:cNvPr>
          <p:cNvSpPr txBox="1"/>
          <p:nvPr/>
        </p:nvSpPr>
        <p:spPr>
          <a:xfrm>
            <a:off x="471168" y="4974609"/>
            <a:ext cx="8348284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0" i="0" dirty="0" err="1">
                <a:latin typeface="Arial"/>
                <a:cs typeface="Arial"/>
              </a:rPr>
              <a:t>Repare</a:t>
            </a:r>
            <a:r>
              <a:rPr lang="en-US" sz="1600" b="0" i="0" dirty="0">
                <a:latin typeface="Arial"/>
                <a:cs typeface="Arial"/>
              </a:rPr>
              <a:t> que </a:t>
            </a:r>
            <a:r>
              <a:rPr lang="en-US" sz="1600" b="0" i="0" dirty="0" err="1">
                <a:latin typeface="Arial"/>
                <a:cs typeface="Arial"/>
              </a:rPr>
              <a:t>tivemos</a:t>
            </a:r>
            <a:r>
              <a:rPr lang="en-US" sz="1600" b="0" i="0" dirty="0">
                <a:latin typeface="Arial"/>
                <a:cs typeface="Arial"/>
              </a:rPr>
              <a:t> </a:t>
            </a:r>
            <a:r>
              <a:rPr lang="en-US" sz="1600" b="0" i="0" dirty="0" err="1">
                <a:latin typeface="Arial"/>
                <a:cs typeface="Arial"/>
              </a:rPr>
              <a:t>apenas</a:t>
            </a:r>
            <a:r>
              <a:rPr lang="en-US" sz="1600" b="0" i="0" dirty="0">
                <a:latin typeface="Arial"/>
                <a:cs typeface="Arial"/>
              </a:rPr>
              <a:t> 80 </a:t>
            </a:r>
            <a:r>
              <a:rPr lang="en-US" sz="1600" b="0" i="0" dirty="0" err="1">
                <a:latin typeface="Arial"/>
                <a:cs typeface="Arial"/>
              </a:rPr>
              <a:t>amostras</a:t>
            </a:r>
            <a:r>
              <a:rPr lang="en-US" sz="1600" b="0" i="0" dirty="0">
                <a:latin typeface="Arial"/>
                <a:cs typeface="Arial"/>
              </a:rPr>
              <a:t> da </a:t>
            </a:r>
            <a:r>
              <a:rPr lang="en-US" sz="1600" b="0" i="0" dirty="0" err="1">
                <a:latin typeface="Arial"/>
                <a:cs typeface="Arial"/>
              </a:rPr>
              <a:t>classe</a:t>
            </a:r>
            <a:r>
              <a:rPr lang="en-US" sz="1600" b="0" i="0" dirty="0">
                <a:latin typeface="Arial"/>
                <a:cs typeface="Arial"/>
              </a:rPr>
              <a:t> 1 para </a:t>
            </a:r>
            <a:r>
              <a:rPr lang="en-US" sz="1600" b="0" i="0" dirty="0" err="1">
                <a:latin typeface="Arial"/>
                <a:cs typeface="Arial"/>
              </a:rPr>
              <a:t>testar</a:t>
            </a:r>
            <a:r>
              <a:rPr lang="en-US" sz="1600" b="0" i="0" dirty="0">
                <a:latin typeface="Arial"/>
                <a:cs typeface="Arial"/>
              </a:rPr>
              <a:t>. </a:t>
            </a:r>
            <a:r>
              <a:rPr lang="en-US" sz="1600" b="0" i="0" dirty="0" err="1">
                <a:latin typeface="Arial"/>
                <a:cs typeface="Arial"/>
              </a:rPr>
              <a:t>Provavelmente</a:t>
            </a:r>
            <a:r>
              <a:rPr lang="en-US" sz="1600" b="0" i="0" dirty="0">
                <a:latin typeface="Arial"/>
                <a:cs typeface="Arial"/>
              </a:rPr>
              <a:t>, </a:t>
            </a:r>
            <a:r>
              <a:rPr lang="en-US" sz="1600" b="0" i="0" dirty="0" err="1">
                <a:latin typeface="Arial"/>
                <a:cs typeface="Arial"/>
              </a:rPr>
              <a:t>aumentando</a:t>
            </a:r>
            <a:r>
              <a:rPr lang="en-US" sz="1600" b="0" i="0" dirty="0">
                <a:latin typeface="Arial"/>
                <a:cs typeface="Arial"/>
              </a:rPr>
              <a:t> o dataset, </a:t>
            </a:r>
            <a:r>
              <a:rPr lang="en-US" sz="1600" b="0" i="0" dirty="0" err="1">
                <a:latin typeface="Arial"/>
                <a:cs typeface="Arial"/>
              </a:rPr>
              <a:t>ou</a:t>
            </a:r>
            <a:r>
              <a:rPr lang="en-US" sz="1600" b="0" i="0" dirty="0">
                <a:latin typeface="Arial"/>
                <a:cs typeface="Arial"/>
              </a:rPr>
              <a:t> </a:t>
            </a:r>
            <a:r>
              <a:rPr lang="en-US" sz="1600" b="0" i="0" dirty="0" err="1">
                <a:latin typeface="Arial"/>
                <a:cs typeface="Arial"/>
              </a:rPr>
              <a:t>mudando</a:t>
            </a:r>
            <a:r>
              <a:rPr lang="en-US" sz="1600" b="0" i="0" dirty="0">
                <a:latin typeface="Arial"/>
                <a:cs typeface="Arial"/>
              </a:rPr>
              <a:t> para outro </a:t>
            </a:r>
            <a:r>
              <a:rPr lang="en-US" sz="1600" b="0" i="0" dirty="0" err="1">
                <a:latin typeface="Arial"/>
                <a:cs typeface="Arial"/>
              </a:rPr>
              <a:t>tipo</a:t>
            </a:r>
            <a:r>
              <a:rPr lang="en-US" sz="1600" b="0" i="0" dirty="0">
                <a:latin typeface="Arial"/>
                <a:cs typeface="Arial"/>
              </a:rPr>
              <a:t> de </a:t>
            </a:r>
            <a:r>
              <a:rPr lang="en-US" sz="1600" b="0" i="0" dirty="0" err="1">
                <a:latin typeface="Arial"/>
                <a:cs typeface="Arial"/>
              </a:rPr>
              <a:t>algoritmo</a:t>
            </a:r>
            <a:r>
              <a:rPr lang="en-US" sz="1600" b="0" i="0" dirty="0">
                <a:latin typeface="Arial"/>
                <a:cs typeface="Arial"/>
              </a:rPr>
              <a:t> com </a:t>
            </a:r>
            <a:r>
              <a:rPr lang="en-US" sz="1600" b="0" i="0" dirty="0" err="1">
                <a:latin typeface="Arial"/>
                <a:cs typeface="Arial"/>
              </a:rPr>
              <a:t>mais</a:t>
            </a:r>
            <a:r>
              <a:rPr lang="en-US" sz="1600" b="0" i="0" dirty="0">
                <a:latin typeface="Arial"/>
                <a:cs typeface="Arial"/>
              </a:rPr>
              <a:t> </a:t>
            </a:r>
            <a:r>
              <a:rPr lang="en-US" sz="1600" b="0" i="0" dirty="0" err="1">
                <a:latin typeface="Arial"/>
                <a:cs typeface="Arial"/>
              </a:rPr>
              <a:t>árvores</a:t>
            </a:r>
            <a:r>
              <a:rPr lang="en-US" sz="1600" b="0" i="0" dirty="0">
                <a:latin typeface="Arial"/>
                <a:cs typeface="Arial"/>
              </a:rPr>
              <a:t>, </a:t>
            </a:r>
            <a:r>
              <a:rPr lang="en-US" sz="1600" b="0" i="0" dirty="0" err="1">
                <a:latin typeface="Arial"/>
                <a:cs typeface="Arial"/>
              </a:rPr>
              <a:t>teremos</a:t>
            </a:r>
            <a:r>
              <a:rPr lang="en-US" sz="1600" b="0" i="0" dirty="0">
                <a:latin typeface="Arial"/>
                <a:cs typeface="Arial"/>
              </a:rPr>
              <a:t> </a:t>
            </a:r>
            <a:r>
              <a:rPr lang="en-US" sz="1600" b="0" i="0" dirty="0" err="1">
                <a:latin typeface="Arial"/>
                <a:cs typeface="Arial"/>
              </a:rPr>
              <a:t>resultados</a:t>
            </a:r>
            <a:r>
              <a:rPr lang="en-US" sz="1600" b="0" i="0" dirty="0">
                <a:latin typeface="Arial"/>
                <a:cs typeface="Arial"/>
              </a:rPr>
              <a:t> </a:t>
            </a:r>
            <a:r>
              <a:rPr lang="en-US" sz="1600" b="0" i="0" dirty="0" err="1">
                <a:latin typeface="Arial"/>
                <a:cs typeface="Arial"/>
              </a:rPr>
              <a:t>melhores</a:t>
            </a:r>
            <a:r>
              <a:rPr lang="en-US" sz="1600" b="0" i="0" dirty="0">
                <a:latin typeface="Arial"/>
                <a:cs typeface="Arial"/>
              </a:rPr>
              <a:t>.</a:t>
            </a:r>
          </a:p>
          <a:p>
            <a:endParaRPr lang="en-US" sz="1600" b="0" i="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43159753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FFFFCC"/>
      </a:dk2>
      <a:lt2>
        <a:srgbClr val="FFFFFF"/>
      </a:lt2>
      <a:accent1>
        <a:srgbClr val="C0C000"/>
      </a:accent1>
      <a:accent2>
        <a:srgbClr val="FF8000"/>
      </a:accent2>
      <a:accent3>
        <a:srgbClr val="FFFFE2"/>
      </a:accent3>
      <a:accent4>
        <a:srgbClr val="DADADA"/>
      </a:accent4>
      <a:accent5>
        <a:srgbClr val="DCDCAA"/>
      </a:accent5>
      <a:accent6>
        <a:srgbClr val="E77300"/>
      </a:accent6>
      <a:hlink>
        <a:srgbClr val="C00000"/>
      </a:hlink>
      <a:folHlink>
        <a:srgbClr val="808080"/>
      </a:folHlink>
    </a:clrScheme>
    <a:fontScheme name="Default Design">
      <a:majorFont>
        <a:latin typeface="Arial"/>
        <a:ea typeface=""/>
        <a:cs typeface=""/>
      </a:majorFont>
      <a:minorFont>
        <a:latin typeface="Square721 BT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1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Square721 BT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1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Square721 BT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FFFFFF"/>
        </a:dk1>
        <a:lt1>
          <a:srgbClr val="FFFFFF"/>
        </a:lt1>
        <a:dk2>
          <a:srgbClr val="FFFFFF"/>
        </a:dk2>
        <a:lt2>
          <a:srgbClr val="000000"/>
        </a:lt2>
        <a:accent1>
          <a:srgbClr val="C0C000"/>
        </a:accent1>
        <a:accent2>
          <a:srgbClr val="FF8000"/>
        </a:accent2>
        <a:accent3>
          <a:srgbClr val="FFFFFF"/>
        </a:accent3>
        <a:accent4>
          <a:srgbClr val="DADADA"/>
        </a:accent4>
        <a:accent5>
          <a:srgbClr val="DCDCAA"/>
        </a:accent5>
        <a:accent6>
          <a:srgbClr val="E77300"/>
        </a:accent6>
        <a:hlink>
          <a:srgbClr val="C000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4_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15310</TotalTime>
  <Words>582</Words>
  <Application>Microsoft Office PowerPoint</Application>
  <PresentationFormat>Custom</PresentationFormat>
  <Paragraphs>40</Paragraphs>
  <Slides>19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Default Design</vt:lpstr>
      <vt:lpstr>Tema do Office</vt:lpstr>
      <vt:lpstr>1_Tema do Office</vt:lpstr>
      <vt:lpstr>4_Personalizar design</vt:lpstr>
      <vt:lpstr>Machine Learning I</vt:lpstr>
      <vt:lpstr>Machine Learning I</vt:lpstr>
      <vt:lpstr>Machine Learning I</vt:lpstr>
      <vt:lpstr>Machine Learning I</vt:lpstr>
      <vt:lpstr>Machine Learning I</vt:lpstr>
      <vt:lpstr>Machine Learning I</vt:lpstr>
      <vt:lpstr>Machine Learning I</vt:lpstr>
      <vt:lpstr>Machine Learning I</vt:lpstr>
      <vt:lpstr>Machine Learning I</vt:lpstr>
      <vt:lpstr>Machine Learning I</vt:lpstr>
      <vt:lpstr>Machine Learning I</vt:lpstr>
      <vt:lpstr>Machine Learning I</vt:lpstr>
      <vt:lpstr>Machine Learning I</vt:lpstr>
      <vt:lpstr>Machine Learning I</vt:lpstr>
      <vt:lpstr>Machine Learning I</vt:lpstr>
      <vt:lpstr>Machine Learning I</vt:lpstr>
      <vt:lpstr>Machine Learning I</vt:lpstr>
      <vt:lpstr>Machine Learning I</vt:lpstr>
      <vt:lpstr>Machine Learning I</vt:lpstr>
    </vt:vector>
  </TitlesOfParts>
  <Company>Hewlett 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FIAP - FACULDADE DE INFORMÁTICA PAULISTA</dc:title>
  <dc:creator>Gutenberg Silveira</dc:creator>
  <cp:lastModifiedBy>Gabriel Macorin</cp:lastModifiedBy>
  <cp:revision>2762</cp:revision>
  <cp:lastPrinted>2017-11-10T13:58:24Z</cp:lastPrinted>
  <dcterms:created xsi:type="dcterms:W3CDTF">1999-05-02T13:25:21Z</dcterms:created>
  <dcterms:modified xsi:type="dcterms:W3CDTF">2022-07-03T04:51:13Z</dcterms:modified>
</cp:coreProperties>
</file>