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6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6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6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6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69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70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71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7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73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7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75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76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77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78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9" r:id="rId2"/>
  </p:sldMasterIdLst>
  <p:notesMasterIdLst>
    <p:notesMasterId r:id="rId95"/>
  </p:notesMasterIdLst>
  <p:handoutMasterIdLst>
    <p:handoutMasterId r:id="rId96"/>
  </p:handout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5" r:id="rId40"/>
    <p:sldId id="306" r:id="rId41"/>
    <p:sldId id="304" r:id="rId42"/>
    <p:sldId id="307" r:id="rId43"/>
    <p:sldId id="308" r:id="rId44"/>
    <p:sldId id="309" r:id="rId45"/>
    <p:sldId id="310" r:id="rId46"/>
    <p:sldId id="311" r:id="rId47"/>
    <p:sldId id="312" r:id="rId48"/>
    <p:sldId id="33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79354" autoAdjust="0"/>
  </p:normalViewPr>
  <p:slideViewPr>
    <p:cSldViewPr>
      <p:cViewPr varScale="1">
        <p:scale>
          <a:sx n="67" d="100"/>
          <a:sy n="67" d="100"/>
        </p:scale>
        <p:origin x="1277" y="6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9/28/2015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343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9/28/2015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988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7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a:4 b:7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879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499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265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182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4999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9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6059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475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enter an integer value: 702 </a:t>
            </a:r>
            <a:endParaRPr lang="hu-HU" dirty="0" smtClean="0"/>
          </a:p>
          <a:p>
            <a:r>
              <a:rPr lang="en-US" dirty="0" smtClean="0"/>
              <a:t>The value you entered is 702 and its double is 1404.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6667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What's your name? Homer Simpson Hello Homer Simpson. What is your favorite team? The Isotopes I like The Isotopes too!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809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8323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price: 22.25</a:t>
            </a:r>
          </a:p>
          <a:p>
            <a:r>
              <a:rPr lang="en-US" dirty="0" smtClean="0"/>
              <a:t>Enter quantity: 7</a:t>
            </a:r>
          </a:p>
          <a:p>
            <a:r>
              <a:rPr lang="en-US" dirty="0" smtClean="0"/>
              <a:t>Total price: 155.75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0271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8236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10, 9, 8, 7, 6, 5, 4, 3, 2, 1, </a:t>
            </a:r>
            <a:r>
              <a:rPr lang="hu-HU" dirty="0" err="1" smtClean="0"/>
              <a:t>liftoff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357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text: hello</a:t>
            </a:r>
          </a:p>
          <a:p>
            <a:r>
              <a:rPr lang="en-US" dirty="0" smtClean="0"/>
              <a:t>You entered: hello</a:t>
            </a:r>
          </a:p>
          <a:p>
            <a:r>
              <a:rPr lang="en-US" dirty="0" smtClean="0"/>
              <a:t>Enter text: who's there?</a:t>
            </a:r>
          </a:p>
          <a:p>
            <a:r>
              <a:rPr lang="en-US" dirty="0" smtClean="0"/>
              <a:t>You entered: who's there?</a:t>
            </a:r>
          </a:p>
          <a:p>
            <a:r>
              <a:rPr lang="en-US" dirty="0" smtClean="0"/>
              <a:t>Enter text: goodbye</a:t>
            </a:r>
          </a:p>
          <a:p>
            <a:r>
              <a:rPr lang="en-US" dirty="0" smtClean="0"/>
              <a:t>You entered: goodbye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6695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10, 9, 8, 7, 6, 5, 4, 3, 2, 1, liftoff!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4334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10, 9, 8, 7, 6, 5, 4, 3, 2, 1, liftoff!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8480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[H][e][l][l][o][!]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507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10, 9, 8, 7, 6, 5, 4, 3, countdown aborted!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736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10, 9, 8, 7, 6, 4, 3, 2, 1, liftoff!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2655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10, 9, 8, 7, 6, 4, 3, 2, 1, liftoff!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403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9727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result</a:t>
            </a:r>
            <a:r>
              <a:rPr lang="hu-HU" dirty="0" smtClean="0"/>
              <a:t> is 8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565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result is 5</a:t>
            </a:r>
          </a:p>
          <a:p>
            <a:r>
              <a:rPr lang="en-US" dirty="0" smtClean="0"/>
              <a:t>The second result is 5</a:t>
            </a:r>
          </a:p>
          <a:p>
            <a:r>
              <a:rPr lang="en-US" dirty="0" smtClean="0"/>
              <a:t>The third result is 2</a:t>
            </a:r>
          </a:p>
          <a:p>
            <a:r>
              <a:rPr lang="en-US" dirty="0" smtClean="0"/>
              <a:t>The fourth result is 6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6681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x=1, y=3, z=7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2575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x=2, y=6, z=14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8443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x=2, y=6, z=14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972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6</a:t>
            </a:r>
          </a:p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0917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Please, enter number (0 to exit): 9</a:t>
            </a:r>
          </a:p>
          <a:p>
            <a:r>
              <a:rPr lang="en-US" dirty="0" smtClean="0"/>
              <a:t>It is odd.</a:t>
            </a:r>
          </a:p>
          <a:p>
            <a:r>
              <a:rPr lang="en-US" dirty="0" smtClean="0"/>
              <a:t>Please, enter number (0 to exit): 6</a:t>
            </a:r>
          </a:p>
          <a:p>
            <a:r>
              <a:rPr lang="en-US" dirty="0" smtClean="0"/>
              <a:t>It is even.</a:t>
            </a:r>
          </a:p>
          <a:p>
            <a:r>
              <a:rPr lang="en-US" dirty="0" smtClean="0"/>
              <a:t>Please, enter number (0 to exit): 1030</a:t>
            </a:r>
          </a:p>
          <a:p>
            <a:r>
              <a:rPr lang="en-US" dirty="0" smtClean="0"/>
              <a:t>It is even.</a:t>
            </a:r>
          </a:p>
          <a:p>
            <a:r>
              <a:rPr lang="en-US" dirty="0" smtClean="0"/>
              <a:t>Please, enter number (0 to exit): 0</a:t>
            </a:r>
          </a:p>
          <a:p>
            <a:r>
              <a:rPr lang="en-US" dirty="0" smtClean="0"/>
              <a:t>It is even.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9503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9! = 362880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505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</a:p>
          <a:p>
            <a:r>
              <a:rPr lang="en-US" dirty="0" smtClean="0"/>
              <a:t>2.5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7800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</a:p>
          <a:p>
            <a:r>
              <a:rPr lang="en-US" dirty="0" smtClean="0"/>
              <a:t>2.5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550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87269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</a:p>
          <a:p>
            <a:r>
              <a:rPr lang="en-US" dirty="0" smtClean="0"/>
              <a:t>2.5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3588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</a:p>
          <a:p>
            <a:r>
              <a:rPr lang="en-US" dirty="0" smtClean="0"/>
              <a:t>30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95513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0455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inner block:</a:t>
            </a:r>
          </a:p>
          <a:p>
            <a:r>
              <a:rPr lang="sv-SE" dirty="0" smtClean="0"/>
              <a:t>x: 50</a:t>
            </a:r>
          </a:p>
          <a:p>
            <a:r>
              <a:rPr lang="sv-SE" dirty="0" smtClean="0"/>
              <a:t>y: 50</a:t>
            </a:r>
          </a:p>
          <a:p>
            <a:r>
              <a:rPr lang="sv-SE" dirty="0" smtClean="0"/>
              <a:t>outer block:</a:t>
            </a:r>
          </a:p>
          <a:p>
            <a:r>
              <a:rPr lang="sv-SE" dirty="0" smtClean="0"/>
              <a:t>x: 10</a:t>
            </a:r>
          </a:p>
          <a:p>
            <a:r>
              <a:rPr lang="sv-SE" dirty="0" smtClean="0"/>
              <a:t>y: 50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69296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5</a:t>
            </a:r>
          </a:p>
          <a:p>
            <a:r>
              <a:rPr lang="sv-SE" dirty="0" smtClean="0"/>
              <a:t>6.2832</a:t>
            </a:r>
          </a:p>
          <a:p>
            <a:r>
              <a:rPr lang="sv-SE" dirty="0" smtClean="0"/>
              <a:t>3.1416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9740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5</a:t>
            </a:r>
          </a:p>
          <a:p>
            <a:r>
              <a:rPr lang="sv-SE" dirty="0" smtClean="0"/>
              <a:t>2.7183</a:t>
            </a:r>
          </a:p>
          <a:p>
            <a:r>
              <a:rPr lang="sv-SE" dirty="0" smtClean="0"/>
              <a:t>10</a:t>
            </a:r>
          </a:p>
          <a:p>
            <a:r>
              <a:rPr lang="sv-SE" dirty="0" smtClean="0"/>
              <a:t>3.1416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9649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5</a:t>
            </a:r>
          </a:p>
          <a:p>
            <a:r>
              <a:rPr lang="sv-SE" dirty="0" smtClean="0"/>
              <a:t>10</a:t>
            </a:r>
          </a:p>
          <a:p>
            <a:r>
              <a:rPr lang="sv-SE" dirty="0" smtClean="0"/>
              <a:t>3.1416</a:t>
            </a:r>
          </a:p>
          <a:p>
            <a:r>
              <a:rPr lang="sv-SE" dirty="0" smtClean="0"/>
              <a:t>2.7183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5696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5</a:t>
            </a:r>
          </a:p>
          <a:p>
            <a:r>
              <a:rPr lang="sv-SE" dirty="0" smtClean="0"/>
              <a:t>3.1416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6562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61397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0</a:t>
            </a:r>
          </a:p>
          <a:p>
            <a:r>
              <a:rPr lang="sv-SE" dirty="0" smtClean="0"/>
              <a:t>4285838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162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66258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12206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73208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90601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5 10 15</a:t>
            </a:r>
          </a:p>
          <a:p>
            <a:r>
              <a:rPr lang="hu-HU" dirty="0" smtClean="0"/>
              <a:t>2 4 6 8 10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89362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5 10 15</a:t>
            </a:r>
          </a:p>
          <a:p>
            <a:r>
              <a:rPr lang="hu-HU" smtClean="0"/>
              <a:t>2 4 6 8 10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84593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981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your name? Homer</a:t>
            </a:r>
          </a:p>
          <a:p>
            <a:r>
              <a:rPr lang="en-US" dirty="0" smtClean="0"/>
              <a:t>Where do you live? Greece</a:t>
            </a:r>
          </a:p>
          <a:p>
            <a:r>
              <a:rPr lang="en-US" dirty="0" smtClean="0"/>
              <a:t>Hello, Homer from Greece!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2279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79192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firstvalue</a:t>
            </a:r>
            <a:r>
              <a:rPr lang="en-US" dirty="0" smtClean="0"/>
              <a:t> is 10</a:t>
            </a:r>
          </a:p>
          <a:p>
            <a:r>
              <a:rPr lang="en-US" dirty="0" err="1" smtClean="0"/>
              <a:t>secondvalue</a:t>
            </a:r>
            <a:r>
              <a:rPr lang="en-US" dirty="0" smtClean="0"/>
              <a:t> is 20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1297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firstvalue</a:t>
            </a:r>
            <a:r>
              <a:rPr lang="en-US" dirty="0" smtClean="0"/>
              <a:t> is 10</a:t>
            </a:r>
          </a:p>
          <a:p>
            <a:r>
              <a:rPr lang="en-US" dirty="0" err="1" smtClean="0"/>
              <a:t>secondvalue</a:t>
            </a:r>
            <a:r>
              <a:rPr lang="en-US" dirty="0" smtClean="0"/>
              <a:t> is 20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00203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10, 20, 30, 40, 50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70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276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34198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60335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11</a:t>
            </a:r>
          </a:p>
          <a:p>
            <a:r>
              <a:rPr lang="hu-HU" dirty="0" smtClean="0"/>
              <a:t>21</a:t>
            </a:r>
          </a:p>
          <a:p>
            <a:r>
              <a:rPr lang="hu-HU" dirty="0" smtClean="0"/>
              <a:t>31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61363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54649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y, 1603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35898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0254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28151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34626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r>
              <a:rPr lang="hu-HU" dirty="0" smtClean="0"/>
              <a:t> </a:t>
            </a:r>
            <a:r>
              <a:rPr lang="hu-HU" dirty="0" err="1" smtClean="0"/>
              <a:t>would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? 5</a:t>
            </a:r>
          </a:p>
          <a:p>
            <a:r>
              <a:rPr lang="hu-HU" dirty="0" smtClean="0"/>
              <a:t>Enter </a:t>
            </a:r>
            <a:r>
              <a:rPr lang="hu-HU" dirty="0" err="1" smtClean="0"/>
              <a:t>number</a:t>
            </a:r>
            <a:r>
              <a:rPr lang="hu-HU" dirty="0" smtClean="0"/>
              <a:t> : 75</a:t>
            </a:r>
          </a:p>
          <a:p>
            <a:r>
              <a:rPr lang="hu-HU" dirty="0" smtClean="0"/>
              <a:t>Enter </a:t>
            </a:r>
            <a:r>
              <a:rPr lang="hu-HU" dirty="0" err="1" smtClean="0"/>
              <a:t>number</a:t>
            </a:r>
            <a:r>
              <a:rPr lang="hu-HU" dirty="0" smtClean="0"/>
              <a:t> : 436</a:t>
            </a:r>
          </a:p>
          <a:p>
            <a:r>
              <a:rPr lang="hu-HU" dirty="0" smtClean="0"/>
              <a:t>Enter </a:t>
            </a:r>
            <a:r>
              <a:rPr lang="hu-HU" dirty="0" err="1" smtClean="0"/>
              <a:t>number</a:t>
            </a:r>
            <a:r>
              <a:rPr lang="hu-HU" dirty="0" smtClean="0"/>
              <a:t> : 1067</a:t>
            </a:r>
          </a:p>
          <a:p>
            <a:r>
              <a:rPr lang="hu-HU" dirty="0" smtClean="0"/>
              <a:t>Enter </a:t>
            </a:r>
            <a:r>
              <a:rPr lang="hu-HU" dirty="0" err="1" smtClean="0"/>
              <a:t>number</a:t>
            </a:r>
            <a:r>
              <a:rPr lang="hu-HU" dirty="0" smtClean="0"/>
              <a:t> : 8</a:t>
            </a:r>
          </a:p>
          <a:p>
            <a:r>
              <a:rPr lang="hu-HU" dirty="0" smtClean="0"/>
              <a:t>Enter </a:t>
            </a:r>
            <a:r>
              <a:rPr lang="hu-HU" dirty="0" err="1" smtClean="0"/>
              <a:t>number</a:t>
            </a:r>
            <a:r>
              <a:rPr lang="hu-HU" dirty="0" smtClean="0"/>
              <a:t> : 32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entered: 75, 436, 1067, 8, 32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87362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title: Alien</a:t>
            </a:r>
          </a:p>
          <a:p>
            <a:r>
              <a:rPr lang="en-US" dirty="0" smtClean="0"/>
              <a:t>Enter year: 1979</a:t>
            </a:r>
          </a:p>
          <a:p>
            <a:endParaRPr lang="en-US" dirty="0" smtClean="0"/>
          </a:p>
          <a:p>
            <a:r>
              <a:rPr lang="en-US" dirty="0" smtClean="0"/>
              <a:t>My favorite movie is:</a:t>
            </a:r>
          </a:p>
          <a:p>
            <a:r>
              <a:rPr lang="en-US" dirty="0" smtClean="0"/>
              <a:t> 2001 A Space Odyssey (1968)</a:t>
            </a:r>
          </a:p>
          <a:p>
            <a:r>
              <a:rPr lang="en-US" dirty="0" smtClean="0"/>
              <a:t>And yours is:</a:t>
            </a:r>
          </a:p>
          <a:p>
            <a:r>
              <a:rPr lang="en-US" dirty="0" smtClean="0"/>
              <a:t> Alien (1979)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234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97734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title: Blade Runner</a:t>
            </a:r>
          </a:p>
          <a:p>
            <a:r>
              <a:rPr lang="en-US" dirty="0" smtClean="0"/>
              <a:t>Enter year: 1982</a:t>
            </a:r>
          </a:p>
          <a:p>
            <a:r>
              <a:rPr lang="en-US" dirty="0" smtClean="0"/>
              <a:t>Enter title: The Matrix</a:t>
            </a:r>
          </a:p>
          <a:p>
            <a:r>
              <a:rPr lang="en-US" dirty="0" smtClean="0"/>
              <a:t>Enter year: 1999</a:t>
            </a:r>
          </a:p>
          <a:p>
            <a:r>
              <a:rPr lang="en-US" dirty="0" smtClean="0"/>
              <a:t>Enter title: Taxi Driver</a:t>
            </a:r>
          </a:p>
          <a:p>
            <a:r>
              <a:rPr lang="en-US" dirty="0" smtClean="0"/>
              <a:t>Enter year: 1976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You have entered these movies:</a:t>
            </a:r>
          </a:p>
          <a:p>
            <a:r>
              <a:rPr lang="en-US" dirty="0" smtClean="0"/>
              <a:t>Blade Runner (1982)</a:t>
            </a:r>
          </a:p>
          <a:p>
            <a:r>
              <a:rPr lang="en-US" dirty="0" smtClean="0"/>
              <a:t>The Matrix (1999)</a:t>
            </a:r>
          </a:p>
          <a:p>
            <a:r>
              <a:rPr lang="en-US" dirty="0" smtClean="0"/>
              <a:t>Taxi Driver (1976)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24861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title: Invasion of the body snatchers</a:t>
            </a:r>
          </a:p>
          <a:p>
            <a:r>
              <a:rPr lang="en-US" dirty="0" smtClean="0"/>
              <a:t>Enter year: 1978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You have entered:</a:t>
            </a:r>
          </a:p>
          <a:p>
            <a:r>
              <a:rPr lang="en-US" dirty="0" smtClean="0"/>
              <a:t>Invasion of the body snatchers (1978)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37218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9482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69682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10641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77929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dirty="0" smtClean="0"/>
              <a:t> area: 12</a:t>
            </a:r>
          </a:p>
          <a:p>
            <a:r>
              <a:rPr lang="en-US" dirty="0" err="1" smtClean="0"/>
              <a:t>rectb</a:t>
            </a:r>
            <a:r>
              <a:rPr lang="en-US" dirty="0" smtClean="0"/>
              <a:t> area: 30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02934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dirty="0" smtClean="0"/>
              <a:t> area: 12</a:t>
            </a:r>
          </a:p>
          <a:p>
            <a:r>
              <a:rPr lang="en-US" dirty="0" err="1" smtClean="0"/>
              <a:t>rectb</a:t>
            </a:r>
            <a:r>
              <a:rPr lang="en-US" smtClean="0"/>
              <a:t> area: 30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94674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dirty="0" smtClean="0"/>
              <a:t> area: 12</a:t>
            </a:r>
          </a:p>
          <a:p>
            <a:r>
              <a:rPr lang="en-US" dirty="0" err="1" smtClean="0"/>
              <a:t>rectb</a:t>
            </a:r>
            <a:r>
              <a:rPr lang="en-US" dirty="0" smtClean="0"/>
              <a:t> area: 25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00253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foo's circumference: 62.8319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772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31.4159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513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31.4159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604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algn="l"/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516216" y="6021288"/>
            <a:ext cx="2520280" cy="648072"/>
          </a:xfrm>
        </p:spPr>
        <p:txBody>
          <a:bodyPr anchor="b">
            <a:noAutofit/>
          </a:bodyPr>
          <a:lstStyle/>
          <a:p>
            <a:r>
              <a:rPr lang="hu-HU" sz="2600" dirty="0" smtClean="0"/>
              <a:t>Kovács László</a:t>
            </a:r>
            <a:endParaRPr lang="hu-HU" sz="2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1520" y="1556793"/>
            <a:ext cx="8712968" cy="280831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Adobe Caslon Pro Bold" pitchFamily="18" charset="0"/>
              </a:rPr>
              <a:t>Nagy számításteljesítményű párhuzamos programozási</a:t>
            </a:r>
            <a:br>
              <a:rPr lang="hu-HU" dirty="0">
                <a:latin typeface="Adobe Caslon Pro Bold" pitchFamily="18" charset="0"/>
              </a:rPr>
            </a:br>
            <a:r>
              <a:rPr lang="hu-HU" dirty="0" smtClean="0">
                <a:latin typeface="Adobe Caslon Pro Bold" pitchFamily="18" charset="0"/>
              </a:rPr>
              <a:t>eszközök</a:t>
            </a:r>
            <a:br>
              <a:rPr lang="hu-HU" dirty="0" smtClean="0">
                <a:latin typeface="Adobe Caslon Pro Bold" pitchFamily="18" charset="0"/>
              </a:rPr>
            </a:br>
            <a:r>
              <a:rPr lang="hu-HU" dirty="0" smtClean="0">
                <a:latin typeface="Adobe Caslon Pro Bold" pitchFamily="18" charset="0"/>
              </a:rPr>
              <a:t/>
            </a:r>
            <a:br>
              <a:rPr lang="hu-HU" dirty="0" smtClean="0">
                <a:latin typeface="Adobe Caslon Pro Bold" pitchFamily="18" charset="0"/>
              </a:rPr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2. gyakorlat</a:t>
            </a:r>
            <a:r>
              <a:rPr lang="hu-HU" dirty="0" smtClean="0">
                <a:latin typeface="Adobe Caslon Pro Bold" pitchFamily="18" charset="0"/>
              </a:rPr>
              <a:t> </a:t>
            </a:r>
            <a:endParaRPr lang="hu-HU" dirty="0">
              <a:latin typeface="Adobe Caslon Pro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a=5; 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b(3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c{2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result;            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initial value undetermined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 = a +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a - 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result;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initialization</a:t>
            </a:r>
            <a:r>
              <a:rPr lang="hu-HU" dirty="0"/>
              <a:t> of </a:t>
            </a:r>
            <a:r>
              <a:rPr lang="hu-HU" dirty="0" err="1"/>
              <a:t>variables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19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bar = foo; 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bar = foo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(foo) bar;  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same as: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bar;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deduction: auto and </a:t>
            </a:r>
            <a:r>
              <a:rPr lang="en-US" dirty="0" err="1"/>
              <a:t>decltype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26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7924800" cy="5112568"/>
          </a:xfrm>
        </p:spPr>
        <p:txBody>
          <a:bodyPr numCol="1">
            <a:noAutofit/>
          </a:bodyPr>
          <a:lstStyle/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my first string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14500" lvl="4" indent="0">
              <a:lnSpc>
                <a:spcPct val="12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"This is a string";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strings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069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7924800" cy="1656184"/>
          </a:xfrm>
        </p:spPr>
        <p:txBody>
          <a:bodyPr numCol="1">
            <a:noAutofit/>
          </a:bodyPr>
          <a:lstStyle/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"This is a string";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("This is a string");</a:t>
            </a:r>
          </a:p>
          <a:p>
            <a:pPr marL="1714500" lvl="4" indent="0">
              <a:lnSpc>
                <a:spcPct val="12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{"This is a string"};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strings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725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502464"/>
            <a:ext cx="7924800" cy="4878863"/>
          </a:xfrm>
        </p:spPr>
        <p:txBody>
          <a:bodyPr numCol="1">
            <a:noAutofit/>
          </a:bodyPr>
          <a:lstStyle/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my first string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"This is the initial string content";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"This is a different string content";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strings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274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7924800" cy="5001419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Literals</a:t>
            </a:r>
            <a:r>
              <a:rPr lang="hu-HU" b="1" dirty="0" smtClean="0"/>
              <a:t>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   // decimal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0113       // octal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0x4b       //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hexadecimal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  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75u        // unsigned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75l        // long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75ul       // unsigned long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75lu       // unsigned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3.14159    //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6.02e23    // 6.02 x 10^23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1.6e-19    // 1.6 x 10^-19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3.0        //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3.14159L   // long double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6.02e23f   //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"How do you do?"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Constants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834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72057"/>
              </p:ext>
            </p:extLst>
          </p:nvPr>
        </p:nvGraphicFramePr>
        <p:xfrm>
          <a:off x="611560" y="764704"/>
          <a:ext cx="7924800" cy="514902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429085">
                <a:tc>
                  <a:txBody>
                    <a:bodyPr/>
                    <a:lstStyle/>
                    <a:p>
                      <a:r>
                        <a:rPr lang="hu-HU" dirty="0" err="1"/>
                        <a:t>Escape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code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newline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carriage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tab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vertical tab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backspace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form feed (page feed)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alert (beep)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single quote (')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double quote (")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question mark (?)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5">
                <a:tc>
                  <a:txBody>
                    <a:bodyPr/>
                    <a:lstStyle/>
                    <a:p>
                      <a:r>
                        <a:rPr lang="hu-HU"/>
                        <a:t>\\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backslash</a:t>
                      </a:r>
                      <a:r>
                        <a:rPr lang="hu-HU" dirty="0"/>
                        <a:t> (\)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23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196752"/>
            <a:ext cx="7924800" cy="500141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Three keyword literals exist in C++: true, false 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 the two possible values for variables of type 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 the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null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value.</a:t>
            </a: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Other</a:t>
            </a:r>
            <a:r>
              <a:rPr lang="hu-HU" b="1" dirty="0"/>
              <a:t> </a:t>
            </a:r>
            <a:r>
              <a:rPr lang="hu-HU" b="1" dirty="0" err="1" smtClean="0"/>
              <a:t>literals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553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pi = 3.14159;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r=5.0;               //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2 * pi * 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Typed</a:t>
            </a:r>
            <a:r>
              <a:rPr lang="hu-HU" b="1" dirty="0"/>
              <a:t> </a:t>
            </a:r>
            <a:r>
              <a:rPr lang="hu-HU" b="1" dirty="0" err="1"/>
              <a:t>constant</a:t>
            </a:r>
            <a:r>
              <a:rPr lang="hu-HU" b="1" dirty="0"/>
              <a:t> </a:t>
            </a:r>
            <a:r>
              <a:rPr lang="hu-HU" b="1" dirty="0" err="1"/>
              <a:t>expressions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8278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PI 3.14159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NEWLINE '\n'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r=5.0;               //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2 * PI * 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NEWLINE;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Preprocessor</a:t>
            </a:r>
            <a:r>
              <a:rPr lang="hu-HU" b="1" dirty="0"/>
              <a:t> </a:t>
            </a:r>
            <a:r>
              <a:rPr lang="hu-HU" b="1" dirty="0" err="1"/>
              <a:t>definitions</a:t>
            </a:r>
            <a:r>
              <a:rPr lang="hu-HU" b="1" dirty="0"/>
              <a:t> (#</a:t>
            </a:r>
            <a:r>
              <a:rPr lang="hu-HU" b="1" dirty="0" err="1"/>
              <a:t>define</a:t>
            </a:r>
            <a:r>
              <a:rPr lang="hu-HU" b="1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94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my second program in C++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with more comments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World! ";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"I'm a C++ program";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I'm a 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c++</a:t>
            </a:r>
            <a:br>
              <a:rPr lang="hu-HU" dirty="0" smtClean="0"/>
            </a:br>
            <a:r>
              <a:rPr lang="hu-HU" dirty="0" err="1" smtClean="0"/>
              <a:t>Comments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441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assignment operator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b;         // a:?,  b:?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10;           // a:10, b:?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4;            // a:10, b:4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b;            // a:4,  b:4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7;            // a:4,  b:7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"a:";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b:";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90684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y = 2 + (x = 5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y = 2 + x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x = y = z = 5;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Operators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72343"/>
              </p:ext>
            </p:extLst>
          </p:nvPr>
        </p:nvGraphicFramePr>
        <p:xfrm>
          <a:off x="2987824" y="1268760"/>
          <a:ext cx="5546576" cy="2194560"/>
        </p:xfrm>
        <a:graphic>
          <a:graphicData uri="http://schemas.openxmlformats.org/drawingml/2006/table">
            <a:tbl>
              <a:tblPr/>
              <a:tblGrid>
                <a:gridCol w="2773288"/>
                <a:gridCol w="2773288"/>
              </a:tblGrid>
              <a:tr h="0">
                <a:tc>
                  <a:txBody>
                    <a:bodyPr/>
                    <a:lstStyle/>
                    <a:p>
                      <a:r>
                        <a:rPr lang="hu-HU" b="1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description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addition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subtraction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multiplication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modulo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43714"/>
              </p:ext>
            </p:extLst>
          </p:nvPr>
        </p:nvGraphicFramePr>
        <p:xfrm>
          <a:off x="609600" y="3861048"/>
          <a:ext cx="7937558" cy="1828800"/>
        </p:xfrm>
        <a:graphic>
          <a:graphicData uri="http://schemas.openxmlformats.org/drawingml/2006/table">
            <a:tbl>
              <a:tblPr/>
              <a:tblGrid>
                <a:gridCol w="3968779"/>
                <a:gridCol w="3968779"/>
              </a:tblGrid>
              <a:tr h="0">
                <a:tc>
                  <a:txBody>
                    <a:bodyPr/>
                    <a:lstStyle/>
                    <a:p>
                      <a:r>
                        <a:rPr lang="hu-HU" b="1" dirty="0" err="1"/>
                        <a:t>expression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equivalent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to</a:t>
                      </a:r>
                      <a:r>
                        <a:rPr lang="hu-HU" b="1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y += x;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 = y + x;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x -= 5;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x = x - 5;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x /= y;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x = x / y;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price *= units + 1;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price</a:t>
                      </a:r>
                      <a:r>
                        <a:rPr lang="hu-HU" dirty="0"/>
                        <a:t> = </a:t>
                      </a:r>
                      <a:r>
                        <a:rPr lang="hu-HU" dirty="0" err="1"/>
                        <a:t>price</a:t>
                      </a:r>
                      <a:r>
                        <a:rPr lang="hu-HU" dirty="0"/>
                        <a:t> * (</a:t>
                      </a:r>
                      <a:r>
                        <a:rPr lang="hu-HU" dirty="0" err="1"/>
                        <a:t>units</a:t>
                      </a:r>
                      <a:r>
                        <a:rPr lang="hu-HU" dirty="0"/>
                        <a:t>+1);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2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Operators – </a:t>
            </a:r>
            <a:r>
              <a:rPr lang="hu-HU" b="1" dirty="0" err="1" smtClean="0"/>
              <a:t>incremention</a:t>
            </a:r>
            <a:r>
              <a:rPr lang="hu-HU" b="1" dirty="0" smtClean="0"/>
              <a:t>/</a:t>
            </a:r>
            <a:r>
              <a:rPr lang="hu-HU" b="1" dirty="0" err="1" smtClean="0"/>
              <a:t>decrementation</a:t>
            </a:r>
            <a:endParaRPr lang="hu-HU" b="1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87756"/>
              </p:ext>
            </p:extLst>
          </p:nvPr>
        </p:nvGraphicFramePr>
        <p:xfrm>
          <a:off x="611560" y="2132856"/>
          <a:ext cx="7924800" cy="155448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Example</a:t>
                      </a:r>
                      <a:r>
                        <a:rPr lang="hu-HU" dirty="0"/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Example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x = 3;</a:t>
                      </a:r>
                      <a:br>
                        <a:rPr lang="fr-FR"/>
                      </a:br>
                      <a:r>
                        <a:rPr lang="fr-FR"/>
                        <a:t>y = ++x;</a:t>
                      </a:r>
                      <a:br>
                        <a:rPr lang="fr-FR"/>
                      </a:br>
                      <a:r>
                        <a:rPr lang="fr-FR"/>
                        <a:t>// x contains 4, y contains 4</a:t>
                      </a:r>
                      <a:br>
                        <a:rPr lang="fr-FR"/>
                      </a:br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 = 3;</a:t>
                      </a:r>
                      <a:br>
                        <a:rPr lang="fr-FR" dirty="0"/>
                      </a:br>
                      <a:r>
                        <a:rPr lang="fr-FR" dirty="0"/>
                        <a:t>y = x++;</a:t>
                      </a:r>
                      <a:br>
                        <a:rPr lang="fr-FR" dirty="0"/>
                      </a:br>
                      <a:r>
                        <a:rPr lang="fr-FR" dirty="0"/>
                        <a:t>// x contains 4, y contains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2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Operators </a:t>
            </a:r>
            <a:r>
              <a:rPr lang="hu-HU" b="1" dirty="0"/>
              <a:t>– </a:t>
            </a:r>
            <a:r>
              <a:rPr lang="hu-HU" b="1" dirty="0" err="1"/>
              <a:t>Relational</a:t>
            </a:r>
            <a:r>
              <a:rPr lang="hu-HU" b="1" dirty="0"/>
              <a:t> and </a:t>
            </a:r>
            <a:r>
              <a:rPr lang="hu-HU" b="1" dirty="0" err="1" smtClean="0"/>
              <a:t>comparison</a:t>
            </a:r>
            <a:endParaRPr lang="hu-HU" b="1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20721"/>
              </p:ext>
            </p:extLst>
          </p:nvPr>
        </p:nvGraphicFramePr>
        <p:xfrm>
          <a:off x="611560" y="1196752"/>
          <a:ext cx="7924800" cy="256032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r>
                        <a:rPr lang="hu-HU" b="1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description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86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Operators </a:t>
            </a:r>
            <a:r>
              <a:rPr lang="hu-HU" b="1" dirty="0"/>
              <a:t>– </a:t>
            </a:r>
            <a:r>
              <a:rPr lang="hu-HU" b="1" dirty="0" err="1"/>
              <a:t>Relational</a:t>
            </a:r>
            <a:r>
              <a:rPr lang="hu-HU" b="1" dirty="0"/>
              <a:t> and </a:t>
            </a:r>
            <a:r>
              <a:rPr lang="hu-HU" b="1" dirty="0" err="1" smtClean="0"/>
              <a:t>comparison</a:t>
            </a:r>
            <a:endParaRPr lang="hu-HU" b="1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68669"/>
              </p:ext>
            </p:extLst>
          </p:nvPr>
        </p:nvGraphicFramePr>
        <p:xfrm>
          <a:off x="1331640" y="1196752"/>
          <a:ext cx="2378223" cy="2194560"/>
        </p:xfrm>
        <a:graphic>
          <a:graphicData uri="http://schemas.openxmlformats.org/drawingml/2006/table">
            <a:tbl>
              <a:tblPr/>
              <a:tblGrid>
                <a:gridCol w="792741"/>
                <a:gridCol w="792741"/>
                <a:gridCol w="792741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hu-HU" dirty="0"/>
                        <a:t>&amp;&amp; OPERATOR (and)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 &amp;&amp;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false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false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9524"/>
              </p:ext>
            </p:extLst>
          </p:nvPr>
        </p:nvGraphicFramePr>
        <p:xfrm>
          <a:off x="5004048" y="1196752"/>
          <a:ext cx="2160240" cy="2194560"/>
        </p:xfrm>
        <a:graphic>
          <a:graphicData uri="http://schemas.openxmlformats.org/drawingml/2006/table">
            <a:tbl>
              <a:tblPr/>
              <a:tblGrid>
                <a:gridCol w="720080"/>
                <a:gridCol w="720080"/>
                <a:gridCol w="72008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hu-HU"/>
                        <a:t>|| OPERATOR (or)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 ||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false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41493"/>
              </p:ext>
            </p:extLst>
          </p:nvPr>
        </p:nvGraphicFramePr>
        <p:xfrm>
          <a:off x="611560" y="3717032"/>
          <a:ext cx="7924800" cy="219456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r>
                        <a:rPr lang="hu-HU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short-circuit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 the left-hand side expression is false, the combined result is false (the right-hand side expression is never evaluated).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left-hand side expression is true, the combined result is true (the right-hand side expression is never evaluated).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62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Operators </a:t>
            </a:r>
            <a:r>
              <a:rPr lang="hu-HU" b="1" dirty="0"/>
              <a:t>– </a:t>
            </a:r>
            <a:r>
              <a:rPr lang="hu-HU" b="1" dirty="0" smtClean="0"/>
              <a:t>?: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2286000" y="1443841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conditional operator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a=2;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b=7;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c = (a&gt;b) ? a : b;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'\n';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63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621263"/>
          </a:xfrm>
        </p:spPr>
        <p:txBody>
          <a:bodyPr/>
          <a:lstStyle/>
          <a:p>
            <a:r>
              <a:rPr lang="hu-HU" b="1" dirty="0" smtClean="0"/>
              <a:t>Operators </a:t>
            </a:r>
            <a:r>
              <a:rPr lang="hu-HU" b="1" dirty="0"/>
              <a:t>– </a:t>
            </a:r>
            <a:r>
              <a:rPr lang="hu-HU" b="1" dirty="0" smtClean="0"/>
              <a:t>,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2224336" y="1818015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a = (b=3, b+2);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395536" y="2516222"/>
            <a:ext cx="2746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000" b="1" cap="all" spc="50" dirty="0" err="1" smtClean="0">
                <a:latin typeface="+mj-lt"/>
                <a:ea typeface="+mj-ea"/>
                <a:cs typeface="+mj-cs"/>
              </a:rPr>
              <a:t>Casting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2224336" y="307022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r>
              <a:rPr lang="nn-NO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float f = 3.14;</a:t>
            </a:r>
          </a:p>
          <a:p>
            <a:r>
              <a:rPr lang="nn-NO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i = (int) f;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90479" y="3947383"/>
            <a:ext cx="2746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 err="1" smtClean="0"/>
              <a:t>sizeof</a:t>
            </a:r>
            <a:endParaRPr lang="hu-HU" sz="3200" b="1" dirty="0"/>
          </a:p>
        </p:txBody>
      </p:sp>
      <p:sp>
        <p:nvSpPr>
          <p:cNvPr id="10" name="Téglalap 9"/>
          <p:cNvSpPr/>
          <p:nvPr/>
        </p:nvSpPr>
        <p:spPr>
          <a:xfrm>
            <a:off x="2224336" y="4501381"/>
            <a:ext cx="261994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hu-HU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913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39104"/>
              </p:ext>
            </p:extLst>
          </p:nvPr>
        </p:nvGraphicFramePr>
        <p:xfrm>
          <a:off x="17892" y="0"/>
          <a:ext cx="9126110" cy="6858003"/>
        </p:xfrm>
        <a:graphic>
          <a:graphicData uri="http://schemas.openxmlformats.org/drawingml/2006/table">
            <a:tbl>
              <a:tblPr/>
              <a:tblGrid>
                <a:gridCol w="1825222"/>
                <a:gridCol w="1825222"/>
                <a:gridCol w="1825222"/>
                <a:gridCol w="1825222"/>
                <a:gridCol w="1825222"/>
              </a:tblGrid>
              <a:tr h="231278">
                <a:tc>
                  <a:txBody>
                    <a:bodyPr/>
                    <a:lstStyle/>
                    <a:p>
                      <a:r>
                        <a:rPr lang="hu-HU" sz="1200" dirty="0" err="1"/>
                        <a:t>Level</a:t>
                      </a:r>
                      <a:endParaRPr lang="hu-HU" sz="1200" dirty="0"/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Precedence group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Operator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Description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Grouping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1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Scope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::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scope qualifier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77">
                <a:tc rowSpan="4">
                  <a:txBody>
                    <a:bodyPr/>
                    <a:lstStyle/>
                    <a:p>
                      <a:r>
                        <a:rPr lang="hu-HU" sz="1200"/>
                        <a:t>2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hu-HU" sz="1200" dirty="0" err="1"/>
                        <a:t>Postfix</a:t>
                      </a:r>
                      <a:r>
                        <a:rPr lang="hu-HU" sz="1200" dirty="0"/>
                        <a:t> (</a:t>
                      </a:r>
                      <a:r>
                        <a:rPr lang="hu-HU" sz="1200" dirty="0" err="1"/>
                        <a:t>unary</a:t>
                      </a:r>
                      <a:r>
                        <a:rPr lang="hu-HU" sz="1200" dirty="0"/>
                        <a:t>)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++ --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postfix increment / decrement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()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functional forms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[]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subscript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. -&gt;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member access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35777">
                <a:tc rowSpan="7">
                  <a:txBody>
                    <a:bodyPr/>
                    <a:lstStyle/>
                    <a:p>
                      <a:r>
                        <a:rPr lang="hu-HU" sz="1200"/>
                        <a:t>3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hu-HU" sz="1200" dirty="0" err="1"/>
                        <a:t>Prefix</a:t>
                      </a:r>
                      <a:r>
                        <a:rPr lang="hu-HU" sz="1200" dirty="0"/>
                        <a:t> (</a:t>
                      </a:r>
                      <a:r>
                        <a:rPr lang="hu-HU" sz="1200" dirty="0" err="1"/>
                        <a:t>unary</a:t>
                      </a:r>
                      <a:r>
                        <a:rPr lang="hu-HU" sz="1200" dirty="0"/>
                        <a:t>)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++ --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prefix increment / decrement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hu-HU" sz="1200"/>
                        <a:t>Right-to-left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~ !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bitwise NOT / logical NOT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+ -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unary prefix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&amp; *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err="1"/>
                        <a:t>reference</a:t>
                      </a:r>
                      <a:r>
                        <a:rPr lang="hu-HU" sz="1200" dirty="0"/>
                        <a:t> / </a:t>
                      </a:r>
                      <a:r>
                        <a:rPr lang="hu-HU" sz="1200" dirty="0" err="1"/>
                        <a:t>dereference</a:t>
                      </a:r>
                      <a:endParaRPr lang="hu-HU" sz="1200" dirty="0"/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new delete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allocation / deallocation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sizeof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parameter pack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(</a:t>
                      </a:r>
                      <a:r>
                        <a:rPr lang="hu-HU" sz="1200" i="1"/>
                        <a:t>type</a:t>
                      </a:r>
                      <a:r>
                        <a:rPr lang="hu-HU" sz="1200"/>
                        <a:t>)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C-style type-casting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4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Pointer-to-member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.* -&gt;*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access pointer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5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Arithmetic: scaling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* / %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multiply, divide, modulo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6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Arithmetic: addition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+ -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addition, subtraction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7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Bitwise shift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&lt;&lt; &gt;&gt;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shift </a:t>
                      </a:r>
                      <a:r>
                        <a:rPr lang="hu-HU" sz="1200" dirty="0" err="1"/>
                        <a:t>left</a:t>
                      </a:r>
                      <a:r>
                        <a:rPr lang="hu-HU" sz="1200" dirty="0"/>
                        <a:t>, </a:t>
                      </a:r>
                      <a:r>
                        <a:rPr lang="hu-HU" sz="1200" dirty="0" err="1"/>
                        <a:t>shift</a:t>
                      </a:r>
                      <a:r>
                        <a:rPr lang="hu-HU" sz="1200" dirty="0"/>
                        <a:t> 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8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Relational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&lt; &gt; &lt;= &gt;=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comparison operators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9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Equality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== !=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err="1"/>
                        <a:t>equality</a:t>
                      </a:r>
                      <a:r>
                        <a:rPr lang="hu-HU" sz="1200" dirty="0"/>
                        <a:t> / </a:t>
                      </a:r>
                      <a:r>
                        <a:rPr lang="hu-HU" sz="1200" dirty="0" err="1"/>
                        <a:t>inequality</a:t>
                      </a:r>
                      <a:endParaRPr lang="hu-HU" sz="1200" dirty="0"/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10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And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&amp;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bitwise AND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11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Exclusive or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^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bitwise XOR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12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Inclusive or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|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bitwise OR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13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Conjunction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&amp;&amp;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logical AND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14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Disjunction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||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logical OR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Left-to-right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77">
                <a:tc rowSpan="2">
                  <a:txBody>
                    <a:bodyPr/>
                    <a:lstStyle/>
                    <a:p>
                      <a:r>
                        <a:rPr lang="hu-HU" sz="1200"/>
                        <a:t>15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200"/>
                        <a:t>Assignment-level expressions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= *= /= %= += -=</a:t>
                      </a:r>
                      <a:br>
                        <a:rPr lang="hu-HU" sz="1200"/>
                      </a:br>
                      <a:r>
                        <a:rPr lang="hu-HU" sz="1200"/>
                        <a:t>&gt;&gt;= &lt;&lt;= &amp;= ^= |=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assignment / compound assignment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200"/>
                        <a:t>Right-to-left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7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?: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conditional operator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31278">
                <a:tc>
                  <a:txBody>
                    <a:bodyPr/>
                    <a:lstStyle/>
                    <a:p>
                      <a:r>
                        <a:rPr lang="hu-HU" sz="1200"/>
                        <a:t>16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err="1"/>
                        <a:t>Sequencing</a:t>
                      </a:r>
                      <a:endParaRPr lang="hu-HU" sz="1200" dirty="0"/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,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comma separator</a:t>
                      </a:r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err="1"/>
                        <a:t>Left-to-right</a:t>
                      </a:r>
                      <a:endParaRPr lang="hu-HU" sz="1200" dirty="0"/>
                    </a:p>
                  </a:txBody>
                  <a:tcPr marL="27938" marR="27938" marT="13969" marB="13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9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/>
          <a:lstStyle/>
          <a:p>
            <a:r>
              <a:rPr lang="hu-HU" b="1" dirty="0"/>
              <a:t>Basic Input/Output</a:t>
            </a:r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9995"/>
              </p:ext>
            </p:extLst>
          </p:nvPr>
        </p:nvGraphicFramePr>
        <p:xfrm>
          <a:off x="3131840" y="988999"/>
          <a:ext cx="5832648" cy="1828800"/>
        </p:xfrm>
        <a:graphic>
          <a:graphicData uri="http://schemas.openxmlformats.org/drawingml/2006/table">
            <a:tbl>
              <a:tblPr/>
              <a:tblGrid>
                <a:gridCol w="2916324"/>
                <a:gridCol w="2916324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stream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cin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standard input 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cout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standard output </a:t>
                      </a:r>
                      <a:r>
                        <a:rPr lang="hu-HU" dirty="0" err="1"/>
                        <a:t>stream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cerr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standard error (output) 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clog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standard </a:t>
                      </a:r>
                      <a:r>
                        <a:rPr lang="hu-HU" dirty="0" err="1"/>
                        <a:t>logging</a:t>
                      </a:r>
                      <a:r>
                        <a:rPr lang="hu-HU" dirty="0"/>
                        <a:t> (output) </a:t>
                      </a:r>
                      <a:r>
                        <a:rPr lang="hu-HU" dirty="0" err="1"/>
                        <a:t>stream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églalap 4"/>
          <p:cNvSpPr/>
          <p:nvPr/>
        </p:nvSpPr>
        <p:spPr>
          <a:xfrm>
            <a:off x="323528" y="2318296"/>
            <a:ext cx="4572000" cy="45397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i/o example</a:t>
            </a:r>
          </a:p>
          <a:p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"Please enter an integer value: ";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value you entered is " &lt;&lt;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and its double is " &lt;&lt;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*2 &lt;&lt; ".\n";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444208" y="3961087"/>
            <a:ext cx="2114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cin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b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dirty="0"/>
              <a:t>is </a:t>
            </a:r>
            <a:r>
              <a:rPr lang="hu-HU" dirty="0" err="1"/>
              <a:t>equivalent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:</a:t>
            </a:r>
          </a:p>
          <a:p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cin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&gt;&gt; b;</a:t>
            </a:r>
          </a:p>
        </p:txBody>
      </p:sp>
    </p:spTree>
    <p:extLst>
      <p:ext uri="{BB962C8B-B14F-4D97-AF65-F5344CB8AC3E}">
        <p14:creationId xmlns:p14="http://schemas.microsoft.com/office/powerpoint/2010/main" val="14101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/>
          <a:lstStyle/>
          <a:p>
            <a:r>
              <a:rPr lang="hu-HU" b="1" dirty="0"/>
              <a:t>Basic Input/Output</a:t>
            </a:r>
          </a:p>
        </p:txBody>
      </p:sp>
      <p:sp>
        <p:nvSpPr>
          <p:cNvPr id="7" name="Téglalap 6"/>
          <p:cNvSpPr/>
          <p:nvPr/>
        </p:nvSpPr>
        <p:spPr>
          <a:xfrm>
            <a:off x="1475656" y="1443841"/>
            <a:ext cx="734481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with strings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"What's your name?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" &lt;&lt;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".\n";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"What is your favorite team?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 like " &lt;&lt;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too!\n";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my second program in C++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World! 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"I'm a C++ program";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STD </a:t>
            </a:r>
            <a:r>
              <a:rPr lang="hu-HU" dirty="0" err="1" smtClean="0"/>
              <a:t>NamEspaceS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519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/>
          <a:lstStyle/>
          <a:p>
            <a:r>
              <a:rPr lang="hu-HU" b="1" dirty="0" err="1"/>
              <a:t>stringstream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stringstreams</a:t>
            </a: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float price=0;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quantity=0;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price: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cin,mystr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 &gt;&gt; price;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quantity: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cin,mystr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 &gt;&gt; quantity;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"Total price: " &lt;&lt; price*quantity &lt;&lt;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/>
          <a:lstStyle/>
          <a:p>
            <a:r>
              <a:rPr lang="hu-HU" b="1" dirty="0" smtClean="0"/>
              <a:t>IF - ELSE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0)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is positive";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(x &lt; 0)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is negative";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is 0";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/>
          <a:lstStyle/>
          <a:p>
            <a:r>
              <a:rPr lang="hu-HU" b="1" dirty="0" err="1" smtClean="0"/>
              <a:t>While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custom countdown using while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n = 10;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(n&gt;0)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",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--n;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"liftoff!\n";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do-while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echo machine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do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text: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cin,str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"You entered: " &lt;&lt;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!= "goodbye");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/>
          </a:bodyPr>
          <a:lstStyle/>
          <a:p>
            <a:r>
              <a:rPr lang="hu-HU" b="1" dirty="0" smtClean="0"/>
              <a:t>FOR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countdown using a for loop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n=10; n&gt;0; n--)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",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"liftoff!\n";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/>
          </a:bodyPr>
          <a:lstStyle/>
          <a:p>
            <a:r>
              <a:rPr lang="hu-HU" b="1" dirty="0" smtClean="0"/>
              <a:t>FOR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countdown using a for loop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n=10; n&gt;0; n--)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",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"liftoff!\n";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899592" y="4653136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( n=0, i=100 ; n!=i ; ++n,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--i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whatever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here...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0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Range-based</a:t>
            </a:r>
            <a:r>
              <a:rPr lang="hu-HU" b="1" dirty="0" smtClean="0"/>
              <a:t> </a:t>
            </a:r>
            <a:r>
              <a:rPr lang="hu-HU" b="1" dirty="0" err="1" smtClean="0"/>
              <a:t>for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range-based for loop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{"Hello!"};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for (char c :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c &lt;&lt; "]";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Break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break loop example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n=10; n&gt;0; n--)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",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(n==3)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"countdown aborted!";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Continue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continue loop example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n=10; n&gt;0; n--)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(n==5) continue;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",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"liftoff!\n";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621263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Continue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899592" y="980728"/>
            <a:ext cx="734481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// continue loop example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chemeClr val="tx2"/>
              </a:buClr>
            </a:pPr>
            <a:endParaRPr lang="en-US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n=10; n&gt;0; n--) {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(n==5) continue;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", 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spc="3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"liftoff!\n";</a:t>
            </a:r>
          </a:p>
          <a:p>
            <a:pPr>
              <a:buClr>
                <a:schemeClr val="tx2"/>
              </a:buClr>
            </a:pPr>
            <a:r>
              <a:rPr lang="en-US" sz="17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spc="3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valid identifier </a:t>
            </a:r>
            <a:r>
              <a:rPr lang="en-US" dirty="0"/>
              <a:t>is a sequence of one or more letters, digits, or underscore characters </a:t>
            </a:r>
            <a:r>
              <a:rPr lang="en-US" dirty="0" smtClean="0"/>
              <a:t>(_).</a:t>
            </a:r>
            <a:r>
              <a:rPr lang="hu-HU" dirty="0" smtClean="0"/>
              <a:t> </a:t>
            </a:r>
          </a:p>
          <a:p>
            <a:r>
              <a:rPr lang="en-US" dirty="0" smtClean="0"/>
              <a:t>Spaces</a:t>
            </a:r>
            <a:r>
              <a:rPr lang="en-US" dirty="0"/>
              <a:t>, punctuation marks, and symbols cannot be part of an identifier. </a:t>
            </a:r>
            <a:endParaRPr lang="hu-HU" dirty="0" smtClean="0"/>
          </a:p>
          <a:p>
            <a:r>
              <a:rPr lang="en-US" dirty="0" smtClean="0"/>
              <a:t>In </a:t>
            </a:r>
            <a:r>
              <a:rPr lang="en-US" dirty="0"/>
              <a:t>addition, identifiers shall always begin with a letter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/>
              <a:t>C++ language is a "case sensitive" </a:t>
            </a:r>
            <a:r>
              <a:rPr lang="en-US" dirty="0" smtClean="0"/>
              <a:t>language</a:t>
            </a:r>
            <a:r>
              <a:rPr lang="hu-HU" dirty="0" smtClean="0"/>
              <a:t>. (</a:t>
            </a:r>
            <a:r>
              <a:rPr lang="en-US" dirty="0" smtClean="0"/>
              <a:t>RESULT</a:t>
            </a:r>
            <a:r>
              <a:rPr lang="hu-HU" dirty="0" smtClean="0"/>
              <a:t>, </a:t>
            </a:r>
            <a:r>
              <a:rPr lang="en-US" dirty="0" smtClean="0"/>
              <a:t>result</a:t>
            </a:r>
            <a:r>
              <a:rPr lang="hu-HU" dirty="0" smtClean="0"/>
              <a:t>, </a:t>
            </a:r>
            <a:r>
              <a:rPr lang="en-US" dirty="0" smtClean="0"/>
              <a:t>Result </a:t>
            </a:r>
            <a:r>
              <a:rPr lang="en-US" dirty="0"/>
              <a:t>variable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Identifiers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2817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hu-HU" dirty="0" err="1" smtClean="0"/>
              <a:t>SWItch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30009"/>
              </p:ext>
            </p:extLst>
          </p:nvPr>
        </p:nvGraphicFramePr>
        <p:xfrm>
          <a:off x="117848" y="702505"/>
          <a:ext cx="8928992" cy="3091567"/>
        </p:xfrm>
        <a:graphic>
          <a:graphicData uri="http://schemas.openxmlformats.org/drawingml/2006/table">
            <a:tbl>
              <a:tblPr/>
              <a:tblGrid>
                <a:gridCol w="4464496"/>
                <a:gridCol w="4464496"/>
              </a:tblGrid>
              <a:tr h="561727">
                <a:tc>
                  <a:txBody>
                    <a:bodyPr/>
                    <a:lstStyle/>
                    <a:p>
                      <a:r>
                        <a:rPr lang="hu-HU" dirty="0" err="1"/>
                        <a:t>switch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example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if-else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equivalent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 (x) {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"x is 1"; </a:t>
                      </a:r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2: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"x is 2";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"value of x unknown";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(x == 1) {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"x is 1";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(x == 2) {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"x is 2";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"value of x unknown"; </a:t>
                      </a:r>
                      <a:endParaRPr lang="hu-H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églalap 5"/>
          <p:cNvSpPr/>
          <p:nvPr/>
        </p:nvSpPr>
        <p:spPr>
          <a:xfrm>
            <a:off x="107504" y="3861048"/>
            <a:ext cx="5456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(x)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 1: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 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 3: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is 1, 2 or 3";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is not 1, 2 nor 3";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Functions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57200" y="1052736"/>
            <a:ext cx="5122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example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addition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= addition (5,3);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result is " &lt;&lt; z;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59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Functions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57200" y="930965"/>
            <a:ext cx="84352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example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subtraction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r=a-b;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x=5, y=3, z;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 = subtraction (7,2);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first result is " &lt;&lt; z &lt;&lt; '\n';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second result is " &lt;&lt; subtraction (7,2) &lt;&lt; '\n';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third result is " &lt;&lt; subtraction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'\n';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z= 4 + subtraction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fourth result is " &lt;&lt; z &lt;&lt; '\n';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63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4682480" cy="3629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void function example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"I'm a function!";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71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Main </a:t>
            </a:r>
            <a:r>
              <a:rPr lang="hu-HU" dirty="0" err="1" smtClean="0"/>
              <a:t>Function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92871"/>
              </p:ext>
            </p:extLst>
          </p:nvPr>
        </p:nvGraphicFramePr>
        <p:xfrm>
          <a:off x="1259632" y="1124744"/>
          <a:ext cx="6122640" cy="2011680"/>
        </p:xfrm>
        <a:graphic>
          <a:graphicData uri="http://schemas.openxmlformats.org/drawingml/2006/table">
            <a:tbl>
              <a:tblPr/>
              <a:tblGrid>
                <a:gridCol w="1891126"/>
                <a:gridCol w="4231514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value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The program was successful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EXIT_SUCCESS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program was successful (same as above).</a:t>
                      </a:r>
                      <a:br>
                        <a:rPr lang="en-US" dirty="0"/>
                      </a:br>
                      <a:r>
                        <a:rPr lang="en-US" dirty="0"/>
                        <a:t>This value is defined in header &lt;</a:t>
                      </a:r>
                      <a:r>
                        <a:rPr lang="en-US" dirty="0" err="1"/>
                        <a:t>cstdlib</a:t>
                      </a:r>
                      <a:r>
                        <a:rPr lang="en-US" dirty="0"/>
                        <a:t>&gt;.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EXIT_FAILURE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program failed.</a:t>
                      </a:r>
                      <a:br>
                        <a:rPr lang="en-US" dirty="0"/>
                      </a:br>
                      <a:r>
                        <a:rPr lang="en-US" dirty="0"/>
                        <a:t>This value is defined in header &lt;</a:t>
                      </a:r>
                      <a:r>
                        <a:rPr lang="en-US" dirty="0" err="1"/>
                        <a:t>cstdlib</a:t>
                      </a:r>
                      <a:r>
                        <a:rPr lang="en-US" dirty="0"/>
                        <a:t>&gt;.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42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7274768" cy="468051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passing parameters by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duplicate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a*=2;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b*=2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c*=2;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// Ilyet nem csinálunk, ha a paraméter nem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mutató!!!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x=1, y=3, z=7;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duplicate (x, y, z);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"x=" &lt;&lt; x &lt;&lt; ", y=" &lt;&lt; y &lt;&lt; ", z=" &lt;&lt; z;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en-US" b="1" dirty="0"/>
              <a:t>Arguments passed by </a:t>
            </a:r>
            <a:r>
              <a:rPr lang="en-US" b="1" dirty="0" smtClean="0"/>
              <a:t>value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432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6194648" cy="468051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passing parameters by reference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duplicate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a*=2;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b*=2;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c*=2;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x=1, y=3, z=7;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duplicate (x, y, z);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"x=" &lt;&lt; x &lt;&lt; ", y=" &lt;&lt; y &lt;&lt; ", z=" &lt;&lt; z;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en-US" b="1" dirty="0"/>
              <a:t>Arguments passed by reference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3655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6194648" cy="46805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concatenate (string a, string b)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concatenate (string&amp; a, string&amp; b)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concatenate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b)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Efficiency considerations and </a:t>
            </a:r>
            <a:r>
              <a:rPr lang="en-US" b="1" dirty="0" err="1"/>
              <a:t>const</a:t>
            </a:r>
            <a:r>
              <a:rPr lang="en-US" b="1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1092118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6194648" cy="46805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default values in functions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divide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b=2)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r=a/b;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divide (12)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divide (20,4)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en-US" b="1" dirty="0"/>
              <a:t>Default values in parameters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44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395536" y="911246"/>
            <a:ext cx="7200800" cy="575811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declaring functions prototypes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odd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even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"Please, enter number (0 to exit): 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odd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odd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((x%2)!=0)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"It is odd.\n";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even 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even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((x%2)==0)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"It is even.\n";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odd 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en-US" b="1" dirty="0"/>
              <a:t>Declaring functions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54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alignas</a:t>
            </a:r>
            <a:r>
              <a:rPr lang="hu-HU" dirty="0"/>
              <a:t>, </a:t>
            </a:r>
            <a:r>
              <a:rPr lang="hu-HU" dirty="0" err="1"/>
              <a:t>alignof</a:t>
            </a:r>
            <a:r>
              <a:rPr lang="hu-HU" dirty="0"/>
              <a:t>, and, </a:t>
            </a:r>
            <a:r>
              <a:rPr lang="hu-HU" dirty="0" err="1"/>
              <a:t>and</a:t>
            </a:r>
            <a:r>
              <a:rPr lang="hu-HU" dirty="0"/>
              <a:t>_</a:t>
            </a:r>
            <a:r>
              <a:rPr lang="hu-HU" dirty="0" err="1"/>
              <a:t>eq</a:t>
            </a:r>
            <a:r>
              <a:rPr lang="hu-HU" dirty="0"/>
              <a:t>, </a:t>
            </a:r>
            <a:r>
              <a:rPr lang="hu-HU" dirty="0" err="1"/>
              <a:t>asm</a:t>
            </a:r>
            <a:r>
              <a:rPr lang="hu-HU" dirty="0"/>
              <a:t>, </a:t>
            </a:r>
            <a:r>
              <a:rPr lang="hu-HU" dirty="0" err="1"/>
              <a:t>auto</a:t>
            </a:r>
            <a:r>
              <a:rPr lang="hu-HU" dirty="0"/>
              <a:t>, </a:t>
            </a:r>
            <a:r>
              <a:rPr lang="hu-HU" dirty="0" err="1"/>
              <a:t>bitand</a:t>
            </a:r>
            <a:r>
              <a:rPr lang="hu-HU" dirty="0"/>
              <a:t>, </a:t>
            </a:r>
            <a:r>
              <a:rPr lang="hu-HU" dirty="0" err="1"/>
              <a:t>bitor</a:t>
            </a:r>
            <a:r>
              <a:rPr lang="hu-HU" dirty="0"/>
              <a:t>, </a:t>
            </a:r>
            <a:r>
              <a:rPr lang="hu-HU" dirty="0" err="1"/>
              <a:t>bool</a:t>
            </a:r>
            <a:r>
              <a:rPr lang="hu-HU" dirty="0"/>
              <a:t>, </a:t>
            </a:r>
            <a:r>
              <a:rPr lang="hu-HU" dirty="0" err="1"/>
              <a:t>break</a:t>
            </a:r>
            <a:r>
              <a:rPr lang="hu-HU" dirty="0"/>
              <a:t>, </a:t>
            </a:r>
            <a:r>
              <a:rPr lang="hu-HU" dirty="0" err="1"/>
              <a:t>case</a:t>
            </a:r>
            <a:r>
              <a:rPr lang="hu-HU" dirty="0"/>
              <a:t>, </a:t>
            </a:r>
            <a:r>
              <a:rPr lang="hu-HU" dirty="0" err="1"/>
              <a:t>catch</a:t>
            </a:r>
            <a:r>
              <a:rPr lang="hu-HU" dirty="0"/>
              <a:t>, </a:t>
            </a:r>
            <a:r>
              <a:rPr lang="hu-HU" dirty="0" err="1"/>
              <a:t>char</a:t>
            </a:r>
            <a:r>
              <a:rPr lang="hu-HU" dirty="0"/>
              <a:t>, char16_t, char32_t, </a:t>
            </a:r>
            <a:r>
              <a:rPr lang="hu-HU" dirty="0" err="1"/>
              <a:t>class</a:t>
            </a:r>
            <a:r>
              <a:rPr lang="hu-HU" dirty="0"/>
              <a:t>, </a:t>
            </a:r>
            <a:r>
              <a:rPr lang="hu-HU" dirty="0" err="1"/>
              <a:t>compl</a:t>
            </a:r>
            <a:r>
              <a:rPr lang="hu-HU" dirty="0"/>
              <a:t>, </a:t>
            </a:r>
            <a:r>
              <a:rPr lang="hu-HU" dirty="0" err="1"/>
              <a:t>const</a:t>
            </a:r>
            <a:r>
              <a:rPr lang="hu-HU" dirty="0"/>
              <a:t>, </a:t>
            </a:r>
            <a:r>
              <a:rPr lang="hu-HU" dirty="0" err="1"/>
              <a:t>constexpr</a:t>
            </a:r>
            <a:r>
              <a:rPr lang="hu-HU" dirty="0"/>
              <a:t>, </a:t>
            </a:r>
            <a:r>
              <a:rPr lang="hu-HU" dirty="0" err="1"/>
              <a:t>const</a:t>
            </a:r>
            <a:r>
              <a:rPr lang="hu-HU" dirty="0"/>
              <a:t>_</a:t>
            </a:r>
            <a:r>
              <a:rPr lang="hu-HU" dirty="0" err="1"/>
              <a:t>cast</a:t>
            </a:r>
            <a:r>
              <a:rPr lang="hu-HU" dirty="0"/>
              <a:t>, </a:t>
            </a:r>
            <a:r>
              <a:rPr lang="hu-HU" dirty="0" err="1"/>
              <a:t>continue</a:t>
            </a:r>
            <a:r>
              <a:rPr lang="hu-HU" dirty="0"/>
              <a:t>, </a:t>
            </a:r>
            <a:r>
              <a:rPr lang="hu-HU" dirty="0" err="1"/>
              <a:t>decltype</a:t>
            </a:r>
            <a:r>
              <a:rPr lang="hu-HU" dirty="0"/>
              <a:t>, </a:t>
            </a:r>
            <a:r>
              <a:rPr lang="hu-HU" dirty="0" err="1"/>
              <a:t>default</a:t>
            </a:r>
            <a:r>
              <a:rPr lang="hu-HU" dirty="0"/>
              <a:t>, </a:t>
            </a:r>
            <a:r>
              <a:rPr lang="hu-HU" dirty="0" err="1"/>
              <a:t>delete</a:t>
            </a:r>
            <a:r>
              <a:rPr lang="hu-HU" dirty="0"/>
              <a:t>, </a:t>
            </a:r>
            <a:r>
              <a:rPr lang="hu-HU" dirty="0" err="1"/>
              <a:t>do</a:t>
            </a:r>
            <a:r>
              <a:rPr lang="hu-HU" dirty="0"/>
              <a:t>, </a:t>
            </a:r>
            <a:r>
              <a:rPr lang="hu-HU" dirty="0" err="1"/>
              <a:t>double</a:t>
            </a:r>
            <a:r>
              <a:rPr lang="hu-HU" dirty="0"/>
              <a:t>, </a:t>
            </a:r>
            <a:r>
              <a:rPr lang="hu-HU" dirty="0" err="1"/>
              <a:t>dynamic</a:t>
            </a:r>
            <a:r>
              <a:rPr lang="hu-HU" dirty="0"/>
              <a:t>_</a:t>
            </a:r>
            <a:r>
              <a:rPr lang="hu-HU" dirty="0" err="1"/>
              <a:t>cast</a:t>
            </a:r>
            <a:r>
              <a:rPr lang="hu-HU" dirty="0"/>
              <a:t>, </a:t>
            </a:r>
            <a:r>
              <a:rPr lang="hu-HU" dirty="0" err="1"/>
              <a:t>else</a:t>
            </a:r>
            <a:r>
              <a:rPr lang="hu-HU" dirty="0"/>
              <a:t>, </a:t>
            </a:r>
            <a:r>
              <a:rPr lang="hu-HU" dirty="0" err="1"/>
              <a:t>enum</a:t>
            </a:r>
            <a:r>
              <a:rPr lang="hu-HU" dirty="0"/>
              <a:t>, explicit, export, </a:t>
            </a:r>
            <a:r>
              <a:rPr lang="hu-HU" dirty="0" err="1"/>
              <a:t>extern</a:t>
            </a:r>
            <a:r>
              <a:rPr lang="hu-HU" dirty="0"/>
              <a:t>, </a:t>
            </a:r>
            <a:r>
              <a:rPr lang="hu-HU" dirty="0" err="1"/>
              <a:t>false</a:t>
            </a:r>
            <a:r>
              <a:rPr lang="hu-HU" dirty="0"/>
              <a:t>, </a:t>
            </a:r>
            <a:r>
              <a:rPr lang="hu-HU" dirty="0" err="1"/>
              <a:t>float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, </a:t>
            </a:r>
            <a:r>
              <a:rPr lang="hu-HU" dirty="0" err="1"/>
              <a:t>friend</a:t>
            </a:r>
            <a:r>
              <a:rPr lang="hu-HU" dirty="0"/>
              <a:t>, </a:t>
            </a:r>
            <a:r>
              <a:rPr lang="hu-HU" dirty="0" err="1"/>
              <a:t>goto</a:t>
            </a:r>
            <a:r>
              <a:rPr lang="hu-HU" dirty="0"/>
              <a:t>, </a:t>
            </a:r>
            <a:r>
              <a:rPr lang="hu-HU" dirty="0" err="1"/>
              <a:t>if</a:t>
            </a:r>
            <a:r>
              <a:rPr lang="hu-HU" dirty="0"/>
              <a:t>, </a:t>
            </a:r>
            <a:r>
              <a:rPr lang="hu-HU" dirty="0" err="1"/>
              <a:t>inline</a:t>
            </a:r>
            <a:r>
              <a:rPr lang="hu-HU" dirty="0"/>
              <a:t>, int, </a:t>
            </a:r>
            <a:r>
              <a:rPr lang="hu-HU" dirty="0" err="1"/>
              <a:t>long</a:t>
            </a:r>
            <a:r>
              <a:rPr lang="hu-HU" dirty="0"/>
              <a:t>, </a:t>
            </a:r>
            <a:r>
              <a:rPr lang="hu-HU" dirty="0" err="1"/>
              <a:t>mutable</a:t>
            </a:r>
            <a:r>
              <a:rPr lang="hu-HU" dirty="0"/>
              <a:t>, </a:t>
            </a:r>
            <a:r>
              <a:rPr lang="hu-HU" dirty="0" err="1"/>
              <a:t>namespace</a:t>
            </a:r>
            <a:r>
              <a:rPr lang="hu-HU" dirty="0"/>
              <a:t>, </a:t>
            </a:r>
            <a:r>
              <a:rPr lang="hu-HU" dirty="0" err="1"/>
              <a:t>new</a:t>
            </a:r>
            <a:r>
              <a:rPr lang="hu-HU" dirty="0"/>
              <a:t>, </a:t>
            </a:r>
            <a:r>
              <a:rPr lang="hu-HU" dirty="0" err="1"/>
              <a:t>noexcept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_</a:t>
            </a:r>
            <a:r>
              <a:rPr lang="hu-HU" dirty="0" err="1"/>
              <a:t>eq</a:t>
            </a:r>
            <a:r>
              <a:rPr lang="hu-HU" dirty="0"/>
              <a:t>, </a:t>
            </a:r>
            <a:r>
              <a:rPr lang="hu-HU" dirty="0" err="1"/>
              <a:t>nullptr</a:t>
            </a:r>
            <a:r>
              <a:rPr lang="hu-HU" dirty="0"/>
              <a:t>, operator, </a:t>
            </a:r>
            <a:r>
              <a:rPr lang="hu-HU" dirty="0" err="1"/>
              <a:t>or</a:t>
            </a:r>
            <a:r>
              <a:rPr lang="hu-HU" dirty="0"/>
              <a:t>, </a:t>
            </a:r>
            <a:r>
              <a:rPr lang="hu-HU" dirty="0" err="1"/>
              <a:t>or</a:t>
            </a:r>
            <a:r>
              <a:rPr lang="hu-HU" dirty="0"/>
              <a:t>_</a:t>
            </a:r>
            <a:r>
              <a:rPr lang="hu-HU" dirty="0" err="1"/>
              <a:t>eq</a:t>
            </a:r>
            <a:r>
              <a:rPr lang="hu-HU" dirty="0"/>
              <a:t>, </a:t>
            </a:r>
            <a:r>
              <a:rPr lang="hu-HU" dirty="0" err="1"/>
              <a:t>private</a:t>
            </a:r>
            <a:r>
              <a:rPr lang="hu-HU" dirty="0"/>
              <a:t>, </a:t>
            </a:r>
            <a:r>
              <a:rPr lang="hu-HU" dirty="0" err="1"/>
              <a:t>protected</a:t>
            </a:r>
            <a:r>
              <a:rPr lang="hu-HU" dirty="0"/>
              <a:t>, </a:t>
            </a:r>
            <a:r>
              <a:rPr lang="hu-HU" dirty="0" err="1"/>
              <a:t>public</a:t>
            </a:r>
            <a:r>
              <a:rPr lang="hu-HU" dirty="0"/>
              <a:t>, </a:t>
            </a:r>
            <a:r>
              <a:rPr lang="hu-HU" dirty="0" err="1"/>
              <a:t>register</a:t>
            </a:r>
            <a:r>
              <a:rPr lang="hu-HU" dirty="0"/>
              <a:t>, </a:t>
            </a:r>
            <a:r>
              <a:rPr lang="hu-HU" dirty="0" err="1"/>
              <a:t>reinterpret</a:t>
            </a:r>
            <a:r>
              <a:rPr lang="hu-HU" dirty="0"/>
              <a:t>_</a:t>
            </a:r>
            <a:r>
              <a:rPr lang="hu-HU" dirty="0" err="1"/>
              <a:t>cast</a:t>
            </a:r>
            <a:r>
              <a:rPr lang="hu-HU" dirty="0"/>
              <a:t>, </a:t>
            </a:r>
            <a:r>
              <a:rPr lang="hu-HU" dirty="0" err="1"/>
              <a:t>return</a:t>
            </a:r>
            <a:r>
              <a:rPr lang="hu-HU" dirty="0"/>
              <a:t>, </a:t>
            </a:r>
            <a:r>
              <a:rPr lang="hu-HU" dirty="0" err="1"/>
              <a:t>short</a:t>
            </a:r>
            <a:r>
              <a:rPr lang="hu-HU" dirty="0"/>
              <a:t>, </a:t>
            </a:r>
            <a:r>
              <a:rPr lang="hu-HU" dirty="0" err="1"/>
              <a:t>signed</a:t>
            </a:r>
            <a:r>
              <a:rPr lang="hu-HU" dirty="0"/>
              <a:t>, </a:t>
            </a:r>
            <a:r>
              <a:rPr lang="hu-HU" dirty="0" err="1"/>
              <a:t>sizeof</a:t>
            </a:r>
            <a:r>
              <a:rPr lang="hu-HU" dirty="0"/>
              <a:t>, </a:t>
            </a:r>
            <a:r>
              <a:rPr lang="hu-HU" dirty="0" err="1"/>
              <a:t>static</a:t>
            </a:r>
            <a:r>
              <a:rPr lang="hu-HU" dirty="0"/>
              <a:t>, </a:t>
            </a:r>
            <a:r>
              <a:rPr lang="hu-HU" dirty="0" err="1"/>
              <a:t>static</a:t>
            </a:r>
            <a:r>
              <a:rPr lang="hu-HU" dirty="0"/>
              <a:t>_</a:t>
            </a:r>
            <a:r>
              <a:rPr lang="hu-HU" dirty="0" err="1"/>
              <a:t>assert</a:t>
            </a:r>
            <a:r>
              <a:rPr lang="hu-HU" dirty="0"/>
              <a:t>, </a:t>
            </a:r>
            <a:r>
              <a:rPr lang="hu-HU" dirty="0" err="1"/>
              <a:t>static</a:t>
            </a:r>
            <a:r>
              <a:rPr lang="hu-HU" dirty="0"/>
              <a:t>_</a:t>
            </a:r>
            <a:r>
              <a:rPr lang="hu-HU" dirty="0" err="1"/>
              <a:t>cast</a:t>
            </a:r>
            <a:r>
              <a:rPr lang="hu-HU" dirty="0"/>
              <a:t>, </a:t>
            </a:r>
            <a:r>
              <a:rPr lang="hu-HU" dirty="0" err="1"/>
              <a:t>struct</a:t>
            </a:r>
            <a:r>
              <a:rPr lang="hu-HU" dirty="0"/>
              <a:t>, </a:t>
            </a:r>
            <a:r>
              <a:rPr lang="hu-HU" dirty="0" err="1"/>
              <a:t>switch</a:t>
            </a:r>
            <a:r>
              <a:rPr lang="hu-HU" dirty="0"/>
              <a:t>, </a:t>
            </a:r>
            <a:r>
              <a:rPr lang="hu-HU" dirty="0" err="1"/>
              <a:t>template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, </a:t>
            </a:r>
            <a:r>
              <a:rPr lang="hu-HU" dirty="0" err="1"/>
              <a:t>thread</a:t>
            </a:r>
            <a:r>
              <a:rPr lang="hu-HU" dirty="0"/>
              <a:t>_local, </a:t>
            </a:r>
            <a:r>
              <a:rPr lang="hu-HU" dirty="0" err="1"/>
              <a:t>throw</a:t>
            </a:r>
            <a:r>
              <a:rPr lang="hu-HU" dirty="0"/>
              <a:t>, </a:t>
            </a:r>
            <a:r>
              <a:rPr lang="hu-HU" dirty="0" err="1"/>
              <a:t>true</a:t>
            </a:r>
            <a:r>
              <a:rPr lang="hu-HU" dirty="0"/>
              <a:t>, </a:t>
            </a:r>
            <a:r>
              <a:rPr lang="hu-HU" dirty="0" err="1"/>
              <a:t>try</a:t>
            </a:r>
            <a:r>
              <a:rPr lang="hu-HU" dirty="0"/>
              <a:t>, </a:t>
            </a:r>
            <a:r>
              <a:rPr lang="hu-HU" dirty="0" err="1"/>
              <a:t>typedef</a:t>
            </a:r>
            <a:r>
              <a:rPr lang="hu-HU" dirty="0"/>
              <a:t>, </a:t>
            </a:r>
            <a:r>
              <a:rPr lang="hu-HU" dirty="0" err="1"/>
              <a:t>typeid</a:t>
            </a:r>
            <a:r>
              <a:rPr lang="hu-HU" dirty="0"/>
              <a:t>, </a:t>
            </a:r>
            <a:r>
              <a:rPr lang="hu-HU" dirty="0" err="1"/>
              <a:t>typename</a:t>
            </a:r>
            <a:r>
              <a:rPr lang="hu-HU" dirty="0"/>
              <a:t>, </a:t>
            </a:r>
            <a:r>
              <a:rPr lang="hu-HU" dirty="0" err="1"/>
              <a:t>union</a:t>
            </a:r>
            <a:r>
              <a:rPr lang="hu-HU" dirty="0"/>
              <a:t>, </a:t>
            </a:r>
            <a:r>
              <a:rPr lang="hu-HU" dirty="0" err="1"/>
              <a:t>unsigned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, </a:t>
            </a:r>
            <a:r>
              <a:rPr lang="hu-HU" dirty="0" err="1"/>
              <a:t>virtual</a:t>
            </a:r>
            <a:r>
              <a:rPr lang="hu-HU" dirty="0"/>
              <a:t>, </a:t>
            </a:r>
            <a:r>
              <a:rPr lang="hu-HU" dirty="0" err="1"/>
              <a:t>void</a:t>
            </a:r>
            <a:r>
              <a:rPr lang="hu-HU" dirty="0"/>
              <a:t>, </a:t>
            </a:r>
            <a:r>
              <a:rPr lang="hu-HU" dirty="0" err="1"/>
              <a:t>volatile</a:t>
            </a:r>
            <a:r>
              <a:rPr lang="hu-HU" dirty="0"/>
              <a:t>, </a:t>
            </a:r>
            <a:r>
              <a:rPr lang="hu-HU" dirty="0" err="1"/>
              <a:t>wchar</a:t>
            </a:r>
            <a:r>
              <a:rPr lang="hu-HU" dirty="0"/>
              <a:t>_t, </a:t>
            </a:r>
            <a:r>
              <a:rPr lang="hu-HU" dirty="0" err="1"/>
              <a:t>while</a:t>
            </a:r>
            <a:r>
              <a:rPr lang="hu-HU" dirty="0"/>
              <a:t>, </a:t>
            </a:r>
            <a:r>
              <a:rPr lang="hu-HU" dirty="0" err="1"/>
              <a:t>xor</a:t>
            </a:r>
            <a:r>
              <a:rPr lang="hu-HU" dirty="0"/>
              <a:t>, </a:t>
            </a:r>
            <a:r>
              <a:rPr lang="hu-HU" dirty="0" err="1"/>
              <a:t>xor</a:t>
            </a:r>
            <a:r>
              <a:rPr lang="hu-HU" dirty="0"/>
              <a:t>_</a:t>
            </a:r>
            <a:r>
              <a:rPr lang="hu-HU" dirty="0" err="1"/>
              <a:t>eq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reserved</a:t>
            </a:r>
            <a:r>
              <a:rPr lang="hu-HU" dirty="0"/>
              <a:t> </a:t>
            </a:r>
            <a:r>
              <a:rPr lang="hu-HU" dirty="0" err="1"/>
              <a:t>keywords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0438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395536" y="911246"/>
            <a:ext cx="7200800" cy="48220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factorial calculator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 (long 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(a * factorial (a-1));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long number = 9;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"! = " &lt;&lt; factorial (number);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Recursivity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594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395536" y="911246"/>
            <a:ext cx="8064896" cy="547008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overloading functions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operate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(a*b);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operate (double a, double b)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(a/b);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x=5,y=2;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n=5.0,m=2.0;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operate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operate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Overloaded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0180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395536" y="911246"/>
            <a:ext cx="8064896" cy="54700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overloaded functions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(double a, double b)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sum (10,20)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sum (1.0,1.5) &lt;&lt; '\n';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Function</a:t>
            </a:r>
            <a:r>
              <a:rPr lang="hu-HU" b="1" dirty="0"/>
              <a:t> </a:t>
            </a:r>
            <a:r>
              <a:rPr lang="hu-HU" b="1" dirty="0" err="1"/>
              <a:t>templates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3776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3887913" y="946481"/>
            <a:ext cx="5222195" cy="143763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Function</a:t>
            </a:r>
            <a:r>
              <a:rPr lang="hu-HU" b="1" dirty="0"/>
              <a:t> </a:t>
            </a:r>
            <a:r>
              <a:rPr lang="hu-HU" b="1" dirty="0" err="1"/>
              <a:t>templates</a:t>
            </a:r>
            <a:endParaRPr lang="hu-H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9124" y="908720"/>
            <a:ext cx="3923928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Arial Unicode MS" panose="020B0604020202020204" pitchFamily="34" charset="-128"/>
              </a:rPr>
              <a:t>//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endParaRPr lang="hu-HU" altLang="hu-HU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T sum (T a, T 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T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a + b;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i=5, j=6, k;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f=2.0, g=0.5, h;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k=sum&lt;int&gt;(i,j);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h=sum&lt;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&gt;(f,g);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k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h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87913" y="4727548"/>
            <a:ext cx="27387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 = sum (i,j);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 = sum (f,g);</a:t>
            </a:r>
            <a:endParaRPr kumimoji="0" lang="hu-HU" altLang="hu-H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79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Function</a:t>
            </a:r>
            <a:r>
              <a:rPr lang="hu-HU" b="1" dirty="0"/>
              <a:t> </a:t>
            </a:r>
            <a:r>
              <a:rPr lang="hu-HU" b="1" dirty="0" err="1"/>
              <a:t>templates</a:t>
            </a:r>
            <a:endParaRPr lang="hu-H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7130" y="1559847"/>
            <a:ext cx="68751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template arguments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T,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N&gt;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fixed_multiply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(T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* 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fixed_multiply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&lt;int,2&gt;(10)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fixed_multiply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&lt;int,3&gt;(10)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19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Name</a:t>
            </a:r>
            <a:r>
              <a:rPr lang="hu-HU" b="1" dirty="0"/>
              <a:t> </a:t>
            </a:r>
            <a:r>
              <a:rPr lang="hu-HU" b="1" dirty="0" err="1" smtClean="0"/>
              <a:t>visibility</a:t>
            </a:r>
            <a:r>
              <a:rPr lang="hu-HU" b="1" dirty="0" smtClean="0"/>
              <a:t> - </a:t>
            </a:r>
            <a:r>
              <a:rPr lang="hu-HU" b="1" dirty="0" err="1" smtClean="0"/>
              <a:t>Scopes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520" y="1412776"/>
            <a:ext cx="68751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foo;        // global variable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bar;      // local variable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bar =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other_function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foo = 1;  // ok: foo is a global variable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bar = 2;  // wrong: bar is not visible from this function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86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Name</a:t>
            </a:r>
            <a:r>
              <a:rPr lang="hu-HU" b="1" dirty="0"/>
              <a:t> </a:t>
            </a:r>
            <a:r>
              <a:rPr lang="hu-HU" b="1" dirty="0" err="1" smtClean="0"/>
              <a:t>visibility</a:t>
            </a:r>
            <a:r>
              <a:rPr lang="hu-HU" b="1" dirty="0" smtClean="0"/>
              <a:t> - </a:t>
            </a:r>
            <a:r>
              <a:rPr lang="hu-HU" b="1" dirty="0" err="1" smtClean="0"/>
              <a:t>Scopes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6599" y="925385"/>
            <a:ext cx="68751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// inner block scopes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y = 20;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x;   // ok, inner scope.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50;  // sets value to inner 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50;  // sets value to (outer) 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"inner block:\n";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"x: " &lt;&lt; 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"y: " &lt;&lt; y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"outer block:\n";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"x: " &lt;&lt; 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"y: " &lt;&lt; y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56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Namespaces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520" y="948690"/>
            <a:ext cx="687515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// namespaces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foo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value() { return 5;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bar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pi = 3.1416;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value() { return 2*pi;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foo::value()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bar::value()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bar::pi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89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smtClean="0"/>
              <a:t>USING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19872" y="30270"/>
            <a:ext cx="4283968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first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second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 = 3.1416;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 = 2.7183;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using first::x;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using second::y;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y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first::y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second::x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551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smtClean="0"/>
              <a:t>USING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19872" y="30270"/>
            <a:ext cx="4283968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// using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first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second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 = 3.1416;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 = 2.7183;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using namespace first;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y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second::x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second::y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2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i="1" dirty="0"/>
              <a:t>Character types</a:t>
            </a:r>
            <a:r>
              <a:rPr lang="en-US" dirty="0"/>
              <a:t>: They can represent a single character, such as 'A' or '$'. The most basic type is char, which is a one-byte character. Other types are also provided for wider characters.</a:t>
            </a:r>
          </a:p>
          <a:p>
            <a:r>
              <a:rPr lang="en-US" i="1" dirty="0"/>
              <a:t>    Numerical integer types</a:t>
            </a:r>
            <a:r>
              <a:rPr lang="en-US" dirty="0"/>
              <a:t>: They can store a whole number value, such as 7 or 1024. They exist in a variety of sizes, and can either be signed or unsigned, depending on whether they support negative values or not.</a:t>
            </a:r>
          </a:p>
          <a:p>
            <a:r>
              <a:rPr lang="en-US" dirty="0"/>
              <a:t>    </a:t>
            </a:r>
            <a:r>
              <a:rPr lang="en-US" i="1" dirty="0"/>
              <a:t>Floating-point types</a:t>
            </a:r>
            <a:r>
              <a:rPr lang="en-US" dirty="0"/>
              <a:t>: They can represent real values, such as 3.14 or 0.01, with different levels of precision, depending on which of the three floating-point types is used.</a:t>
            </a:r>
          </a:p>
          <a:p>
            <a:r>
              <a:rPr lang="en-US" dirty="0"/>
              <a:t>    </a:t>
            </a:r>
            <a:r>
              <a:rPr lang="en-US" i="1" dirty="0"/>
              <a:t>Boolean type</a:t>
            </a:r>
            <a:r>
              <a:rPr lang="en-US" dirty="0"/>
              <a:t>: The </a:t>
            </a:r>
            <a:r>
              <a:rPr lang="en-US" dirty="0" err="1"/>
              <a:t>boolean</a:t>
            </a:r>
            <a:r>
              <a:rPr lang="en-US" dirty="0"/>
              <a:t> type, known in C++ as </a:t>
            </a:r>
            <a:r>
              <a:rPr lang="en-US" dirty="0" err="1"/>
              <a:t>bool</a:t>
            </a:r>
            <a:r>
              <a:rPr lang="en-US" dirty="0"/>
              <a:t>, can only represent one of two states, true or false.</a:t>
            </a:r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Fundamental</a:t>
            </a:r>
            <a:r>
              <a:rPr lang="hu-HU" b="1" dirty="0"/>
              <a:t> </a:t>
            </a:r>
            <a:r>
              <a:rPr lang="hu-HU" b="1" dirty="0" err="1"/>
              <a:t>data</a:t>
            </a:r>
            <a:r>
              <a:rPr lang="hu-HU" b="1" dirty="0"/>
              <a:t> </a:t>
            </a:r>
            <a:r>
              <a:rPr lang="hu-HU" b="1" dirty="0" err="1"/>
              <a:t>types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1155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smtClean="0"/>
              <a:t>USING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03848" y="168768"/>
            <a:ext cx="5472608" cy="650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// using namespace 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 = 3.1416;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namespace first;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namespace second;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901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Namespace</a:t>
            </a:r>
            <a:r>
              <a:rPr lang="hu-HU" b="1" dirty="0"/>
              <a:t> </a:t>
            </a:r>
            <a:r>
              <a:rPr lang="hu-HU" b="1" dirty="0" err="1" smtClean="0"/>
              <a:t>aliasing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7704" y="1196752"/>
            <a:ext cx="5472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current_name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ím 2"/>
          <p:cNvSpPr txBox="1">
            <a:spLocks/>
          </p:cNvSpPr>
          <p:nvPr/>
        </p:nvSpPr>
        <p:spPr>
          <a:xfrm>
            <a:off x="251520" y="1960670"/>
            <a:ext cx="8784976" cy="5492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/>
              <a:t>The </a:t>
            </a:r>
            <a:r>
              <a:rPr lang="hu-HU" b="1" dirty="0" err="1"/>
              <a:t>std</a:t>
            </a:r>
            <a:r>
              <a:rPr lang="hu-HU" b="1" dirty="0"/>
              <a:t> </a:t>
            </a:r>
            <a:r>
              <a:rPr lang="hu-HU" b="1" dirty="0" err="1"/>
              <a:t>namespace</a:t>
            </a:r>
            <a:endParaRPr lang="hu-HU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7704" y="2867268"/>
            <a:ext cx="5328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+mj-lt"/>
                <a:cs typeface="Courier New" panose="02070309020205020404" pitchFamily="49" charset="0"/>
              </a:rPr>
              <a:t>standard C++ library are declared within the </a:t>
            </a:r>
            <a:r>
              <a:rPr lang="en-US" altLang="hu-HU" i="1" dirty="0" err="1" smtClean="0">
                <a:latin typeface="+mj-lt"/>
                <a:cs typeface="Courier New" panose="02070309020205020404" pitchFamily="49" charset="0"/>
              </a:rPr>
              <a:t>std</a:t>
            </a:r>
            <a:r>
              <a:rPr lang="hu-HU" altLang="hu-HU" i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hu-HU" i="1" dirty="0" smtClean="0">
                <a:latin typeface="+mj-lt"/>
                <a:cs typeface="Courier New" panose="02070309020205020404" pitchFamily="49" charset="0"/>
              </a:rPr>
              <a:t>namespace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28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/>
              <a:t>Storage </a:t>
            </a:r>
            <a:r>
              <a:rPr lang="hu-HU" b="1" dirty="0" err="1"/>
              <a:t>classes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520" y="3164681"/>
            <a:ext cx="547260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// static vs automatic storage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y &lt;&lt; '\n';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954887"/>
            <a:ext cx="878497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i="1" spc="30" dirty="0"/>
              <a:t>substantial difference between variables with static storage and variables with automatic storage:</a:t>
            </a:r>
            <a:endParaRPr lang="hu-HU" sz="2000" i="1" spc="30" dirty="0"/>
          </a:p>
          <a:p>
            <a:pPr marL="342900" lvl="0" indent="-3429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i="1" spc="30" dirty="0"/>
              <a:t>Variables with static storage (such as global variables) that are not explicitly initialized are automatically initialized to zeroes.</a:t>
            </a:r>
            <a:endParaRPr lang="hu-HU" sz="2000" i="1" spc="30" dirty="0"/>
          </a:p>
          <a:p>
            <a:pPr marL="342900" lvl="0" indent="-3429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i="1" spc="30" dirty="0"/>
              <a:t>Variables with automatic storage (such as local variables) that are not explicitly initialized are left uninitialized, and thus have an undetermined value.</a:t>
            </a:r>
            <a:endParaRPr lang="hu-HU" altLang="hu-HU" sz="2000" i="1" spc="30" dirty="0"/>
          </a:p>
        </p:txBody>
      </p:sp>
    </p:spTree>
    <p:extLst>
      <p:ext uri="{BB962C8B-B14F-4D97-AF65-F5344CB8AC3E}">
        <p14:creationId xmlns:p14="http://schemas.microsoft.com/office/powerpoint/2010/main" val="3299469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Arrays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7704" y="362968"/>
            <a:ext cx="55446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foo [5] = { 16, 2, 77, 40, 12071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hu-HU" altLang="hu-HU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bar [5] = { 10, 20, 30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hu-HU" altLang="hu-HU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[5] = {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hu-HU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foo [] = { 16, 2, 77, 40, 12071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[]{ 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16, 2, 77, 40, 12071 </a:t>
            </a:r>
            <a:r>
              <a:rPr lang="en-US" alt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1907704" y="19888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[] = {16, 2, 77, 40, 12071};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n,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 n=0 ; n&lt;5 ; ++n 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053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Arrays</a:t>
            </a:r>
            <a:endParaRPr lang="hu-H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59270" y="359465"/>
            <a:ext cx="5544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jimmy [3][5];   // is equivalent 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jimmy [15];     // (3 * 5 = 15)</a:t>
            </a:r>
          </a:p>
        </p:txBody>
      </p:sp>
      <p:sp>
        <p:nvSpPr>
          <p:cNvPr id="2" name="Téglalap 1"/>
          <p:cNvSpPr/>
          <p:nvPr/>
        </p:nvSpPr>
        <p:spPr>
          <a:xfrm>
            <a:off x="271446" y="1196752"/>
            <a:ext cx="8532440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multidimensional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WIDTH 5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 3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jimmy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[HEIGHT][WIDTH];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n,m;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n&lt;HEIGHT; n++)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m&lt;WIDTH; m++)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jimmy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[n][m]=(n+1)*(m+1);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pseudo-multidimensional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hu-HU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WIDTH 5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 3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jimmy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[HEIGHT * WIDTH];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n,m;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n&lt;HEIGHT; n++)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m&lt;WIDTH; m++)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jimmy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[n*WIDTH+m]=(n+1)*(m+1);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669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8497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Arrays</a:t>
            </a:r>
            <a:r>
              <a:rPr lang="hu-HU" b="1" dirty="0"/>
              <a:t> </a:t>
            </a:r>
            <a:r>
              <a:rPr lang="hu-HU" b="1" dirty="0" err="1"/>
              <a:t>as</a:t>
            </a:r>
            <a:r>
              <a:rPr lang="hu-HU" b="1" dirty="0"/>
              <a:t> </a:t>
            </a:r>
            <a:r>
              <a:rPr lang="hu-HU" b="1" dirty="0" err="1"/>
              <a:t>parameters</a:t>
            </a:r>
            <a:endParaRPr lang="hu-HU" b="1" dirty="0"/>
          </a:p>
        </p:txBody>
      </p:sp>
      <p:sp>
        <p:nvSpPr>
          <p:cNvPr id="2" name="Téglalap 1"/>
          <p:cNvSpPr/>
          <p:nvPr/>
        </p:nvSpPr>
        <p:spPr>
          <a:xfrm>
            <a:off x="251520" y="1052736"/>
            <a:ext cx="8532440" cy="480131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(int n=0; n&lt;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[n] &lt;&lt; ' ';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firstarray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[] = {5, 10, 15};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secondarray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[] = {2, 4, 6, 8, 10};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firstarray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,3);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secondarray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,5);</a:t>
            </a:r>
          </a:p>
          <a:p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églalap 5"/>
          <p:cNvSpPr/>
          <p:nvPr/>
        </p:nvSpPr>
        <p:spPr>
          <a:xfrm>
            <a:off x="3707904" y="5870008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interesting</a:t>
            </a:r>
            <a:r>
              <a:rPr 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hu-H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[][3][4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08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-19926" y="332656"/>
            <a:ext cx="3240360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Library</a:t>
            </a:r>
            <a:r>
              <a:rPr lang="hu-HU" b="1" dirty="0"/>
              <a:t> </a:t>
            </a:r>
            <a:r>
              <a:rPr lang="hu-HU" b="1" dirty="0" err="1"/>
              <a:t>arrays</a:t>
            </a:r>
            <a:endParaRPr lang="hu-HU" b="1" dirty="0"/>
          </a:p>
        </p:txBody>
      </p:sp>
      <p:sp>
        <p:nvSpPr>
          <p:cNvPr id="2" name="Téglalap 1"/>
          <p:cNvSpPr/>
          <p:nvPr/>
        </p:nvSpPr>
        <p:spPr>
          <a:xfrm>
            <a:off x="1" y="1268760"/>
            <a:ext cx="9143999" cy="4539704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built-in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[3] = {10,20,30};</a:t>
            </a: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i=0; i&lt;3; ++i)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++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(int elem :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 &lt;&lt; '\n';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&lt;int,3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{10,20,30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(int i=0; i&lt;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myarray.size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();++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++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endParaRPr lang="hu-HU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(int elem :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 &lt;&lt; '\n';</a:t>
            </a:r>
          </a:p>
          <a:p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0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-19926" y="332656"/>
            <a:ext cx="3943854" cy="549255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Character</a:t>
            </a:r>
            <a:r>
              <a:rPr lang="hu-HU" b="1" dirty="0"/>
              <a:t> </a:t>
            </a:r>
            <a:r>
              <a:rPr lang="hu-HU" b="1" dirty="0" err="1"/>
              <a:t>sequences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187624" y="1196752"/>
            <a:ext cx="7077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myword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[] = { 'H', 'e', 'l',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'o', '\0' };</a:t>
            </a: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myword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[] = "Hello"; </a:t>
            </a:r>
          </a:p>
        </p:txBody>
      </p:sp>
    </p:spTree>
    <p:extLst>
      <p:ext uri="{BB962C8B-B14F-4D97-AF65-F5344CB8AC3E}">
        <p14:creationId xmlns:p14="http://schemas.microsoft.com/office/powerpoint/2010/main" val="27031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31594" y="332656"/>
            <a:ext cx="8912406" cy="5492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Strings and null-terminated character </a:t>
            </a:r>
            <a:r>
              <a:rPr lang="en-US" b="1" dirty="0" smtClean="0"/>
              <a:t>sequences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187624" y="980728"/>
            <a:ext cx="6112571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strings and NTCS: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question1[] = "What is your name? 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string question2 = "Where do you live? 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answer1 [80];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string answer2;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question1;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answer1;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question2;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answer2;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 " &lt;&lt; answer1;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from " &lt;&lt; answer2 &lt;&lt; "!\n";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31594" y="332656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transformation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395536" y="119675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myntcs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"some text";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myntcs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 c-string to string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printed as a library string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printed as a c-string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Fundamental</a:t>
            </a:r>
            <a:r>
              <a:rPr lang="hu-HU" b="1" dirty="0"/>
              <a:t> </a:t>
            </a:r>
            <a:r>
              <a:rPr lang="hu-HU" b="1" dirty="0" err="1"/>
              <a:t>data</a:t>
            </a:r>
            <a:r>
              <a:rPr lang="hu-HU" b="1" dirty="0"/>
              <a:t> </a:t>
            </a:r>
            <a:r>
              <a:rPr lang="hu-HU" b="1" dirty="0" err="1"/>
              <a:t>types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28463"/>
              </p:ext>
            </p:extLst>
          </p:nvPr>
        </p:nvGraphicFramePr>
        <p:xfrm>
          <a:off x="0" y="862392"/>
          <a:ext cx="8928990" cy="5995608"/>
        </p:xfrm>
        <a:graphic>
          <a:graphicData uri="http://schemas.openxmlformats.org/drawingml/2006/table">
            <a:tbl>
              <a:tblPr/>
              <a:tblGrid>
                <a:gridCol w="2976330"/>
                <a:gridCol w="2976330"/>
                <a:gridCol w="2976330"/>
              </a:tblGrid>
              <a:tr h="249454">
                <a:tc>
                  <a:txBody>
                    <a:bodyPr/>
                    <a:lstStyle/>
                    <a:p>
                      <a:r>
                        <a:rPr lang="hu-HU" sz="1400" dirty="0"/>
                        <a:t>Group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Type names*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Notes</a:t>
                      </a:r>
                      <a:r>
                        <a:rPr lang="hu-HU" sz="1400" dirty="0"/>
                        <a:t> </a:t>
                      </a:r>
                      <a:r>
                        <a:rPr lang="hu-HU" sz="1400" dirty="0" err="1"/>
                        <a:t>on</a:t>
                      </a:r>
                      <a:r>
                        <a:rPr lang="hu-HU" sz="1400" dirty="0"/>
                        <a:t> </a:t>
                      </a:r>
                      <a:r>
                        <a:rPr lang="hu-HU" sz="1400" dirty="0" err="1"/>
                        <a:t>size</a:t>
                      </a:r>
                      <a:r>
                        <a:rPr lang="hu-HU" sz="1400" dirty="0"/>
                        <a:t> / </a:t>
                      </a:r>
                      <a:r>
                        <a:rPr lang="hu-HU" sz="1400" dirty="0" err="1"/>
                        <a:t>precision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rowSpan="4">
                  <a:txBody>
                    <a:bodyPr/>
                    <a:lstStyle/>
                    <a:p>
                      <a:r>
                        <a:rPr lang="hu-HU" sz="1400" dirty="0" err="1"/>
                        <a:t>Character</a:t>
                      </a:r>
                      <a:r>
                        <a:rPr lang="hu-HU" sz="1400" dirty="0"/>
                        <a:t> </a:t>
                      </a:r>
                      <a:r>
                        <a:rPr lang="hu-HU" sz="1400" dirty="0" err="1"/>
                        <a:t>types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 dirty="0" err="1"/>
                        <a:t>char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Exactly one byte in size. At least 8 bits.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 dirty="0"/>
                        <a:t>char16_t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smaller than char. At least 16 bits.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 dirty="0"/>
                        <a:t>char32_t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smaller than char16_t. At least 32 bits.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9773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wchar_t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represent the largest supported character set.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rowSpan="5">
                  <a:txBody>
                    <a:bodyPr/>
                    <a:lstStyle/>
                    <a:p>
                      <a:r>
                        <a:rPr lang="hu-HU" sz="1400"/>
                        <a:t>Integer types (signed)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signed char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 size as char. At least 8 bits.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i="1"/>
                        <a:t>signed</a:t>
                      </a:r>
                      <a:r>
                        <a:rPr lang="hu-HU" sz="1400"/>
                        <a:t> </a:t>
                      </a:r>
                      <a:r>
                        <a:rPr lang="hu-HU" sz="1400" b="1"/>
                        <a:t>short</a:t>
                      </a:r>
                      <a:r>
                        <a:rPr lang="hu-HU" sz="1400"/>
                        <a:t> </a:t>
                      </a:r>
                      <a:r>
                        <a:rPr lang="hu-HU" sz="1400" i="1"/>
                        <a:t>int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smaller than char. At least 16 bits.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i="1"/>
                        <a:t>signed</a:t>
                      </a:r>
                      <a:r>
                        <a:rPr lang="hu-HU" sz="1400"/>
                        <a:t> </a:t>
                      </a:r>
                      <a:r>
                        <a:rPr lang="hu-HU" sz="1400" b="1"/>
                        <a:t>int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smaller than short. At least 16 bits.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i="1"/>
                        <a:t>signed</a:t>
                      </a:r>
                      <a:r>
                        <a:rPr lang="hu-HU" sz="1400"/>
                        <a:t> </a:t>
                      </a:r>
                      <a:r>
                        <a:rPr lang="hu-HU" sz="1400" b="1"/>
                        <a:t>long</a:t>
                      </a:r>
                      <a:r>
                        <a:rPr lang="hu-HU" sz="1400"/>
                        <a:t> </a:t>
                      </a:r>
                      <a:r>
                        <a:rPr lang="hu-HU" sz="1400" i="1"/>
                        <a:t>int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smaller than int. At least 32 bits.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i="1"/>
                        <a:t>signed</a:t>
                      </a:r>
                      <a:r>
                        <a:rPr lang="hu-HU" sz="1400"/>
                        <a:t> </a:t>
                      </a:r>
                      <a:r>
                        <a:rPr lang="hu-HU" sz="1400" b="1"/>
                        <a:t>long long</a:t>
                      </a:r>
                      <a:r>
                        <a:rPr lang="hu-HU" sz="1400"/>
                        <a:t> </a:t>
                      </a:r>
                      <a:r>
                        <a:rPr lang="hu-HU" sz="1400" i="1"/>
                        <a:t>int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smaller than long. At least 64 bits.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54">
                <a:tc rowSpan="5">
                  <a:txBody>
                    <a:bodyPr/>
                    <a:lstStyle/>
                    <a:p>
                      <a:r>
                        <a:rPr lang="hu-HU" sz="1400"/>
                        <a:t>Integer types (unsigned)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 dirty="0" err="1"/>
                        <a:t>unsigned</a:t>
                      </a:r>
                      <a:r>
                        <a:rPr lang="hu-HU" sz="1400" b="1" dirty="0"/>
                        <a:t> </a:t>
                      </a:r>
                      <a:r>
                        <a:rPr lang="hu-HU" sz="1400" b="1" dirty="0" err="1"/>
                        <a:t>char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400" dirty="0"/>
                        <a:t>(same size as their signed counterparts)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5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unsigned short</a:t>
                      </a:r>
                      <a:r>
                        <a:rPr lang="hu-HU" sz="1400"/>
                        <a:t> </a:t>
                      </a:r>
                      <a:r>
                        <a:rPr lang="hu-HU" sz="1400" i="1"/>
                        <a:t>int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4945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unsigned</a:t>
                      </a:r>
                      <a:r>
                        <a:rPr lang="hu-HU" sz="1400"/>
                        <a:t> </a:t>
                      </a:r>
                      <a:r>
                        <a:rPr lang="hu-HU" sz="1400" i="1"/>
                        <a:t>int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4945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 dirty="0" err="1"/>
                        <a:t>unsigned</a:t>
                      </a:r>
                      <a:r>
                        <a:rPr lang="hu-HU" sz="1400" b="1" dirty="0"/>
                        <a:t> </a:t>
                      </a:r>
                      <a:r>
                        <a:rPr lang="hu-HU" sz="1400" b="1" dirty="0" err="1"/>
                        <a:t>long</a:t>
                      </a:r>
                      <a:r>
                        <a:rPr lang="hu-HU" sz="1400" dirty="0"/>
                        <a:t> </a:t>
                      </a:r>
                      <a:r>
                        <a:rPr lang="hu-HU" sz="1400" i="1" dirty="0"/>
                        <a:t>int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4945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 dirty="0" err="1"/>
                        <a:t>unsigned</a:t>
                      </a:r>
                      <a:r>
                        <a:rPr lang="hu-HU" sz="1400" b="1" dirty="0"/>
                        <a:t> </a:t>
                      </a:r>
                      <a:r>
                        <a:rPr lang="hu-HU" sz="1400" b="1" dirty="0" err="1"/>
                        <a:t>long</a:t>
                      </a:r>
                      <a:r>
                        <a:rPr lang="hu-HU" sz="1400" b="1" dirty="0"/>
                        <a:t> </a:t>
                      </a:r>
                      <a:r>
                        <a:rPr lang="hu-HU" sz="1400" b="1" dirty="0" err="1"/>
                        <a:t>long</a:t>
                      </a:r>
                      <a:r>
                        <a:rPr lang="hu-HU" sz="1400" dirty="0"/>
                        <a:t> </a:t>
                      </a:r>
                      <a:r>
                        <a:rPr lang="hu-HU" sz="1400" i="1" dirty="0"/>
                        <a:t>int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249454">
                <a:tc rowSpan="3">
                  <a:txBody>
                    <a:bodyPr/>
                    <a:lstStyle/>
                    <a:p>
                      <a:r>
                        <a:rPr lang="hu-HU" sz="1400"/>
                        <a:t>Floating-point types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float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5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double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 not less than float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05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long double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 not less than double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54">
                <a:tc>
                  <a:txBody>
                    <a:bodyPr/>
                    <a:lstStyle/>
                    <a:p>
                      <a:r>
                        <a:rPr lang="hu-HU" sz="1400"/>
                        <a:t>Boolean type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bool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54">
                <a:tc>
                  <a:txBody>
                    <a:bodyPr/>
                    <a:lstStyle/>
                    <a:p>
                      <a:r>
                        <a:rPr lang="hu-HU" sz="1400"/>
                        <a:t>Void type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/>
                        <a:t>void</a:t>
                      </a:r>
                      <a:endParaRPr lang="hu-HU" sz="14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no </a:t>
                      </a:r>
                      <a:r>
                        <a:rPr lang="hu-HU" sz="1400" dirty="0" err="1"/>
                        <a:t>storage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54">
                <a:tc>
                  <a:txBody>
                    <a:bodyPr/>
                    <a:lstStyle/>
                    <a:p>
                      <a:r>
                        <a:rPr lang="hu-HU" sz="1400"/>
                        <a:t>Null pointer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 dirty="0" err="1"/>
                        <a:t>decltype</a:t>
                      </a:r>
                      <a:r>
                        <a:rPr lang="hu-HU" sz="1400" b="1" dirty="0"/>
                        <a:t>(</a:t>
                      </a:r>
                      <a:r>
                        <a:rPr lang="hu-HU" sz="1400" b="1" dirty="0" err="1"/>
                        <a:t>nullptr</a:t>
                      </a:r>
                      <a:r>
                        <a:rPr lang="hu-HU" sz="1400" b="1" dirty="0"/>
                        <a:t>)</a:t>
                      </a:r>
                      <a:endParaRPr lang="hu-HU" sz="14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40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Pointers</a:t>
            </a:r>
            <a:endParaRPr lang="hu-HU" b="1" dirty="0"/>
          </a:p>
        </p:txBody>
      </p:sp>
      <p:sp>
        <p:nvSpPr>
          <p:cNvPr id="2" name="Téglalap 1"/>
          <p:cNvSpPr/>
          <p:nvPr/>
        </p:nvSpPr>
        <p:spPr>
          <a:xfrm>
            <a:off x="2123728" y="116632"/>
            <a:ext cx="6831165" cy="1880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hu-HU" sz="1700" spc="30" dirty="0" err="1"/>
              <a:t>Reference</a:t>
            </a:r>
            <a:r>
              <a:rPr lang="hu-HU" sz="1700" spc="30" dirty="0"/>
              <a:t> operator </a:t>
            </a:r>
            <a:r>
              <a:rPr lang="hu-HU" sz="1700" spc="30" dirty="0" smtClean="0"/>
              <a:t>(</a:t>
            </a:r>
            <a:r>
              <a:rPr lang="hu-HU" sz="1700" i="1" spc="30" dirty="0" smtClean="0"/>
              <a:t>&amp;</a:t>
            </a:r>
            <a:r>
              <a:rPr lang="hu-HU" sz="1700" spc="30" dirty="0" smtClean="0"/>
              <a:t>)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700" i="1" spc="30" dirty="0"/>
              <a:t>&amp;</a:t>
            </a:r>
            <a:r>
              <a:rPr lang="en-US" sz="1700" spc="30" dirty="0"/>
              <a:t> is the reference operator, and can be read as "address of"</a:t>
            </a:r>
            <a:r>
              <a:rPr lang="hu-HU" sz="1700" spc="30" dirty="0" smtClean="0"/>
              <a:t> </a:t>
            </a:r>
            <a:endParaRPr lang="hu-HU" sz="1700" spc="3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hu-HU" sz="1700" spc="30" dirty="0" err="1"/>
              <a:t>Dereference</a:t>
            </a:r>
            <a:r>
              <a:rPr lang="hu-HU" sz="1700" spc="30" dirty="0"/>
              <a:t> operator </a:t>
            </a:r>
            <a:r>
              <a:rPr lang="hu-HU" sz="1700" spc="30" dirty="0" smtClean="0"/>
              <a:t>(</a:t>
            </a:r>
            <a:r>
              <a:rPr lang="hu-HU" sz="1700" i="1" spc="30" dirty="0" smtClean="0"/>
              <a:t>*</a:t>
            </a:r>
            <a:r>
              <a:rPr lang="hu-HU" sz="1700" spc="30" dirty="0" smtClean="0"/>
              <a:t>)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700" i="1" spc="30" dirty="0"/>
              <a:t>*</a:t>
            </a:r>
            <a:r>
              <a:rPr lang="en-US" sz="1700" spc="30" dirty="0"/>
              <a:t> is the dereference operator, and can be read as "value pointed to by"</a:t>
            </a:r>
            <a:endParaRPr lang="hu-HU" sz="1700" spc="3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  <p:sp>
        <p:nvSpPr>
          <p:cNvPr id="8" name="Téglalap 7"/>
          <p:cNvSpPr/>
          <p:nvPr/>
        </p:nvSpPr>
        <p:spPr>
          <a:xfrm>
            <a:off x="204474" y="1502688"/>
            <a:ext cx="74638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pointer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int *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&amp;firstvalue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&amp;secondvalue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églalap 9"/>
          <p:cNvSpPr/>
          <p:nvPr/>
        </p:nvSpPr>
        <p:spPr>
          <a:xfrm>
            <a:off x="6228184" y="2093095"/>
            <a:ext cx="2358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//int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* p1, p2;</a:t>
            </a:r>
          </a:p>
        </p:txBody>
      </p:sp>
    </p:spTree>
    <p:extLst>
      <p:ext uri="{BB962C8B-B14F-4D97-AF65-F5344CB8AC3E}">
        <p14:creationId xmlns:p14="http://schemas.microsoft.com/office/powerpoint/2010/main" val="306272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Pointers</a:t>
            </a:r>
            <a:endParaRPr lang="hu-HU" b="1" dirty="0"/>
          </a:p>
        </p:txBody>
      </p:sp>
      <p:sp>
        <p:nvSpPr>
          <p:cNvPr id="8" name="Téglalap 7"/>
          <p:cNvSpPr/>
          <p:nvPr/>
        </p:nvSpPr>
        <p:spPr>
          <a:xfrm>
            <a:off x="177356" y="569939"/>
            <a:ext cx="893952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more pointers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p1, * p2;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p1 =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//p1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address of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p2 =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//p2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address of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*p1 = 10;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//value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pointed to by p1 = 10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*p2 = *p1;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//value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pointed to by p2 = value pointed by p1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p1 = p2; 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//p1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p2 (value of pointer is copied)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*p1 = 20;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//value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pointed by p1 = 20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87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Pointers</a:t>
            </a:r>
            <a:r>
              <a:rPr lang="hu-HU" b="1" dirty="0"/>
              <a:t> and </a:t>
            </a:r>
            <a:r>
              <a:rPr lang="hu-HU" b="1" dirty="0" err="1"/>
              <a:t>arrays</a:t>
            </a:r>
            <a:endParaRPr lang="hu-HU" b="1" dirty="0"/>
          </a:p>
        </p:txBody>
      </p:sp>
      <p:sp>
        <p:nvSpPr>
          <p:cNvPr id="8" name="Téglalap 7"/>
          <p:cNvSpPr/>
          <p:nvPr/>
        </p:nvSpPr>
        <p:spPr>
          <a:xfrm>
            <a:off x="177356" y="569939"/>
            <a:ext cx="8939525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more pointers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numbers[5];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 = numbers;  *p = 10;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p++;  *p = 20;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 = &amp;numbers[2];  *p = 30;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 = numbers + 3;  *p = 40;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 = numbers;  *(p+4) = 50;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n=0; n&lt;5; n++)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numbers[n] &lt;&lt; ", ";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77356" y="5229200"/>
            <a:ext cx="612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a[5] = 0;       // a [offset of 5]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*(a+5) = 0;     // pointed by (a+5) = 0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5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Pointers</a:t>
            </a:r>
            <a:r>
              <a:rPr lang="hu-HU" b="1" dirty="0"/>
              <a:t> </a:t>
            </a:r>
            <a:r>
              <a:rPr lang="hu-HU" b="1" dirty="0" err="1" smtClean="0"/>
              <a:t>aritmetics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204474" y="764704"/>
            <a:ext cx="87600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a[5] = 0;       // a [offset of 5]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*(a+5) = 0;     // pointed by (a+5)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*p++ 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 *(p++): increment pointer,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dereference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unincremented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*++p   // same as *(++p): increment pointer,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dereference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incremented address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++*p   // same as ++(*p): dereference pointer,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it points to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(*p)++ // dereference pointer, and post-increment the value 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points to 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445003" y="41647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*p++ = *q++;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580112" y="3887760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*p = *q;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++p;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++q;</a:t>
            </a:r>
          </a:p>
        </p:txBody>
      </p:sp>
      <p:sp>
        <p:nvSpPr>
          <p:cNvPr id="11" name="Jobbra nyíl 10"/>
          <p:cNvSpPr/>
          <p:nvPr/>
        </p:nvSpPr>
        <p:spPr>
          <a:xfrm>
            <a:off x="4499992" y="4221088"/>
            <a:ext cx="864096" cy="25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160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Pointers</a:t>
            </a:r>
            <a:r>
              <a:rPr lang="hu-HU" b="1" dirty="0"/>
              <a:t> </a:t>
            </a:r>
            <a:r>
              <a:rPr lang="hu-HU" b="1" dirty="0" err="1" smtClean="0"/>
              <a:t>const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395536" y="1124744"/>
            <a:ext cx="80834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p = &amp;y;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*p;          // ok: reading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*p = x;          // error: modifying p, which 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-qualified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32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Pointers</a:t>
            </a:r>
            <a:r>
              <a:rPr lang="hu-HU" b="1" dirty="0"/>
              <a:t> </a:t>
            </a:r>
            <a:r>
              <a:rPr lang="hu-HU" b="1" dirty="0" err="1" smtClean="0"/>
              <a:t>const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3275856" y="31225"/>
            <a:ext cx="8912406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(int* start, int* stop)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int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start;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stop)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++(*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pointed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++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print_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int* start,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int* stop)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start;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stop)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++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 = {10,20,30};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+3);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print_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+3);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84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Pointers</a:t>
            </a:r>
            <a:r>
              <a:rPr lang="hu-HU" b="1" dirty="0"/>
              <a:t> </a:t>
            </a:r>
            <a:r>
              <a:rPr lang="hu-HU" b="1" dirty="0" err="1" smtClean="0"/>
              <a:t>const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395536" y="1124744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p1 = &amp;x;  // non-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 to non-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p2 = &amp;x;  // non-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p3 = &amp;x; 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 to non-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p4 = &amp;x; 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 * p2a =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non-const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p2b =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non-const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</p:txBody>
      </p:sp>
    </p:spTree>
    <p:extLst>
      <p:ext uri="{BB962C8B-B14F-4D97-AF65-F5344CB8AC3E}">
        <p14:creationId xmlns:p14="http://schemas.microsoft.com/office/powerpoint/2010/main" val="954225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Void</a:t>
            </a:r>
            <a:r>
              <a:rPr lang="hu-HU" b="1" dirty="0" smtClean="0"/>
              <a:t> </a:t>
            </a:r>
            <a:r>
              <a:rPr lang="hu-HU" b="1" dirty="0" err="1" smtClean="0"/>
              <a:t>Pointers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395536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increaser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increase (void* 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 char*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=(char*)data; ++(*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pint; pint=(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*)data; ++(*pint);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char a = 'x';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1602;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increase 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increase 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", " &lt;&lt; b &lt;&lt; '\n';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2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en-US" b="1" dirty="0"/>
              <a:t>Invalid pointers and null pointers</a:t>
            </a:r>
          </a:p>
        </p:txBody>
      </p:sp>
      <p:sp>
        <p:nvSpPr>
          <p:cNvPr id="5" name="Téglalap 4"/>
          <p:cNvSpPr/>
          <p:nvPr/>
        </p:nvSpPr>
        <p:spPr>
          <a:xfrm>
            <a:off x="395536" y="1124744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p;               // uninitialized pointer (local variable)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q = myarray+20;  // element out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* p = 0;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* q = nullptr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* r = NULL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pointer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// null pointer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5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Pointers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204475" y="532976"/>
            <a:ext cx="849694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to functions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addition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return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subtraction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return (a-b); 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functocall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g;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g = (*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functocall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(g);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(*minus)(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 subtraction;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 = operation (7, 5, addition);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n = operation (20, m, minus);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&lt;&lt;n;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50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09600" y="2948781"/>
          <a:ext cx="7924800" cy="1828800"/>
        </p:xfrm>
        <a:graphic>
          <a:graphicData uri="http://schemas.openxmlformats.org/drawingml/2006/table">
            <a:tbl>
              <a:tblPr/>
              <a:tblGrid>
                <a:gridCol w="2641600"/>
                <a:gridCol w="2641600"/>
                <a:gridCol w="2641600"/>
              </a:tblGrid>
              <a:tr h="0">
                <a:tc>
                  <a:txBody>
                    <a:bodyPr/>
                    <a:lstStyle/>
                    <a:p>
                      <a:r>
                        <a:rPr lang="hu-HU"/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Unique representable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8-bit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= 2</a:t>
                      </a:r>
                      <a:r>
                        <a:rPr lang="hu-HU" baseline="30000"/>
                        <a:t>8</a:t>
                      </a:r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16-bit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65 536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= 2</a:t>
                      </a:r>
                      <a:r>
                        <a:rPr lang="hu-HU" baseline="30000"/>
                        <a:t>16</a:t>
                      </a:r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32-bit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4 294 967 296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= 2</a:t>
                      </a:r>
                      <a:r>
                        <a:rPr lang="hu-HU" baseline="30000"/>
                        <a:t>32</a:t>
                      </a:r>
                      <a:r>
                        <a:rPr lang="hu-HU"/>
                        <a:t> (~4 billion)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64-bit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18 446 744 073 709 551 616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= 2</a:t>
                      </a:r>
                      <a:r>
                        <a:rPr lang="hu-HU" baseline="30000" dirty="0"/>
                        <a:t>64</a:t>
                      </a:r>
                      <a:r>
                        <a:rPr lang="hu-HU" dirty="0"/>
                        <a:t> (~18 </a:t>
                      </a:r>
                      <a:r>
                        <a:rPr lang="hu-HU" dirty="0" err="1"/>
                        <a:t>billion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billion</a:t>
                      </a:r>
                      <a:r>
                        <a:rPr lang="hu-HU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4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04475" y="20684"/>
            <a:ext cx="891240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Dynamic</a:t>
            </a:r>
            <a:r>
              <a:rPr lang="hu-HU" b="1" dirty="0" smtClean="0"/>
              <a:t> </a:t>
            </a:r>
            <a:r>
              <a:rPr lang="hu-HU" b="1" dirty="0" err="1" smtClean="0"/>
              <a:t>memory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204475" y="1052736"/>
            <a:ext cx="90093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* foo2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foo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[5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if allocation fails, an exception is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new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[5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allocation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fails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 null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 error assigning memory. Take measures.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63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0" y="22959"/>
            <a:ext cx="3275856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Dynamic</a:t>
            </a:r>
            <a:r>
              <a:rPr lang="hu-HU" b="1" dirty="0" smtClean="0"/>
              <a:t> </a:t>
            </a:r>
            <a:r>
              <a:rPr lang="hu-HU" b="1" dirty="0" err="1" smtClean="0"/>
              <a:t>memory</a:t>
            </a:r>
            <a:endParaRPr lang="hu-HU" b="1" dirty="0"/>
          </a:p>
        </p:txBody>
      </p:sp>
      <p:sp>
        <p:nvSpPr>
          <p:cNvPr id="9" name="Téglalap 8"/>
          <p:cNvSpPr/>
          <p:nvPr/>
        </p:nvSpPr>
        <p:spPr>
          <a:xfrm>
            <a:off x="3203848" y="297587"/>
            <a:ext cx="59401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rememb-o-matic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i,n;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* p;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 ";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cin &gt;&gt; i;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int[i];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n&lt;i; n++)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cin &gt;&gt; p[n];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entered: ";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n&lt;i; n++)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p[n] &lt;&lt; ", ";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p;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804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3275856" cy="549255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Data </a:t>
            </a:r>
            <a:r>
              <a:rPr lang="hu-HU" b="1" dirty="0" err="1"/>
              <a:t>structures</a:t>
            </a:r>
            <a:endParaRPr lang="hu-HU" b="1" dirty="0"/>
          </a:p>
        </p:txBody>
      </p:sp>
      <p:sp>
        <p:nvSpPr>
          <p:cNvPr id="9" name="Téglalap 8"/>
          <p:cNvSpPr/>
          <p:nvPr/>
        </p:nvSpPr>
        <p:spPr>
          <a:xfrm>
            <a:off x="179512" y="836712"/>
            <a:ext cx="8784976" cy="429694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example about structures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mine, yours;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movie);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mine.title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"2001 A Space Odyssey";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mine.year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1968;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title: 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cin,yours.title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year: 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cin,mystr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yours.year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"My favorite movie is:\n 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(mine);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"And yours is:\n 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(yours);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movie)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("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movie.year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")\n";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6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3275856" cy="549255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Data </a:t>
            </a:r>
            <a:r>
              <a:rPr lang="hu-HU" b="1" dirty="0" err="1"/>
              <a:t>structures</a:t>
            </a:r>
            <a:endParaRPr lang="hu-HU" b="1" dirty="0"/>
          </a:p>
        </p:txBody>
      </p:sp>
      <p:sp>
        <p:nvSpPr>
          <p:cNvPr id="9" name="Téglalap 8"/>
          <p:cNvSpPr/>
          <p:nvPr/>
        </p:nvSpPr>
        <p:spPr>
          <a:xfrm>
            <a:off x="179512" y="836712"/>
            <a:ext cx="8784976" cy="440120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array of structures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films [3];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movie);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(n=0; n&lt;3; n++)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title: 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cin,films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[n].title);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year: 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cin,mystr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&gt;&gt; films[n].year;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have entered these movies:\n";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(n=0; n&lt;3; n++)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(films[n]);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movie)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("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movie.year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")\n";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9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4320480" cy="549255"/>
          </a:xfrm>
        </p:spPr>
        <p:txBody>
          <a:bodyPr>
            <a:normAutofit/>
          </a:bodyPr>
          <a:lstStyle/>
          <a:p>
            <a:r>
              <a:rPr lang="hu-HU" b="1"/>
              <a:t>Classes </a:t>
            </a:r>
            <a:endParaRPr lang="hu-HU" b="1" dirty="0"/>
          </a:p>
        </p:txBody>
      </p:sp>
      <p:sp>
        <p:nvSpPr>
          <p:cNvPr id="9" name="Téglalap 8"/>
          <p:cNvSpPr/>
          <p:nvPr/>
        </p:nvSpPr>
        <p:spPr>
          <a:xfrm>
            <a:off x="179512" y="836712"/>
            <a:ext cx="8784976" cy="440120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pointers to structures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title: 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-&gt;title);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year: 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-&gt;year;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have entered:\n";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("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-&gt;year &lt;&lt; ")\n";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215"/>
              </p:ext>
            </p:extLst>
          </p:nvPr>
        </p:nvGraphicFramePr>
        <p:xfrm>
          <a:off x="3293771" y="4597837"/>
          <a:ext cx="5688632" cy="1280160"/>
        </p:xfrm>
        <a:graphic>
          <a:graphicData uri="http://schemas.openxmlformats.org/drawingml/2006/table">
            <a:tbl>
              <a:tblPr/>
              <a:tblGrid>
                <a:gridCol w="1300259"/>
                <a:gridCol w="3413181"/>
                <a:gridCol w="975192"/>
              </a:tblGrid>
              <a:tr h="0">
                <a:tc>
                  <a:txBody>
                    <a:bodyPr/>
                    <a:lstStyle/>
                    <a:p>
                      <a:r>
                        <a:rPr lang="hu-HU" sz="1500" b="1" dirty="0" err="1"/>
                        <a:t>Expression</a:t>
                      </a:r>
                      <a:endParaRPr lang="hu-HU" sz="1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500" b="1" dirty="0" err="1"/>
                        <a:t>What</a:t>
                      </a:r>
                      <a:r>
                        <a:rPr lang="hu-HU" sz="1500" b="1" dirty="0"/>
                        <a:t> is </a:t>
                      </a:r>
                      <a:r>
                        <a:rPr lang="hu-HU" sz="1500" b="1" dirty="0" err="1"/>
                        <a:t>evaluated</a:t>
                      </a:r>
                      <a:endParaRPr lang="hu-HU" sz="1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500" b="1" dirty="0" err="1"/>
                        <a:t>Equivalent</a:t>
                      </a:r>
                      <a:endParaRPr lang="hu-HU" sz="1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1500"/>
                        <a:t>a.b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Member b of object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1500"/>
                        <a:t>a-&gt;b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Member b of object pointed to by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500" dirty="0"/>
                        <a:t>(*a).b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1500"/>
                        <a:t>*a.b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Value pointed to by member b of object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500" dirty="0"/>
                        <a:t>*(</a:t>
                      </a:r>
                      <a:r>
                        <a:rPr lang="hu-HU" sz="1500" dirty="0" err="1"/>
                        <a:t>a.b</a:t>
                      </a:r>
                      <a:r>
                        <a:rPr lang="hu-HU" sz="15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92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4320480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Nesting</a:t>
            </a:r>
            <a:r>
              <a:rPr lang="hu-HU" b="1" dirty="0"/>
              <a:t> </a:t>
            </a:r>
            <a:r>
              <a:rPr lang="hu-HU" b="1" dirty="0" err="1"/>
              <a:t>structures</a:t>
            </a:r>
            <a:endParaRPr lang="hu-HU" b="1" dirty="0"/>
          </a:p>
        </p:txBody>
      </p:sp>
      <p:sp>
        <p:nvSpPr>
          <p:cNvPr id="9" name="Téglalap 8"/>
          <p:cNvSpPr/>
          <p:nvPr/>
        </p:nvSpPr>
        <p:spPr>
          <a:xfrm>
            <a:off x="179512" y="836712"/>
            <a:ext cx="7488832" cy="26776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email;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favorite_movie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pfriends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79512" y="400506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charlie.name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maria.favorite_movie.title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charlie.favorite_movie.year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pfriends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favorite_movie.year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5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112568" cy="549255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Type</a:t>
            </a:r>
            <a:r>
              <a:rPr lang="hu-HU" b="1" dirty="0"/>
              <a:t> </a:t>
            </a:r>
            <a:r>
              <a:rPr lang="hu-HU" b="1" dirty="0" err="1"/>
              <a:t>aliases</a:t>
            </a:r>
            <a:r>
              <a:rPr lang="hu-HU" b="1" dirty="0"/>
              <a:t> (</a:t>
            </a:r>
            <a:r>
              <a:rPr lang="hu-HU" b="1" dirty="0" err="1"/>
              <a:t>typedef</a:t>
            </a:r>
            <a:r>
              <a:rPr lang="hu-HU" b="1" dirty="0"/>
              <a:t> / </a:t>
            </a:r>
            <a:r>
              <a:rPr lang="hu-HU" b="1" dirty="0" err="1"/>
              <a:t>using</a:t>
            </a:r>
            <a:r>
              <a:rPr lang="hu-HU" b="1" dirty="0"/>
              <a:t>)</a:t>
            </a:r>
          </a:p>
        </p:txBody>
      </p:sp>
      <p:sp>
        <p:nvSpPr>
          <p:cNvPr id="9" name="Téglalap 8"/>
          <p:cNvSpPr/>
          <p:nvPr/>
        </p:nvSpPr>
        <p:spPr>
          <a:xfrm>
            <a:off x="179512" y="836712"/>
            <a:ext cx="7488832" cy="9541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 C;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WORD;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 field [50];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79512" y="19616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*ptc1;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ptc2;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field name;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179512" y="308657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C = char;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WORD = 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char *;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field = char [50]; 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112568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Unions</a:t>
            </a:r>
            <a:endParaRPr lang="hu-HU" b="1" dirty="0"/>
          </a:p>
        </p:txBody>
      </p:sp>
      <p:sp>
        <p:nvSpPr>
          <p:cNvPr id="9" name="Téglalap 8"/>
          <p:cNvSpPr/>
          <p:nvPr/>
        </p:nvSpPr>
        <p:spPr>
          <a:xfrm>
            <a:off x="179512" y="836712"/>
            <a:ext cx="2664296" cy="144016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c;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f;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161786" y="2447697"/>
            <a:ext cx="21059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short hi;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short lo;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s;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c[4];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mix;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96465"/>
              </p:ext>
            </p:extLst>
          </p:nvPr>
        </p:nvGraphicFramePr>
        <p:xfrm>
          <a:off x="2915816" y="260648"/>
          <a:ext cx="5184576" cy="3094830"/>
        </p:xfrm>
        <a:graphic>
          <a:graphicData uri="http://schemas.openxmlformats.org/drawingml/2006/table">
            <a:tbl>
              <a:tblPr/>
              <a:tblGrid>
                <a:gridCol w="2592288"/>
                <a:gridCol w="2592288"/>
              </a:tblGrid>
              <a:tr h="692401">
                <a:tc>
                  <a:txBody>
                    <a:bodyPr/>
                    <a:lstStyle/>
                    <a:p>
                      <a:r>
                        <a:rPr lang="hu-HU" sz="1500" dirty="0" err="1"/>
                        <a:t>structure</a:t>
                      </a:r>
                      <a:r>
                        <a:rPr lang="hu-HU" sz="1500" dirty="0"/>
                        <a:t> </a:t>
                      </a:r>
                      <a:r>
                        <a:rPr lang="hu-HU" sz="1500" dirty="0" err="1"/>
                        <a:t>with</a:t>
                      </a:r>
                      <a:r>
                        <a:rPr lang="hu-HU" sz="1500" dirty="0"/>
                        <a:t> </a:t>
                      </a:r>
                      <a:r>
                        <a:rPr lang="hu-HU" sz="1500" dirty="0" err="1"/>
                        <a:t>regular</a:t>
                      </a:r>
                      <a:r>
                        <a:rPr lang="hu-HU" sz="1500" dirty="0"/>
                        <a:t> </a:t>
                      </a:r>
                      <a:r>
                        <a:rPr lang="hu-HU" sz="1500" dirty="0" err="1"/>
                        <a:t>union</a:t>
                      </a:r>
                      <a:endParaRPr lang="hu-HU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500"/>
                        <a:t>structure with anonymous union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2429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book1_t { </a:t>
                      </a:r>
                      <a:endParaRPr lang="hu-HU" sz="15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5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US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title[50]; </a:t>
                      </a:r>
                      <a:endParaRPr lang="hu-HU" sz="15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US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author[50]; </a:t>
                      </a:r>
                      <a:endParaRPr lang="hu-HU" sz="15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5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 </a:t>
                      </a:r>
                      <a:r>
                        <a:rPr lang="en-US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  <a:endParaRPr lang="hu-HU" sz="15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</a:t>
                      </a:r>
                      <a:r>
                        <a:rPr lang="en-US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dollars; </a:t>
                      </a:r>
                      <a:endParaRPr lang="hu-HU" sz="15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5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yen; </a:t>
                      </a:r>
                      <a:endParaRPr lang="hu-HU" sz="15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price</a:t>
                      </a:r>
                      <a:r>
                        <a:rPr lang="en-US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endParaRPr lang="hu-HU" sz="15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n-US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book1;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book2_t { </a:t>
                      </a:r>
                      <a:endParaRPr lang="hu-HU" sz="1500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hu-HU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title[50]; </a:t>
                      </a:r>
                      <a:endParaRPr lang="hu-HU" sz="1500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hu-HU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author[50]; </a:t>
                      </a:r>
                      <a:endParaRPr lang="hu-HU" sz="1500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hu-HU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union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endParaRPr lang="hu-HU" sz="1500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hu-HU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dollars; </a:t>
                      </a:r>
                      <a:endParaRPr lang="hu-HU" sz="1500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hu-HU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yen; </a:t>
                      </a:r>
                      <a:endParaRPr lang="hu-HU" sz="1500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hu-HU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 </a:t>
                      </a:r>
                      <a:endParaRPr lang="hu-HU" sz="1500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book2;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églalap 9"/>
          <p:cNvSpPr/>
          <p:nvPr/>
        </p:nvSpPr>
        <p:spPr>
          <a:xfrm>
            <a:off x="2987824" y="3709581"/>
            <a:ext cx="25020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book1.price.dollars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book1.price.yen</a:t>
            </a:r>
          </a:p>
        </p:txBody>
      </p:sp>
      <p:sp>
        <p:nvSpPr>
          <p:cNvPr id="11" name="Téglalap 10"/>
          <p:cNvSpPr/>
          <p:nvPr/>
        </p:nvSpPr>
        <p:spPr>
          <a:xfrm>
            <a:off x="5940152" y="3709581"/>
            <a:ext cx="25020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book2.dollars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book2.yen</a:t>
            </a:r>
          </a:p>
        </p:txBody>
      </p:sp>
    </p:spTree>
    <p:extLst>
      <p:ext uri="{BB962C8B-B14F-4D97-AF65-F5344CB8AC3E}">
        <p14:creationId xmlns:p14="http://schemas.microsoft.com/office/powerpoint/2010/main" val="144293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112568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Enumerated</a:t>
            </a:r>
            <a:r>
              <a:rPr lang="hu-HU" b="1" dirty="0"/>
              <a:t> </a:t>
            </a:r>
            <a:r>
              <a:rPr lang="hu-HU" b="1" dirty="0" err="1"/>
              <a:t>types</a:t>
            </a:r>
            <a:r>
              <a:rPr lang="hu-HU" b="1" dirty="0"/>
              <a:t> (</a:t>
            </a:r>
            <a:r>
              <a:rPr lang="hu-HU" b="1" dirty="0" err="1"/>
              <a:t>enum</a:t>
            </a:r>
            <a:r>
              <a:rPr lang="hu-HU" b="1" dirty="0"/>
              <a:t>)</a:t>
            </a:r>
          </a:p>
        </p:txBody>
      </p:sp>
      <p:sp>
        <p:nvSpPr>
          <p:cNvPr id="9" name="Téglalap 8"/>
          <p:cNvSpPr/>
          <p:nvPr/>
        </p:nvSpPr>
        <p:spPr>
          <a:xfrm>
            <a:off x="179512" y="764704"/>
            <a:ext cx="7546618" cy="2677656"/>
          </a:xfrm>
          <a:prstGeom prst="rect">
            <a:avLst/>
          </a:prstGeom>
        </p:spPr>
        <p:txBody>
          <a:bodyPr wrap="square" rIns="0" numCol="1">
            <a:spAutoFit/>
          </a:bodyPr>
          <a:lstStyle/>
          <a:p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Convertible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{black, blue, green,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cyan,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purple, yellow, white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blue;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green)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red; 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 1 2 3 …</a:t>
            </a: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february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march,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may,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august,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september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october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y2k;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232618" y="4077072"/>
            <a:ext cx="7939782" cy="2246769"/>
          </a:xfrm>
          <a:prstGeom prst="rect">
            <a:avLst/>
          </a:prstGeom>
        </p:spPr>
        <p:txBody>
          <a:bodyPr wrap="square" rIns="0" numCol="1">
            <a:spAutoFit/>
          </a:bodyPr>
          <a:lstStyle/>
          <a:p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//No 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implicitly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Convertible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Colors {black, blue, green, cyan, red, purple, yellow, white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Colors::blue;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Colors::green)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Colors::red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EyeColor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char {blue, green, brown}; 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8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112568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Classes</a:t>
            </a:r>
            <a:r>
              <a:rPr lang="hu-HU" b="1" dirty="0"/>
              <a:t> </a:t>
            </a:r>
          </a:p>
        </p:txBody>
      </p:sp>
      <p:sp>
        <p:nvSpPr>
          <p:cNvPr id="9" name="Téglalap 8"/>
          <p:cNvSpPr/>
          <p:nvPr/>
        </p:nvSpPr>
        <p:spPr>
          <a:xfrm>
            <a:off x="179512" y="764704"/>
            <a:ext cx="7546618" cy="1871282"/>
          </a:xfrm>
          <a:prstGeom prst="rect">
            <a:avLst/>
          </a:prstGeom>
        </p:spPr>
        <p:txBody>
          <a:bodyPr wrap="square" rIns="0" numCol="1">
            <a:spAutoFit/>
          </a:bodyPr>
          <a:lstStyle/>
          <a:p>
            <a:r>
              <a:rPr lang="hu-HU" sz="1600" b="1" dirty="0" err="1"/>
              <a:t>access</a:t>
            </a:r>
            <a:r>
              <a:rPr lang="hu-HU" sz="1600" b="1" dirty="0"/>
              <a:t> </a:t>
            </a:r>
            <a:r>
              <a:rPr lang="hu-HU" sz="1600" b="1" dirty="0" err="1" smtClean="0"/>
              <a:t>specifiers</a:t>
            </a:r>
            <a:r>
              <a:rPr lang="hu-HU" sz="1600" b="1" dirty="0" smtClean="0"/>
              <a:t>:</a:t>
            </a:r>
            <a:endParaRPr lang="en-US" sz="1600" b="1" dirty="0"/>
          </a:p>
          <a:p>
            <a:pPr marL="914400" indent="-225425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i="1" u="sng" spc="30" dirty="0" smtClean="0"/>
              <a:t>private</a:t>
            </a:r>
            <a:r>
              <a:rPr lang="en-US" sz="1600" spc="30" dirty="0" smtClean="0"/>
              <a:t> </a:t>
            </a:r>
            <a:r>
              <a:rPr lang="en-US" sz="1600" spc="30" dirty="0"/>
              <a:t>members of a class are accessible only from within other members of the same class (or from their "friends</a:t>
            </a:r>
            <a:r>
              <a:rPr lang="en-US" sz="1600" spc="30" dirty="0" smtClean="0"/>
              <a:t>")</a:t>
            </a:r>
            <a:r>
              <a:rPr lang="hu-HU" sz="1600" spc="30" dirty="0"/>
              <a:t> (</a:t>
            </a:r>
            <a:r>
              <a:rPr lang="hu-HU" sz="1600" spc="30" dirty="0" err="1"/>
              <a:t>default</a:t>
            </a:r>
            <a:r>
              <a:rPr lang="hu-HU" sz="1600" spc="30" dirty="0"/>
              <a:t>)</a:t>
            </a:r>
            <a:endParaRPr lang="en-US" sz="1600" spc="30" dirty="0"/>
          </a:p>
          <a:p>
            <a:pPr marL="914400" indent="-225425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i="1" u="sng" spc="30" dirty="0" smtClean="0"/>
              <a:t>protected</a:t>
            </a:r>
            <a:r>
              <a:rPr lang="en-US" sz="1600" spc="30" dirty="0" smtClean="0"/>
              <a:t> </a:t>
            </a:r>
            <a:r>
              <a:rPr lang="en-US" sz="1600" spc="30" dirty="0"/>
              <a:t>members are accessible from other members of the same class (or from their "friends"), but also from members of their derived </a:t>
            </a:r>
            <a:r>
              <a:rPr lang="en-US" sz="1600" spc="30" dirty="0" smtClean="0"/>
              <a:t>classes</a:t>
            </a:r>
            <a:endParaRPr lang="en-US" sz="1600" spc="30" dirty="0"/>
          </a:p>
          <a:p>
            <a:pPr marL="914400" indent="-225425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spc="30" dirty="0"/>
              <a:t> </a:t>
            </a:r>
            <a:r>
              <a:rPr lang="en-US" sz="1600" i="1" u="sng" spc="30" dirty="0" smtClean="0"/>
              <a:t>public</a:t>
            </a:r>
            <a:r>
              <a:rPr lang="en-US" sz="1600" spc="30" dirty="0" smtClean="0"/>
              <a:t> </a:t>
            </a:r>
            <a:r>
              <a:rPr lang="en-US" sz="1600" spc="30" dirty="0"/>
              <a:t>members are accessible from anywhere where the object is </a:t>
            </a:r>
            <a:r>
              <a:rPr lang="en-US" sz="1600" spc="30" dirty="0" smtClean="0"/>
              <a:t>visible</a:t>
            </a:r>
            <a:endParaRPr lang="en-US" sz="1600" spc="30" dirty="0"/>
          </a:p>
        </p:txBody>
      </p:sp>
      <p:sp>
        <p:nvSpPr>
          <p:cNvPr id="5" name="Téglalap 4"/>
          <p:cNvSpPr/>
          <p:nvPr/>
        </p:nvSpPr>
        <p:spPr>
          <a:xfrm>
            <a:off x="0" y="2734803"/>
            <a:ext cx="9396536" cy="3347070"/>
          </a:xfrm>
          <a:prstGeom prst="rect">
            <a:avLst/>
          </a:prstGeom>
        </p:spPr>
        <p:txBody>
          <a:bodyPr wrap="square" lIns="27432" tIns="0" rIns="0" bIns="0" numCol="2">
            <a:spAutoFit/>
          </a:bodyPr>
          <a:lstStyle/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(int,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4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y)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rect.set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(3,4);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rectb.set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(5,6);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rectb.area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178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8363272" cy="45259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operating with variables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declaring variables: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 = 5;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 = 2;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 = a + 1;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a - b;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print out the result: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result;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terminate the program: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Declaration</a:t>
            </a:r>
            <a:r>
              <a:rPr lang="hu-HU" b="1" dirty="0"/>
              <a:t> of </a:t>
            </a:r>
            <a:r>
              <a:rPr lang="hu-HU" b="1" dirty="0" err="1"/>
              <a:t>variables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23310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112568" cy="549255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constructors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2195736" y="836712"/>
            <a:ext cx="6264696" cy="5132174"/>
          </a:xfrm>
          <a:prstGeom prst="rect">
            <a:avLst/>
          </a:prstGeom>
        </p:spPr>
        <p:txBody>
          <a:bodyPr wrap="square" lIns="27432" tIns="0" rIns="0" bIns="0" numCol="1">
            <a:spAutoFit/>
          </a:bodyPr>
          <a:lstStyle/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(int,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(3,4);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(5,6);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rectb.area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356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107" y="9056"/>
            <a:ext cx="5112568" cy="549255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Overloading</a:t>
            </a:r>
            <a:r>
              <a:rPr lang="hu-HU" b="1" dirty="0"/>
              <a:t> </a:t>
            </a:r>
            <a:r>
              <a:rPr lang="hu-HU" b="1" dirty="0" err="1"/>
              <a:t>constructors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179512" y="611013"/>
            <a:ext cx="6264696" cy="6471002"/>
          </a:xfrm>
          <a:prstGeom prst="rect">
            <a:avLst/>
          </a:prstGeom>
        </p:spPr>
        <p:txBody>
          <a:bodyPr wrap="square" lIns="27432" tIns="0" rIns="0" bIns="0" numCol="1">
            <a:spAutoFit/>
          </a:bodyPr>
          <a:lstStyle/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(int,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 {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(3,4);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rectb.area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églalap 5"/>
          <p:cNvSpPr/>
          <p:nvPr/>
        </p:nvSpPr>
        <p:spPr>
          <a:xfrm>
            <a:off x="4788024" y="764704"/>
            <a:ext cx="46617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ok, default constructor called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hu-H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oops, default constructor NOT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93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107" y="9056"/>
            <a:ext cx="5112568" cy="549255"/>
          </a:xfrm>
        </p:spPr>
        <p:txBody>
          <a:bodyPr>
            <a:normAutofit/>
          </a:bodyPr>
          <a:lstStyle/>
          <a:p>
            <a:r>
              <a:rPr lang="hu-HU" b="1" dirty="0"/>
              <a:t>Uniform </a:t>
            </a:r>
            <a:r>
              <a:rPr lang="hu-HU" b="1" dirty="0" err="1"/>
              <a:t>initialization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179512" y="611013"/>
            <a:ext cx="6264696" cy="4308872"/>
          </a:xfrm>
          <a:prstGeom prst="rect">
            <a:avLst/>
          </a:prstGeom>
        </p:spPr>
        <p:txBody>
          <a:bodyPr wrap="square" lIns="27432" tIns="0" rIns="0" bIns="0" numCol="1">
            <a:spAutoFit/>
          </a:bodyPr>
          <a:lstStyle/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uniform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r) {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2*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*3.14159265;}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(10.0);   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bar = 20.0;   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{30.0};   // </a:t>
            </a:r>
            <a:r>
              <a:rPr lang="hu-H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 </a:t>
            </a:r>
            <a:r>
              <a:rPr lang="hu-H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qux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{40.0}; 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POD-like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foo's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foo.circum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églalap 7"/>
          <p:cNvSpPr/>
          <p:nvPr/>
        </p:nvSpPr>
        <p:spPr>
          <a:xfrm>
            <a:off x="107504" y="4919885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rectb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rectc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 //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80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0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4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5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6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7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8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9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0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7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8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9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442475-664E-4988-ADD4-3C09E5A29C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8555</Words>
  <Application>Microsoft Office PowerPoint</Application>
  <PresentationFormat>On-screen Show (4:3)</PresentationFormat>
  <Paragraphs>2028</Paragraphs>
  <Slides>92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 Unicode MS</vt:lpstr>
      <vt:lpstr>MS PGothic</vt:lpstr>
      <vt:lpstr>Adobe Caslon Pro Bold</vt:lpstr>
      <vt:lpstr>Arial</vt:lpstr>
      <vt:lpstr>Arial Narrow</vt:lpstr>
      <vt:lpstr>Calibri</vt:lpstr>
      <vt:lpstr>Courier New</vt:lpstr>
      <vt:lpstr>Horizont</vt:lpstr>
      <vt:lpstr>Nagy számításteljesítményű párhuzamos programozási eszközök   2. gyakorlat </vt:lpstr>
      <vt:lpstr>Introduction into c++ Comments</vt:lpstr>
      <vt:lpstr>STD NamEspaceS</vt:lpstr>
      <vt:lpstr>Identifiers</vt:lpstr>
      <vt:lpstr>reserved keywords</vt:lpstr>
      <vt:lpstr>Fundamental data types </vt:lpstr>
      <vt:lpstr>Fundamental data types </vt:lpstr>
      <vt:lpstr>PowerPoint Presentation</vt:lpstr>
      <vt:lpstr>Declaration of variables </vt:lpstr>
      <vt:lpstr>initialization of variables</vt:lpstr>
      <vt:lpstr>Type deduction: auto and decltype</vt:lpstr>
      <vt:lpstr>Introduction to strings</vt:lpstr>
      <vt:lpstr>Introduction to strings</vt:lpstr>
      <vt:lpstr>Introduction to strings</vt:lpstr>
      <vt:lpstr>Constants </vt:lpstr>
      <vt:lpstr>PowerPoint Presentation</vt:lpstr>
      <vt:lpstr>Other literals </vt:lpstr>
      <vt:lpstr>Typed constant expressions</vt:lpstr>
      <vt:lpstr>Preprocessor definitions (#define)</vt:lpstr>
      <vt:lpstr>Operators</vt:lpstr>
      <vt:lpstr>Operators</vt:lpstr>
      <vt:lpstr>Operators – incremention/decrementation</vt:lpstr>
      <vt:lpstr>Operators – Relational and comparison</vt:lpstr>
      <vt:lpstr>Operators – Relational and comparison</vt:lpstr>
      <vt:lpstr>Operators – ?:</vt:lpstr>
      <vt:lpstr>Operators – ,</vt:lpstr>
      <vt:lpstr>PowerPoint Presentation</vt:lpstr>
      <vt:lpstr>Basic Input/Output</vt:lpstr>
      <vt:lpstr>Basic Input/Output</vt:lpstr>
      <vt:lpstr>stringstream</vt:lpstr>
      <vt:lpstr>IF - ELSE</vt:lpstr>
      <vt:lpstr>While</vt:lpstr>
      <vt:lpstr>do-while</vt:lpstr>
      <vt:lpstr>FOR</vt:lpstr>
      <vt:lpstr>FOR</vt:lpstr>
      <vt:lpstr>Range-based for</vt:lpstr>
      <vt:lpstr>Break</vt:lpstr>
      <vt:lpstr>Continue</vt:lpstr>
      <vt:lpstr>Continue</vt:lpstr>
      <vt:lpstr>SWItch</vt:lpstr>
      <vt:lpstr>Functions</vt:lpstr>
      <vt:lpstr>Functions</vt:lpstr>
      <vt:lpstr>Functions</vt:lpstr>
      <vt:lpstr>Main Function</vt:lpstr>
      <vt:lpstr>Arguments passed by value</vt:lpstr>
      <vt:lpstr>Arguments passed by reference</vt:lpstr>
      <vt:lpstr>Efficiency considerations and const references</vt:lpstr>
      <vt:lpstr>Default values in parameters</vt:lpstr>
      <vt:lpstr>Declaring functions</vt:lpstr>
      <vt:lpstr>Recursivity</vt:lpstr>
      <vt:lpstr>Overloaded functions</vt:lpstr>
      <vt:lpstr>Function templates</vt:lpstr>
      <vt:lpstr>Function templates</vt:lpstr>
      <vt:lpstr>Function templates</vt:lpstr>
      <vt:lpstr>Name visibility - Scopes</vt:lpstr>
      <vt:lpstr>Name visibility - Scopes</vt:lpstr>
      <vt:lpstr>Namespaces</vt:lpstr>
      <vt:lpstr>USING</vt:lpstr>
      <vt:lpstr>USING</vt:lpstr>
      <vt:lpstr>USING</vt:lpstr>
      <vt:lpstr>Namespace aliasing</vt:lpstr>
      <vt:lpstr>Storage classes</vt:lpstr>
      <vt:lpstr>Arrays</vt:lpstr>
      <vt:lpstr>Arrays</vt:lpstr>
      <vt:lpstr>Arrays as parameters</vt:lpstr>
      <vt:lpstr>Library arrays</vt:lpstr>
      <vt:lpstr>Character sequences</vt:lpstr>
      <vt:lpstr>Strings and null-terminated character sequences</vt:lpstr>
      <vt:lpstr>transformation</vt:lpstr>
      <vt:lpstr>Pointers</vt:lpstr>
      <vt:lpstr>Pointers</vt:lpstr>
      <vt:lpstr>Pointers and arrays</vt:lpstr>
      <vt:lpstr>Pointers aritmetics</vt:lpstr>
      <vt:lpstr>Pointers const</vt:lpstr>
      <vt:lpstr>Pointers const</vt:lpstr>
      <vt:lpstr>Pointers const</vt:lpstr>
      <vt:lpstr>Void Pointers</vt:lpstr>
      <vt:lpstr>Invalid pointers and null pointers</vt:lpstr>
      <vt:lpstr>Pointers to functions</vt:lpstr>
      <vt:lpstr>Dynamic memory</vt:lpstr>
      <vt:lpstr>Dynamic memory</vt:lpstr>
      <vt:lpstr>Data structures</vt:lpstr>
      <vt:lpstr>Data structures</vt:lpstr>
      <vt:lpstr>Classes </vt:lpstr>
      <vt:lpstr>Nesting structures</vt:lpstr>
      <vt:lpstr>Type aliases (typedef / using)</vt:lpstr>
      <vt:lpstr>Unions</vt:lpstr>
      <vt:lpstr>Enumerated types (enum)</vt:lpstr>
      <vt:lpstr>Classes </vt:lpstr>
      <vt:lpstr>constructors</vt:lpstr>
      <vt:lpstr>Overloading constructors</vt:lpstr>
      <vt:lpstr>Uniform initialization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2012-09-17T12:44:49Z</dcterms:created>
  <dcterms:modified xsi:type="dcterms:W3CDTF">2015-09-28T14:22:11Z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