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52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53.xml" ContentType="application/vnd.openxmlformats-officedocument.themeOverr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9" r:id="rId2"/>
  </p:sldMasterIdLst>
  <p:notesMasterIdLst>
    <p:notesMasterId r:id="rId57"/>
  </p:notesMasterIdLst>
  <p:handoutMasterIdLst>
    <p:handoutMasterId r:id="rId58"/>
  </p:handoutMasterIdLst>
  <p:sldIdLst>
    <p:sldId id="256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80" r:id="rId24"/>
    <p:sldId id="381" r:id="rId25"/>
    <p:sldId id="378" r:id="rId26"/>
    <p:sldId id="379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/>
    <p:restoredTop sz="94434" autoAdjust="0"/>
  </p:normalViewPr>
  <p:slideViewPr>
    <p:cSldViewPr>
      <p:cViewPr varScale="1">
        <p:scale>
          <a:sx n="81" d="100"/>
          <a:sy n="81" d="100"/>
        </p:scale>
        <p:origin x="869" y="5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9/28/2015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3430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9/28/2015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988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foo's circumference: 62.8319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7728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10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8610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10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1827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15</a:t>
            </a:r>
          </a:p>
          <a:p>
            <a:r>
              <a:rPr lang="hu-HU" dirty="0" smtClean="0"/>
              <a:t>20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9970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100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3655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8</a:t>
            </a:r>
          </a:p>
          <a:p>
            <a:r>
              <a:rPr lang="hu-HU" dirty="0" smtClean="0"/>
              <a:t>J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5552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8</a:t>
            </a:r>
          </a:p>
          <a:p>
            <a:r>
              <a:rPr lang="hu-HU" dirty="0" smtClean="0"/>
              <a:t>J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4898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bar's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r>
              <a:rPr lang="hu-HU" dirty="0" smtClean="0"/>
              <a:t>: </a:t>
            </a:r>
            <a:r>
              <a:rPr lang="hu-HU" dirty="0" err="1" smtClean="0"/>
              <a:t>Example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2272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bar's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r>
              <a:rPr lang="hu-HU" dirty="0" smtClean="0"/>
              <a:t>: </a:t>
            </a:r>
            <a:r>
              <a:rPr lang="hu-HU" dirty="0" err="1" smtClean="0"/>
              <a:t>Example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1905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bar's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r>
              <a:rPr lang="hu-HU" dirty="0" smtClean="0"/>
              <a:t>: </a:t>
            </a:r>
            <a:r>
              <a:rPr lang="hu-HU" dirty="0" err="1" smtClean="0"/>
              <a:t>Example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1349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908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obj's</a:t>
            </a:r>
            <a:r>
              <a:rPr lang="en-US" dirty="0" smtClean="0"/>
              <a:t> area: 12 </a:t>
            </a:r>
            <a:endParaRPr lang="hu-HU" dirty="0" smtClean="0"/>
          </a:p>
          <a:p>
            <a:r>
              <a:rPr lang="en-US" dirty="0" smtClean="0"/>
              <a:t>*foo's area: 12 </a:t>
            </a:r>
            <a:endParaRPr lang="hu-HU" dirty="0" smtClean="0"/>
          </a:p>
          <a:p>
            <a:r>
              <a:rPr lang="en-US" dirty="0" smtClean="0"/>
              <a:t>*bar's area: 30 </a:t>
            </a:r>
            <a:endParaRPr lang="hu-HU" dirty="0" smtClean="0"/>
          </a:p>
          <a:p>
            <a:r>
              <a:rPr lang="en-US" dirty="0" err="1" smtClean="0"/>
              <a:t>baz</a:t>
            </a:r>
            <a:r>
              <a:rPr lang="en-US" dirty="0" smtClean="0"/>
              <a:t>[0]'s area:10 </a:t>
            </a:r>
            <a:endParaRPr lang="hu-HU" dirty="0" smtClean="0"/>
          </a:p>
          <a:p>
            <a:r>
              <a:rPr lang="en-US" dirty="0" err="1" smtClean="0"/>
              <a:t>baz</a:t>
            </a:r>
            <a:r>
              <a:rPr lang="en-US" dirty="0" smtClean="0"/>
              <a:t>[1]'s area:18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1015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1044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foo's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r>
              <a:rPr lang="hu-HU" dirty="0" smtClean="0"/>
              <a:t>: </a:t>
            </a:r>
            <a:r>
              <a:rPr lang="hu-HU" dirty="0" err="1" smtClean="0"/>
              <a:t>Example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8898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foo's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r>
              <a:rPr lang="hu-HU" dirty="0" smtClean="0"/>
              <a:t>: </a:t>
            </a:r>
            <a:r>
              <a:rPr lang="hu-HU" dirty="0" err="1" smtClean="0"/>
              <a:t>Example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8102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4174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bar's</a:t>
            </a:r>
            <a:r>
              <a:rPr lang="hu-HU" dirty="0" smtClean="0"/>
              <a:t> </a:t>
            </a:r>
            <a:r>
              <a:rPr lang="hu-HU" dirty="0" err="1" smtClean="0"/>
              <a:t>area</a:t>
            </a:r>
            <a:r>
              <a:rPr lang="hu-HU" dirty="0" smtClean="0"/>
              <a:t>: 200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7853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5376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Non </a:t>
            </a:r>
            <a:r>
              <a:rPr lang="hu-HU" dirty="0" err="1" smtClean="0"/>
              <a:t>transitive</a:t>
            </a:r>
            <a:r>
              <a:rPr lang="hu-HU" dirty="0" smtClean="0"/>
              <a:t> and non </a:t>
            </a:r>
            <a:r>
              <a:rPr lang="hu-HU" dirty="0" err="1" smtClean="0"/>
              <a:t>symmetry</a:t>
            </a:r>
            <a:r>
              <a:rPr lang="hu-HU" dirty="0" smtClean="0"/>
              <a:t> </a:t>
            </a:r>
            <a:r>
              <a:rPr lang="hu-HU" dirty="0" err="1" smtClean="0"/>
              <a:t>property</a:t>
            </a:r>
            <a:r>
              <a:rPr lang="hu-HU" dirty="0" smtClean="0"/>
              <a:t>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5663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20</a:t>
            </a:r>
          </a:p>
          <a:p>
            <a:r>
              <a:rPr lang="hu-HU" dirty="0" smtClean="0"/>
              <a:t>10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7683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Mother: no parameters</a:t>
            </a:r>
          </a:p>
          <a:p>
            <a:r>
              <a:rPr lang="en-US" dirty="0" smtClean="0"/>
              <a:t>Daughter: </a:t>
            </a:r>
            <a:r>
              <a:rPr lang="en-US" dirty="0" err="1" smtClean="0"/>
              <a:t>int</a:t>
            </a:r>
            <a:r>
              <a:rPr lang="en-US" dirty="0" smtClean="0"/>
              <a:t> parameter</a:t>
            </a:r>
          </a:p>
          <a:p>
            <a:endParaRPr lang="en-US" dirty="0" smtClean="0"/>
          </a:p>
          <a:p>
            <a:r>
              <a:rPr lang="en-US" dirty="0" smtClean="0"/>
              <a:t>Mother: </a:t>
            </a:r>
            <a:r>
              <a:rPr lang="en-US" dirty="0" err="1" smtClean="0"/>
              <a:t>int</a:t>
            </a:r>
            <a:r>
              <a:rPr lang="en-US" dirty="0" smtClean="0"/>
              <a:t> parameter</a:t>
            </a:r>
          </a:p>
          <a:p>
            <a:r>
              <a:rPr lang="en-US" dirty="0" smtClean="0"/>
              <a:t>Son: </a:t>
            </a:r>
            <a:r>
              <a:rPr lang="en-US" dirty="0" err="1" smtClean="0"/>
              <a:t>int</a:t>
            </a:r>
            <a:r>
              <a:rPr lang="en-US" dirty="0" smtClean="0"/>
              <a:t> parameter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7095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20</a:t>
            </a:r>
          </a:p>
          <a:p>
            <a:r>
              <a:rPr lang="hu-HU" dirty="0" smtClean="0"/>
              <a:t>10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046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obj's</a:t>
            </a:r>
            <a:r>
              <a:rPr lang="en-US" dirty="0" smtClean="0"/>
              <a:t> area: 12 </a:t>
            </a:r>
            <a:endParaRPr lang="hu-HU" dirty="0" smtClean="0"/>
          </a:p>
          <a:p>
            <a:r>
              <a:rPr lang="en-US" dirty="0" smtClean="0"/>
              <a:t>*foo's area: 12 </a:t>
            </a:r>
            <a:endParaRPr lang="hu-HU" dirty="0" smtClean="0"/>
          </a:p>
          <a:p>
            <a:r>
              <a:rPr lang="en-US" dirty="0" smtClean="0"/>
              <a:t>*bar's area: 30 </a:t>
            </a:r>
            <a:endParaRPr lang="hu-HU" dirty="0" smtClean="0"/>
          </a:p>
          <a:p>
            <a:r>
              <a:rPr lang="en-US" dirty="0" err="1" smtClean="0"/>
              <a:t>baz</a:t>
            </a:r>
            <a:r>
              <a:rPr lang="en-US" dirty="0" smtClean="0"/>
              <a:t>[0]'s area:10 </a:t>
            </a:r>
            <a:endParaRPr lang="hu-HU" smtClean="0"/>
          </a:p>
          <a:p>
            <a:r>
              <a:rPr lang="en-US" dirty="0" err="1" smtClean="0"/>
              <a:t>baz</a:t>
            </a:r>
            <a:r>
              <a:rPr lang="en-US" dirty="0" smtClean="0"/>
              <a:t>[1]'s area:18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8628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20</a:t>
            </a:r>
          </a:p>
          <a:p>
            <a:r>
              <a:rPr lang="hu-HU" dirty="0" smtClean="0"/>
              <a:t>10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6089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20</a:t>
            </a:r>
          </a:p>
          <a:p>
            <a:r>
              <a:rPr lang="hu-HU" dirty="0" smtClean="0"/>
              <a:t>10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7942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20</a:t>
            </a:r>
          </a:p>
          <a:p>
            <a:r>
              <a:rPr lang="hu-HU" dirty="0" smtClean="0"/>
              <a:t>10</a:t>
            </a:r>
          </a:p>
          <a:p>
            <a:r>
              <a:rPr lang="hu-HU" dirty="0" smtClean="0"/>
              <a:t>0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449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20</a:t>
            </a:r>
          </a:p>
          <a:p>
            <a:r>
              <a:rPr lang="hu-HU" dirty="0" smtClean="0"/>
              <a:t>10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9331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20</a:t>
            </a:r>
          </a:p>
          <a:p>
            <a:r>
              <a:rPr lang="hu-HU" smtClean="0"/>
              <a:t>10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3817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19312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26087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58632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 pointer on second type-cast.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0086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260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obj's</a:t>
            </a:r>
            <a:r>
              <a:rPr lang="en-US" dirty="0" smtClean="0"/>
              <a:t> area: 12 </a:t>
            </a:r>
            <a:endParaRPr lang="hu-HU" dirty="0" smtClean="0"/>
          </a:p>
          <a:p>
            <a:r>
              <a:rPr lang="en-US" dirty="0" smtClean="0"/>
              <a:t>*foo's area: 12 </a:t>
            </a:r>
            <a:endParaRPr lang="hu-HU" dirty="0" smtClean="0"/>
          </a:p>
          <a:p>
            <a:r>
              <a:rPr lang="en-US" dirty="0" smtClean="0"/>
              <a:t>*bar's area: 30 </a:t>
            </a:r>
            <a:endParaRPr lang="hu-HU" dirty="0" smtClean="0"/>
          </a:p>
          <a:p>
            <a:r>
              <a:rPr lang="en-US" dirty="0" err="1" smtClean="0"/>
              <a:t>baz</a:t>
            </a:r>
            <a:r>
              <a:rPr lang="en-US" dirty="0" smtClean="0"/>
              <a:t>[0]'s area:10 </a:t>
            </a:r>
            <a:endParaRPr lang="hu-HU" smtClean="0"/>
          </a:p>
          <a:p>
            <a:r>
              <a:rPr lang="en-US" dirty="0" err="1" smtClean="0"/>
              <a:t>baz</a:t>
            </a:r>
            <a:r>
              <a:rPr lang="en-US" dirty="0" smtClean="0"/>
              <a:t>[1]'s area:18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6689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45373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text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48046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and b are of different types:</a:t>
            </a:r>
          </a:p>
          <a:p>
            <a:r>
              <a:rPr lang="en-US" dirty="0" smtClean="0"/>
              <a:t>a is: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</a:p>
          <a:p>
            <a:r>
              <a:rPr lang="en-US" dirty="0" smtClean="0"/>
              <a:t>b is: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12247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is: class Base *</a:t>
            </a:r>
          </a:p>
          <a:p>
            <a:r>
              <a:rPr lang="en-US" dirty="0" smtClean="0"/>
              <a:t>b is: class Base *</a:t>
            </a:r>
          </a:p>
          <a:p>
            <a:r>
              <a:rPr lang="en-US" dirty="0" smtClean="0"/>
              <a:t>*a is: class Base</a:t>
            </a:r>
          </a:p>
          <a:p>
            <a:r>
              <a:rPr lang="en-US" dirty="0" smtClean="0"/>
              <a:t>*b is: class Derived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18436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An exception occurred. Exception Nr. 20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71579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77971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66778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exception</a:t>
            </a:r>
            <a:r>
              <a:rPr lang="hu-HU" dirty="0" smtClean="0"/>
              <a:t> </a:t>
            </a:r>
            <a:r>
              <a:rPr lang="hu-HU" dirty="0" err="1" smtClean="0"/>
              <a:t>happened</a:t>
            </a:r>
            <a:r>
              <a:rPr lang="hu-HU" dirty="0" smtClean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64587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76109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781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4,3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64890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[file example.txt]</a:t>
            </a:r>
          </a:p>
          <a:p>
            <a:r>
              <a:rPr lang="en-US" dirty="0" smtClean="0"/>
              <a:t>This is a line.</a:t>
            </a:r>
          </a:p>
          <a:p>
            <a:r>
              <a:rPr lang="en-US" dirty="0" smtClean="0"/>
              <a:t>This is another line.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40522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line.</a:t>
            </a:r>
          </a:p>
          <a:p>
            <a:r>
              <a:rPr lang="en-US" dirty="0" smtClean="0"/>
              <a:t>This is another line. 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27810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line.</a:t>
            </a:r>
          </a:p>
          <a:p>
            <a:r>
              <a:rPr lang="en-US" smtClean="0"/>
              <a:t>This is another line. 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43138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entire file content is in memory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585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080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4,3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921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yes</a:t>
            </a:r>
            <a:r>
              <a:rPr lang="hu-HU" dirty="0" smtClean="0"/>
              <a:t>, </a:t>
            </a:r>
            <a:r>
              <a:rPr lang="hu-HU" dirty="0" err="1" smtClean="0"/>
              <a:t>&amp;a</a:t>
            </a:r>
            <a:r>
              <a:rPr lang="hu-HU" dirty="0" smtClean="0"/>
              <a:t> is b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2321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7</a:t>
            </a:r>
          </a:p>
          <a:p>
            <a:r>
              <a:rPr lang="hu-HU" dirty="0" smtClean="0"/>
              <a:t>6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968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algn="l"/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C14FD69-4A85-4715-A222-ABB225B63BC6}" type="datetimeFigureOut">
              <a:rPr lang="en-US" smtClean="0"/>
              <a:pPr/>
              <a:t>9/28/2015</a:t>
            </a:fld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516216" y="6021288"/>
            <a:ext cx="2520280" cy="648072"/>
          </a:xfrm>
        </p:spPr>
        <p:txBody>
          <a:bodyPr anchor="b">
            <a:noAutofit/>
          </a:bodyPr>
          <a:lstStyle/>
          <a:p>
            <a:r>
              <a:rPr lang="hu-HU" sz="2600" dirty="0" smtClean="0"/>
              <a:t>Kovács László</a:t>
            </a:r>
            <a:endParaRPr lang="hu-HU" sz="2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1520" y="1556793"/>
            <a:ext cx="8712968" cy="2808312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Adobe Caslon Pro Bold" pitchFamily="18" charset="0"/>
              </a:rPr>
              <a:t>Nagy számításteljesítményű párhuzamos programozási</a:t>
            </a:r>
            <a:br>
              <a:rPr lang="hu-HU" dirty="0">
                <a:latin typeface="Adobe Caslon Pro Bold" pitchFamily="18" charset="0"/>
              </a:rPr>
            </a:br>
            <a:r>
              <a:rPr lang="hu-HU" dirty="0" smtClean="0">
                <a:latin typeface="Adobe Caslon Pro Bold" pitchFamily="18" charset="0"/>
              </a:rPr>
              <a:t>eszközök</a:t>
            </a:r>
            <a:br>
              <a:rPr lang="hu-HU" dirty="0" smtClean="0">
                <a:latin typeface="Adobe Caslon Pro Bold" pitchFamily="18" charset="0"/>
              </a:rPr>
            </a:br>
            <a:r>
              <a:rPr lang="hu-HU" dirty="0" smtClean="0">
                <a:latin typeface="Adobe Caslon Pro Bold" pitchFamily="18" charset="0"/>
              </a:rPr>
              <a:t/>
            </a:r>
            <a:br>
              <a:rPr lang="hu-HU" dirty="0" smtClean="0">
                <a:latin typeface="Adobe Caslon Pro Bold" pitchFamily="18" charset="0"/>
              </a:rPr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3. gyakorlat</a:t>
            </a:r>
            <a:r>
              <a:rPr lang="hu-HU" dirty="0" smtClean="0">
                <a:latin typeface="Adobe Caslon Pro Bold" pitchFamily="18" charset="0"/>
              </a:rPr>
              <a:t> </a:t>
            </a:r>
            <a:endParaRPr lang="hu-HU" dirty="0">
              <a:latin typeface="Adobe Caslon Pro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Static members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472328"/>
            <a:ext cx="57606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n;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 { n++; };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n--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};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::n=0;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b[5];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c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::n &lt;&lt; '\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7118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member functions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617285"/>
            <a:ext cx="903649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constructor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x;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: x(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foo.x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20;        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x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modified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foo.x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  // ok: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Moreover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{return x;}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member function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&amp; get() {return x;}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//member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returning a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&amp; get()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{return x;}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member function returning a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94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member functions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617285"/>
            <a:ext cx="903649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x;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: x(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print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arg.get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(10);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056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member functions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617285"/>
            <a:ext cx="903649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constness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x;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: x(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(10);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bar (20);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foo.get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= 15;         // ok: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int&amp;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bar.get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= 25;    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int&amp;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foo.get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bar.get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892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Class templates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617285"/>
            <a:ext cx="903649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mypair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 a, b;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mypair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b=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getmax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mypair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getmax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a&gt;b? a : b;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mypair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&lt;int&gt;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(100, 75);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myobject.getmax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16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Template specialization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584635"/>
            <a:ext cx="9361040" cy="4154984"/>
          </a:xfrm>
          <a:prstGeom prst="rect">
            <a:avLst/>
          </a:prstGeom>
        </p:spPr>
        <p:txBody>
          <a:bodyPr wrap="square" lIns="0" tIns="0" rIns="0" bIns="0" numCol="2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specialization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specialization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&gt;='a')&amp;&amp;(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&lt;='z'))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+='A'-'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(7);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mycontainer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('j');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myint.increase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mychar.uppercase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0395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Special members</a:t>
            </a:r>
            <a:endParaRPr lang="hu-HU" b="1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48566"/>
              </p:ext>
            </p:extLst>
          </p:nvPr>
        </p:nvGraphicFramePr>
        <p:xfrm>
          <a:off x="539552" y="1772816"/>
          <a:ext cx="7924800" cy="2560320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Member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typical form for class C: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constructor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C::C();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Destructor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C::~C();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 constructor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C::C (const C&amp;);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 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C&amp; operator= (const C&amp;);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 constructor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C::C (C&amp;&amp;);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 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C&amp; operator= (C&amp;&amp;);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84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Default constructor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584635"/>
            <a:ext cx="9361040" cy="4616648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Example3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Example3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Example3()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Example3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Example3 bar ("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bar's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37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Destructor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584635"/>
            <a:ext cx="8928992" cy="5539978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destructors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Example4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Example4()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Example4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~Example4 ()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Example4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Example4 bar ("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bar's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32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Copy constructor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584635"/>
            <a:ext cx="8784976" cy="5309146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Example5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Example5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~Example5 ()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Example5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Example5&amp; x)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Example5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Example5 bar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bar's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60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3106" y="9056"/>
            <a:ext cx="6729133" cy="549255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Member </a:t>
            </a:r>
            <a:r>
              <a:rPr lang="hu-HU" b="1" dirty="0" err="1"/>
              <a:t>initialization</a:t>
            </a:r>
            <a:r>
              <a:rPr lang="hu-HU" b="1" dirty="0"/>
              <a:t> </a:t>
            </a:r>
            <a:r>
              <a:rPr lang="hu-HU" b="1" dirty="0" err="1"/>
              <a:t>in</a:t>
            </a:r>
            <a:r>
              <a:rPr lang="hu-HU" b="1" dirty="0"/>
              <a:t> </a:t>
            </a:r>
            <a:r>
              <a:rPr lang="hu-HU" b="1" dirty="0" err="1"/>
              <a:t>constructors</a:t>
            </a:r>
            <a:endParaRPr lang="hu-HU" b="1" dirty="0"/>
          </a:p>
        </p:txBody>
      </p:sp>
      <p:sp>
        <p:nvSpPr>
          <p:cNvPr id="5" name="Téglalap 4"/>
          <p:cNvSpPr/>
          <p:nvPr/>
        </p:nvSpPr>
        <p:spPr>
          <a:xfrm>
            <a:off x="251520" y="606668"/>
            <a:ext cx="8280920" cy="6247864"/>
          </a:xfrm>
          <a:prstGeom prst="rect">
            <a:avLst/>
          </a:prstGeom>
        </p:spPr>
        <p:txBody>
          <a:bodyPr wrap="square" lIns="27432" tIns="0" rIns="0" bIns="0" numCol="1">
            <a:spAutoFit/>
          </a:bodyPr>
          <a:lstStyle/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endParaRPr lang="hu-HU" sz="1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r) :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*3.14159265;}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r,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h) </a:t>
            </a:r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hu-HU" sz="14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=h; }</a:t>
            </a:r>
          </a:p>
          <a:p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r,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h) :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{r</a:t>
            </a:r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hu-HU" sz="14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h; 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h) :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(r),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(h) </a:t>
            </a:r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hu-HU" sz="14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lang="hu-HU" sz="14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r,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h) :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{r},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{h} { }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base.area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(10,20);</a:t>
            </a:r>
          </a:p>
          <a:p>
            <a:endParaRPr lang="hu-HU" sz="1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foo's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foo.volume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4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4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Copy assignment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584634"/>
            <a:ext cx="8928992" cy="369331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foo;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bar (foo);       // object initialization: copy constructor called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foo;       // object initialization: copy constructor called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foo = bar;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object already initialized: copy assignment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hu-H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Example5&amp; operator=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Example5&amp; x)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delete currently pointed string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x.content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  // allocate space for new string, and copy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*this;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Example5&amp; operator=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Example5&amp; x)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x.content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*this;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7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Move constructor and assignment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584635"/>
            <a:ext cx="7920880" cy="2308324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// function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bar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bar;           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assignment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assignment </a:t>
            </a:r>
            <a:endParaRPr lang="hu-H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unnamed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hu-H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rvalue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&amp;&amp;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66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Move constructor and assignment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584635"/>
            <a:ext cx="9036496" cy="4616648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constructor/assignment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Example6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Example6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~Example6 ()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Example6 (Example6&amp;&amp; x)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assignment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Example6&amp; operator= (Example6&amp;&amp; x)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x.ptr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//…   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78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Move constructor and assignment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584635"/>
            <a:ext cx="9036496" cy="4385816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Example6 operator+(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Example6&amp;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Example6(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Example6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Example6 bar = Example6("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");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move-construction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bar;              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move-assignment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foo's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foo.content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91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Implicit members</a:t>
            </a:r>
            <a:endParaRPr lang="hu-HU" b="1" dirty="0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96345"/>
              </p:ext>
            </p:extLst>
          </p:nvPr>
        </p:nvGraphicFramePr>
        <p:xfrm>
          <a:off x="611560" y="1052736"/>
          <a:ext cx="7924800" cy="4206240"/>
        </p:xfrm>
        <a:graphic>
          <a:graphicData uri="http://schemas.openxmlformats.org/drawingml/2006/table">
            <a:tbl>
              <a:tblPr/>
              <a:tblGrid>
                <a:gridCol w="2641600"/>
                <a:gridCol w="2641600"/>
                <a:gridCol w="2641600"/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Member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implicitly defined: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default definition: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Default constructor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if no other constructors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does nothing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Destructor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if no destructor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does nothing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Copy constructor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if no move constructor and no move 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copies all members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Copy 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if no move constructor and no move 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copies all members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Move constructor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if no destructor, no copy constructor and no copy nor move 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moves all members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Move 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if no destructor, no copy constructor and no copy nor move 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moves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all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members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071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Implicit members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584635"/>
            <a:ext cx="9036496" cy="5770811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implicit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 x, int y)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(y)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bar (10,20);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bar's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::Rectangle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Rectangle&amp; other) : width(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other.width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), height(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other.height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53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-1"/>
            <a:ext cx="8496944" cy="476673"/>
          </a:xfrm>
        </p:spPr>
        <p:txBody>
          <a:bodyPr>
            <a:normAutofit fontScale="90000"/>
          </a:bodyPr>
          <a:lstStyle/>
          <a:p>
            <a:r>
              <a:rPr lang="hu-HU" b="1" dirty="0" err="1"/>
              <a:t>Friendship</a:t>
            </a:r>
            <a:r>
              <a:rPr lang="hu-HU" b="1" dirty="0"/>
              <a:t> and </a:t>
            </a:r>
            <a:r>
              <a:rPr lang="hu-HU" b="1" dirty="0" err="1" smtClean="0"/>
              <a:t>inheritance</a:t>
            </a:r>
            <a:r>
              <a:rPr lang="hu-HU" b="1" dirty="0" smtClean="0"/>
              <a:t> - </a:t>
            </a:r>
            <a:r>
              <a:rPr lang="en-US" b="1" dirty="0" smtClean="0"/>
              <a:t>Friend </a:t>
            </a:r>
            <a:r>
              <a:rPr lang="en-US" b="1" dirty="0"/>
              <a:t>functions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476672"/>
            <a:ext cx="9036496" cy="6463308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 x, int y)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(y)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duplicate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duplicate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*2;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*2;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bar (2,3);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duplicate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(bar);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015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Friend classes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764704"/>
            <a:ext cx="8640960" cy="3924485"/>
          </a:xfrm>
          <a:prstGeom prst="rect">
            <a:avLst/>
          </a:prstGeom>
        </p:spPr>
        <p:txBody>
          <a:bodyPr wrap="square" lIns="0" tIns="0" rIns="0" bIns="0" numCol="2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 a)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(4);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rect.convert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849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Inheritance between classes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836712"/>
            <a:ext cx="8712968" cy="3924151"/>
          </a:xfrm>
          <a:prstGeom prst="rect">
            <a:avLst/>
          </a:prstGeom>
        </p:spPr>
        <p:txBody>
          <a:bodyPr wrap="square" lIns="0" tIns="0" rIns="0" bIns="0" numCol="2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 a, int b)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=a;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=b;}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/ 2;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rect.set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(4,5);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trgl.set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(4,5);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trgl.area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25850"/>
              </p:ext>
            </p:extLst>
          </p:nvPr>
        </p:nvGraphicFramePr>
        <p:xfrm>
          <a:off x="282802" y="5157192"/>
          <a:ext cx="5616625" cy="1463040"/>
        </p:xfrm>
        <a:graphic>
          <a:graphicData uri="http://schemas.openxmlformats.org/drawingml/2006/table">
            <a:tbl>
              <a:tblPr/>
              <a:tblGrid>
                <a:gridCol w="2520280"/>
                <a:gridCol w="1008112"/>
                <a:gridCol w="1080120"/>
                <a:gridCol w="100811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/>
                        <a:t>public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/>
                        <a:t>protected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/>
                        <a:t>private</a:t>
                      </a:r>
                      <a:endParaRPr lang="hu-H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members of the same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yes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yes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yes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members of derived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not members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églalap 6"/>
          <p:cNvSpPr/>
          <p:nvPr/>
        </p:nvSpPr>
        <p:spPr>
          <a:xfrm>
            <a:off x="5940152" y="5085184"/>
            <a:ext cx="3203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no access </a:t>
            </a:r>
            <a:r>
              <a:rPr lang="en-US" b="1" u="sng" dirty="0" smtClean="0"/>
              <a:t>level</a:t>
            </a:r>
            <a:r>
              <a:rPr lang="hu-HU" b="1" u="sng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private </a:t>
            </a:r>
            <a:r>
              <a:rPr lang="en-US" dirty="0"/>
              <a:t>for classes declared with keyword class 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 </a:t>
            </a:r>
            <a:r>
              <a:rPr lang="en-US" dirty="0"/>
              <a:t>for those declared with </a:t>
            </a:r>
            <a:r>
              <a:rPr lang="en-US" dirty="0" err="1" smtClean="0"/>
              <a:t>struct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9411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Inheritance between classes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584635"/>
            <a:ext cx="9036496" cy="1231106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1600" b="1" u="sng" dirty="0"/>
              <a:t>In principle, a derived class inherits every member of a base class </a:t>
            </a:r>
            <a:r>
              <a:rPr lang="en-US" sz="1600" b="1" u="sng" dirty="0" smtClean="0"/>
              <a:t>except:</a:t>
            </a:r>
            <a:endParaRPr lang="hu-HU" sz="1600" b="1" u="sng" dirty="0" smtClean="0"/>
          </a:p>
          <a:p>
            <a:pPr marL="50800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its </a:t>
            </a:r>
            <a:r>
              <a:rPr lang="en-US" sz="1600" dirty="0"/>
              <a:t>constructors and its </a:t>
            </a:r>
            <a:r>
              <a:rPr lang="en-US" sz="1600" dirty="0" smtClean="0"/>
              <a:t>destructor</a:t>
            </a:r>
            <a:r>
              <a:rPr lang="hu-HU" sz="1600" dirty="0" smtClean="0"/>
              <a:t> (</a:t>
            </a:r>
            <a:r>
              <a:rPr lang="hu-HU" sz="1600" dirty="0" err="1" smtClean="0"/>
              <a:t>not</a:t>
            </a:r>
            <a:r>
              <a:rPr lang="hu-HU" sz="1600" dirty="0" smtClean="0"/>
              <a:t> </a:t>
            </a:r>
            <a:r>
              <a:rPr lang="hu-HU" sz="1600" dirty="0" err="1" smtClean="0"/>
              <a:t>inherited</a:t>
            </a:r>
            <a:r>
              <a:rPr lang="hu-HU" sz="1600" dirty="0" smtClean="0"/>
              <a:t> </a:t>
            </a:r>
            <a:r>
              <a:rPr lang="hu-HU" sz="1600" dirty="0" err="1" smtClean="0"/>
              <a:t>just</a:t>
            </a:r>
            <a:r>
              <a:rPr lang="hu-HU" sz="1600" dirty="0" smtClean="0"/>
              <a:t> </a:t>
            </a:r>
            <a:r>
              <a:rPr lang="hu-HU" sz="1600" dirty="0" err="1" smtClean="0"/>
              <a:t>accessible</a:t>
            </a:r>
            <a:r>
              <a:rPr lang="hu-HU" sz="1600" dirty="0" smtClean="0"/>
              <a:t>)</a:t>
            </a:r>
            <a:endParaRPr lang="en-US" sz="1600" dirty="0"/>
          </a:p>
          <a:p>
            <a:pPr marL="508000" indent="-285750">
              <a:buFont typeface="Arial" panose="020B0604020202020204" pitchFamily="34" charset="0"/>
              <a:buChar char="•"/>
            </a:pPr>
            <a:r>
              <a:rPr lang="en-US" sz="1600" dirty="0"/>
              <a:t>its assignment operator members (operator=)</a:t>
            </a:r>
          </a:p>
          <a:p>
            <a:pPr marL="508000" indent="-285750">
              <a:buFont typeface="Arial" panose="020B0604020202020204" pitchFamily="34" charset="0"/>
              <a:buChar char="•"/>
            </a:pPr>
            <a:r>
              <a:rPr lang="en-US" sz="1600" dirty="0"/>
              <a:t>its friends</a:t>
            </a:r>
          </a:p>
          <a:p>
            <a:pPr marL="508000" indent="-285750">
              <a:buFont typeface="Arial" panose="020B0604020202020204" pitchFamily="34" charset="0"/>
              <a:buChar char="•"/>
            </a:pPr>
            <a:r>
              <a:rPr lang="en-US" sz="1600" dirty="0"/>
              <a:t>its private members</a:t>
            </a:r>
          </a:p>
        </p:txBody>
      </p:sp>
      <p:sp>
        <p:nvSpPr>
          <p:cNvPr id="4" name="Téglalap 3"/>
          <p:cNvSpPr/>
          <p:nvPr/>
        </p:nvSpPr>
        <p:spPr>
          <a:xfrm>
            <a:off x="107504" y="1815741"/>
            <a:ext cx="9053264" cy="424731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Mother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Mother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Mother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no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\n";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Mother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 a)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Mother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\n";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Daughter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Mother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Daughter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 a)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Daughter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\n\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Mother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 a)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Mother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\n\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Daughter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kelly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867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3106" y="9056"/>
            <a:ext cx="6729133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Pointers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classes</a:t>
            </a:r>
            <a:endParaRPr lang="hu-HU" b="1" dirty="0"/>
          </a:p>
        </p:txBody>
      </p:sp>
      <p:sp>
        <p:nvSpPr>
          <p:cNvPr id="5" name="Téglalap 4"/>
          <p:cNvSpPr/>
          <p:nvPr/>
        </p:nvSpPr>
        <p:spPr>
          <a:xfrm>
            <a:off x="251520" y="610136"/>
            <a:ext cx="8280920" cy="6247864"/>
          </a:xfrm>
          <a:prstGeom prst="rect">
            <a:avLst/>
          </a:prstGeom>
        </p:spPr>
        <p:txBody>
          <a:bodyPr wrap="square" lIns="27432" tIns="0" rIns="0" bIns="0" numCol="1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 x, int y)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(y)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(3, 4);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* bar,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&amp;obj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bar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(5, 6);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[2] {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,5}, {3,6} };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obj's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foo's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foo-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bar's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bar-&gt;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[0]'s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[1]'s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       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bar;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663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Multiple inheritance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584635"/>
            <a:ext cx="9036496" cy="6232475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inheritance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 a, int b)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(a),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(b)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print (int i);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Output::print (int i)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i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 a, int b)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(a,b)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87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Multiple inheritance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07504" y="584635"/>
            <a:ext cx="9036496" cy="3462486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 a, int b)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(a,b)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(4,5);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(4,5);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rect.print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::print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trgl.area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311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920880" cy="6116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Multiple inheritance</a:t>
            </a:r>
            <a:r>
              <a:rPr lang="hu-HU" b="1" dirty="0"/>
              <a:t> - </a:t>
            </a:r>
            <a:r>
              <a:rPr lang="hu-HU" b="1" dirty="0" err="1"/>
              <a:t>Pointers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base</a:t>
            </a:r>
            <a:r>
              <a:rPr lang="hu-HU" b="1" dirty="0"/>
              <a:t> </a:t>
            </a:r>
            <a:r>
              <a:rPr lang="hu-HU" b="1" dirty="0" err="1"/>
              <a:t>class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584635"/>
            <a:ext cx="8712968" cy="4154984"/>
          </a:xfrm>
          <a:prstGeom prst="rect">
            <a:avLst/>
          </a:prstGeom>
        </p:spPr>
        <p:txBody>
          <a:bodyPr wrap="square" lIns="0" tIns="0" rIns="0" bIns="0" numCol="2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pointers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 a, int b)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=a;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=b;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ppoly1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&amp;rect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ppoly2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&amp;trgl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ppoly1-&gt;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(4,5);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ppoly2-&gt;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(4,5);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trgl.area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610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920880" cy="611632"/>
          </a:xfrm>
        </p:spPr>
        <p:txBody>
          <a:bodyPr>
            <a:normAutofit/>
          </a:bodyPr>
          <a:lstStyle/>
          <a:p>
            <a:r>
              <a:rPr lang="en-US" b="1" dirty="0"/>
              <a:t>Virtual members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584635"/>
            <a:ext cx="8712968" cy="4847481"/>
          </a:xfrm>
          <a:prstGeom prst="rect">
            <a:avLst/>
          </a:prstGeom>
        </p:spPr>
        <p:txBody>
          <a:bodyPr wrap="square" lIns="0" tIns="0" rIns="0" bIns="0" numCol="2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 a, int b)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=a;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=b;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/ 2);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ppoly1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&amp;rect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ppoly2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&amp;trgl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ppoly3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&amp;poly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ppoly1-&gt;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(4,5);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ppoly2-&gt;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(4,5);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ppoly3-&gt;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(4,5);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ppoly1-&gt;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ppoly2-&gt;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ppoly3-&gt;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442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920880" cy="611632"/>
          </a:xfrm>
        </p:spPr>
        <p:txBody>
          <a:bodyPr>
            <a:normAutofit/>
          </a:bodyPr>
          <a:lstStyle/>
          <a:p>
            <a:r>
              <a:rPr lang="en-US" b="1" dirty="0"/>
              <a:t>Abstract base classes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584635"/>
            <a:ext cx="8712968" cy="4847481"/>
          </a:xfrm>
          <a:prstGeom prst="rect">
            <a:avLst/>
          </a:prstGeom>
        </p:spPr>
        <p:txBody>
          <a:bodyPr wrap="square" lIns="0" tIns="0" rIns="0" bIns="0" numCol="2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 a, int b)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=a;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=b;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=0;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/ 2);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trgl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ppoly1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&amp;rect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ppoly2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&amp;trgl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ppoly1-&gt;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(4,5);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ppoly2-&gt;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(4,5);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ppoly1-&gt;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ppoly2-&gt;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8394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920880" cy="611632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Complex</a:t>
            </a:r>
            <a:r>
              <a:rPr lang="hu-HU" b="1" dirty="0" smtClean="0"/>
              <a:t> </a:t>
            </a:r>
            <a:r>
              <a:rPr lang="hu-HU" b="1" dirty="0" err="1" smtClean="0"/>
              <a:t>Example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584635"/>
            <a:ext cx="8892480" cy="5078313"/>
          </a:xfrm>
          <a:prstGeom prst="rect">
            <a:avLst/>
          </a:prstGeom>
        </p:spPr>
        <p:txBody>
          <a:bodyPr wrap="square" lIns="0" tIns="0" rIns="0" bIns="0" numCol="2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polymorphism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 a, int b)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(a),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(b)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=0;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';}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 a,int b)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(a,b)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 a,int b)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(a,b)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 ppoly1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(4,5);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 ppoly2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(4,5);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ppoly1-&gt;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printarea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ppoly2-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printarea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ppoly1;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ppoly2;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07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920880" cy="611632"/>
          </a:xfrm>
        </p:spPr>
        <p:txBody>
          <a:bodyPr>
            <a:normAutofit/>
          </a:bodyPr>
          <a:lstStyle/>
          <a:p>
            <a:r>
              <a:rPr lang="hu-HU" b="1" dirty="0"/>
              <a:t>Implicit </a:t>
            </a:r>
            <a:r>
              <a:rPr lang="hu-HU" b="1" dirty="0" err="1"/>
              <a:t>conversion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584635"/>
            <a:ext cx="8892480" cy="5539978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implicit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{};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 {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(constructor):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B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A&amp; x)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(assignment):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B&amp; operator=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A&amp; x)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type-cast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operator)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operator A()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B bar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bar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 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assignment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bar;  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type-cast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operator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4739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5292080" y="170856"/>
            <a:ext cx="3600400" cy="611632"/>
          </a:xfrm>
        </p:spPr>
        <p:txBody>
          <a:bodyPr>
            <a:normAutofit/>
          </a:bodyPr>
          <a:lstStyle/>
          <a:p>
            <a:r>
              <a:rPr lang="hu-HU" b="1" dirty="0" err="1"/>
              <a:t>Keyword</a:t>
            </a:r>
            <a:r>
              <a:rPr lang="hu-HU" b="1" dirty="0"/>
              <a:t> explicit</a:t>
            </a:r>
          </a:p>
        </p:txBody>
      </p:sp>
      <p:sp>
        <p:nvSpPr>
          <p:cNvPr id="6" name="Téglalap 5"/>
          <p:cNvSpPr/>
          <p:nvPr/>
        </p:nvSpPr>
        <p:spPr>
          <a:xfrm>
            <a:off x="251520" y="12215"/>
            <a:ext cx="8892480" cy="7155805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explicit: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 {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explicit B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A&amp; x)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B&amp; operator=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A&amp; x)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340225" indent="-4340225"/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operator A()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();}       /* explicit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type-cast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function*/</a:t>
            </a: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				   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(B x)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fn2 (A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x) {}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B bar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bar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bar;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2176463" indent="-1944688"/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 /*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explicit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 and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alowed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 bar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constructor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.*/</a:t>
            </a:r>
          </a:p>
          <a:p>
            <a:pPr marL="231775"/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(bar);</a:t>
            </a:r>
          </a:p>
          <a:p>
            <a:pPr marL="2235200" indent="-2060575"/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fn2 (bar);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explicit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type-cast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operator.*/</a:t>
            </a: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06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920880" cy="611632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Type</a:t>
            </a:r>
            <a:r>
              <a:rPr lang="hu-HU" b="1" dirty="0" smtClean="0"/>
              <a:t> </a:t>
            </a:r>
            <a:r>
              <a:rPr lang="hu-HU" b="1" dirty="0" err="1" smtClean="0"/>
              <a:t>casting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584635"/>
            <a:ext cx="8892480" cy="3000821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 = 10.3;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y;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y = int (x);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notation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y = (int) x;    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c-like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notation</a:t>
            </a:r>
            <a:endParaRPr lang="hu-H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>
              <a:cs typeface="Courier New" panose="02070309020205020404" pitchFamily="49" charset="0"/>
            </a:endParaRPr>
          </a:p>
          <a:p>
            <a:r>
              <a:rPr lang="en-US" sz="1500" dirty="0">
                <a:cs typeface="Courier New" panose="02070309020205020404" pitchFamily="49" charset="0"/>
              </a:rPr>
              <a:t>Unrestricted explicit type-casting allows to convert any pointer into any other pointer type, independently of the types they point to</a:t>
            </a:r>
            <a:r>
              <a:rPr lang="en-US" sz="1500" dirty="0" smtClean="0">
                <a:cs typeface="Courier New" panose="02070309020205020404" pitchFamily="49" charset="0"/>
              </a:rPr>
              <a:t>.</a:t>
            </a:r>
            <a:r>
              <a:rPr lang="hu-HU" sz="1500" dirty="0" smtClean="0">
                <a:cs typeface="Courier New" panose="02070309020205020404" pitchFamily="49" charset="0"/>
              </a:rPr>
              <a:t> =&gt;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hu-HU" sz="1500" dirty="0" smtClean="0">
                <a:cs typeface="Courier New" panose="02070309020205020404" pitchFamily="49" charset="0"/>
              </a:rPr>
              <a:t>(</a:t>
            </a:r>
            <a:r>
              <a:rPr lang="en-US" sz="1500" dirty="0" smtClean="0">
                <a:cs typeface="Courier New" panose="02070309020205020404" pitchFamily="49" charset="0"/>
              </a:rPr>
              <a:t>run-time error</a:t>
            </a:r>
            <a:r>
              <a:rPr lang="hu-HU" sz="1500" dirty="0" smtClean="0">
                <a:cs typeface="Courier New" panose="02070309020205020404" pitchFamily="49" charset="0"/>
              </a:rPr>
              <a:t>/</a:t>
            </a:r>
            <a:r>
              <a:rPr lang="en-US" sz="1500" dirty="0" smtClean="0">
                <a:cs typeface="Courier New" panose="02070309020205020404" pitchFamily="49" charset="0"/>
              </a:rPr>
              <a:t>unexpected results</a:t>
            </a:r>
            <a:r>
              <a:rPr lang="hu-HU" sz="1500" dirty="0" smtClean="0">
                <a:cs typeface="Courier New" panose="02070309020205020404" pitchFamily="49" charset="0"/>
              </a:rPr>
              <a:t>)</a:t>
            </a:r>
            <a:endParaRPr lang="en-US" sz="1500" dirty="0">
              <a:cs typeface="Courier New" panose="02070309020205020404" pitchFamily="49" charset="0"/>
            </a:endParaRPr>
          </a:p>
          <a:p>
            <a:endParaRPr lang="en-US" sz="1500" dirty="0">
              <a:cs typeface="Courier New" panose="02070309020205020404" pitchFamily="49" charset="0"/>
            </a:endParaRPr>
          </a:p>
          <a:p>
            <a:r>
              <a:rPr lang="hu-HU" sz="1500" dirty="0" smtClean="0">
                <a:cs typeface="Courier New" panose="02070309020205020404" pitchFamily="49" charset="0"/>
              </a:rPr>
              <a:t>C</a:t>
            </a:r>
            <a:r>
              <a:rPr lang="en-US" sz="1500" dirty="0" err="1" smtClean="0">
                <a:cs typeface="Courier New" panose="02070309020205020404" pitchFamily="49" charset="0"/>
              </a:rPr>
              <a:t>ontrol</a:t>
            </a:r>
            <a:r>
              <a:rPr lang="en-US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>
                <a:cs typeface="Courier New" panose="02070309020205020404" pitchFamily="49" charset="0"/>
              </a:rPr>
              <a:t>these types of conversions between classes, </a:t>
            </a:r>
            <a:r>
              <a:rPr lang="hu-HU" sz="1500" dirty="0" err="1" smtClean="0">
                <a:cs typeface="Courier New" panose="02070309020205020404" pitchFamily="49" charset="0"/>
              </a:rPr>
              <a:t>there</a:t>
            </a:r>
            <a:r>
              <a:rPr lang="hu-HU" sz="1500" dirty="0" smtClean="0">
                <a:cs typeface="Courier New" panose="02070309020205020404" pitchFamily="49" charset="0"/>
              </a:rPr>
              <a:t> </a:t>
            </a:r>
            <a:r>
              <a:rPr lang="hu-HU" sz="1500" dirty="0" err="1" smtClean="0">
                <a:cs typeface="Courier New" panose="02070309020205020404" pitchFamily="49" charset="0"/>
              </a:rPr>
              <a:t>are</a:t>
            </a:r>
            <a:r>
              <a:rPr lang="hu-HU" sz="1500" dirty="0" smtClean="0"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cs typeface="Courier New" panose="02070309020205020404" pitchFamily="49" charset="0"/>
              </a:rPr>
              <a:t>four </a:t>
            </a:r>
            <a:r>
              <a:rPr lang="en-US" sz="1500" dirty="0">
                <a:cs typeface="Courier New" panose="02070309020205020404" pitchFamily="49" charset="0"/>
              </a:rPr>
              <a:t>specific casting operators</a:t>
            </a:r>
            <a:r>
              <a:rPr lang="en-US" sz="1500" dirty="0" smtClean="0">
                <a:cs typeface="Courier New" panose="02070309020205020404" pitchFamily="49" charset="0"/>
              </a:rPr>
              <a:t>:</a:t>
            </a:r>
            <a:endParaRPr lang="en-US" sz="1500" dirty="0">
              <a:cs typeface="Courier New" panose="02070309020205020404" pitchFamily="49" charset="0"/>
            </a:endParaRP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1500" b="1" i="1" dirty="0" err="1">
                <a:cs typeface="Courier New" panose="02070309020205020404" pitchFamily="49" charset="0"/>
              </a:rPr>
              <a:t>dynamic_cast</a:t>
            </a:r>
            <a:r>
              <a:rPr lang="en-US" sz="1500" b="1" i="1" dirty="0">
                <a:cs typeface="Courier New" panose="02070309020205020404" pitchFamily="49" charset="0"/>
              </a:rPr>
              <a:t> &lt;</a:t>
            </a:r>
            <a:r>
              <a:rPr lang="en-US" sz="1500" b="1" i="1" dirty="0" err="1">
                <a:cs typeface="Courier New" panose="02070309020205020404" pitchFamily="49" charset="0"/>
              </a:rPr>
              <a:t>new_type</a:t>
            </a:r>
            <a:r>
              <a:rPr lang="en-US" sz="1500" b="1" i="1" dirty="0">
                <a:cs typeface="Courier New" panose="02070309020205020404" pitchFamily="49" charset="0"/>
              </a:rPr>
              <a:t>&gt; (expression)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1500" b="1" i="1" dirty="0" err="1">
                <a:cs typeface="Courier New" panose="02070309020205020404" pitchFamily="49" charset="0"/>
              </a:rPr>
              <a:t>reinterpret_cast</a:t>
            </a:r>
            <a:r>
              <a:rPr lang="en-US" sz="1500" b="1" i="1" dirty="0">
                <a:cs typeface="Courier New" panose="02070309020205020404" pitchFamily="49" charset="0"/>
              </a:rPr>
              <a:t> &lt;</a:t>
            </a:r>
            <a:r>
              <a:rPr lang="en-US" sz="1500" b="1" i="1" dirty="0" err="1">
                <a:cs typeface="Courier New" panose="02070309020205020404" pitchFamily="49" charset="0"/>
              </a:rPr>
              <a:t>new_type</a:t>
            </a:r>
            <a:r>
              <a:rPr lang="en-US" sz="1500" b="1" i="1" dirty="0">
                <a:cs typeface="Courier New" panose="02070309020205020404" pitchFamily="49" charset="0"/>
              </a:rPr>
              <a:t>&gt; (expression)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1500" b="1" i="1" dirty="0" err="1">
                <a:cs typeface="Courier New" panose="02070309020205020404" pitchFamily="49" charset="0"/>
              </a:rPr>
              <a:t>static_cast</a:t>
            </a:r>
            <a:r>
              <a:rPr lang="en-US" sz="1500" b="1" i="1" dirty="0">
                <a:cs typeface="Courier New" panose="02070309020205020404" pitchFamily="49" charset="0"/>
              </a:rPr>
              <a:t> &lt;</a:t>
            </a:r>
            <a:r>
              <a:rPr lang="en-US" sz="1500" b="1" i="1" dirty="0" err="1">
                <a:cs typeface="Courier New" panose="02070309020205020404" pitchFamily="49" charset="0"/>
              </a:rPr>
              <a:t>new_type</a:t>
            </a:r>
            <a:r>
              <a:rPr lang="en-US" sz="1500" b="1" i="1" dirty="0">
                <a:cs typeface="Courier New" panose="02070309020205020404" pitchFamily="49" charset="0"/>
              </a:rPr>
              <a:t>&gt; (expression)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n-US" sz="1500" b="1" i="1" dirty="0" err="1">
                <a:cs typeface="Courier New" panose="02070309020205020404" pitchFamily="49" charset="0"/>
              </a:rPr>
              <a:t>const_cast</a:t>
            </a:r>
            <a:r>
              <a:rPr lang="en-US" sz="1500" b="1" i="1" dirty="0">
                <a:cs typeface="Courier New" panose="02070309020205020404" pitchFamily="49" charset="0"/>
              </a:rPr>
              <a:t> &lt;</a:t>
            </a:r>
            <a:r>
              <a:rPr lang="en-US" sz="1500" b="1" i="1" dirty="0" err="1">
                <a:cs typeface="Courier New" panose="02070309020205020404" pitchFamily="49" charset="0"/>
              </a:rPr>
              <a:t>new_type</a:t>
            </a:r>
            <a:r>
              <a:rPr lang="en-US" sz="1500" b="1" i="1" dirty="0">
                <a:cs typeface="Courier New" panose="02070309020205020404" pitchFamily="49" charset="0"/>
              </a:rPr>
              <a:t>&gt; (expression)</a:t>
            </a:r>
            <a:endParaRPr lang="hu-HU" sz="1500" b="1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1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8424936" cy="611632"/>
          </a:xfrm>
        </p:spPr>
        <p:txBody>
          <a:bodyPr>
            <a:normAutofit fontScale="90000"/>
          </a:bodyPr>
          <a:lstStyle/>
          <a:p>
            <a:pPr algn="r"/>
            <a:r>
              <a:rPr lang="hu-HU" b="1" dirty="0" err="1" smtClean="0"/>
              <a:t>dynamic</a:t>
            </a:r>
            <a:r>
              <a:rPr lang="hu-HU" b="1" dirty="0" smtClean="0"/>
              <a:t>_</a:t>
            </a:r>
            <a:r>
              <a:rPr lang="hu-HU" b="1" dirty="0" err="1" smtClean="0"/>
              <a:t>cast</a:t>
            </a:r>
            <a:r>
              <a:rPr lang="hu-HU" b="1" dirty="0" smtClean="0"/>
              <a:t> (</a:t>
            </a:r>
            <a:r>
              <a:rPr lang="en-US" b="1" dirty="0"/>
              <a:t>conversions between pointers to related classes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584635"/>
            <a:ext cx="8892480" cy="5309146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{} };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 int a; 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pbb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*&gt;(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==0)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"Null pointer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type-cast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.\n";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*&gt;(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pbb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==0)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"Null pointer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type-cast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.\n";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e.what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500" dirty="0">
              <a:cs typeface="Courier New" panose="02070309020205020404" pitchFamily="49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51520" y="5947044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includes</a:t>
            </a:r>
            <a:r>
              <a:rPr lang="hu-HU" dirty="0"/>
              <a:t> pointer </a:t>
            </a:r>
            <a:r>
              <a:rPr lang="hu-HU" dirty="0" err="1"/>
              <a:t>upcast</a:t>
            </a:r>
            <a:r>
              <a:rPr lang="hu-HU" dirty="0"/>
              <a:t> </a:t>
            </a:r>
            <a:r>
              <a:rPr lang="hu-HU" dirty="0" smtClean="0"/>
              <a:t>and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downcast</a:t>
            </a:r>
            <a:r>
              <a:rPr lang="hu-HU" dirty="0" smtClean="0"/>
              <a:t> </a:t>
            </a:r>
            <a:r>
              <a:rPr lang="en-US" dirty="0"/>
              <a:t>if -and only if- the pointed object is a valid complete object of the target </a:t>
            </a:r>
            <a:r>
              <a:rPr lang="en-US" dirty="0" smtClean="0"/>
              <a:t>type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Run-Time Type Information (RTTI)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68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3106" y="9056"/>
            <a:ext cx="6729133" cy="549255"/>
          </a:xfrm>
        </p:spPr>
        <p:txBody>
          <a:bodyPr>
            <a:normAutofit/>
          </a:bodyPr>
          <a:lstStyle/>
          <a:p>
            <a:r>
              <a:rPr lang="hu-HU" b="1" dirty="0" err="1"/>
              <a:t>Pointers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classes</a:t>
            </a:r>
            <a:endParaRPr lang="hu-HU" b="1" dirty="0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39645"/>
              </p:ext>
            </p:extLst>
          </p:nvPr>
        </p:nvGraphicFramePr>
        <p:xfrm>
          <a:off x="539552" y="1052736"/>
          <a:ext cx="7924800" cy="3566160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/>
                        <a:t>expression</a:t>
                      </a:r>
                      <a:endParaRPr lang="hu-H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/>
                        <a:t>can</a:t>
                      </a:r>
                      <a:r>
                        <a:rPr lang="hu-HU" b="1" dirty="0"/>
                        <a:t> be </a:t>
                      </a:r>
                      <a:r>
                        <a:rPr lang="hu-HU" b="1" dirty="0" err="1"/>
                        <a:t>read</a:t>
                      </a:r>
                      <a:r>
                        <a:rPr lang="hu-HU" b="1" dirty="0"/>
                        <a:t> </a:t>
                      </a:r>
                      <a:r>
                        <a:rPr lang="hu-HU" b="1" dirty="0" err="1"/>
                        <a:t>as</a:t>
                      </a:r>
                      <a:endParaRPr lang="hu-H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*x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pointed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to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by</a:t>
                      </a:r>
                      <a:r>
                        <a:rPr lang="hu-HU" dirty="0"/>
                        <a:t>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&amp;x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address of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x.y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member y of object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x-&gt;y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member y of object pointed to by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(*x).y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member y of object pointed to by x (equivalent to the previous 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x[0]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first object pointed to by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x[1]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second object pointed to by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x[n]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(n+1)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 object pointed to by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237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920880" cy="611632"/>
          </a:xfrm>
        </p:spPr>
        <p:txBody>
          <a:bodyPr>
            <a:normAutofit/>
          </a:bodyPr>
          <a:lstStyle/>
          <a:p>
            <a:r>
              <a:rPr lang="hu-HU" b="1" dirty="0" err="1"/>
              <a:t>static</a:t>
            </a:r>
            <a:r>
              <a:rPr lang="hu-HU" b="1" dirty="0"/>
              <a:t>_</a:t>
            </a:r>
            <a:r>
              <a:rPr lang="hu-HU" b="1" dirty="0" err="1"/>
              <a:t>cast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584635"/>
            <a:ext cx="8892480" cy="1615827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 {};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Derived: public Base {};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Base * a = new Base;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Derived * b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&lt;Derived*&gt;(a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This would be valid code, although b would point to an incomplete object of the class and could lead to runtime errors if dereferenced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hu-HU" sz="15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18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836712"/>
          </a:xfrm>
        </p:spPr>
        <p:txBody>
          <a:bodyPr>
            <a:normAutofit fontScale="90000"/>
          </a:bodyPr>
          <a:lstStyle/>
          <a:p>
            <a:r>
              <a:rPr lang="hu-HU" b="1" dirty="0" err="1" smtClean="0"/>
              <a:t>reinterpret</a:t>
            </a:r>
            <a:r>
              <a:rPr lang="hu-HU" b="1" dirty="0" smtClean="0"/>
              <a:t>_</a:t>
            </a:r>
            <a:r>
              <a:rPr lang="hu-HU" b="1" dirty="0" err="1" smtClean="0"/>
              <a:t>cast</a:t>
            </a:r>
            <a:r>
              <a:rPr lang="hu-HU" b="1" dirty="0" smtClean="0"/>
              <a:t> (</a:t>
            </a:r>
            <a:r>
              <a:rPr lang="en-US" dirty="0"/>
              <a:t>converts any pointer type to any other pointer type, even of unrelated classes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1484784"/>
            <a:ext cx="8892480" cy="2077492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neither the content pointed nor the pointer type itself is checked</a:t>
            </a:r>
            <a:endParaRPr lang="hu-H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 /* ... */ };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{ /* ... */ };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* a = new A;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 * b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&lt;B*&gt;(a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This code compiles, although it does not make much sense, since now b points to an object of a totally unrelated and likely incompatible class. Dereferencing b is unsafe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25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836712"/>
          </a:xfrm>
        </p:spPr>
        <p:txBody>
          <a:bodyPr>
            <a:normAutofit fontScale="90000"/>
          </a:bodyPr>
          <a:lstStyle/>
          <a:p>
            <a:r>
              <a:rPr lang="hu-HU" b="1" dirty="0" err="1" smtClean="0"/>
              <a:t>const</a:t>
            </a:r>
            <a:r>
              <a:rPr lang="hu-HU" b="1" dirty="0" smtClean="0"/>
              <a:t>_</a:t>
            </a:r>
            <a:r>
              <a:rPr lang="hu-HU" b="1" dirty="0" err="1" smtClean="0"/>
              <a:t>cast</a:t>
            </a:r>
            <a:r>
              <a:rPr lang="hu-HU" b="1" dirty="0" smtClean="0"/>
              <a:t>(</a:t>
            </a:r>
            <a:r>
              <a:rPr lang="en-US" dirty="0"/>
              <a:t>manipulates the </a:t>
            </a:r>
            <a:r>
              <a:rPr lang="en-US" dirty="0" err="1"/>
              <a:t>constness</a:t>
            </a:r>
            <a:r>
              <a:rPr lang="en-US" dirty="0"/>
              <a:t> of the object pointed by a </a:t>
            </a:r>
            <a:r>
              <a:rPr lang="en-US" dirty="0" smtClean="0"/>
              <a:t>pointer</a:t>
            </a:r>
            <a:r>
              <a:rPr lang="hu-HU" dirty="0" smtClean="0"/>
              <a:t>: </a:t>
            </a:r>
            <a:r>
              <a:rPr lang="en-US" dirty="0" smtClean="0"/>
              <a:t>set </a:t>
            </a:r>
            <a:r>
              <a:rPr lang="en-US" dirty="0"/>
              <a:t>or </a:t>
            </a:r>
            <a:r>
              <a:rPr lang="en-US" dirty="0" smtClean="0"/>
              <a:t>remove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1484784"/>
            <a:ext cx="8892480" cy="3462486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print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 c =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text";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(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*&gt; (c) 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//F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print does not write to the pointed object.</a:t>
            </a:r>
          </a:p>
        </p:txBody>
      </p:sp>
    </p:spTree>
    <p:extLst>
      <p:ext uri="{BB962C8B-B14F-4D97-AF65-F5344CB8AC3E}">
        <p14:creationId xmlns:p14="http://schemas.microsoft.com/office/powerpoint/2010/main" val="1845254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836712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Typeid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1484784"/>
            <a:ext cx="8892480" cy="369331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typeinfo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int * a,b;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a=0; b=0;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(a) !=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 and b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:\n";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 is: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(a).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 is: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07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836712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Typeid</a:t>
            </a:r>
            <a:r>
              <a:rPr lang="hu-HU" b="1" dirty="0" smtClean="0"/>
              <a:t> and </a:t>
            </a:r>
            <a:r>
              <a:rPr lang="hu-HU" b="1" dirty="0" err="1" smtClean="0"/>
              <a:t>classes</a:t>
            </a:r>
            <a:r>
              <a:rPr lang="hu-HU" b="1" dirty="0" smtClean="0"/>
              <a:t> (RTTI)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1484784"/>
            <a:ext cx="8892480" cy="4616648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polymorphic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typeinfo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f(){} };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 a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 b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 is: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(a).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 is: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"*a is: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(*a).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"*b is: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(*b).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e.what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87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hu-HU" b="1" dirty="0" err="1"/>
              <a:t>Exceptions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79512" y="836712"/>
            <a:ext cx="8496944" cy="3462486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exceptions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20;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catch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"An exception occurred. Exception Nr. " &lt;&lt; e &lt;&lt; '\n';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5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hu-HU" b="1" dirty="0" err="1"/>
              <a:t>Exceptions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79512" y="836712"/>
            <a:ext cx="8496944" cy="4385816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here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exception";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catch (char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 exception";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catch (...) {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"default exception";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code here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catch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throw;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catch (...)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"Exception occurred";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26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hu-HU" b="1" dirty="0"/>
              <a:t>(</a:t>
            </a:r>
            <a:r>
              <a:rPr lang="hu-HU" b="1" dirty="0" err="1"/>
              <a:t>dynamic</a:t>
            </a:r>
            <a:r>
              <a:rPr lang="hu-HU" b="1" dirty="0"/>
              <a:t>) </a:t>
            </a:r>
            <a:r>
              <a:rPr lang="hu-HU" b="1" dirty="0" err="1" smtClean="0"/>
              <a:t>Exception</a:t>
            </a:r>
            <a:r>
              <a:rPr lang="hu-HU" b="1" dirty="0" smtClean="0"/>
              <a:t> </a:t>
            </a:r>
            <a:r>
              <a:rPr lang="hu-HU" b="1" dirty="0" err="1"/>
              <a:t>specification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377280" y="1268760"/>
            <a:ext cx="8496944" cy="1154162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(char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throw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56113" indent="-4456113"/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throw(); // all exceptions call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instead of looking for a handler or calling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::terminate.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// normal exception handling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12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hu-HU" b="1" dirty="0"/>
              <a:t>Standard </a:t>
            </a:r>
            <a:r>
              <a:rPr lang="hu-HU" b="1" dirty="0" err="1"/>
              <a:t>exceptions</a:t>
            </a:r>
            <a:endParaRPr lang="hu-HU" b="1" dirty="0"/>
          </a:p>
        </p:txBody>
      </p:sp>
      <p:sp>
        <p:nvSpPr>
          <p:cNvPr id="5" name="Téglalap 4"/>
          <p:cNvSpPr/>
          <p:nvPr/>
        </p:nvSpPr>
        <p:spPr>
          <a:xfrm>
            <a:off x="107504" y="591659"/>
            <a:ext cx="660648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happened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e.what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e.what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0150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hu-HU" b="1" dirty="0"/>
              <a:t>Standard </a:t>
            </a:r>
            <a:r>
              <a:rPr lang="hu-HU" b="1" dirty="0" err="1"/>
              <a:t>exceptions</a:t>
            </a:r>
            <a:endParaRPr lang="hu-HU" b="1" dirty="0"/>
          </a:p>
        </p:txBody>
      </p:sp>
      <p:sp>
        <p:nvSpPr>
          <p:cNvPr id="5" name="Téglalap 4"/>
          <p:cNvSpPr/>
          <p:nvPr/>
        </p:nvSpPr>
        <p:spPr>
          <a:xfrm>
            <a:off x="134842" y="4149080"/>
            <a:ext cx="9009158" cy="2376264"/>
          </a:xfrm>
          <a:prstGeom prst="rect">
            <a:avLst/>
          </a:prstGeom>
        </p:spPr>
        <p:txBody>
          <a:bodyPr wrap="square" lIns="91440" tIns="0" rIns="0" bIns="0" numCol="2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bad_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[1000];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"Standard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e.what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the exception handler in this example is a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6122"/>
              </p:ext>
            </p:extLst>
          </p:nvPr>
        </p:nvGraphicFramePr>
        <p:xfrm>
          <a:off x="1115616" y="646290"/>
          <a:ext cx="7056784" cy="3291840"/>
        </p:xfrm>
        <a:graphic>
          <a:graphicData uri="http://schemas.openxmlformats.org/drawingml/2006/table">
            <a:tbl>
              <a:tblPr/>
              <a:tblGrid>
                <a:gridCol w="2232248"/>
                <a:gridCol w="482453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/>
                        <a:t>exception</a:t>
                      </a:r>
                      <a:endParaRPr lang="hu-H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/>
                        <a:t>description</a:t>
                      </a:r>
                      <a:endParaRPr lang="hu-H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bad_</a:t>
                      </a:r>
                      <a:r>
                        <a:rPr lang="hu-HU" dirty="0" err="1"/>
                        <a:t>alloc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thrown by new on allocation failure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bad_</a:t>
                      </a:r>
                      <a:r>
                        <a:rPr lang="hu-HU" dirty="0" err="1"/>
                        <a:t>cast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thrown by dynamic_cast when it fails in a dynamic 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bad_</a:t>
                      </a:r>
                      <a:r>
                        <a:rPr lang="hu-HU" dirty="0" err="1"/>
                        <a:t>exception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thrown by certain dynamic exception </a:t>
                      </a:r>
                      <a:r>
                        <a:rPr lang="en-US" dirty="0" err="1"/>
                        <a:t>specifiers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bad_</a:t>
                      </a:r>
                      <a:r>
                        <a:rPr lang="hu-HU" dirty="0" err="1"/>
                        <a:t>typeid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thrown by typeid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bad_function_</a:t>
                      </a:r>
                      <a:r>
                        <a:rPr lang="hu-HU" dirty="0" err="1"/>
                        <a:t>call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thrown by empty function objects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bad_</a:t>
                      </a:r>
                      <a:r>
                        <a:rPr lang="hu-HU" dirty="0" err="1"/>
                        <a:t>weak</a:t>
                      </a:r>
                      <a:r>
                        <a:rPr lang="hu-HU" dirty="0"/>
                        <a:t>_</a:t>
                      </a:r>
                      <a:r>
                        <a:rPr lang="hu-HU" dirty="0" err="1"/>
                        <a:t>ptr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thrown by shared_ptr when passed a bad </a:t>
                      </a:r>
                      <a:r>
                        <a:rPr lang="en-US" dirty="0" smtClean="0"/>
                        <a:t>weak_ptr</a:t>
                      </a:r>
                      <a:endParaRPr lang="hu-HU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logic_</a:t>
                      </a:r>
                      <a:r>
                        <a:rPr lang="hu-HU" dirty="0" err="1"/>
                        <a:t>error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error related to the internal logic of the program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runtime_</a:t>
                      </a:r>
                      <a:r>
                        <a:rPr lang="hu-HU" dirty="0" err="1"/>
                        <a:t>error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error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detected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during</a:t>
                      </a:r>
                      <a:r>
                        <a:rPr lang="hu-HU" dirty="0"/>
                        <a:t> runtime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339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3106" y="9056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Classes </a:t>
            </a:r>
            <a:r>
              <a:rPr lang="en-US" b="1" dirty="0"/>
              <a:t>defined with </a:t>
            </a:r>
            <a:r>
              <a:rPr lang="en-US" b="1" dirty="0" err="1"/>
              <a:t>struct</a:t>
            </a:r>
            <a:r>
              <a:rPr lang="en-US" b="1" dirty="0"/>
              <a:t> and union</a:t>
            </a:r>
            <a:endParaRPr lang="hu-HU" b="1" dirty="0"/>
          </a:p>
        </p:txBody>
      </p:sp>
      <p:sp>
        <p:nvSpPr>
          <p:cNvPr id="5" name="Téglalap 4"/>
          <p:cNvSpPr/>
          <p:nvPr/>
        </p:nvSpPr>
        <p:spPr>
          <a:xfrm>
            <a:off x="467544" y="1196752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i="1" spc="30" dirty="0"/>
              <a:t>Classes can be defined not only with keyword class, but also with keywords </a:t>
            </a:r>
            <a:r>
              <a:rPr lang="en-US" sz="1700" i="1" spc="30" dirty="0" err="1"/>
              <a:t>struct</a:t>
            </a:r>
            <a:r>
              <a:rPr lang="en-US" sz="1700" i="1" spc="30" dirty="0"/>
              <a:t> and union</a:t>
            </a:r>
            <a:r>
              <a:rPr lang="en-US" dirty="0" smtClean="0"/>
              <a:t>.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Struct</a:t>
            </a:r>
            <a:r>
              <a:rPr lang="hu-HU" dirty="0" smtClean="0"/>
              <a:t>: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access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default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Class</a:t>
            </a:r>
            <a:r>
              <a:rPr lang="hu-HU" dirty="0" smtClean="0"/>
              <a:t>: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 smtClean="0"/>
              <a:t>access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default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617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hu-HU" b="1" dirty="0"/>
              <a:t>Input/output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files</a:t>
            </a:r>
            <a:endParaRPr lang="hu-HU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404664"/>
            <a:ext cx="591379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hu-HU" sz="16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hu-HU" sz="1600" dirty="0">
                <a:latin typeface="Arial" panose="020B0604020202020204" pitchFamily="34" charset="0"/>
              </a:rPr>
              <a:t>    </a:t>
            </a:r>
            <a:r>
              <a:rPr lang="en-US" altLang="hu-HU" sz="1600" dirty="0" err="1">
                <a:latin typeface="Arial" panose="020B0604020202020204" pitchFamily="34" charset="0"/>
              </a:rPr>
              <a:t>ofstream</a:t>
            </a:r>
            <a:r>
              <a:rPr lang="en-US" altLang="hu-HU" sz="1600" dirty="0">
                <a:latin typeface="Arial" panose="020B0604020202020204" pitchFamily="34" charset="0"/>
              </a:rPr>
              <a:t>: Stream class to write on files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hu-HU" sz="1600" dirty="0">
                <a:latin typeface="Arial" panose="020B0604020202020204" pitchFamily="34" charset="0"/>
              </a:rPr>
              <a:t>    </a:t>
            </a:r>
            <a:r>
              <a:rPr lang="en-US" altLang="hu-HU" sz="1600" dirty="0" err="1">
                <a:latin typeface="Arial" panose="020B0604020202020204" pitchFamily="34" charset="0"/>
              </a:rPr>
              <a:t>ifstream</a:t>
            </a:r>
            <a:r>
              <a:rPr lang="en-US" altLang="hu-HU" sz="1600" dirty="0">
                <a:latin typeface="Arial" panose="020B0604020202020204" pitchFamily="34" charset="0"/>
              </a:rPr>
              <a:t>: Stream class to read from files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hu-HU" sz="1600" dirty="0">
                <a:latin typeface="Arial" panose="020B0604020202020204" pitchFamily="34" charset="0"/>
              </a:rPr>
              <a:t>    </a:t>
            </a:r>
            <a:r>
              <a:rPr lang="en-US" altLang="hu-HU" sz="1600" dirty="0" err="1">
                <a:latin typeface="Arial" panose="020B0604020202020204" pitchFamily="34" charset="0"/>
              </a:rPr>
              <a:t>fstream</a:t>
            </a:r>
            <a:r>
              <a:rPr lang="en-US" altLang="hu-HU" sz="1600" dirty="0">
                <a:latin typeface="Arial" panose="020B0604020202020204" pitchFamily="34" charset="0"/>
              </a:rPr>
              <a:t>: Stream class to both read and write from/to files.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76237"/>
              </p:ext>
            </p:extLst>
          </p:nvPr>
        </p:nvGraphicFramePr>
        <p:xfrm>
          <a:off x="539552" y="1700808"/>
          <a:ext cx="7924800" cy="3017520"/>
        </p:xfrm>
        <a:graphic>
          <a:graphicData uri="http://schemas.openxmlformats.org/drawingml/2006/table">
            <a:tbl>
              <a:tblPr/>
              <a:tblGrid>
                <a:gridCol w="1298104"/>
                <a:gridCol w="6626696"/>
              </a:tblGrid>
              <a:tr h="0">
                <a:tc>
                  <a:txBody>
                    <a:bodyPr/>
                    <a:lstStyle/>
                    <a:p>
                      <a:r>
                        <a:rPr lang="hu-HU"/>
                        <a:t>ios::in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Open for input operations.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ios::out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Open for output operations.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ios::binary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Open in binary mode.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ios::ate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 the initial position at the end of the file.</a:t>
                      </a:r>
                      <a:br>
                        <a:rPr lang="en-US"/>
                      </a:br>
                      <a:r>
                        <a:rPr lang="en-US"/>
                        <a:t>If this flag is not set, the initial position is the beginning of the file.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ios::app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output operations are performed at the end of the file, appending the content to the current content of the file.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ios::trunc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file is opened for output operations and it already existed, its previous content is deleted and replaced by the new one.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27425"/>
              </p:ext>
            </p:extLst>
          </p:nvPr>
        </p:nvGraphicFramePr>
        <p:xfrm>
          <a:off x="539552" y="4941168"/>
          <a:ext cx="7924800" cy="1463040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b="1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/>
                        <a:t>default</a:t>
                      </a:r>
                      <a:r>
                        <a:rPr lang="hu-HU" b="1" dirty="0"/>
                        <a:t> </a:t>
                      </a:r>
                      <a:r>
                        <a:rPr lang="hu-HU" b="1" dirty="0" err="1"/>
                        <a:t>mode</a:t>
                      </a:r>
                      <a:r>
                        <a:rPr lang="hu-HU" b="1" dirty="0"/>
                        <a:t> </a:t>
                      </a:r>
                      <a:r>
                        <a:rPr lang="hu-HU" b="1" dirty="0" err="1"/>
                        <a:t>parameter</a:t>
                      </a:r>
                      <a:endParaRPr lang="hu-H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ofstream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ios::out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ifstream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ios::in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fstream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ios</a:t>
                      </a:r>
                      <a:r>
                        <a:rPr lang="hu-HU" dirty="0"/>
                        <a:t>::</a:t>
                      </a:r>
                      <a:r>
                        <a:rPr lang="hu-HU" dirty="0" err="1"/>
                        <a:t>in</a:t>
                      </a:r>
                      <a:r>
                        <a:rPr lang="hu-HU" dirty="0"/>
                        <a:t> | </a:t>
                      </a:r>
                      <a:r>
                        <a:rPr lang="hu-HU" dirty="0" err="1"/>
                        <a:t>ios</a:t>
                      </a:r>
                      <a:r>
                        <a:rPr lang="hu-HU" dirty="0"/>
                        <a:t>::out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68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hu-HU" b="1" dirty="0"/>
              <a:t>Text </a:t>
            </a:r>
            <a:r>
              <a:rPr lang="hu-HU" b="1" dirty="0" err="1" smtClean="0"/>
              <a:t>files</a:t>
            </a:r>
            <a:r>
              <a:rPr lang="hu-HU" b="1" dirty="0" smtClean="0"/>
              <a:t> - </a:t>
            </a:r>
            <a:r>
              <a:rPr lang="hu-HU" b="1" dirty="0" err="1" smtClean="0"/>
              <a:t>Writing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79512" y="764704"/>
            <a:ext cx="64807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text file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myfile.is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is a line.\n";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line.\n";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myfile.close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file";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3372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hu-HU" b="1" dirty="0"/>
              <a:t>Text </a:t>
            </a:r>
            <a:r>
              <a:rPr lang="hu-HU" b="1" dirty="0" err="1" smtClean="0"/>
              <a:t>files</a:t>
            </a:r>
            <a:r>
              <a:rPr lang="hu-HU" b="1" dirty="0" smtClean="0"/>
              <a:t> - </a:t>
            </a:r>
            <a:r>
              <a:rPr lang="hu-HU" b="1" dirty="0" err="1" smtClean="0"/>
              <a:t>reading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179512" y="764704"/>
            <a:ext cx="64807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text file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line;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myfile.is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,line) 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line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myfile.close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file"; 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7258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hu-HU" b="1" dirty="0" err="1"/>
              <a:t>Checking</a:t>
            </a:r>
            <a:r>
              <a:rPr lang="hu-HU" b="1" dirty="0"/>
              <a:t> </a:t>
            </a:r>
            <a:r>
              <a:rPr lang="hu-HU" b="1" dirty="0" err="1"/>
              <a:t>state</a:t>
            </a:r>
            <a:r>
              <a:rPr lang="hu-HU" b="1" dirty="0"/>
              <a:t> </a:t>
            </a:r>
            <a:r>
              <a:rPr lang="hu-HU" b="1" dirty="0" err="1"/>
              <a:t>flags</a:t>
            </a:r>
            <a:endParaRPr lang="hu-HU" b="1" dirty="0"/>
          </a:p>
        </p:txBody>
      </p:sp>
      <p:sp>
        <p:nvSpPr>
          <p:cNvPr id="4" name="Téglalap 3"/>
          <p:cNvSpPr/>
          <p:nvPr/>
        </p:nvSpPr>
        <p:spPr>
          <a:xfrm>
            <a:off x="104687" y="476672"/>
            <a:ext cx="8928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bad</a:t>
            </a:r>
            <a:r>
              <a:rPr lang="en-US" b="1" dirty="0" smtClean="0"/>
              <a:t>()</a:t>
            </a:r>
            <a:r>
              <a:rPr lang="hu-HU" b="1" dirty="0" smtClean="0"/>
              <a:t> =&gt;</a:t>
            </a:r>
            <a:r>
              <a:rPr lang="en-US" dirty="0" smtClean="0"/>
              <a:t> </a:t>
            </a:r>
            <a:r>
              <a:rPr lang="en-US" dirty="0"/>
              <a:t>Returns </a:t>
            </a:r>
            <a:r>
              <a:rPr lang="en-US" i="1" dirty="0"/>
              <a:t>true</a:t>
            </a:r>
            <a:r>
              <a:rPr lang="en-US" dirty="0"/>
              <a:t> if a reading or writing operation fails. 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fail()</a:t>
            </a:r>
            <a:r>
              <a:rPr lang="hu-HU" b="1" dirty="0" smtClean="0"/>
              <a:t> =&gt; </a:t>
            </a:r>
            <a:r>
              <a:rPr lang="en-US" dirty="0" smtClean="0"/>
              <a:t>Returns </a:t>
            </a:r>
            <a:r>
              <a:rPr lang="en-US" i="1" dirty="0"/>
              <a:t>true</a:t>
            </a:r>
            <a:r>
              <a:rPr lang="en-US" dirty="0"/>
              <a:t> in the same cases as bad(), but also in the case that a format error </a:t>
            </a:r>
            <a:r>
              <a:rPr lang="en-US" dirty="0" smtClean="0"/>
              <a:t>happens.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eof</a:t>
            </a:r>
            <a:r>
              <a:rPr lang="en-US" b="1" dirty="0" smtClean="0"/>
              <a:t>()</a:t>
            </a:r>
            <a:r>
              <a:rPr lang="hu-HU" b="1" dirty="0" smtClean="0"/>
              <a:t> =&gt; </a:t>
            </a:r>
            <a:r>
              <a:rPr lang="en-US" dirty="0" smtClean="0"/>
              <a:t>Returns </a:t>
            </a:r>
            <a:r>
              <a:rPr lang="en-US" i="1" dirty="0"/>
              <a:t>true</a:t>
            </a:r>
            <a:r>
              <a:rPr lang="en-US" dirty="0"/>
              <a:t> if a file open for reading has reached the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good</a:t>
            </a:r>
            <a:r>
              <a:rPr lang="en-US" b="1" dirty="0" smtClean="0"/>
              <a:t>()</a:t>
            </a:r>
            <a:r>
              <a:rPr lang="hu-HU" b="1" dirty="0" smtClean="0"/>
              <a:t> =&gt;</a:t>
            </a:r>
            <a:r>
              <a:rPr lang="hu-HU" dirty="0"/>
              <a:t> </a:t>
            </a:r>
            <a:r>
              <a:rPr lang="hu-HU" dirty="0" err="1" smtClean="0"/>
              <a:t>opposite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member function </a:t>
            </a:r>
            <a:r>
              <a:rPr lang="en-US" b="1" dirty="0"/>
              <a:t>clear()</a:t>
            </a:r>
            <a:r>
              <a:rPr lang="en-US" dirty="0"/>
              <a:t> can be used to reset the state flags.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730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94815" y="0"/>
            <a:ext cx="9036496" cy="620688"/>
          </a:xfrm>
        </p:spPr>
        <p:txBody>
          <a:bodyPr>
            <a:normAutofit/>
          </a:bodyPr>
          <a:lstStyle/>
          <a:p>
            <a:r>
              <a:rPr lang="hu-HU" b="1" dirty="0" err="1"/>
              <a:t>Binary</a:t>
            </a:r>
            <a:r>
              <a:rPr lang="hu-HU" b="1" dirty="0"/>
              <a:t> </a:t>
            </a:r>
            <a:r>
              <a:rPr lang="hu-HU" b="1" dirty="0" err="1"/>
              <a:t>files</a:t>
            </a:r>
            <a:endParaRPr lang="hu-HU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4815" y="476672"/>
            <a:ext cx="8860928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reading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entire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 sz="15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streampos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 sz="15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file ("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example.bin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lang="hu-HU" altLang="hu-HU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hu-HU" altLang="hu-HU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hu-HU" altLang="hu-HU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myfile.open</a:t>
            </a:r>
            <a:r>
              <a:rPr lang="hu-HU" altLang="hu-HU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example.bin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altLang="hu-HU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out|</a:t>
            </a:r>
            <a:r>
              <a:rPr lang="hu-HU" altLang="hu-HU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altLang="hu-HU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hu-HU" altLang="hu-HU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hu-HU" altLang="hu-HU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file.is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file.tellg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file.seekg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(0,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file.close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 sz="15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entire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hu-HU" sz="15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file";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hu-HU" altLang="hu-H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555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Overloading operators</a:t>
            </a:r>
            <a:endParaRPr lang="hu-HU" b="1" dirty="0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50911"/>
              </p:ext>
            </p:extLst>
          </p:nvPr>
        </p:nvGraphicFramePr>
        <p:xfrm>
          <a:off x="5220072" y="117768"/>
          <a:ext cx="3820344" cy="1280160"/>
        </p:xfrm>
        <a:graphic>
          <a:graphicData uri="http://schemas.openxmlformats.org/drawingml/2006/table">
            <a:tbl>
              <a:tblPr/>
              <a:tblGrid>
                <a:gridCol w="382034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/>
                        <a:t>Overloadable</a:t>
                      </a:r>
                      <a:r>
                        <a:rPr lang="hu-HU" b="1" dirty="0"/>
                        <a:t> operators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+ - * / = &lt; &gt; += -= *= /= &lt;&lt; &gt;&gt; &lt;&lt;= &gt;&gt;= == != &lt;= &gt;= ++ -- % &amp; ^ ! | ~ &amp;= ^= |= &amp;&amp; || %= [] () , -&gt;* -&gt; </a:t>
                      </a:r>
                      <a:r>
                        <a:rPr lang="hu-HU" dirty="0" err="1"/>
                        <a:t>new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delete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new</a:t>
                      </a:r>
                      <a:r>
                        <a:rPr lang="hu-HU" dirty="0"/>
                        <a:t>[] </a:t>
                      </a:r>
                      <a:r>
                        <a:rPr lang="hu-HU" dirty="0" err="1"/>
                        <a:t>delete</a:t>
                      </a:r>
                      <a:r>
                        <a:rPr lang="hu-HU" dirty="0"/>
                        <a:t>[]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églalap 5"/>
          <p:cNvSpPr/>
          <p:nvPr/>
        </p:nvSpPr>
        <p:spPr>
          <a:xfrm>
            <a:off x="9681" y="404664"/>
            <a:ext cx="576064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overloading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operators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x,y;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 a,int b) : x(a), y(b)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operator +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::operator+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temp.x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x +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param.x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y +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(3,1);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bar (1,2);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bar;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result.x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','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églalap 7"/>
          <p:cNvSpPr/>
          <p:nvPr/>
        </p:nvSpPr>
        <p:spPr>
          <a:xfrm>
            <a:off x="6305032" y="2279847"/>
            <a:ext cx="25922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a + b;</a:t>
            </a: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a.operator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 (b)</a:t>
            </a:r>
          </a:p>
        </p:txBody>
      </p:sp>
      <p:sp>
        <p:nvSpPr>
          <p:cNvPr id="10" name="Téglalap 9"/>
          <p:cNvSpPr/>
          <p:nvPr/>
        </p:nvSpPr>
        <p:spPr>
          <a:xfrm>
            <a:off x="6305032" y="2897654"/>
            <a:ext cx="23067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CVector 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 (2,3);</a:t>
            </a: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CVector 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e;</a:t>
            </a:r>
          </a:p>
          <a:p>
            <a:r>
              <a:rPr lang="hu-HU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d;           </a:t>
            </a:r>
            <a:endParaRPr lang="hu-HU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8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Overloading operators</a:t>
            </a:r>
            <a:endParaRPr lang="hu-HU" b="1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05166"/>
              </p:ext>
            </p:extLst>
          </p:nvPr>
        </p:nvGraphicFramePr>
        <p:xfrm>
          <a:off x="611560" y="1484784"/>
          <a:ext cx="7924800" cy="402336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  <a:gridCol w="1981200"/>
                <a:gridCol w="1981200"/>
              </a:tblGrid>
              <a:tr h="0">
                <a:tc>
                  <a:txBody>
                    <a:bodyPr/>
                    <a:lstStyle/>
                    <a:p>
                      <a:r>
                        <a:rPr lang="hu-HU"/>
                        <a:t>Expression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Member 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Non-member</a:t>
                      </a:r>
                      <a:r>
                        <a:rPr lang="hu-HU" dirty="0"/>
                        <a:t> 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@a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+ - * &amp; ! ~ ++ 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A::operator@()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operator@(A)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a@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++ 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A::operator@(int)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operator@(A,int)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a@b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+ - * / % ^ &amp; | &lt; &gt; == != &lt;= &gt;= &lt;&lt; &gt;&gt; &amp;&amp; || ,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A::operator@(B)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operator@(A,B)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a@b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= += -= *= /= %= ^= &amp;= |= &lt;&lt;= &gt;&gt;= []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A::operator@(B)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a(b,c...)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A::operator()(B,C...)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a-&gt;b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A::operator-&gt;()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(TYPE)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A::operator TYPE()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89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Overloading operators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9681" y="404664"/>
            <a:ext cx="576064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non-member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operator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overloads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x,y;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(int a, int b) : x(a), y(b) {}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operator+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temp.x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lhs.x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lhs.y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(3,1);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bar (1,2);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bar;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result.x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',' &lt;&lt;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4288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251520" y="0"/>
            <a:ext cx="7665238" cy="611632"/>
          </a:xfrm>
        </p:spPr>
        <p:txBody>
          <a:bodyPr>
            <a:normAutofit/>
          </a:bodyPr>
          <a:lstStyle/>
          <a:p>
            <a:r>
              <a:rPr lang="en-US" b="1" dirty="0"/>
              <a:t>The keyword this</a:t>
            </a:r>
            <a:endParaRPr lang="hu-HU" b="1" dirty="0"/>
          </a:p>
        </p:txBody>
      </p:sp>
      <p:sp>
        <p:nvSpPr>
          <p:cNvPr id="6" name="Téglalap 5"/>
          <p:cNvSpPr/>
          <p:nvPr/>
        </p:nvSpPr>
        <p:spPr>
          <a:xfrm>
            <a:off x="251520" y="472328"/>
            <a:ext cx="57606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isitme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isitme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&amp;param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hu-H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 b =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b-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isitme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(a) 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&amp;a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is b\n";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églalap 4"/>
          <p:cNvSpPr/>
          <p:nvPr/>
        </p:nvSpPr>
        <p:spPr>
          <a:xfrm>
            <a:off x="3275856" y="5380672"/>
            <a:ext cx="6678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::operator= (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CVector&amp;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x=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param.x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y=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param.y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hu-HU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263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0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1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2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3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4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5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6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7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8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19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0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1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2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3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4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5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6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7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8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9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0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1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2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3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4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5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6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7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8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9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0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1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2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3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4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5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6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7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8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9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5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50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51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52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53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6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7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8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9.xml><?xml version="1.0" encoding="utf-8"?>
<a:themeOverride xmlns:a="http://schemas.openxmlformats.org/drawingml/2006/main">
  <a:clrScheme name="Horizont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442475-664E-4988-ADD4-3C09E5A29C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6516</Words>
  <Application>Microsoft Office PowerPoint</Application>
  <PresentationFormat>On-screen Show (4:3)</PresentationFormat>
  <Paragraphs>1408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MS PGothic</vt:lpstr>
      <vt:lpstr>Adobe Caslon Pro Bold</vt:lpstr>
      <vt:lpstr>Arial</vt:lpstr>
      <vt:lpstr>Arial Narrow</vt:lpstr>
      <vt:lpstr>Calibri</vt:lpstr>
      <vt:lpstr>Courier New</vt:lpstr>
      <vt:lpstr>Horizont</vt:lpstr>
      <vt:lpstr>Nagy számításteljesítményű párhuzamos programozási eszközök   3. gyakorlat </vt:lpstr>
      <vt:lpstr>Member initialization in constructors</vt:lpstr>
      <vt:lpstr>Pointers to classes</vt:lpstr>
      <vt:lpstr>Pointers to classes</vt:lpstr>
      <vt:lpstr>Classes defined with struct and union</vt:lpstr>
      <vt:lpstr>Overloading operators</vt:lpstr>
      <vt:lpstr>Overloading operators</vt:lpstr>
      <vt:lpstr>Overloading operators</vt:lpstr>
      <vt:lpstr>The keyword this</vt:lpstr>
      <vt:lpstr>Static members</vt:lpstr>
      <vt:lpstr>Const member functions</vt:lpstr>
      <vt:lpstr>Const member functions</vt:lpstr>
      <vt:lpstr>Const member functions</vt:lpstr>
      <vt:lpstr>Class templates</vt:lpstr>
      <vt:lpstr>Template specialization</vt:lpstr>
      <vt:lpstr>Special members</vt:lpstr>
      <vt:lpstr>Default constructor</vt:lpstr>
      <vt:lpstr>Destructor</vt:lpstr>
      <vt:lpstr>Copy constructor</vt:lpstr>
      <vt:lpstr>Copy assignment</vt:lpstr>
      <vt:lpstr>Move constructor and assignment</vt:lpstr>
      <vt:lpstr>Move constructor and assignment</vt:lpstr>
      <vt:lpstr>Move constructor and assignment</vt:lpstr>
      <vt:lpstr>Implicit members</vt:lpstr>
      <vt:lpstr>Implicit members</vt:lpstr>
      <vt:lpstr>Friendship and inheritance - Friend functions</vt:lpstr>
      <vt:lpstr>Friend classes</vt:lpstr>
      <vt:lpstr>Inheritance between classes</vt:lpstr>
      <vt:lpstr>Inheritance between classes</vt:lpstr>
      <vt:lpstr>Multiple inheritance</vt:lpstr>
      <vt:lpstr>Multiple inheritance</vt:lpstr>
      <vt:lpstr>Multiple inheritance - Pointers to base class</vt:lpstr>
      <vt:lpstr>Virtual members</vt:lpstr>
      <vt:lpstr>Abstract base classes</vt:lpstr>
      <vt:lpstr>Complex Example</vt:lpstr>
      <vt:lpstr>Implicit conversion</vt:lpstr>
      <vt:lpstr>Keyword explicit</vt:lpstr>
      <vt:lpstr>Type casting</vt:lpstr>
      <vt:lpstr>dynamic_cast (conversions between pointers to related classes)</vt:lpstr>
      <vt:lpstr>static_cast</vt:lpstr>
      <vt:lpstr>reinterpret_cast (converts any pointer type to any other pointer type, even of unrelated classes)</vt:lpstr>
      <vt:lpstr>const_cast(manipulates the constness of the object pointed by a pointer: set or remove)</vt:lpstr>
      <vt:lpstr>Typeid</vt:lpstr>
      <vt:lpstr>Typeid and classes (RTTI)</vt:lpstr>
      <vt:lpstr>Exceptions</vt:lpstr>
      <vt:lpstr>Exceptions</vt:lpstr>
      <vt:lpstr>(dynamic) Exception specification</vt:lpstr>
      <vt:lpstr>Standard exceptions</vt:lpstr>
      <vt:lpstr>Standard exceptions</vt:lpstr>
      <vt:lpstr>Input/output with files</vt:lpstr>
      <vt:lpstr>Text files - Writing</vt:lpstr>
      <vt:lpstr>Text files - reading</vt:lpstr>
      <vt:lpstr>Checking state flags</vt:lpstr>
      <vt:lpstr>Binary files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2012-09-17T12:44:49Z</dcterms:created>
  <dcterms:modified xsi:type="dcterms:W3CDTF">2015-09-28T14:21:40Z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