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4"/>
  </p:notesMasterIdLst>
  <p:sldIdLst>
    <p:sldId id="256" r:id="rId2"/>
    <p:sldId id="257" r:id="rId3"/>
    <p:sldId id="258" r:id="rId4"/>
    <p:sldId id="260" r:id="rId5"/>
    <p:sldId id="259" r:id="rId6"/>
    <p:sldId id="261" r:id="rId7"/>
    <p:sldId id="264" r:id="rId8"/>
    <p:sldId id="262" r:id="rId9"/>
    <p:sldId id="263" r:id="rId10"/>
    <p:sldId id="265"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C157B0B2-57F8-4E5A-A28D-1FABD60D7DD5}">
          <p14:sldIdLst>
            <p14:sldId id="256"/>
            <p14:sldId id="257"/>
            <p14:sldId id="258"/>
            <p14:sldId id="260"/>
            <p14:sldId id="259"/>
          </p14:sldIdLst>
        </p14:section>
        <p14:section name="Untitled Section" id="{E95019FA-E2BB-4F93-94BE-0FA8054D1536}">
          <p14:sldIdLst>
            <p14:sldId id="261"/>
            <p14:sldId id="264"/>
            <p14:sldId id="262"/>
            <p14:sldId id="263"/>
            <p14:sldId id="265"/>
            <p14:sldId id="266"/>
            <p14:sldId id="267"/>
            <p14:sldId id="268"/>
            <p14:sldId id="269"/>
            <p14:sldId id="270"/>
            <p14:sldId id="27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33" autoAdjust="0"/>
    <p:restoredTop sz="94825" autoAdjust="0"/>
  </p:normalViewPr>
  <p:slideViewPr>
    <p:cSldViewPr snapToGrid="0">
      <p:cViewPr varScale="1">
        <p:scale>
          <a:sx n="69" d="100"/>
          <a:sy n="69" d="100"/>
        </p:scale>
        <p:origin x="-696" y="-96"/>
      </p:cViewPr>
      <p:guideLst>
        <p:guide orient="horz" pos="2160"/>
        <p:guide pos="3840"/>
      </p:guideLst>
    </p:cSldViewPr>
  </p:slideViewPr>
  <p:outlineViewPr>
    <p:cViewPr>
      <p:scale>
        <a:sx n="33" d="100"/>
        <a:sy n="33" d="100"/>
      </p:scale>
      <p:origin x="0" y="-2142"/>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76F7C-76F1-4158-9B48-313F5D42ED5F}" type="datetimeFigureOut">
              <a:rPr lang="en-US" smtClean="0"/>
              <a:pPr/>
              <a:t>2/3/2014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D9E85-DD20-4DA3-9EB2-B630CCCE943A}" type="slidenum">
              <a:rPr lang="en-US" smtClean="0"/>
              <a:pPr/>
              <a:t>‹#›</a:t>
            </a:fld>
            <a:endParaRPr lang="en-US"/>
          </a:p>
        </p:txBody>
      </p:sp>
    </p:spTree>
    <p:extLst>
      <p:ext uri="{BB962C8B-B14F-4D97-AF65-F5344CB8AC3E}">
        <p14:creationId xmlns:p14="http://schemas.microsoft.com/office/powerpoint/2010/main" xmlns="" val="396094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FD9E85-DD20-4DA3-9EB2-B630CCCE943A}" type="slidenum">
              <a:rPr lang="en-US" smtClean="0"/>
              <a:pPr/>
              <a:t>1</a:t>
            </a:fld>
            <a:endParaRPr lang="en-US"/>
          </a:p>
        </p:txBody>
      </p:sp>
    </p:spTree>
    <p:extLst>
      <p:ext uri="{BB962C8B-B14F-4D97-AF65-F5344CB8AC3E}">
        <p14:creationId xmlns:p14="http://schemas.microsoft.com/office/powerpoint/2010/main" xmlns="" val="250102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FD9E85-DD20-4DA3-9EB2-B630CCCE943A}" type="slidenum">
              <a:rPr lang="en-US" smtClean="0"/>
              <a:pPr/>
              <a:t>11</a:t>
            </a:fld>
            <a:endParaRPr lang="en-US"/>
          </a:p>
        </p:txBody>
      </p:sp>
    </p:spTree>
    <p:extLst>
      <p:ext uri="{BB962C8B-B14F-4D97-AF65-F5344CB8AC3E}">
        <p14:creationId xmlns:p14="http://schemas.microsoft.com/office/powerpoint/2010/main" xmlns="" val="626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167DC3-D5C8-43A5-B534-EE04D7F5F5A6}"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51301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67DC3-D5C8-43A5-B534-EE04D7F5F5A6}"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312386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67DC3-D5C8-43A5-B534-EE04D7F5F5A6}"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361393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167DC3-D5C8-43A5-B534-EE04D7F5F5A6}"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669526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67DC3-D5C8-43A5-B534-EE04D7F5F5A6}" type="datetimeFigureOut">
              <a:rPr lang="en-US" smtClean="0"/>
              <a:pPr/>
              <a:t>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155686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167DC3-D5C8-43A5-B534-EE04D7F5F5A6}"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169359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167DC3-D5C8-43A5-B534-EE04D7F5F5A6}" type="datetimeFigureOut">
              <a:rPr lang="en-US" smtClean="0"/>
              <a:pPr/>
              <a:t>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52786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167DC3-D5C8-43A5-B534-EE04D7F5F5A6}" type="datetimeFigureOut">
              <a:rPr lang="en-US" smtClean="0"/>
              <a:pPr/>
              <a:t>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418175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167DC3-D5C8-43A5-B534-EE04D7F5F5A6}" type="datetimeFigureOut">
              <a:rPr lang="en-US" smtClean="0"/>
              <a:pPr/>
              <a:t>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141264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67DC3-D5C8-43A5-B534-EE04D7F5F5A6}"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324926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167DC3-D5C8-43A5-B534-EE04D7F5F5A6}" type="datetimeFigureOut">
              <a:rPr lang="en-US" smtClean="0"/>
              <a:pPr/>
              <a:t>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67861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67DC3-D5C8-43A5-B534-EE04D7F5F5A6}" type="datetimeFigureOut">
              <a:rPr lang="en-US" smtClean="0"/>
              <a:pPr/>
              <a:t>2/3/2014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B5310-46F7-4858-813A-9A550FF41937}" type="slidenum">
              <a:rPr lang="en-US" smtClean="0"/>
              <a:pPr/>
              <a:t>‹#›</a:t>
            </a:fld>
            <a:endParaRPr lang="en-US"/>
          </a:p>
        </p:txBody>
      </p:sp>
    </p:spTree>
    <p:extLst>
      <p:ext uri="{BB962C8B-B14F-4D97-AF65-F5344CB8AC3E}">
        <p14:creationId xmlns:p14="http://schemas.microsoft.com/office/powerpoint/2010/main" xmlns="" val="1939077765"/>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624" y="288099"/>
            <a:ext cx="9956876" cy="1239671"/>
          </a:xfrm>
          <a:solidFill>
            <a:schemeClr val="bg1"/>
          </a:solidFill>
          <a:ln>
            <a:solidFill>
              <a:schemeClr val="bg1"/>
            </a:solidFill>
          </a:ln>
        </p:spPr>
        <p:txBody>
          <a:bodyPr>
            <a:noAutofit/>
          </a:bodyPr>
          <a:lstStyle/>
          <a:p>
            <a:pPr algn="ctr"/>
            <a:r>
              <a:rPr lang="en-US" sz="4000" dirty="0" smtClean="0">
                <a:solidFill>
                  <a:schemeClr val="tx1"/>
                </a:solidFill>
              </a:rPr>
              <a:t/>
            </a:r>
            <a:br>
              <a:rPr lang="en-US" sz="4000" dirty="0" smtClean="0">
                <a:solidFill>
                  <a:schemeClr val="tx1"/>
                </a:solidFill>
              </a:rPr>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dirty="0"/>
              <a:t/>
            </a:r>
            <a:br>
              <a:rPr lang="en-US" sz="4000" dirty="0"/>
            </a:br>
            <a:r>
              <a:rPr lang="en-US" sz="4000" dirty="0" smtClean="0"/>
              <a:t/>
            </a:r>
            <a:br>
              <a:rPr lang="en-US" sz="4000" dirty="0" smtClean="0"/>
            </a:br>
            <a:r>
              <a:rPr lang="en-US" sz="4000" b="1" dirty="0" smtClean="0">
                <a:solidFill>
                  <a:schemeClr val="tx1"/>
                </a:solidFill>
                <a:latin typeface="Algerian" panose="04020705040A02060702" pitchFamily="82" charset="0"/>
              </a:rPr>
              <a:t>JSS ACADEMY OF TECHNICAL EDUCATION</a:t>
            </a:r>
            <a:r>
              <a:rPr lang="en-US" sz="4000" dirty="0" smtClean="0">
                <a:solidFill>
                  <a:schemeClr val="tx1"/>
                </a:solidFill>
                <a:latin typeface="Algerian" panose="04020705040A02060702" pitchFamily="82" charset="0"/>
              </a:rPr>
              <a:t/>
            </a:r>
            <a:br>
              <a:rPr lang="en-US" sz="4000" dirty="0" smtClean="0">
                <a:solidFill>
                  <a:schemeClr val="tx1"/>
                </a:solidFill>
                <a:latin typeface="Algerian" panose="04020705040A02060702" pitchFamily="82" charset="0"/>
              </a:rPr>
            </a:br>
            <a:r>
              <a:rPr lang="en-US" sz="2800" b="1" dirty="0" smtClean="0">
                <a:solidFill>
                  <a:schemeClr val="tx1"/>
                </a:solidFill>
                <a:latin typeface="Algerian" panose="04020705040A02060702" pitchFamily="82" charset="0"/>
              </a:rPr>
              <a:t>BANGALORE</a:t>
            </a:r>
            <a:endParaRPr lang="en-US" sz="2800" b="1" dirty="0">
              <a:solidFill>
                <a:schemeClr val="tx1"/>
              </a:solidFill>
              <a:latin typeface="Algerian" panose="04020705040A02060702" pitchFamily="82" charset="0"/>
            </a:endParaRPr>
          </a:p>
        </p:txBody>
      </p:sp>
      <p:sp>
        <p:nvSpPr>
          <p:cNvPr id="3" name="Subtitle 2"/>
          <p:cNvSpPr>
            <a:spLocks noGrp="1"/>
          </p:cNvSpPr>
          <p:nvPr>
            <p:ph type="subTitle" idx="1"/>
          </p:nvPr>
        </p:nvSpPr>
        <p:spPr>
          <a:xfrm>
            <a:off x="872525" y="5062482"/>
            <a:ext cx="10413071" cy="1659699"/>
          </a:xfrm>
        </p:spPr>
        <p:txBody>
          <a:bodyPr>
            <a:normAutofit/>
          </a:bodyPr>
          <a:lstStyle/>
          <a:p>
            <a:r>
              <a:rPr lang="en-US" sz="2800" dirty="0" smtClean="0">
                <a:latin typeface="Algerian" panose="04020705040A02060702" pitchFamily="82" charset="0"/>
              </a:rPr>
              <a:t>DEPARTMENT OF ELECTRONICS AND COMMUNICATION ENGINEERING</a:t>
            </a:r>
            <a:endParaRPr lang="en-US" sz="2800" dirty="0">
              <a:latin typeface="Algerian" panose="04020705040A02060702"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618605" y="2043306"/>
            <a:ext cx="2920913" cy="2503640"/>
          </a:xfrm>
          <a:prstGeom prst="rect">
            <a:avLst/>
          </a:prstGeom>
        </p:spPr>
      </p:pic>
    </p:spTree>
    <p:extLst>
      <p:ext uri="{BB962C8B-B14F-4D97-AF65-F5344CB8AC3E}">
        <p14:creationId xmlns:p14="http://schemas.microsoft.com/office/powerpoint/2010/main" xmlns="" val="3716240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p:txBody>
          <a:bodyPr/>
          <a:lstStyle/>
          <a:p>
            <a:r>
              <a:rPr lang="en-IN" dirty="0" smtClean="0"/>
              <a:t>In practical implementation</a:t>
            </a:r>
            <a:endParaRPr lang="en-IN" dirty="0"/>
          </a:p>
        </p:txBody>
      </p:sp>
      <p:pic>
        <p:nvPicPr>
          <p:cNvPr id="35" name="Content Placeholder 34"/>
          <p:cNvPicPr>
            <a:picLocks noGrp="1"/>
          </p:cNvPicPr>
          <p:nvPr>
            <p:ph idx="1"/>
          </p:nvPr>
        </p:nvPicPr>
        <p:blipFill>
          <a:blip r:embed="rId2"/>
          <a:srcRect/>
          <a:stretch>
            <a:fillRect/>
          </a:stretch>
        </p:blipFill>
        <p:spPr bwMode="auto">
          <a:xfrm>
            <a:off x="454073" y="1628993"/>
            <a:ext cx="11197600" cy="4079079"/>
          </a:xfrm>
          <a:prstGeom prst="rect">
            <a:avLst/>
          </a:prstGeom>
          <a:noFill/>
          <a:ln w="9525">
            <a:noFill/>
            <a:miter lim="800000"/>
            <a:headEnd/>
            <a:tailEnd/>
          </a:ln>
        </p:spPr>
      </p:pic>
    </p:spTree>
    <p:extLst>
      <p:ext uri="{BB962C8B-B14F-4D97-AF65-F5344CB8AC3E}">
        <p14:creationId xmlns:p14="http://schemas.microsoft.com/office/powerpoint/2010/main" xmlns="" val="23216849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p:cNvSpPr>
            <a:spLocks noGrp="1"/>
          </p:cNvSpPr>
          <p:nvPr>
            <p:ph idx="1"/>
          </p:nvPr>
        </p:nvSpPr>
        <p:spPr/>
        <p:txBody>
          <a:bodyPr>
            <a:normAutofit fontScale="92500" lnSpcReduction="10000"/>
          </a:bodyPr>
          <a:lstStyle/>
          <a:p>
            <a:r>
              <a:rPr lang="en-US" dirty="0" smtClean="0"/>
              <a:t>The above figure shows the monitoring of remote agricultural sensor resources using </a:t>
            </a:r>
            <a:r>
              <a:rPr lang="en-US" dirty="0" err="1" smtClean="0"/>
              <a:t>CoAP</a:t>
            </a:r>
            <a:r>
              <a:rPr lang="en-US" dirty="0" smtClean="0"/>
              <a:t>. The architecture has two network segments, namely Agricultural field network and Monitoring Network. Field network consist of motes that are interfaced to soil sensors. The motes run </a:t>
            </a:r>
            <a:r>
              <a:rPr lang="en-US" dirty="0" err="1" smtClean="0"/>
              <a:t>CoAP</a:t>
            </a:r>
            <a:r>
              <a:rPr lang="en-US" dirty="0" smtClean="0"/>
              <a:t> server managing the </a:t>
            </a:r>
            <a:r>
              <a:rPr lang="en-US" dirty="0" err="1" smtClean="0"/>
              <a:t>monitorable</a:t>
            </a:r>
            <a:r>
              <a:rPr lang="en-US" dirty="0" smtClean="0"/>
              <a:t> </a:t>
            </a:r>
            <a:r>
              <a:rPr lang="en-US" dirty="0" err="1" smtClean="0"/>
              <a:t>CoAP</a:t>
            </a:r>
            <a:r>
              <a:rPr lang="en-US" dirty="0" smtClean="0"/>
              <a:t> resources. The soil sensor resources and onboard sensor resources can be discovered and </a:t>
            </a:r>
            <a:r>
              <a:rPr lang="en-US" dirty="0" err="1" smtClean="0"/>
              <a:t>CoAP</a:t>
            </a:r>
            <a:r>
              <a:rPr lang="en-US" dirty="0" smtClean="0"/>
              <a:t> methods can be acted on them using the identified </a:t>
            </a:r>
            <a:r>
              <a:rPr lang="en-US" dirty="0" err="1" smtClean="0"/>
              <a:t>CoAP</a:t>
            </a:r>
            <a:r>
              <a:rPr lang="en-US" dirty="0" smtClean="0"/>
              <a:t> URI. The </a:t>
            </a:r>
            <a:r>
              <a:rPr lang="en-US" dirty="0" err="1" smtClean="0"/>
              <a:t>CoAP</a:t>
            </a:r>
            <a:r>
              <a:rPr lang="en-US" dirty="0" smtClean="0"/>
              <a:t> application network will be connected to the IPv6 backbone/internet using the </a:t>
            </a:r>
            <a:r>
              <a:rPr lang="en-US" dirty="0" err="1" smtClean="0"/>
              <a:t>CoAP</a:t>
            </a:r>
            <a:r>
              <a:rPr lang="en-US" dirty="0" smtClean="0"/>
              <a:t> Proxy/border router. The </a:t>
            </a:r>
            <a:r>
              <a:rPr lang="en-US" dirty="0" err="1" smtClean="0"/>
              <a:t>CoAP</a:t>
            </a:r>
            <a:r>
              <a:rPr lang="en-US" dirty="0" smtClean="0"/>
              <a:t> proxy is the gateway for the field network to connect internet using cellular network.</a:t>
            </a:r>
            <a:endParaRPr lang="en-IN" dirty="0" smtClean="0"/>
          </a:p>
          <a:p>
            <a:r>
              <a:rPr lang="en-US" dirty="0" smtClean="0"/>
              <a:t>Monitoring network consists of </a:t>
            </a:r>
            <a:r>
              <a:rPr lang="en-US" dirty="0" err="1" smtClean="0"/>
              <a:t>CoAP</a:t>
            </a:r>
            <a:r>
              <a:rPr lang="en-US" dirty="0" smtClean="0"/>
              <a:t> client node(s) and web server. </a:t>
            </a:r>
            <a:r>
              <a:rPr lang="en-US" dirty="0" err="1" smtClean="0"/>
              <a:t>CoAP</a:t>
            </a:r>
            <a:r>
              <a:rPr lang="en-US" dirty="0" smtClean="0"/>
              <a:t> clients can be utilized for real-time access to sensor data, while web server can give access archived data to the farmer and the agricultural scientist.</a:t>
            </a:r>
            <a:endParaRPr lang="en-IN" dirty="0" smtClean="0"/>
          </a:p>
          <a:p>
            <a:endParaRPr lang="en-IN" dirty="0"/>
          </a:p>
        </p:txBody>
      </p:sp>
    </p:spTree>
    <p:extLst>
      <p:ext uri="{BB962C8B-B14F-4D97-AF65-F5344CB8AC3E}">
        <p14:creationId xmlns:p14="http://schemas.microsoft.com/office/powerpoint/2010/main" xmlns="" val="8167468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6867"/>
            <a:ext cx="10515600" cy="1325563"/>
          </a:xfrm>
        </p:spPr>
        <p:txBody>
          <a:bodyPr>
            <a:normAutofit/>
          </a:bodyPr>
          <a:lstStyle/>
          <a:p>
            <a:pPr algn="ctr"/>
            <a:r>
              <a:rPr lang="en-US" sz="6600" b="1" dirty="0" smtClean="0">
                <a:latin typeface="Colonna MT" panose="04020805060202030203" pitchFamily="82" charset="0"/>
              </a:rPr>
              <a:t>Thank You!</a:t>
            </a:r>
            <a:endParaRPr lang="en-US" sz="6600" b="1" dirty="0">
              <a:latin typeface="Colonna MT" panose="04020805060202030203" pitchFamily="82" charset="0"/>
            </a:endParaRPr>
          </a:p>
        </p:txBody>
      </p:sp>
    </p:spTree>
    <p:extLst>
      <p:ext uri="{BB962C8B-B14F-4D97-AF65-F5344CB8AC3E}">
        <p14:creationId xmlns:p14="http://schemas.microsoft.com/office/powerpoint/2010/main" xmlns="" val="31596010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056845" y="218941"/>
            <a:ext cx="4597757" cy="669701"/>
          </a:xfrm>
        </p:spPr>
        <p:txBody>
          <a:bodyPr>
            <a:normAutofit/>
          </a:bodyPr>
          <a:lstStyle/>
          <a:p>
            <a:pPr algn="ctr"/>
            <a:r>
              <a:rPr lang="en-US" sz="3200" u="sng" dirty="0">
                <a:latin typeface="Arial" pitchFamily="34" charset="0"/>
                <a:cs typeface="Arial" pitchFamily="34" charset="0"/>
              </a:rPr>
              <a:t>Project group </a:t>
            </a:r>
          </a:p>
        </p:txBody>
      </p:sp>
      <p:sp>
        <p:nvSpPr>
          <p:cNvPr id="3" name="Content Placeholder 2"/>
          <p:cNvSpPr>
            <a:spLocks noGrp="1"/>
          </p:cNvSpPr>
          <p:nvPr>
            <p:ph sz="half" idx="2"/>
          </p:nvPr>
        </p:nvSpPr>
        <p:spPr>
          <a:xfrm>
            <a:off x="803370" y="1318328"/>
            <a:ext cx="7134896" cy="2253803"/>
          </a:xfrm>
        </p:spPr>
        <p:txBody>
          <a:bodyPr>
            <a:normAutofit lnSpcReduction="10000"/>
          </a:bodyPr>
          <a:lstStyle/>
          <a:p>
            <a:pPr>
              <a:buFont typeface="Wingdings" pitchFamily="2" charset="2"/>
              <a:buChar char="Ø"/>
            </a:pPr>
            <a:r>
              <a:rPr lang="en-US" sz="2000" dirty="0" smtClean="0">
                <a:latin typeface="Georgia" panose="02040502050405020303" pitchFamily="18" charset="0"/>
              </a:rPr>
              <a:t> </a:t>
            </a:r>
            <a:r>
              <a:rPr lang="en-US" sz="2000" dirty="0" err="1" smtClean="0">
                <a:latin typeface="Georgia" panose="02040502050405020303" pitchFamily="18" charset="0"/>
              </a:rPr>
              <a:t>Girish</a:t>
            </a:r>
            <a:r>
              <a:rPr lang="en-US" sz="2000" dirty="0" smtClean="0">
                <a:latin typeface="Georgia" panose="02040502050405020303" pitchFamily="18" charset="0"/>
              </a:rPr>
              <a:t> E.</a:t>
            </a:r>
            <a:r>
              <a:rPr lang="en-US" sz="2000" dirty="0" smtClean="0">
                <a:latin typeface="Georgia" panose="02040502050405020303" pitchFamily="18" charset="0"/>
              </a:rPr>
              <a:t>		</a:t>
            </a:r>
            <a:r>
              <a:rPr lang="en-US" sz="2000" dirty="0" smtClean="0">
                <a:latin typeface="Georgia" panose="02040502050405020303" pitchFamily="18" charset="0"/>
              </a:rPr>
              <a:t>	</a:t>
            </a:r>
            <a:r>
              <a:rPr lang="en-US" sz="2000" dirty="0" smtClean="0">
                <a:latin typeface="Arial" panose="020B0604020202020204" pitchFamily="34" charset="0"/>
                <a:cs typeface="Arial" panose="020B0604020202020204" pitchFamily="34" charset="0"/>
              </a:rPr>
              <a:t>(1JS10EC031)</a:t>
            </a:r>
            <a:endParaRPr lang="en-US" sz="2000" dirty="0" smtClean="0">
              <a:latin typeface="Arial" panose="020B0604020202020204" pitchFamily="34" charset="0"/>
              <a:cs typeface="Arial" panose="020B0604020202020204" pitchFamily="34" charset="0"/>
            </a:endParaRPr>
          </a:p>
          <a:p>
            <a:pPr>
              <a:buFont typeface="Wingdings" pitchFamily="2" charset="2"/>
              <a:buChar char="Ø"/>
            </a:pPr>
            <a:r>
              <a:rPr lang="en-US" sz="2000" dirty="0" smtClean="0">
                <a:latin typeface="Arial" panose="020B0604020202020204" pitchFamily="34" charset="0"/>
                <a:cs typeface="Arial" panose="020B0604020202020204" pitchFamily="34" charset="0"/>
              </a:rPr>
              <a:t> </a:t>
            </a:r>
            <a:r>
              <a:rPr lang="en-US" sz="2000" dirty="0" err="1" smtClean="0">
                <a:latin typeface="Georgia" panose="02040502050405020303" pitchFamily="18" charset="0"/>
                <a:cs typeface="Arial" panose="020B0604020202020204" pitchFamily="34" charset="0"/>
              </a:rPr>
              <a:t>Pramod</a:t>
            </a:r>
            <a:r>
              <a:rPr lang="en-US" sz="2000" dirty="0" smtClean="0">
                <a:latin typeface="Georgia" panose="02040502050405020303" pitchFamily="18" charset="0"/>
                <a:cs typeface="Arial" panose="020B0604020202020204" pitchFamily="34" charset="0"/>
              </a:rPr>
              <a:t> S.</a:t>
            </a:r>
            <a:r>
              <a:rPr lang="en-US" sz="2000" dirty="0" smtClean="0">
                <a:latin typeface="Georgia" panose="02040502050405020303" pitchFamily="18" charset="0"/>
                <a:cs typeface="Arial" panose="020B0604020202020204" pitchFamily="34" charset="0"/>
              </a:rPr>
              <a:t>             </a:t>
            </a:r>
            <a:r>
              <a:rPr lang="en-US" sz="2000" dirty="0" smtClean="0">
                <a:latin typeface="Georgia" panose="02040502050405020303" pitchFamily="18"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1JS10EC066)</a:t>
            </a:r>
            <a:endParaRPr lang="en-US" sz="2000" dirty="0" smtClean="0">
              <a:latin typeface="Arial" panose="020B0604020202020204" pitchFamily="34" charset="0"/>
              <a:cs typeface="Arial" panose="020B0604020202020204" pitchFamily="34" charset="0"/>
            </a:endParaRPr>
          </a:p>
          <a:p>
            <a:pPr>
              <a:buFont typeface="Wingdings" pitchFamily="2" charset="2"/>
              <a:buChar char="Ø"/>
            </a:pPr>
            <a:r>
              <a:rPr lang="en-US" sz="2000" dirty="0">
                <a:latin typeface="Arial" panose="020B0604020202020204" pitchFamily="34" charset="0"/>
                <a:cs typeface="Arial" panose="020B0604020202020204" pitchFamily="34" charset="0"/>
              </a:rPr>
              <a:t> </a:t>
            </a:r>
            <a:r>
              <a:rPr lang="en-US" sz="2000" dirty="0" err="1" smtClean="0">
                <a:latin typeface="Georgia" panose="02040502050405020303" pitchFamily="18" charset="0"/>
                <a:cs typeface="Arial" panose="020B0604020202020204" pitchFamily="34" charset="0"/>
              </a:rPr>
              <a:t>Prashant</a:t>
            </a:r>
            <a:r>
              <a:rPr lang="en-US" sz="2000" dirty="0" smtClean="0">
                <a:latin typeface="Georgia" panose="02040502050405020303" pitchFamily="18" charset="0"/>
                <a:cs typeface="Arial" panose="020B0604020202020204" pitchFamily="34" charset="0"/>
              </a:rPr>
              <a:t> </a:t>
            </a:r>
            <a:r>
              <a:rPr lang="en-US" sz="2000" dirty="0" err="1" smtClean="0">
                <a:latin typeface="Georgia" panose="02040502050405020303" pitchFamily="18" charset="0"/>
                <a:cs typeface="Arial" panose="020B0604020202020204" pitchFamily="34" charset="0"/>
              </a:rPr>
              <a:t>Aithal</a:t>
            </a:r>
            <a:r>
              <a:rPr lang="en-US" sz="2000" dirty="0" smtClean="0">
                <a:latin typeface="Georgia" panose="02040502050405020303" pitchFamily="18" charset="0"/>
                <a:cs typeface="Arial" panose="020B0604020202020204" pitchFamily="34" charset="0"/>
              </a:rPr>
              <a:t>      </a:t>
            </a:r>
            <a:r>
              <a:rPr lang="en-US" sz="2000" dirty="0" smtClean="0">
                <a:latin typeface="Georgia" panose="02040502050405020303" pitchFamily="18"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1JS10EC067)</a:t>
            </a:r>
            <a:endParaRPr lang="en-US" sz="2000" dirty="0" smtClean="0">
              <a:latin typeface="Arial" panose="020B0604020202020204" pitchFamily="34" charset="0"/>
              <a:cs typeface="Arial" panose="020B0604020202020204" pitchFamily="34" charset="0"/>
            </a:endParaRPr>
          </a:p>
          <a:p>
            <a:pPr>
              <a:buFont typeface="Wingdings" pitchFamily="2" charset="2"/>
              <a:buChar char="Ø"/>
            </a:pPr>
            <a:r>
              <a:rPr lang="en-US" sz="2000" dirty="0" smtClean="0">
                <a:latin typeface="Arial" panose="020B0604020202020204" pitchFamily="34" charset="0"/>
                <a:cs typeface="Arial" panose="020B0604020202020204" pitchFamily="34" charset="0"/>
              </a:rPr>
              <a:t> </a:t>
            </a:r>
            <a:r>
              <a:rPr lang="en-US" sz="2000" dirty="0" err="1" smtClean="0">
                <a:latin typeface="Georgia" panose="02040502050405020303" pitchFamily="18" charset="0"/>
                <a:cs typeface="Arial" panose="020B0604020202020204" pitchFamily="34" charset="0"/>
              </a:rPr>
              <a:t>Rajath</a:t>
            </a:r>
            <a:r>
              <a:rPr lang="en-US" sz="2000" dirty="0" smtClean="0">
                <a:latin typeface="Georgia" panose="02040502050405020303" pitchFamily="18" charset="0"/>
                <a:cs typeface="Arial" panose="020B0604020202020204" pitchFamily="34" charset="0"/>
              </a:rPr>
              <a:t> B.R.</a:t>
            </a:r>
            <a:r>
              <a:rPr lang="en-US" sz="2000" dirty="0" smtClean="0">
                <a:latin typeface="Georgia" panose="02040502050405020303" pitchFamily="18" charset="0"/>
                <a:cs typeface="Arial" panose="020B0604020202020204" pitchFamily="34" charset="0"/>
              </a:rPr>
              <a:t>      </a:t>
            </a:r>
            <a:r>
              <a:rPr lang="en-US" sz="2000" dirty="0" smtClean="0">
                <a:latin typeface="Georgia" panose="02040502050405020303" pitchFamily="18"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r>
              <a:rPr lang="en-US" sz="2000" dirty="0" smtClean="0">
                <a:latin typeface="Arial" panose="020B0604020202020204" pitchFamily="34" charset="0"/>
                <a:cs typeface="Arial" panose="020B0604020202020204" pitchFamily="34" charset="0"/>
              </a:rPr>
              <a:t>1JS10EC071)</a:t>
            </a:r>
            <a:endParaRPr lang="en-US" sz="2000" dirty="0" smtClean="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smtClean="0">
                <a:latin typeface="Arial" pitchFamily="34" charset="0"/>
                <a:cs typeface="Arial" pitchFamily="34" charset="0"/>
              </a:rPr>
              <a:t>PROJECT BATCH NUMBER : </a:t>
            </a:r>
            <a:r>
              <a:rPr lang="en-US" sz="2000" b="1" dirty="0" smtClean="0">
                <a:latin typeface="Arial" pitchFamily="34" charset="0"/>
                <a:cs typeface="Arial" pitchFamily="34" charset="0"/>
              </a:rPr>
              <a:t>B2</a:t>
            </a:r>
            <a:endParaRPr lang="en-US" sz="2000" b="1" dirty="0">
              <a:latin typeface="Arial" pitchFamily="34" charset="0"/>
              <a:cs typeface="Arial" pitchFamily="34" charset="0"/>
            </a:endParaRPr>
          </a:p>
        </p:txBody>
      </p:sp>
      <p:sp>
        <p:nvSpPr>
          <p:cNvPr id="5" name="Text Placeholder 4"/>
          <p:cNvSpPr>
            <a:spLocks noGrp="1"/>
          </p:cNvSpPr>
          <p:nvPr>
            <p:ph type="body" sz="quarter" idx="3"/>
          </p:nvPr>
        </p:nvSpPr>
        <p:spPr>
          <a:xfrm>
            <a:off x="831079" y="3703652"/>
            <a:ext cx="3760631" cy="379927"/>
          </a:xfrm>
        </p:spPr>
        <p:txBody>
          <a:bodyPr>
            <a:normAutofit fontScale="92500" lnSpcReduction="10000"/>
          </a:bodyPr>
          <a:lstStyle/>
          <a:p>
            <a:r>
              <a:rPr lang="en-US" dirty="0" smtClean="0">
                <a:latin typeface="Arial" pitchFamily="34" charset="0"/>
                <a:cs typeface="Arial" pitchFamily="34" charset="0"/>
              </a:rPr>
              <a:t>PROJECT</a:t>
            </a:r>
            <a:r>
              <a:rPr lang="en-US" dirty="0" smtClean="0">
                <a:latin typeface="Algerian" panose="04020705040A02060702" pitchFamily="82" charset="0"/>
              </a:rPr>
              <a:t> </a:t>
            </a:r>
            <a:r>
              <a:rPr lang="en-US" dirty="0" smtClean="0">
                <a:latin typeface="Arial" pitchFamily="34" charset="0"/>
                <a:cs typeface="Arial" pitchFamily="34" charset="0"/>
              </a:rPr>
              <a:t>GUIDE</a:t>
            </a:r>
            <a:r>
              <a:rPr lang="en-US" dirty="0" smtClean="0">
                <a:latin typeface="Algerian" panose="04020705040A02060702" pitchFamily="82" charset="0"/>
              </a:rPr>
              <a:t> : </a:t>
            </a:r>
            <a:endParaRPr lang="en-US" dirty="0">
              <a:latin typeface="Algerian" panose="04020705040A02060702" pitchFamily="82" charset="0"/>
            </a:endParaRPr>
          </a:p>
        </p:txBody>
      </p:sp>
      <p:sp>
        <p:nvSpPr>
          <p:cNvPr id="6" name="Content Placeholder 5"/>
          <p:cNvSpPr>
            <a:spLocks noGrp="1"/>
          </p:cNvSpPr>
          <p:nvPr>
            <p:ph sz="quarter" idx="4"/>
          </p:nvPr>
        </p:nvSpPr>
        <p:spPr>
          <a:xfrm>
            <a:off x="817224" y="4204952"/>
            <a:ext cx="5576551" cy="2028423"/>
          </a:xfrm>
        </p:spPr>
        <p:txBody>
          <a:bodyPr>
            <a:normAutofit/>
          </a:bodyPr>
          <a:lstStyle/>
          <a:p>
            <a:pPr marL="0" indent="0">
              <a:buNone/>
            </a:pPr>
            <a:r>
              <a:rPr lang="en-US" sz="2000" dirty="0" smtClean="0">
                <a:latin typeface="Georgia" panose="02040502050405020303" pitchFamily="18" charset="0"/>
              </a:rPr>
              <a:t>Mr</a:t>
            </a:r>
            <a:r>
              <a:rPr lang="en-US" sz="2000" dirty="0" smtClean="0">
                <a:latin typeface="Georgia" panose="02040502050405020303" pitchFamily="18" charset="0"/>
              </a:rPr>
              <a:t>s. H.S. </a:t>
            </a:r>
            <a:r>
              <a:rPr lang="en-US" sz="2000" dirty="0" err="1" smtClean="0">
                <a:latin typeface="Georgia" panose="02040502050405020303" pitchFamily="18" charset="0"/>
              </a:rPr>
              <a:t>Kavitha</a:t>
            </a:r>
            <a:endParaRPr lang="en-US" sz="2000" dirty="0" smtClean="0">
              <a:latin typeface="Georgia" panose="02040502050405020303" pitchFamily="18" charset="0"/>
            </a:endParaRPr>
          </a:p>
          <a:p>
            <a:pPr marL="0" indent="0">
              <a:buNone/>
            </a:pPr>
            <a:r>
              <a:rPr lang="en-US" sz="1600" dirty="0" smtClean="0">
                <a:latin typeface="Georgia" panose="02040502050405020303" pitchFamily="18" charset="0"/>
              </a:rPr>
              <a:t>Asst. Professor</a:t>
            </a:r>
          </a:p>
          <a:p>
            <a:pPr marL="0" indent="0">
              <a:buNone/>
            </a:pPr>
            <a:r>
              <a:rPr lang="en-US" sz="1600" dirty="0" smtClean="0">
                <a:latin typeface="Georgia" panose="02040502050405020303" pitchFamily="18" charset="0"/>
              </a:rPr>
              <a:t>Dept. of Electronics and Communication Engineering</a:t>
            </a:r>
          </a:p>
          <a:p>
            <a:pPr marL="0" indent="0">
              <a:buNone/>
            </a:pPr>
            <a:r>
              <a:rPr lang="en-US" sz="1600" dirty="0" smtClean="0">
                <a:latin typeface="Georgia" panose="02040502050405020303" pitchFamily="18" charset="0"/>
              </a:rPr>
              <a:t>JSS Academy of Technical Education</a:t>
            </a:r>
          </a:p>
          <a:p>
            <a:pPr marL="0" indent="0">
              <a:buNone/>
            </a:pPr>
            <a:endParaRPr lang="en-US" sz="2000" dirty="0">
              <a:latin typeface="Georgia" panose="02040502050405020303" pitchFamily="18" charset="0"/>
            </a:endParaRPr>
          </a:p>
        </p:txBody>
      </p:sp>
    </p:spTree>
    <p:extLst>
      <p:ext uri="{BB962C8B-B14F-4D97-AF65-F5344CB8AC3E}">
        <p14:creationId xmlns:p14="http://schemas.microsoft.com/office/powerpoint/2010/main" xmlns="" val="3315357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latin typeface="Arial" pitchFamily="34" charset="0"/>
                <a:cs typeface="Arial" pitchFamily="34" charset="0"/>
              </a:rPr>
              <a:t>Project title</a:t>
            </a:r>
            <a:endParaRPr lang="en-US" b="1" u="sng" dirty="0">
              <a:latin typeface="Arial" pitchFamily="34" charset="0"/>
              <a:cs typeface="Arial" pitchFamily="34" charset="0"/>
            </a:endParaRPr>
          </a:p>
        </p:txBody>
      </p:sp>
      <p:sp>
        <p:nvSpPr>
          <p:cNvPr id="3" name="Content Placeholder 2"/>
          <p:cNvSpPr>
            <a:spLocks noGrp="1"/>
          </p:cNvSpPr>
          <p:nvPr>
            <p:ph idx="1"/>
          </p:nvPr>
        </p:nvSpPr>
        <p:spPr>
          <a:xfrm>
            <a:off x="734632" y="2997603"/>
            <a:ext cx="10722735" cy="1291062"/>
          </a:xfrm>
        </p:spPr>
        <p:txBody>
          <a:bodyPr>
            <a:normAutofit/>
          </a:bodyPr>
          <a:lstStyle/>
          <a:p>
            <a:pPr>
              <a:buNone/>
            </a:pPr>
            <a:r>
              <a:rPr lang="en-US" dirty="0" smtClean="0"/>
              <a:t>Web Based Monitoring of Soil Parameters Using Constrained Application </a:t>
            </a:r>
            <a:r>
              <a:rPr lang="en-US" dirty="0" smtClean="0"/>
              <a:t>				Protocol(</a:t>
            </a:r>
            <a:r>
              <a:rPr lang="en-US" dirty="0" err="1" smtClean="0"/>
              <a:t>CoAP</a:t>
            </a:r>
            <a:r>
              <a:rPr lang="en-US" dirty="0" smtClean="0"/>
              <a:t>)</a:t>
            </a:r>
            <a:endParaRPr lang="en-IN" dirty="0" smtClean="0"/>
          </a:p>
          <a:p>
            <a:pPr>
              <a:buNone/>
            </a:pPr>
            <a:endParaRPr lang="en-IN" dirty="0" smtClean="0"/>
          </a:p>
          <a:p>
            <a:pPr marL="0" indent="0" algn="ctr">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xmlns="" val="166931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latin typeface="Arial" pitchFamily="34" charset="0"/>
                <a:cs typeface="Arial" pitchFamily="34" charset="0"/>
              </a:rPr>
              <a:t>			</a:t>
            </a:r>
            <a:r>
              <a:rPr lang="en-IN" sz="2800" b="1" dirty="0" smtClean="0">
                <a:latin typeface="Arial" pitchFamily="34" charset="0"/>
                <a:cs typeface="Arial" pitchFamily="34" charset="0"/>
              </a:rPr>
              <a:t>Main idea or goal </a:t>
            </a:r>
            <a:r>
              <a:rPr lang="en-IN" sz="2800" b="1" dirty="0" err="1" smtClean="0">
                <a:latin typeface="Arial" pitchFamily="34" charset="0"/>
                <a:cs typeface="Arial" pitchFamily="34" charset="0"/>
              </a:rPr>
              <a:t>watever</a:t>
            </a:r>
            <a:endParaRPr lang="en-IN" b="1" dirty="0">
              <a:latin typeface="Arial" pitchFamily="34" charset="0"/>
              <a:cs typeface="Arial" pitchFamily="34" charset="0"/>
            </a:endParaRPr>
          </a:p>
        </p:txBody>
      </p:sp>
      <p:sp>
        <p:nvSpPr>
          <p:cNvPr id="5" name="Content Placeholder 4"/>
          <p:cNvSpPr>
            <a:spLocks noGrp="1"/>
          </p:cNvSpPr>
          <p:nvPr>
            <p:ph idx="1"/>
          </p:nvPr>
        </p:nvSpPr>
        <p:spPr/>
        <p:txBody>
          <a:bodyPr/>
          <a:lstStyle/>
          <a:p>
            <a:pPr>
              <a:buNone/>
            </a:pPr>
            <a:r>
              <a:rPr lang="en-US" b="1" dirty="0" smtClean="0"/>
              <a:t>   Objective</a:t>
            </a:r>
            <a:endParaRPr lang="en-IN" dirty="0" smtClean="0"/>
          </a:p>
          <a:p>
            <a:r>
              <a:rPr lang="en-US" dirty="0" smtClean="0"/>
              <a:t>T</a:t>
            </a:r>
            <a:r>
              <a:rPr lang="en-US" dirty="0" smtClean="0"/>
              <a:t>o </a:t>
            </a:r>
            <a:r>
              <a:rPr lang="en-US" dirty="0" smtClean="0"/>
              <a:t>collect soil parameters, which is one of the most fundamental data required for precision </a:t>
            </a:r>
            <a:r>
              <a:rPr lang="en-US" dirty="0" smtClean="0"/>
              <a:t>agriculture by Wireless </a:t>
            </a:r>
            <a:r>
              <a:rPr lang="en-US" dirty="0" smtClean="0"/>
              <a:t>Sensor </a:t>
            </a:r>
            <a:r>
              <a:rPr lang="en-US" dirty="0" smtClean="0"/>
              <a:t>Networking </a:t>
            </a:r>
            <a:r>
              <a:rPr lang="en-US" dirty="0" smtClean="0"/>
              <a:t>using W</a:t>
            </a:r>
            <a:r>
              <a:rPr lang="en-US" dirty="0" smtClean="0"/>
              <a:t>eb browser. </a:t>
            </a:r>
          </a:p>
          <a:p>
            <a:pPr>
              <a:buNone/>
            </a:pPr>
            <a:r>
              <a:rPr lang="en-US" dirty="0" smtClean="0"/>
              <a:t> </a:t>
            </a:r>
            <a:r>
              <a:rPr lang="en-US" dirty="0" smtClean="0"/>
              <a:t>  In </a:t>
            </a:r>
            <a:r>
              <a:rPr lang="en-US" dirty="0" smtClean="0"/>
              <a:t>this context, measurement of the following soil parameters will be </a:t>
            </a:r>
            <a:r>
              <a:rPr lang="en-US" dirty="0" smtClean="0"/>
              <a:t>done:</a:t>
            </a:r>
            <a:endParaRPr lang="en-IN" dirty="0" smtClean="0"/>
          </a:p>
          <a:p>
            <a:pPr lvl="1"/>
            <a:r>
              <a:rPr lang="en-US" dirty="0" smtClean="0"/>
              <a:t>Electrical Conductivity</a:t>
            </a:r>
            <a:endParaRPr lang="en-IN" dirty="0" smtClean="0"/>
          </a:p>
          <a:p>
            <a:pPr lvl="1"/>
            <a:r>
              <a:rPr lang="en-US" dirty="0" smtClean="0"/>
              <a:t>Volumetric Water Content</a:t>
            </a:r>
            <a:endParaRPr lang="en-IN" dirty="0" smtClean="0"/>
          </a:p>
          <a:p>
            <a:pPr lvl="1"/>
            <a:r>
              <a:rPr lang="en-US" dirty="0" smtClean="0"/>
              <a:t>Soil Temperature</a:t>
            </a:r>
            <a:endParaRPr lang="en-IN" dirty="0" smtClean="0"/>
          </a:p>
          <a:p>
            <a:pPr>
              <a:buNone/>
            </a:pPr>
            <a:endParaRPr lang="en-IN" dirty="0">
              <a:latin typeface="Arial" pitchFamily="34" charset="0"/>
              <a:cs typeface="Arial" pitchFamily="34" charset="0"/>
            </a:endParaRPr>
          </a:p>
        </p:txBody>
      </p:sp>
    </p:spTree>
    <p:extLst>
      <p:ext uri="{BB962C8B-B14F-4D97-AF65-F5344CB8AC3E}">
        <p14:creationId xmlns:p14="http://schemas.microsoft.com/office/powerpoint/2010/main" xmlns="" val="20439168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The software side </a:t>
            </a:r>
            <a:endParaRPr lang="en-IN" dirty="0"/>
          </a:p>
        </p:txBody>
      </p:sp>
      <p:sp>
        <p:nvSpPr>
          <p:cNvPr id="6" name="Content Placeholder 5"/>
          <p:cNvSpPr>
            <a:spLocks noGrp="1"/>
          </p:cNvSpPr>
          <p:nvPr>
            <p:ph idx="1"/>
          </p:nvPr>
        </p:nvSpPr>
        <p:spPr/>
        <p:txBody>
          <a:bodyPr/>
          <a:lstStyle/>
          <a:p>
            <a:r>
              <a:rPr lang="en-US" dirty="0" smtClean="0"/>
              <a:t>2) </a:t>
            </a:r>
            <a:r>
              <a:rPr lang="en-US" b="1" i="1" dirty="0" smtClean="0"/>
              <a:t>Software</a:t>
            </a:r>
            <a:r>
              <a:rPr lang="en-US" dirty="0" smtClean="0"/>
              <a:t>: </a:t>
            </a:r>
            <a:r>
              <a:rPr lang="en-US" dirty="0" err="1" smtClean="0"/>
              <a:t>Contiki</a:t>
            </a:r>
            <a:r>
              <a:rPr lang="en-US" dirty="0" smtClean="0"/>
              <a:t> 2.7 embedded OS release is used with </a:t>
            </a:r>
            <a:r>
              <a:rPr lang="en-US" dirty="0" err="1" smtClean="0"/>
              <a:t>TelosB</a:t>
            </a:r>
            <a:r>
              <a:rPr lang="en-US" dirty="0" smtClean="0"/>
              <a:t> motes in the project. </a:t>
            </a:r>
            <a:r>
              <a:rPr lang="en-US" dirty="0" err="1" smtClean="0"/>
              <a:t>Contiki</a:t>
            </a:r>
            <a:r>
              <a:rPr lang="en-US" dirty="0" smtClean="0"/>
              <a:t> is an open source, highly portable, multi-tasking operating system for the resource constrained wireless sensor networks. The 6LoWPAN µIPv6 stack in </a:t>
            </a:r>
            <a:r>
              <a:rPr lang="en-US" dirty="0" err="1" smtClean="0"/>
              <a:t>Contiki</a:t>
            </a:r>
            <a:r>
              <a:rPr lang="en-US" dirty="0" smtClean="0"/>
              <a:t> provides highly memory efficient implementation of IP, UDP, TCP and ICMP protocols. The </a:t>
            </a:r>
            <a:r>
              <a:rPr lang="en-US" dirty="0" err="1" smtClean="0"/>
              <a:t>Contiki</a:t>
            </a:r>
            <a:r>
              <a:rPr lang="en-US" dirty="0" smtClean="0"/>
              <a:t> OS kernel is event driven and it is completely written in C programming language, and supports dynamic runtime linking of application </a:t>
            </a:r>
            <a:r>
              <a:rPr lang="en-US" dirty="0" err="1" smtClean="0"/>
              <a:t>programs.In</a:t>
            </a:r>
            <a:r>
              <a:rPr lang="en-US" dirty="0" smtClean="0"/>
              <a:t> </a:t>
            </a:r>
            <a:r>
              <a:rPr lang="en-US" dirty="0" err="1" smtClean="0"/>
              <a:t>Contiki</a:t>
            </a:r>
            <a:r>
              <a:rPr lang="en-US" dirty="0" smtClean="0"/>
              <a:t> 2.7, platforms with the TI MSP430 can be emulated.</a:t>
            </a:r>
            <a:endParaRPr lang="en-IN" dirty="0" smtClean="0"/>
          </a:p>
          <a:p>
            <a:endParaRPr lang="en-IN" dirty="0"/>
          </a:p>
        </p:txBody>
      </p:sp>
    </p:spTree>
    <p:extLst>
      <p:ext uri="{BB962C8B-B14F-4D97-AF65-F5344CB8AC3E}">
        <p14:creationId xmlns:p14="http://schemas.microsoft.com/office/powerpoint/2010/main" xmlns="" val="265650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p:txBody>
          <a:bodyPr>
            <a:normAutofit fontScale="92500"/>
          </a:bodyPr>
          <a:lstStyle/>
          <a:p>
            <a:r>
              <a:rPr lang="en-US" b="1" dirty="0" smtClean="0"/>
              <a:t>Constrained Application Protocol</a:t>
            </a:r>
            <a:r>
              <a:rPr lang="en-US" dirty="0" smtClean="0"/>
              <a:t> (</a:t>
            </a:r>
            <a:r>
              <a:rPr lang="en-US" dirty="0" err="1" smtClean="0"/>
              <a:t>CoAP</a:t>
            </a:r>
            <a:r>
              <a:rPr lang="en-US" dirty="0" smtClean="0"/>
              <a:t>) is an application layer protocol that is intended for use in resource-constrained internet devices, such as WSN nodes. </a:t>
            </a:r>
            <a:r>
              <a:rPr lang="en-US" dirty="0" err="1" smtClean="0"/>
              <a:t>CoAP</a:t>
            </a:r>
            <a:r>
              <a:rPr lang="en-US" dirty="0" smtClean="0"/>
              <a:t> is designed to easily translate to HTTP for simplified integration with the web, while also meeting specialized requirements such as multicast support, very low overhead, and simplicity.</a:t>
            </a:r>
            <a:endParaRPr lang="en-IN" dirty="0" smtClean="0"/>
          </a:p>
          <a:p>
            <a:r>
              <a:rPr lang="en-US" dirty="0" err="1" smtClean="0"/>
              <a:t>Contiki</a:t>
            </a:r>
            <a:r>
              <a:rPr lang="en-US" dirty="0" smtClean="0"/>
              <a:t> Erbium </a:t>
            </a:r>
            <a:r>
              <a:rPr lang="en-US" dirty="0" err="1" smtClean="0"/>
              <a:t>CoAP</a:t>
            </a:r>
            <a:r>
              <a:rPr lang="en-US" dirty="0" smtClean="0"/>
              <a:t> implementation that is bundled with </a:t>
            </a:r>
            <a:r>
              <a:rPr lang="en-US" dirty="0" err="1" smtClean="0"/>
              <a:t>Contiki</a:t>
            </a:r>
            <a:r>
              <a:rPr lang="en-US" dirty="0" smtClean="0"/>
              <a:t> 2.7 is used in the development. The Erbium REST engine includes framework for developing both </a:t>
            </a:r>
            <a:r>
              <a:rPr lang="en-US" dirty="0" err="1" smtClean="0"/>
              <a:t>CoAP</a:t>
            </a:r>
            <a:r>
              <a:rPr lang="en-US" dirty="0" smtClean="0"/>
              <a:t> server and </a:t>
            </a:r>
            <a:r>
              <a:rPr lang="en-US" dirty="0" err="1" smtClean="0"/>
              <a:t>CoAP</a:t>
            </a:r>
            <a:r>
              <a:rPr lang="en-US" dirty="0" smtClean="0"/>
              <a:t> client applications. The release also includes a </a:t>
            </a:r>
            <a:r>
              <a:rPr lang="en-US" b="1" dirty="0" smtClean="0"/>
              <a:t>Mozilla Firefox browser </a:t>
            </a:r>
            <a:r>
              <a:rPr lang="en-US" b="1" dirty="0" err="1" smtClean="0"/>
              <a:t>plugin</a:t>
            </a:r>
            <a:r>
              <a:rPr lang="en-US" b="1" dirty="0" smtClean="0"/>
              <a:t> Copper</a:t>
            </a:r>
            <a:r>
              <a:rPr lang="en-US" dirty="0" smtClean="0"/>
              <a:t> (Cu), </a:t>
            </a:r>
            <a:r>
              <a:rPr lang="en-US" dirty="0" err="1" smtClean="0"/>
              <a:t>CoAP</a:t>
            </a:r>
            <a:r>
              <a:rPr lang="en-US" dirty="0" smtClean="0"/>
              <a:t> user agent implementation for monitoring resources using Web browser.</a:t>
            </a:r>
            <a:endParaRPr lang="en-IN" dirty="0" smtClean="0"/>
          </a:p>
          <a:p>
            <a:r>
              <a:rPr lang="en-US" dirty="0" smtClean="0"/>
              <a:t> </a:t>
            </a:r>
            <a:endParaRPr lang="en-IN" dirty="0" smtClean="0"/>
          </a:p>
          <a:p>
            <a:endParaRPr lang="en-IN" dirty="0"/>
          </a:p>
        </p:txBody>
      </p:sp>
    </p:spTree>
    <p:extLst>
      <p:ext uri="{BB962C8B-B14F-4D97-AF65-F5344CB8AC3E}">
        <p14:creationId xmlns:p14="http://schemas.microsoft.com/office/powerpoint/2010/main" xmlns="" val="30127925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p:cNvSpPr>
            <a:spLocks noGrp="1"/>
          </p:cNvSpPr>
          <p:nvPr>
            <p:ph type="title"/>
          </p:nvPr>
        </p:nvSpPr>
        <p:spPr/>
        <p:txBody>
          <a:bodyPr/>
          <a:lstStyle/>
          <a:p>
            <a:r>
              <a:rPr lang="en-IN" dirty="0" smtClean="0"/>
              <a:t>The hardware side</a:t>
            </a:r>
            <a:endParaRPr lang="en-IN" dirty="0"/>
          </a:p>
        </p:txBody>
      </p:sp>
      <p:sp>
        <p:nvSpPr>
          <p:cNvPr id="42" name="Content Placeholder 41"/>
          <p:cNvSpPr>
            <a:spLocks noGrp="1"/>
          </p:cNvSpPr>
          <p:nvPr>
            <p:ph idx="1"/>
          </p:nvPr>
        </p:nvSpPr>
        <p:spPr/>
        <p:txBody>
          <a:bodyPr/>
          <a:lstStyle/>
          <a:p>
            <a:r>
              <a:rPr lang="en-US" dirty="0" smtClean="0"/>
              <a:t>) </a:t>
            </a:r>
            <a:r>
              <a:rPr lang="en-US" b="1" i="1" dirty="0" smtClean="0"/>
              <a:t>Hardware</a:t>
            </a:r>
            <a:r>
              <a:rPr lang="en-US" dirty="0" smtClean="0"/>
              <a:t> -A </a:t>
            </a:r>
            <a:r>
              <a:rPr lang="en-US" b="1" dirty="0" smtClean="0"/>
              <a:t>sensor node</a:t>
            </a:r>
            <a:r>
              <a:rPr lang="en-US" dirty="0" smtClean="0"/>
              <a:t>, also known as </a:t>
            </a:r>
            <a:r>
              <a:rPr lang="en-US" b="1" dirty="0" smtClean="0"/>
              <a:t>mote</a:t>
            </a:r>
            <a:r>
              <a:rPr lang="en-US" dirty="0" smtClean="0"/>
              <a:t>, is a node in a wireless sensor network (WSN) that is capable of performing some processing, gathering sensory information and communicating with other connected nodes in the network.</a:t>
            </a:r>
            <a:endParaRPr lang="en-IN" dirty="0" smtClean="0"/>
          </a:p>
          <a:p>
            <a:r>
              <a:rPr lang="en-US" dirty="0" smtClean="0"/>
              <a:t>The </a:t>
            </a:r>
            <a:r>
              <a:rPr lang="en-US" b="1" dirty="0" err="1" smtClean="0"/>
              <a:t>TelosB</a:t>
            </a:r>
            <a:r>
              <a:rPr lang="en-US" b="1" dirty="0" smtClean="0"/>
              <a:t> mote</a:t>
            </a:r>
            <a:r>
              <a:rPr lang="en-US" dirty="0" smtClean="0"/>
              <a:t> is used which consists of Texas Instruments </a:t>
            </a:r>
            <a:r>
              <a:rPr lang="en-US" b="1" dirty="0" smtClean="0"/>
              <a:t>MSP430 Microcontroller</a:t>
            </a:r>
            <a:r>
              <a:rPr lang="en-US" dirty="0" smtClean="0"/>
              <a:t> along with 250kbits/s 2.4 GHz IEEE 802.15.4 </a:t>
            </a:r>
            <a:r>
              <a:rPr lang="en-US" dirty="0" err="1" smtClean="0"/>
              <a:t>Chipcon</a:t>
            </a:r>
            <a:r>
              <a:rPr lang="en-US" dirty="0" smtClean="0"/>
              <a:t> </a:t>
            </a:r>
            <a:r>
              <a:rPr lang="en-US" b="1" dirty="0" smtClean="0"/>
              <a:t>Wireless Transceiver.</a:t>
            </a:r>
            <a:r>
              <a:rPr lang="en-US" dirty="0" smtClean="0"/>
              <a:t> It has 10kB RAM along with 48kB flash.</a:t>
            </a:r>
            <a:endParaRPr lang="en-IN" dirty="0" smtClean="0"/>
          </a:p>
          <a:p>
            <a:r>
              <a:rPr lang="en-US" dirty="0" smtClean="0"/>
              <a:t> </a:t>
            </a:r>
            <a:endParaRPr lang="en-IN" dirty="0" smtClean="0"/>
          </a:p>
          <a:p>
            <a:endParaRPr lang="en-IN" dirty="0"/>
          </a:p>
        </p:txBody>
      </p:sp>
    </p:spTree>
    <p:extLst>
      <p:ext uri="{BB962C8B-B14F-4D97-AF65-F5344CB8AC3E}">
        <p14:creationId xmlns:p14="http://schemas.microsoft.com/office/powerpoint/2010/main" xmlns="" val="4311023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http://upload.wikimedia.org/wikipedia/commons/thumb/8/8d/Sensornode.svg/450px-Sensornode.svg.png"/>
          <p:cNvPicPr>
            <a:picLocks noGrp="1"/>
          </p:cNvPicPr>
          <p:nvPr>
            <p:ph idx="1"/>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1181965" y="497392"/>
            <a:ext cx="9070399" cy="5404644"/>
          </a:xfrm>
          <a:prstGeom prst="rect">
            <a:avLst/>
          </a:prstGeom>
          <a:noFill/>
          <a:ln>
            <a:noFill/>
          </a:ln>
        </p:spPr>
      </p:pic>
    </p:spTree>
    <p:extLst>
      <p:ext uri="{BB962C8B-B14F-4D97-AF65-F5344CB8AC3E}">
        <p14:creationId xmlns:p14="http://schemas.microsoft.com/office/powerpoint/2010/main" xmlns="" val="41308356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idx="1"/>
          </p:nvPr>
        </p:nvSpPr>
        <p:spPr>
          <a:xfrm>
            <a:off x="838200" y="651164"/>
            <a:ext cx="10515600" cy="5525799"/>
          </a:xfrm>
        </p:spPr>
        <p:txBody>
          <a:bodyPr>
            <a:normAutofit fontScale="85000" lnSpcReduction="20000"/>
          </a:bodyPr>
          <a:lstStyle/>
          <a:p>
            <a:r>
              <a:rPr lang="en-US" dirty="0" smtClean="0"/>
              <a:t>The </a:t>
            </a:r>
            <a:r>
              <a:rPr lang="en-US" b="1" dirty="0" smtClean="0"/>
              <a:t>5TE soil sensor</a:t>
            </a:r>
            <a:r>
              <a:rPr lang="en-US" dirty="0" smtClean="0"/>
              <a:t> from Decagon device is used as a sensor. This soil sensor is interfaced to work with </a:t>
            </a:r>
            <a:r>
              <a:rPr lang="en-US" dirty="0" err="1" smtClean="0"/>
              <a:t>TelosB</a:t>
            </a:r>
            <a:r>
              <a:rPr lang="en-US" dirty="0" smtClean="0"/>
              <a:t> for the application demonstration. 5TE is an integrated sensor that can measure 3 different soil parameters - </a:t>
            </a:r>
            <a:r>
              <a:rPr lang="en-US" b="1" dirty="0" smtClean="0"/>
              <a:t>electrical conductivity</a:t>
            </a:r>
            <a:r>
              <a:rPr lang="en-US" dirty="0" smtClean="0"/>
              <a:t> (EC), </a:t>
            </a:r>
            <a:r>
              <a:rPr lang="en-US" b="1" dirty="0" smtClean="0"/>
              <a:t>soil temperature</a:t>
            </a:r>
            <a:r>
              <a:rPr lang="en-US" dirty="0" smtClean="0"/>
              <a:t> and </a:t>
            </a:r>
            <a:r>
              <a:rPr lang="en-US" b="1" dirty="0" smtClean="0"/>
              <a:t>volumetric water content</a:t>
            </a:r>
            <a:r>
              <a:rPr lang="en-US" dirty="0" smtClean="0"/>
              <a:t>. Like all ECH2O sensors, 5TE determines volumetric water content by measuring the dielectric constant of the media using capacitance/frequency domain technology. The sensor uses a 70 MHz frequency, which minimizes salinity and textural effects, making the 5TE accurate in most soils. The 5TE measures temperature with an on-board </a:t>
            </a:r>
            <a:r>
              <a:rPr lang="en-US" dirty="0" err="1" smtClean="0"/>
              <a:t>thermistor</a:t>
            </a:r>
            <a:r>
              <a:rPr lang="en-US" dirty="0" smtClean="0"/>
              <a:t>, and electrical conductivity using a stainless steel electrode array. The sensor connects through a 3 wire cable with a stereo connector or bare wire interface. The three connections are Excitation, Ground and Serial Out (data).The excitation is from 3.6 to 15 volts. Current drain during the water content measurement (approx. 10ms duration) can be as high as 45mA. The sensor outputs data at 1200 baud rate in asynchronous mode with 8 data bits, 1 stop bit and no parity bit. The output from the sensor is in the form of raw data in </a:t>
            </a:r>
            <a:r>
              <a:rPr lang="en-US" dirty="0" err="1" smtClean="0"/>
              <a:t>Tera</a:t>
            </a:r>
            <a:r>
              <a:rPr lang="en-US" dirty="0" smtClean="0"/>
              <a:t> Term Language(TTL) format as given below:</a:t>
            </a:r>
            <a:endParaRPr lang="en-IN" dirty="0" smtClean="0"/>
          </a:p>
          <a:p>
            <a:r>
              <a:rPr lang="en-US" dirty="0" smtClean="0"/>
              <a:t>56 432 645&lt;0D&gt;</a:t>
            </a:r>
            <a:r>
              <a:rPr lang="en-US" dirty="0" err="1" smtClean="0"/>
              <a:t>zG</a:t>
            </a:r>
            <a:r>
              <a:rPr lang="en-US" dirty="0" smtClean="0"/>
              <a:t>&lt;0D&gt;&lt;0A&gt;</a:t>
            </a:r>
            <a:endParaRPr lang="en-IN" dirty="0" smtClean="0"/>
          </a:p>
          <a:p>
            <a:r>
              <a:rPr lang="en-US" dirty="0" smtClean="0"/>
              <a:t>The raw data requires to be converted with suitable formula to arrive at the actual soil parameters. </a:t>
            </a:r>
            <a:endParaRPr lang="en-IN" dirty="0" smtClean="0"/>
          </a:p>
          <a:p>
            <a:endParaRPr lang="en-IN" dirty="0"/>
          </a:p>
        </p:txBody>
      </p:sp>
    </p:spTree>
    <p:extLst>
      <p:ext uri="{BB962C8B-B14F-4D97-AF65-F5344CB8AC3E}">
        <p14:creationId xmlns:p14="http://schemas.microsoft.com/office/powerpoint/2010/main" xmlns="" val="1792246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611</TotalTime>
  <Words>603</Words>
  <Application>Microsoft Office PowerPoint</Application>
  <PresentationFormat>Custom</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JSS ACADEMY OF TECHNICAL EDUCATION BANGALORE</vt:lpstr>
      <vt:lpstr>Slide 2</vt:lpstr>
      <vt:lpstr>Project title</vt:lpstr>
      <vt:lpstr>   Main idea or goal watever</vt:lpstr>
      <vt:lpstr>The software side </vt:lpstr>
      <vt:lpstr>Slide 6</vt:lpstr>
      <vt:lpstr>The hardware side</vt:lpstr>
      <vt:lpstr>Slide 8</vt:lpstr>
      <vt:lpstr>Slide 9</vt:lpstr>
      <vt:lpstr>In practical implementation</vt:lpstr>
      <vt:lpstr>Slide 11</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JSS ACADEMY OF TECHNICAL EDUCATION BANGALORE</dc:title>
  <dc:creator>HarshaSK</dc:creator>
  <cp:lastModifiedBy>Girish.E</cp:lastModifiedBy>
  <cp:revision>64</cp:revision>
  <dcterms:created xsi:type="dcterms:W3CDTF">2014-01-27T09:49:01Z</dcterms:created>
  <dcterms:modified xsi:type="dcterms:W3CDTF">2014-02-03T14:42:01Z</dcterms:modified>
</cp:coreProperties>
</file>