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05" r:id="rId3"/>
    <p:sldId id="304" r:id="rId4"/>
    <p:sldId id="287" r:id="rId5"/>
    <p:sldId id="258" r:id="rId6"/>
    <p:sldId id="288" r:id="rId7"/>
    <p:sldId id="261" r:id="rId8"/>
    <p:sldId id="262" r:id="rId9"/>
    <p:sldId id="266" r:id="rId10"/>
    <p:sldId id="298" r:id="rId11"/>
    <p:sldId id="267" r:id="rId12"/>
    <p:sldId id="292" r:id="rId13"/>
    <p:sldId id="299" r:id="rId14"/>
    <p:sldId id="269" r:id="rId15"/>
    <p:sldId id="293" r:id="rId16"/>
    <p:sldId id="294" r:id="rId17"/>
    <p:sldId id="300" r:id="rId18"/>
    <p:sldId id="263" r:id="rId19"/>
    <p:sldId id="264" r:id="rId20"/>
    <p:sldId id="290" r:id="rId21"/>
    <p:sldId id="265" r:id="rId22"/>
    <p:sldId id="280" r:id="rId23"/>
    <p:sldId id="276" r:id="rId24"/>
    <p:sldId id="277" r:id="rId25"/>
    <p:sldId id="278" r:id="rId26"/>
    <p:sldId id="284" r:id="rId27"/>
    <p:sldId id="289" r:id="rId28"/>
    <p:sldId id="270" r:id="rId29"/>
    <p:sldId id="268" r:id="rId30"/>
    <p:sldId id="303" r:id="rId31"/>
    <p:sldId id="271" r:id="rId32"/>
    <p:sldId id="286" r:id="rId33"/>
    <p:sldId id="297" r:id="rId34"/>
    <p:sldId id="301" r:id="rId35"/>
    <p:sldId id="296" r:id="rId36"/>
    <p:sldId id="281" r:id="rId37"/>
    <p:sldId id="272" r:id="rId38"/>
    <p:sldId id="274" r:id="rId39"/>
    <p:sldId id="27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F07970-E544-48A3-AF18-CFAA6B6AB084}">
          <p14:sldIdLst>
            <p14:sldId id="257"/>
            <p14:sldId id="305"/>
            <p14:sldId id="304"/>
            <p14:sldId id="287"/>
            <p14:sldId id="258"/>
            <p14:sldId id="288"/>
            <p14:sldId id="261"/>
            <p14:sldId id="262"/>
            <p14:sldId id="266"/>
            <p14:sldId id="298"/>
            <p14:sldId id="267"/>
            <p14:sldId id="292"/>
            <p14:sldId id="299"/>
            <p14:sldId id="269"/>
            <p14:sldId id="293"/>
            <p14:sldId id="294"/>
            <p14:sldId id="300"/>
            <p14:sldId id="263"/>
            <p14:sldId id="264"/>
            <p14:sldId id="290"/>
            <p14:sldId id="265"/>
            <p14:sldId id="280"/>
            <p14:sldId id="276"/>
            <p14:sldId id="277"/>
            <p14:sldId id="278"/>
            <p14:sldId id="284"/>
            <p14:sldId id="289"/>
            <p14:sldId id="270"/>
            <p14:sldId id="268"/>
            <p14:sldId id="303"/>
            <p14:sldId id="271"/>
            <p14:sldId id="286"/>
            <p14:sldId id="297"/>
            <p14:sldId id="301"/>
            <p14:sldId id="296"/>
            <p14:sldId id="281"/>
            <p14:sldId id="272"/>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44" y="-90"/>
      </p:cViewPr>
      <p:guideLst>
        <p:guide orient="horz" pos="2160"/>
        <p:guide pos="2880"/>
      </p:guideLst>
    </p:cSldViewPr>
  </p:slideViewPr>
  <p:outlineViewPr>
    <p:cViewPr>
      <p:scale>
        <a:sx n="33" d="100"/>
        <a:sy n="33" d="100"/>
      </p:scale>
      <p:origin x="42" y="93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CBC7F-F2FB-4218-B236-D275D2EB4BCC}" type="datetimeFigureOut">
              <a:rPr lang="en-US" smtClean="0"/>
              <a:pPr/>
              <a:t>5/22/2014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E5A2C-5639-4D53-8B94-9648CFFFF29E}" type="slidenum">
              <a:rPr lang="en-US" smtClean="0"/>
              <a:pPr/>
              <a:t>‹#›</a:t>
            </a:fld>
            <a:endParaRPr lang="en-US"/>
          </a:p>
        </p:txBody>
      </p:sp>
    </p:spTree>
    <p:extLst>
      <p:ext uri="{BB962C8B-B14F-4D97-AF65-F5344CB8AC3E}">
        <p14:creationId xmlns:p14="http://schemas.microsoft.com/office/powerpoint/2010/main" val="47048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8FD9E85-DD20-4DA3-9EB2-B630CCCE943A}" type="slidenum">
              <a:rPr lang="en-US" smtClean="0"/>
              <a:pPr/>
              <a:t>1</a:t>
            </a:fld>
            <a:endParaRPr lang="en-US"/>
          </a:p>
        </p:txBody>
      </p:sp>
    </p:spTree>
    <p:extLst>
      <p:ext uri="{BB962C8B-B14F-4D97-AF65-F5344CB8AC3E}">
        <p14:creationId xmlns:p14="http://schemas.microsoft.com/office/powerpoint/2010/main" val="250102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E5A2C-5639-4D53-8B94-9648CFFFF29E}" type="slidenum">
              <a:rPr lang="en-US" smtClean="0"/>
              <a:pPr/>
              <a:t>2</a:t>
            </a:fld>
            <a:endParaRPr lang="en-US"/>
          </a:p>
        </p:txBody>
      </p:sp>
    </p:spTree>
    <p:extLst>
      <p:ext uri="{BB962C8B-B14F-4D97-AF65-F5344CB8AC3E}">
        <p14:creationId xmlns:p14="http://schemas.microsoft.com/office/powerpoint/2010/main" val="65093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F3E5A2C-5639-4D53-8B94-9648CFFFF29E}" type="slidenum">
              <a:rPr lang="en-US" smtClean="0"/>
              <a:pPr/>
              <a:t>5</a:t>
            </a:fld>
            <a:endParaRPr lang="en-US"/>
          </a:p>
        </p:txBody>
      </p:sp>
    </p:spTree>
    <p:extLst>
      <p:ext uri="{BB962C8B-B14F-4D97-AF65-F5344CB8AC3E}">
        <p14:creationId xmlns:p14="http://schemas.microsoft.com/office/powerpoint/2010/main" val="87270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3E5A2C-5639-4D53-8B94-9648CFFFF29E}"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3E5A2C-5639-4D53-8B94-9648CFFFF29E}"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3E5A2C-5639-4D53-8B94-9648CFFFF29E}" type="slidenum">
              <a:rPr lang="en-US" smtClean="0"/>
              <a:pPr/>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3E5A2C-5639-4D53-8B94-9648CFFFF29E}"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3E5A2C-5639-4D53-8B94-9648CFFFF29E}"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03F67-27DD-484B-B385-A10149EBA73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337881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03F67-27DD-484B-B385-A10149EBA73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29092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03F67-27DD-484B-B385-A10149EBA73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25477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03F67-27DD-484B-B385-A10149EBA73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13686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03F67-27DD-484B-B385-A10149EBA73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185426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03F67-27DD-484B-B385-A10149EBA73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54682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03F67-27DD-484B-B385-A10149EBA739}" type="datetimeFigureOut">
              <a:rPr lang="en-US" smtClean="0"/>
              <a:pPr/>
              <a:t>5/22/2014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61396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03F67-27DD-484B-B385-A10149EBA739}" type="datetimeFigureOut">
              <a:rPr lang="en-US" smtClean="0"/>
              <a:pPr/>
              <a:t>5/22/2014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46326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03F67-27DD-484B-B385-A10149EBA739}" type="datetimeFigureOut">
              <a:rPr lang="en-US" smtClean="0"/>
              <a:pPr/>
              <a:t>5/22/2014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163219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03F67-27DD-484B-B385-A10149EBA73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126959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03F67-27DD-484B-B385-A10149EBA73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B844-63DC-4E19-A0D3-3D478B65D38A}" type="slidenum">
              <a:rPr lang="en-US" smtClean="0"/>
              <a:pPr/>
              <a:t>‹#›</a:t>
            </a:fld>
            <a:endParaRPr lang="en-US"/>
          </a:p>
        </p:txBody>
      </p:sp>
    </p:spTree>
    <p:extLst>
      <p:ext uri="{BB962C8B-B14F-4D97-AF65-F5344CB8AC3E}">
        <p14:creationId xmlns:p14="http://schemas.microsoft.com/office/powerpoint/2010/main" val="301587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03F67-27DD-484B-B385-A10149EBA739}" type="datetimeFigureOut">
              <a:rPr lang="en-US" smtClean="0"/>
              <a:pPr/>
              <a:t>5/22/2014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FB844-63DC-4E19-A0D3-3D478B65D38A}" type="slidenum">
              <a:rPr lang="en-US" smtClean="0"/>
              <a:pPr/>
              <a:t>‹#›</a:t>
            </a:fld>
            <a:endParaRPr lang="en-US"/>
          </a:p>
        </p:txBody>
      </p:sp>
    </p:spTree>
    <p:extLst>
      <p:ext uri="{BB962C8B-B14F-4D97-AF65-F5344CB8AC3E}">
        <p14:creationId xmlns:p14="http://schemas.microsoft.com/office/powerpoint/2010/main" val="39938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291" y="214509"/>
            <a:ext cx="8707581" cy="1177637"/>
          </a:xfrm>
          <a:solidFill>
            <a:schemeClr val="bg1"/>
          </a:solidFill>
          <a:ln>
            <a:solidFill>
              <a:schemeClr val="bg1"/>
            </a:solidFill>
          </a:ln>
        </p:spPr>
        <p:txBody>
          <a:bodyPr>
            <a:noAutofit/>
          </a:bodyPr>
          <a:lstStyle/>
          <a:p>
            <a:r>
              <a:rPr lang="en-US" sz="4000" dirty="0" smtClean="0">
                <a:solidFill>
                  <a:schemeClr val="tx1"/>
                </a:solidFill>
              </a:rPr>
              <a:t/>
            </a:r>
            <a:br>
              <a:rPr lang="en-US" sz="4000" dirty="0" smtClean="0">
                <a:solidFill>
                  <a:schemeClr val="tx1"/>
                </a:solidFill>
              </a:rPr>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3200" b="1" dirty="0" smtClean="0">
                <a:solidFill>
                  <a:schemeClr val="tx1"/>
                </a:solidFill>
                <a:latin typeface="Algerian" panose="04020705040A02060702" pitchFamily="82" charset="0"/>
              </a:rPr>
              <a:t>     </a:t>
            </a:r>
            <a:r>
              <a:rPr lang="en-US" sz="3200" b="1" dirty="0" smtClean="0">
                <a:solidFill>
                  <a:schemeClr val="tx1"/>
                </a:solidFill>
                <a:latin typeface="Garamond" pitchFamily="18" charset="0"/>
              </a:rPr>
              <a:t>JSS ACADEMY OF TECHNICAL EDUCATION</a:t>
            </a:r>
            <a:r>
              <a:rPr lang="en-US" sz="3200" dirty="0" smtClean="0">
                <a:latin typeface="Garamond" pitchFamily="18" charset="0"/>
              </a:rPr>
              <a:t> </a:t>
            </a:r>
            <a:r>
              <a:rPr lang="en-US" sz="3200" b="1" dirty="0" smtClean="0">
                <a:solidFill>
                  <a:schemeClr val="tx1"/>
                </a:solidFill>
                <a:latin typeface="Garamond" pitchFamily="18" charset="0"/>
              </a:rPr>
              <a:t>BANGALORE </a:t>
            </a:r>
            <a:r>
              <a:rPr lang="en-US" sz="3200" dirty="0">
                <a:latin typeface="Garamond" pitchFamily="18" charset="0"/>
              </a:rPr>
              <a:t/>
            </a:r>
            <a:br>
              <a:rPr lang="en-US" sz="3200" dirty="0">
                <a:latin typeface="Garamond" pitchFamily="18" charset="0"/>
              </a:rPr>
            </a:br>
            <a:r>
              <a:rPr lang="en-US" sz="3200" dirty="0" smtClean="0">
                <a:latin typeface="Garamond" pitchFamily="18" charset="0"/>
              </a:rPr>
              <a:t/>
            </a:r>
            <a:br>
              <a:rPr lang="en-US" sz="3200" dirty="0" smtClean="0">
                <a:latin typeface="Garamond" pitchFamily="18" charset="0"/>
              </a:rPr>
            </a:br>
            <a:r>
              <a:rPr lang="en-US" sz="4000" dirty="0"/>
              <a:t/>
            </a:r>
            <a:br>
              <a:rPr lang="en-US" sz="4000" dirty="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endParaRPr lang="en-US" sz="2800" b="1"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06989" y="5883456"/>
            <a:ext cx="8444389" cy="912236"/>
          </a:xfrm>
        </p:spPr>
        <p:txBody>
          <a:bodyPr>
            <a:noAutofit/>
          </a:bodyPr>
          <a:lstStyle/>
          <a:p>
            <a:r>
              <a:rPr lang="en-US" sz="2800" b="1" dirty="0" smtClean="0">
                <a:solidFill>
                  <a:schemeClr val="tx1"/>
                </a:solidFill>
                <a:latin typeface="Garamond" pitchFamily="18" charset="0"/>
              </a:rPr>
              <a:t>DEPARTMENT OF ELECTRONICS AND COMMUNICATION ENGINEERING</a:t>
            </a:r>
            <a:endParaRPr lang="en-US" sz="2800" b="1" dirty="0">
              <a:solidFill>
                <a:schemeClr val="tx1"/>
              </a:solidFill>
              <a:latin typeface="Garamond"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291" y="214508"/>
            <a:ext cx="883227" cy="990838"/>
          </a:xfrm>
          <a:prstGeom prst="rect">
            <a:avLst/>
          </a:prstGeom>
        </p:spPr>
      </p:pic>
      <p:sp>
        <p:nvSpPr>
          <p:cNvPr id="5" name="Text Placeholder 3"/>
          <p:cNvSpPr txBox="1">
            <a:spLocks/>
          </p:cNvSpPr>
          <p:nvPr/>
        </p:nvSpPr>
        <p:spPr>
          <a:xfrm>
            <a:off x="2865989" y="2493818"/>
            <a:ext cx="3285429" cy="512619"/>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Garamond" pitchFamily="18" charset="0"/>
              </a:rPr>
              <a:t>Project</a:t>
            </a:r>
            <a:r>
              <a:rPr kumimoji="0" lang="en-US" sz="2400" b="1" i="0" u="none" strike="noStrike" kern="1200" cap="none" spc="0" normalizeH="0" baseline="0" noProof="0" dirty="0" smtClean="0">
                <a:ln>
                  <a:noFill/>
                </a:ln>
                <a:solidFill>
                  <a:schemeClr val="tx1">
                    <a:tint val="75000"/>
                  </a:schemeClr>
                </a:solidFill>
                <a:effectLst/>
                <a:uLnTx/>
                <a:uFillTx/>
                <a:latin typeface="Garamond" pitchFamily="18" charset="0"/>
              </a:rPr>
              <a:t> </a:t>
            </a:r>
            <a:r>
              <a:rPr kumimoji="0" lang="en-US" sz="2400" b="1" i="0" u="none" strike="noStrike" kern="1200" cap="none" spc="0" normalizeH="0" baseline="0" noProof="0" dirty="0" smtClean="0">
                <a:ln>
                  <a:noFill/>
                </a:ln>
                <a:effectLst/>
                <a:uLnTx/>
                <a:uFillTx/>
                <a:latin typeface="Garamond" pitchFamily="18" charset="0"/>
              </a:rPr>
              <a:t>group</a:t>
            </a:r>
            <a:r>
              <a:rPr kumimoji="0" lang="en-US" sz="2400" b="1" i="0" u="none" strike="noStrike" kern="1200" cap="none" spc="0" normalizeH="0" baseline="0" noProof="0" dirty="0" smtClean="0">
                <a:ln>
                  <a:noFill/>
                </a:ln>
                <a:solidFill>
                  <a:schemeClr val="tx1">
                    <a:tint val="75000"/>
                  </a:schemeClr>
                </a:solidFill>
                <a:effectLst/>
                <a:uLnTx/>
                <a:uFillTx/>
                <a:latin typeface="Garamond" pitchFamily="18" charset="0"/>
              </a:rPr>
              <a:t> </a:t>
            </a:r>
            <a:endParaRPr kumimoji="0" lang="en-US" sz="2400" b="1" i="0" u="none" strike="noStrike" kern="1200" cap="none" spc="0" normalizeH="0" baseline="0" noProof="0" dirty="0">
              <a:ln>
                <a:noFill/>
              </a:ln>
              <a:solidFill>
                <a:schemeClr val="tx1">
                  <a:tint val="75000"/>
                </a:schemeClr>
              </a:solidFill>
              <a:effectLst/>
              <a:uLnTx/>
              <a:uFillTx/>
              <a:latin typeface="Garamond" pitchFamily="18" charset="0"/>
            </a:endParaRPr>
          </a:p>
        </p:txBody>
      </p:sp>
      <p:sp>
        <p:nvSpPr>
          <p:cNvPr id="6" name="Content Placeholder 2"/>
          <p:cNvSpPr txBox="1">
            <a:spLocks/>
          </p:cNvSpPr>
          <p:nvPr/>
        </p:nvSpPr>
        <p:spPr>
          <a:xfrm>
            <a:off x="2024548" y="3006437"/>
            <a:ext cx="4968309" cy="1413164"/>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lang="en-US" sz="2000" b="1" noProof="0" dirty="0" err="1" smtClean="0">
                <a:latin typeface="Garamond" pitchFamily="18" charset="0"/>
              </a:rPr>
              <a:t>Girish</a:t>
            </a:r>
            <a:r>
              <a:rPr lang="en-US" sz="2000" b="1" noProof="0" dirty="0" smtClean="0">
                <a:latin typeface="Garamond" pitchFamily="18" charset="0"/>
              </a:rPr>
              <a:t> E.		(1JS10EC031)</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1" i="0" u="none" strike="noStrike" kern="1200" cap="none" spc="0" normalizeH="0" baseline="0" dirty="0" err="1" smtClean="0">
                <a:ln>
                  <a:noFill/>
                </a:ln>
                <a:solidFill>
                  <a:schemeClr val="tx1"/>
                </a:solidFill>
                <a:effectLst/>
                <a:uLnTx/>
                <a:uFillTx/>
                <a:latin typeface="Garamond" pitchFamily="18" charset="0"/>
                <a:cs typeface="Arial" panose="020B0604020202020204" pitchFamily="34" charset="0"/>
              </a:rPr>
              <a:t>Pramod</a:t>
            </a:r>
            <a:r>
              <a:rPr kumimoji="0" lang="en-US" sz="2000" b="1" i="0" u="none" strike="noStrike" kern="1200" cap="none" spc="0" normalizeH="0" dirty="0" smtClean="0">
                <a:ln>
                  <a:noFill/>
                </a:ln>
                <a:solidFill>
                  <a:schemeClr val="tx1"/>
                </a:solidFill>
                <a:effectLst/>
                <a:uLnTx/>
                <a:uFillTx/>
                <a:latin typeface="Garamond" pitchFamily="18" charset="0"/>
                <a:cs typeface="Arial" panose="020B0604020202020204" pitchFamily="34" charset="0"/>
              </a:rPr>
              <a:t> S.		(1JS10EC066)</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lang="en-US" sz="2000" b="1" baseline="0" noProof="0" dirty="0" smtClean="0">
                <a:latin typeface="Garamond" pitchFamily="18" charset="0"/>
                <a:cs typeface="Arial" panose="020B0604020202020204" pitchFamily="34" charset="0"/>
              </a:rPr>
              <a:t>Prashant Aithal	(1JS10EC067)</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lang="en-US" sz="2000" b="1" dirty="0" smtClean="0">
                <a:latin typeface="Garamond" pitchFamily="18" charset="0"/>
                <a:cs typeface="Arial" panose="020B0604020202020204" pitchFamily="34" charset="0"/>
              </a:rPr>
              <a:t>Rajath B.R.		(1JS10EC071)</a:t>
            </a:r>
            <a:r>
              <a:rPr lang="en-US" sz="2000" b="1" baseline="0" noProof="0" dirty="0" smtClean="0">
                <a:latin typeface="Garamond" pitchFamily="18" charset="0"/>
                <a:cs typeface="Arial" panose="020B0604020202020204" pitchFamily="34" charset="0"/>
              </a:rPr>
              <a:t>	</a:t>
            </a:r>
            <a:endParaRPr kumimoji="0" lang="en-US" sz="2000" b="1" i="0" u="none" strike="noStrike" kern="1200" cap="none" spc="0" normalizeH="0" baseline="0" noProof="0" dirty="0" smtClean="0">
              <a:ln>
                <a:noFill/>
              </a:ln>
              <a:solidFill>
                <a:schemeClr val="tx1"/>
              </a:solidFill>
              <a:effectLst/>
              <a:uLnTx/>
              <a:uFillTx/>
              <a:latin typeface="Garamond" pitchFamily="18" charset="0"/>
              <a:cs typeface="Arial" panose="020B0604020202020204" pitchFamily="34" charset="0"/>
            </a:endParaRPr>
          </a:p>
        </p:txBody>
      </p:sp>
      <p:sp>
        <p:nvSpPr>
          <p:cNvPr id="7" name="Content Placeholder 5"/>
          <p:cNvSpPr txBox="1">
            <a:spLocks/>
          </p:cNvSpPr>
          <p:nvPr/>
        </p:nvSpPr>
        <p:spPr>
          <a:xfrm>
            <a:off x="2871823" y="4581128"/>
            <a:ext cx="2914722" cy="1302328"/>
          </a:xfrm>
          <a:prstGeom prst="rect">
            <a:avLst/>
          </a:prstGeom>
        </p:spPr>
        <p:txBody>
          <a:bodyPr>
            <a:normAutofit fontScale="85000" lnSpcReduction="10000"/>
          </a:bodyPr>
          <a:lstStyle/>
          <a:p>
            <a:pPr algn="ctr">
              <a:spcBef>
                <a:spcPct val="20000"/>
              </a:spcBef>
            </a:pPr>
            <a:r>
              <a:rPr lang="en-IN" sz="2600" b="1" dirty="0" smtClean="0">
                <a:latin typeface="Garamond" pitchFamily="18" charset="0"/>
              </a:rPr>
              <a:t>Under the Guidance of</a:t>
            </a:r>
            <a:endParaRPr kumimoji="0" lang="en-US" sz="2600" b="1" i="0" u="none" strike="noStrike" kern="1200" cap="none" spc="0" normalizeH="0" baseline="0" noProof="0" dirty="0" smtClean="0">
              <a:ln>
                <a:noFill/>
              </a:ln>
              <a:solidFill>
                <a:schemeClr val="tx1"/>
              </a:solidFill>
              <a:effectLst/>
              <a:uLnTx/>
              <a:uFillTx/>
              <a:latin typeface="Garamond"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err="1" smtClean="0">
                <a:ln>
                  <a:noFill/>
                </a:ln>
                <a:solidFill>
                  <a:schemeClr val="tx1"/>
                </a:solidFill>
                <a:effectLst/>
                <a:uLnTx/>
                <a:uFillTx/>
                <a:latin typeface="Garamond" pitchFamily="18" charset="0"/>
              </a:rPr>
              <a:t>Kavitha</a:t>
            </a:r>
            <a:r>
              <a:rPr kumimoji="0" lang="en-US" sz="2600" b="1" i="0" u="none" strike="noStrike" kern="1200" cap="none" spc="0" normalizeH="0" baseline="0" noProof="0" dirty="0" smtClean="0">
                <a:ln>
                  <a:noFill/>
                </a:ln>
                <a:solidFill>
                  <a:schemeClr val="tx1"/>
                </a:solidFill>
                <a:effectLst/>
                <a:uLnTx/>
                <a:uFillTx/>
                <a:latin typeface="Garamond" pitchFamily="18" charset="0"/>
              </a:rPr>
              <a:t> H.S.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smtClean="0">
                <a:ln>
                  <a:noFill/>
                </a:ln>
                <a:solidFill>
                  <a:schemeClr val="tx1"/>
                </a:solidFill>
                <a:effectLst/>
                <a:uLnTx/>
                <a:uFillTx/>
                <a:latin typeface="Garamond" pitchFamily="18" charset="0"/>
              </a:rPr>
              <a:t>Asst. Professor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Georgia" panose="02040502050405020303" pitchFamily="18" charset="0"/>
              <a:ea typeface="+mn-ea"/>
              <a:cs typeface="+mn-cs"/>
            </a:endParaRPr>
          </a:p>
        </p:txBody>
      </p:sp>
      <p:sp>
        <p:nvSpPr>
          <p:cNvPr id="11" name="Content Placeholder 2"/>
          <p:cNvSpPr txBox="1">
            <a:spLocks/>
          </p:cNvSpPr>
          <p:nvPr/>
        </p:nvSpPr>
        <p:spPr>
          <a:xfrm>
            <a:off x="321057" y="980728"/>
            <a:ext cx="8693944" cy="1047044"/>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Garamond" pitchFamily="18" charset="0"/>
            </a:endParaRPr>
          </a:p>
          <a:p>
            <a:pPr algn="ctr">
              <a:buNone/>
            </a:pPr>
            <a:r>
              <a:rPr lang="en-US" sz="2800" b="1" dirty="0" smtClean="0">
                <a:latin typeface="Garamond" pitchFamily="18" charset="0"/>
              </a:rPr>
              <a:t>Web Based Monitoring of Soil Parameters Using Constrained Application Protocol(CoAP)</a:t>
            </a:r>
            <a:endParaRPr lang="en-IN" sz="2800" b="1" dirty="0" smtClean="0">
              <a:latin typeface="Garamond"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Garamond"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Garamond" pitchFamily="18" charset="0"/>
            </a:endParaRPr>
          </a:p>
        </p:txBody>
      </p:sp>
    </p:spTree>
    <p:extLst>
      <p:ext uri="{BB962C8B-B14F-4D97-AF65-F5344CB8AC3E}">
        <p14:creationId xmlns:p14="http://schemas.microsoft.com/office/powerpoint/2010/main" val="426941727"/>
      </p:ext>
    </p:extLst>
  </p:cSld>
  <p:clrMapOvr>
    <a:masterClrMapping/>
  </p:clrMapOvr>
  <p:transition advClick="0">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CONTIKI</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Features</a:t>
            </a:r>
          </a:p>
          <a:p>
            <a:pPr>
              <a:buFont typeface="Wingdings" pitchFamily="2" charset="2"/>
              <a:buChar char="Ø"/>
            </a:pPr>
            <a:r>
              <a:rPr lang="en-US" dirty="0" smtClean="0"/>
              <a:t> Memory -10 KB of RAM and 30KB of ROM</a:t>
            </a:r>
          </a:p>
          <a:p>
            <a:pPr>
              <a:buFont typeface="Wingdings" pitchFamily="2" charset="2"/>
              <a:buChar char="Ø"/>
            </a:pPr>
            <a:r>
              <a:rPr lang="en-US" dirty="0" smtClean="0"/>
              <a:t>Power -in the order of </a:t>
            </a:r>
            <a:r>
              <a:rPr lang="en-US" dirty="0" err="1" smtClean="0"/>
              <a:t>mWatt</a:t>
            </a:r>
            <a:r>
              <a:rPr lang="en-US" dirty="0" smtClean="0"/>
              <a:t>.</a:t>
            </a:r>
            <a:endParaRPr lang="en-US" dirty="0" smtClean="0"/>
          </a:p>
          <a:p>
            <a:pPr>
              <a:buFont typeface="Wingdings" pitchFamily="2" charset="2"/>
              <a:buChar char="Ø"/>
            </a:pPr>
            <a:r>
              <a:rPr lang="en-US" dirty="0" smtClean="0"/>
              <a:t>Speed - in the order of megahertz</a:t>
            </a:r>
          </a:p>
          <a:p>
            <a:pPr>
              <a:buFont typeface="Wingdings" pitchFamily="2" charset="2"/>
              <a:buChar char="Ø"/>
            </a:pPr>
            <a:r>
              <a:rPr lang="en-US" dirty="0" smtClean="0"/>
              <a:t>Communication- in the order of hundreds of Kb/s</a:t>
            </a:r>
          </a:p>
          <a:p>
            <a:pPr>
              <a:buFont typeface="Wingdings" pitchFamily="2" charset="2"/>
              <a:buChar char="Ø"/>
            </a:pPr>
            <a:r>
              <a:rPr lang="en-US" dirty="0" smtClean="0"/>
              <a:t> uIP TCP/IP stack,  uIPv6 stack, rime stack</a:t>
            </a:r>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387453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CoAP</a:t>
            </a:r>
            <a:endParaRPr lang="en-US" dirty="0"/>
          </a:p>
        </p:txBody>
      </p:sp>
      <p:sp>
        <p:nvSpPr>
          <p:cNvPr id="3" name="Content Placeholder 2"/>
          <p:cNvSpPr>
            <a:spLocks noGrp="1"/>
          </p:cNvSpPr>
          <p:nvPr>
            <p:ph idx="1"/>
          </p:nvPr>
        </p:nvSpPr>
        <p:spPr>
          <a:xfrm>
            <a:off x="273074" y="836712"/>
            <a:ext cx="4896545" cy="5544615"/>
          </a:xfrm>
        </p:spPr>
        <p:txBody>
          <a:bodyPr>
            <a:noAutofit/>
          </a:bodyPr>
          <a:lstStyle/>
          <a:p>
            <a:pPr>
              <a:buFont typeface="Wingdings" pitchFamily="2" charset="2"/>
              <a:buChar char="Ø"/>
            </a:pPr>
            <a:r>
              <a:rPr lang="en-US" sz="2300" b="1" dirty="0"/>
              <a:t>Constrained Application Protocol</a:t>
            </a:r>
            <a:r>
              <a:rPr lang="en-US" sz="2300" dirty="0"/>
              <a:t> (CoAP) is an application layer protocol that is intended for use in resource-constrained internet devices, such as WSN nodes. </a:t>
            </a:r>
            <a:endParaRPr lang="en-US" sz="2300" dirty="0" smtClean="0"/>
          </a:p>
          <a:p>
            <a:pPr>
              <a:buFont typeface="Wingdings" pitchFamily="2" charset="2"/>
              <a:buChar char="Ø"/>
            </a:pPr>
            <a:endParaRPr lang="en-US" sz="2300" dirty="0"/>
          </a:p>
          <a:p>
            <a:pPr>
              <a:buFont typeface="Wingdings" pitchFamily="2" charset="2"/>
              <a:buChar char="Ø"/>
            </a:pPr>
            <a:r>
              <a:rPr lang="en-US" sz="2300" dirty="0" smtClean="0"/>
              <a:t>CoAP </a:t>
            </a:r>
            <a:r>
              <a:rPr lang="en-US" sz="2300" dirty="0"/>
              <a:t>is designed to easily translate to HTTP for simplified integration with the </a:t>
            </a:r>
            <a:r>
              <a:rPr lang="en-US" sz="2300" dirty="0" smtClean="0"/>
              <a:t>web</a:t>
            </a:r>
            <a:r>
              <a:rPr lang="en-US" sz="2300" dirty="0" smtClean="0"/>
              <a:t>.</a:t>
            </a:r>
          </a:p>
          <a:p>
            <a:pPr>
              <a:buFont typeface="Wingdings" pitchFamily="2" charset="2"/>
              <a:buChar char="Ø"/>
            </a:pPr>
            <a:endParaRPr lang="en-US" sz="2300" dirty="0"/>
          </a:p>
          <a:p>
            <a:pPr>
              <a:buFont typeface="Wingdings" pitchFamily="2" charset="2"/>
              <a:buChar char="Ø"/>
            </a:pPr>
            <a:r>
              <a:rPr lang="en-US" sz="2300" dirty="0" smtClean="0"/>
              <a:t>Messaging models</a:t>
            </a:r>
            <a:endParaRPr lang="en-US" sz="2300" dirty="0" smtClean="0"/>
          </a:p>
          <a:p>
            <a:pPr>
              <a:buFont typeface="Wingdings" pitchFamily="2" charset="2"/>
              <a:buChar char="Ø"/>
            </a:pPr>
            <a:endParaRPr lang="en-US" sz="2300" dirty="0" smtClean="0"/>
          </a:p>
          <a:p>
            <a:pPr lvl="0">
              <a:buFont typeface="Wingdings" pitchFamily="2" charset="2"/>
              <a:buChar char="Ø"/>
            </a:pPr>
            <a:r>
              <a:rPr lang="en-IN" sz="2400" dirty="0" smtClean="0"/>
              <a:t>Constrained </a:t>
            </a:r>
            <a:r>
              <a:rPr lang="en-IN" sz="2400" dirty="0"/>
              <a:t>web protocol fulfilling M2M requirements.</a:t>
            </a:r>
            <a:endParaRPr lang="en-US" sz="2400" dirty="0"/>
          </a:p>
        </p:txBody>
      </p:sp>
      <p:pic>
        <p:nvPicPr>
          <p:cNvPr id="9220" name="Picture 4" descr="C:\Users\prashantt\Pictures\coa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636912"/>
            <a:ext cx="3819566" cy="132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926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fontScale="90000"/>
          </a:bodyPr>
          <a:lstStyle/>
          <a:p>
            <a:r>
              <a:rPr lang="en-US" b="1" dirty="0" smtClean="0"/>
              <a:t>CoAP </a:t>
            </a:r>
            <a:r>
              <a:rPr lang="en-US" b="1" dirty="0"/>
              <a:t>- Cu Plug In</a:t>
            </a:r>
            <a:r>
              <a:rPr lang="en-US" dirty="0"/>
              <a:t/>
            </a:r>
            <a:br>
              <a:rPr lang="en-US" dirty="0"/>
            </a:br>
            <a:endParaRPr lang="en-US" dirty="0"/>
          </a:p>
        </p:txBody>
      </p:sp>
      <p:sp>
        <p:nvSpPr>
          <p:cNvPr id="3" name="Content Placeholder 2"/>
          <p:cNvSpPr>
            <a:spLocks noGrp="1"/>
          </p:cNvSpPr>
          <p:nvPr>
            <p:ph idx="1"/>
          </p:nvPr>
        </p:nvSpPr>
        <p:spPr>
          <a:xfrm>
            <a:off x="395536" y="980728"/>
            <a:ext cx="8136904" cy="5544616"/>
          </a:xfrm>
        </p:spPr>
        <p:txBody>
          <a:bodyPr>
            <a:normAutofit lnSpcReduction="10000"/>
          </a:bodyPr>
          <a:lstStyle/>
          <a:p>
            <a:pPr>
              <a:buFont typeface="Wingdings" pitchFamily="2" charset="2"/>
              <a:buChar char="Ø"/>
            </a:pPr>
            <a:r>
              <a:rPr lang="en-US" dirty="0"/>
              <a:t>‘Copper,’ a generic </a:t>
            </a:r>
            <a:r>
              <a:rPr lang="en-US" dirty="0" smtClean="0"/>
              <a:t>add-on </a:t>
            </a:r>
            <a:r>
              <a:rPr lang="en-US" dirty="0"/>
              <a:t>for the Internet of Things based on the Constrained Application Protocol (CoAP). </a:t>
            </a:r>
            <a:endParaRPr lang="en-US" dirty="0" smtClean="0"/>
          </a:p>
          <a:p>
            <a:pPr marL="0" indent="0">
              <a:buNone/>
            </a:pPr>
            <a:endParaRPr lang="en-US" dirty="0"/>
          </a:p>
          <a:p>
            <a:pPr lvl="0">
              <a:buFont typeface="Wingdings" pitchFamily="2" charset="2"/>
              <a:buChar char="Ø"/>
            </a:pPr>
            <a:r>
              <a:rPr lang="en-US" dirty="0" smtClean="0"/>
              <a:t>Interaction </a:t>
            </a:r>
            <a:r>
              <a:rPr lang="en-US" dirty="0"/>
              <a:t>through GET, POST, PUT, and </a:t>
            </a:r>
            <a:r>
              <a:rPr lang="en-US" dirty="0" smtClean="0"/>
              <a:t>DELETE</a:t>
            </a:r>
          </a:p>
          <a:p>
            <a:pPr marL="0" lvl="0" indent="0">
              <a:buNone/>
            </a:pPr>
            <a:endParaRPr lang="en-US" dirty="0"/>
          </a:p>
          <a:p>
            <a:pPr lvl="0">
              <a:buFont typeface="Wingdings" pitchFamily="2" charset="2"/>
              <a:buChar char="Ø"/>
            </a:pPr>
            <a:r>
              <a:rPr lang="en-US" dirty="0"/>
              <a:t>Resource </a:t>
            </a:r>
            <a:r>
              <a:rPr lang="en-US" dirty="0" smtClean="0"/>
              <a:t>discovery</a:t>
            </a:r>
          </a:p>
          <a:p>
            <a:pPr marL="0" lvl="0" indent="0">
              <a:buNone/>
            </a:pPr>
            <a:endParaRPr lang="en-US" dirty="0"/>
          </a:p>
          <a:p>
            <a:pPr lvl="0">
              <a:buFont typeface="Wingdings" pitchFamily="2" charset="2"/>
              <a:buChar char="Ø"/>
            </a:pPr>
            <a:r>
              <a:rPr lang="en-US" dirty="0" smtClean="0"/>
              <a:t>Observing </a:t>
            </a:r>
            <a:r>
              <a:rPr lang="en-US" dirty="0"/>
              <a:t>Resources</a:t>
            </a:r>
          </a:p>
          <a:p>
            <a:pPr>
              <a:buFont typeface="Wingdings" pitchFamily="2" charset="2"/>
              <a:buChar char="Ø"/>
            </a:pPr>
            <a:endParaRPr lang="en-US" dirty="0"/>
          </a:p>
        </p:txBody>
      </p:sp>
    </p:spTree>
    <p:extLst>
      <p:ext uri="{BB962C8B-B14F-4D97-AF65-F5344CB8AC3E}">
        <p14:creationId xmlns:p14="http://schemas.microsoft.com/office/powerpoint/2010/main" val="3832116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addons.cdn.mozilla.net/img/uploads/previews/full/61/61394.png?modified=1323281076"/>
          <p:cNvPicPr>
            <a:picLocks noGrp="1" noChangeAspect="1" noChangeArrowheads="1"/>
          </p:cNvPicPr>
          <p:nvPr>
            <p:ph idx="1"/>
          </p:nvPr>
        </p:nvPicPr>
        <p:blipFill>
          <a:blip r:embed="rId2"/>
          <a:srcRect/>
          <a:stretch>
            <a:fillRect/>
          </a:stretch>
        </p:blipFill>
        <p:spPr bwMode="auto">
          <a:xfrm>
            <a:off x="228600" y="0"/>
            <a:ext cx="8610600" cy="6629400"/>
          </a:xfrm>
          <a:prstGeom prst="rect">
            <a:avLst/>
          </a:prstGeom>
          <a:noFill/>
        </p:spPr>
      </p:pic>
    </p:spTree>
    <p:extLst>
      <p:ext uri="{BB962C8B-B14F-4D97-AF65-F5344CB8AC3E}">
        <p14:creationId xmlns:p14="http://schemas.microsoft.com/office/powerpoint/2010/main" val="4138299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US" dirty="0" smtClean="0"/>
              <a:t>IPv6</a:t>
            </a:r>
            <a:endParaRPr lang="en-US" dirty="0"/>
          </a:p>
        </p:txBody>
      </p:sp>
      <p:sp>
        <p:nvSpPr>
          <p:cNvPr id="3" name="Content Placeholder 2"/>
          <p:cNvSpPr>
            <a:spLocks noGrp="1"/>
          </p:cNvSpPr>
          <p:nvPr>
            <p:ph idx="1"/>
          </p:nvPr>
        </p:nvSpPr>
        <p:spPr>
          <a:xfrm>
            <a:off x="395536" y="1022035"/>
            <a:ext cx="5410944" cy="4709120"/>
          </a:xfrm>
        </p:spPr>
        <p:txBody>
          <a:bodyPr>
            <a:noAutofit/>
          </a:bodyPr>
          <a:lstStyle/>
          <a:p>
            <a:pPr>
              <a:buFont typeface="Wingdings" pitchFamily="2" charset="2"/>
              <a:buChar char="Ø"/>
            </a:pPr>
            <a:r>
              <a:rPr lang="en-US" sz="2800" b="1" dirty="0"/>
              <a:t>Internet Protocol version 6</a:t>
            </a:r>
            <a:r>
              <a:rPr lang="en-US" sz="2800" dirty="0"/>
              <a:t> (</a:t>
            </a:r>
            <a:r>
              <a:rPr lang="en-US" sz="2800" b="1" dirty="0"/>
              <a:t>IPv6</a:t>
            </a:r>
            <a:r>
              <a:rPr lang="en-US" sz="2800" dirty="0"/>
              <a:t>) is the latest revision of </a:t>
            </a:r>
            <a:r>
              <a:rPr lang="en-US" sz="2800" dirty="0" smtClean="0"/>
              <a:t>the Internet </a:t>
            </a:r>
            <a:r>
              <a:rPr lang="en-US" sz="2800" dirty="0"/>
              <a:t>Protocol (IP), the communications protocol that provides an identification and location system for computers on </a:t>
            </a:r>
            <a:r>
              <a:rPr lang="en-US" sz="2800" dirty="0" smtClean="0"/>
              <a:t>networks. </a:t>
            </a:r>
          </a:p>
          <a:p>
            <a:pPr>
              <a:buFont typeface="Wingdings" pitchFamily="2" charset="2"/>
              <a:buChar char="Ø"/>
            </a:pPr>
            <a:r>
              <a:rPr lang="en-US" sz="2800" dirty="0" smtClean="0"/>
              <a:t>IPv6 </a:t>
            </a:r>
            <a:r>
              <a:rPr lang="en-US" sz="2800" dirty="0"/>
              <a:t>was developed by </a:t>
            </a:r>
            <a:r>
              <a:rPr lang="en-US" sz="2800" dirty="0" smtClean="0"/>
              <a:t>the Internet </a:t>
            </a:r>
            <a:r>
              <a:rPr lang="en-US" sz="2800" dirty="0"/>
              <a:t>Engineering Task Force (IETF) to deal with the long-anticipated problem of IPv4 address </a:t>
            </a:r>
            <a:r>
              <a:rPr lang="en-US" sz="2800" dirty="0" smtClean="0"/>
              <a:t>exhaustion.</a:t>
            </a:r>
            <a:endParaRPr lang="en-US" sz="2800" dirty="0"/>
          </a:p>
        </p:txBody>
      </p:sp>
      <p:pic>
        <p:nvPicPr>
          <p:cNvPr id="11266" name="Picture 2" descr="IPv6-Artwork.jpg (480×3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1340768"/>
            <a:ext cx="327585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0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Advantages of IPv6 over IPv4</a:t>
            </a:r>
            <a:endParaRPr lang="en-US" dirty="0"/>
          </a:p>
        </p:txBody>
      </p:sp>
      <p:sp>
        <p:nvSpPr>
          <p:cNvPr id="3" name="Content Placeholder 2"/>
          <p:cNvSpPr>
            <a:spLocks noGrp="1"/>
          </p:cNvSpPr>
          <p:nvPr>
            <p:ph idx="1"/>
          </p:nvPr>
        </p:nvSpPr>
        <p:spPr>
          <a:xfrm>
            <a:off x="457200" y="1124744"/>
            <a:ext cx="8003232" cy="5616624"/>
          </a:xfrm>
        </p:spPr>
        <p:txBody>
          <a:bodyPr>
            <a:normAutofit/>
          </a:bodyPr>
          <a:lstStyle/>
          <a:p>
            <a:pPr>
              <a:buFont typeface="Wingdings" pitchFamily="2" charset="2"/>
              <a:buChar char="Ø"/>
            </a:pPr>
            <a:r>
              <a:rPr lang="en-US" dirty="0"/>
              <a:t>IPv6 uses a 128-bit address, allowing 2</a:t>
            </a:r>
            <a:r>
              <a:rPr lang="en-US" baseline="30000" dirty="0"/>
              <a:t>128</a:t>
            </a:r>
            <a:r>
              <a:rPr lang="en-US" dirty="0"/>
              <a:t>, </a:t>
            </a:r>
            <a:r>
              <a:rPr lang="en-US" dirty="0" smtClean="0"/>
              <a:t>or approximately</a:t>
            </a:r>
            <a:r>
              <a:rPr lang="en-US" dirty="0"/>
              <a:t> 3.4×10</a:t>
            </a:r>
            <a:r>
              <a:rPr lang="en-US" baseline="30000" dirty="0"/>
              <a:t>38</a:t>
            </a:r>
            <a:r>
              <a:rPr lang="en-US" dirty="0"/>
              <a:t> addresses, or more than 7.9×10</a:t>
            </a:r>
            <a:r>
              <a:rPr lang="en-US" baseline="30000" dirty="0"/>
              <a:t>28</a:t>
            </a:r>
            <a:r>
              <a:rPr lang="en-US" dirty="0"/>
              <a:t> times as many as IPv4, which uses 32-bit </a:t>
            </a:r>
            <a:r>
              <a:rPr lang="en-US" dirty="0" smtClean="0"/>
              <a:t>addresses.</a:t>
            </a:r>
          </a:p>
          <a:p>
            <a:pPr marL="0" indent="0">
              <a:buNone/>
            </a:pPr>
            <a:endParaRPr lang="en-US" dirty="0" smtClean="0"/>
          </a:p>
          <a:p>
            <a:pPr>
              <a:buFont typeface="Wingdings" pitchFamily="2" charset="2"/>
              <a:buChar char="Ø"/>
            </a:pPr>
            <a:r>
              <a:rPr lang="en-US" dirty="0" smtClean="0"/>
              <a:t>IPv4 </a:t>
            </a:r>
            <a:r>
              <a:rPr lang="en-US" dirty="0"/>
              <a:t>provides approximately 4.3 </a:t>
            </a:r>
            <a:r>
              <a:rPr lang="en-US" dirty="0" smtClean="0"/>
              <a:t>billion </a:t>
            </a:r>
            <a:r>
              <a:rPr lang="en-US" dirty="0"/>
              <a:t>addresses</a:t>
            </a:r>
            <a:r>
              <a:rPr lang="en-US" dirty="0" smtClean="0"/>
              <a:t>.</a:t>
            </a:r>
          </a:p>
          <a:p>
            <a:pPr marL="0" indent="0">
              <a:buNone/>
            </a:pPr>
            <a:endParaRPr lang="en-US" dirty="0"/>
          </a:p>
          <a:p>
            <a:pPr>
              <a:buFont typeface="Wingdings" pitchFamily="2" charset="2"/>
              <a:buChar char="Ø"/>
            </a:pPr>
            <a:r>
              <a:rPr lang="en-US" dirty="0"/>
              <a:t>With IPv6, everything from appliances to automobiles can be interconnected. </a:t>
            </a:r>
          </a:p>
        </p:txBody>
      </p:sp>
      <p:pic>
        <p:nvPicPr>
          <p:cNvPr id="6146" name="Picture 2" descr="tpa-checklist.jpg (275×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2708921"/>
            <a:ext cx="1763688"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73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229600" cy="1143000"/>
          </a:xfrm>
        </p:spPr>
        <p:txBody>
          <a:bodyPr/>
          <a:lstStyle/>
          <a:p>
            <a:r>
              <a:rPr lang="en-US" dirty="0" smtClean="0"/>
              <a:t>6LoWPAN</a:t>
            </a:r>
            <a:endParaRPr lang="en-US" dirty="0"/>
          </a:p>
        </p:txBody>
      </p:sp>
      <p:sp>
        <p:nvSpPr>
          <p:cNvPr id="3" name="Content Placeholder 2"/>
          <p:cNvSpPr>
            <a:spLocks noGrp="1"/>
          </p:cNvSpPr>
          <p:nvPr>
            <p:ph idx="1"/>
          </p:nvPr>
        </p:nvSpPr>
        <p:spPr>
          <a:xfrm>
            <a:off x="395536" y="1340768"/>
            <a:ext cx="8229600" cy="4525963"/>
          </a:xfrm>
        </p:spPr>
        <p:txBody>
          <a:bodyPr>
            <a:normAutofit/>
          </a:bodyPr>
          <a:lstStyle/>
          <a:p>
            <a:pPr marL="0" indent="0">
              <a:buNone/>
            </a:pPr>
            <a:r>
              <a:rPr lang="en-US" b="1" dirty="0"/>
              <a:t>6LoWPAN</a:t>
            </a:r>
            <a:r>
              <a:rPr lang="en-US" dirty="0"/>
              <a:t> is an acronym of </a:t>
            </a:r>
            <a:r>
              <a:rPr lang="en-US" i="1" dirty="0"/>
              <a:t>IPv6 over Low power Wireless Personal Area </a:t>
            </a:r>
            <a:r>
              <a:rPr lang="en-US" i="1" dirty="0" smtClean="0"/>
              <a:t>Networks</a:t>
            </a:r>
            <a:r>
              <a:rPr lang="en-US" dirty="0" smtClean="0"/>
              <a:t>.6LoWPAN </a:t>
            </a:r>
            <a:r>
              <a:rPr lang="en-US" dirty="0"/>
              <a:t>is the name of a concluded working group in the Internet area of the IETF</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521" y="3901034"/>
            <a:ext cx="3255615" cy="196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176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CoAP stack</a:t>
            </a:r>
            <a:endParaRPr lang="en-US" dirty="0"/>
          </a:p>
        </p:txBody>
      </p:sp>
      <p:pic>
        <p:nvPicPr>
          <p:cNvPr id="59394" name="Picture 2"/>
          <p:cNvPicPr>
            <a:picLocks noGrp="1" noChangeAspect="1" noChangeArrowheads="1"/>
          </p:cNvPicPr>
          <p:nvPr>
            <p:ph idx="1"/>
          </p:nvPr>
        </p:nvPicPr>
        <p:blipFill>
          <a:blip r:embed="rId2"/>
          <a:srcRect/>
          <a:stretch>
            <a:fillRect/>
          </a:stretch>
        </p:blipFill>
        <p:spPr bwMode="auto">
          <a:xfrm>
            <a:off x="2740791" y="1600200"/>
            <a:ext cx="3662417" cy="4525963"/>
          </a:xfrm>
          <a:prstGeom prst="rect">
            <a:avLst/>
          </a:prstGeom>
          <a:noFill/>
          <a:ln w="9525">
            <a:noFill/>
            <a:miter lim="800000"/>
            <a:headEnd/>
            <a:tailEnd/>
          </a:ln>
          <a:effectLst/>
        </p:spPr>
      </p:pic>
    </p:spTree>
    <p:extLst>
      <p:ext uri="{BB962C8B-B14F-4D97-AF65-F5344CB8AC3E}">
        <p14:creationId xmlns:p14="http://schemas.microsoft.com/office/powerpoint/2010/main" val="2056701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Agriculture Sensor Network Setup</a:t>
            </a:r>
            <a:r>
              <a:rPr lang="en-US" dirty="0"/>
              <a:t/>
            </a:r>
            <a:br>
              <a:rPr lang="en-US" dirty="0"/>
            </a:br>
            <a:endParaRPr lang="en-US" dirty="0"/>
          </a:p>
        </p:txBody>
      </p:sp>
      <p:sp>
        <p:nvSpPr>
          <p:cNvPr id="3" name="Content Placeholder 2"/>
          <p:cNvSpPr>
            <a:spLocks noGrp="1"/>
          </p:cNvSpPr>
          <p:nvPr>
            <p:ph idx="1"/>
          </p:nvPr>
        </p:nvSpPr>
        <p:spPr>
          <a:xfrm>
            <a:off x="457200" y="908720"/>
            <a:ext cx="3826768" cy="5832648"/>
          </a:xfrm>
        </p:spPr>
        <p:txBody>
          <a:bodyPr>
            <a:normAutofit lnSpcReduction="10000"/>
          </a:bodyPr>
          <a:lstStyle/>
          <a:p>
            <a:pPr marL="0" indent="0">
              <a:buNone/>
            </a:pPr>
            <a:r>
              <a:rPr lang="en-US" sz="3500" b="1" dirty="0" smtClean="0"/>
              <a:t>Hardware</a:t>
            </a:r>
            <a:r>
              <a:rPr lang="en-US" sz="3500" i="1" u="sng" dirty="0" smtClean="0"/>
              <a:t> </a:t>
            </a:r>
          </a:p>
          <a:p>
            <a:pPr>
              <a:buFont typeface="Wingdings" pitchFamily="2" charset="2"/>
              <a:buChar char="Ø"/>
            </a:pPr>
            <a:r>
              <a:rPr lang="en-US" sz="2800" dirty="0" smtClean="0"/>
              <a:t>A</a:t>
            </a:r>
            <a:r>
              <a:rPr lang="en-US" sz="2800" dirty="0"/>
              <a:t> sensor node, also known as mote, is a node in a wireless sensor network (WSN</a:t>
            </a:r>
            <a:r>
              <a:rPr lang="en-US" sz="2800" dirty="0" smtClean="0"/>
              <a:t>).</a:t>
            </a:r>
          </a:p>
          <a:p>
            <a:pPr marL="0" indent="0">
              <a:buNone/>
            </a:pPr>
            <a:endParaRPr lang="en-US" sz="2800" dirty="0" smtClean="0"/>
          </a:p>
          <a:p>
            <a:pPr>
              <a:buFont typeface="Wingdings" pitchFamily="2" charset="2"/>
              <a:buChar char="Ø"/>
            </a:pPr>
            <a:r>
              <a:rPr lang="en-US" sz="2800" dirty="0"/>
              <a:t>A wireless sensor node is a popular solution when it is difficult or impossible to run a mains supply to the sensor node.</a:t>
            </a:r>
          </a:p>
        </p:txBody>
      </p:sp>
      <p:pic>
        <p:nvPicPr>
          <p:cNvPr id="5122" name="Picture 2" descr="300px-Sensornode.svg.png (300×1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5993" y="1628800"/>
            <a:ext cx="4965352"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787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p:spPr>
        <p:txBody>
          <a:bodyPr/>
          <a:lstStyle/>
          <a:p>
            <a:r>
              <a:rPr lang="en-US" b="1" dirty="0" smtClean="0"/>
              <a:t>TelosB Mote</a:t>
            </a:r>
            <a:endParaRPr lang="en-US" b="1" dirty="0"/>
          </a:p>
        </p:txBody>
      </p:sp>
      <p:sp>
        <p:nvSpPr>
          <p:cNvPr id="3" name="Content Placeholder 2"/>
          <p:cNvSpPr>
            <a:spLocks noGrp="1"/>
          </p:cNvSpPr>
          <p:nvPr>
            <p:ph idx="1"/>
          </p:nvPr>
        </p:nvSpPr>
        <p:spPr>
          <a:xfrm>
            <a:off x="457200" y="692696"/>
            <a:ext cx="4042792" cy="6048672"/>
          </a:xfrm>
        </p:spPr>
        <p:txBody>
          <a:bodyPr>
            <a:noAutofit/>
          </a:bodyPr>
          <a:lstStyle/>
          <a:p>
            <a:pPr marL="0" indent="0">
              <a:buNone/>
            </a:pPr>
            <a:r>
              <a:rPr lang="en-US" sz="2400" b="1" dirty="0" smtClean="0"/>
              <a:t>Salient Features</a:t>
            </a:r>
          </a:p>
          <a:p>
            <a:pPr>
              <a:buFont typeface="Wingdings" pitchFamily="2" charset="2"/>
              <a:buChar char="Ø"/>
            </a:pPr>
            <a:r>
              <a:rPr lang="en-US" sz="2400" dirty="0"/>
              <a:t>Texas Instruments </a:t>
            </a:r>
            <a:r>
              <a:rPr lang="en-US" sz="2400" b="1" dirty="0" smtClean="0"/>
              <a:t>MSP430F1611 Microcontroller</a:t>
            </a:r>
          </a:p>
          <a:p>
            <a:pPr>
              <a:buFont typeface="Wingdings" pitchFamily="2" charset="2"/>
              <a:buChar char="Ø"/>
            </a:pPr>
            <a:r>
              <a:rPr lang="en-US" sz="2400" dirty="0"/>
              <a:t>250kbits/s 2.4 GHz IEEE 802.15.4 Chipcon </a:t>
            </a:r>
            <a:r>
              <a:rPr lang="en-US" sz="2400" b="1" dirty="0"/>
              <a:t>Wireless </a:t>
            </a:r>
            <a:r>
              <a:rPr lang="en-US" sz="2400" b="1" dirty="0" smtClean="0"/>
              <a:t>Transceiver</a:t>
            </a:r>
          </a:p>
          <a:p>
            <a:pPr>
              <a:buFont typeface="Wingdings" pitchFamily="2" charset="2"/>
              <a:buChar char="Ø"/>
            </a:pPr>
            <a:r>
              <a:rPr lang="en-US" sz="2400" dirty="0" smtClean="0"/>
              <a:t>10kB RAM,48kB Flash</a:t>
            </a:r>
          </a:p>
          <a:p>
            <a:pPr>
              <a:buFont typeface="Wingdings" pitchFamily="2" charset="2"/>
              <a:buChar char="Ø"/>
            </a:pPr>
            <a:r>
              <a:rPr lang="en-US" sz="2400" dirty="0"/>
              <a:t>Telos </a:t>
            </a:r>
            <a:r>
              <a:rPr lang="en-US" sz="2400" dirty="0" smtClean="0"/>
              <a:t>run </a:t>
            </a:r>
            <a:r>
              <a:rPr lang="en-US" sz="2400" dirty="0"/>
              <a:t>for years on a single pair of AA batteries.</a:t>
            </a:r>
            <a:r>
              <a:rPr lang="en-US" sz="2400" dirty="0" smtClean="0"/>
              <a:t> </a:t>
            </a:r>
          </a:p>
          <a:p>
            <a:pPr lvl="0">
              <a:buFont typeface="Wingdings" pitchFamily="2" charset="2"/>
              <a:buChar char="Ø"/>
            </a:pPr>
            <a:r>
              <a:rPr lang="en-IN" sz="2400" dirty="0"/>
              <a:t>Ultra-low current consumption</a:t>
            </a:r>
            <a:endParaRPr lang="en-US" sz="2400" dirty="0"/>
          </a:p>
          <a:p>
            <a:pPr lvl="0">
              <a:buFont typeface="Wingdings" pitchFamily="2" charset="2"/>
              <a:buChar char="Ø"/>
            </a:pPr>
            <a:r>
              <a:rPr lang="en-IN" sz="2400" dirty="0"/>
              <a:t>Fast wakeup from sleep (&lt;6μs)</a:t>
            </a:r>
            <a:endParaRPr lang="en-US" sz="2400" dirty="0"/>
          </a:p>
          <a:p>
            <a:endParaRPr lang="en-US" sz="2400" dirty="0"/>
          </a:p>
        </p:txBody>
      </p:sp>
      <p:pic>
        <p:nvPicPr>
          <p:cNvPr id="6146" name="Picture 2" descr="telosb.JPG (715×4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1268760"/>
            <a:ext cx="461078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040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Objective</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Software view</a:t>
            </a:r>
          </a:p>
          <a:p>
            <a:r>
              <a:rPr lang="en-US" dirty="0" smtClean="0">
                <a:latin typeface="Times New Roman" pitchFamily="18" charset="0"/>
                <a:cs typeface="Times New Roman" pitchFamily="18" charset="0"/>
              </a:rPr>
              <a:t>Hardware view</a:t>
            </a:r>
          </a:p>
          <a:p>
            <a:r>
              <a:rPr lang="en-US" dirty="0" smtClean="0">
                <a:latin typeface="Times New Roman" pitchFamily="18" charset="0"/>
                <a:cs typeface="Times New Roman" pitchFamily="18" charset="0"/>
              </a:rPr>
              <a:t>Networking view</a:t>
            </a:r>
          </a:p>
          <a:p>
            <a:r>
              <a:rPr lang="en-IN" dirty="0" smtClean="0">
                <a:latin typeface="Times New Roman" pitchFamily="18" charset="0"/>
                <a:cs typeface="Times New Roman" pitchFamily="18" charset="0"/>
              </a:rPr>
              <a:t>Applications</a:t>
            </a:r>
          </a:p>
          <a:p>
            <a:r>
              <a:rPr lang="en-IN" dirty="0" smtClean="0">
                <a:latin typeface="Times New Roman" pitchFamily="18" charset="0"/>
                <a:cs typeface="Times New Roman" pitchFamily="18" charset="0"/>
              </a:rPr>
              <a:t>Conclusion</a:t>
            </a:r>
          </a:p>
          <a:p>
            <a:r>
              <a:rPr lang="en-IN" dirty="0" smtClean="0">
                <a:latin typeface="Times New Roman" pitchFamily="18" charset="0"/>
                <a:cs typeface="Times New Roman" pitchFamily="18" charset="0"/>
              </a:rPr>
              <a:t>Tools used</a:t>
            </a:r>
          </a:p>
          <a:p>
            <a:r>
              <a:rPr lang="en-IN" dirty="0" smtClean="0">
                <a:latin typeface="Times New Roman" pitchFamily="18" charset="0"/>
                <a:cs typeface="Times New Roman" pitchFamily="18" charset="0"/>
              </a:rPr>
              <a:t>Reference</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27919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828"/>
            <a:ext cx="8229600" cy="735876"/>
          </a:xfrm>
        </p:spPr>
        <p:txBody>
          <a:bodyPr>
            <a:noAutofit/>
          </a:bodyPr>
          <a:lstStyle/>
          <a:p>
            <a:r>
              <a:rPr lang="en-US" b="1" dirty="0" smtClean="0"/>
              <a:t>MSP430</a:t>
            </a:r>
            <a:endParaRPr lang="en-US" b="1" dirty="0"/>
          </a:p>
        </p:txBody>
      </p:sp>
      <p:sp>
        <p:nvSpPr>
          <p:cNvPr id="3" name="Content Placeholder 2"/>
          <p:cNvSpPr>
            <a:spLocks noGrp="1"/>
          </p:cNvSpPr>
          <p:nvPr>
            <p:ph idx="1"/>
          </p:nvPr>
        </p:nvSpPr>
        <p:spPr>
          <a:xfrm>
            <a:off x="521976" y="3789040"/>
            <a:ext cx="8300590" cy="2808312"/>
          </a:xfrm>
        </p:spPr>
        <p:txBody>
          <a:bodyPr>
            <a:normAutofit/>
          </a:bodyPr>
          <a:lstStyle/>
          <a:p>
            <a:pPr marL="0" indent="0">
              <a:buNone/>
            </a:pPr>
            <a:endParaRPr lang="en-US" sz="2400" dirty="0"/>
          </a:p>
          <a:p>
            <a:pPr>
              <a:buFont typeface="Wingdings" pitchFamily="2" charset="2"/>
              <a:buChar char="Ø"/>
            </a:pPr>
            <a:r>
              <a:rPr lang="en-IN" sz="2400" dirty="0"/>
              <a:t>The low power operation of the Telos module is due to the ultra-low power Texas Instruments MSP430 F1611 </a:t>
            </a:r>
            <a:r>
              <a:rPr lang="en-IN" sz="2400" dirty="0" smtClean="0"/>
              <a:t>microcontroller.</a:t>
            </a:r>
          </a:p>
          <a:p>
            <a:pPr>
              <a:buFont typeface="Wingdings" pitchFamily="2" charset="2"/>
              <a:buChar char="Ø"/>
            </a:pPr>
            <a:r>
              <a:rPr lang="en-IN" sz="2400" dirty="0" smtClean="0"/>
              <a:t>This </a:t>
            </a:r>
            <a:r>
              <a:rPr lang="en-IN" sz="2400" dirty="0"/>
              <a:t>16-bit RISC processor features extremely low active and sleep current consumption that permits Telos to run for years on a single pair of AA batteries.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764704"/>
            <a:ext cx="3321694" cy="321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8796" y="789479"/>
            <a:ext cx="4572000" cy="3416320"/>
          </a:xfrm>
          <a:prstGeom prst="rect">
            <a:avLst/>
          </a:prstGeom>
        </p:spPr>
        <p:txBody>
          <a:bodyPr>
            <a:spAutoFit/>
          </a:bodyPr>
          <a:lstStyle/>
          <a:p>
            <a:pPr marL="285750" indent="-285750">
              <a:buFont typeface="Wingdings" pitchFamily="2" charset="2"/>
              <a:buChar char="Ø"/>
            </a:pPr>
            <a:r>
              <a:rPr lang="en-US" sz="2400" dirty="0"/>
              <a:t>The MSP430 is a mixed-signal microcontroller family from Texas Instruments. </a:t>
            </a:r>
            <a:endParaRPr lang="en-US" sz="2400" dirty="0" smtClean="0"/>
          </a:p>
          <a:p>
            <a:endParaRPr lang="en-US" sz="2400" dirty="0" smtClean="0"/>
          </a:p>
          <a:p>
            <a:pPr marL="285750" indent="-285750">
              <a:buFont typeface="Wingdings" pitchFamily="2" charset="2"/>
              <a:buChar char="Ø"/>
            </a:pPr>
            <a:r>
              <a:rPr lang="en-US" sz="2400" dirty="0" smtClean="0"/>
              <a:t>Built </a:t>
            </a:r>
            <a:r>
              <a:rPr lang="en-US" sz="2400" dirty="0"/>
              <a:t>around a 16-bit CPU, the MSP430 is designed for low cost and, specifically, low power consumption embedded applications.</a:t>
            </a:r>
          </a:p>
        </p:txBody>
      </p:sp>
    </p:spTree>
    <p:extLst>
      <p:ext uri="{BB962C8B-B14F-4D97-AF65-F5344CB8AC3E}">
        <p14:creationId xmlns:p14="http://schemas.microsoft.com/office/powerpoint/2010/main" val="220876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392"/>
            <a:ext cx="8229600" cy="1143000"/>
          </a:xfrm>
        </p:spPr>
        <p:txBody>
          <a:bodyPr/>
          <a:lstStyle/>
          <a:p>
            <a:r>
              <a:rPr lang="en-US" dirty="0" smtClean="0"/>
              <a:t>Soil Sensor</a:t>
            </a:r>
            <a:endParaRPr lang="en-US" dirty="0"/>
          </a:p>
        </p:txBody>
      </p:sp>
      <p:sp>
        <p:nvSpPr>
          <p:cNvPr id="3" name="Content Placeholder 2"/>
          <p:cNvSpPr>
            <a:spLocks noGrp="1"/>
          </p:cNvSpPr>
          <p:nvPr>
            <p:ph idx="1"/>
          </p:nvPr>
        </p:nvSpPr>
        <p:spPr>
          <a:xfrm>
            <a:off x="251520" y="836712"/>
            <a:ext cx="4464496" cy="5773348"/>
          </a:xfrm>
        </p:spPr>
        <p:txBody>
          <a:bodyPr>
            <a:noAutofit/>
          </a:bodyPr>
          <a:lstStyle/>
          <a:p>
            <a:pPr>
              <a:buFont typeface="Wingdings" pitchFamily="2" charset="2"/>
              <a:buChar char="Ø"/>
            </a:pPr>
            <a:r>
              <a:rPr lang="en-US" sz="2100" dirty="0"/>
              <a:t>The </a:t>
            </a:r>
            <a:r>
              <a:rPr lang="en-US" sz="2100" b="1" dirty="0"/>
              <a:t>5TE soil sensor</a:t>
            </a:r>
            <a:r>
              <a:rPr lang="en-US" sz="2100" dirty="0"/>
              <a:t> from </a:t>
            </a:r>
            <a:r>
              <a:rPr lang="en-US" sz="2100" b="1" dirty="0"/>
              <a:t>Decagon device</a:t>
            </a:r>
            <a:r>
              <a:rPr lang="en-US" sz="2100" dirty="0"/>
              <a:t> is used as a sensor. </a:t>
            </a:r>
            <a:r>
              <a:rPr lang="en-US" sz="2100" dirty="0" smtClean="0"/>
              <a:t>5TE </a:t>
            </a:r>
            <a:r>
              <a:rPr lang="en-US" sz="2100" dirty="0"/>
              <a:t>is an integrated sensor that can measure 3 different soil parameters - </a:t>
            </a:r>
            <a:r>
              <a:rPr lang="en-US" sz="2100" b="1" dirty="0"/>
              <a:t>electrical conductivity</a:t>
            </a:r>
            <a:r>
              <a:rPr lang="en-US" sz="2100" dirty="0"/>
              <a:t> (EC), </a:t>
            </a:r>
            <a:r>
              <a:rPr lang="en-US" sz="2100" b="1" dirty="0"/>
              <a:t>soil temperature</a:t>
            </a:r>
            <a:r>
              <a:rPr lang="en-US" sz="2100" dirty="0"/>
              <a:t> and </a:t>
            </a:r>
            <a:r>
              <a:rPr lang="en-US" sz="2100" b="1" dirty="0"/>
              <a:t>volumetric water content</a:t>
            </a:r>
            <a:r>
              <a:rPr lang="en-US" sz="2100" dirty="0"/>
              <a:t>. </a:t>
            </a:r>
            <a:endParaRPr lang="en-US" sz="2100" dirty="0" smtClean="0"/>
          </a:p>
          <a:p>
            <a:pPr>
              <a:buFont typeface="Wingdings" pitchFamily="2" charset="2"/>
              <a:buChar char="Ø"/>
            </a:pPr>
            <a:r>
              <a:rPr lang="en-US" sz="2100" dirty="0"/>
              <a:t>The output from the sensor is in the form of raw data in Tera Term Language(TTL) format as given </a:t>
            </a:r>
            <a:r>
              <a:rPr lang="en-US" sz="2100" dirty="0" smtClean="0"/>
              <a:t>below:</a:t>
            </a:r>
          </a:p>
          <a:p>
            <a:pPr marL="0" indent="0">
              <a:buNone/>
            </a:pPr>
            <a:r>
              <a:rPr lang="en-US" sz="2100" dirty="0" smtClean="0"/>
              <a:t>	56 432 645&lt;0D&gt;</a:t>
            </a:r>
            <a:r>
              <a:rPr lang="en-US" sz="2100" dirty="0" err="1" smtClean="0"/>
              <a:t>zG</a:t>
            </a:r>
            <a:r>
              <a:rPr lang="en-US" sz="2100" dirty="0" smtClean="0"/>
              <a:t>&lt;0D&gt;&lt;0A&gt;</a:t>
            </a:r>
          </a:p>
          <a:p>
            <a:pPr>
              <a:buFont typeface="Wingdings" pitchFamily="2" charset="2"/>
              <a:buChar char="Ø"/>
            </a:pPr>
            <a:r>
              <a:rPr lang="en-US" sz="2100" dirty="0" smtClean="0"/>
              <a:t>The </a:t>
            </a:r>
            <a:r>
              <a:rPr lang="en-US" sz="2100" dirty="0"/>
              <a:t>raw data requires to be converted with suitable formula to arrive at the actual soil parameters. </a:t>
            </a:r>
          </a:p>
          <a:p>
            <a:pPr>
              <a:buFont typeface="Wingdings" pitchFamily="2" charset="2"/>
              <a:buChar char="Ø"/>
            </a:pPr>
            <a:endParaRPr lang="en-US" sz="2100" dirty="0"/>
          </a:p>
        </p:txBody>
      </p:sp>
      <p:pic>
        <p:nvPicPr>
          <p:cNvPr id="7170" name="Picture 2" descr="5TEHero-1496-x-2250.jpg (1496×22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5315" y="908142"/>
            <a:ext cx="3791141" cy="5701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6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Soil sensor components</a:t>
            </a:r>
            <a:endParaRPr lang="en-US" sz="4000" b="1" dirty="0"/>
          </a:p>
        </p:txBody>
      </p:sp>
      <p:pic>
        <p:nvPicPr>
          <p:cNvPr id="4" name="Content Placeholder 3" descr="sensor.PNG"/>
          <p:cNvPicPr>
            <a:picLocks noGrp="1" noChangeAspect="1"/>
          </p:cNvPicPr>
          <p:nvPr>
            <p:ph idx="1"/>
          </p:nvPr>
        </p:nvPicPr>
        <p:blipFill>
          <a:blip r:embed="rId2" cstate="print"/>
          <a:stretch>
            <a:fillRect/>
          </a:stretch>
        </p:blipFill>
        <p:spPr>
          <a:xfrm>
            <a:off x="1115616" y="1628800"/>
            <a:ext cx="6984776" cy="4464496"/>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81328"/>
          </a:xfrm>
        </p:spPr>
        <p:txBody>
          <a:bodyPr>
            <a:normAutofit/>
          </a:bodyPr>
          <a:lstStyle/>
          <a:p>
            <a:pPr marL="0" indent="0" algn="ctr">
              <a:buNone/>
            </a:pPr>
            <a:r>
              <a:rPr lang="en-US" sz="4600" dirty="0" smtClean="0"/>
              <a:t> </a:t>
            </a:r>
            <a:r>
              <a:rPr lang="en-US" sz="4600" b="1" i="1" dirty="0"/>
              <a:t>Dielectric Permittivity</a:t>
            </a:r>
          </a:p>
          <a:p>
            <a:pPr algn="just">
              <a:buFont typeface="Wingdings" pitchFamily="2" charset="2"/>
              <a:buChar char="Ø"/>
            </a:pPr>
            <a:r>
              <a:rPr lang="en-US" sz="2600" dirty="0"/>
              <a:t>The 5TE sensor uses an electromagnetic field to measure the dielectric permittivity of the surrounding </a:t>
            </a:r>
            <a:r>
              <a:rPr lang="en-US" sz="2600" dirty="0" smtClean="0"/>
              <a:t>medium.</a:t>
            </a:r>
          </a:p>
          <a:p>
            <a:pPr algn="just">
              <a:buFont typeface="Wingdings" pitchFamily="2" charset="2"/>
              <a:buChar char="Ø"/>
            </a:pPr>
            <a:r>
              <a:rPr lang="en-US" sz="2600" dirty="0" smtClean="0"/>
              <a:t>The </a:t>
            </a:r>
            <a:r>
              <a:rPr lang="en-US" sz="2600" dirty="0"/>
              <a:t>sensor supplies a 70 MHz oscillating wave to the sensor prongs that charges according to the dielectric of the </a:t>
            </a:r>
            <a:r>
              <a:rPr lang="en-US" sz="2600" dirty="0" smtClean="0"/>
              <a:t>material.</a:t>
            </a:r>
          </a:p>
          <a:p>
            <a:pPr algn="just">
              <a:buFont typeface="Wingdings" pitchFamily="2" charset="2"/>
              <a:buChar char="Ø"/>
            </a:pPr>
            <a:r>
              <a:rPr lang="en-US" sz="2600" dirty="0" smtClean="0"/>
              <a:t>The </a:t>
            </a:r>
            <a:r>
              <a:rPr lang="en-US" sz="2600" dirty="0"/>
              <a:t>5TE microprocessor measures the charge and outputs a value of dielectric permittivity (</a:t>
            </a:r>
            <a:r>
              <a:rPr lang="en-US" sz="2600" dirty="0" err="1"/>
              <a:t>dS</a:t>
            </a:r>
            <a:r>
              <a:rPr lang="en-US" sz="2600" dirty="0"/>
              <a:t>/m) from the sensor.</a:t>
            </a:r>
          </a:p>
          <a:p>
            <a:pPr algn="just">
              <a:buFont typeface="Wingdings" pitchFamily="2" charset="2"/>
              <a:buChar char="Ø"/>
            </a:pPr>
            <a:r>
              <a:rPr lang="en-US" sz="2600" dirty="0" smtClean="0"/>
              <a:t>Range: Apparent dielectric permittivity (</a:t>
            </a:r>
            <a:r>
              <a:rPr lang="en-US" sz="2600" dirty="0" err="1" smtClean="0"/>
              <a:t>εa</a:t>
            </a:r>
            <a:r>
              <a:rPr lang="en-US" sz="2600" dirty="0" smtClean="0"/>
              <a:t>): 1 (air) to 80 (water)</a:t>
            </a:r>
          </a:p>
          <a:p>
            <a:pPr algn="just">
              <a:buFont typeface="Wingdings" pitchFamily="2" charset="2"/>
              <a:buChar char="Ø"/>
            </a:pPr>
            <a:r>
              <a:rPr lang="en-US" sz="2600" dirty="0"/>
              <a:t>VWC = </a:t>
            </a:r>
            <a:r>
              <a:rPr lang="en-US" sz="2600" dirty="0" smtClean="0"/>
              <a:t>(4</a:t>
            </a:r>
            <a:r>
              <a:rPr lang="en-US" sz="2600" i="1" dirty="0" smtClean="0"/>
              <a:t>.</a:t>
            </a:r>
            <a:r>
              <a:rPr lang="en-US" sz="2600" dirty="0" smtClean="0"/>
              <a:t>3 </a:t>
            </a:r>
            <a:r>
              <a:rPr lang="en-US" sz="2600" dirty="0"/>
              <a:t>∗ 10</a:t>
            </a:r>
            <a:r>
              <a:rPr lang="en-US" sz="2600" baseline="30000" dirty="0"/>
              <a:t>−</a:t>
            </a:r>
            <a:r>
              <a:rPr lang="en-US" sz="2600" baseline="30000" dirty="0" smtClean="0"/>
              <a:t>6</a:t>
            </a:r>
            <a:r>
              <a:rPr lang="en-US" sz="2600" i="1" dirty="0" smtClean="0"/>
              <a:t>ε</a:t>
            </a:r>
            <a:r>
              <a:rPr lang="en-US" sz="2600" baseline="30000" dirty="0" smtClean="0"/>
              <a:t>3</a:t>
            </a:r>
            <a:r>
              <a:rPr lang="en-US" sz="2600" i="1" baseline="-25000" dirty="0" smtClean="0"/>
              <a:t>a </a:t>
            </a:r>
            <a:r>
              <a:rPr lang="en-US" sz="2600" dirty="0" smtClean="0"/>
              <a:t>)- (5</a:t>
            </a:r>
            <a:r>
              <a:rPr lang="en-US" sz="2600" i="1" dirty="0" smtClean="0"/>
              <a:t>.</a:t>
            </a:r>
            <a:r>
              <a:rPr lang="en-US" sz="2600" dirty="0" smtClean="0"/>
              <a:t>5 </a:t>
            </a:r>
            <a:r>
              <a:rPr lang="en-US" sz="2600" dirty="0"/>
              <a:t>∗ 10</a:t>
            </a:r>
            <a:r>
              <a:rPr lang="en-US" sz="2600" baseline="30000" dirty="0"/>
              <a:t>−4</a:t>
            </a:r>
            <a:r>
              <a:rPr lang="en-US" sz="2600" i="1" dirty="0"/>
              <a:t>ε</a:t>
            </a:r>
            <a:r>
              <a:rPr lang="en-US" sz="2600" baseline="30000" dirty="0"/>
              <a:t>2</a:t>
            </a:r>
            <a:r>
              <a:rPr lang="en-US" sz="2600" i="1" baseline="-25000" dirty="0"/>
              <a:t>a </a:t>
            </a:r>
            <a:r>
              <a:rPr lang="en-US" sz="2600" dirty="0" smtClean="0"/>
              <a:t>) +)2</a:t>
            </a:r>
            <a:r>
              <a:rPr lang="en-US" sz="2600" i="1" dirty="0" smtClean="0"/>
              <a:t>.</a:t>
            </a:r>
            <a:r>
              <a:rPr lang="en-US" sz="2600" dirty="0" smtClean="0"/>
              <a:t>92 </a:t>
            </a:r>
            <a:r>
              <a:rPr lang="en-US" sz="2600" dirty="0"/>
              <a:t>∗ 10</a:t>
            </a:r>
            <a:r>
              <a:rPr lang="en-US" sz="2600" baseline="30000" dirty="0"/>
              <a:t>−2</a:t>
            </a:r>
            <a:r>
              <a:rPr lang="en-US" sz="2600" i="1" dirty="0"/>
              <a:t>ε</a:t>
            </a:r>
            <a:r>
              <a:rPr lang="en-US" sz="2600" i="1" baseline="-25000" dirty="0"/>
              <a:t>a </a:t>
            </a:r>
            <a:r>
              <a:rPr lang="en-US" sz="2600" dirty="0"/>
              <a:t>− 5</a:t>
            </a:r>
            <a:r>
              <a:rPr lang="en-US" sz="2600" i="1" dirty="0"/>
              <a:t>.</a:t>
            </a:r>
            <a:r>
              <a:rPr lang="en-US" sz="2600" dirty="0"/>
              <a:t>3 ∗ 10</a:t>
            </a:r>
            <a:r>
              <a:rPr lang="en-US" sz="2600" baseline="30000" dirty="0"/>
              <a:t>−</a:t>
            </a:r>
            <a:r>
              <a:rPr lang="en-US" sz="2600" baseline="30000" dirty="0" smtClean="0"/>
              <a:t>2</a:t>
            </a:r>
            <a:r>
              <a:rPr lang="en-US" sz="2600" dirty="0" smtClean="0"/>
              <a:t> )</a:t>
            </a:r>
          </a:p>
          <a:p>
            <a:pPr algn="just">
              <a:buFont typeface="Wingdings" pitchFamily="2" charset="2"/>
              <a:buChar char="Ø"/>
            </a:pPr>
            <a:endParaRPr lang="en-US" sz="3000" dirty="0" smtClean="0"/>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lnSpcReduction="10000"/>
          </a:bodyPr>
          <a:lstStyle/>
          <a:p>
            <a:pPr algn="ctr">
              <a:buNone/>
            </a:pPr>
            <a:r>
              <a:rPr lang="en-US" sz="4400" b="1" dirty="0" smtClean="0"/>
              <a:t>Electrical Conductivity</a:t>
            </a:r>
          </a:p>
          <a:p>
            <a:pPr>
              <a:buFont typeface="Wingdings" pitchFamily="2" charset="2"/>
              <a:buChar char="Ø"/>
            </a:pPr>
            <a:r>
              <a:rPr lang="en-US" dirty="0"/>
              <a:t>Electrical conductivity (EC) is the ability of a substance to conduct electricity and can be used to infer the amount of polar molecules that are in solution. </a:t>
            </a:r>
            <a:endParaRPr lang="en-US" dirty="0" smtClean="0"/>
          </a:p>
          <a:p>
            <a:pPr marL="0" indent="0">
              <a:buNone/>
            </a:pPr>
            <a:endParaRPr lang="en-US" dirty="0" smtClean="0"/>
          </a:p>
          <a:p>
            <a:pPr>
              <a:buFont typeface="Wingdings" pitchFamily="2" charset="2"/>
              <a:buChar char="Ø"/>
            </a:pPr>
            <a:r>
              <a:rPr lang="en-US" dirty="0" smtClean="0"/>
              <a:t>EC </a:t>
            </a:r>
            <a:r>
              <a:rPr lang="en-US" dirty="0"/>
              <a:t>is measured by applying an alternating electrical current to two electrodes and measuring the resistance between them. Then the inverse is calculated to obtain EC.</a:t>
            </a:r>
          </a:p>
          <a:p>
            <a:pPr>
              <a:buFont typeface="Wingdings" pitchFamily="2" charset="2"/>
              <a:buChar char="Ø"/>
            </a:pPr>
            <a:endParaRPr lang="en-US" dirty="0" smtClean="0"/>
          </a:p>
          <a:p>
            <a:pPr>
              <a:buFont typeface="Wingdings" pitchFamily="2" charset="2"/>
              <a:buChar char="Ø"/>
            </a:pPr>
            <a:r>
              <a:rPr lang="en-US" sz="3000" dirty="0" smtClean="0"/>
              <a:t>Range: 0 to 23 </a:t>
            </a:r>
            <a:r>
              <a:rPr lang="en-US" sz="3000" dirty="0" err="1" smtClean="0"/>
              <a:t>dS</a:t>
            </a:r>
            <a:r>
              <a:rPr lang="en-US" sz="3000" dirty="0" smtClean="0"/>
              <a:t>/m (bulk)</a:t>
            </a:r>
          </a:p>
          <a:p>
            <a:pPr marL="0" indent="0">
              <a:buNone/>
            </a:pPr>
            <a:endParaRPr lang="en-US" sz="3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97352"/>
          </a:xfrm>
        </p:spPr>
        <p:txBody>
          <a:bodyPr>
            <a:normAutofit/>
          </a:bodyPr>
          <a:lstStyle/>
          <a:p>
            <a:pPr algn="ctr">
              <a:buNone/>
            </a:pPr>
            <a:r>
              <a:rPr lang="en-US" sz="4400" b="1" dirty="0" smtClean="0"/>
              <a:t>Temperature</a:t>
            </a:r>
          </a:p>
          <a:p>
            <a:pPr algn="ctr">
              <a:buNone/>
            </a:pPr>
            <a:endParaRPr lang="en-US" sz="4400" b="1" dirty="0" smtClean="0"/>
          </a:p>
          <a:p>
            <a:pPr>
              <a:buFont typeface="Wingdings" pitchFamily="2" charset="2"/>
              <a:buChar char="Ø"/>
            </a:pPr>
            <a:r>
              <a:rPr lang="en-US" dirty="0"/>
              <a:t>The 5TE uses a surface-mounted thermistor to take temperature readings. </a:t>
            </a:r>
            <a:endParaRPr lang="en-US" dirty="0" smtClean="0"/>
          </a:p>
          <a:p>
            <a:pPr>
              <a:buFont typeface="Wingdings" pitchFamily="2" charset="2"/>
              <a:buChar char="Ø"/>
            </a:pPr>
            <a:endParaRPr lang="en-US" dirty="0"/>
          </a:p>
          <a:p>
            <a:pPr>
              <a:buFont typeface="Wingdings" pitchFamily="2" charset="2"/>
              <a:buChar char="Ø"/>
            </a:pPr>
            <a:r>
              <a:rPr lang="en-US" dirty="0" smtClean="0"/>
              <a:t>The </a:t>
            </a:r>
            <a:r>
              <a:rPr lang="en-US" dirty="0"/>
              <a:t>5TE outputs temperature in </a:t>
            </a:r>
            <a:r>
              <a:rPr lang="en-US" baseline="30000" dirty="0"/>
              <a:t>◦</a:t>
            </a:r>
            <a:r>
              <a:rPr lang="en-US" dirty="0"/>
              <a:t>C.</a:t>
            </a:r>
          </a:p>
          <a:p>
            <a:pPr>
              <a:buFont typeface="Wingdings" pitchFamily="2" charset="2"/>
              <a:buChar char="Ø"/>
            </a:pPr>
            <a:endParaRPr lang="en-US" dirty="0" smtClean="0"/>
          </a:p>
          <a:p>
            <a:pPr>
              <a:buFont typeface="Wingdings" pitchFamily="2" charset="2"/>
              <a:buChar char="Ø"/>
            </a:pPr>
            <a:r>
              <a:rPr lang="en-US" sz="3000" dirty="0" smtClean="0"/>
              <a:t>Range: −40 to 50 ◦C</a:t>
            </a:r>
          </a:p>
          <a:p>
            <a:pPr marL="0" indent="0">
              <a:buNone/>
            </a:pPr>
            <a:endParaRPr lang="en-US" sz="3000" dirty="0" smtClean="0"/>
          </a:p>
          <a:p>
            <a:pPr>
              <a:buFont typeface="Wingdings" pitchFamily="2" charset="2"/>
              <a:buChar char="Ø"/>
            </a:pPr>
            <a:r>
              <a:rPr lang="en-US" sz="3000" dirty="0" smtClean="0"/>
              <a:t>Accuracy: ±1 ◦C</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19"/>
            <a:ext cx="8229600" cy="543261"/>
          </a:xfrm>
        </p:spPr>
        <p:txBody>
          <a:bodyPr>
            <a:normAutofit fontScale="90000"/>
          </a:bodyPr>
          <a:lstStyle/>
          <a:p>
            <a:r>
              <a:rPr lang="en-US" dirty="0" smtClean="0"/>
              <a:t>UART communication</a:t>
            </a:r>
            <a:endParaRPr lang="en-US" dirty="0"/>
          </a:p>
        </p:txBody>
      </p:sp>
      <p:sp>
        <p:nvSpPr>
          <p:cNvPr id="3" name="Content Placeholder 2"/>
          <p:cNvSpPr>
            <a:spLocks noGrp="1"/>
          </p:cNvSpPr>
          <p:nvPr>
            <p:ph idx="1"/>
          </p:nvPr>
        </p:nvSpPr>
        <p:spPr>
          <a:xfrm>
            <a:off x="467544" y="548680"/>
            <a:ext cx="8229600" cy="5001419"/>
          </a:xfrm>
        </p:spPr>
        <p:txBody>
          <a:bodyPr>
            <a:normAutofit fontScale="85000" lnSpcReduction="10000"/>
          </a:bodyPr>
          <a:lstStyle/>
          <a:p>
            <a:pPr>
              <a:buFont typeface="Wingdings" pitchFamily="2" charset="2"/>
              <a:buChar char="Ø"/>
            </a:pPr>
            <a:r>
              <a:rPr lang="en-US" dirty="0" smtClean="0"/>
              <a:t>UART is usually an integrated circuit used for serial communications over a computer or peripheral device serial port. UARTs are included in microcontrollers.</a:t>
            </a:r>
          </a:p>
          <a:p>
            <a:pPr>
              <a:buFont typeface="Wingdings" pitchFamily="2" charset="2"/>
              <a:buChar char="Ø"/>
            </a:pPr>
            <a:r>
              <a:rPr lang="en-US" dirty="0" smtClean="0"/>
              <a:t>The </a:t>
            </a:r>
            <a:r>
              <a:rPr lang="en-US" dirty="0"/>
              <a:t>Universal Asynchronous Receiver/Transmitter (UART) takes bytes of data and transmits the individual bits in a sequential fashion</a:t>
            </a:r>
            <a:r>
              <a:rPr lang="en-US" dirty="0" smtClean="0"/>
              <a:t>.</a:t>
            </a:r>
          </a:p>
          <a:p>
            <a:pPr>
              <a:buFont typeface="Wingdings" pitchFamily="2" charset="2"/>
              <a:buChar char="Ø"/>
            </a:pPr>
            <a:r>
              <a:rPr lang="en-US" dirty="0" smtClean="0"/>
              <a:t>Serial transmission of digital information (bits) through a single wire or other medium is less costly than parallel transmission through multiple wires.</a:t>
            </a:r>
          </a:p>
          <a:p>
            <a:pPr>
              <a:buFont typeface="Wingdings" pitchFamily="2" charset="2"/>
              <a:buChar char="Ø"/>
            </a:pPr>
            <a:r>
              <a:rPr lang="en-US" dirty="0"/>
              <a:t>The data format is 1-start bit, 8-data bits &amp; 2-stop bits. </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275493221"/>
              </p:ext>
            </p:extLst>
          </p:nvPr>
        </p:nvGraphicFramePr>
        <p:xfrm>
          <a:off x="251520" y="4653136"/>
          <a:ext cx="8797720" cy="1996050"/>
        </p:xfrm>
        <a:graphic>
          <a:graphicData uri="http://schemas.openxmlformats.org/drawingml/2006/table">
            <a:tbl>
              <a:tblPr firstRow="1" firstCol="1" bandRow="1">
                <a:tableStyleId>{5C22544A-7EE6-4342-B048-85BDC9FD1C3A}</a:tableStyleId>
              </a:tblPr>
              <a:tblGrid>
                <a:gridCol w="638173"/>
                <a:gridCol w="741777"/>
                <a:gridCol w="741777"/>
                <a:gridCol w="741777"/>
                <a:gridCol w="741777"/>
                <a:gridCol w="741777"/>
                <a:gridCol w="741777"/>
                <a:gridCol w="741777"/>
                <a:gridCol w="741777"/>
                <a:gridCol w="741777"/>
                <a:gridCol w="741777"/>
                <a:gridCol w="741777"/>
              </a:tblGrid>
              <a:tr h="328852">
                <a:tc gridSpan="12">
                  <a:txBody>
                    <a:bodyPr/>
                    <a:lstStyle/>
                    <a:p>
                      <a:pPr algn="ctr">
                        <a:lnSpc>
                          <a:spcPts val="1120"/>
                        </a:lnSpc>
                        <a:spcBef>
                          <a:spcPts val="1200"/>
                        </a:spcBef>
                        <a:spcAft>
                          <a:spcPts val="1200"/>
                        </a:spcAft>
                      </a:pPr>
                      <a:r>
                        <a:rPr lang="en-US" sz="1100" dirty="0">
                          <a:effectLst/>
                        </a:rPr>
                        <a:t>The right-most (least significant) data bit is always transmitted first. If parity is present, the parity bit comes after the data bits but before the stop bit(s).</a:t>
                      </a:r>
                      <a:endParaRPr lang="en-US" sz="1100" dirty="0">
                        <a:effectLst/>
                        <a:latin typeface="Times New Roman"/>
                        <a:ea typeface="Times New Roman"/>
                      </a:endParaRPr>
                    </a:p>
                  </a:txBody>
                  <a:tcPr marL="24726" marR="24726" marT="24726" marB="24726"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82722">
                <a:tc>
                  <a:txBody>
                    <a:bodyPr/>
                    <a:lstStyle/>
                    <a:p>
                      <a:pPr algn="ctr">
                        <a:lnSpc>
                          <a:spcPts val="1120"/>
                        </a:lnSpc>
                        <a:spcBef>
                          <a:spcPts val="1200"/>
                        </a:spcBef>
                        <a:spcAft>
                          <a:spcPts val="1200"/>
                        </a:spcAft>
                      </a:pPr>
                      <a:r>
                        <a:rPr lang="en-US" sz="1100">
                          <a:effectLst/>
                        </a:rPr>
                        <a:t>Bit number</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1</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dirty="0">
                          <a:effectLst/>
                        </a:rPr>
                        <a:t>2</a:t>
                      </a:r>
                      <a:endParaRPr lang="en-US" sz="1100" dirty="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3</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dirty="0">
                          <a:effectLst/>
                        </a:rPr>
                        <a:t>4</a:t>
                      </a:r>
                      <a:endParaRPr lang="en-US" sz="1100" dirty="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dirty="0">
                          <a:effectLst/>
                        </a:rPr>
                        <a:t>5</a:t>
                      </a:r>
                      <a:endParaRPr lang="en-US" sz="1100" dirty="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6</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7</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8</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9</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10</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11</a:t>
                      </a:r>
                      <a:endParaRPr lang="en-US" sz="1100">
                        <a:effectLst/>
                        <a:latin typeface="Times New Roman"/>
                        <a:ea typeface="Times New Roman"/>
                      </a:endParaRPr>
                    </a:p>
                  </a:txBody>
                  <a:tcPr marL="24726" marR="24726" marT="24726" marB="24726" anchor="ctr"/>
                </a:tc>
              </a:tr>
              <a:tr h="205843">
                <a:tc>
                  <a:txBody>
                    <a:bodyPr/>
                    <a:lstStyle/>
                    <a:p>
                      <a:pPr>
                        <a:lnSpc>
                          <a:spcPct val="115000"/>
                        </a:lnSpc>
                      </a:pPr>
                      <a:endParaRPr lang="en-US" sz="1100">
                        <a:effectLst/>
                        <a:latin typeface="Calibri"/>
                      </a:endParaRPr>
                    </a:p>
                  </a:txBody>
                  <a:tcPr marL="24726" marR="24726" marT="24726" marB="24726" anchor="ctr"/>
                </a:tc>
                <a:tc>
                  <a:txBody>
                    <a:bodyPr/>
                    <a:lstStyle/>
                    <a:p>
                      <a:pPr algn="ctr">
                        <a:lnSpc>
                          <a:spcPts val="1120"/>
                        </a:lnSpc>
                        <a:spcBef>
                          <a:spcPts val="1200"/>
                        </a:spcBef>
                        <a:spcAft>
                          <a:spcPts val="1200"/>
                        </a:spcAft>
                      </a:pPr>
                      <a:r>
                        <a:rPr lang="en-US" sz="1100">
                          <a:effectLst/>
                        </a:rPr>
                        <a:t>Start bit</a:t>
                      </a:r>
                      <a:endParaRPr lang="en-US" sz="1100">
                        <a:effectLst/>
                        <a:latin typeface="Times New Roman"/>
                        <a:ea typeface="Times New Roman"/>
                      </a:endParaRPr>
                    </a:p>
                  </a:txBody>
                  <a:tcPr marL="24726" marR="24726" marT="24726" marB="24726" anchor="ctr"/>
                </a:tc>
                <a:tc gridSpan="8">
                  <a:txBody>
                    <a:bodyPr/>
                    <a:lstStyle/>
                    <a:p>
                      <a:pPr algn="ctr">
                        <a:lnSpc>
                          <a:spcPts val="1120"/>
                        </a:lnSpc>
                        <a:spcBef>
                          <a:spcPts val="1200"/>
                        </a:spcBef>
                        <a:spcAft>
                          <a:spcPts val="1200"/>
                        </a:spcAft>
                      </a:pPr>
                      <a:r>
                        <a:rPr lang="en-US" sz="1100">
                          <a:effectLst/>
                        </a:rPr>
                        <a:t>5–8 data bits</a:t>
                      </a:r>
                      <a:endParaRPr lang="en-US" sz="1100">
                        <a:effectLst/>
                        <a:latin typeface="Times New Roman"/>
                        <a:ea typeface="Times New Roman"/>
                      </a:endParaRPr>
                    </a:p>
                  </a:txBody>
                  <a:tcPr marL="24726" marR="24726" marT="24726" marB="24726"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ts val="1120"/>
                        </a:lnSpc>
                        <a:spcBef>
                          <a:spcPts val="1200"/>
                        </a:spcBef>
                        <a:spcAft>
                          <a:spcPts val="1200"/>
                        </a:spcAft>
                      </a:pPr>
                      <a:r>
                        <a:rPr lang="en-US" sz="1100">
                          <a:effectLst/>
                        </a:rPr>
                        <a:t>Stop bit(s)</a:t>
                      </a:r>
                      <a:endParaRPr lang="en-US" sz="1100">
                        <a:effectLst/>
                        <a:latin typeface="Times New Roman"/>
                        <a:ea typeface="Times New Roman"/>
                      </a:endParaRPr>
                    </a:p>
                  </a:txBody>
                  <a:tcPr marL="24726" marR="24726" marT="24726" marB="24726" anchor="ctr"/>
                </a:tc>
                <a:tc hMerge="1">
                  <a:txBody>
                    <a:bodyPr/>
                    <a:lstStyle/>
                    <a:p>
                      <a:endParaRPr lang="en-US"/>
                    </a:p>
                  </a:txBody>
                  <a:tcPr/>
                </a:tc>
              </a:tr>
              <a:tr h="205843">
                <a:tc>
                  <a:txBody>
                    <a:bodyPr/>
                    <a:lstStyle/>
                    <a:p>
                      <a:pPr>
                        <a:lnSpc>
                          <a:spcPct val="115000"/>
                        </a:lnSpc>
                      </a:pPr>
                      <a:endParaRPr lang="en-US" sz="1100">
                        <a:effectLst/>
                        <a:latin typeface="Calibri"/>
                      </a:endParaRPr>
                    </a:p>
                  </a:txBody>
                  <a:tcPr marL="24726" marR="24726" marT="24726" marB="24726" anchor="ctr"/>
                </a:tc>
                <a:tc>
                  <a:txBody>
                    <a:bodyPr/>
                    <a:lstStyle/>
                    <a:p>
                      <a:pPr>
                        <a:lnSpc>
                          <a:spcPts val="1120"/>
                        </a:lnSpc>
                        <a:spcBef>
                          <a:spcPts val="1200"/>
                        </a:spcBef>
                        <a:spcAft>
                          <a:spcPts val="1200"/>
                        </a:spcAft>
                      </a:pPr>
                      <a:r>
                        <a:rPr lang="en-US" sz="1100">
                          <a:effectLst/>
                        </a:rPr>
                        <a:t>Start</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0</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1</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2</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3</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4</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5</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6</a:t>
                      </a:r>
                      <a:endParaRPr lang="en-US" sz="1100">
                        <a:effectLst/>
                        <a:latin typeface="Times New Roman"/>
                        <a:ea typeface="Times New Roman"/>
                      </a:endParaRPr>
                    </a:p>
                  </a:txBody>
                  <a:tcPr marL="24726" marR="24726" marT="24726" marB="24726" anchor="ctr"/>
                </a:tc>
                <a:tc>
                  <a:txBody>
                    <a:bodyPr/>
                    <a:lstStyle/>
                    <a:p>
                      <a:pPr>
                        <a:lnSpc>
                          <a:spcPts val="1120"/>
                        </a:lnSpc>
                        <a:spcBef>
                          <a:spcPts val="1200"/>
                        </a:spcBef>
                        <a:spcAft>
                          <a:spcPts val="1200"/>
                        </a:spcAft>
                      </a:pPr>
                      <a:r>
                        <a:rPr lang="en-US" sz="1100">
                          <a:effectLst/>
                        </a:rPr>
                        <a:t>Data 7</a:t>
                      </a:r>
                      <a:endParaRPr lang="en-US" sz="1100">
                        <a:effectLst/>
                        <a:latin typeface="Times New Roman"/>
                        <a:ea typeface="Times New Roman"/>
                      </a:endParaRPr>
                    </a:p>
                  </a:txBody>
                  <a:tcPr marL="24726" marR="24726" marT="24726" marB="24726" anchor="ctr"/>
                </a:tc>
                <a:tc gridSpan="2">
                  <a:txBody>
                    <a:bodyPr/>
                    <a:lstStyle/>
                    <a:p>
                      <a:pPr>
                        <a:lnSpc>
                          <a:spcPts val="1120"/>
                        </a:lnSpc>
                        <a:spcBef>
                          <a:spcPts val="1200"/>
                        </a:spcBef>
                        <a:spcAft>
                          <a:spcPts val="1200"/>
                        </a:spcAft>
                      </a:pPr>
                      <a:r>
                        <a:rPr lang="en-US" sz="1100" dirty="0">
                          <a:effectLst/>
                        </a:rPr>
                        <a:t>Stop</a:t>
                      </a:r>
                      <a:endParaRPr lang="en-US" sz="1100" dirty="0">
                        <a:effectLst/>
                        <a:latin typeface="Times New Roman"/>
                        <a:ea typeface="Times New Roman"/>
                      </a:endParaRPr>
                    </a:p>
                  </a:txBody>
                  <a:tcPr marL="24726" marR="24726" marT="24726" marB="24726" anchor="ct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850"/>
            <a:ext cx="8229600" cy="864096"/>
          </a:xfrm>
        </p:spPr>
        <p:txBody>
          <a:bodyPr>
            <a:noAutofit/>
          </a:bodyPr>
          <a:lstStyle/>
          <a:p>
            <a:r>
              <a:rPr lang="en-US" sz="3600" b="1" dirty="0" smtClean="0"/>
              <a:t>DATA </a:t>
            </a:r>
            <a:r>
              <a:rPr lang="en-US" sz="3600" b="1" dirty="0"/>
              <a:t>FORMAT DESCRIPTION</a:t>
            </a:r>
            <a:br>
              <a:rPr lang="en-US" sz="3600" b="1" dirty="0"/>
            </a:br>
            <a:endParaRPr lang="en-US" sz="3600" b="1" dirty="0"/>
          </a:p>
        </p:txBody>
      </p:sp>
      <p:sp>
        <p:nvSpPr>
          <p:cNvPr id="3" name="Content Placeholder 2"/>
          <p:cNvSpPr>
            <a:spLocks noGrp="1"/>
          </p:cNvSpPr>
          <p:nvPr>
            <p:ph idx="1"/>
          </p:nvPr>
        </p:nvSpPr>
        <p:spPr>
          <a:xfrm>
            <a:off x="395536" y="692696"/>
            <a:ext cx="8229600" cy="5145435"/>
          </a:xfrm>
        </p:spPr>
        <p:txBody>
          <a:bodyPr/>
          <a:lstStyle/>
          <a:p>
            <a:pPr>
              <a:buFont typeface="Wingdings" pitchFamily="2" charset="2"/>
              <a:buChar char="Ø"/>
            </a:pPr>
            <a:r>
              <a:rPr lang="en-US" dirty="0"/>
              <a:t>The data string output by the sensor should be in a format similar to the one below:</a:t>
            </a:r>
            <a:br>
              <a:rPr lang="en-US" dirty="0"/>
            </a:br>
            <a:r>
              <a:rPr lang="en-US" dirty="0"/>
              <a:t> </a:t>
            </a:r>
            <a:r>
              <a:rPr lang="en-US" dirty="0" smtClean="0"/>
              <a:t>56 </a:t>
            </a:r>
            <a:r>
              <a:rPr lang="en-US" dirty="0"/>
              <a:t>432 645&lt;0D&gt;</a:t>
            </a:r>
            <a:r>
              <a:rPr lang="en-US" dirty="0" err="1"/>
              <a:t>zG</a:t>
            </a:r>
            <a:r>
              <a:rPr lang="en-US" dirty="0"/>
              <a:t>&lt;0D&gt;&lt;0A</a:t>
            </a:r>
            <a:r>
              <a:rPr lang="en-US" dirty="0" smtClean="0"/>
              <a:t>&gt;</a:t>
            </a:r>
          </a:p>
          <a:p>
            <a:pPr marL="0" indent="0">
              <a:buNone/>
            </a:pP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6672514"/>
              </p:ext>
            </p:extLst>
          </p:nvPr>
        </p:nvGraphicFramePr>
        <p:xfrm>
          <a:off x="539552" y="2722324"/>
          <a:ext cx="8064896" cy="4131310"/>
        </p:xfrm>
        <a:graphic>
          <a:graphicData uri="http://schemas.openxmlformats.org/drawingml/2006/table">
            <a:tbl>
              <a:tblPr firstRow="1" firstCol="1" bandRow="1">
                <a:tableStyleId>{5C22544A-7EE6-4342-B048-85BDC9FD1C3A}</a:tableStyleId>
              </a:tblPr>
              <a:tblGrid>
                <a:gridCol w="1380707"/>
                <a:gridCol w="6684189"/>
              </a:tblGrid>
              <a:tr h="729361">
                <a:tc>
                  <a:txBody>
                    <a:bodyPr/>
                    <a:lstStyle/>
                    <a:p>
                      <a:pPr algn="just">
                        <a:lnSpc>
                          <a:spcPct val="150000"/>
                        </a:lnSpc>
                        <a:spcAft>
                          <a:spcPts val="0"/>
                        </a:spcAft>
                      </a:pPr>
                      <a:r>
                        <a:rPr lang="en-US" sz="1800" dirty="0">
                          <a:effectLst/>
                        </a:rPr>
                        <a:t>z</a:t>
                      </a:r>
                      <a:endParaRPr lang="en-US" sz="1800" dirty="0">
                        <a:effectLst/>
                        <a:latin typeface="Times New Roman"/>
                        <a:ea typeface="Times New Roman"/>
                      </a:endParaRPr>
                    </a:p>
                  </a:txBody>
                  <a:tcPr marL="67310" marR="69850" marT="1270" marB="0"/>
                </a:tc>
                <a:tc>
                  <a:txBody>
                    <a:bodyPr/>
                    <a:lstStyle/>
                    <a:p>
                      <a:pPr algn="just">
                        <a:lnSpc>
                          <a:spcPct val="150000"/>
                        </a:lnSpc>
                        <a:spcAft>
                          <a:spcPts val="0"/>
                        </a:spcAft>
                      </a:pPr>
                      <a:r>
                        <a:rPr lang="en-US" sz="1800" dirty="0">
                          <a:effectLst/>
                        </a:rPr>
                        <a:t>Sensor Type.  This character is used to indicate the sensor type.  z is used for 5TE sensors, and x is used for 5TM sensors.</a:t>
                      </a:r>
                      <a:endParaRPr lang="en-US" sz="1800" dirty="0">
                        <a:effectLst/>
                        <a:latin typeface="Times New Roman"/>
                        <a:ea typeface="Times New Roman"/>
                      </a:endParaRPr>
                    </a:p>
                  </a:txBody>
                  <a:tcPr marL="67310" marR="69850" marT="1270" marB="0"/>
                </a:tc>
              </a:tr>
              <a:tr h="2285694">
                <a:tc>
                  <a:txBody>
                    <a:bodyPr/>
                    <a:lstStyle/>
                    <a:p>
                      <a:pPr algn="just">
                        <a:lnSpc>
                          <a:spcPct val="150000"/>
                        </a:lnSpc>
                        <a:spcAft>
                          <a:spcPts val="0"/>
                        </a:spcAft>
                      </a:pPr>
                      <a:r>
                        <a:rPr lang="en-US" sz="1800">
                          <a:effectLst/>
                        </a:rPr>
                        <a:t>G</a:t>
                      </a:r>
                      <a:endParaRPr lang="en-US" sz="1800">
                        <a:effectLst/>
                        <a:latin typeface="Times New Roman"/>
                        <a:ea typeface="Times New Roman"/>
                      </a:endParaRPr>
                    </a:p>
                  </a:txBody>
                  <a:tcPr marL="67310" marR="69850" marT="1270" marB="0"/>
                </a:tc>
                <a:tc>
                  <a:txBody>
                    <a:bodyPr/>
                    <a:lstStyle/>
                    <a:p>
                      <a:pPr marR="234950" algn="just">
                        <a:lnSpc>
                          <a:spcPct val="150000"/>
                        </a:lnSpc>
                        <a:spcAft>
                          <a:spcPts val="120"/>
                        </a:spcAft>
                      </a:pPr>
                      <a:r>
                        <a:rPr lang="en-US" sz="1800" dirty="0">
                          <a:effectLst/>
                        </a:rPr>
                        <a:t>Checksum.  This one character checksum is used in our instruments to ensure that the data transmitted </a:t>
                      </a:r>
                      <a:r>
                        <a:rPr lang="en-US" sz="1800" dirty="0" smtClean="0">
                          <a:effectLst/>
                        </a:rPr>
                        <a:t>are </a:t>
                      </a:r>
                      <a:r>
                        <a:rPr lang="en-US" sz="1800" dirty="0">
                          <a:effectLst/>
                        </a:rPr>
                        <a:t>valid.  The checksum is used for sections listed above:  56 432 645&lt;0D&gt;z</a:t>
                      </a:r>
                    </a:p>
                    <a:p>
                      <a:pPr algn="just">
                        <a:lnSpc>
                          <a:spcPct val="150000"/>
                        </a:lnSpc>
                        <a:spcAft>
                          <a:spcPts val="0"/>
                        </a:spcAft>
                      </a:pPr>
                      <a:r>
                        <a:rPr lang="en-US" sz="1800" dirty="0">
                          <a:effectLst/>
                        </a:rPr>
                        <a:t> </a:t>
                      </a:r>
                    </a:p>
                    <a:p>
                      <a:pPr algn="just">
                        <a:lnSpc>
                          <a:spcPct val="150000"/>
                        </a:lnSpc>
                        <a:spcAft>
                          <a:spcPts val="0"/>
                        </a:spcAft>
                      </a:pPr>
                      <a:r>
                        <a:rPr lang="en-US" sz="1800" dirty="0">
                          <a:effectLst/>
                        </a:rPr>
                        <a:t>See the following function for an example of how to implement the checksum algorithm in C.</a:t>
                      </a:r>
                      <a:endParaRPr lang="en-US" sz="1800" dirty="0">
                        <a:effectLst/>
                        <a:latin typeface="Times New Roman"/>
                        <a:ea typeface="Times New Roman"/>
                      </a:endParaRPr>
                    </a:p>
                  </a:txBody>
                  <a:tcPr marL="67310" marR="69850" marT="1270" marB="0"/>
                </a:tc>
              </a:tr>
              <a:tr h="531785">
                <a:tc>
                  <a:txBody>
                    <a:bodyPr/>
                    <a:lstStyle/>
                    <a:p>
                      <a:pPr algn="just">
                        <a:lnSpc>
                          <a:spcPct val="150000"/>
                        </a:lnSpc>
                        <a:spcAft>
                          <a:spcPts val="0"/>
                        </a:spcAft>
                      </a:pPr>
                      <a:r>
                        <a:rPr lang="en-US" sz="1800">
                          <a:effectLst/>
                        </a:rPr>
                        <a:t>&lt;0D&gt;&lt;0A&gt;</a:t>
                      </a:r>
                      <a:endParaRPr lang="en-US" sz="1800">
                        <a:effectLst/>
                        <a:latin typeface="Times New Roman"/>
                        <a:ea typeface="Times New Roman"/>
                      </a:endParaRPr>
                    </a:p>
                  </a:txBody>
                  <a:tcPr marL="67310" marR="69850" marT="1270" marB="0"/>
                </a:tc>
                <a:tc>
                  <a:txBody>
                    <a:bodyPr/>
                    <a:lstStyle/>
                    <a:p>
                      <a:pPr algn="just">
                        <a:lnSpc>
                          <a:spcPct val="150000"/>
                        </a:lnSpc>
                        <a:spcAft>
                          <a:spcPts val="0"/>
                        </a:spcAft>
                      </a:pPr>
                      <a:r>
                        <a:rPr lang="en-US" sz="1800" dirty="0">
                          <a:effectLst/>
                        </a:rPr>
                        <a:t>The carriage return and line feed are used to signal the end of the meta data section and the end of the transmission.</a:t>
                      </a:r>
                      <a:endParaRPr lang="en-US" sz="1800" dirty="0">
                        <a:effectLst/>
                        <a:latin typeface="Times New Roman"/>
                        <a:ea typeface="Times New Roman"/>
                      </a:endParaRPr>
                    </a:p>
                  </a:txBody>
                  <a:tcPr marL="67310" marR="69850" marT="1270" marB="0"/>
                </a:tc>
              </a:tr>
            </a:tbl>
          </a:graphicData>
        </a:graphic>
      </p:graphicFrame>
      <p:sp>
        <p:nvSpPr>
          <p:cNvPr id="5" name="Rectangle 1"/>
          <p:cNvSpPr>
            <a:spLocks noChangeArrowheads="1"/>
          </p:cNvSpPr>
          <p:nvPr/>
        </p:nvSpPr>
        <p:spPr bwMode="auto">
          <a:xfrm>
            <a:off x="395536" y="2364849"/>
            <a:ext cx="23752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ea typeface="Times New Roman" pitchFamily="18" charset="0"/>
                <a:cs typeface="Arial" pitchFamily="34" charset="0"/>
              </a:rPr>
              <a:t>Meta data:</a:t>
            </a: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429109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6707" y="21837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Networking</a:t>
            </a:r>
            <a:endParaRPr lang="en-US" dirty="0"/>
          </a:p>
        </p:txBody>
      </p:sp>
      <p:sp>
        <p:nvSpPr>
          <p:cNvPr id="5" name="Rectangle 4"/>
          <p:cNvSpPr/>
          <p:nvPr/>
        </p:nvSpPr>
        <p:spPr>
          <a:xfrm>
            <a:off x="7728397" y="4696073"/>
            <a:ext cx="1371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Sensors deployed in Agricultural </a:t>
            </a:r>
          </a:p>
          <a:p>
            <a:pPr algn="ctr"/>
            <a:r>
              <a:rPr lang="en-US" dirty="0" smtClean="0"/>
              <a:t>Field</a:t>
            </a:r>
            <a:endParaRPr lang="en-US" dirty="0"/>
          </a:p>
        </p:txBody>
      </p:sp>
      <p:cxnSp>
        <p:nvCxnSpPr>
          <p:cNvPr id="6" name="Straight Arrow Connector 5"/>
          <p:cNvCxnSpPr/>
          <p:nvPr/>
        </p:nvCxnSpPr>
        <p:spPr>
          <a:xfrm rot="10800000">
            <a:off x="6356797" y="5305673"/>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61397" y="4772273"/>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TelosB</a:t>
            </a:r>
            <a:r>
              <a:rPr lang="en-US" dirty="0" smtClean="0"/>
              <a:t> mote</a:t>
            </a:r>
            <a:endParaRPr lang="en-US" dirty="0"/>
          </a:p>
        </p:txBody>
      </p:sp>
      <p:sp>
        <p:nvSpPr>
          <p:cNvPr id="8" name="TextBox 7"/>
          <p:cNvSpPr txBox="1"/>
          <p:nvPr/>
        </p:nvSpPr>
        <p:spPr>
          <a:xfrm>
            <a:off x="6509196" y="4077072"/>
            <a:ext cx="1066800" cy="923330"/>
          </a:xfrm>
          <a:prstGeom prst="rect">
            <a:avLst/>
          </a:prstGeom>
          <a:noFill/>
        </p:spPr>
        <p:txBody>
          <a:bodyPr wrap="square" rtlCol="0">
            <a:spAutoFit/>
          </a:bodyPr>
          <a:lstStyle/>
          <a:p>
            <a:r>
              <a:rPr lang="en-US" dirty="0" smtClean="0"/>
              <a:t>Via Field network  CoAP</a:t>
            </a:r>
            <a:endParaRPr lang="en-US" dirty="0"/>
          </a:p>
        </p:txBody>
      </p:sp>
      <p:cxnSp>
        <p:nvCxnSpPr>
          <p:cNvPr id="9" name="Straight Arrow Connector 8"/>
          <p:cNvCxnSpPr/>
          <p:nvPr/>
        </p:nvCxnSpPr>
        <p:spPr>
          <a:xfrm rot="10800000">
            <a:off x="4680397" y="5229473"/>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84997" y="4772273"/>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CoAP</a:t>
            </a:r>
            <a:r>
              <a:rPr lang="en-US" dirty="0" smtClean="0"/>
              <a:t> border router</a:t>
            </a:r>
            <a:endParaRPr lang="en-US" dirty="0"/>
          </a:p>
        </p:txBody>
      </p:sp>
      <p:sp>
        <p:nvSpPr>
          <p:cNvPr id="11" name="Rectangle 10"/>
          <p:cNvSpPr/>
          <p:nvPr/>
        </p:nvSpPr>
        <p:spPr>
          <a:xfrm>
            <a:off x="1708597" y="4772273"/>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IPV6 Backbone</a:t>
            </a:r>
            <a:endParaRPr lang="en-US" dirty="0"/>
          </a:p>
        </p:txBody>
      </p:sp>
      <p:sp>
        <p:nvSpPr>
          <p:cNvPr id="12" name="Rectangle 11"/>
          <p:cNvSpPr/>
          <p:nvPr/>
        </p:nvSpPr>
        <p:spPr>
          <a:xfrm>
            <a:off x="184597" y="4772273"/>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a:t>
            </a:r>
            <a:endParaRPr lang="en-US" dirty="0"/>
          </a:p>
        </p:txBody>
      </p:sp>
      <p:cxnSp>
        <p:nvCxnSpPr>
          <p:cNvPr id="13" name="Straight Arrow Connector 12"/>
          <p:cNvCxnSpPr/>
          <p:nvPr/>
        </p:nvCxnSpPr>
        <p:spPr>
          <a:xfrm rot="10800000">
            <a:off x="3003997" y="5305673"/>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1479997" y="5305673"/>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9551" y="1213117"/>
            <a:ext cx="8208913" cy="2400657"/>
          </a:xfrm>
          <a:prstGeom prst="rect">
            <a:avLst/>
          </a:prstGeom>
        </p:spPr>
        <p:txBody>
          <a:bodyPr wrap="square">
            <a:spAutoFit/>
          </a:bodyPr>
          <a:lstStyle/>
          <a:p>
            <a:r>
              <a:rPr lang="en-US" sz="3000" dirty="0" smtClean="0"/>
              <a:t>The block diagram shown below shows the monitoring of remote agricultural sensor resources using CoAP. The architecture has two network segments, namely </a:t>
            </a:r>
            <a:r>
              <a:rPr lang="en-US" sz="3000" b="1" dirty="0" smtClean="0"/>
              <a:t>Agricultural field network</a:t>
            </a:r>
            <a:r>
              <a:rPr lang="en-US" sz="3000" dirty="0" smtClean="0"/>
              <a:t> and </a:t>
            </a:r>
            <a:r>
              <a:rPr lang="en-US" sz="3000" b="1" dirty="0" smtClean="0"/>
              <a:t>Monitoring Network. </a:t>
            </a:r>
            <a:endParaRPr lang="en-US" sz="3000" b="1" dirty="0"/>
          </a:p>
        </p:txBody>
      </p:sp>
    </p:spTree>
    <p:extLst>
      <p:ext uri="{BB962C8B-B14F-4D97-AF65-F5344CB8AC3E}">
        <p14:creationId xmlns:p14="http://schemas.microsoft.com/office/powerpoint/2010/main" val="2228240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b="1" dirty="0" smtClean="0"/>
              <a:t>Field Network</a:t>
            </a:r>
            <a:endParaRPr lang="en-US" b="1" dirty="0"/>
          </a:p>
        </p:txBody>
      </p:sp>
      <p:pic>
        <p:nvPicPr>
          <p:cNvPr id="10242" name="Picture 2" descr="C:\Users\prashantt\Pictures\ernet.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25918"/>
            <a:ext cx="8640960" cy="39712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83568" y="4797152"/>
            <a:ext cx="7272808" cy="2308324"/>
          </a:xfrm>
          <a:prstGeom prst="rect">
            <a:avLst/>
          </a:prstGeom>
        </p:spPr>
        <p:txBody>
          <a:bodyPr wrap="square">
            <a:spAutoFit/>
          </a:bodyPr>
          <a:lstStyle/>
          <a:p>
            <a:r>
              <a:rPr lang="en-US" sz="2400" b="1" dirty="0" smtClean="0"/>
              <a:t>Field network </a:t>
            </a:r>
            <a:r>
              <a:rPr lang="en-US" sz="2400" dirty="0" smtClean="0"/>
              <a:t>consist of motes that are interfaced to soil sensors. The motes run CoAP server managing the monitorable CoAP resources. The soil sensor resources and onboard sensor resources can be discovered and CoAP methods can be acted on them. </a:t>
            </a:r>
          </a:p>
          <a:p>
            <a:endParaRPr lang="en-US" sz="2400" dirty="0"/>
          </a:p>
        </p:txBody>
      </p:sp>
    </p:spTree>
    <p:extLst>
      <p:ext uri="{BB962C8B-B14F-4D97-AF65-F5344CB8AC3E}">
        <p14:creationId xmlns:p14="http://schemas.microsoft.com/office/powerpoint/2010/main" val="3603228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a:t>In the project, the concepts of WSN have been applied to precision agriculture wherein soil parameters are measured in remote locations and </a:t>
            </a:r>
            <a:r>
              <a:rPr lang="en-US" dirty="0" smtClean="0"/>
              <a:t>are made available </a:t>
            </a:r>
            <a:r>
              <a:rPr lang="en-US" dirty="0"/>
              <a:t>to the farmers. </a:t>
            </a:r>
            <a:endParaRPr lang="en-US" dirty="0" smtClean="0"/>
          </a:p>
          <a:p>
            <a:pPr marL="0" indent="0">
              <a:buNone/>
            </a:pPr>
            <a:endParaRPr lang="en-US" dirty="0" smtClean="0"/>
          </a:p>
          <a:p>
            <a:pPr>
              <a:buFont typeface="Wingdings" pitchFamily="2" charset="2"/>
              <a:buChar char="Ø"/>
            </a:pPr>
            <a:r>
              <a:rPr lang="en-US" dirty="0" smtClean="0"/>
              <a:t>This </a:t>
            </a:r>
            <a:r>
              <a:rPr lang="en-US" dirty="0"/>
              <a:t>allows the </a:t>
            </a:r>
            <a:r>
              <a:rPr lang="en-US" dirty="0" smtClean="0"/>
              <a:t>farmers and agriculture scientists </a:t>
            </a:r>
            <a:r>
              <a:rPr lang="en-US" dirty="0"/>
              <a:t>to analyze the parameters and determine the condition of the soil and initiate steps if necessary.</a:t>
            </a:r>
          </a:p>
          <a:p>
            <a:pPr>
              <a:buFont typeface="Wingdings" pitchFamily="2" charset="2"/>
              <a:buChar char="Ø"/>
            </a:pPr>
            <a:endParaRPr lang="en-US" dirty="0"/>
          </a:p>
        </p:txBody>
      </p:sp>
    </p:spTree>
    <p:extLst>
      <p:ext uri="{BB962C8B-B14F-4D97-AF65-F5344CB8AC3E}">
        <p14:creationId xmlns:p14="http://schemas.microsoft.com/office/powerpoint/2010/main" val="4062821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irish.E\Desktop\rpl.JPG"/>
          <p:cNvPicPr>
            <a:picLocks noChangeAspect="1" noChangeArrowheads="1"/>
          </p:cNvPicPr>
          <p:nvPr/>
        </p:nvPicPr>
        <p:blipFill>
          <a:blip r:embed="rId2"/>
          <a:srcRect/>
          <a:stretch>
            <a:fillRect/>
          </a:stretch>
        </p:blipFill>
        <p:spPr bwMode="auto">
          <a:xfrm>
            <a:off x="285720" y="1785926"/>
            <a:ext cx="8773310" cy="4500594"/>
          </a:xfrm>
          <a:prstGeom prst="rect">
            <a:avLst/>
          </a:prstGeom>
          <a:noFill/>
        </p:spPr>
      </p:pic>
      <p:sp>
        <p:nvSpPr>
          <p:cNvPr id="3" name="Title 2"/>
          <p:cNvSpPr>
            <a:spLocks noGrp="1"/>
          </p:cNvSpPr>
          <p:nvPr>
            <p:ph type="title"/>
          </p:nvPr>
        </p:nvSpPr>
        <p:spPr/>
        <p:txBody>
          <a:bodyPr>
            <a:normAutofit fontScale="90000"/>
          </a:bodyPr>
          <a:lstStyle/>
          <a:p>
            <a:r>
              <a:rPr lang="de-DE" sz="2400" b="1" dirty="0" smtClean="0">
                <a:latin typeface="Times New Roman" pitchFamily="18" charset="0"/>
                <a:cs typeface="Times New Roman" pitchFamily="18" charset="0"/>
              </a:rPr>
              <a:t>Routing Protocol for Low power and Lossy Networks (RPL)</a:t>
            </a:r>
            <a:br>
              <a:rPr lang="de-DE" sz="2400" b="1" dirty="0" smtClean="0">
                <a:latin typeface="Times New Roman" pitchFamily="18" charset="0"/>
                <a:cs typeface="Times New Roman" pitchFamily="18" charset="0"/>
              </a:rPr>
            </a:br>
            <a:r>
              <a:rPr lang="de-DE" sz="2400" b="1" dirty="0" smtClean="0">
                <a:latin typeface="Times New Roman" pitchFamily="18" charset="0"/>
                <a:cs typeface="Times New Roman" pitchFamily="18" charset="0"/>
              </a:rPr>
              <a:t/>
            </a:r>
            <a:br>
              <a:rPr lang="de-DE" sz="2400" b="1" dirty="0" smtClean="0">
                <a:latin typeface="Times New Roman" pitchFamily="18" charset="0"/>
                <a:cs typeface="Times New Roman" pitchFamily="18" charset="0"/>
              </a:rPr>
            </a:br>
            <a:r>
              <a:rPr lang="de-DE" sz="2400" b="1" dirty="0" smtClean="0">
                <a:latin typeface="Times New Roman" pitchFamily="18" charset="0"/>
                <a:cs typeface="Times New Roman" pitchFamily="18" charset="0"/>
              </a:rPr>
              <a:t>in a DODAG configuration</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599244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Network</a:t>
            </a:r>
            <a:endParaRPr lang="en-US" dirty="0"/>
          </a:p>
        </p:txBody>
      </p:sp>
      <p:sp>
        <p:nvSpPr>
          <p:cNvPr id="3" name="Content Placeholder 2"/>
          <p:cNvSpPr>
            <a:spLocks noGrp="1"/>
          </p:cNvSpPr>
          <p:nvPr>
            <p:ph idx="1"/>
          </p:nvPr>
        </p:nvSpPr>
        <p:spPr>
          <a:xfrm>
            <a:off x="457200" y="1268761"/>
            <a:ext cx="7643192" cy="1584176"/>
          </a:xfrm>
        </p:spPr>
        <p:txBody>
          <a:bodyPr>
            <a:noAutofit/>
          </a:bodyPr>
          <a:lstStyle/>
          <a:p>
            <a:pPr marL="0" indent="0">
              <a:buNone/>
            </a:pPr>
            <a:r>
              <a:rPr lang="en-US" sz="2500" b="1" dirty="0" smtClean="0"/>
              <a:t>Monitoring network </a:t>
            </a:r>
            <a:r>
              <a:rPr lang="en-US" sz="2500" dirty="0" smtClean="0"/>
              <a:t>consists of CoAP client node(s) and web server. CoAP clients can be utilized for real-time access to sensor data, while web server can give access archived data to the farmer and the agricultural scientist.</a:t>
            </a:r>
          </a:p>
        </p:txBody>
      </p:sp>
      <p:pic>
        <p:nvPicPr>
          <p:cNvPr id="4" name="Picture 2" descr="C:\Users\prashantt\Pictures\ern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780928"/>
            <a:ext cx="8753200" cy="407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54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836712"/>
          </a:xfrm>
        </p:spPr>
        <p:txBody>
          <a:bodyPr>
            <a:normAutofit/>
          </a:bodyPr>
          <a:lstStyle/>
          <a:p>
            <a:r>
              <a:rPr lang="en-US" sz="4000" b="1" dirty="0" smtClean="0"/>
              <a:t>Procedure</a:t>
            </a:r>
            <a:endParaRPr lang="en-US" sz="4000" b="1" dirty="0"/>
          </a:p>
        </p:txBody>
      </p:sp>
      <p:sp>
        <p:nvSpPr>
          <p:cNvPr id="3" name="Content Placeholder 2"/>
          <p:cNvSpPr>
            <a:spLocks noGrp="1"/>
          </p:cNvSpPr>
          <p:nvPr>
            <p:ph idx="1"/>
          </p:nvPr>
        </p:nvSpPr>
        <p:spPr>
          <a:xfrm>
            <a:off x="467544" y="980728"/>
            <a:ext cx="8229600" cy="5544616"/>
          </a:xfrm>
        </p:spPr>
        <p:txBody>
          <a:bodyPr>
            <a:noAutofit/>
          </a:bodyPr>
          <a:lstStyle/>
          <a:p>
            <a:pPr>
              <a:buFont typeface="Wingdings" pitchFamily="2" charset="2"/>
              <a:buChar char="Ø"/>
            </a:pPr>
            <a:r>
              <a:rPr lang="en-US" sz="2200" dirty="0"/>
              <a:t>A Wireless Sensor network is established by setting up the TelosB motes at a distance away from each other. </a:t>
            </a:r>
            <a:endParaRPr lang="en-US" sz="2200" dirty="0" smtClean="0"/>
          </a:p>
          <a:p>
            <a:pPr>
              <a:buFont typeface="Wingdings" pitchFamily="2" charset="2"/>
              <a:buChar char="Ø"/>
            </a:pPr>
            <a:r>
              <a:rPr lang="en-US" sz="2200" dirty="0" smtClean="0"/>
              <a:t>The </a:t>
            </a:r>
            <a:r>
              <a:rPr lang="en-US" sz="2200" dirty="0"/>
              <a:t>sensors require a </a:t>
            </a:r>
            <a:r>
              <a:rPr lang="en-US" sz="2200" dirty="0" smtClean="0"/>
              <a:t>trigger.</a:t>
            </a:r>
            <a:endParaRPr lang="en-US" sz="2200" dirty="0"/>
          </a:p>
          <a:p>
            <a:pPr>
              <a:buFont typeface="Wingdings" pitchFamily="2" charset="2"/>
              <a:buChar char="Ø"/>
            </a:pPr>
            <a:r>
              <a:rPr lang="en-US" sz="2200" dirty="0" smtClean="0"/>
              <a:t>On </a:t>
            </a:r>
            <a:r>
              <a:rPr lang="en-US" sz="2200" dirty="0"/>
              <a:t>pressing the GET button in the Copper Add-on in the Mozilla Firefox Window, the 5TE soil sensor will be triggered by the Mote by a value of 3V. </a:t>
            </a:r>
            <a:endParaRPr lang="en-US" sz="2200" dirty="0" smtClean="0"/>
          </a:p>
          <a:p>
            <a:pPr>
              <a:buFont typeface="Wingdings" pitchFamily="2" charset="2"/>
              <a:buChar char="Ø"/>
            </a:pPr>
            <a:r>
              <a:rPr lang="en-US" sz="2200" dirty="0" smtClean="0"/>
              <a:t>The </a:t>
            </a:r>
            <a:r>
              <a:rPr lang="en-US" sz="2200" dirty="0"/>
              <a:t>sensor will measure the soil parameters and the data will be sent by the sensor to the RX pin of the mote. UART mode of communication </a:t>
            </a:r>
            <a:r>
              <a:rPr lang="en-US" sz="2200" dirty="0" smtClean="0"/>
              <a:t>takes place </a:t>
            </a:r>
            <a:r>
              <a:rPr lang="en-US" sz="2200" dirty="0"/>
              <a:t>and the mote will receive the sensor data through the RX pin of the mote</a:t>
            </a:r>
            <a:r>
              <a:rPr lang="en-US" sz="2200" dirty="0" smtClean="0"/>
              <a:t>.</a:t>
            </a:r>
          </a:p>
          <a:p>
            <a:pPr>
              <a:buFont typeface="Wingdings" pitchFamily="2" charset="2"/>
              <a:buChar char="Ø"/>
            </a:pPr>
            <a:r>
              <a:rPr lang="en-US" sz="2200" dirty="0" smtClean="0"/>
              <a:t>The </a:t>
            </a:r>
            <a:r>
              <a:rPr lang="en-US" sz="2200" dirty="0"/>
              <a:t>data will be received </a:t>
            </a:r>
            <a:r>
              <a:rPr lang="en-US" sz="2200" dirty="0" smtClean="0"/>
              <a:t>sequentially. </a:t>
            </a:r>
            <a:r>
              <a:rPr lang="en-US" sz="2200" dirty="0"/>
              <a:t>The received data is in ASCII value which needs to suitably converted into a decimal value to obtain the soil parameters in a recognizable </a:t>
            </a:r>
            <a:r>
              <a:rPr lang="en-US" sz="2200" dirty="0" smtClean="0"/>
              <a:t>format.</a:t>
            </a:r>
          </a:p>
          <a:p>
            <a:pPr>
              <a:buFont typeface="Wingdings" pitchFamily="2" charset="2"/>
              <a:buChar char="Ø"/>
            </a:pPr>
            <a:r>
              <a:rPr lang="en-US" sz="2200" dirty="0" smtClean="0"/>
              <a:t>The Data can be viewed on the Copper plugin in Mozilla Firefox Browser  in real-time.</a:t>
            </a:r>
            <a:endParaRPr lang="en-US" sz="2200" dirty="0"/>
          </a:p>
          <a:p>
            <a:pPr>
              <a:buFont typeface="Wingdings" pitchFamily="2" charset="2"/>
              <a:buChar char="Ø"/>
            </a:pP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Users\prashantt\Pictures\IMG-20140521-WA0036.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p:spPr>
      </p:pic>
    </p:spTree>
    <p:extLst>
      <p:ext uri="{BB962C8B-B14F-4D97-AF65-F5344CB8AC3E}">
        <p14:creationId xmlns:p14="http://schemas.microsoft.com/office/powerpoint/2010/main" val="2756279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prashantt\Pictures\Screenshot from 2014-05-20 13^%47^%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95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normAutofit/>
          </a:bodyPr>
          <a:lstStyle/>
          <a:p>
            <a:r>
              <a:rPr lang="en-IN" sz="4000" b="1" dirty="0"/>
              <a:t>APPLICATIONS</a:t>
            </a:r>
            <a:endParaRPr lang="en-US" sz="4000" dirty="0"/>
          </a:p>
        </p:txBody>
      </p:sp>
      <p:sp>
        <p:nvSpPr>
          <p:cNvPr id="3" name="Content Placeholder 2"/>
          <p:cNvSpPr>
            <a:spLocks noGrp="1"/>
          </p:cNvSpPr>
          <p:nvPr>
            <p:ph idx="1"/>
          </p:nvPr>
        </p:nvSpPr>
        <p:spPr>
          <a:xfrm>
            <a:off x="467544" y="953344"/>
            <a:ext cx="8229600" cy="5572000"/>
          </a:xfrm>
        </p:spPr>
        <p:txBody>
          <a:bodyPr>
            <a:noAutofit/>
          </a:bodyPr>
          <a:lstStyle/>
          <a:p>
            <a:pPr>
              <a:buFont typeface="Wingdings" pitchFamily="2" charset="2"/>
              <a:buChar char="Ø"/>
            </a:pPr>
            <a:r>
              <a:rPr lang="en-IN" sz="2400" dirty="0"/>
              <a:t>Wireless sensor networks can be used in precision </a:t>
            </a:r>
            <a:r>
              <a:rPr lang="en-IN" sz="2400" dirty="0" smtClean="0"/>
              <a:t>farming and to get water </a:t>
            </a:r>
            <a:r>
              <a:rPr lang="en-IN" sz="2400" dirty="0"/>
              <a:t>properties in dams, rivers, lakes and oceans, as well as underground water reserves are monitored</a:t>
            </a:r>
            <a:r>
              <a:rPr lang="en-IN" sz="2400" dirty="0" smtClean="0"/>
              <a:t>.</a:t>
            </a:r>
          </a:p>
          <a:p>
            <a:pPr marL="0" indent="0">
              <a:buNone/>
            </a:pPr>
            <a:endParaRPr lang="en-US" sz="2400" dirty="0" smtClean="0"/>
          </a:p>
          <a:p>
            <a:pPr>
              <a:buFont typeface="Wingdings" pitchFamily="2" charset="2"/>
              <a:buChar char="Ø"/>
            </a:pPr>
            <a:r>
              <a:rPr lang="en-IN" sz="2400" dirty="0" smtClean="0"/>
              <a:t>Collection of data for monitoring of environmental information can be done</a:t>
            </a:r>
            <a:r>
              <a:rPr lang="en-IN" sz="2400" dirty="0" smtClean="0"/>
              <a:t>.</a:t>
            </a:r>
            <a:r>
              <a:rPr lang="en-US" sz="2400" dirty="0" smtClean="0"/>
              <a:t> </a:t>
            </a:r>
          </a:p>
          <a:p>
            <a:pPr marL="0" indent="0">
              <a:buNone/>
            </a:pPr>
            <a:endParaRPr lang="en-US" sz="2400" dirty="0"/>
          </a:p>
          <a:p>
            <a:pPr>
              <a:buFont typeface="Wingdings" pitchFamily="2" charset="2"/>
              <a:buChar char="Ø"/>
            </a:pPr>
            <a:r>
              <a:rPr lang="en-IN" sz="2400" dirty="0" smtClean="0"/>
              <a:t>Based on the received data some sort of actuating process corresponding to the environmental changes can be done.</a:t>
            </a:r>
          </a:p>
          <a:p>
            <a:pPr>
              <a:buFont typeface="Wingdings" pitchFamily="2" charset="2"/>
              <a:buChar char="Ø"/>
            </a:pPr>
            <a:endParaRPr lang="en-IN" sz="2400" dirty="0"/>
          </a:p>
          <a:p>
            <a:pPr>
              <a:buFont typeface="Wingdings" pitchFamily="2" charset="2"/>
              <a:buChar char="Ø"/>
            </a:pPr>
            <a:r>
              <a:rPr lang="en-IN" sz="2400" dirty="0" smtClean="0"/>
              <a:t>The real time data can be obtained from any place of the world having IPv</a:t>
            </a:r>
            <a:r>
              <a:rPr lang="en-IN" sz="2400" dirty="0" smtClean="0"/>
              <a:t>6 connectivity</a:t>
            </a:r>
            <a:endParaRPr lang="en-US" sz="2400" dirty="0"/>
          </a:p>
        </p:txBody>
      </p:sp>
    </p:spTree>
    <p:extLst>
      <p:ext uri="{BB962C8B-B14F-4D97-AF65-F5344CB8AC3E}">
        <p14:creationId xmlns:p14="http://schemas.microsoft.com/office/powerpoint/2010/main" val="3638128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sz="4000" dirty="0" smtClean="0"/>
              <a:t>Conclusion &amp; Future Scope</a:t>
            </a:r>
            <a:endParaRPr lang="en-US" sz="4000"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smtClean="0"/>
              <a:t>Wireless sensor networks </a:t>
            </a:r>
            <a:r>
              <a:rPr lang="en-US" dirty="0" smtClean="0"/>
              <a:t> </a:t>
            </a:r>
            <a:r>
              <a:rPr lang="en-US" dirty="0" smtClean="0"/>
              <a:t>are</a:t>
            </a:r>
            <a:r>
              <a:rPr lang="en-US" dirty="0" smtClean="0"/>
              <a:t> </a:t>
            </a:r>
            <a:r>
              <a:rPr lang="en-US" dirty="0" smtClean="0"/>
              <a:t>be implemented in precision agriculture where even minute details of soil parameters is given importance.</a:t>
            </a:r>
          </a:p>
          <a:p>
            <a:pPr marL="0" indent="0">
              <a:buNone/>
            </a:pPr>
            <a:endParaRPr lang="en-US" dirty="0" smtClean="0"/>
          </a:p>
          <a:p>
            <a:pPr>
              <a:buFont typeface="Wingdings" pitchFamily="2" charset="2"/>
              <a:buChar char="Ø"/>
            </a:pPr>
            <a:r>
              <a:rPr lang="en-US" dirty="0" smtClean="0"/>
              <a:t>The concept of Internet Of Things (IOT) can be implemented for a smarter world. The next generation of Internet applications using </a:t>
            </a:r>
            <a:r>
              <a:rPr lang="en-US" dirty="0" smtClean="0"/>
              <a:t>IPv6 </a:t>
            </a:r>
            <a:r>
              <a:rPr lang="en-US" dirty="0" smtClean="0"/>
              <a:t>would be able to communicate with devices attached to virtually all human-made objects because of the extremely large address space of the IPV6 protocol.</a:t>
            </a:r>
          </a:p>
          <a:p>
            <a:pPr marL="0" indent="0">
              <a:buNone/>
            </a:pPr>
            <a:endParaRPr lang="en-US" dirty="0" smtClean="0"/>
          </a:p>
          <a:p>
            <a:pPr>
              <a:buFont typeface="Wingdings" pitchFamily="2" charset="2"/>
              <a:buChar char="Ø"/>
            </a:pPr>
            <a:r>
              <a:rPr lang="en-US" dirty="0"/>
              <a:t>Sensor  Node can be connected to a water sprinkler. This sprinkler </a:t>
            </a:r>
            <a:r>
              <a:rPr lang="en-US" dirty="0" smtClean="0"/>
              <a:t>is operated </a:t>
            </a:r>
            <a:r>
              <a:rPr lang="en-US" dirty="0"/>
              <a:t>when acidity of the soil increases or when a threshold temperature is reached.  </a:t>
            </a:r>
            <a:r>
              <a:rPr lang="en-US" dirty="0" smtClean="0"/>
              <a:t>This </a:t>
            </a:r>
            <a:r>
              <a:rPr lang="en-US" dirty="0"/>
              <a:t>is an added advantage to the farmers as dependence of </a:t>
            </a:r>
            <a:r>
              <a:rPr lang="en-US" dirty="0" err="1"/>
              <a:t>labour</a:t>
            </a:r>
            <a:r>
              <a:rPr lang="en-US" dirty="0"/>
              <a:t> is not there</a:t>
            </a:r>
            <a:r>
              <a:rPr lang="en-US" dirty="0" smtClean="0"/>
              <a:t>.</a:t>
            </a:r>
          </a:p>
          <a:p>
            <a:pPr>
              <a:buFont typeface="Wingdings" pitchFamily="2" charset="2"/>
              <a:buChar char="Ø"/>
            </a:pPr>
            <a:endParaRPr lang="en-US" dirty="0"/>
          </a:p>
          <a:p>
            <a:pPr algn="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smtClean="0"/>
              <a:t>Contiki OS 2.6</a:t>
            </a:r>
          </a:p>
          <a:p>
            <a:r>
              <a:rPr lang="en-US" dirty="0" smtClean="0"/>
              <a:t>TelosB </a:t>
            </a:r>
            <a:r>
              <a:rPr lang="en-US" dirty="0"/>
              <a:t>mote (TI MSP430F1611</a:t>
            </a:r>
            <a:r>
              <a:rPr lang="en-US" dirty="0" smtClean="0"/>
              <a:t>)</a:t>
            </a:r>
          </a:p>
          <a:p>
            <a:r>
              <a:rPr lang="en-US" dirty="0" smtClean="0"/>
              <a:t>Cooja </a:t>
            </a:r>
            <a:r>
              <a:rPr lang="en-US" dirty="0"/>
              <a:t>Simulator </a:t>
            </a:r>
            <a:endParaRPr lang="en-US" dirty="0" smtClean="0"/>
          </a:p>
          <a:p>
            <a:r>
              <a:rPr lang="en-US" dirty="0" smtClean="0"/>
              <a:t>5TE </a:t>
            </a:r>
            <a:r>
              <a:rPr lang="en-US" dirty="0"/>
              <a:t>soil </a:t>
            </a:r>
            <a:r>
              <a:rPr lang="en-US" dirty="0" smtClean="0"/>
              <a:t>sensor</a:t>
            </a:r>
          </a:p>
          <a:p>
            <a:pPr marL="0" indent="0">
              <a:buNone/>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381262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[1] “Leveraging CoAP towards monitoring  agriculture sensors network”-A. </a:t>
            </a:r>
            <a:r>
              <a:rPr lang="en-US" sz="1800" dirty="0" err="1" smtClean="0"/>
              <a:t>Paventhan</a:t>
            </a:r>
            <a:r>
              <a:rPr lang="en-US" sz="1800" dirty="0" smtClean="0"/>
              <a:t>, </a:t>
            </a:r>
            <a:r>
              <a:rPr lang="en-US" sz="1800" dirty="0" err="1" smtClean="0"/>
              <a:t>Sai</a:t>
            </a:r>
            <a:r>
              <a:rPr lang="en-US" sz="1800" dirty="0" smtClean="0"/>
              <a:t> Krishna </a:t>
            </a:r>
            <a:r>
              <a:rPr lang="en-US" sz="1800" dirty="0" err="1" smtClean="0"/>
              <a:t>Allu</a:t>
            </a:r>
            <a:r>
              <a:rPr lang="en-US" sz="1800" dirty="0" smtClean="0"/>
              <a:t>, V. </a:t>
            </a:r>
            <a:r>
              <a:rPr lang="en-US" sz="1800" dirty="0" err="1" smtClean="0"/>
              <a:t>Gayathri</a:t>
            </a:r>
            <a:r>
              <a:rPr lang="en-US" sz="1800" dirty="0" smtClean="0"/>
              <a:t>, Sameer </a:t>
            </a:r>
            <a:r>
              <a:rPr lang="en-US" sz="1800" dirty="0" err="1" smtClean="0"/>
              <a:t>Barve</a:t>
            </a:r>
            <a:r>
              <a:rPr lang="en-US" sz="1800" dirty="0" smtClean="0"/>
              <a:t> and N. Mohan Ram</a:t>
            </a:r>
          </a:p>
          <a:p>
            <a:pPr marL="0" indent="0">
              <a:buNone/>
            </a:pPr>
            <a:r>
              <a:rPr lang="en-US" sz="1800" dirty="0" smtClean="0"/>
              <a:t>ERNET India R&amp;D Centre, (An autonomous scientific society under the</a:t>
            </a:r>
          </a:p>
          <a:p>
            <a:pPr marL="0" indent="0">
              <a:buNone/>
            </a:pPr>
            <a:r>
              <a:rPr lang="en-US" sz="1800" dirty="0" smtClean="0"/>
              <a:t>Ministry of Communications &amp; Information Technology, Government of India).</a:t>
            </a:r>
          </a:p>
          <a:p>
            <a:pPr marL="0" indent="0">
              <a:buNone/>
            </a:pPr>
            <a:r>
              <a:rPr lang="en-US" sz="1800" dirty="0" smtClean="0"/>
              <a:t>[2]” A Prototype Wireless Sensor Network for Precision Agriculture”-</a:t>
            </a:r>
            <a:r>
              <a:rPr lang="en-US" sz="1800" dirty="0" err="1"/>
              <a:t>Jao</a:t>
            </a:r>
            <a:r>
              <a:rPr lang="en-US" sz="1800" dirty="0"/>
              <a:t>, J. ; Bo Sun ; </a:t>
            </a:r>
            <a:r>
              <a:rPr lang="en-US" sz="1800" dirty="0" err="1"/>
              <a:t>Kui</a:t>
            </a:r>
            <a:r>
              <a:rPr lang="en-US" sz="1800" dirty="0"/>
              <a:t> </a:t>
            </a:r>
            <a:r>
              <a:rPr lang="en-US" sz="1800" dirty="0" err="1" smtClean="0"/>
              <a:t>Wu,Distributed</a:t>
            </a:r>
            <a:r>
              <a:rPr lang="en-US" sz="1800" dirty="0" smtClean="0"/>
              <a:t> </a:t>
            </a:r>
            <a:r>
              <a:rPr lang="en-US" sz="1800" dirty="0"/>
              <a:t>Computing Systems Workshops (ICDCSW), 2013 IEEE 33rd International Conference on </a:t>
            </a:r>
            <a:r>
              <a:rPr lang="en-US" sz="1800" dirty="0" smtClean="0"/>
              <a:t>Distributed Computing Systems Workshops.</a:t>
            </a:r>
          </a:p>
          <a:p>
            <a:pPr marL="0" indent="0">
              <a:buNone/>
            </a:pPr>
            <a:r>
              <a:rPr lang="en-US" sz="1800" dirty="0" smtClean="0"/>
              <a:t>[3]” </a:t>
            </a:r>
            <a:r>
              <a:rPr lang="en-US" sz="1800" dirty="0"/>
              <a:t>MSP430 Microcontroller </a:t>
            </a:r>
            <a:r>
              <a:rPr lang="en-US" sz="1800" dirty="0" smtClean="0"/>
              <a:t>Basics”-</a:t>
            </a:r>
            <a:r>
              <a:rPr lang="en-US" sz="1800" dirty="0"/>
              <a:t>John H. Davies</a:t>
            </a:r>
          </a:p>
          <a:p>
            <a:pPr marL="0" indent="0">
              <a:buNone/>
            </a:pPr>
            <a:r>
              <a:rPr lang="en-US" sz="1800" dirty="0" smtClean="0"/>
              <a:t>[4]”</a:t>
            </a:r>
            <a:r>
              <a:rPr lang="en-US" sz="1800" dirty="0"/>
              <a:t> Embedded Systems: A Contemporary Design </a:t>
            </a:r>
            <a:r>
              <a:rPr lang="en-US" sz="1800" dirty="0" smtClean="0"/>
              <a:t>Tool”, </a:t>
            </a:r>
            <a:r>
              <a:rPr lang="en-US" sz="1800" dirty="0"/>
              <a:t>1st </a:t>
            </a:r>
            <a:r>
              <a:rPr lang="en-US" sz="1800" dirty="0" smtClean="0"/>
              <a:t>Edition-James </a:t>
            </a:r>
            <a:r>
              <a:rPr lang="en-US" sz="1800" dirty="0"/>
              <a:t>K. </a:t>
            </a:r>
            <a:r>
              <a:rPr lang="en-US" sz="1800" dirty="0" err="1" smtClean="0"/>
              <a:t>Peckol</a:t>
            </a:r>
            <a:endParaRPr lang="en-US" sz="1800" dirty="0" smtClean="0"/>
          </a:p>
          <a:p>
            <a:pPr marL="0" indent="0">
              <a:buNone/>
            </a:pPr>
            <a:r>
              <a:rPr lang="en-US" sz="1800" dirty="0" smtClean="0"/>
              <a:t>[5] IEEE </a:t>
            </a:r>
            <a:r>
              <a:rPr lang="en-US" sz="1800" dirty="0" err="1" smtClean="0"/>
              <a:t>Std</a:t>
            </a:r>
            <a:r>
              <a:rPr lang="en-US" sz="1800" dirty="0" smtClean="0"/>
              <a:t> 802.15.4 Specifications for Low-Rate Wireless Personal Area</a:t>
            </a:r>
          </a:p>
          <a:p>
            <a:pPr marL="0" indent="0">
              <a:buNone/>
            </a:pPr>
            <a:r>
              <a:rPr lang="en-US" sz="1800" dirty="0" smtClean="0"/>
              <a:t>Networks WPANs. IEEE Computer Society, September 2006.</a:t>
            </a:r>
            <a:endParaRPr lang="en-US" sz="1800" dirty="0"/>
          </a:p>
          <a:p>
            <a:pPr marL="0" indent="0">
              <a:buNone/>
            </a:pPr>
            <a:r>
              <a:rPr lang="en-US" sz="1800" dirty="0" smtClean="0"/>
              <a:t/>
            </a:r>
            <a:br>
              <a:rPr lang="en-US" sz="1800" dirty="0" smtClean="0"/>
            </a:br>
            <a:endParaRPr lang="en-US" sz="1800" dirty="0"/>
          </a:p>
          <a:p>
            <a:pPr marL="0" indent="0">
              <a:buNone/>
            </a:pPr>
            <a:endParaRPr lang="en-US" sz="1800" dirty="0"/>
          </a:p>
        </p:txBody>
      </p:sp>
    </p:spTree>
    <p:extLst>
      <p:ext uri="{BB962C8B-B14F-4D97-AF65-F5344CB8AC3E}">
        <p14:creationId xmlns:p14="http://schemas.microsoft.com/office/powerpoint/2010/main" val="2895841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ank-you.jpg (850×5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570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r>
              <a:rPr lang="en-US" sz="3600" b="1" dirty="0" smtClean="0">
                <a:latin typeface="Garamond" pitchFamily="18" charset="0"/>
              </a:rPr>
              <a:t>Introduction</a:t>
            </a:r>
            <a:endParaRPr lang="en-US" sz="3600" b="1" dirty="0">
              <a:latin typeface="Garamond" pitchFamily="18" charset="0"/>
            </a:endParaRPr>
          </a:p>
        </p:txBody>
      </p:sp>
      <p:sp>
        <p:nvSpPr>
          <p:cNvPr id="3" name="Content Placeholder 2"/>
          <p:cNvSpPr>
            <a:spLocks noGrp="1"/>
          </p:cNvSpPr>
          <p:nvPr>
            <p:ph idx="1"/>
          </p:nvPr>
        </p:nvSpPr>
        <p:spPr>
          <a:xfrm>
            <a:off x="251520" y="1196753"/>
            <a:ext cx="8568952" cy="3384375"/>
          </a:xfrm>
        </p:spPr>
        <p:txBody>
          <a:bodyPr>
            <a:normAutofit lnSpcReduction="10000"/>
          </a:bodyPr>
          <a:lstStyle/>
          <a:p>
            <a:pPr>
              <a:buFont typeface="Wingdings" pitchFamily="2" charset="2"/>
              <a:buChar char="Ø"/>
            </a:pPr>
            <a:r>
              <a:rPr lang="en-US" dirty="0"/>
              <a:t>The world has shrunk in size is a saying heard everywhere. This has been possible because of communication. </a:t>
            </a:r>
            <a:endParaRPr lang="en-US" dirty="0" smtClean="0"/>
          </a:p>
          <a:p>
            <a:pPr marL="0" indent="0">
              <a:buNone/>
            </a:pPr>
            <a:endParaRPr lang="en-US" dirty="0" smtClean="0"/>
          </a:p>
          <a:p>
            <a:pPr>
              <a:buFont typeface="Wingdings" pitchFamily="2" charset="2"/>
              <a:buChar char="Ø"/>
            </a:pPr>
            <a:r>
              <a:rPr lang="en-US" dirty="0" smtClean="0"/>
              <a:t>Communication </a:t>
            </a:r>
            <a:r>
              <a:rPr lang="en-US" dirty="0"/>
              <a:t>is what defines our day-to-day activities. Communication technology encompasses a broad range of </a:t>
            </a:r>
            <a:r>
              <a:rPr lang="en-US" dirty="0" smtClean="0"/>
              <a:t>mediums.</a:t>
            </a:r>
          </a:p>
        </p:txBody>
      </p:sp>
      <p:pic>
        <p:nvPicPr>
          <p:cNvPr id="1027" name="Picture 3" descr="C:\Users\prashantt\Pictures\communic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1128"/>
            <a:ext cx="9144000" cy="18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40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b="1" dirty="0" smtClean="0">
                <a:latin typeface="Garamond" pitchFamily="18" charset="0"/>
                <a:cs typeface="Arial" pitchFamily="34" charset="0"/>
              </a:rPr>
              <a:t>Wireless Sensor networks</a:t>
            </a:r>
            <a:endParaRPr lang="en-IN" sz="3600" b="1" dirty="0">
              <a:latin typeface="Garamond" pitchFamily="18" charset="0"/>
              <a:cs typeface="Arial" pitchFamily="34" charset="0"/>
            </a:endParaRPr>
          </a:p>
        </p:txBody>
      </p:sp>
      <p:pic>
        <p:nvPicPr>
          <p:cNvPr id="1026" name="Picture 2" descr="C:\Users\prashantt\Downloads\400px-WSN.svg.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1772816"/>
            <a:ext cx="3217376" cy="30243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5536" y="1268760"/>
            <a:ext cx="5616624" cy="5262979"/>
          </a:xfrm>
          <a:prstGeom prst="rect">
            <a:avLst/>
          </a:prstGeom>
        </p:spPr>
        <p:txBody>
          <a:bodyPr wrap="square">
            <a:spAutoFit/>
          </a:bodyPr>
          <a:lstStyle/>
          <a:p>
            <a:pPr marL="457200" indent="-457200">
              <a:buFont typeface="Wingdings" pitchFamily="2" charset="2"/>
              <a:buChar char="Ø"/>
            </a:pPr>
            <a:r>
              <a:rPr lang="en-US" sz="2400" dirty="0"/>
              <a:t>Wireless Sensor Networks (WSNs) have become the ideal candidate to provide effective and economically viable </a:t>
            </a:r>
            <a:r>
              <a:rPr lang="en-US" sz="2400" dirty="0" smtClean="0"/>
              <a:t>solutions.</a:t>
            </a:r>
          </a:p>
          <a:p>
            <a:endParaRPr lang="en-US" sz="2400" dirty="0" smtClean="0"/>
          </a:p>
          <a:p>
            <a:pPr marL="457200" indent="-457200">
              <a:buFont typeface="Wingdings" pitchFamily="2" charset="2"/>
              <a:buChar char="Ø"/>
            </a:pPr>
            <a:r>
              <a:rPr lang="en-US" sz="2400" dirty="0" smtClean="0"/>
              <a:t>Wireless </a:t>
            </a:r>
            <a:r>
              <a:rPr lang="en-US" sz="2400" dirty="0"/>
              <a:t>Sensor Networks are typically made of resource constrained devices that are low-cost, low-power, low bit-rate supporting short-range communications</a:t>
            </a:r>
            <a:r>
              <a:rPr lang="en-US" sz="2400" dirty="0" smtClean="0"/>
              <a:t>.</a:t>
            </a:r>
          </a:p>
          <a:p>
            <a:endParaRPr lang="en-US" sz="2400" dirty="0" smtClean="0"/>
          </a:p>
          <a:p>
            <a:pPr marL="457200" indent="-457200">
              <a:buFont typeface="Wingdings" pitchFamily="2" charset="2"/>
              <a:buChar char="Ø"/>
            </a:pPr>
            <a:r>
              <a:rPr lang="en-US" sz="2400" dirty="0"/>
              <a:t>WSN networks generally operate in areas where a man cannot reach for </a:t>
            </a:r>
            <a:r>
              <a:rPr lang="en-US" sz="2400" dirty="0" smtClean="0"/>
              <a:t>activities.</a:t>
            </a:r>
            <a:endParaRPr lang="en-US" sz="2400" dirty="0"/>
          </a:p>
        </p:txBody>
      </p:sp>
    </p:spTree>
    <p:extLst>
      <p:ext uri="{BB962C8B-B14F-4D97-AF65-F5344CB8AC3E}">
        <p14:creationId xmlns:p14="http://schemas.microsoft.com/office/powerpoint/2010/main" val="251191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71600"/>
          </a:xfrm>
        </p:spPr>
        <p:txBody>
          <a:bodyPr/>
          <a:lstStyle/>
          <a:p>
            <a:r>
              <a:rPr lang="en-US" dirty="0" smtClean="0"/>
              <a:t>Precision Agriculture</a:t>
            </a:r>
            <a:endParaRPr lang="en-US" dirty="0"/>
          </a:p>
        </p:txBody>
      </p:sp>
      <p:sp>
        <p:nvSpPr>
          <p:cNvPr id="3" name="Content Placeholder 2"/>
          <p:cNvSpPr>
            <a:spLocks noGrp="1"/>
          </p:cNvSpPr>
          <p:nvPr>
            <p:ph idx="1"/>
          </p:nvPr>
        </p:nvSpPr>
        <p:spPr>
          <a:xfrm>
            <a:off x="0" y="764704"/>
            <a:ext cx="4067944" cy="5832648"/>
          </a:xfrm>
        </p:spPr>
        <p:txBody>
          <a:bodyPr>
            <a:noAutofit/>
          </a:bodyPr>
          <a:lstStyle/>
          <a:p>
            <a:pPr>
              <a:buFont typeface="Wingdings" pitchFamily="2" charset="2"/>
              <a:buChar char="Ø"/>
            </a:pPr>
            <a:r>
              <a:rPr lang="en-US" sz="2600" dirty="0" smtClean="0"/>
              <a:t>Precision Agriculture  is defined as a comprehensive </a:t>
            </a:r>
            <a:r>
              <a:rPr lang="en-US" sz="2600" dirty="0"/>
              <a:t>system designed to optimize agricultural production by carefully tailoring soil and crop </a:t>
            </a:r>
            <a:r>
              <a:rPr lang="en-US" sz="2600" dirty="0" smtClean="0"/>
              <a:t>management.</a:t>
            </a:r>
          </a:p>
          <a:p>
            <a:pPr marL="0" indent="0">
              <a:buNone/>
            </a:pPr>
            <a:endParaRPr lang="en-US" sz="2600" dirty="0" smtClean="0"/>
          </a:p>
          <a:p>
            <a:pPr>
              <a:buFont typeface="Wingdings" pitchFamily="2" charset="2"/>
              <a:buChar char="Ø"/>
            </a:pPr>
            <a:r>
              <a:rPr lang="en-US" sz="2600" dirty="0" smtClean="0"/>
              <a:t>Many </a:t>
            </a:r>
            <a:r>
              <a:rPr lang="en-US" sz="2600" dirty="0"/>
              <a:t>wireless technologies have been put to different uses to implement wireless sensors in precision agriculture</a:t>
            </a:r>
          </a:p>
        </p:txBody>
      </p:sp>
      <p:pic>
        <p:nvPicPr>
          <p:cNvPr id="4" name="Picture 2"/>
          <p:cNvPicPr>
            <a:picLocks noChangeAspect="1" noChangeArrowheads="1"/>
          </p:cNvPicPr>
          <p:nvPr/>
        </p:nvPicPr>
        <p:blipFill>
          <a:blip r:embed="rId2" cstate="print"/>
          <a:srcRect/>
          <a:stretch>
            <a:fillRect/>
          </a:stretch>
        </p:blipFill>
        <p:spPr bwMode="auto">
          <a:xfrm>
            <a:off x="4067944" y="764704"/>
            <a:ext cx="4908024" cy="5688632"/>
          </a:xfrm>
          <a:prstGeom prst="rect">
            <a:avLst/>
          </a:prstGeom>
          <a:noFill/>
          <a:ln w="9525">
            <a:noFill/>
            <a:miter lim="800000"/>
            <a:headEnd/>
            <a:tailEnd/>
          </a:ln>
        </p:spPr>
      </p:pic>
    </p:spTree>
    <p:extLst>
      <p:ext uri="{BB962C8B-B14F-4D97-AF65-F5344CB8AC3E}">
        <p14:creationId xmlns:p14="http://schemas.microsoft.com/office/powerpoint/2010/main" val="1762114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143000"/>
          </a:xfrm>
        </p:spPr>
        <p:txBody>
          <a:bodyPr>
            <a:noAutofit/>
          </a:bodyPr>
          <a:lstStyle/>
          <a:p>
            <a:pPr lvl="0">
              <a:spcBef>
                <a:spcPct val="20000"/>
              </a:spcBef>
              <a:defRPr/>
            </a:pPr>
            <a:r>
              <a:rPr lang="en-US" sz="3200" b="1" dirty="0">
                <a:solidFill>
                  <a:schemeClr val="tx1">
                    <a:tint val="75000"/>
                  </a:schemeClr>
                </a:solidFill>
                <a:latin typeface="Garamond" pitchFamily="18" charset="0"/>
              </a:rPr>
              <a:t/>
            </a:r>
            <a:br>
              <a:rPr lang="en-US" sz="3200" b="1" dirty="0">
                <a:solidFill>
                  <a:schemeClr val="tx1">
                    <a:tint val="75000"/>
                  </a:schemeClr>
                </a:solidFill>
                <a:latin typeface="Garamond" pitchFamily="18" charset="0"/>
              </a:rPr>
            </a:br>
            <a:r>
              <a:rPr lang="en-US" sz="3200" b="1" dirty="0">
                <a:latin typeface="Garamond" pitchFamily="18" charset="0"/>
              </a:rPr>
              <a:t>Web Based Monitoring of Soil Parameters Using Constrained Application Protocol(CoAP)</a:t>
            </a:r>
            <a:r>
              <a:rPr lang="en-IN" sz="3200" b="1" dirty="0">
                <a:latin typeface="Garamond" pitchFamily="18" charset="0"/>
              </a:rPr>
              <a:t/>
            </a:r>
            <a:br>
              <a:rPr lang="en-IN" sz="3200" b="1" dirty="0">
                <a:latin typeface="Garamond" pitchFamily="18" charset="0"/>
              </a:rPr>
            </a:br>
            <a:r>
              <a:rPr lang="en-US" sz="3200" b="1" dirty="0">
                <a:solidFill>
                  <a:schemeClr val="tx1">
                    <a:tint val="75000"/>
                  </a:schemeClr>
                </a:solidFill>
                <a:latin typeface="Garamond" pitchFamily="18" charset="0"/>
              </a:rPr>
              <a:t/>
            </a:r>
            <a:br>
              <a:rPr lang="en-US" sz="3200" b="1" dirty="0">
                <a:solidFill>
                  <a:schemeClr val="tx1">
                    <a:tint val="75000"/>
                  </a:schemeClr>
                </a:solidFill>
                <a:latin typeface="Garamond" pitchFamily="18" charset="0"/>
              </a:rPr>
            </a:br>
            <a:endParaRPr lang="en-US" sz="3200" b="1" dirty="0">
              <a:solidFill>
                <a:schemeClr val="tx1">
                  <a:tint val="75000"/>
                </a:schemeClr>
              </a:solidFill>
              <a:latin typeface="Garamond" pitchFamily="18" charset="0"/>
            </a:endParaRPr>
          </a:p>
        </p:txBody>
      </p:sp>
      <p:sp>
        <p:nvSpPr>
          <p:cNvPr id="3" name="Content Placeholder 2"/>
          <p:cNvSpPr>
            <a:spLocks noGrp="1"/>
          </p:cNvSpPr>
          <p:nvPr>
            <p:ph idx="1"/>
          </p:nvPr>
        </p:nvSpPr>
        <p:spPr>
          <a:xfrm>
            <a:off x="467544" y="2132856"/>
            <a:ext cx="8229600" cy="4525963"/>
          </a:xfrm>
        </p:spPr>
        <p:txBody>
          <a:bodyPr>
            <a:normAutofit fontScale="92500" lnSpcReduction="20000"/>
          </a:bodyPr>
          <a:lstStyle/>
          <a:p>
            <a:pPr>
              <a:buFont typeface="Wingdings" pitchFamily="2" charset="2"/>
              <a:buChar char="Ø"/>
            </a:pPr>
            <a:r>
              <a:rPr lang="en-US" dirty="0" smtClean="0"/>
              <a:t>In </a:t>
            </a:r>
            <a:r>
              <a:rPr lang="en-US" dirty="0"/>
              <a:t>this </a:t>
            </a:r>
            <a:r>
              <a:rPr lang="en-US" dirty="0" smtClean="0"/>
              <a:t>project, </a:t>
            </a:r>
            <a:r>
              <a:rPr lang="en-US" dirty="0"/>
              <a:t>a proof-of-concept WSN is presented, to collect soil parameters, which is one of the most fundamental data required for precision agriculture. </a:t>
            </a:r>
            <a:endParaRPr lang="en-US" dirty="0" smtClean="0"/>
          </a:p>
          <a:p>
            <a:pPr>
              <a:buFont typeface="Wingdings" pitchFamily="2" charset="2"/>
              <a:buChar char="Ø"/>
            </a:pPr>
            <a:r>
              <a:rPr lang="en-US" dirty="0" smtClean="0"/>
              <a:t>Monitoring </a:t>
            </a:r>
            <a:r>
              <a:rPr lang="en-US" dirty="0"/>
              <a:t>of Wireless Sensor Networks using Constrained Application Protocol (CoAP) will be undertaken. In this context, measurement of the following soil parameters will be done,</a:t>
            </a:r>
          </a:p>
          <a:p>
            <a:pPr lvl="0"/>
            <a:r>
              <a:rPr lang="en-US" dirty="0"/>
              <a:t>Electrical Conductivity</a:t>
            </a:r>
          </a:p>
          <a:p>
            <a:pPr lvl="0"/>
            <a:r>
              <a:rPr lang="en-US" dirty="0" smtClean="0"/>
              <a:t>Dielectric Content</a:t>
            </a:r>
            <a:endParaRPr lang="en-US" dirty="0"/>
          </a:p>
          <a:p>
            <a:pPr lvl="0"/>
            <a:r>
              <a:rPr lang="en-US" dirty="0"/>
              <a:t>Soil Temperature</a:t>
            </a:r>
          </a:p>
          <a:p>
            <a:endParaRPr lang="en-US" dirty="0"/>
          </a:p>
        </p:txBody>
      </p:sp>
    </p:spTree>
    <p:extLst>
      <p:ext uri="{BB962C8B-B14F-4D97-AF65-F5344CB8AC3E}">
        <p14:creationId xmlns:p14="http://schemas.microsoft.com/office/powerpoint/2010/main" val="333261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CHALLENGES INVOLVED</a:t>
            </a:r>
            <a:endParaRPr lang="en-US" sz="4000" b="1" dirty="0"/>
          </a:p>
        </p:txBody>
      </p:sp>
      <p:sp>
        <p:nvSpPr>
          <p:cNvPr id="3" name="Content Placeholder 2"/>
          <p:cNvSpPr>
            <a:spLocks noGrp="1"/>
          </p:cNvSpPr>
          <p:nvPr>
            <p:ph idx="1"/>
          </p:nvPr>
        </p:nvSpPr>
        <p:spPr/>
        <p:txBody>
          <a:bodyPr/>
          <a:lstStyle/>
          <a:p>
            <a:r>
              <a:rPr lang="en-US" dirty="0" smtClean="0">
                <a:cs typeface="Times New Roman" pitchFamily="18" charset="0"/>
              </a:rPr>
              <a:t>Programming the Sensor Nodes</a:t>
            </a:r>
          </a:p>
          <a:p>
            <a:r>
              <a:rPr lang="en-US" dirty="0" smtClean="0">
                <a:cs typeface="Times New Roman" pitchFamily="18" charset="0"/>
              </a:rPr>
              <a:t>Establishing agricultural field network</a:t>
            </a:r>
          </a:p>
          <a:p>
            <a:r>
              <a:rPr lang="en-US" dirty="0" smtClean="0">
                <a:cs typeface="Times New Roman" pitchFamily="18" charset="0"/>
              </a:rPr>
              <a:t>Connecting agriculture field network to IPv6 backbone  using  the CoAP border router</a:t>
            </a:r>
          </a:p>
          <a:p>
            <a:pPr>
              <a:buNone/>
            </a:pPr>
            <a:endParaRPr lang="en-US" dirty="0" smtClean="0">
              <a:cs typeface="Times New Roman" pitchFamily="18" charset="0"/>
            </a:endParaRPr>
          </a:p>
          <a:p>
            <a:pPr marL="0" indent="0">
              <a:buNone/>
            </a:pPr>
            <a:endParaRPr lang="en-US" dirty="0"/>
          </a:p>
        </p:txBody>
      </p:sp>
      <p:pic>
        <p:nvPicPr>
          <p:cNvPr id="4098" name="Picture 2" descr="social-media-marketing1.jpg (500×4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040462"/>
            <a:ext cx="5544616" cy="221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96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i="1" dirty="0" smtClean="0"/>
              <a:t>2. </a:t>
            </a:r>
            <a:r>
              <a:rPr lang="en-US" sz="3000" b="1" i="1" u="sng" dirty="0" smtClean="0"/>
              <a:t>Software</a:t>
            </a:r>
            <a:endParaRPr lang="en-US" sz="3000" b="1" i="1" u="sng" dirty="0"/>
          </a:p>
        </p:txBody>
      </p:sp>
      <p:sp>
        <p:nvSpPr>
          <p:cNvPr id="3" name="Content Placeholder 2"/>
          <p:cNvSpPr>
            <a:spLocks noGrp="1"/>
          </p:cNvSpPr>
          <p:nvPr>
            <p:ph idx="1"/>
          </p:nvPr>
        </p:nvSpPr>
        <p:spPr>
          <a:xfrm>
            <a:off x="457200" y="1268760"/>
            <a:ext cx="4474840" cy="4857403"/>
          </a:xfrm>
        </p:spPr>
        <p:txBody>
          <a:bodyPr>
            <a:normAutofit fontScale="77500" lnSpcReduction="20000"/>
          </a:bodyPr>
          <a:lstStyle/>
          <a:p>
            <a:pPr>
              <a:buFont typeface="Wingdings" pitchFamily="2" charset="2"/>
              <a:buChar char="Ø"/>
            </a:pPr>
            <a:r>
              <a:rPr lang="en-US" b="1" dirty="0" smtClean="0"/>
              <a:t>Contiki  OS</a:t>
            </a:r>
            <a:r>
              <a:rPr lang="en-US" dirty="0" smtClean="0"/>
              <a:t>-Contiki 2.7 </a:t>
            </a:r>
            <a:r>
              <a:rPr lang="en-US" dirty="0"/>
              <a:t>embedded OS release is used with TelosB motes in the project. </a:t>
            </a:r>
            <a:endParaRPr lang="en-US" dirty="0" smtClean="0"/>
          </a:p>
          <a:p>
            <a:pPr marL="0" indent="0">
              <a:buNone/>
            </a:pPr>
            <a:endParaRPr lang="en-US" dirty="0" smtClean="0"/>
          </a:p>
          <a:p>
            <a:pPr>
              <a:buFont typeface="Wingdings" pitchFamily="2" charset="2"/>
              <a:buChar char="Ø"/>
            </a:pPr>
            <a:r>
              <a:rPr lang="en-US" dirty="0" smtClean="0"/>
              <a:t>Designed for  Microcontrollers with small amount of memory</a:t>
            </a:r>
            <a:endParaRPr lang="en-US" dirty="0" smtClean="0"/>
          </a:p>
          <a:p>
            <a:pPr marL="0" indent="0">
              <a:buNone/>
            </a:pPr>
            <a:endParaRPr lang="en-US" dirty="0" smtClean="0"/>
          </a:p>
          <a:p>
            <a:pPr>
              <a:buFont typeface="Wingdings" pitchFamily="2" charset="2"/>
              <a:buChar char="Ø"/>
            </a:pPr>
            <a:r>
              <a:rPr lang="en-US" dirty="0" smtClean="0"/>
              <a:t>Contiki </a:t>
            </a:r>
            <a:r>
              <a:rPr lang="en-US" dirty="0"/>
              <a:t>is an open source, highly portable, </a:t>
            </a:r>
            <a:r>
              <a:rPr lang="en-US" dirty="0" smtClean="0"/>
              <a:t>multi tasking </a:t>
            </a:r>
            <a:r>
              <a:rPr lang="en-US" dirty="0"/>
              <a:t>operating system for the resource constrained wireless sensor networks. </a:t>
            </a:r>
            <a:endParaRPr lang="en-US" dirty="0" smtClean="0"/>
          </a:p>
          <a:p>
            <a:pPr>
              <a:buFont typeface="Wingdings" pitchFamily="2" charset="2"/>
              <a:buChar char="Ø"/>
            </a:pPr>
            <a:endParaRPr lang="en-US" dirty="0"/>
          </a:p>
        </p:txBody>
      </p:sp>
      <p:pic>
        <p:nvPicPr>
          <p:cNvPr id="8194" name="Picture 2" descr="http://b.webutation.net/0/2/contiki-os.or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008598"/>
            <a:ext cx="4194409" cy="494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96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1703</Words>
  <Application>Microsoft Office PowerPoint</Application>
  <PresentationFormat>On-screen Show (4:3)</PresentationFormat>
  <Paragraphs>240</Paragraphs>
  <Slides>39</Slides>
  <Notes>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JSS ACADEMY OF TECHNICAL EDUCATION BANGALORE       </vt:lpstr>
      <vt:lpstr>Contents</vt:lpstr>
      <vt:lpstr>Objective</vt:lpstr>
      <vt:lpstr>Introduction</vt:lpstr>
      <vt:lpstr>Wireless Sensor networks</vt:lpstr>
      <vt:lpstr>Precision Agriculture</vt:lpstr>
      <vt:lpstr> Web Based Monitoring of Soil Parameters Using Constrained Application Protocol(CoAP)  </vt:lpstr>
      <vt:lpstr>CHALLENGES INVOLVED</vt:lpstr>
      <vt:lpstr>2. Software</vt:lpstr>
      <vt:lpstr>CONTIKI</vt:lpstr>
      <vt:lpstr>CoAP</vt:lpstr>
      <vt:lpstr>CoAP - Cu Plug In </vt:lpstr>
      <vt:lpstr>PowerPoint Presentation</vt:lpstr>
      <vt:lpstr>IPv6</vt:lpstr>
      <vt:lpstr>Advantages of IPv6 over IPv4</vt:lpstr>
      <vt:lpstr>6LoWPAN</vt:lpstr>
      <vt:lpstr>CoAP stack</vt:lpstr>
      <vt:lpstr>Agriculture Sensor Network Setup </vt:lpstr>
      <vt:lpstr>TelosB Mote</vt:lpstr>
      <vt:lpstr>MSP430</vt:lpstr>
      <vt:lpstr>Soil Sensor</vt:lpstr>
      <vt:lpstr>Soil sensor components</vt:lpstr>
      <vt:lpstr>PowerPoint Presentation</vt:lpstr>
      <vt:lpstr>PowerPoint Presentation</vt:lpstr>
      <vt:lpstr>PowerPoint Presentation</vt:lpstr>
      <vt:lpstr>UART communication</vt:lpstr>
      <vt:lpstr>DATA FORMAT DESCRIPTION </vt:lpstr>
      <vt:lpstr>PowerPoint Presentation</vt:lpstr>
      <vt:lpstr>Field Network</vt:lpstr>
      <vt:lpstr>Routing Protocol for Low power and Lossy Networks (RPL)  in a DODAG configuration</vt:lpstr>
      <vt:lpstr>Monitoring Network</vt:lpstr>
      <vt:lpstr>Procedure</vt:lpstr>
      <vt:lpstr>PowerPoint Presentation</vt:lpstr>
      <vt:lpstr>PowerPoint Presentation</vt:lpstr>
      <vt:lpstr>APPLICATIONS</vt:lpstr>
      <vt:lpstr>Conclusion &amp; Future Scope</vt:lpstr>
      <vt:lpstr>Tools Used</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JSS ACADEMY OF TECHNICAL EDUCATION BANGALORE</dc:title>
  <dc:creator>prashantt</dc:creator>
  <cp:lastModifiedBy>prashantt</cp:lastModifiedBy>
  <cp:revision>55</cp:revision>
  <dcterms:created xsi:type="dcterms:W3CDTF">2014-02-03T15:59:37Z</dcterms:created>
  <dcterms:modified xsi:type="dcterms:W3CDTF">2014-05-22T09:31:12Z</dcterms:modified>
</cp:coreProperties>
</file>