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media/image5.wmf" ContentType="image/x-wmf"/>
  <Override PartName="/ppt/media/image4.wmf" ContentType="image/x-wmf"/>
  <Override PartName="/ppt/media/image3.wmf" ContentType="image/x-wmf"/>
  <Override PartName="/ppt/media/image6.wmf" ContentType="image/x-wmf"/>
  <Override PartName="/ppt/media/image2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wmf" ContentType="image/x-wmf"/>
  <Override PartName="/ppt/media/image14.wmf" ContentType="image/x-wmf"/>
  <Override PartName="/ppt/media/image15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5A4302C-5BDE-4DA4-8FD2-06F985C5719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183DAE-9F0F-4952-8495-23C32E8242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02EA30C-C2AC-432B-B85B-4308ED2EB6B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F3260B-5877-4F57-B454-F666357ABA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260280" y="2194200"/>
            <a:ext cx="123883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Bahnschrift"/>
              </a:rPr>
              <a:t>map.xtreme.pcic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gency FB"/>
              </a:rPr>
              <a:t>a</a:t>
            </a:r>
            <a:r>
              <a:rPr b="1" lang="en-US" sz="2800" spc="-1" strike="noStrike">
                <a:solidFill>
                  <a:srgbClr val="ffffff"/>
                </a:solidFill>
                <a:latin typeface="Agency FB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gency FB"/>
              </a:rPr>
              <a:t>mapping tool for displaying North American design value isopleths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1800" y="6179760"/>
            <a:ext cx="997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Broadway"/>
              </a:rPr>
              <a:t>PCIC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943200" y="2009520"/>
            <a:ext cx="331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An illustrative example: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1330200" y="2621880"/>
            <a:ext cx="8007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Step 6: Map the design value field as follows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5437440" y="2600280"/>
            <a:ext cx="1332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262626"/>
                </a:solidFill>
                <a:latin typeface="Arial"/>
              </a:rPr>
              <a:t>X*</a:t>
            </a:r>
            <a:r>
              <a:rPr b="0" i="1" lang="en-US" sz="2000" spc="-1" strike="noStrike">
                <a:solidFill>
                  <a:srgbClr val="262626"/>
                </a:solidFill>
                <a:latin typeface="Arial"/>
              </a:rPr>
              <a:t>=</a:t>
            </a:r>
            <a:r>
              <a:rPr b="1" i="1" lang="en-US" sz="20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×</a:t>
            </a:r>
            <a:r>
              <a:rPr b="1" i="1" lang="en-US" sz="2000" spc="-1" strike="noStrike">
                <a:solidFill>
                  <a:srgbClr val="262626"/>
                </a:solidFill>
                <a:latin typeface="Arial"/>
              </a:rPr>
              <a:t>b*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94" name="Picture 1" descr=""/>
          <p:cNvPicPr/>
          <p:nvPr/>
        </p:nvPicPr>
        <p:blipFill>
          <a:blip r:embed="rId1"/>
          <a:stretch/>
        </p:blipFill>
        <p:spPr>
          <a:xfrm>
            <a:off x="1318680" y="3285000"/>
            <a:ext cx="2757240" cy="3117240"/>
          </a:xfrm>
          <a:prstGeom prst="rect">
            <a:avLst/>
          </a:prstGeom>
          <a:ln>
            <a:noFill/>
          </a:ln>
        </p:spPr>
      </p:pic>
      <p:pic>
        <p:nvPicPr>
          <p:cNvPr id="195" name="Picture 12" descr=""/>
          <p:cNvPicPr/>
          <p:nvPr/>
        </p:nvPicPr>
        <p:blipFill>
          <a:blip r:embed="rId2"/>
          <a:stretch/>
        </p:blipFill>
        <p:spPr>
          <a:xfrm>
            <a:off x="7743240" y="3285000"/>
            <a:ext cx="2764440" cy="3147840"/>
          </a:xfrm>
          <a:prstGeom prst="rect">
            <a:avLst/>
          </a:prstGeom>
          <a:ln>
            <a:noFill/>
          </a:ln>
        </p:spPr>
      </p:pic>
      <p:sp>
        <p:nvSpPr>
          <p:cNvPr id="196" name="CustomShape 6"/>
          <p:cNvSpPr/>
          <p:nvPr/>
        </p:nvSpPr>
        <p:spPr>
          <a:xfrm>
            <a:off x="1366920" y="5212800"/>
            <a:ext cx="715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5km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7841520" y="5221800"/>
            <a:ext cx="715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50km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3"/>
          <a:stretch/>
        </p:blipFill>
        <p:spPr>
          <a:xfrm>
            <a:off x="4551480" y="3275640"/>
            <a:ext cx="2764440" cy="3111840"/>
          </a:xfrm>
          <a:prstGeom prst="rect">
            <a:avLst/>
          </a:prstGeom>
          <a:ln>
            <a:noFill/>
          </a:ln>
        </p:spPr>
      </p:pic>
      <p:sp>
        <p:nvSpPr>
          <p:cNvPr id="199" name="CustomShape 8"/>
          <p:cNvSpPr/>
          <p:nvPr/>
        </p:nvSpPr>
        <p:spPr>
          <a:xfrm>
            <a:off x="1450080" y="3139200"/>
            <a:ext cx="1671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EOF-based mapping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4687560" y="3143880"/>
            <a:ext cx="1671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SOM-based mapping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7841520" y="3139200"/>
            <a:ext cx="4183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Reference field 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where pseudo observations are sampled)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2" name="CustomShape 11"/>
          <p:cNvSpPr/>
          <p:nvPr/>
        </p:nvSpPr>
        <p:spPr>
          <a:xfrm>
            <a:off x="4596840" y="5215680"/>
            <a:ext cx="715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5km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78760" y="2305080"/>
            <a:ext cx="2782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Fundamental Basis: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169280" y="2826720"/>
            <a:ext cx="978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The design value field can be represented as a linear combination of spatial basis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874040" y="3227400"/>
            <a:ext cx="15580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262626"/>
                </a:solidFill>
                <a:latin typeface="Arial"/>
              </a:rPr>
              <a:t>X</a:t>
            </a:r>
            <a:r>
              <a:rPr b="0" i="1" lang="en-US" sz="2000" spc="-1" strike="noStrike">
                <a:solidFill>
                  <a:srgbClr val="262626"/>
                </a:solidFill>
                <a:latin typeface="Arial"/>
              </a:rPr>
              <a:t>=</a:t>
            </a:r>
            <a:r>
              <a:rPr b="1" i="1" lang="en-US" sz="20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×</a:t>
            </a:r>
            <a:r>
              <a:rPr b="1" i="1" lang="en-US" sz="2000" spc="-1" strike="noStrike">
                <a:solidFill>
                  <a:srgbClr val="262626"/>
                </a:solidFill>
                <a:latin typeface="Arial"/>
              </a:rPr>
              <a:t>b </a:t>
            </a:r>
            <a:r>
              <a:rPr b="0" lang="en-US" sz="2000" spc="-1" strike="noStrike">
                <a:solidFill>
                  <a:srgbClr val="262626"/>
                </a:solidFill>
                <a:latin typeface="Arial"/>
              </a:rPr>
              <a:t>+</a:t>
            </a:r>
            <a:r>
              <a:rPr b="0" i="1" lang="en-US" sz="2000" spc="-1" strike="noStrike">
                <a:solidFill>
                  <a:srgbClr val="262626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262626"/>
                </a:solidFill>
                <a:latin typeface="Symbol"/>
              </a:rPr>
              <a:t>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0" name="Picture 17" descr=""/>
          <p:cNvPicPr/>
          <p:nvPr/>
        </p:nvPicPr>
        <p:blipFill>
          <a:blip r:embed="rId1"/>
          <a:stretch/>
        </p:blipFill>
        <p:spPr>
          <a:xfrm>
            <a:off x="389160" y="5106960"/>
            <a:ext cx="1559880" cy="155988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314280" y="4838760"/>
            <a:ext cx="2207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50-year daily precipitation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1172160" y="3605760"/>
            <a:ext cx="978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The spatial basis functions 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 are derived from large ensemble CanRCM4 simulations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Line 8"/>
          <p:cNvSpPr/>
          <p:nvPr/>
        </p:nvSpPr>
        <p:spPr>
          <a:xfrm>
            <a:off x="250200" y="3789720"/>
            <a:ext cx="822960" cy="360"/>
          </a:xfrm>
          <a:prstGeom prst="line">
            <a:avLst/>
          </a:prstGeom>
          <a:ln w="936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9"/>
          <p:cNvSpPr/>
          <p:nvPr/>
        </p:nvSpPr>
        <p:spPr>
          <a:xfrm>
            <a:off x="259560" y="3789720"/>
            <a:ext cx="360" cy="1881360"/>
          </a:xfrm>
          <a:prstGeom prst="line">
            <a:avLst/>
          </a:prstGeom>
          <a:ln w="936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0"/>
          <p:cNvSpPr/>
          <p:nvPr/>
        </p:nvSpPr>
        <p:spPr>
          <a:xfrm>
            <a:off x="245880" y="5669280"/>
            <a:ext cx="822960" cy="360"/>
          </a:xfrm>
          <a:prstGeom prst="line">
            <a:avLst/>
          </a:prstGeom>
          <a:ln w="936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1"/>
          <p:cNvSpPr/>
          <p:nvPr/>
        </p:nvSpPr>
        <p:spPr>
          <a:xfrm>
            <a:off x="1176840" y="4072320"/>
            <a:ext cx="978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262626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The coefficients 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b </a:t>
            </a: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are estimated by regressing observations on the spatial basis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1095480" y="5669280"/>
            <a:ext cx="822960" cy="360"/>
          </a:xfrm>
          <a:prstGeom prst="line">
            <a:avLst/>
          </a:prstGeom>
          <a:ln w="936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3"/>
          <p:cNvSpPr/>
          <p:nvPr/>
        </p:nvSpPr>
        <p:spPr>
          <a:xfrm>
            <a:off x="4759560" y="4565160"/>
            <a:ext cx="168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b* =</a:t>
            </a: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i="1" lang="en-US" sz="1800" spc="-1" strike="noStrike" baseline="30000">
                <a:solidFill>
                  <a:srgbClr val="262626"/>
                </a:solidFill>
                <a:latin typeface="Arial"/>
              </a:rPr>
              <a:t>T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)</a:t>
            </a:r>
            <a:r>
              <a:rPr b="0" lang="en-US" sz="1800" spc="-1" strike="noStrike" baseline="30000">
                <a:solidFill>
                  <a:srgbClr val="262626"/>
                </a:solidFill>
                <a:latin typeface="Arial"/>
              </a:rPr>
              <a:t>-1 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i="1" lang="en-US" sz="1800" spc="-1" strike="noStrike" baseline="30000">
                <a:solidFill>
                  <a:srgbClr val="262626"/>
                </a:solidFill>
                <a:latin typeface="Arial"/>
              </a:rPr>
              <a:t>T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4"/>
          <p:cNvSpPr/>
          <p:nvPr/>
        </p:nvSpPr>
        <p:spPr>
          <a:xfrm>
            <a:off x="1901520" y="5490000"/>
            <a:ext cx="980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Empirical Orthogonal Function (EOF) or Self-Organizing Maps (SOM) is used to derive</a:t>
            </a:r>
            <a:r>
              <a:rPr b="1" i="1" lang="en-US" sz="160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1" i="1" lang="en-US" sz="16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CustomShape 15"/>
          <p:cNvSpPr/>
          <p:nvPr/>
        </p:nvSpPr>
        <p:spPr>
          <a:xfrm>
            <a:off x="1053000" y="5623560"/>
            <a:ext cx="91080" cy="9072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70840" y="2305080"/>
            <a:ext cx="106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Usage: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366920" y="2773440"/>
            <a:ext cx="8460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map.xtreme.pcic(CanRCM4.lens, obs, res=NULL, method=c('eof', 'som'))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1598040" y="3299760"/>
            <a:ext cx="1031544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CanRCM4.lens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list of CanRCM4 modelled design values, </a:t>
            </a:r>
            <a:r>
              <a:rPr b="0" lang="en-US" sz="12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CanRCM4.lens$rlon, CanRCM4.lens$rlat, CanRCM4.lens$xtreme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1639440" y="3666600"/>
            <a:ext cx="1039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obs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matrix of observed design values, with three columns each for rlon, rlat, and design value.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644120" y="4032360"/>
            <a:ext cx="1039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res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resolution of the output map, e.g., 50km (default), 25km, 10km, 5km, 1km.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1611720" y="4398120"/>
            <a:ext cx="1039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method    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whether EOF (default) or SOM is used to derive the spatial basis functions.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 descr=""/>
          <p:cNvPicPr/>
          <p:nvPr/>
        </p:nvPicPr>
        <p:blipFill>
          <a:blip r:embed="rId1"/>
          <a:stretch/>
        </p:blipFill>
        <p:spPr>
          <a:xfrm>
            <a:off x="8600760" y="2286000"/>
            <a:ext cx="3275640" cy="377280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2800" y="2305080"/>
            <a:ext cx="101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Value: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366920" y="2782440"/>
            <a:ext cx="3223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A data list with components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1366920" y="3152160"/>
            <a:ext cx="84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rlon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vector of longitude-coordinates of the output map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(in polar rotated projection)       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371600" y="3520440"/>
            <a:ext cx="84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rlat     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vector of latitude-coordinates of the output map       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357920" y="3886200"/>
            <a:ext cx="84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xtreme 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2D data array of the mapped design values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343880" y="4251960"/>
            <a:ext cx="84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sp.basis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3D data array of the derived spatial basis functions </a:t>
            </a:r>
            <a:r>
              <a:rPr b="1" i="1" lang="en-US" sz="1600" spc="-1" strike="noStrike">
                <a:solidFill>
                  <a:srgbClr val="262626"/>
                </a:solidFill>
                <a:latin typeface="Arial"/>
                <a:ea typeface="Malgun Gothic Semilight"/>
              </a:rPr>
              <a:t>V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320840" y="4616640"/>
            <a:ext cx="846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algun Gothic Semilight"/>
                <a:ea typeface="Malgun Gothic Semilight"/>
              </a:rPr>
              <a:t>obs.grid  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algun Gothic Semilight"/>
              </a:rPr>
              <a:t>gridded observed design values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8659800" y="4687920"/>
            <a:ext cx="671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5 km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1800" y="6179760"/>
            <a:ext cx="997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Broadway"/>
              </a:rPr>
              <a:t>PCIC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ffffff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357920" y="2413080"/>
            <a:ext cx="229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map.xtreme.pcic()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267560" y="2871720"/>
            <a:ext cx="216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CanRCM4image()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1353240" y="3328920"/>
            <a:ext cx="2304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coastlineCanRCM4()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1366920" y="3786120"/>
            <a:ext cx="2290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points.reg2rotated()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1371600" y="4242960"/>
            <a:ext cx="228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colorpalette()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1366920" y="4700160"/>
            <a:ext cx="2290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colorbar()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1323360" y="5157360"/>
            <a:ext cx="117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algun Gothic Semilight"/>
                <a:ea typeface="Malgun Gothic Semilight"/>
              </a:rPr>
              <a:t>val2col()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4211640" y="2414160"/>
            <a:ext cx="4811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</a:rPr>
              <a:t>maps design value isopleths (over North America)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4207320" y="2862000"/>
            <a:ext cx="722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d050"/>
                </a:solidFill>
                <a:latin typeface="Arial"/>
              </a:rPr>
              <a:t>plots an image over the North American map in polar rotated projection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4211640" y="3328560"/>
            <a:ext cx="722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d050"/>
                </a:solidFill>
                <a:latin typeface="Arial"/>
              </a:rPr>
              <a:t>crops the North American part of the world coastline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4216320" y="3785760"/>
            <a:ext cx="722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c000"/>
                </a:solidFill>
                <a:latin typeface="Arial"/>
              </a:rPr>
              <a:t>projects longitude-latitude coordinates from regular to polar rotated projection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4221000" y="4242960"/>
            <a:ext cx="722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d050"/>
                </a:solidFill>
                <a:latin typeface="Arial"/>
              </a:rPr>
              <a:t>creates a color palette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4225680" y="4700160"/>
            <a:ext cx="722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d050"/>
                </a:solidFill>
                <a:latin typeface="Arial"/>
              </a:rPr>
              <a:t>plots a color bar scale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4230360" y="5157360"/>
            <a:ext cx="72259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92d050"/>
                </a:solidFill>
                <a:latin typeface="Arial"/>
              </a:rPr>
              <a:t>converts numerical values to color codes represented as hex triplets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8599680" y="5725080"/>
            <a:ext cx="32626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fabab"/>
                </a:solidFill>
                <a:latin typeface="Arial"/>
                <a:ea typeface="Malgun Gothic Semilight"/>
              </a:rPr>
              <a:t>see demo.R for detailed examples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2103120" y="3108960"/>
            <a:ext cx="2764440" cy="31478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943200" y="2009520"/>
            <a:ext cx="331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An illustrative example: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2" name="Picture 5" descr=""/>
          <p:cNvPicPr/>
          <p:nvPr/>
        </p:nvPicPr>
        <p:blipFill>
          <a:blip r:embed="rId2"/>
          <a:stretch/>
        </p:blipFill>
        <p:spPr>
          <a:xfrm>
            <a:off x="6175800" y="3172680"/>
            <a:ext cx="2764440" cy="314604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330200" y="2621880"/>
            <a:ext cx="4811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Step 1: Create a set of pseudo observations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560200" y="4202640"/>
            <a:ext cx="13824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6"/>
          <p:cNvSpPr/>
          <p:nvPr/>
        </p:nvSpPr>
        <p:spPr>
          <a:xfrm>
            <a:off x="5042880" y="3651840"/>
            <a:ext cx="12006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2% of the grid cells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7472160" y="2963520"/>
            <a:ext cx="1306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179 stations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43200" y="2009520"/>
            <a:ext cx="331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An illustrative example: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330200" y="2621880"/>
            <a:ext cx="5633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Step 2: derive spatial basis functions by EOF or SOM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6698520" y="3416400"/>
            <a:ext cx="1446840" cy="1086840"/>
          </a:xfrm>
          <a:prstGeom prst="rect">
            <a:avLst/>
          </a:prstGeom>
          <a:ln>
            <a:noFill/>
          </a:ln>
        </p:spPr>
      </p:pic>
      <p:pic>
        <p:nvPicPr>
          <p:cNvPr id="152" name="Picture 7" descr=""/>
          <p:cNvPicPr/>
          <p:nvPr/>
        </p:nvPicPr>
        <p:blipFill>
          <a:blip r:embed="rId2"/>
          <a:stretch/>
        </p:blipFill>
        <p:spPr>
          <a:xfrm>
            <a:off x="8516520" y="3420000"/>
            <a:ext cx="1439640" cy="1083240"/>
          </a:xfrm>
          <a:prstGeom prst="rect">
            <a:avLst/>
          </a:prstGeom>
          <a:ln>
            <a:noFill/>
          </a:ln>
        </p:spPr>
      </p:pic>
      <p:pic>
        <p:nvPicPr>
          <p:cNvPr id="153" name="Picture 8" descr=""/>
          <p:cNvPicPr/>
          <p:nvPr/>
        </p:nvPicPr>
        <p:blipFill>
          <a:blip r:embed="rId3"/>
          <a:stretch/>
        </p:blipFill>
        <p:spPr>
          <a:xfrm>
            <a:off x="6698520" y="4872240"/>
            <a:ext cx="1439640" cy="1085040"/>
          </a:xfrm>
          <a:prstGeom prst="rect">
            <a:avLst/>
          </a:prstGeom>
          <a:ln>
            <a:noFill/>
          </a:ln>
        </p:spPr>
      </p:pic>
      <p:pic>
        <p:nvPicPr>
          <p:cNvPr id="154" name="Picture 9" descr=""/>
          <p:cNvPicPr/>
          <p:nvPr/>
        </p:nvPicPr>
        <p:blipFill>
          <a:blip r:embed="rId4"/>
          <a:stretch/>
        </p:blipFill>
        <p:spPr>
          <a:xfrm>
            <a:off x="8516520" y="4872240"/>
            <a:ext cx="1439640" cy="108324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7112160" y="313920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8899200" y="314388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7116840" y="460296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8899560" y="459864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9" name="Picture 12" descr=""/>
          <p:cNvPicPr/>
          <p:nvPr/>
        </p:nvPicPr>
        <p:blipFill>
          <a:blip r:embed="rId5"/>
          <a:stretch/>
        </p:blipFill>
        <p:spPr>
          <a:xfrm>
            <a:off x="1902600" y="3416040"/>
            <a:ext cx="1439640" cy="1086840"/>
          </a:xfrm>
          <a:prstGeom prst="rect">
            <a:avLst/>
          </a:prstGeom>
          <a:ln>
            <a:noFill/>
          </a:ln>
        </p:spPr>
      </p:pic>
      <p:pic>
        <p:nvPicPr>
          <p:cNvPr id="160" name="Picture 14" descr=""/>
          <p:cNvPicPr/>
          <p:nvPr/>
        </p:nvPicPr>
        <p:blipFill>
          <a:blip r:embed="rId6"/>
          <a:stretch/>
        </p:blipFill>
        <p:spPr>
          <a:xfrm>
            <a:off x="3756240" y="3412440"/>
            <a:ext cx="1446840" cy="1090440"/>
          </a:xfrm>
          <a:prstGeom prst="rect">
            <a:avLst/>
          </a:prstGeom>
          <a:ln>
            <a:noFill/>
          </a:ln>
        </p:spPr>
      </p:pic>
      <p:pic>
        <p:nvPicPr>
          <p:cNvPr id="161" name="Picture 24" descr=""/>
          <p:cNvPicPr/>
          <p:nvPr/>
        </p:nvPicPr>
        <p:blipFill>
          <a:blip r:embed="rId7"/>
          <a:stretch/>
        </p:blipFill>
        <p:spPr>
          <a:xfrm>
            <a:off x="1902600" y="4872240"/>
            <a:ext cx="1439640" cy="1079640"/>
          </a:xfrm>
          <a:prstGeom prst="rect">
            <a:avLst/>
          </a:prstGeom>
          <a:ln>
            <a:noFill/>
          </a:ln>
        </p:spPr>
      </p:pic>
      <p:pic>
        <p:nvPicPr>
          <p:cNvPr id="162" name="Picture 25" descr=""/>
          <p:cNvPicPr/>
          <p:nvPr/>
        </p:nvPicPr>
        <p:blipFill>
          <a:blip r:embed="rId8"/>
          <a:stretch/>
        </p:blipFill>
        <p:spPr>
          <a:xfrm>
            <a:off x="3760560" y="4872240"/>
            <a:ext cx="1439640" cy="1076040"/>
          </a:xfrm>
          <a:prstGeom prst="rect">
            <a:avLst/>
          </a:prstGeom>
          <a:ln>
            <a:noFill/>
          </a:ln>
        </p:spPr>
      </p:pic>
      <p:sp>
        <p:nvSpPr>
          <p:cNvPr id="163" name="CustomShape 9"/>
          <p:cNvSpPr/>
          <p:nvPr/>
        </p:nvSpPr>
        <p:spPr>
          <a:xfrm>
            <a:off x="2323080" y="313632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EOF1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4165560" y="313632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EOF2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2327760" y="459864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EOF3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4161240" y="4602960"/>
            <a:ext cx="627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EOF4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Line 13"/>
          <p:cNvSpPr/>
          <p:nvPr/>
        </p:nvSpPr>
        <p:spPr>
          <a:xfrm>
            <a:off x="5947920" y="3297240"/>
            <a:ext cx="360" cy="2834640"/>
          </a:xfrm>
          <a:prstGeom prst="line">
            <a:avLst/>
          </a:prstGeom>
          <a:ln w="9360">
            <a:solidFill>
              <a:schemeClr val="bg2">
                <a:lumMod val="50000"/>
              </a:schemeClr>
            </a:solidFill>
            <a:custDash>
              <a:ds d="500000" sp="4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4"/>
          <p:cNvSpPr/>
          <p:nvPr/>
        </p:nvSpPr>
        <p:spPr>
          <a:xfrm>
            <a:off x="2927880" y="6159240"/>
            <a:ext cx="6049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rial"/>
              </a:rPr>
              <a:t>No color scale is plotted as the spatial structure is of primary interest here.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43200" y="2009520"/>
            <a:ext cx="331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An illustrative example: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330200" y="2621880"/>
            <a:ext cx="8007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Step 3: Interpolate the spatial basis functions to the desired map grid (e.g., 5km)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73" name="Picture 1" descr=""/>
          <p:cNvPicPr/>
          <p:nvPr/>
        </p:nvPicPr>
        <p:blipFill>
          <a:blip r:embed="rId1"/>
          <a:stretch/>
        </p:blipFill>
        <p:spPr>
          <a:xfrm>
            <a:off x="2269440" y="3478680"/>
            <a:ext cx="2726640" cy="2265480"/>
          </a:xfrm>
          <a:prstGeom prst="rect">
            <a:avLst/>
          </a:prstGeom>
          <a:ln>
            <a:noFill/>
          </a:ln>
        </p:spPr>
      </p:pic>
      <p:pic>
        <p:nvPicPr>
          <p:cNvPr id="174" name="Picture 2" descr=""/>
          <p:cNvPicPr/>
          <p:nvPr/>
        </p:nvPicPr>
        <p:blipFill>
          <a:blip r:embed="rId2"/>
          <a:stretch/>
        </p:blipFill>
        <p:spPr>
          <a:xfrm>
            <a:off x="6198840" y="3483360"/>
            <a:ext cx="2708640" cy="2260800"/>
          </a:xfrm>
          <a:prstGeom prst="rect">
            <a:avLst/>
          </a:prstGeom>
          <a:ln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5532480" y="4507200"/>
            <a:ext cx="138240" cy="45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4904640" y="3956400"/>
            <a:ext cx="1366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bilinear interpolation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8229600" y="3139200"/>
            <a:ext cx="636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5km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4230360" y="3143520"/>
            <a:ext cx="715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50km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995040" y="6359400"/>
            <a:ext cx="2328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Agency FB"/>
              </a:rPr>
              <a:t>Contact: chaoli@uvic.ca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49360" y="623880"/>
            <a:ext cx="8968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Bahnschrift"/>
              </a:rPr>
              <a:t>map.xtreme.pcic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gency FB"/>
              </a:rPr>
              <a:t>a</a:t>
            </a:r>
            <a:r>
              <a:rPr b="1" lang="en-US" sz="2400" spc="-1" strike="noStrike">
                <a:solidFill>
                  <a:srgbClr val="203864"/>
                </a:solidFill>
                <a:latin typeface="Agency FB"/>
              </a:rPr>
              <a:t> </a:t>
            </a:r>
            <a:r>
              <a:rPr b="0" lang="en-US" sz="2000" spc="-1" strike="noStrike">
                <a:solidFill>
                  <a:srgbClr val="002060"/>
                </a:solidFill>
                <a:latin typeface="Agency FB"/>
              </a:rPr>
              <a:t>mapping tool for displaying North American design value isopleths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43200" y="2009520"/>
            <a:ext cx="331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An illustrative example: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330200" y="2621880"/>
            <a:ext cx="80074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Step 4: Grid the observations to the desired map grid (e.g., 5km)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9070200" y="688680"/>
            <a:ext cx="2764440" cy="3126240"/>
          </a:xfrm>
          <a:prstGeom prst="rect">
            <a:avLst/>
          </a:prstGeom>
          <a:ln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1334520" y="3217680"/>
            <a:ext cx="7042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Step 5: Estimate the coefficient by regressing the gridded observations 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041200" y="3637800"/>
            <a:ext cx="7042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on the interpolated spatial basis functions, that is,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4269960" y="4140360"/>
            <a:ext cx="1684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b* =</a:t>
            </a: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i="1" lang="en-US" sz="1800" spc="-1" strike="noStrike" baseline="30000">
                <a:solidFill>
                  <a:srgbClr val="262626"/>
                </a:solidFill>
                <a:latin typeface="Arial"/>
              </a:rPr>
              <a:t>T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262626"/>
                </a:solidFill>
                <a:latin typeface="Arial"/>
              </a:rPr>
              <a:t>)</a:t>
            </a:r>
            <a:r>
              <a:rPr b="0" lang="en-US" sz="1800" spc="-1" strike="noStrike" baseline="30000">
                <a:solidFill>
                  <a:srgbClr val="262626"/>
                </a:solidFill>
                <a:latin typeface="Arial"/>
              </a:rPr>
              <a:t>-1 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V</a:t>
            </a:r>
            <a:r>
              <a:rPr b="0" i="1" lang="en-US" sz="1800" spc="-1" strike="noStrike" baseline="30000">
                <a:solidFill>
                  <a:srgbClr val="262626"/>
                </a:solidFill>
                <a:latin typeface="Arial"/>
              </a:rPr>
              <a:t>T</a:t>
            </a:r>
            <a:r>
              <a:rPr b="1" i="1" lang="en-US" sz="1800" spc="-1" strike="noStrike">
                <a:solidFill>
                  <a:srgbClr val="262626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9651960" y="534600"/>
            <a:ext cx="1671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Gridded observations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8" name="Picture 10" descr=""/>
          <p:cNvPicPr/>
          <p:nvPr/>
        </p:nvPicPr>
        <p:blipFill>
          <a:blip r:embed="rId2"/>
          <a:stretch/>
        </p:blipFill>
        <p:spPr>
          <a:xfrm>
            <a:off x="9204840" y="3976560"/>
            <a:ext cx="2532600" cy="226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</TotalTime>
  <Application>LibreOffice/6.0.7.3$Linux_X86_64 LibreOffice_project/00m0$Build-3</Application>
  <Words>603</Words>
  <Paragraphs>104</Paragraphs>
  <Company>University Of Victoria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2018-04-21T09:28:01Z</dcterms:created>
  <dc:creator>Chao Li</dc:creator>
  <dc:description/>
  <dc:language>en-US</dc:language>
  <cp:lastModifiedBy/>
  <dcterms:modified xsi:type="dcterms:W3CDTF">2019-01-23T10:25:54Z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Victoria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