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9900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BB05F-8500-4DEF-B6E6-A1ED3E93E88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E8242-9D2D-46C9-AEB9-EB6C677F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28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E194-D40A-48FE-9729-B5B963C5346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3A64-C2E4-4CEC-9176-8FEEF7DF3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E194-D40A-48FE-9729-B5B963C5346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3A64-C2E4-4CEC-9176-8FEEF7DF3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3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E194-D40A-48FE-9729-B5B963C5346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3A64-C2E4-4CEC-9176-8FEEF7DF3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5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E194-D40A-48FE-9729-B5B963C5346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3A64-C2E4-4CEC-9176-8FEEF7DF3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5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E194-D40A-48FE-9729-B5B963C5346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3A64-C2E4-4CEC-9176-8FEEF7DF3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5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E194-D40A-48FE-9729-B5B963C5346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3A64-C2E4-4CEC-9176-8FEEF7DF3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7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E194-D40A-48FE-9729-B5B963C5346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3A64-C2E4-4CEC-9176-8FEEF7DF3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9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E194-D40A-48FE-9729-B5B963C5346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3A64-C2E4-4CEC-9176-8FEEF7DF3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5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E194-D40A-48FE-9729-B5B963C5346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3A64-C2E4-4CEC-9176-8FEEF7DF3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2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E194-D40A-48FE-9729-B5B963C5346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3A64-C2E4-4CEC-9176-8FEEF7DF3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4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E194-D40A-48FE-9729-B5B963C5346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3A64-C2E4-4CEC-9176-8FEEF7DF3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EE194-D40A-48FE-9729-B5B963C5346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B3A64-C2E4-4CEC-9176-8FEEF7DF3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0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6333" y="2194160"/>
            <a:ext cx="78550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>
                <a:solidFill>
                  <a:schemeClr val="bg1"/>
                </a:solidFill>
                <a:latin typeface="Bahnschrift" panose="020B0502040204020203" pitchFamily="34" charset="0"/>
              </a:rPr>
              <a:t>m</a:t>
            </a:r>
            <a:r>
              <a:rPr lang="en-US" sz="56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ap.xtreme.pcic</a:t>
            </a:r>
            <a:endParaRPr lang="en-US" sz="5600" dirty="0" smtClean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</a:t>
            </a:r>
            <a:r>
              <a:rPr lang="en-US" sz="28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mapping tool for displaying North American design value isopleths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04966" y="6359500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Contact: chaoli@uvic.ca</a:t>
            </a:r>
            <a:endParaRPr lang="en-US" sz="1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4430" y="6179631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PCIC</a:t>
            </a:r>
            <a:endParaRPr lang="en-US" sz="2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05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404966" y="6359500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Contact: chaoli@uvic.ca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89161" y="623985"/>
            <a:ext cx="56893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002060"/>
                </a:solidFill>
                <a:latin typeface="Bahnschrift" panose="020B0502040204020203" pitchFamily="34" charset="0"/>
              </a:rPr>
              <a:t>m</a:t>
            </a:r>
            <a:r>
              <a:rPr lang="en-US" sz="4800" dirty="0" err="1" smtClean="0">
                <a:solidFill>
                  <a:srgbClr val="002060"/>
                </a:solidFill>
                <a:latin typeface="Bahnschrift" panose="020B0502040204020203" pitchFamily="34" charset="0"/>
              </a:rPr>
              <a:t>ap.xtreme.pcic</a:t>
            </a:r>
            <a:endParaRPr lang="en-US" sz="4800" dirty="0" smtClean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a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mapping tool for displaying North American design value isopleths</a:t>
            </a:r>
            <a:endParaRPr lang="en-US" sz="2000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9924" y="2009454"/>
            <a:ext cx="334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illustrative example: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0048" y="2621834"/>
            <a:ext cx="8007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6: Map the design value field as follows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5437593" y="2600292"/>
            <a:ext cx="13326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ja-JP" sz="2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X*</a:t>
            </a:r>
            <a:r>
              <a:rPr kumimoji="0" lang="en-US" altLang="ja-JP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en-US" altLang="ja-JP" sz="20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kumimoji="0" lang="en-US" altLang="ja-JP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altLang="ja-JP" sz="20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ja-JP" sz="2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endParaRPr lang="en-US" altLang="ja-JP" sz="2000" baseline="-25000" dirty="0">
              <a:solidFill>
                <a:schemeClr val="tx1">
                  <a:lumMod val="85000"/>
                  <a:lumOff val="15000"/>
                </a:schemeClr>
              </a:solidFill>
              <a:latin typeface="Times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06" y="3284956"/>
            <a:ext cx="2757600" cy="3117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109" y="3284956"/>
            <a:ext cx="2764800" cy="3148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66973" y="5212638"/>
            <a:ext cx="715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5km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41657" y="5221876"/>
            <a:ext cx="715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50km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450" y="3275720"/>
            <a:ext cx="2764800" cy="31122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450084" y="3139149"/>
            <a:ext cx="167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EOF-based mapping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87433" y="3143769"/>
            <a:ext cx="167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SOM-based mapping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41662" y="3139154"/>
            <a:ext cx="4184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 field (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where pseudo observations are sampled)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96680" y="5215574"/>
            <a:ext cx="715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5km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81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89161" y="623985"/>
            <a:ext cx="56893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002060"/>
                </a:solidFill>
                <a:latin typeface="Bahnschrift" panose="020B0502040204020203" pitchFamily="34" charset="0"/>
              </a:rPr>
              <a:t>m</a:t>
            </a:r>
            <a:r>
              <a:rPr lang="en-US" sz="4800" dirty="0" err="1" smtClean="0">
                <a:solidFill>
                  <a:srgbClr val="002060"/>
                </a:solidFill>
                <a:latin typeface="Bahnschrift" panose="020B0502040204020203" pitchFamily="34" charset="0"/>
              </a:rPr>
              <a:t>ap.xtreme.pcic</a:t>
            </a:r>
            <a:endParaRPr lang="en-US" sz="4800" dirty="0" smtClean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a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mapping tool for displaying North American design value isopleths</a:t>
            </a:r>
            <a:endParaRPr lang="en-US" sz="2000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9930" y="2305006"/>
            <a:ext cx="2800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Basis: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9376" y="2826681"/>
            <a:ext cx="978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design value field can be represented as a linear combination of spatial basis functions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4874172" y="3227406"/>
            <a:ext cx="15583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ja-JP" sz="2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altLang="ja-JP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en-US" altLang="ja-JP" sz="20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kumimoji="0" lang="en-US" altLang="ja-JP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altLang="ja-JP" sz="20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ja-JP" sz="2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ja-JP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ymbol" panose="05050102010706020507" pitchFamily="18" charset="2"/>
              </a:rPr>
              <a:t>e</a:t>
            </a:r>
            <a:endParaRPr lang="en-US" altLang="ja-JP" sz="2000" baseline="-25000" dirty="0">
              <a:solidFill>
                <a:schemeClr val="tx1">
                  <a:lumMod val="85000"/>
                  <a:lumOff val="15000"/>
                </a:schemeClr>
              </a:solidFill>
              <a:latin typeface="Times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04966" y="6359500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Contact: chaoli@uvic.ca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42" y="5107009"/>
            <a:ext cx="1560268" cy="156026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14134" y="4838636"/>
            <a:ext cx="220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50-year daily precipitation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72310" y="3605916"/>
            <a:ext cx="978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spatial basis functions </a:t>
            </a:r>
            <a:r>
              <a:rPr lang="en-US" altLang="ja-JP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derived from large ensemble CanRCM4 simulations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50540" y="3789931"/>
            <a:ext cx="822960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776" y="3789931"/>
            <a:ext cx="0" cy="1881196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5925" y="5669536"/>
            <a:ext cx="822960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76929" y="4072359"/>
            <a:ext cx="978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coefficients </a:t>
            </a:r>
            <a:r>
              <a:rPr lang="en-US" altLang="ja-JP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estimated by regressing observations on the spatial basis functions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095669" y="5669526"/>
            <a:ext cx="822960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25995" y="4565142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ja-JP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=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ja-JP" i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ja-JP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ja-JP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 </a:t>
            </a:r>
            <a:r>
              <a:rPr lang="en-US" altLang="ja-JP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ja-JP" i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ja-JP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1624" y="5490129"/>
            <a:ext cx="9810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Empirical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rthogonal Function (EOF)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Self-Organizing Maps (SOM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used to derive</a:t>
            </a:r>
            <a:r>
              <a:rPr lang="en-US" altLang="ja-JP" sz="1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lowchart: Connector 26"/>
          <p:cNvSpPr/>
          <p:nvPr/>
        </p:nvSpPr>
        <p:spPr>
          <a:xfrm>
            <a:off x="1052944" y="5623560"/>
            <a:ext cx="91440" cy="91053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404966" y="6359500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Contact: chaoli@uvic.ca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4927" y="2305006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66987" y="2773332"/>
            <a:ext cx="8460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map.xtreme.pcic</a:t>
            </a:r>
            <a:r>
              <a:rPr lang="en-US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(CanRCM4.lens</a:t>
            </a:r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en-US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obs</a:t>
            </a:r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res=NULL, method=c('</a:t>
            </a:r>
            <a:r>
              <a:rPr lang="en-US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eof</a:t>
            </a:r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', '</a:t>
            </a:r>
            <a:r>
              <a:rPr lang="en-US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som</a:t>
            </a:r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'))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89161" y="623985"/>
            <a:ext cx="56893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002060"/>
                </a:solidFill>
                <a:latin typeface="Bahnschrift" panose="020B0502040204020203" pitchFamily="34" charset="0"/>
              </a:rPr>
              <a:t>m</a:t>
            </a:r>
            <a:r>
              <a:rPr lang="en-US" sz="4800" dirty="0" err="1" smtClean="0">
                <a:solidFill>
                  <a:srgbClr val="002060"/>
                </a:solidFill>
                <a:latin typeface="Bahnschrift" panose="020B0502040204020203" pitchFamily="34" charset="0"/>
              </a:rPr>
              <a:t>ap.xtreme.pcic</a:t>
            </a:r>
            <a:endParaRPr lang="en-US" sz="4800" dirty="0" smtClean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a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mapping tool for displaying North American design value isopleths</a:t>
            </a:r>
            <a:endParaRPr lang="en-US" sz="2000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97899" y="3299750"/>
            <a:ext cx="10315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CanRCM4.lens      </a:t>
            </a:r>
            <a:r>
              <a:rPr lang="en-US" sz="1600" dirty="0" smtClean="0">
                <a:latin typeface="Arial" panose="020B0604020202020204" pitchFamily="34" charset="0"/>
                <a:ea typeface="Malgun Gothic Semilight" panose="020B0502040204020203" pitchFamily="34" charset="-128"/>
                <a:cs typeface="Arial" panose="020B0604020202020204" pitchFamily="34" charset="0"/>
              </a:rPr>
              <a:t>list of CanRCM4 modelled design values, </a:t>
            </a:r>
            <a:r>
              <a:rPr lang="en-US" sz="1200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CanRCM4.lens$rlon, CanRCM4.lens$rlat, CanRCM4.lens$xtreme</a:t>
            </a:r>
            <a:r>
              <a:rPr lang="en-US" sz="1200" dirty="0" smtClean="0">
                <a:latin typeface="Arial" panose="020B0604020202020204" pitchFamily="34" charset="0"/>
                <a:ea typeface="Malgun Gothic Semilight" panose="020B0502040204020203" pitchFamily="34" charset="-128"/>
                <a:cs typeface="Arial" panose="020B0604020202020204" pitchFamily="34" charset="0"/>
              </a:rPr>
              <a:t>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39462" y="3666744"/>
            <a:ext cx="10400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obs</a:t>
            </a:r>
            <a:r>
              <a:rPr lang="en-US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                     </a:t>
            </a:r>
            <a:r>
              <a:rPr lang="en-US" sz="1600" dirty="0" smtClean="0">
                <a:latin typeface="Arial" panose="020B0604020202020204" pitchFamily="34" charset="0"/>
                <a:ea typeface="Malgun Gothic Semilight" panose="020B0502040204020203" pitchFamily="34" charset="-128"/>
                <a:cs typeface="Arial" panose="020B0604020202020204" pitchFamily="34" charset="0"/>
              </a:rPr>
              <a:t>matrix of observed design values, with three columns each for </a:t>
            </a:r>
            <a:r>
              <a:rPr lang="en-US" sz="1600" dirty="0" err="1" smtClean="0">
                <a:latin typeface="Arial" panose="020B0604020202020204" pitchFamily="34" charset="0"/>
                <a:ea typeface="Malgun Gothic Semilight" panose="020B0502040204020203" pitchFamily="34" charset="-128"/>
                <a:cs typeface="Arial" panose="020B0604020202020204" pitchFamily="34" charset="0"/>
              </a:rPr>
              <a:t>rlon</a:t>
            </a:r>
            <a:r>
              <a:rPr lang="en-US" sz="1600" dirty="0" smtClean="0">
                <a:latin typeface="Arial" panose="020B0604020202020204" pitchFamily="34" charset="0"/>
                <a:ea typeface="Malgun Gothic Semilight" panose="020B0502040204020203" pitchFamily="34" charset="-128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ea typeface="Malgun Gothic Semilight" panose="020B0502040204020203" pitchFamily="34" charset="-128"/>
                <a:cs typeface="Arial" panose="020B0604020202020204" pitchFamily="34" charset="0"/>
              </a:rPr>
              <a:t>rlat</a:t>
            </a:r>
            <a:r>
              <a:rPr lang="en-US" sz="1600" dirty="0" smtClean="0">
                <a:latin typeface="Arial" panose="020B0604020202020204" pitchFamily="34" charset="0"/>
                <a:ea typeface="Malgun Gothic Semilight" panose="020B0502040204020203" pitchFamily="34" charset="-128"/>
                <a:cs typeface="Arial" panose="020B0604020202020204" pitchFamily="34" charset="0"/>
              </a:rPr>
              <a:t>, and design value.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44081" y="4032504"/>
            <a:ext cx="10400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res                       </a:t>
            </a:r>
            <a:r>
              <a:rPr lang="en-US" sz="1600" dirty="0" smtClean="0">
                <a:latin typeface="Arial" panose="020B0604020202020204" pitchFamily="34" charset="0"/>
                <a:ea typeface="Malgun Gothic Semilight" panose="020B0502040204020203" pitchFamily="34" charset="-128"/>
                <a:cs typeface="Arial" panose="020B0604020202020204" pitchFamily="34" charset="0"/>
              </a:rPr>
              <a:t>resolution of the output map, e.g., 50km (default), 25km, 10km, 5km, 1km.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11754" y="4398264"/>
            <a:ext cx="10400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method                </a:t>
            </a:r>
            <a:r>
              <a:rPr lang="en-US" sz="1600" dirty="0" smtClean="0">
                <a:latin typeface="Arial" panose="020B0604020202020204" pitchFamily="34" charset="0"/>
                <a:ea typeface="Malgun Gothic Semilight" panose="020B0502040204020203" pitchFamily="34" charset="-128"/>
                <a:cs typeface="Arial" panose="020B0604020202020204" pitchFamily="34" charset="0"/>
              </a:rPr>
              <a:t>whether EOF (default) or SOM is used to derive the spatial basis functions.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9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718" y="2285837"/>
            <a:ext cx="3276000" cy="3773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04966" y="6359500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Contact: chaoli@uvic.ca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883" y="2305006"/>
            <a:ext cx="1028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Value: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9161" y="623985"/>
            <a:ext cx="56893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002060"/>
                </a:solidFill>
                <a:latin typeface="Bahnschrift" panose="020B0502040204020203" pitchFamily="34" charset="0"/>
              </a:rPr>
              <a:t>m</a:t>
            </a:r>
            <a:r>
              <a:rPr lang="en-US" sz="4800" dirty="0" err="1" smtClean="0">
                <a:solidFill>
                  <a:srgbClr val="002060"/>
                </a:solidFill>
                <a:latin typeface="Bahnschrift" panose="020B0502040204020203" pitchFamily="34" charset="0"/>
              </a:rPr>
              <a:t>ap.xtreme.pcic</a:t>
            </a:r>
            <a:endParaRPr lang="en-US" sz="4800" dirty="0" smtClean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a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mapping tool for displaying North American design value isopleths</a:t>
            </a:r>
            <a:endParaRPr lang="en-US" sz="2000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66994" y="2782521"/>
            <a:ext cx="3223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ea typeface="Malgun Gothic Semilight" panose="020B0502040204020203" pitchFamily="34" charset="-128"/>
                <a:cs typeface="Arial" panose="020B0604020202020204" pitchFamily="34" charset="0"/>
              </a:rPr>
              <a:t>A data list with components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66987" y="3152021"/>
            <a:ext cx="8460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rlon</a:t>
            </a:r>
            <a:r>
              <a:rPr lang="en-US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          </a:t>
            </a:r>
            <a:r>
              <a:rPr lang="en-US" sz="1600" dirty="0" smtClean="0">
                <a:latin typeface="Arial" panose="020B0604020202020204" pitchFamily="34" charset="0"/>
                <a:ea typeface="Malgun Gothic Semilight" panose="020B0502040204020203" pitchFamily="34" charset="-128"/>
                <a:cs typeface="Arial" panose="020B0604020202020204" pitchFamily="34" charset="0"/>
              </a:rPr>
              <a:t>vector of longitude-coordinates of the output map </a:t>
            </a:r>
            <a:r>
              <a:rPr lang="en-US" sz="1400" dirty="0" smtClean="0">
                <a:latin typeface="Arial" panose="020B0604020202020204" pitchFamily="34" charset="0"/>
                <a:ea typeface="Malgun Gothic Semilight" panose="020B0502040204020203" pitchFamily="34" charset="-128"/>
                <a:cs typeface="Arial" panose="020B0604020202020204" pitchFamily="34" charset="0"/>
              </a:rPr>
              <a:t>(in polar rotated projection)         </a:t>
            </a:r>
            <a:endParaRPr lang="en-US" sz="1400" dirty="0">
              <a:latin typeface="Arial" panose="020B0604020202020204" pitchFamily="34" charset="0"/>
              <a:ea typeface="Malgun Gothic Semilight" panose="020B0502040204020203" pitchFamily="34" charset="-128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606" y="3520440"/>
            <a:ext cx="8460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rlat</a:t>
            </a:r>
            <a:r>
              <a:rPr lang="en-US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           </a:t>
            </a:r>
            <a:r>
              <a:rPr lang="en-US" sz="1600" dirty="0" smtClean="0">
                <a:latin typeface="Arial" panose="020B0604020202020204" pitchFamily="34" charset="0"/>
                <a:ea typeface="Malgun Gothic Semilight" panose="020B0502040204020203" pitchFamily="34" charset="-128"/>
                <a:cs typeface="Arial" panose="020B0604020202020204" pitchFamily="34" charset="0"/>
              </a:rPr>
              <a:t>vector of latitude-coordinates of the output map         </a:t>
            </a:r>
            <a:endParaRPr lang="en-US" sz="1600" dirty="0">
              <a:latin typeface="Arial" panose="020B0604020202020204" pitchFamily="34" charset="0"/>
              <a:ea typeface="Malgun Gothic Semilight" panose="020B0502040204020203" pitchFamily="34" charset="-128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57756" y="3886200"/>
            <a:ext cx="8460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xtreme</a:t>
            </a:r>
            <a:r>
              <a:rPr lang="en-US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      </a:t>
            </a:r>
            <a:r>
              <a:rPr lang="en-US" sz="1600" dirty="0" smtClean="0">
                <a:latin typeface="Arial" panose="020B0604020202020204" pitchFamily="34" charset="0"/>
                <a:ea typeface="Malgun Gothic Semilight" panose="020B0502040204020203" pitchFamily="34" charset="-128"/>
                <a:cs typeface="Arial" panose="020B0604020202020204" pitchFamily="34" charset="0"/>
              </a:rPr>
              <a:t>2D data array of the mapped design values</a:t>
            </a:r>
            <a:endParaRPr lang="en-US" sz="1600" dirty="0">
              <a:latin typeface="Arial" panose="020B0604020202020204" pitchFamily="34" charset="0"/>
              <a:ea typeface="Malgun Gothic Semilight" panose="020B0502040204020203" pitchFamily="34" charset="-128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43906" y="4251960"/>
            <a:ext cx="8460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</a:t>
            </a:r>
            <a:r>
              <a:rPr lang="en-US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p.basis</a:t>
            </a:r>
            <a:r>
              <a:rPr lang="en-US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     </a:t>
            </a:r>
            <a:r>
              <a:rPr lang="en-US" sz="1600" dirty="0" smtClean="0">
                <a:latin typeface="Arial" panose="020B0604020202020204" pitchFamily="34" charset="0"/>
                <a:ea typeface="Malgun Gothic Semilight" panose="020B0502040204020203" pitchFamily="34" charset="-128"/>
                <a:cs typeface="Arial" panose="020B0604020202020204" pitchFamily="34" charset="0"/>
              </a:rPr>
              <a:t>3D data array of the derived spatial basis functions </a:t>
            </a:r>
            <a:r>
              <a:rPr lang="en-US" altLang="ja-JP" sz="1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US" sz="1600" dirty="0">
              <a:latin typeface="Arial" panose="020B0604020202020204" pitchFamily="34" charset="0"/>
              <a:ea typeface="Malgun Gothic Semilight" panose="020B0502040204020203" pitchFamily="34" charset="-128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20816" y="4616795"/>
            <a:ext cx="8460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o</a:t>
            </a:r>
            <a:r>
              <a:rPr lang="en-US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bs.grid</a:t>
            </a:r>
            <a:r>
              <a:rPr lang="en-US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     </a:t>
            </a:r>
            <a:r>
              <a:rPr lang="en-US" sz="1600" dirty="0" smtClean="0">
                <a:latin typeface="Arial" panose="020B0604020202020204" pitchFamily="34" charset="0"/>
                <a:ea typeface="Malgun Gothic Semilight" panose="020B0502040204020203" pitchFamily="34" charset="-128"/>
                <a:cs typeface="Arial" panose="020B0604020202020204" pitchFamily="34" charset="0"/>
              </a:rPr>
              <a:t>gridded observed design values </a:t>
            </a:r>
            <a:endParaRPr lang="en-US" sz="1600" dirty="0">
              <a:latin typeface="Arial" panose="020B0604020202020204" pitchFamily="34" charset="0"/>
              <a:ea typeface="Malgun Gothic Semilight" panose="020B0502040204020203" pitchFamily="34" charset="-128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59903" y="4687920"/>
            <a:ext cx="671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ja-JP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km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7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04966" y="6359500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Contact: chaoli@uvic.ca</a:t>
            </a:r>
            <a:endParaRPr lang="en-US" sz="1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4430" y="6179631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PCIC</a:t>
            </a:r>
            <a:endParaRPr lang="en-US" sz="2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9161" y="623985"/>
            <a:ext cx="56893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Bahnschrift" panose="020B0502040204020203" pitchFamily="34" charset="0"/>
              </a:rPr>
              <a:t>m</a:t>
            </a:r>
            <a:r>
              <a:rPr lang="en-US" sz="48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ap.xtreme.pcic</a:t>
            </a:r>
            <a:endParaRPr lang="en-US" sz="4800" dirty="0" smtClean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</a:t>
            </a:r>
            <a:r>
              <a:rPr 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mapping tool for displaying North American design value isopleths</a:t>
            </a:r>
            <a:endParaRPr lang="en-US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7748" y="2413128"/>
            <a:ext cx="2299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map.xtreme.pcic</a:t>
            </a:r>
            <a:r>
              <a:rPr lang="en-US" dirty="0" smtClean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()</a:t>
            </a:r>
            <a:endParaRPr lang="en-US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742" y="2871676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CanRCM4image()</a:t>
            </a:r>
            <a:endParaRPr lang="en-US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53132" y="3328876"/>
            <a:ext cx="2304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coastlineCanRCM4()</a:t>
            </a:r>
            <a:endParaRPr lang="en-US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66992" y="3786076"/>
            <a:ext cx="2290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</a:t>
            </a:r>
            <a:r>
              <a:rPr lang="en-US" dirty="0" smtClean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oints.reg2rotated()</a:t>
            </a:r>
            <a:endParaRPr lang="en-US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71614" y="4242816"/>
            <a:ext cx="2285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colorpalette</a:t>
            </a:r>
            <a:r>
              <a:rPr lang="en-US" dirty="0" smtClean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()</a:t>
            </a:r>
            <a:endParaRPr lang="en-US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66998" y="4700016"/>
            <a:ext cx="229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colorbar</a:t>
            </a:r>
            <a:r>
              <a:rPr lang="en-US" dirty="0" smtClean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()</a:t>
            </a:r>
            <a:endParaRPr lang="en-US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01266" y="515721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v</a:t>
            </a:r>
            <a:r>
              <a:rPr lang="en-US" dirty="0" smtClean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al2col()</a:t>
            </a:r>
            <a:endParaRPr lang="en-US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11793" y="2414016"/>
            <a:ext cx="4812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aps design value isopleths (over North America) 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07177" y="2861978"/>
            <a:ext cx="7226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plots an image over the North American map in polar rotated projection </a:t>
            </a:r>
            <a:endParaRPr lang="en-US" sz="16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1795" y="3328416"/>
            <a:ext cx="7226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rops the North American part of the world coastline  </a:t>
            </a:r>
            <a:endParaRPr lang="en-US" sz="16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16414" y="3785616"/>
            <a:ext cx="7226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 longitude-latitude coordinates from regular to polar rotated projection  </a:t>
            </a:r>
            <a:endParaRPr lang="en-US" sz="16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21034" y="4242816"/>
            <a:ext cx="7226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 a color palette </a:t>
            </a:r>
            <a:endParaRPr lang="en-US" sz="16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25654" y="4700016"/>
            <a:ext cx="7226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lots a color bar scale</a:t>
            </a:r>
            <a:endParaRPr lang="en-US" sz="16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30277" y="5157216"/>
            <a:ext cx="7226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onverts numerical values to color codes represented as hex triplets  </a:t>
            </a:r>
            <a:endParaRPr lang="en-US" sz="16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82524" y="5725243"/>
            <a:ext cx="32976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8"/>
                <a:cs typeface="Arial" panose="020B0604020202020204" pitchFamily="34" charset="0"/>
              </a:rPr>
              <a:t>s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8"/>
                <a:cs typeface="Arial" panose="020B0604020202020204" pitchFamily="34" charset="0"/>
              </a:rPr>
              <a:t>ee </a:t>
            </a: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8"/>
                <a:cs typeface="Arial" panose="020B0604020202020204" pitchFamily="34" charset="0"/>
              </a:rPr>
              <a:t>demo.R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8"/>
                <a:cs typeface="Arial" panose="020B0604020202020204" pitchFamily="34" charset="0"/>
              </a:rPr>
              <a:t> for detailed examples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39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404966" y="6359500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Contact: chaoli@uvic.ca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89161" y="623985"/>
            <a:ext cx="56893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002060"/>
                </a:solidFill>
                <a:latin typeface="Bahnschrift" panose="020B0502040204020203" pitchFamily="34" charset="0"/>
              </a:rPr>
              <a:t>m</a:t>
            </a:r>
            <a:r>
              <a:rPr lang="en-US" sz="4800" dirty="0" err="1" smtClean="0">
                <a:solidFill>
                  <a:srgbClr val="002060"/>
                </a:solidFill>
                <a:latin typeface="Bahnschrift" panose="020B0502040204020203" pitchFamily="34" charset="0"/>
              </a:rPr>
              <a:t>ap.xtreme.pcic</a:t>
            </a:r>
            <a:endParaRPr lang="en-US" sz="4800" dirty="0" smtClean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a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mapping tool for displaying North American design value isopleths</a:t>
            </a:r>
            <a:endParaRPr lang="en-US" sz="2000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165" y="3172816"/>
            <a:ext cx="2764800" cy="3148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29924" y="2009454"/>
            <a:ext cx="334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illustrative example: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931" y="3172816"/>
            <a:ext cx="2764800" cy="3146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30048" y="2621834"/>
            <a:ext cx="4812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Create a set of pseudo observations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60292" y="4202535"/>
            <a:ext cx="138545" cy="45258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2966" y="3651684"/>
            <a:ext cx="120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2% of the grid cells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72218" y="2963584"/>
            <a:ext cx="130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179 stations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16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404966" y="6359500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Contact: chaoli@uvic.ca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89161" y="623985"/>
            <a:ext cx="56893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002060"/>
                </a:solidFill>
                <a:latin typeface="Bahnschrift" panose="020B0502040204020203" pitchFamily="34" charset="0"/>
              </a:rPr>
              <a:t>m</a:t>
            </a:r>
            <a:r>
              <a:rPr lang="en-US" sz="4800" dirty="0" err="1" smtClean="0">
                <a:solidFill>
                  <a:srgbClr val="002060"/>
                </a:solidFill>
                <a:latin typeface="Bahnschrift" panose="020B0502040204020203" pitchFamily="34" charset="0"/>
              </a:rPr>
              <a:t>ap.xtreme.pcic</a:t>
            </a:r>
            <a:endParaRPr lang="en-US" sz="4800" dirty="0" smtClean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a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mapping tool for displaying North American design value isopleths</a:t>
            </a:r>
            <a:endParaRPr lang="en-US" sz="2000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9924" y="2009454"/>
            <a:ext cx="334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illustrative example: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0048" y="2621834"/>
            <a:ext cx="5634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derive spatial basis functions by EOF or SOM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469" y="3416415"/>
            <a:ext cx="1447200" cy="108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371" y="3420015"/>
            <a:ext cx="1440000" cy="1083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469" y="4872232"/>
            <a:ext cx="1440000" cy="1085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6371" y="4872232"/>
            <a:ext cx="1440000" cy="1083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12117" y="3139149"/>
            <a:ext cx="62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SOM1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99355" y="3143769"/>
            <a:ext cx="62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SOM2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6735" y="4603116"/>
            <a:ext cx="62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SOM3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9697" y="4598499"/>
            <a:ext cx="62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SOM4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2695" y="3416148"/>
            <a:ext cx="1440000" cy="108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6343" y="3412548"/>
            <a:ext cx="1447200" cy="1090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2695" y="4872232"/>
            <a:ext cx="1440000" cy="108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0694" y="4872232"/>
            <a:ext cx="1440000" cy="10764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323040" y="3136392"/>
            <a:ext cx="62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EOF1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5696" y="3136392"/>
            <a:ext cx="62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EOF2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7659" y="4598490"/>
            <a:ext cx="62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EOF3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61084" y="4603109"/>
            <a:ext cx="62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EOF4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5948216" y="3297381"/>
            <a:ext cx="0" cy="283464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27929" y="6159366"/>
            <a:ext cx="605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color scale is plotted as the spatial structure is of primary interest here. 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4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404966" y="6359500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Contact: chaoli@uvic.ca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89161" y="623985"/>
            <a:ext cx="56893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002060"/>
                </a:solidFill>
                <a:latin typeface="Bahnschrift" panose="020B0502040204020203" pitchFamily="34" charset="0"/>
              </a:rPr>
              <a:t>m</a:t>
            </a:r>
            <a:r>
              <a:rPr lang="en-US" sz="4800" dirty="0" err="1" smtClean="0">
                <a:solidFill>
                  <a:srgbClr val="002060"/>
                </a:solidFill>
                <a:latin typeface="Bahnschrift" panose="020B0502040204020203" pitchFamily="34" charset="0"/>
              </a:rPr>
              <a:t>ap.xtreme.pcic</a:t>
            </a:r>
            <a:endParaRPr lang="en-US" sz="4800" dirty="0" smtClean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a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mapping tool for displaying North American design value isopleths</a:t>
            </a:r>
            <a:endParaRPr lang="en-US" sz="2000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9924" y="2009454"/>
            <a:ext cx="334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illustrative example: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0048" y="2621834"/>
            <a:ext cx="8007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Interpolate the spatial basis functions to the desired map grid (e.g., 5km)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601" y="3478732"/>
            <a:ext cx="2727000" cy="2265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44" y="3483232"/>
            <a:ext cx="2709000" cy="226125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532584" y="4507331"/>
            <a:ext cx="138545" cy="45258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04507" y="3956480"/>
            <a:ext cx="1366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ilinear interpolation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29600" y="3139071"/>
            <a:ext cx="63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5km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30252" y="3143692"/>
            <a:ext cx="715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50km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86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404966" y="6359500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Contact: chaoli@uvic.ca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89161" y="623985"/>
            <a:ext cx="56893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002060"/>
                </a:solidFill>
                <a:latin typeface="Bahnschrift" panose="020B0502040204020203" pitchFamily="34" charset="0"/>
              </a:rPr>
              <a:t>m</a:t>
            </a:r>
            <a:r>
              <a:rPr lang="en-US" sz="4800" dirty="0" err="1" smtClean="0">
                <a:solidFill>
                  <a:srgbClr val="002060"/>
                </a:solidFill>
                <a:latin typeface="Bahnschrift" panose="020B0502040204020203" pitchFamily="34" charset="0"/>
              </a:rPr>
              <a:t>ap.xtreme.pcic</a:t>
            </a:r>
            <a:endParaRPr lang="en-US" sz="4800" dirty="0" smtClean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a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mapping tool for displaying North American design value isopleths</a:t>
            </a:r>
            <a:endParaRPr lang="en-US" sz="2000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9924" y="2009454"/>
            <a:ext cx="334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illustrative example: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0048" y="2621834"/>
            <a:ext cx="8007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Grid the observations to the desired map grid (e.g., 5km)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112" y="688638"/>
            <a:ext cx="2764800" cy="3126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34665" y="3217577"/>
            <a:ext cx="7042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 Estimate the coefficient by regressing the gridded observations 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41246" y="3637830"/>
            <a:ext cx="7042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the interpolated spatial basis functions, that is,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36468" y="4140275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ja-JP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=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ja-JP" i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ja-JP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ja-JP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 </a:t>
            </a:r>
            <a:r>
              <a:rPr lang="en-US" altLang="ja-JP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ja-JP" i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ja-JP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52000" y="534489"/>
            <a:ext cx="167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Gridded observations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712" y="3976384"/>
            <a:ext cx="2533019" cy="226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1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2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603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Malgun Gothic Semilight</vt:lpstr>
      <vt:lpstr>游ゴシック</vt:lpstr>
      <vt:lpstr>Agency FB</vt:lpstr>
      <vt:lpstr>Arial</vt:lpstr>
      <vt:lpstr>Bahnschrift</vt:lpstr>
      <vt:lpstr>Broadway</vt:lpstr>
      <vt:lpstr>Calibri</vt:lpstr>
      <vt:lpstr>Calibri Light</vt:lpstr>
      <vt:lpstr>Symbol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Chao Li</dc:creator>
  <cp:lastModifiedBy>Chao Li</cp:lastModifiedBy>
  <cp:revision>85</cp:revision>
  <dcterms:created xsi:type="dcterms:W3CDTF">2018-04-21T09:28:01Z</dcterms:created>
  <dcterms:modified xsi:type="dcterms:W3CDTF">2018-09-10T01:47:58Z</dcterms:modified>
</cp:coreProperties>
</file>