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pptx" ContentType="application/vnd.openxmlformats-officedocument.presentationml.presentation"/>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397" r:id="rId2"/>
    <p:sldId id="398" r:id="rId3"/>
    <p:sldId id="396" r:id="rId4"/>
    <p:sldId id="395" r:id="rId5"/>
    <p:sldId id="394" r:id="rId6"/>
    <p:sldId id="393" r:id="rId7"/>
    <p:sldId id="392" r:id="rId8"/>
    <p:sldId id="336" r:id="rId9"/>
    <p:sldId id="334" r:id="rId10"/>
    <p:sldId id="331" r:id="rId11"/>
    <p:sldId id="330" r:id="rId12"/>
    <p:sldId id="339" r:id="rId13"/>
    <p:sldId id="341" r:id="rId14"/>
    <p:sldId id="342" r:id="rId15"/>
    <p:sldId id="343" r:id="rId16"/>
    <p:sldId id="344" r:id="rId17"/>
    <p:sldId id="345" r:id="rId18"/>
    <p:sldId id="346" r:id="rId19"/>
    <p:sldId id="347" r:id="rId20"/>
    <p:sldId id="348" r:id="rId21"/>
    <p:sldId id="349" r:id="rId22"/>
    <p:sldId id="350" r:id="rId23"/>
    <p:sldId id="351" r:id="rId24"/>
    <p:sldId id="353" r:id="rId25"/>
    <p:sldId id="354" r:id="rId26"/>
    <p:sldId id="356" r:id="rId27"/>
    <p:sldId id="357" r:id="rId28"/>
    <p:sldId id="358" r:id="rId29"/>
    <p:sldId id="359" r:id="rId30"/>
    <p:sldId id="360" r:id="rId31"/>
    <p:sldId id="361" r:id="rId32"/>
    <p:sldId id="362" r:id="rId33"/>
    <p:sldId id="363" r:id="rId34"/>
    <p:sldId id="364" r:id="rId35"/>
    <p:sldId id="365" r:id="rId36"/>
    <p:sldId id="367" r:id="rId37"/>
    <p:sldId id="368" r:id="rId38"/>
    <p:sldId id="370" r:id="rId39"/>
    <p:sldId id="371" r:id="rId40"/>
    <p:sldId id="372" r:id="rId41"/>
    <p:sldId id="373" r:id="rId42"/>
    <p:sldId id="374" r:id="rId43"/>
    <p:sldId id="375" r:id="rId44"/>
    <p:sldId id="376" r:id="rId45"/>
    <p:sldId id="377" r:id="rId46"/>
    <p:sldId id="378" r:id="rId47"/>
    <p:sldId id="379" r:id="rId48"/>
    <p:sldId id="380" r:id="rId49"/>
    <p:sldId id="381" r:id="rId50"/>
    <p:sldId id="382" r:id="rId51"/>
    <p:sldId id="383" r:id="rId52"/>
    <p:sldId id="384" r:id="rId53"/>
    <p:sldId id="385" r:id="rId54"/>
    <p:sldId id="386" r:id="rId55"/>
    <p:sldId id="387" r:id="rId56"/>
    <p:sldId id="388" r:id="rId57"/>
    <p:sldId id="389" r:id="rId58"/>
    <p:sldId id="390" r:id="rId59"/>
    <p:sldId id="391" r:id="rId60"/>
    <p:sldId id="338" r:id="rId61"/>
  </p:sldIdLst>
  <p:sldSz cx="10058400" cy="6858000"/>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E785"/>
    <a:srgbClr val="9751CB"/>
    <a:srgbClr val="66CE20"/>
    <a:srgbClr val="F3F30D"/>
    <a:srgbClr val="1CC1D2"/>
    <a:srgbClr val="99FF33"/>
    <a:srgbClr val="FD9615"/>
    <a:srgbClr val="F1D10F"/>
    <a:srgbClr val="C0D7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35" autoAdjust="0"/>
    <p:restoredTop sz="94737" autoAdjust="0"/>
  </p:normalViewPr>
  <p:slideViewPr>
    <p:cSldViewPr>
      <p:cViewPr varScale="1">
        <p:scale>
          <a:sx n="65" d="100"/>
          <a:sy n="65" d="100"/>
        </p:scale>
        <p:origin x="-966" y="-108"/>
      </p:cViewPr>
      <p:guideLst>
        <p:guide orient="horz" pos="2160"/>
        <p:guide pos="3168"/>
      </p:guideLst>
    </p:cSldViewPr>
  </p:slideViewPr>
  <p:notesTextViewPr>
    <p:cViewPr>
      <p:scale>
        <a:sx n="100" d="100"/>
        <a:sy n="100" d="100"/>
      </p:scale>
      <p:origin x="0" y="0"/>
    </p:cViewPr>
  </p:notesTextViewPr>
  <p:sorterViewPr>
    <p:cViewPr>
      <p:scale>
        <a:sx n="66" d="100"/>
        <a:sy n="66" d="100"/>
      </p:scale>
      <p:origin x="0" y="151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756A73-81B7-4E6C-8B7F-B370CD1E3793}" type="datetimeFigureOut">
              <a:rPr lang="en-US" smtClean="0"/>
              <a:pPr/>
              <a:t>5/14/2014</a:t>
            </a:fld>
            <a:endParaRPr lang="en-US"/>
          </a:p>
        </p:txBody>
      </p:sp>
      <p:sp>
        <p:nvSpPr>
          <p:cNvPr id="4" name="Slide Image Placeholder 3"/>
          <p:cNvSpPr>
            <a:spLocks noGrp="1" noRot="1" noChangeAspect="1"/>
          </p:cNvSpPr>
          <p:nvPr>
            <p:ph type="sldImg" idx="2"/>
          </p:nvPr>
        </p:nvSpPr>
        <p:spPr>
          <a:xfrm>
            <a:off x="914400" y="685800"/>
            <a:ext cx="50292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FD2359-E9B4-43FB-B02C-DDA91EEEF2E1}" type="slidenum">
              <a:rPr lang="en-US" smtClean="0"/>
              <a:pPr/>
              <a:t>‹#›</a:t>
            </a:fld>
            <a:endParaRPr lang="en-US"/>
          </a:p>
        </p:txBody>
      </p:sp>
    </p:spTree>
    <p:extLst>
      <p:ext uri="{BB962C8B-B14F-4D97-AF65-F5344CB8AC3E}">
        <p14:creationId xmlns:p14="http://schemas.microsoft.com/office/powerpoint/2010/main" val="1300571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2130426"/>
            <a:ext cx="854964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760" y="3886200"/>
            <a:ext cx="704088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8F0FD4-F9E8-4D39-AE69-56704EA6172C}" type="datetimeFigureOut">
              <a:rPr lang="en-US" smtClean="0"/>
              <a:pPr/>
              <a:t>5/14/2014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7F6A6-4133-4B22-AFE0-42B20216AE7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8F0FD4-F9E8-4D39-AE69-56704EA6172C}" type="datetimeFigureOut">
              <a:rPr lang="en-US" smtClean="0"/>
              <a:pPr/>
              <a:t>5/14/2014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7F6A6-4133-4B22-AFE0-42B20216AE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22272" y="274639"/>
            <a:ext cx="2488407"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53562" y="274639"/>
            <a:ext cx="7301071"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8F0FD4-F9E8-4D39-AE69-56704EA6172C}" type="datetimeFigureOut">
              <a:rPr lang="en-US" smtClean="0"/>
              <a:pPr/>
              <a:t>5/14/2014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7F6A6-4133-4B22-AFE0-42B20216AE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8F0FD4-F9E8-4D39-AE69-56704EA6172C}" type="datetimeFigureOut">
              <a:rPr lang="en-US" smtClean="0"/>
              <a:pPr/>
              <a:t>5/14/2014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7F6A6-4133-4B22-AFE0-42B20216AE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4406901"/>
            <a:ext cx="854964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4544" y="2906713"/>
            <a:ext cx="854964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8F0FD4-F9E8-4D39-AE69-56704EA6172C}" type="datetimeFigureOut">
              <a:rPr lang="en-US" smtClean="0"/>
              <a:pPr/>
              <a:t>5/14/2014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7F6A6-4133-4B22-AFE0-42B20216AE7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2920" y="1600201"/>
            <a:ext cx="444246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020" y="1600201"/>
            <a:ext cx="444246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8F0FD4-F9E8-4D39-AE69-56704EA6172C}" type="datetimeFigureOut">
              <a:rPr lang="en-US" smtClean="0"/>
              <a:pPr/>
              <a:t>5/14/2014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07F6A6-4133-4B22-AFE0-42B20216AE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2920" y="1535113"/>
            <a:ext cx="44442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2920" y="2174875"/>
            <a:ext cx="44442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09528" y="1535113"/>
            <a:ext cx="444595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09528" y="2174875"/>
            <a:ext cx="444595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8F0FD4-F9E8-4D39-AE69-56704EA6172C}" type="datetimeFigureOut">
              <a:rPr lang="en-US" smtClean="0"/>
              <a:pPr/>
              <a:t>5/14/2014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07F6A6-4133-4B22-AFE0-42B20216AE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8F0FD4-F9E8-4D39-AE69-56704EA6172C}" type="datetimeFigureOut">
              <a:rPr lang="en-US" smtClean="0"/>
              <a:pPr/>
              <a:t>5/14/2014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07F6A6-4133-4B22-AFE0-42B20216AE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8F0FD4-F9E8-4D39-AE69-56704EA6172C}" type="datetimeFigureOut">
              <a:rPr lang="en-US" smtClean="0"/>
              <a:pPr/>
              <a:t>5/14/2014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07F6A6-4133-4B22-AFE0-42B20216AE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1" y="273050"/>
            <a:ext cx="330914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555" y="273051"/>
            <a:ext cx="56229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2921" y="1435101"/>
            <a:ext cx="330914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8F0FD4-F9E8-4D39-AE69-56704EA6172C}" type="datetimeFigureOut">
              <a:rPr lang="en-US" smtClean="0"/>
              <a:pPr/>
              <a:t>5/14/2014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07F6A6-4133-4B22-AFE0-42B20216AE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4800600"/>
            <a:ext cx="603504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517" y="612775"/>
            <a:ext cx="603504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1517" y="5367338"/>
            <a:ext cx="603504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8F0FD4-F9E8-4D39-AE69-56704EA6172C}" type="datetimeFigureOut">
              <a:rPr lang="en-US" smtClean="0"/>
              <a:pPr/>
              <a:t>5/14/2014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07F6A6-4133-4B22-AFE0-42B20216AE7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274638"/>
            <a:ext cx="905256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2920" y="1600201"/>
            <a:ext cx="905256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2920" y="6356351"/>
            <a:ext cx="234696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8F0FD4-F9E8-4D39-AE69-56704EA6172C}" type="datetimeFigureOut">
              <a:rPr lang="en-US" smtClean="0"/>
              <a:pPr/>
              <a:t>5/14/2014</a:t>
            </a:fld>
            <a:endParaRPr lang="en-US"/>
          </a:p>
        </p:txBody>
      </p:sp>
      <p:sp>
        <p:nvSpPr>
          <p:cNvPr id="5" name="Footer Placeholder 4"/>
          <p:cNvSpPr>
            <a:spLocks noGrp="1"/>
          </p:cNvSpPr>
          <p:nvPr>
            <p:ph type="ftr" sz="quarter" idx="3"/>
          </p:nvPr>
        </p:nvSpPr>
        <p:spPr>
          <a:xfrm>
            <a:off x="3436620" y="6356351"/>
            <a:ext cx="318516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8520" y="6356351"/>
            <a:ext cx="234696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07F6A6-4133-4B22-AFE0-42B20216AE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hyperlink" Target="https://spamconsole.fnf.com/"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5.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5.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43.png"/><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50.png"/></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cid:image030.jpg@01CE1A5A.99B3A870" TargetMode="External"/><Relationship Id="rId4" Type="http://schemas.openxmlformats.org/officeDocument/2006/relationships/image" Target="../media/image56.jpeg"/></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60.png"/></Relationships>
</file>

<file path=ppt/slides/_rels/slide3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3.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0.png"/><Relationship Id="rId5" Type="http://schemas.openxmlformats.org/officeDocument/2006/relationships/image" Target="../media/image62.emf"/><Relationship Id="rId4" Type="http://schemas.openxmlformats.org/officeDocument/2006/relationships/package" Target="../embeddings/Microsoft_PowerPoint_Presentation1.pptx"/></Relationships>
</file>

<file path=ppt/slides/_rels/slide3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69.png"/></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hyperlink" Target="https://spamconsole.fnfglobal.com/"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70.jpeg"/><Relationship Id="rId4" Type="http://schemas.openxmlformats.org/officeDocument/2006/relationships/hyperlink" Target="mailto:jhill@pacificcoasttitle.com"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4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73.png"/></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7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77.png"/></Relationships>
</file>

<file path=ppt/slides/_rels/slide5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9.png"/></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81.png"/></Relationships>
</file>

<file path=ppt/slides/_rels/slide5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3.png"/></Relationships>
</file>

<file path=ppt/slides/_rels/slide56.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5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5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90.png"/></Relationships>
</file>

<file path=ppt/slides/_rels/slide5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9.png"/><Relationship Id="rId4" Type="http://schemas.openxmlformats.org/officeDocument/2006/relationships/image" Target="../media/image92.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6172200" y="1371600"/>
            <a:ext cx="968535" cy="369332"/>
          </a:xfrm>
          <a:prstGeom prst="rect">
            <a:avLst/>
          </a:prstGeom>
          <a:noFill/>
          <a:effectLst>
            <a:glow rad="228600">
              <a:schemeClr val="accent2">
                <a:satMod val="175000"/>
                <a:alpha val="40000"/>
              </a:schemeClr>
            </a:glow>
          </a:effectLst>
          <a:scene3d>
            <a:camera prst="orthographicFront"/>
            <a:lightRig rig="threePt" dir="t"/>
          </a:scene3d>
          <a:sp3d>
            <a:bevelT/>
          </a:sp3d>
        </p:spPr>
        <p:txBody>
          <a:bodyPr wrap="none" rtlCol="0">
            <a:spAutoFit/>
          </a:bodyPr>
          <a:lstStyle/>
          <a:p>
            <a:r>
              <a:rPr lang="en-US" b="1" dirty="0" smtClean="0"/>
              <a:t>5/08/14</a:t>
            </a:r>
            <a:endParaRPr lang="en-US" b="1" dirty="0"/>
          </a:p>
        </p:txBody>
      </p:sp>
      <p:sp>
        <p:nvSpPr>
          <p:cNvPr id="10" name="TextBox 9"/>
          <p:cNvSpPr txBox="1"/>
          <p:nvPr/>
        </p:nvSpPr>
        <p:spPr>
          <a:xfrm>
            <a:off x="6172200" y="1363915"/>
            <a:ext cx="968535" cy="369332"/>
          </a:xfrm>
          <a:prstGeom prst="rect">
            <a:avLst/>
          </a:prstGeom>
          <a:noFill/>
          <a:effectLst>
            <a:glow rad="228600">
              <a:schemeClr val="accent2">
                <a:satMod val="175000"/>
                <a:alpha val="40000"/>
              </a:schemeClr>
            </a:glow>
          </a:effectLst>
          <a:scene3d>
            <a:camera prst="orthographicFront"/>
            <a:lightRig rig="threePt" dir="t"/>
          </a:scene3d>
          <a:sp3d>
            <a:bevelT/>
          </a:sp3d>
        </p:spPr>
        <p:txBody>
          <a:bodyPr wrap="none" rtlCol="0">
            <a:spAutoFit/>
          </a:bodyPr>
          <a:lstStyle/>
          <a:p>
            <a:r>
              <a:rPr lang="en-US" b="1" dirty="0" smtClean="0"/>
              <a:t>5/14/14</a:t>
            </a:r>
            <a:endParaRPr lang="en-US" b="1" dirty="0"/>
          </a:p>
        </p:txBody>
      </p:sp>
      <p:sp>
        <p:nvSpPr>
          <p:cNvPr id="11" name="TextBox 10"/>
          <p:cNvSpPr txBox="1"/>
          <p:nvPr/>
        </p:nvSpPr>
        <p:spPr>
          <a:xfrm>
            <a:off x="609597" y="1941333"/>
            <a:ext cx="5791203" cy="1015663"/>
          </a:xfrm>
          <a:prstGeom prst="rect">
            <a:avLst/>
          </a:prstGeom>
          <a:solidFill>
            <a:srgbClr val="FF0000"/>
          </a:solidFill>
          <a:ln w="28575">
            <a:solidFill>
              <a:schemeClr val="tx1"/>
            </a:solidFill>
          </a:ln>
          <a:scene3d>
            <a:camera prst="orthographicFront"/>
            <a:lightRig rig="threePt" dir="t"/>
          </a:scene3d>
          <a:sp3d>
            <a:bevelT/>
          </a:sp3d>
        </p:spPr>
        <p:txBody>
          <a:bodyPr wrap="square" rtlCol="0">
            <a:spAutoFit/>
          </a:bodyPr>
          <a:lstStyle/>
          <a:p>
            <a:pPr algn="ctr"/>
            <a:r>
              <a:rPr lang="en-US" sz="3600" b="1" dirty="0">
                <a:solidFill>
                  <a:schemeClr val="bg1"/>
                </a:solidFill>
              </a:rPr>
              <a:t>WHEN WIRES III IS </a:t>
            </a:r>
            <a:r>
              <a:rPr lang="en-US" sz="3600" b="1" dirty="0" smtClean="0">
                <a:solidFill>
                  <a:schemeClr val="bg1"/>
                </a:solidFill>
              </a:rPr>
              <a:t>DOWN</a:t>
            </a:r>
          </a:p>
          <a:p>
            <a:pPr algn="ctr"/>
            <a:r>
              <a:rPr lang="en-US" sz="2400" b="1" dirty="0" smtClean="0">
                <a:solidFill>
                  <a:schemeClr val="bg1"/>
                </a:solidFill>
              </a:rPr>
              <a:t>MANUAL WIRE OUT PROCESS </a:t>
            </a:r>
          </a:p>
        </p:txBody>
      </p:sp>
      <p:sp>
        <p:nvSpPr>
          <p:cNvPr id="12" name="TextBox 11"/>
          <p:cNvSpPr txBox="1"/>
          <p:nvPr/>
        </p:nvSpPr>
        <p:spPr>
          <a:xfrm>
            <a:off x="609598" y="3443438"/>
            <a:ext cx="6531137" cy="2554545"/>
          </a:xfrm>
          <a:prstGeom prst="rect">
            <a:avLst/>
          </a:prstGeom>
          <a:solidFill>
            <a:schemeClr val="accent4">
              <a:lumMod val="60000"/>
              <a:lumOff val="40000"/>
            </a:schemeClr>
          </a:solidFill>
          <a:ln w="28575">
            <a:solidFill>
              <a:schemeClr val="tx1"/>
            </a:solidFill>
          </a:ln>
          <a:scene3d>
            <a:camera prst="orthographicFront"/>
            <a:lightRig rig="threePt" dir="t"/>
          </a:scene3d>
          <a:sp3d>
            <a:bevelT prst="relaxedInset"/>
          </a:sp3d>
        </p:spPr>
        <p:txBody>
          <a:bodyPr wrap="square" rtlCol="0">
            <a:spAutoFit/>
          </a:bodyPr>
          <a:lstStyle/>
          <a:p>
            <a:pPr marL="285750" indent="-285750">
              <a:buFont typeface="Arial" panose="020B0604020202020204" pitchFamily="34" charset="0"/>
              <a:buChar char="•"/>
            </a:pPr>
            <a:r>
              <a:rPr lang="en-US" sz="2000" b="1" dirty="0" smtClean="0"/>
              <a:t>DO NOT Enter WIRE OUT Into </a:t>
            </a:r>
            <a:r>
              <a:rPr lang="en-US" sz="2000" b="1" dirty="0"/>
              <a:t>Impact’s New Outgoing Wire Screen</a:t>
            </a:r>
            <a:endParaRPr lang="en-US" sz="2000" b="1" dirty="0" smtClean="0"/>
          </a:p>
          <a:p>
            <a:pPr marL="285750" indent="-285750">
              <a:buFont typeface="Arial" panose="020B0604020202020204" pitchFamily="34" charset="0"/>
              <a:buChar char="•"/>
            </a:pPr>
            <a:r>
              <a:rPr lang="en-US" sz="2000" b="1" dirty="0" smtClean="0"/>
              <a:t>Create the NEW Impact Document MANUAL WIRE REQUEST</a:t>
            </a:r>
          </a:p>
          <a:p>
            <a:pPr marL="285750" indent="-285750">
              <a:buFont typeface="Arial" panose="020B0604020202020204" pitchFamily="34" charset="0"/>
              <a:buChar char="•"/>
            </a:pPr>
            <a:r>
              <a:rPr lang="en-US" sz="2000" b="1" dirty="0" smtClean="0"/>
              <a:t>Print / Sign / Scan MANUAL WIRE REQUEST</a:t>
            </a:r>
          </a:p>
          <a:p>
            <a:pPr marL="285750" indent="-285750">
              <a:buFont typeface="Arial" panose="020B0604020202020204" pitchFamily="34" charset="0"/>
              <a:buChar char="•"/>
            </a:pPr>
            <a:r>
              <a:rPr lang="en-US" sz="2000" b="1" dirty="0" smtClean="0"/>
              <a:t>Email MANUAL WIRE REQUEST to OAC</a:t>
            </a:r>
          </a:p>
          <a:p>
            <a:pPr marL="285750" indent="-285750">
              <a:buFont typeface="Arial" panose="020B0604020202020204" pitchFamily="34" charset="0"/>
              <a:buChar char="•"/>
            </a:pPr>
            <a:r>
              <a:rPr lang="en-US" sz="2000" b="1" dirty="0" smtClean="0"/>
              <a:t>OAC will manually send the Wire and generate a WIO receipt into the escrow file</a:t>
            </a:r>
            <a:endParaRPr lang="en-US" sz="2000" b="1" dirty="0"/>
          </a:p>
        </p:txBody>
      </p:sp>
      <p:sp>
        <p:nvSpPr>
          <p:cNvPr id="13" name="TextBox 12"/>
          <p:cNvSpPr txBox="1"/>
          <p:nvPr/>
        </p:nvSpPr>
        <p:spPr>
          <a:xfrm>
            <a:off x="1447800" y="1417712"/>
            <a:ext cx="2427366" cy="400110"/>
          </a:xfrm>
          <a:prstGeom prst="rect">
            <a:avLst/>
          </a:prstGeom>
          <a:solidFill>
            <a:schemeClr val="bg1">
              <a:lumMod val="85000"/>
            </a:schemeClr>
          </a:solidFill>
        </p:spPr>
        <p:txBody>
          <a:bodyPr wrap="square" rtlCol="0">
            <a:spAutoFit/>
          </a:bodyPr>
          <a:lstStyle/>
          <a:p>
            <a:r>
              <a:rPr lang="en-US" sz="2000" b="1" dirty="0" smtClean="0"/>
              <a:t>WIRES III TIP</a:t>
            </a:r>
            <a:endParaRPr lang="en-US" sz="2000" b="1"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2541497"/>
            <a:ext cx="1523028" cy="1508909"/>
          </a:xfrm>
          <a:prstGeom prst="rect">
            <a:avLst/>
          </a:prstGeom>
          <a:ln w="57150">
            <a:solidFill>
              <a:srgbClr val="7030A0"/>
            </a:solidFill>
          </a:ln>
          <a:effectLst>
            <a:glow rad="228600">
              <a:schemeClr val="accent4">
                <a:satMod val="175000"/>
                <a:alpha val="40000"/>
              </a:schemeClr>
            </a:glow>
          </a:effectLst>
          <a:scene3d>
            <a:camera prst="orthographicFront"/>
            <a:lightRig rig="threePt" dir="t"/>
          </a:scene3d>
          <a:sp3d>
            <a:bevelT/>
          </a:sp3d>
        </p:spPr>
      </p:pic>
    </p:spTree>
    <p:extLst>
      <p:ext uri="{BB962C8B-B14F-4D97-AF65-F5344CB8AC3E}">
        <p14:creationId xmlns:p14="http://schemas.microsoft.com/office/powerpoint/2010/main" val="13804272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TextBox 6"/>
          <p:cNvSpPr txBox="1">
            <a:spLocks noChangeArrowheads="1"/>
          </p:cNvSpPr>
          <p:nvPr/>
        </p:nvSpPr>
        <p:spPr bwMode="auto">
          <a:xfrm>
            <a:off x="5943600" y="1371600"/>
            <a:ext cx="1202573" cy="369332"/>
          </a:xfrm>
          <a:prstGeom prst="rect">
            <a:avLst/>
          </a:prstGeom>
          <a:noFill/>
          <a:ln w="9525">
            <a:noFill/>
            <a:miter lim="800000"/>
            <a:headEnd/>
            <a:tailEnd/>
          </a:ln>
        </p:spPr>
        <p:txBody>
          <a:bodyPr wrap="none">
            <a:spAutoFit/>
          </a:bodyPr>
          <a:lstStyle/>
          <a:p>
            <a:r>
              <a:rPr lang="en-US" b="1" dirty="0" smtClean="0"/>
              <a:t>10/4/2013</a:t>
            </a:r>
            <a:endParaRPr lang="en-US" b="1" dirty="0"/>
          </a:p>
        </p:txBody>
      </p:sp>
      <p:pic>
        <p:nvPicPr>
          <p:cNvPr id="9" name="Picture 3"/>
          <p:cNvPicPr>
            <a:picLocks noChangeAspect="1" noChangeArrowheads="1"/>
          </p:cNvPicPr>
          <p:nvPr/>
        </p:nvPicPr>
        <p:blipFill>
          <a:blip r:embed="rId3" cstate="print"/>
          <a:srcRect/>
          <a:stretch>
            <a:fillRect/>
          </a:stretch>
        </p:blipFill>
        <p:spPr bwMode="auto">
          <a:xfrm>
            <a:off x="228600" y="2209800"/>
            <a:ext cx="3590925" cy="1612252"/>
          </a:xfrm>
          <a:prstGeom prst="rect">
            <a:avLst/>
          </a:prstGeom>
          <a:noFill/>
          <a:ln w="9525">
            <a:solidFill>
              <a:schemeClr val="tx1"/>
            </a:solidFill>
            <a:miter lim="800000"/>
            <a:headEnd/>
            <a:tailEnd/>
          </a:ln>
        </p:spPr>
      </p:pic>
      <p:sp>
        <p:nvSpPr>
          <p:cNvPr id="10" name="TextBox 9"/>
          <p:cNvSpPr txBox="1"/>
          <p:nvPr/>
        </p:nvSpPr>
        <p:spPr>
          <a:xfrm>
            <a:off x="1371600" y="2438400"/>
            <a:ext cx="3708195" cy="338554"/>
          </a:xfrm>
          <a:prstGeom prst="rect">
            <a:avLst/>
          </a:prstGeom>
          <a:solidFill>
            <a:srgbClr val="9751CB"/>
          </a:solidFill>
          <a:ln w="28575">
            <a:solidFill>
              <a:schemeClr val="tx1"/>
            </a:solidFill>
          </a:ln>
          <a:scene3d>
            <a:camera prst="orthographicFront"/>
            <a:lightRig rig="threePt" dir="t"/>
          </a:scene3d>
          <a:sp3d>
            <a:bevelT w="165100" prst="coolSlant"/>
          </a:sp3d>
        </p:spPr>
        <p:txBody>
          <a:bodyPr wrap="none" rtlCol="0">
            <a:spAutoFit/>
          </a:bodyPr>
          <a:lstStyle/>
          <a:p>
            <a:pPr algn="ctr"/>
            <a:r>
              <a:rPr lang="en-US" sz="1600" b="1" dirty="0" smtClean="0">
                <a:solidFill>
                  <a:schemeClr val="bg1"/>
                </a:solidFill>
              </a:rPr>
              <a:t>Escrow Can Print HUD for Lender 2 Only!!</a:t>
            </a:r>
            <a:endParaRPr lang="en-US" sz="1600" b="1" dirty="0">
              <a:solidFill>
                <a:schemeClr val="bg1"/>
              </a:solidFill>
            </a:endParaRPr>
          </a:p>
        </p:txBody>
      </p:sp>
      <p:sp>
        <p:nvSpPr>
          <p:cNvPr id="11" name="Lightning Bolt 10"/>
          <p:cNvSpPr/>
          <p:nvPr/>
        </p:nvSpPr>
        <p:spPr>
          <a:xfrm>
            <a:off x="533400" y="2819400"/>
            <a:ext cx="838200" cy="533400"/>
          </a:xfrm>
          <a:prstGeom prst="lightningBolt">
            <a:avLst/>
          </a:prstGeom>
          <a:solidFill>
            <a:srgbClr val="FFFF00"/>
          </a:solidFill>
          <a:ln>
            <a:solidFill>
              <a:schemeClr val="tx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371600" y="2895600"/>
            <a:ext cx="1263423" cy="276999"/>
          </a:xfrm>
          <a:prstGeom prst="rect">
            <a:avLst/>
          </a:prstGeom>
          <a:solidFill>
            <a:srgbClr val="9751CB"/>
          </a:solidFill>
          <a:ln w="28575">
            <a:solidFill>
              <a:schemeClr val="tx1"/>
            </a:solidFill>
          </a:ln>
          <a:scene3d>
            <a:camera prst="orthographicFront"/>
            <a:lightRig rig="threePt" dir="t"/>
          </a:scene3d>
          <a:sp3d>
            <a:bevelT w="165100" prst="coolSlant"/>
          </a:sp3d>
        </p:spPr>
        <p:txBody>
          <a:bodyPr wrap="none" rtlCol="0">
            <a:spAutoFit/>
          </a:bodyPr>
          <a:lstStyle/>
          <a:p>
            <a:pPr algn="ctr"/>
            <a:r>
              <a:rPr lang="en-US" sz="1200" b="1" dirty="0" smtClean="0">
                <a:solidFill>
                  <a:schemeClr val="bg1"/>
                </a:solidFill>
              </a:rPr>
              <a:t>Push This Button</a:t>
            </a:r>
            <a:endParaRPr lang="en-US" sz="1200" b="1" dirty="0">
              <a:solidFill>
                <a:schemeClr val="bg1"/>
              </a:solidFill>
            </a:endParaRPr>
          </a:p>
        </p:txBody>
      </p:sp>
      <p:pic>
        <p:nvPicPr>
          <p:cNvPr id="13" name="Picture 4"/>
          <p:cNvPicPr>
            <a:picLocks noChangeAspect="1" noChangeArrowheads="1"/>
          </p:cNvPicPr>
          <p:nvPr/>
        </p:nvPicPr>
        <p:blipFill>
          <a:blip r:embed="rId4" cstate="print"/>
          <a:srcRect/>
          <a:stretch>
            <a:fillRect/>
          </a:stretch>
        </p:blipFill>
        <p:spPr bwMode="auto">
          <a:xfrm>
            <a:off x="2971800" y="3124200"/>
            <a:ext cx="4210050" cy="826470"/>
          </a:xfrm>
          <a:prstGeom prst="rect">
            <a:avLst/>
          </a:prstGeom>
          <a:noFill/>
          <a:ln w="28575">
            <a:solidFill>
              <a:schemeClr val="tx1"/>
            </a:solidFill>
            <a:miter lim="800000"/>
            <a:headEnd/>
            <a:tailEnd/>
          </a:ln>
        </p:spPr>
      </p:pic>
      <p:pic>
        <p:nvPicPr>
          <p:cNvPr id="14" name="Picture 6"/>
          <p:cNvPicPr>
            <a:picLocks noChangeAspect="1" noChangeArrowheads="1"/>
          </p:cNvPicPr>
          <p:nvPr/>
        </p:nvPicPr>
        <p:blipFill>
          <a:blip r:embed="rId5" cstate="print"/>
          <a:srcRect/>
          <a:stretch>
            <a:fillRect/>
          </a:stretch>
        </p:blipFill>
        <p:spPr bwMode="auto">
          <a:xfrm>
            <a:off x="228600" y="5486400"/>
            <a:ext cx="1838325" cy="733425"/>
          </a:xfrm>
          <a:prstGeom prst="rect">
            <a:avLst/>
          </a:prstGeom>
          <a:noFill/>
          <a:ln w="12700">
            <a:solidFill>
              <a:schemeClr val="tx1"/>
            </a:solidFill>
            <a:miter lim="800000"/>
            <a:headEnd/>
            <a:tailEnd/>
          </a:ln>
          <a:scene3d>
            <a:camera prst="orthographicFront"/>
            <a:lightRig rig="threePt" dir="t"/>
          </a:scene3d>
          <a:sp3d>
            <a:bevelT w="165100" prst="coolSlant"/>
          </a:sp3d>
        </p:spPr>
      </p:pic>
      <p:sp>
        <p:nvSpPr>
          <p:cNvPr id="15" name="Lightning Bolt 14"/>
          <p:cNvSpPr/>
          <p:nvPr/>
        </p:nvSpPr>
        <p:spPr>
          <a:xfrm>
            <a:off x="685800" y="5486400"/>
            <a:ext cx="838200" cy="533400"/>
          </a:xfrm>
          <a:prstGeom prst="lightningBolt">
            <a:avLst/>
          </a:prstGeom>
          <a:solidFill>
            <a:srgbClr val="FFFF00"/>
          </a:solidFill>
          <a:ln>
            <a:solidFill>
              <a:schemeClr val="tx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7"/>
          <p:cNvPicPr>
            <a:picLocks noChangeAspect="1" noChangeArrowheads="1"/>
          </p:cNvPicPr>
          <p:nvPr/>
        </p:nvPicPr>
        <p:blipFill>
          <a:blip r:embed="rId6" cstate="print"/>
          <a:srcRect/>
          <a:stretch>
            <a:fillRect/>
          </a:stretch>
        </p:blipFill>
        <p:spPr bwMode="auto">
          <a:xfrm>
            <a:off x="4191000" y="4953000"/>
            <a:ext cx="3752850" cy="557192"/>
          </a:xfrm>
          <a:prstGeom prst="rect">
            <a:avLst/>
          </a:prstGeom>
          <a:noFill/>
          <a:ln w="12700">
            <a:solidFill>
              <a:schemeClr val="tx1"/>
            </a:solidFill>
            <a:miter lim="800000"/>
            <a:headEnd/>
            <a:tailEnd/>
          </a:ln>
          <a:scene3d>
            <a:camera prst="orthographicFront"/>
            <a:lightRig rig="threePt" dir="t"/>
          </a:scene3d>
          <a:sp3d>
            <a:bevelT w="165100" prst="coolSlant"/>
          </a:sp3d>
        </p:spPr>
      </p:pic>
      <p:pic>
        <p:nvPicPr>
          <p:cNvPr id="17" name="Picture 8"/>
          <p:cNvPicPr>
            <a:picLocks noChangeAspect="1" noChangeArrowheads="1"/>
          </p:cNvPicPr>
          <p:nvPr/>
        </p:nvPicPr>
        <p:blipFill>
          <a:blip r:embed="rId7" cstate="print"/>
          <a:srcRect/>
          <a:stretch>
            <a:fillRect/>
          </a:stretch>
        </p:blipFill>
        <p:spPr bwMode="auto">
          <a:xfrm>
            <a:off x="4953000" y="5638800"/>
            <a:ext cx="2238375" cy="447675"/>
          </a:xfrm>
          <a:prstGeom prst="rect">
            <a:avLst/>
          </a:prstGeom>
          <a:noFill/>
          <a:ln w="12700">
            <a:solidFill>
              <a:schemeClr val="tx1"/>
            </a:solidFill>
            <a:miter lim="800000"/>
            <a:headEnd/>
            <a:tailEnd/>
          </a:ln>
          <a:scene3d>
            <a:camera prst="orthographicFront"/>
            <a:lightRig rig="threePt" dir="t"/>
          </a:scene3d>
          <a:sp3d>
            <a:bevelT w="165100" prst="coolSlant"/>
          </a:sp3d>
        </p:spPr>
      </p:pic>
      <p:pic>
        <p:nvPicPr>
          <p:cNvPr id="18" name="Picture 9"/>
          <p:cNvPicPr>
            <a:picLocks noChangeAspect="1" noChangeArrowheads="1"/>
          </p:cNvPicPr>
          <p:nvPr/>
        </p:nvPicPr>
        <p:blipFill>
          <a:blip r:embed="rId8" cstate="print"/>
          <a:srcRect/>
          <a:stretch>
            <a:fillRect/>
          </a:stretch>
        </p:blipFill>
        <p:spPr bwMode="auto">
          <a:xfrm>
            <a:off x="381000" y="4191000"/>
            <a:ext cx="3009900" cy="381000"/>
          </a:xfrm>
          <a:prstGeom prst="rect">
            <a:avLst/>
          </a:prstGeom>
          <a:noFill/>
          <a:ln w="9525">
            <a:solidFill>
              <a:schemeClr val="tx1"/>
            </a:solidFill>
            <a:miter lim="800000"/>
            <a:headEnd/>
            <a:tailEnd/>
          </a:ln>
        </p:spPr>
      </p:pic>
      <p:sp>
        <p:nvSpPr>
          <p:cNvPr id="19" name="Lightning Bolt 18"/>
          <p:cNvSpPr/>
          <p:nvPr/>
        </p:nvSpPr>
        <p:spPr>
          <a:xfrm>
            <a:off x="1905000" y="3810000"/>
            <a:ext cx="838200" cy="533400"/>
          </a:xfrm>
          <a:prstGeom prst="lightningBolt">
            <a:avLst/>
          </a:prstGeom>
          <a:solidFill>
            <a:srgbClr val="FFFF00"/>
          </a:solidFill>
          <a:ln>
            <a:solidFill>
              <a:schemeClr val="tx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7200" y="4724400"/>
            <a:ext cx="2714846" cy="523220"/>
          </a:xfrm>
          <a:prstGeom prst="rect">
            <a:avLst/>
          </a:prstGeom>
          <a:solidFill>
            <a:srgbClr val="F3F30D"/>
          </a:solidFill>
          <a:ln w="28575">
            <a:solidFill>
              <a:schemeClr val="tx1"/>
            </a:solidFill>
          </a:ln>
          <a:scene3d>
            <a:camera prst="orthographicFront"/>
            <a:lightRig rig="threePt" dir="t"/>
          </a:scene3d>
          <a:sp3d>
            <a:bevelT w="165100" prst="coolSlant"/>
          </a:sp3d>
        </p:spPr>
        <p:txBody>
          <a:bodyPr wrap="none" rtlCol="0">
            <a:spAutoFit/>
          </a:bodyPr>
          <a:lstStyle/>
          <a:p>
            <a:pPr algn="ctr"/>
            <a:r>
              <a:rPr lang="en-US" sz="1400" b="1" dirty="0" smtClean="0"/>
              <a:t>Interest Start Date </a:t>
            </a:r>
          </a:p>
          <a:p>
            <a:pPr algn="ctr"/>
            <a:r>
              <a:rPr lang="en-US" sz="1400" b="1" dirty="0" smtClean="0"/>
              <a:t>“To or Through” on Payoff Screen!</a:t>
            </a:r>
            <a:endParaRPr lang="en-US" sz="1400" b="1" dirty="0"/>
          </a:p>
        </p:txBody>
      </p:sp>
      <p:sp>
        <p:nvSpPr>
          <p:cNvPr id="22" name="TextBox 21"/>
          <p:cNvSpPr txBox="1"/>
          <p:nvPr/>
        </p:nvSpPr>
        <p:spPr>
          <a:xfrm>
            <a:off x="3172046" y="1908720"/>
            <a:ext cx="3306418" cy="400110"/>
          </a:xfrm>
          <a:prstGeom prst="rect">
            <a:avLst/>
          </a:prstGeom>
          <a:solidFill>
            <a:srgbClr val="FFFF00"/>
          </a:solidFill>
          <a:ln w="28575">
            <a:solidFill>
              <a:schemeClr val="tx1"/>
            </a:solidFill>
          </a:ln>
          <a:effectLst>
            <a:glow rad="228600">
              <a:schemeClr val="accent2">
                <a:satMod val="175000"/>
                <a:alpha val="40000"/>
              </a:schemeClr>
            </a:glow>
          </a:effectLst>
          <a:scene3d>
            <a:camera prst="orthographicFront"/>
            <a:lightRig rig="threePt" dir="t"/>
          </a:scene3d>
          <a:sp3d>
            <a:bevelT w="165100" prst="coolSlant"/>
          </a:sp3d>
        </p:spPr>
        <p:txBody>
          <a:bodyPr wrap="none" rtlCol="0">
            <a:spAutoFit/>
          </a:bodyPr>
          <a:lstStyle/>
          <a:p>
            <a:pPr algn="ctr"/>
            <a:r>
              <a:rPr lang="en-US" sz="2000" b="1" dirty="0" smtClean="0"/>
              <a:t>WHAT’S NEW IN IMPACT v8.1</a:t>
            </a:r>
            <a:endParaRPr lang="en-US" sz="2000" b="1" dirty="0"/>
          </a:p>
        </p:txBody>
      </p:sp>
      <p:sp>
        <p:nvSpPr>
          <p:cNvPr id="27" name="TextBox 26"/>
          <p:cNvSpPr txBox="1"/>
          <p:nvPr/>
        </p:nvSpPr>
        <p:spPr>
          <a:xfrm>
            <a:off x="2209800" y="5638800"/>
            <a:ext cx="1350241" cy="369332"/>
          </a:xfrm>
          <a:prstGeom prst="rect">
            <a:avLst/>
          </a:prstGeom>
          <a:solidFill>
            <a:schemeClr val="accent4">
              <a:lumMod val="60000"/>
              <a:lumOff val="40000"/>
            </a:schemeClr>
          </a:solidFill>
          <a:ln w="28575">
            <a:solidFill>
              <a:schemeClr val="tx1"/>
            </a:solidFill>
          </a:ln>
          <a:scene3d>
            <a:camera prst="orthographicFront"/>
            <a:lightRig rig="threePt" dir="t"/>
          </a:scene3d>
          <a:sp3d>
            <a:bevelT w="165100" prst="coolSlant"/>
          </a:sp3d>
        </p:spPr>
        <p:txBody>
          <a:bodyPr wrap="none" rtlCol="0">
            <a:spAutoFit/>
          </a:bodyPr>
          <a:lstStyle/>
          <a:p>
            <a:r>
              <a:rPr lang="en-US" b="1" dirty="0" smtClean="0"/>
              <a:t>HUD Box “I”</a:t>
            </a:r>
            <a:endParaRPr lang="en-US" b="1" dirty="0"/>
          </a:p>
        </p:txBody>
      </p:sp>
      <p:sp>
        <p:nvSpPr>
          <p:cNvPr id="29" name="TextBox 28"/>
          <p:cNvSpPr txBox="1"/>
          <p:nvPr/>
        </p:nvSpPr>
        <p:spPr>
          <a:xfrm>
            <a:off x="5158190" y="4267200"/>
            <a:ext cx="1767920" cy="584775"/>
          </a:xfrm>
          <a:prstGeom prst="rect">
            <a:avLst/>
          </a:prstGeom>
          <a:solidFill>
            <a:srgbClr val="00B0F0"/>
          </a:solidFill>
          <a:ln w="28575">
            <a:solidFill>
              <a:schemeClr val="tx1"/>
            </a:solidFill>
          </a:ln>
          <a:scene3d>
            <a:camera prst="orthographicFront"/>
            <a:lightRig rig="threePt" dir="t"/>
          </a:scene3d>
          <a:sp3d>
            <a:bevelT w="165100" prst="coolSlant"/>
          </a:sp3d>
        </p:spPr>
        <p:txBody>
          <a:bodyPr wrap="none" rtlCol="0">
            <a:spAutoFit/>
          </a:bodyPr>
          <a:lstStyle/>
          <a:p>
            <a:pPr algn="ctr"/>
            <a:r>
              <a:rPr lang="en-US" sz="1600" b="1" dirty="0" smtClean="0"/>
              <a:t>Custom Signatures</a:t>
            </a:r>
          </a:p>
          <a:p>
            <a:pPr algn="ctr"/>
            <a:r>
              <a:rPr lang="en-US" sz="1600" b="1" dirty="0" smtClean="0"/>
              <a:t>Insert Name!</a:t>
            </a:r>
            <a:endParaRPr lang="en-US" sz="1600" b="1" dirty="0"/>
          </a:p>
        </p:txBody>
      </p:sp>
      <p:pic>
        <p:nvPicPr>
          <p:cNvPr id="30" name="Picture 29" descr="Happy1 Thumbs Up.bmp"/>
          <p:cNvPicPr>
            <a:picLocks noChangeAspect="1"/>
          </p:cNvPicPr>
          <p:nvPr/>
        </p:nvPicPr>
        <p:blipFill>
          <a:blip r:embed="rId9" cstate="print"/>
          <a:stretch>
            <a:fillRect/>
          </a:stretch>
        </p:blipFill>
        <p:spPr>
          <a:xfrm>
            <a:off x="7239000" y="2590800"/>
            <a:ext cx="1371600" cy="1171136"/>
          </a:xfrm>
          <a:prstGeom prst="rect">
            <a:avLst/>
          </a:prstGeom>
          <a:ln w="28575">
            <a:solidFill>
              <a:schemeClr val="bg1">
                <a:lumMod val="65000"/>
              </a:schemeClr>
            </a:solidFill>
          </a:ln>
          <a:effectLst>
            <a:glow rad="228600">
              <a:schemeClr val="accent3">
                <a:satMod val="175000"/>
                <a:alpha val="40000"/>
              </a:schemeClr>
            </a:glow>
          </a:effectLst>
          <a:scene3d>
            <a:camera prst="orthographicFront"/>
            <a:lightRig rig="threePt" dir="t"/>
          </a:scene3d>
          <a:sp3d>
            <a:bevelT w="165100" prst="coolSlant"/>
          </a:sp3d>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3" name="TextBox 6"/>
          <p:cNvSpPr txBox="1">
            <a:spLocks noChangeArrowheads="1"/>
          </p:cNvSpPr>
          <p:nvPr/>
        </p:nvSpPr>
        <p:spPr bwMode="auto">
          <a:xfrm>
            <a:off x="5943600" y="1371600"/>
            <a:ext cx="1202573" cy="369332"/>
          </a:xfrm>
          <a:prstGeom prst="rect">
            <a:avLst/>
          </a:prstGeom>
          <a:noFill/>
          <a:ln w="9525">
            <a:noFill/>
            <a:miter lim="800000"/>
            <a:headEnd/>
            <a:tailEnd/>
          </a:ln>
        </p:spPr>
        <p:txBody>
          <a:bodyPr wrap="none">
            <a:spAutoFit/>
          </a:bodyPr>
          <a:lstStyle/>
          <a:p>
            <a:r>
              <a:rPr lang="en-US" b="1" dirty="0" smtClean="0"/>
              <a:t>7/26/2013</a:t>
            </a:r>
            <a:endParaRPr lang="en-US" b="1" dirty="0"/>
          </a:p>
        </p:txBody>
      </p:sp>
      <p:pic>
        <p:nvPicPr>
          <p:cNvPr id="25" name="Picture 3"/>
          <p:cNvPicPr>
            <a:picLocks noChangeAspect="1" noChangeArrowheads="1"/>
          </p:cNvPicPr>
          <p:nvPr/>
        </p:nvPicPr>
        <p:blipFill>
          <a:blip r:embed="rId3" cstate="print"/>
          <a:srcRect/>
          <a:stretch>
            <a:fillRect/>
          </a:stretch>
        </p:blipFill>
        <p:spPr bwMode="auto">
          <a:xfrm>
            <a:off x="1166663" y="3733800"/>
            <a:ext cx="5378223" cy="2590800"/>
          </a:xfrm>
          <a:prstGeom prst="rect">
            <a:avLst/>
          </a:prstGeom>
          <a:noFill/>
          <a:ln w="9525">
            <a:noFill/>
            <a:miter lim="800000"/>
            <a:headEnd/>
            <a:tailEnd/>
          </a:ln>
          <a:effectLst>
            <a:glow rad="139700">
              <a:schemeClr val="accent2">
                <a:satMod val="175000"/>
                <a:alpha val="40000"/>
              </a:schemeClr>
            </a:glow>
          </a:effectLst>
        </p:spPr>
      </p:pic>
      <p:pic>
        <p:nvPicPr>
          <p:cNvPr id="26" name="Picture 25" descr="Happy1 Thumbs Up.bmp"/>
          <p:cNvPicPr>
            <a:picLocks noChangeAspect="1"/>
          </p:cNvPicPr>
          <p:nvPr/>
        </p:nvPicPr>
        <p:blipFill>
          <a:blip r:embed="rId4" cstate="print"/>
          <a:stretch>
            <a:fillRect/>
          </a:stretch>
        </p:blipFill>
        <p:spPr>
          <a:xfrm>
            <a:off x="5774573" y="3899359"/>
            <a:ext cx="1371600" cy="1171136"/>
          </a:xfrm>
          <a:prstGeom prst="rect">
            <a:avLst/>
          </a:prstGeom>
          <a:ln w="28575">
            <a:solidFill>
              <a:schemeClr val="bg1">
                <a:lumMod val="65000"/>
              </a:schemeClr>
            </a:solidFill>
          </a:ln>
          <a:effectLst>
            <a:glow rad="139700">
              <a:schemeClr val="accent2">
                <a:satMod val="175000"/>
                <a:alpha val="40000"/>
              </a:schemeClr>
            </a:glow>
          </a:effectLst>
          <a:scene3d>
            <a:camera prst="orthographicFront"/>
            <a:lightRig rig="threePt" dir="t"/>
          </a:scene3d>
          <a:sp3d>
            <a:bevelT w="165100" prst="coolSlant"/>
          </a:sp3d>
        </p:spPr>
      </p:pic>
      <p:sp>
        <p:nvSpPr>
          <p:cNvPr id="28" name="TextBox 27"/>
          <p:cNvSpPr txBox="1"/>
          <p:nvPr/>
        </p:nvSpPr>
        <p:spPr>
          <a:xfrm>
            <a:off x="1295400" y="5791200"/>
            <a:ext cx="4813434" cy="646331"/>
          </a:xfrm>
          <a:prstGeom prst="rect">
            <a:avLst/>
          </a:prstGeom>
          <a:solidFill>
            <a:schemeClr val="bg1"/>
          </a:solidFill>
        </p:spPr>
        <p:txBody>
          <a:bodyPr wrap="square" rtlCol="0">
            <a:spAutoFit/>
          </a:bodyPr>
          <a:lstStyle/>
          <a:p>
            <a:r>
              <a:rPr lang="en-US" b="1" dirty="0" smtClean="0"/>
              <a:t>Type {encrypt} in the Subject line &gt; space &gt; type </a:t>
            </a:r>
          </a:p>
          <a:p>
            <a:r>
              <a:rPr lang="en-US" b="1" dirty="0" smtClean="0"/>
              <a:t>subject text.  Use </a:t>
            </a:r>
            <a:r>
              <a:rPr lang="en-US" b="1" smtClean="0"/>
              <a:t>upper case </a:t>
            </a:r>
            <a:r>
              <a:rPr lang="en-US" b="1" dirty="0" smtClean="0"/>
              <a:t>brackets  {   } </a:t>
            </a:r>
            <a:endParaRPr lang="en-US" dirty="0"/>
          </a:p>
        </p:txBody>
      </p:sp>
      <p:sp>
        <p:nvSpPr>
          <p:cNvPr id="7" name="TextBox 6"/>
          <p:cNvSpPr txBox="1"/>
          <p:nvPr/>
        </p:nvSpPr>
        <p:spPr>
          <a:xfrm>
            <a:off x="632284" y="2170864"/>
            <a:ext cx="6139665" cy="1292662"/>
          </a:xfrm>
          <a:prstGeom prst="rect">
            <a:avLst/>
          </a:prstGeom>
          <a:solidFill>
            <a:srgbClr val="FFFF00"/>
          </a:solidFill>
          <a:ln w="28575">
            <a:solidFill>
              <a:schemeClr val="tx1"/>
            </a:solidFill>
          </a:ln>
          <a:scene3d>
            <a:camera prst="orthographicFront"/>
            <a:lightRig rig="threePt" dir="t"/>
          </a:scene3d>
          <a:sp3d>
            <a:bevelT w="165100" prst="coolSlant"/>
          </a:sp3d>
        </p:spPr>
        <p:txBody>
          <a:bodyPr wrap="square" rtlCol="0">
            <a:spAutoFit/>
          </a:bodyPr>
          <a:lstStyle/>
          <a:p>
            <a:pPr algn="ctr"/>
            <a:r>
              <a:rPr lang="en-US" sz="2800" b="1" dirty="0"/>
              <a:t>OUTLOOK 2007 &amp; 2010</a:t>
            </a:r>
          </a:p>
          <a:p>
            <a:pPr algn="ctr"/>
            <a:r>
              <a:rPr lang="en-US" b="1" dirty="0"/>
              <a:t>EMAIL ENCRYPTION REQUIRED FOR </a:t>
            </a:r>
            <a:r>
              <a:rPr lang="en-US" b="1" dirty="0">
                <a:solidFill>
                  <a:srgbClr val="FF0000"/>
                </a:solidFill>
              </a:rPr>
              <a:t>OUTGOING</a:t>
            </a:r>
            <a:r>
              <a:rPr lang="en-US" b="1" dirty="0"/>
              <a:t>  EMAIL </a:t>
            </a:r>
          </a:p>
          <a:p>
            <a:pPr algn="ctr"/>
            <a:r>
              <a:rPr lang="en-US" b="1" dirty="0"/>
              <a:t>WITH SENSITIVE CUSTOMER CONTENT</a:t>
            </a:r>
          </a:p>
          <a:p>
            <a:pPr algn="ctr"/>
            <a:r>
              <a:rPr lang="en-US" sz="1400" b="1" dirty="0"/>
              <a:t>(Encryption Doesn’t Work For Email Within the Company. Our Intranet is Secure)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TextBox 6"/>
          <p:cNvSpPr txBox="1">
            <a:spLocks noChangeArrowheads="1"/>
          </p:cNvSpPr>
          <p:nvPr/>
        </p:nvSpPr>
        <p:spPr bwMode="auto">
          <a:xfrm>
            <a:off x="5943600" y="1371600"/>
            <a:ext cx="1202573" cy="369332"/>
          </a:xfrm>
          <a:prstGeom prst="rect">
            <a:avLst/>
          </a:prstGeom>
          <a:noFill/>
          <a:ln w="9525">
            <a:noFill/>
            <a:miter lim="800000"/>
            <a:headEnd/>
            <a:tailEnd/>
          </a:ln>
        </p:spPr>
        <p:txBody>
          <a:bodyPr wrap="none">
            <a:spAutoFit/>
          </a:bodyPr>
          <a:lstStyle/>
          <a:p>
            <a:r>
              <a:rPr lang="en-US" b="1" dirty="0">
                <a:solidFill>
                  <a:prstClr val="black"/>
                </a:solidFill>
              </a:rPr>
              <a:t>7</a:t>
            </a:r>
            <a:r>
              <a:rPr lang="en-US" b="1" dirty="0" smtClean="0">
                <a:solidFill>
                  <a:prstClr val="black"/>
                </a:solidFill>
              </a:rPr>
              <a:t>/26/2013</a:t>
            </a:r>
            <a:endParaRPr lang="en-US" b="1" dirty="0">
              <a:solidFill>
                <a:prstClr val="black"/>
              </a:solidFill>
            </a:endParaRPr>
          </a:p>
        </p:txBody>
      </p:sp>
      <p:sp>
        <p:nvSpPr>
          <p:cNvPr id="7" name="TextBox 6"/>
          <p:cNvSpPr txBox="1"/>
          <p:nvPr/>
        </p:nvSpPr>
        <p:spPr>
          <a:xfrm>
            <a:off x="1676400" y="1752600"/>
            <a:ext cx="5089470" cy="369332"/>
          </a:xfrm>
          <a:prstGeom prst="rect">
            <a:avLst/>
          </a:prstGeom>
          <a:solidFill>
            <a:srgbClr val="FFFF00"/>
          </a:solidFill>
          <a:ln w="28575">
            <a:solidFill>
              <a:schemeClr val="tx1"/>
            </a:solidFill>
          </a:ln>
          <a:scene3d>
            <a:camera prst="orthographicFront"/>
            <a:lightRig rig="threePt" dir="t"/>
          </a:scene3d>
          <a:sp3d>
            <a:bevelT w="165100" prst="coolSlant"/>
          </a:sp3d>
        </p:spPr>
        <p:txBody>
          <a:bodyPr wrap="none" rtlCol="0">
            <a:spAutoFit/>
          </a:bodyPr>
          <a:lstStyle/>
          <a:p>
            <a:r>
              <a:rPr lang="en-US" b="1" dirty="0" smtClean="0">
                <a:solidFill>
                  <a:prstClr val="black"/>
                </a:solidFill>
              </a:rPr>
              <a:t>CUSTOMER  PROCEDURES FOR ENCRYPTED EMAIL</a:t>
            </a:r>
            <a:endParaRPr lang="en-US" b="1" dirty="0">
              <a:solidFill>
                <a:prstClr val="black"/>
              </a:solidFill>
            </a:endParaRPr>
          </a:p>
        </p:txBody>
      </p:sp>
      <p:pic>
        <p:nvPicPr>
          <p:cNvPr id="8" name="Picture 4"/>
          <p:cNvPicPr>
            <a:picLocks noChangeAspect="1" noChangeArrowheads="1"/>
          </p:cNvPicPr>
          <p:nvPr/>
        </p:nvPicPr>
        <p:blipFill>
          <a:blip r:embed="rId3" cstate="print"/>
          <a:srcRect/>
          <a:stretch>
            <a:fillRect/>
          </a:stretch>
        </p:blipFill>
        <p:spPr bwMode="auto">
          <a:xfrm>
            <a:off x="152400" y="2286000"/>
            <a:ext cx="4386263" cy="2409956"/>
          </a:xfrm>
          <a:prstGeom prst="rect">
            <a:avLst/>
          </a:prstGeom>
          <a:noFill/>
          <a:ln w="9525">
            <a:noFill/>
            <a:miter lim="800000"/>
            <a:headEnd/>
            <a:tailEnd/>
          </a:ln>
        </p:spPr>
      </p:pic>
      <p:pic>
        <p:nvPicPr>
          <p:cNvPr id="9" name="Picture 5"/>
          <p:cNvPicPr>
            <a:picLocks noChangeAspect="1" noChangeArrowheads="1"/>
          </p:cNvPicPr>
          <p:nvPr/>
        </p:nvPicPr>
        <p:blipFill>
          <a:blip r:embed="rId4" cstate="print"/>
          <a:srcRect/>
          <a:stretch>
            <a:fillRect/>
          </a:stretch>
        </p:blipFill>
        <p:spPr bwMode="auto">
          <a:xfrm>
            <a:off x="152399" y="4800600"/>
            <a:ext cx="6795337" cy="1371600"/>
          </a:xfrm>
          <a:prstGeom prst="rect">
            <a:avLst/>
          </a:prstGeom>
          <a:noFill/>
          <a:ln w="9525">
            <a:noFill/>
            <a:miter lim="800000"/>
            <a:headEnd/>
            <a:tailEnd/>
          </a:ln>
        </p:spPr>
      </p:pic>
      <p:sp>
        <p:nvSpPr>
          <p:cNvPr id="10" name="TextBox 9"/>
          <p:cNvSpPr txBox="1"/>
          <p:nvPr/>
        </p:nvSpPr>
        <p:spPr>
          <a:xfrm>
            <a:off x="3200400" y="2286000"/>
            <a:ext cx="2446695" cy="369332"/>
          </a:xfrm>
          <a:prstGeom prst="rect">
            <a:avLst/>
          </a:prstGeom>
          <a:solidFill>
            <a:srgbClr val="66CE20"/>
          </a:solidFill>
          <a:ln w="28575">
            <a:solidFill>
              <a:schemeClr val="tx1"/>
            </a:solidFill>
          </a:ln>
          <a:scene3d>
            <a:camera prst="orthographicFront"/>
            <a:lightRig rig="threePt" dir="t"/>
          </a:scene3d>
          <a:sp3d>
            <a:bevelT w="165100" prst="coolSlant"/>
          </a:sp3d>
        </p:spPr>
        <p:txBody>
          <a:bodyPr wrap="none" rtlCol="0">
            <a:spAutoFit/>
          </a:bodyPr>
          <a:lstStyle/>
          <a:p>
            <a:r>
              <a:rPr lang="en-US" b="1" dirty="0" smtClean="0">
                <a:solidFill>
                  <a:prstClr val="black"/>
                </a:solidFill>
              </a:rPr>
              <a:t>Recipients Will Receive:</a:t>
            </a:r>
            <a:endParaRPr lang="en-US" b="1" dirty="0">
              <a:solidFill>
                <a:prstClr val="black"/>
              </a:solidFill>
            </a:endParaRPr>
          </a:p>
        </p:txBody>
      </p:sp>
      <p:sp>
        <p:nvSpPr>
          <p:cNvPr id="11" name="Lightning Bolt 10"/>
          <p:cNvSpPr/>
          <p:nvPr/>
        </p:nvSpPr>
        <p:spPr>
          <a:xfrm>
            <a:off x="3962400" y="5257800"/>
            <a:ext cx="685800" cy="381000"/>
          </a:xfrm>
          <a:prstGeom prst="lightningBolt">
            <a:avLst/>
          </a:prstGeom>
          <a:solidFill>
            <a:srgbClr val="FFFF00"/>
          </a:solidFill>
          <a:ln>
            <a:solidFill>
              <a:schemeClr val="tx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4" name="Picture 6"/>
          <p:cNvPicPr>
            <a:picLocks noChangeAspect="1" noChangeArrowheads="1"/>
          </p:cNvPicPr>
          <p:nvPr/>
        </p:nvPicPr>
        <p:blipFill>
          <a:blip r:embed="rId5" cstate="print"/>
          <a:srcRect/>
          <a:stretch>
            <a:fillRect/>
          </a:stretch>
        </p:blipFill>
        <p:spPr bwMode="auto">
          <a:xfrm>
            <a:off x="6400800" y="3810000"/>
            <a:ext cx="3105150" cy="1988053"/>
          </a:xfrm>
          <a:prstGeom prst="rect">
            <a:avLst/>
          </a:prstGeom>
          <a:noFill/>
          <a:ln w="9525">
            <a:noFill/>
            <a:miter lim="800000"/>
            <a:headEnd/>
            <a:tailEnd/>
          </a:ln>
        </p:spPr>
      </p:pic>
      <p:pic>
        <p:nvPicPr>
          <p:cNvPr id="15" name="Picture 14" descr="Happy1 Thumbs Up.bmp"/>
          <p:cNvPicPr>
            <a:picLocks noChangeAspect="1"/>
          </p:cNvPicPr>
          <p:nvPr/>
        </p:nvPicPr>
        <p:blipFill>
          <a:blip r:embed="rId6" cstate="print"/>
          <a:stretch>
            <a:fillRect/>
          </a:stretch>
        </p:blipFill>
        <p:spPr>
          <a:xfrm>
            <a:off x="152400" y="3124200"/>
            <a:ext cx="1371600" cy="1171136"/>
          </a:xfrm>
          <a:prstGeom prst="rect">
            <a:avLst/>
          </a:prstGeom>
          <a:ln w="28575">
            <a:solidFill>
              <a:schemeClr val="bg1">
                <a:lumMod val="65000"/>
              </a:schemeClr>
            </a:solidFill>
          </a:ln>
          <a:effectLst>
            <a:glow rad="139700">
              <a:schemeClr val="accent2">
                <a:satMod val="175000"/>
                <a:alpha val="40000"/>
              </a:schemeClr>
            </a:glow>
          </a:effectLst>
          <a:scene3d>
            <a:camera prst="orthographicFront"/>
            <a:lightRig rig="threePt" dir="t"/>
          </a:scene3d>
          <a:sp3d>
            <a:bevelT w="165100" prst="coolSlant"/>
          </a:sp3d>
        </p:spPr>
      </p:pic>
      <p:sp>
        <p:nvSpPr>
          <p:cNvPr id="16" name="Lightning Bolt 15"/>
          <p:cNvSpPr/>
          <p:nvPr/>
        </p:nvSpPr>
        <p:spPr>
          <a:xfrm flipH="1">
            <a:off x="6172200" y="5562600"/>
            <a:ext cx="762000" cy="381000"/>
          </a:xfrm>
          <a:prstGeom prst="lightningBolt">
            <a:avLst/>
          </a:prstGeom>
          <a:solidFill>
            <a:srgbClr val="FFFF00"/>
          </a:solidFill>
          <a:ln>
            <a:solidFill>
              <a:schemeClr val="tx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Lightning Bolt 17"/>
          <p:cNvSpPr/>
          <p:nvPr/>
        </p:nvSpPr>
        <p:spPr>
          <a:xfrm flipH="1">
            <a:off x="8229600" y="4953000"/>
            <a:ext cx="762000" cy="381000"/>
          </a:xfrm>
          <a:prstGeom prst="lightningBolt">
            <a:avLst/>
          </a:prstGeom>
          <a:solidFill>
            <a:srgbClr val="FFFF00"/>
          </a:solidFill>
          <a:ln>
            <a:solidFill>
              <a:schemeClr val="tx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TextBox 18"/>
          <p:cNvSpPr txBox="1"/>
          <p:nvPr/>
        </p:nvSpPr>
        <p:spPr>
          <a:xfrm>
            <a:off x="3733800" y="2819400"/>
            <a:ext cx="4714239" cy="830997"/>
          </a:xfrm>
          <a:prstGeom prst="rect">
            <a:avLst/>
          </a:prstGeom>
          <a:solidFill>
            <a:srgbClr val="9751CB"/>
          </a:solidFill>
          <a:ln w="28575">
            <a:solidFill>
              <a:schemeClr val="tx1"/>
            </a:solidFill>
          </a:ln>
          <a:scene3d>
            <a:camera prst="orthographicFront"/>
            <a:lightRig rig="threePt" dir="t"/>
          </a:scene3d>
          <a:sp3d>
            <a:bevelT w="165100" prst="coolSlant"/>
          </a:sp3d>
        </p:spPr>
        <p:txBody>
          <a:bodyPr wrap="none" rtlCol="0">
            <a:spAutoFit/>
          </a:bodyPr>
          <a:lstStyle/>
          <a:p>
            <a:r>
              <a:rPr lang="en-US" sz="1600" b="1" dirty="0" smtClean="0">
                <a:solidFill>
                  <a:prstClr val="black"/>
                </a:solidFill>
              </a:rPr>
              <a:t>1.  Click on Attachment &gt; Use Arrow to “Save As” &gt; </a:t>
            </a:r>
          </a:p>
          <a:p>
            <a:r>
              <a:rPr lang="en-US" sz="1600" b="1" dirty="0" smtClean="0">
                <a:solidFill>
                  <a:prstClr val="black"/>
                </a:solidFill>
              </a:rPr>
              <a:t>2.  Navigate to Desktop &gt;  Save &gt;</a:t>
            </a:r>
          </a:p>
          <a:p>
            <a:r>
              <a:rPr lang="en-US" sz="1600" b="1" dirty="0" smtClean="0">
                <a:solidFill>
                  <a:prstClr val="black"/>
                </a:solidFill>
              </a:rPr>
              <a:t>3.  Click “Open” button &gt; Click “Read Message Button</a:t>
            </a:r>
            <a:endParaRPr lang="en-US" sz="1600" b="1" dirty="0">
              <a:solidFill>
                <a:prstClr val="black"/>
              </a:solidFill>
            </a:endParaRPr>
          </a:p>
        </p:txBody>
      </p:sp>
      <p:sp>
        <p:nvSpPr>
          <p:cNvPr id="20" name="TextBox 19"/>
          <p:cNvSpPr txBox="1"/>
          <p:nvPr/>
        </p:nvSpPr>
        <p:spPr>
          <a:xfrm>
            <a:off x="5181600" y="5867400"/>
            <a:ext cx="417102" cy="369332"/>
          </a:xfrm>
          <a:prstGeom prst="rect">
            <a:avLst/>
          </a:prstGeom>
          <a:solidFill>
            <a:srgbClr val="FF0000"/>
          </a:solidFill>
        </p:spPr>
        <p:txBody>
          <a:bodyPr wrap="none" rtlCol="0">
            <a:spAutoFit/>
          </a:bodyPr>
          <a:lstStyle/>
          <a:p>
            <a:r>
              <a:rPr lang="en-US" b="1" dirty="0" smtClean="0">
                <a:solidFill>
                  <a:prstClr val="white"/>
                </a:solidFill>
              </a:rPr>
              <a:t>#1</a:t>
            </a:r>
            <a:endParaRPr lang="en-US" b="1" dirty="0">
              <a:solidFill>
                <a:prstClr val="white"/>
              </a:solidFill>
            </a:endParaRPr>
          </a:p>
        </p:txBody>
      </p:sp>
      <p:sp>
        <p:nvSpPr>
          <p:cNvPr id="21" name="TextBox 20"/>
          <p:cNvSpPr txBox="1"/>
          <p:nvPr/>
        </p:nvSpPr>
        <p:spPr>
          <a:xfrm>
            <a:off x="4724400" y="5105400"/>
            <a:ext cx="417102" cy="369332"/>
          </a:xfrm>
          <a:prstGeom prst="rect">
            <a:avLst/>
          </a:prstGeom>
          <a:solidFill>
            <a:srgbClr val="FF0000"/>
          </a:solidFill>
        </p:spPr>
        <p:txBody>
          <a:bodyPr wrap="none" rtlCol="0">
            <a:spAutoFit/>
          </a:bodyPr>
          <a:lstStyle/>
          <a:p>
            <a:r>
              <a:rPr lang="en-US" b="1" dirty="0" smtClean="0">
                <a:solidFill>
                  <a:prstClr val="white"/>
                </a:solidFill>
              </a:rPr>
              <a:t>#2</a:t>
            </a:r>
            <a:endParaRPr lang="en-US" b="1" dirty="0">
              <a:solidFill>
                <a:prstClr val="white"/>
              </a:solidFill>
            </a:endParaRPr>
          </a:p>
        </p:txBody>
      </p:sp>
      <p:sp>
        <p:nvSpPr>
          <p:cNvPr id="22" name="TextBox 21"/>
          <p:cNvSpPr txBox="1"/>
          <p:nvPr/>
        </p:nvSpPr>
        <p:spPr>
          <a:xfrm>
            <a:off x="7696200" y="4800600"/>
            <a:ext cx="417102" cy="369332"/>
          </a:xfrm>
          <a:prstGeom prst="rect">
            <a:avLst/>
          </a:prstGeom>
          <a:solidFill>
            <a:srgbClr val="FF0000"/>
          </a:solidFill>
        </p:spPr>
        <p:txBody>
          <a:bodyPr wrap="none" rtlCol="0">
            <a:spAutoFit/>
          </a:bodyPr>
          <a:lstStyle/>
          <a:p>
            <a:r>
              <a:rPr lang="en-US" b="1" dirty="0" smtClean="0">
                <a:solidFill>
                  <a:prstClr val="white"/>
                </a:solidFill>
              </a:rPr>
              <a:t>#3</a:t>
            </a:r>
            <a:endParaRPr lang="en-US" b="1" dirty="0">
              <a:solidFill>
                <a:prstClr val="white"/>
              </a:solidFill>
            </a:endParaRPr>
          </a:p>
        </p:txBody>
      </p:sp>
    </p:spTree>
    <p:extLst>
      <p:ext uri="{BB962C8B-B14F-4D97-AF65-F5344CB8AC3E}">
        <p14:creationId xmlns:p14="http://schemas.microsoft.com/office/powerpoint/2010/main" val="330994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 name="TextBox 6"/>
          <p:cNvSpPr txBox="1">
            <a:spLocks noChangeArrowheads="1"/>
          </p:cNvSpPr>
          <p:nvPr/>
        </p:nvSpPr>
        <p:spPr bwMode="auto">
          <a:xfrm>
            <a:off x="5943600" y="1371600"/>
            <a:ext cx="1202573" cy="369332"/>
          </a:xfrm>
          <a:prstGeom prst="rect">
            <a:avLst/>
          </a:prstGeom>
          <a:noFill/>
          <a:ln w="9525">
            <a:noFill/>
            <a:miter lim="800000"/>
            <a:headEnd/>
            <a:tailEnd/>
          </a:ln>
        </p:spPr>
        <p:txBody>
          <a:bodyPr wrap="none">
            <a:spAutoFit/>
          </a:bodyPr>
          <a:lstStyle/>
          <a:p>
            <a:r>
              <a:rPr lang="en-US" b="1" dirty="0" smtClean="0">
                <a:solidFill>
                  <a:prstClr val="black"/>
                </a:solidFill>
              </a:rPr>
              <a:t>7/16/2013</a:t>
            </a:r>
            <a:endParaRPr lang="en-US" b="1" dirty="0">
              <a:solidFill>
                <a:prstClr val="black"/>
              </a:solidFill>
            </a:endParaRPr>
          </a:p>
        </p:txBody>
      </p:sp>
      <p:pic>
        <p:nvPicPr>
          <p:cNvPr id="14" name="Picture 2"/>
          <p:cNvPicPr>
            <a:picLocks noChangeAspect="1" noChangeArrowheads="1"/>
          </p:cNvPicPr>
          <p:nvPr/>
        </p:nvPicPr>
        <p:blipFill>
          <a:blip r:embed="rId3" cstate="print"/>
          <a:srcRect/>
          <a:stretch>
            <a:fillRect/>
          </a:stretch>
        </p:blipFill>
        <p:spPr bwMode="auto">
          <a:xfrm>
            <a:off x="152400" y="2438400"/>
            <a:ext cx="7686675" cy="1468627"/>
          </a:xfrm>
          <a:prstGeom prst="rect">
            <a:avLst/>
          </a:prstGeom>
          <a:noFill/>
          <a:ln w="9525">
            <a:noFill/>
            <a:miter lim="800000"/>
            <a:headEnd/>
            <a:tailEnd/>
          </a:ln>
          <a:effectLst>
            <a:glow rad="139700">
              <a:schemeClr val="accent5">
                <a:satMod val="175000"/>
                <a:alpha val="40000"/>
              </a:schemeClr>
            </a:glow>
          </a:effectLst>
        </p:spPr>
      </p:pic>
      <p:pic>
        <p:nvPicPr>
          <p:cNvPr id="15" name="Picture 3"/>
          <p:cNvPicPr>
            <a:picLocks noChangeAspect="1" noChangeArrowheads="1"/>
          </p:cNvPicPr>
          <p:nvPr/>
        </p:nvPicPr>
        <p:blipFill>
          <a:blip r:embed="rId4" cstate="print"/>
          <a:srcRect/>
          <a:stretch>
            <a:fillRect/>
          </a:stretch>
        </p:blipFill>
        <p:spPr bwMode="auto">
          <a:xfrm>
            <a:off x="152400" y="3962400"/>
            <a:ext cx="5715000" cy="2544097"/>
          </a:xfrm>
          <a:prstGeom prst="rect">
            <a:avLst/>
          </a:prstGeom>
          <a:noFill/>
          <a:ln w="9525">
            <a:noFill/>
            <a:miter lim="800000"/>
            <a:headEnd/>
            <a:tailEnd/>
          </a:ln>
          <a:effectLst>
            <a:glow rad="139700">
              <a:schemeClr val="accent4">
                <a:satMod val="175000"/>
                <a:alpha val="40000"/>
              </a:schemeClr>
            </a:glow>
          </a:effectLst>
        </p:spPr>
      </p:pic>
      <p:sp>
        <p:nvSpPr>
          <p:cNvPr id="16" name="Lightning Bolt 15"/>
          <p:cNvSpPr/>
          <p:nvPr/>
        </p:nvSpPr>
        <p:spPr>
          <a:xfrm>
            <a:off x="6705600" y="3124200"/>
            <a:ext cx="838200" cy="533400"/>
          </a:xfrm>
          <a:prstGeom prst="lightningBolt">
            <a:avLst/>
          </a:prstGeom>
          <a:solidFill>
            <a:srgbClr val="FFFF00"/>
          </a:solidFill>
          <a:ln>
            <a:solidFill>
              <a:schemeClr val="tx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extBox 17"/>
          <p:cNvSpPr txBox="1"/>
          <p:nvPr/>
        </p:nvSpPr>
        <p:spPr>
          <a:xfrm>
            <a:off x="5791200" y="4495800"/>
            <a:ext cx="4114800" cy="1384995"/>
          </a:xfrm>
          <a:prstGeom prst="rect">
            <a:avLst/>
          </a:prstGeom>
          <a:solidFill>
            <a:srgbClr val="1CC1D2"/>
          </a:solidFill>
          <a:ln w="28575">
            <a:solidFill>
              <a:schemeClr val="tx1"/>
            </a:solidFill>
          </a:ln>
          <a:scene3d>
            <a:camera prst="orthographicFront"/>
            <a:lightRig rig="threePt" dir="t"/>
          </a:scene3d>
          <a:sp3d>
            <a:bevelT w="165100" prst="coolSlant"/>
          </a:sp3d>
        </p:spPr>
        <p:txBody>
          <a:bodyPr wrap="square" rtlCol="0">
            <a:spAutoFit/>
          </a:bodyPr>
          <a:lstStyle/>
          <a:p>
            <a:pPr algn="ctr"/>
            <a:r>
              <a:rPr lang="en-US" dirty="0" smtClean="0">
                <a:solidFill>
                  <a:prstClr val="black"/>
                </a:solidFill>
              </a:rPr>
              <a:t> </a:t>
            </a:r>
            <a:r>
              <a:rPr lang="en-US" sz="2000" b="1" dirty="0" smtClean="0">
                <a:solidFill>
                  <a:prstClr val="black"/>
                </a:solidFill>
              </a:rPr>
              <a:t>EXAMPLE</a:t>
            </a:r>
          </a:p>
          <a:p>
            <a:pPr marL="169863" indent="-169863">
              <a:buFont typeface="Arial" pitchFamily="34" charset="0"/>
              <a:buChar char="•"/>
            </a:pPr>
            <a:r>
              <a:rPr lang="en-US" sz="1600" b="1" dirty="0" smtClean="0">
                <a:solidFill>
                  <a:prstClr val="black"/>
                </a:solidFill>
              </a:rPr>
              <a:t>$6700 Origination Chg - Not WTH on 801</a:t>
            </a:r>
          </a:p>
          <a:p>
            <a:pPr>
              <a:buFont typeface="Arial" pitchFamily="34" charset="0"/>
              <a:buChar char="•"/>
            </a:pPr>
            <a:r>
              <a:rPr lang="en-US" sz="1600" b="1" dirty="0" smtClean="0">
                <a:solidFill>
                  <a:prstClr val="black"/>
                </a:solidFill>
              </a:rPr>
              <a:t>  $700 Lender  Admin Fee – WTH on 803</a:t>
            </a:r>
          </a:p>
          <a:p>
            <a:pPr marL="169863" indent="-169863">
              <a:buFont typeface="Arial" pitchFamily="34" charset="0"/>
              <a:buChar char="•"/>
            </a:pPr>
            <a:r>
              <a:rPr lang="en-US" sz="1600" b="1" dirty="0" smtClean="0">
                <a:solidFill>
                  <a:prstClr val="black"/>
                </a:solidFill>
              </a:rPr>
              <a:t>$6000 Origination Fee – CK to Lender on 803</a:t>
            </a:r>
          </a:p>
          <a:p>
            <a:pPr>
              <a:buFont typeface="Arial" pitchFamily="34" charset="0"/>
              <a:buChar char="•"/>
            </a:pPr>
            <a:r>
              <a:rPr lang="en-US" sz="1600" b="1" dirty="0" smtClean="0">
                <a:solidFill>
                  <a:prstClr val="black"/>
                </a:solidFill>
              </a:rPr>
              <a:t>  Balance Remaining - Zero</a:t>
            </a:r>
            <a:endParaRPr lang="en-US" sz="1600" b="1" dirty="0">
              <a:solidFill>
                <a:prstClr val="black"/>
              </a:solidFill>
            </a:endParaRPr>
          </a:p>
        </p:txBody>
      </p:sp>
      <p:pic>
        <p:nvPicPr>
          <p:cNvPr id="29" name="Picture 28" descr="Happy1 Thumbs Up.bmp"/>
          <p:cNvPicPr>
            <a:picLocks noChangeAspect="1"/>
          </p:cNvPicPr>
          <p:nvPr/>
        </p:nvPicPr>
        <p:blipFill>
          <a:blip r:embed="rId5" cstate="print"/>
          <a:stretch>
            <a:fillRect/>
          </a:stretch>
        </p:blipFill>
        <p:spPr>
          <a:xfrm>
            <a:off x="4572000" y="1676400"/>
            <a:ext cx="1371600" cy="1171136"/>
          </a:xfrm>
          <a:prstGeom prst="rect">
            <a:avLst/>
          </a:prstGeom>
          <a:ln w="28575">
            <a:solidFill>
              <a:schemeClr val="bg1">
                <a:lumMod val="65000"/>
              </a:schemeClr>
            </a:solidFill>
          </a:ln>
          <a:effectLst>
            <a:glow rad="139700">
              <a:schemeClr val="accent2">
                <a:satMod val="175000"/>
                <a:alpha val="40000"/>
              </a:schemeClr>
            </a:glow>
          </a:effectLst>
          <a:scene3d>
            <a:camera prst="orthographicFront"/>
            <a:lightRig rig="threePt" dir="t"/>
          </a:scene3d>
          <a:sp3d>
            <a:bevelT w="165100" prst="coolSlant"/>
          </a:sp3d>
        </p:spPr>
      </p:pic>
      <p:sp>
        <p:nvSpPr>
          <p:cNvPr id="30" name="Lightning Bolt 29"/>
          <p:cNvSpPr/>
          <p:nvPr/>
        </p:nvSpPr>
        <p:spPr>
          <a:xfrm>
            <a:off x="4648200" y="4648200"/>
            <a:ext cx="838200" cy="533400"/>
          </a:xfrm>
          <a:prstGeom prst="lightningBolt">
            <a:avLst/>
          </a:prstGeom>
          <a:solidFill>
            <a:srgbClr val="FFFF00"/>
          </a:solidFill>
          <a:ln>
            <a:solidFill>
              <a:schemeClr val="tx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TextBox 30"/>
          <p:cNvSpPr txBox="1"/>
          <p:nvPr/>
        </p:nvSpPr>
        <p:spPr>
          <a:xfrm>
            <a:off x="7848600" y="3200400"/>
            <a:ext cx="1257300" cy="954107"/>
          </a:xfrm>
          <a:prstGeom prst="rect">
            <a:avLst/>
          </a:prstGeom>
          <a:solidFill>
            <a:srgbClr val="FFFF00"/>
          </a:solidFill>
          <a:ln w="38100">
            <a:solidFill>
              <a:srgbClr val="FF0000"/>
            </a:solidFill>
          </a:ln>
          <a:effectLst>
            <a:glow rad="139700">
              <a:schemeClr val="accent2">
                <a:satMod val="175000"/>
                <a:alpha val="40000"/>
              </a:schemeClr>
            </a:glow>
          </a:effectLst>
          <a:scene3d>
            <a:camera prst="orthographicFront"/>
            <a:lightRig rig="threePt" dir="t"/>
          </a:scene3d>
          <a:sp3d>
            <a:bevelT w="165100" prst="coolSlant"/>
          </a:sp3d>
        </p:spPr>
        <p:txBody>
          <a:bodyPr>
            <a:spAutoFit/>
          </a:bodyPr>
          <a:lstStyle/>
          <a:p>
            <a:pPr algn="ctr">
              <a:defRPr/>
            </a:pPr>
            <a:r>
              <a:rPr lang="en-US" sz="1400" b="1" dirty="0">
                <a:solidFill>
                  <a:prstClr val="black"/>
                </a:solidFill>
              </a:rPr>
              <a:t>Press the button, on far right of HUD Line 803</a:t>
            </a:r>
          </a:p>
        </p:txBody>
      </p:sp>
      <p:sp>
        <p:nvSpPr>
          <p:cNvPr id="32" name="TextBox 31"/>
          <p:cNvSpPr txBox="1"/>
          <p:nvPr/>
        </p:nvSpPr>
        <p:spPr>
          <a:xfrm>
            <a:off x="6629400" y="5943600"/>
            <a:ext cx="2446118" cy="584775"/>
          </a:xfrm>
          <a:prstGeom prst="rect">
            <a:avLst/>
          </a:prstGeom>
          <a:solidFill>
            <a:srgbClr val="7030A0"/>
          </a:solidFill>
          <a:ln w="28575">
            <a:solidFill>
              <a:schemeClr val="tx1"/>
            </a:solidFill>
          </a:ln>
          <a:scene3d>
            <a:camera prst="orthographicFront"/>
            <a:lightRig rig="threePt" dir="t"/>
          </a:scene3d>
          <a:sp3d>
            <a:bevelT w="165100" prst="coolSlant"/>
          </a:sp3d>
        </p:spPr>
        <p:txBody>
          <a:bodyPr wrap="none" rtlCol="0">
            <a:spAutoFit/>
          </a:bodyPr>
          <a:lstStyle/>
          <a:p>
            <a:pPr algn="ctr"/>
            <a:r>
              <a:rPr lang="en-US" sz="1600" b="1" dirty="0" smtClean="0">
                <a:solidFill>
                  <a:prstClr val="white"/>
                </a:solidFill>
              </a:rPr>
              <a:t>Doesn’t  Show on the HUD</a:t>
            </a:r>
          </a:p>
          <a:p>
            <a:pPr algn="ctr"/>
            <a:r>
              <a:rPr lang="en-US" sz="1600" b="1" dirty="0" smtClean="0">
                <a:solidFill>
                  <a:prstClr val="white"/>
                </a:solidFill>
              </a:rPr>
              <a:t>Doesn’t Charge the Buyer</a:t>
            </a:r>
            <a:endParaRPr lang="en-US" sz="1600" b="1" dirty="0">
              <a:solidFill>
                <a:prstClr val="white"/>
              </a:solidFill>
            </a:endParaRPr>
          </a:p>
        </p:txBody>
      </p:sp>
      <p:sp>
        <p:nvSpPr>
          <p:cNvPr id="33" name="TextBox 32"/>
          <p:cNvSpPr txBox="1"/>
          <p:nvPr/>
        </p:nvSpPr>
        <p:spPr>
          <a:xfrm>
            <a:off x="152400" y="1828800"/>
            <a:ext cx="4277389" cy="400110"/>
          </a:xfrm>
          <a:prstGeom prst="rect">
            <a:avLst/>
          </a:prstGeom>
          <a:solidFill>
            <a:srgbClr val="0697E0"/>
          </a:solidFill>
          <a:ln w="28575">
            <a:solidFill>
              <a:schemeClr val="tx1"/>
            </a:solidFill>
          </a:ln>
          <a:scene3d>
            <a:camera prst="orthographicFront"/>
            <a:lightRig rig="threePt" dir="t"/>
          </a:scene3d>
          <a:sp3d>
            <a:bevelT w="165100" prst="coolSlant"/>
          </a:sp3d>
        </p:spPr>
        <p:txBody>
          <a:bodyPr wrap="none" rtlCol="0">
            <a:spAutoFit/>
          </a:bodyPr>
          <a:lstStyle/>
          <a:p>
            <a:r>
              <a:rPr lang="en-US" sz="2000" b="1" dirty="0" smtClean="0">
                <a:solidFill>
                  <a:prstClr val="white"/>
                </a:solidFill>
              </a:rPr>
              <a:t>Distribute the Loan Origination Charge</a:t>
            </a:r>
            <a:endParaRPr lang="en-US" sz="2000" b="1" dirty="0">
              <a:solidFill>
                <a:prstClr val="white"/>
              </a:solidFill>
            </a:endParaRPr>
          </a:p>
        </p:txBody>
      </p:sp>
    </p:spTree>
    <p:extLst>
      <p:ext uri="{BB962C8B-B14F-4D97-AF65-F5344CB8AC3E}">
        <p14:creationId xmlns:p14="http://schemas.microsoft.com/office/powerpoint/2010/main" val="4164250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7" name="TextBox 6"/>
          <p:cNvSpPr txBox="1">
            <a:spLocks noChangeArrowheads="1"/>
          </p:cNvSpPr>
          <p:nvPr/>
        </p:nvSpPr>
        <p:spPr bwMode="auto">
          <a:xfrm>
            <a:off x="5943600" y="1447800"/>
            <a:ext cx="1202573" cy="369332"/>
          </a:xfrm>
          <a:prstGeom prst="rect">
            <a:avLst/>
          </a:prstGeom>
          <a:noFill/>
          <a:ln w="9525">
            <a:noFill/>
            <a:miter lim="800000"/>
            <a:headEnd/>
            <a:tailEnd/>
          </a:ln>
        </p:spPr>
        <p:txBody>
          <a:bodyPr wrap="none">
            <a:spAutoFit/>
          </a:bodyPr>
          <a:lstStyle/>
          <a:p>
            <a:r>
              <a:rPr lang="en-US" b="1" dirty="0" smtClean="0">
                <a:solidFill>
                  <a:prstClr val="black"/>
                </a:solidFill>
              </a:rPr>
              <a:t>7/09/2013</a:t>
            </a:r>
            <a:endParaRPr lang="en-US" b="1" dirty="0">
              <a:solidFill>
                <a:prstClr val="black"/>
              </a:solidFill>
            </a:endParaRPr>
          </a:p>
        </p:txBody>
      </p:sp>
      <p:sp>
        <p:nvSpPr>
          <p:cNvPr id="19" name="TextBox 18"/>
          <p:cNvSpPr txBox="1"/>
          <p:nvPr/>
        </p:nvSpPr>
        <p:spPr>
          <a:xfrm>
            <a:off x="1524000" y="1828800"/>
            <a:ext cx="4799775" cy="461665"/>
          </a:xfrm>
          <a:prstGeom prst="rect">
            <a:avLst/>
          </a:prstGeom>
          <a:solidFill>
            <a:srgbClr val="1CC1D2"/>
          </a:solidFill>
          <a:ln w="28575">
            <a:solidFill>
              <a:schemeClr val="tx1"/>
            </a:solidFill>
          </a:ln>
          <a:scene3d>
            <a:camera prst="orthographicFront"/>
            <a:lightRig rig="threePt" dir="t"/>
          </a:scene3d>
          <a:sp3d>
            <a:bevelT w="165100" prst="coolSlant"/>
          </a:sp3d>
        </p:spPr>
        <p:txBody>
          <a:bodyPr wrap="none" rtlCol="0">
            <a:spAutoFit/>
          </a:bodyPr>
          <a:lstStyle/>
          <a:p>
            <a:r>
              <a:rPr lang="en-US" sz="2400" b="1" dirty="0" smtClean="0">
                <a:solidFill>
                  <a:prstClr val="black"/>
                </a:solidFill>
              </a:rPr>
              <a:t>BE AWARE OF THE SPAM CONSOLE!!</a:t>
            </a:r>
            <a:endParaRPr lang="en-US" sz="2400" b="1" dirty="0">
              <a:solidFill>
                <a:prstClr val="black"/>
              </a:solidFill>
            </a:endParaRPr>
          </a:p>
        </p:txBody>
      </p:sp>
      <p:sp>
        <p:nvSpPr>
          <p:cNvPr id="20" name="TextBox 19"/>
          <p:cNvSpPr txBox="1"/>
          <p:nvPr/>
        </p:nvSpPr>
        <p:spPr>
          <a:xfrm>
            <a:off x="838200" y="2438400"/>
            <a:ext cx="6029482" cy="646331"/>
          </a:xfrm>
          <a:prstGeom prst="rect">
            <a:avLst/>
          </a:prstGeom>
          <a:solidFill>
            <a:srgbClr val="99FF33"/>
          </a:solidFill>
          <a:ln w="28575">
            <a:solidFill>
              <a:schemeClr val="tx1"/>
            </a:solidFill>
          </a:ln>
          <a:scene3d>
            <a:camera prst="orthographicFront"/>
            <a:lightRig rig="threePt" dir="t"/>
          </a:scene3d>
          <a:sp3d>
            <a:bevelT w="165100" prst="coolSlant"/>
          </a:sp3d>
        </p:spPr>
        <p:txBody>
          <a:bodyPr wrap="square" rtlCol="0">
            <a:spAutoFit/>
          </a:bodyPr>
          <a:lstStyle/>
          <a:p>
            <a:pPr algn="ctr"/>
            <a:r>
              <a:rPr lang="en-US" b="1" dirty="0" smtClean="0">
                <a:solidFill>
                  <a:prstClr val="black"/>
                </a:solidFill>
              </a:rPr>
              <a:t>When You Are Not Receiving Email From Your Customers</a:t>
            </a:r>
          </a:p>
          <a:p>
            <a:pPr algn="ctr"/>
            <a:r>
              <a:rPr lang="en-US" b="1" dirty="0" smtClean="0">
                <a:solidFill>
                  <a:prstClr val="black"/>
                </a:solidFill>
              </a:rPr>
              <a:t>Check Your FNF Spam Console:</a:t>
            </a:r>
            <a:r>
              <a:rPr lang="en-US" b="1" dirty="0" smtClean="0">
                <a:solidFill>
                  <a:prstClr val="white"/>
                </a:solidFill>
              </a:rPr>
              <a:t> </a:t>
            </a:r>
            <a:r>
              <a:rPr lang="en-US" b="1" u="sng" dirty="0" smtClean="0">
                <a:solidFill>
                  <a:prstClr val="white"/>
                </a:solidFill>
                <a:hlinkClick r:id="rId3"/>
              </a:rPr>
              <a:t>https://spamconsole.fnf.com</a:t>
            </a:r>
            <a:r>
              <a:rPr lang="en-US" b="1" u="sng" dirty="0" smtClean="0">
                <a:solidFill>
                  <a:prstClr val="white"/>
                </a:solidFill>
              </a:rPr>
              <a:t> </a:t>
            </a:r>
          </a:p>
        </p:txBody>
      </p:sp>
      <p:pic>
        <p:nvPicPr>
          <p:cNvPr id="21" name="Picture 1"/>
          <p:cNvPicPr>
            <a:picLocks noChangeAspect="1" noChangeArrowheads="1"/>
          </p:cNvPicPr>
          <p:nvPr/>
        </p:nvPicPr>
        <p:blipFill>
          <a:blip r:embed="rId4" cstate="print"/>
          <a:srcRect/>
          <a:stretch>
            <a:fillRect/>
          </a:stretch>
        </p:blipFill>
        <p:spPr bwMode="auto">
          <a:xfrm>
            <a:off x="228600" y="3124200"/>
            <a:ext cx="5019675" cy="3133725"/>
          </a:xfrm>
          <a:prstGeom prst="rect">
            <a:avLst/>
          </a:prstGeom>
          <a:noFill/>
          <a:ln w="9525">
            <a:noFill/>
            <a:miter lim="800000"/>
            <a:headEnd/>
            <a:tailEnd/>
          </a:ln>
          <a:effectLst>
            <a:glow rad="228600">
              <a:schemeClr val="accent5">
                <a:satMod val="175000"/>
                <a:alpha val="40000"/>
              </a:schemeClr>
            </a:glow>
          </a:effectLst>
        </p:spPr>
      </p:pic>
      <p:pic>
        <p:nvPicPr>
          <p:cNvPr id="22" name="Picture 21" descr="Happy1 Thumbs Up.bmp"/>
          <p:cNvPicPr>
            <a:picLocks noChangeAspect="1"/>
          </p:cNvPicPr>
          <p:nvPr/>
        </p:nvPicPr>
        <p:blipFill>
          <a:blip r:embed="rId5" cstate="print"/>
          <a:stretch>
            <a:fillRect/>
          </a:stretch>
        </p:blipFill>
        <p:spPr>
          <a:xfrm>
            <a:off x="7086600" y="2667000"/>
            <a:ext cx="1427891" cy="1219200"/>
          </a:xfrm>
          <a:prstGeom prst="rect">
            <a:avLst/>
          </a:prstGeom>
          <a:ln w="28575">
            <a:solidFill>
              <a:schemeClr val="bg1">
                <a:lumMod val="65000"/>
              </a:schemeClr>
            </a:solidFill>
          </a:ln>
          <a:effectLst>
            <a:glow rad="139700">
              <a:schemeClr val="accent4">
                <a:satMod val="175000"/>
                <a:alpha val="40000"/>
              </a:schemeClr>
            </a:glow>
          </a:effectLst>
          <a:scene3d>
            <a:camera prst="orthographicFront"/>
            <a:lightRig rig="threePt" dir="t"/>
          </a:scene3d>
          <a:sp3d>
            <a:bevelT w="165100" prst="coolSlant"/>
          </a:sp3d>
        </p:spPr>
      </p:pic>
      <p:pic>
        <p:nvPicPr>
          <p:cNvPr id="23" name="Picture 2"/>
          <p:cNvPicPr>
            <a:picLocks noChangeAspect="1" noChangeArrowheads="1"/>
          </p:cNvPicPr>
          <p:nvPr/>
        </p:nvPicPr>
        <p:blipFill>
          <a:blip r:embed="rId6" cstate="print"/>
          <a:srcRect/>
          <a:stretch>
            <a:fillRect/>
          </a:stretch>
        </p:blipFill>
        <p:spPr bwMode="auto">
          <a:xfrm>
            <a:off x="3810000" y="4038600"/>
            <a:ext cx="5605463" cy="1540972"/>
          </a:xfrm>
          <a:prstGeom prst="rect">
            <a:avLst/>
          </a:prstGeom>
          <a:noFill/>
          <a:ln w="9525">
            <a:noFill/>
            <a:miter lim="800000"/>
            <a:headEnd/>
            <a:tailEnd/>
          </a:ln>
          <a:effectLst>
            <a:glow rad="139700">
              <a:schemeClr val="accent4">
                <a:satMod val="175000"/>
                <a:alpha val="40000"/>
              </a:schemeClr>
            </a:glow>
          </a:effectLst>
        </p:spPr>
      </p:pic>
      <p:sp>
        <p:nvSpPr>
          <p:cNvPr id="24" name="Left Arrow 23"/>
          <p:cNvSpPr/>
          <p:nvPr/>
        </p:nvSpPr>
        <p:spPr>
          <a:xfrm>
            <a:off x="4953000" y="3048000"/>
            <a:ext cx="1905000" cy="1066800"/>
          </a:xfrm>
          <a:prstGeom prst="leftArrow">
            <a:avLst/>
          </a:prstGeom>
          <a:solidFill>
            <a:srgbClr val="FFFF00"/>
          </a:solidFill>
          <a:ln w="28575"/>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prstClr val="black"/>
                </a:solidFill>
              </a:rPr>
              <a:t>First Step</a:t>
            </a:r>
            <a:endParaRPr lang="en-US" sz="2400" b="1" dirty="0">
              <a:solidFill>
                <a:prstClr val="black"/>
              </a:solidFill>
            </a:endParaRPr>
          </a:p>
        </p:txBody>
      </p:sp>
      <p:sp>
        <p:nvSpPr>
          <p:cNvPr id="25" name="TextBox 24"/>
          <p:cNvSpPr txBox="1"/>
          <p:nvPr/>
        </p:nvSpPr>
        <p:spPr>
          <a:xfrm>
            <a:off x="5486400" y="5410200"/>
            <a:ext cx="2440861" cy="923330"/>
          </a:xfrm>
          <a:prstGeom prst="rect">
            <a:avLst/>
          </a:prstGeom>
          <a:solidFill>
            <a:srgbClr val="1CC1D2"/>
          </a:solidFill>
          <a:ln w="28575">
            <a:solidFill>
              <a:schemeClr val="tx1"/>
            </a:solidFill>
          </a:ln>
          <a:scene3d>
            <a:camera prst="orthographicFront"/>
            <a:lightRig rig="threePt" dir="t"/>
          </a:scene3d>
          <a:sp3d>
            <a:bevelT w="165100" prst="coolSlant"/>
          </a:sp3d>
        </p:spPr>
        <p:txBody>
          <a:bodyPr wrap="none" rtlCol="0">
            <a:spAutoFit/>
          </a:bodyPr>
          <a:lstStyle/>
          <a:p>
            <a:pPr algn="ctr"/>
            <a:r>
              <a:rPr lang="en-US" b="1" dirty="0" smtClean="0">
                <a:solidFill>
                  <a:prstClr val="black"/>
                </a:solidFill>
              </a:rPr>
              <a:t>Unblock it</a:t>
            </a:r>
          </a:p>
          <a:p>
            <a:pPr algn="ctr"/>
            <a:r>
              <a:rPr lang="en-US" b="1" dirty="0" smtClean="0">
                <a:solidFill>
                  <a:prstClr val="black"/>
                </a:solidFill>
              </a:rPr>
              <a:t>Mark the Sender Safe</a:t>
            </a:r>
          </a:p>
          <a:p>
            <a:pPr algn="ctr"/>
            <a:r>
              <a:rPr lang="en-US" b="1" dirty="0" smtClean="0">
                <a:solidFill>
                  <a:prstClr val="black"/>
                </a:solidFill>
              </a:rPr>
              <a:t>Delete Unwanted Spam</a:t>
            </a:r>
            <a:endParaRPr lang="en-US" b="1" dirty="0">
              <a:solidFill>
                <a:prstClr val="black"/>
              </a:solidFill>
            </a:endParaRPr>
          </a:p>
        </p:txBody>
      </p:sp>
      <p:sp>
        <p:nvSpPr>
          <p:cNvPr id="26" name="TextBox 25"/>
          <p:cNvSpPr txBox="1"/>
          <p:nvPr/>
        </p:nvSpPr>
        <p:spPr>
          <a:xfrm>
            <a:off x="1447800" y="1371600"/>
            <a:ext cx="2209800" cy="400110"/>
          </a:xfrm>
          <a:prstGeom prst="rect">
            <a:avLst/>
          </a:prstGeom>
          <a:solidFill>
            <a:schemeClr val="bg1">
              <a:lumMod val="85000"/>
            </a:schemeClr>
          </a:solidFill>
        </p:spPr>
        <p:txBody>
          <a:bodyPr wrap="square" rtlCol="0">
            <a:spAutoFit/>
          </a:bodyPr>
          <a:lstStyle/>
          <a:p>
            <a:r>
              <a:rPr lang="en-US" sz="2000" b="1" dirty="0" smtClean="0">
                <a:solidFill>
                  <a:prstClr val="black"/>
                </a:solidFill>
              </a:rPr>
              <a:t>Email Info &amp; Tips</a:t>
            </a:r>
            <a:endParaRPr lang="en-US" sz="2000" b="1" dirty="0">
              <a:solidFill>
                <a:prstClr val="black"/>
              </a:solidFill>
            </a:endParaRPr>
          </a:p>
        </p:txBody>
      </p:sp>
      <p:sp>
        <p:nvSpPr>
          <p:cNvPr id="27" name="TextBox 26"/>
          <p:cNvSpPr txBox="1"/>
          <p:nvPr/>
        </p:nvSpPr>
        <p:spPr>
          <a:xfrm>
            <a:off x="533400" y="4267200"/>
            <a:ext cx="3324756" cy="307777"/>
          </a:xfrm>
          <a:prstGeom prst="rect">
            <a:avLst/>
          </a:prstGeom>
          <a:noFill/>
        </p:spPr>
        <p:txBody>
          <a:bodyPr wrap="none" rtlCol="0">
            <a:spAutoFit/>
          </a:bodyPr>
          <a:lstStyle/>
          <a:p>
            <a:r>
              <a:rPr lang="en-US" sz="1400" b="1" dirty="0" smtClean="0">
                <a:solidFill>
                  <a:srgbClr val="FF0000"/>
                </a:solidFill>
              </a:rPr>
              <a:t>your-email-address@pacificcoasttitle.com</a:t>
            </a:r>
            <a:endParaRPr lang="en-US" sz="1400" b="1" dirty="0">
              <a:solidFill>
                <a:srgbClr val="FF0000"/>
              </a:solidFill>
            </a:endParaRPr>
          </a:p>
        </p:txBody>
      </p:sp>
      <p:sp>
        <p:nvSpPr>
          <p:cNvPr id="28" name="TextBox 27"/>
          <p:cNvSpPr txBox="1"/>
          <p:nvPr/>
        </p:nvSpPr>
        <p:spPr>
          <a:xfrm>
            <a:off x="609600" y="4953000"/>
            <a:ext cx="2064796" cy="338554"/>
          </a:xfrm>
          <a:prstGeom prst="rect">
            <a:avLst/>
          </a:prstGeom>
          <a:noFill/>
        </p:spPr>
        <p:txBody>
          <a:bodyPr wrap="none" rtlCol="0">
            <a:spAutoFit/>
          </a:bodyPr>
          <a:lstStyle/>
          <a:p>
            <a:r>
              <a:rPr lang="en-US" sz="1600" b="1" dirty="0" smtClean="0">
                <a:solidFill>
                  <a:srgbClr val="FF0000"/>
                </a:solidFill>
              </a:rPr>
              <a:t>Your Impact Password</a:t>
            </a:r>
            <a:endParaRPr lang="en-US" sz="1600" b="1" dirty="0">
              <a:solidFill>
                <a:srgbClr val="FF0000"/>
              </a:solidFill>
            </a:endParaRPr>
          </a:p>
        </p:txBody>
      </p:sp>
    </p:spTree>
    <p:extLst>
      <p:ext uri="{BB962C8B-B14F-4D97-AF65-F5344CB8AC3E}">
        <p14:creationId xmlns:p14="http://schemas.microsoft.com/office/powerpoint/2010/main" val="1850371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7" name="TextBox 6"/>
          <p:cNvSpPr txBox="1">
            <a:spLocks noChangeArrowheads="1"/>
          </p:cNvSpPr>
          <p:nvPr/>
        </p:nvSpPr>
        <p:spPr bwMode="auto">
          <a:xfrm>
            <a:off x="4800600" y="1371600"/>
            <a:ext cx="2374368" cy="369332"/>
          </a:xfrm>
          <a:prstGeom prst="rect">
            <a:avLst/>
          </a:prstGeom>
          <a:noFill/>
          <a:ln w="9525">
            <a:noFill/>
            <a:miter lim="800000"/>
            <a:headEnd/>
            <a:tailEnd/>
          </a:ln>
        </p:spPr>
        <p:txBody>
          <a:bodyPr wrap="none">
            <a:spAutoFit/>
          </a:bodyPr>
          <a:lstStyle/>
          <a:p>
            <a:r>
              <a:rPr lang="en-US" b="1" dirty="0" smtClean="0">
                <a:solidFill>
                  <a:prstClr val="black"/>
                </a:solidFill>
              </a:rPr>
              <a:t>6/14/2013 </a:t>
            </a:r>
            <a:r>
              <a:rPr lang="en-US" b="1" dirty="0">
                <a:solidFill>
                  <a:prstClr val="black"/>
                </a:solidFill>
              </a:rPr>
              <a:t>Impact v8.0</a:t>
            </a:r>
          </a:p>
        </p:txBody>
      </p:sp>
      <p:pic>
        <p:nvPicPr>
          <p:cNvPr id="19" name="Picture 2"/>
          <p:cNvPicPr>
            <a:picLocks noChangeAspect="1" noChangeArrowheads="1"/>
          </p:cNvPicPr>
          <p:nvPr/>
        </p:nvPicPr>
        <p:blipFill>
          <a:blip r:embed="rId3" cstate="print"/>
          <a:srcRect/>
          <a:stretch>
            <a:fillRect/>
          </a:stretch>
        </p:blipFill>
        <p:spPr bwMode="auto">
          <a:xfrm>
            <a:off x="152400" y="1981200"/>
            <a:ext cx="5343525" cy="4420140"/>
          </a:xfrm>
          <a:prstGeom prst="rect">
            <a:avLst/>
          </a:prstGeom>
          <a:noFill/>
          <a:ln w="9525">
            <a:noFill/>
            <a:miter lim="800000"/>
            <a:headEnd/>
            <a:tailEnd/>
          </a:ln>
          <a:effectLst>
            <a:glow rad="139700">
              <a:schemeClr val="accent4">
                <a:satMod val="175000"/>
                <a:alpha val="40000"/>
              </a:schemeClr>
            </a:glow>
          </a:effectLst>
        </p:spPr>
      </p:pic>
      <p:pic>
        <p:nvPicPr>
          <p:cNvPr id="20" name="Picture 19" descr="Happy1 Thumbs Up.bmp"/>
          <p:cNvPicPr>
            <a:picLocks noChangeAspect="1"/>
          </p:cNvPicPr>
          <p:nvPr/>
        </p:nvPicPr>
        <p:blipFill>
          <a:blip r:embed="rId4" cstate="print"/>
          <a:stretch>
            <a:fillRect/>
          </a:stretch>
        </p:blipFill>
        <p:spPr>
          <a:xfrm>
            <a:off x="4724400" y="1828800"/>
            <a:ext cx="1371600" cy="1171136"/>
          </a:xfrm>
          <a:prstGeom prst="rect">
            <a:avLst/>
          </a:prstGeom>
          <a:ln w="28575">
            <a:solidFill>
              <a:schemeClr val="bg1">
                <a:lumMod val="65000"/>
              </a:schemeClr>
            </a:solidFill>
          </a:ln>
          <a:effectLst>
            <a:glow rad="139700">
              <a:schemeClr val="accent4">
                <a:satMod val="175000"/>
                <a:alpha val="40000"/>
              </a:schemeClr>
            </a:glow>
          </a:effectLst>
          <a:scene3d>
            <a:camera prst="orthographicFront"/>
            <a:lightRig rig="threePt" dir="t"/>
          </a:scene3d>
          <a:sp3d>
            <a:bevelT w="165100" prst="coolSlant"/>
          </a:sp3d>
        </p:spPr>
      </p:pic>
      <p:sp>
        <p:nvSpPr>
          <p:cNvPr id="21" name="TextBox 20"/>
          <p:cNvSpPr txBox="1"/>
          <p:nvPr/>
        </p:nvSpPr>
        <p:spPr>
          <a:xfrm>
            <a:off x="5142367" y="3124200"/>
            <a:ext cx="3534044" cy="3170099"/>
          </a:xfrm>
          <a:prstGeom prst="rect">
            <a:avLst/>
          </a:prstGeom>
          <a:solidFill>
            <a:srgbClr val="66CE20"/>
          </a:solidFill>
          <a:ln w="28575">
            <a:solidFill>
              <a:schemeClr val="accent3">
                <a:lumMod val="50000"/>
              </a:schemeClr>
            </a:solidFill>
          </a:ln>
          <a:effectLst>
            <a:glow rad="139700">
              <a:schemeClr val="accent4">
                <a:satMod val="175000"/>
                <a:alpha val="40000"/>
              </a:schemeClr>
            </a:glow>
          </a:effectLst>
          <a:scene3d>
            <a:camera prst="orthographicFront"/>
            <a:lightRig rig="threePt" dir="t"/>
          </a:scene3d>
          <a:sp3d>
            <a:bevelT w="165100" prst="coolSlant"/>
          </a:sp3d>
        </p:spPr>
        <p:txBody>
          <a:bodyPr wrap="none" rtlCol="0">
            <a:spAutoFit/>
          </a:bodyPr>
          <a:lstStyle/>
          <a:p>
            <a:pPr algn="ctr"/>
            <a:r>
              <a:rPr lang="en-US" sz="2400" b="1" dirty="0" smtClean="0">
                <a:solidFill>
                  <a:prstClr val="black"/>
                </a:solidFill>
              </a:rPr>
              <a:t>Where Is Your Prelim?</a:t>
            </a:r>
          </a:p>
          <a:p>
            <a:pPr marL="233363" indent="-233363">
              <a:buFont typeface="+mj-lt"/>
              <a:buAutoNum type="arabicPeriod"/>
            </a:pPr>
            <a:r>
              <a:rPr lang="en-US" sz="1600" b="1" dirty="0" smtClean="0">
                <a:solidFill>
                  <a:prstClr val="black"/>
                </a:solidFill>
              </a:rPr>
              <a:t>File &gt; File Status</a:t>
            </a:r>
          </a:p>
          <a:p>
            <a:pPr marL="233363" indent="-233363">
              <a:buFont typeface="+mj-lt"/>
              <a:buAutoNum type="arabicPeriod"/>
            </a:pPr>
            <a:r>
              <a:rPr lang="en-US" sz="1600" b="1" dirty="0" smtClean="0">
                <a:solidFill>
                  <a:prstClr val="black"/>
                </a:solidFill>
              </a:rPr>
              <a:t>Title Status Section:</a:t>
            </a:r>
          </a:p>
          <a:p>
            <a:pPr lvl="1" indent="-223838">
              <a:buFont typeface="+mj-lt"/>
              <a:buAutoNum type="alphaLcParenR"/>
            </a:pPr>
            <a:r>
              <a:rPr lang="en-US" sz="1600" b="1" dirty="0" smtClean="0">
                <a:solidFill>
                  <a:prstClr val="black"/>
                </a:solidFill>
              </a:rPr>
              <a:t>  Date Accepted in Title</a:t>
            </a:r>
          </a:p>
          <a:p>
            <a:pPr lvl="1" indent="-223838">
              <a:buFont typeface="+mj-lt"/>
              <a:buAutoNum type="alphaLcParenR"/>
            </a:pPr>
            <a:r>
              <a:rPr lang="en-US" sz="1600" b="1" dirty="0" smtClean="0">
                <a:solidFill>
                  <a:prstClr val="black"/>
                </a:solidFill>
              </a:rPr>
              <a:t>  Date Searched</a:t>
            </a:r>
          </a:p>
          <a:p>
            <a:pPr lvl="1" indent="-223838">
              <a:buFont typeface="+mj-lt"/>
              <a:buAutoNum type="alphaLcParenR"/>
            </a:pPr>
            <a:r>
              <a:rPr lang="en-US" sz="1600" b="1" dirty="0" smtClean="0">
                <a:solidFill>
                  <a:prstClr val="black"/>
                </a:solidFill>
              </a:rPr>
              <a:t>  Prelim Type Date</a:t>
            </a:r>
          </a:p>
          <a:p>
            <a:pPr lvl="1" indent="-223838">
              <a:buFont typeface="+mj-lt"/>
              <a:buAutoNum type="alphaLcParenR"/>
            </a:pPr>
            <a:r>
              <a:rPr lang="en-US" sz="1600" b="1" dirty="0" smtClean="0">
                <a:solidFill>
                  <a:prstClr val="black"/>
                </a:solidFill>
              </a:rPr>
              <a:t>  Date Released to Escrow</a:t>
            </a:r>
          </a:p>
          <a:p>
            <a:pPr lvl="1" indent="-223838">
              <a:buFont typeface="+mj-lt"/>
              <a:buAutoNum type="alphaLcParenR"/>
            </a:pPr>
            <a:r>
              <a:rPr lang="en-US" sz="1600" b="1" dirty="0" smtClean="0">
                <a:solidFill>
                  <a:prstClr val="black"/>
                </a:solidFill>
              </a:rPr>
              <a:t>  Policy Date</a:t>
            </a:r>
          </a:p>
          <a:p>
            <a:pPr lvl="1" indent="-223838">
              <a:buFont typeface="+mj-lt"/>
              <a:buAutoNum type="alphaLcParenR"/>
            </a:pPr>
            <a:r>
              <a:rPr lang="en-US" sz="1600" b="1" dirty="0" smtClean="0">
                <a:solidFill>
                  <a:prstClr val="black"/>
                </a:solidFill>
              </a:rPr>
              <a:t>  Initials  = Who Has the File</a:t>
            </a:r>
          </a:p>
          <a:p>
            <a:pPr marL="233363" lvl="1" indent="-233363">
              <a:buFont typeface="+mj-lt"/>
              <a:buAutoNum type="arabicPeriod" startAt="3"/>
            </a:pPr>
            <a:r>
              <a:rPr lang="en-US" sz="1600" b="1" dirty="0" smtClean="0">
                <a:solidFill>
                  <a:prstClr val="black"/>
                </a:solidFill>
              </a:rPr>
              <a:t>Diamond “Policy” Tab = Policy Typed</a:t>
            </a:r>
          </a:p>
          <a:p>
            <a:pPr marL="233363" lvl="1" indent="-233363">
              <a:buFont typeface="+mj-lt"/>
              <a:buAutoNum type="arabicPeriod" startAt="3"/>
            </a:pPr>
            <a:r>
              <a:rPr lang="en-US" sz="1600" b="1" dirty="0" smtClean="0">
                <a:solidFill>
                  <a:prstClr val="black"/>
                </a:solidFill>
              </a:rPr>
              <a:t>Diamond “External Systems” Tab</a:t>
            </a:r>
          </a:p>
          <a:p>
            <a:pPr lvl="1" indent="-222250">
              <a:buFont typeface="+mj-lt"/>
              <a:buAutoNum type="alphaLcParenR"/>
            </a:pPr>
            <a:r>
              <a:rPr lang="en-US" sz="1600" b="1" dirty="0" smtClean="0">
                <a:solidFill>
                  <a:prstClr val="black"/>
                </a:solidFill>
              </a:rPr>
              <a:t> File Opened in smartVIEW</a:t>
            </a:r>
            <a:endParaRPr lang="en-US" sz="1600" b="1" dirty="0">
              <a:solidFill>
                <a:prstClr val="black"/>
              </a:solidFill>
            </a:endParaRPr>
          </a:p>
        </p:txBody>
      </p:sp>
      <p:sp>
        <p:nvSpPr>
          <p:cNvPr id="22" name="5-Point Star 21"/>
          <p:cNvSpPr/>
          <p:nvPr/>
        </p:nvSpPr>
        <p:spPr>
          <a:xfrm>
            <a:off x="1676400" y="1676400"/>
            <a:ext cx="1600200" cy="1371600"/>
          </a:xfrm>
          <a:prstGeom prst="star5">
            <a:avLst/>
          </a:prstGeom>
          <a:ln>
            <a:solidFill>
              <a:schemeClr val="tx1"/>
            </a:solidFill>
          </a:ln>
          <a:effectLst>
            <a:glow rad="101600">
              <a:schemeClr val="accent1">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Nocal</a:t>
            </a:r>
            <a:endParaRPr lang="en-US" sz="1400" b="1" dirty="0">
              <a:solidFill>
                <a:prstClr val="white"/>
              </a:solidFill>
            </a:endParaRPr>
          </a:p>
        </p:txBody>
      </p:sp>
    </p:spTree>
    <p:extLst>
      <p:ext uri="{BB962C8B-B14F-4D97-AF65-F5344CB8AC3E}">
        <p14:creationId xmlns:p14="http://schemas.microsoft.com/office/powerpoint/2010/main" val="3030998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 name="TextBox 6"/>
          <p:cNvSpPr txBox="1">
            <a:spLocks noChangeArrowheads="1"/>
          </p:cNvSpPr>
          <p:nvPr/>
        </p:nvSpPr>
        <p:spPr bwMode="auto">
          <a:xfrm>
            <a:off x="4800600" y="1371600"/>
            <a:ext cx="2374368" cy="369332"/>
          </a:xfrm>
          <a:prstGeom prst="rect">
            <a:avLst/>
          </a:prstGeom>
          <a:noFill/>
          <a:ln w="9525">
            <a:noFill/>
            <a:miter lim="800000"/>
            <a:headEnd/>
            <a:tailEnd/>
          </a:ln>
        </p:spPr>
        <p:txBody>
          <a:bodyPr wrap="none">
            <a:spAutoFit/>
          </a:bodyPr>
          <a:lstStyle/>
          <a:p>
            <a:r>
              <a:rPr lang="en-US" b="1" dirty="0" smtClean="0">
                <a:solidFill>
                  <a:prstClr val="black"/>
                </a:solidFill>
              </a:rPr>
              <a:t>6/13/2013 </a:t>
            </a:r>
            <a:r>
              <a:rPr lang="en-US" b="1" dirty="0">
                <a:solidFill>
                  <a:prstClr val="black"/>
                </a:solidFill>
              </a:rPr>
              <a:t>Impact v8.0</a:t>
            </a:r>
          </a:p>
        </p:txBody>
      </p:sp>
      <p:pic>
        <p:nvPicPr>
          <p:cNvPr id="31745" name="Picture 1" descr="image001"/>
          <p:cNvPicPr>
            <a:picLocks noChangeAspect="1" noChangeArrowheads="1"/>
          </p:cNvPicPr>
          <p:nvPr/>
        </p:nvPicPr>
        <p:blipFill>
          <a:blip r:embed="rId3" cstate="print"/>
          <a:srcRect/>
          <a:stretch>
            <a:fillRect/>
          </a:stretch>
        </p:blipFill>
        <p:spPr bwMode="auto">
          <a:xfrm>
            <a:off x="228600" y="1828800"/>
            <a:ext cx="4772025" cy="2886075"/>
          </a:xfrm>
          <a:prstGeom prst="rect">
            <a:avLst/>
          </a:prstGeom>
          <a:noFill/>
          <a:ln w="9525">
            <a:noFill/>
            <a:miter lim="800000"/>
            <a:headEnd/>
            <a:tailEnd/>
          </a:ln>
          <a:effectLst>
            <a:glow rad="139700">
              <a:schemeClr val="accent5">
                <a:satMod val="175000"/>
                <a:alpha val="40000"/>
              </a:schemeClr>
            </a:glow>
          </a:effectLst>
        </p:spPr>
      </p:pic>
      <p:sp>
        <p:nvSpPr>
          <p:cNvPr id="9" name="TextBox 8"/>
          <p:cNvSpPr txBox="1"/>
          <p:nvPr/>
        </p:nvSpPr>
        <p:spPr>
          <a:xfrm>
            <a:off x="3886200" y="2057400"/>
            <a:ext cx="3795911" cy="1569660"/>
          </a:xfrm>
          <a:prstGeom prst="rect">
            <a:avLst/>
          </a:prstGeom>
          <a:solidFill>
            <a:srgbClr val="00B0F0"/>
          </a:solidFill>
          <a:ln w="28575">
            <a:solidFill>
              <a:schemeClr val="tx1"/>
            </a:solidFill>
          </a:ln>
          <a:scene3d>
            <a:camera prst="orthographicFront"/>
            <a:lightRig rig="threePt" dir="t"/>
          </a:scene3d>
          <a:sp3d>
            <a:bevelT w="165100" prst="coolSlant"/>
          </a:sp3d>
        </p:spPr>
        <p:txBody>
          <a:bodyPr wrap="none" rtlCol="0">
            <a:spAutoFit/>
          </a:bodyPr>
          <a:lstStyle/>
          <a:p>
            <a:pPr algn="ctr"/>
            <a:r>
              <a:rPr lang="en-US" sz="2400" b="1" dirty="0" smtClean="0">
                <a:solidFill>
                  <a:prstClr val="black"/>
                </a:solidFill>
              </a:rPr>
              <a:t>Escrow Can Now</a:t>
            </a:r>
          </a:p>
          <a:p>
            <a:pPr algn="ctr"/>
            <a:r>
              <a:rPr lang="en-US" sz="2400" b="1" dirty="0" smtClean="0">
                <a:solidFill>
                  <a:prstClr val="black"/>
                </a:solidFill>
              </a:rPr>
              <a:t>Print / Email / Publish</a:t>
            </a:r>
          </a:p>
          <a:p>
            <a:pPr algn="ctr"/>
            <a:r>
              <a:rPr lang="en-US" sz="2400" b="1" dirty="0" smtClean="0">
                <a:solidFill>
                  <a:prstClr val="black"/>
                </a:solidFill>
              </a:rPr>
              <a:t>Prelims &amp; Legal Descriptions</a:t>
            </a:r>
          </a:p>
          <a:p>
            <a:pPr algn="ctr"/>
            <a:r>
              <a:rPr lang="en-US" sz="2400" b="1" dirty="0" smtClean="0">
                <a:solidFill>
                  <a:prstClr val="black"/>
                </a:solidFill>
              </a:rPr>
              <a:t>From Impact!</a:t>
            </a:r>
          </a:p>
        </p:txBody>
      </p:sp>
      <p:sp>
        <p:nvSpPr>
          <p:cNvPr id="10" name="Right Arrow 9"/>
          <p:cNvSpPr/>
          <p:nvPr/>
        </p:nvSpPr>
        <p:spPr>
          <a:xfrm>
            <a:off x="1600200" y="2362200"/>
            <a:ext cx="807719" cy="304800"/>
          </a:xfrm>
          <a:prstGeom prst="rightArrow">
            <a:avLst/>
          </a:prstGeom>
          <a:solidFill>
            <a:srgbClr val="FF0000"/>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31747" name="Picture 3"/>
          <p:cNvPicPr>
            <a:picLocks noChangeAspect="1" noChangeArrowheads="1"/>
          </p:cNvPicPr>
          <p:nvPr/>
        </p:nvPicPr>
        <p:blipFill>
          <a:blip r:embed="rId4" cstate="print"/>
          <a:srcRect/>
          <a:stretch>
            <a:fillRect/>
          </a:stretch>
        </p:blipFill>
        <p:spPr bwMode="auto">
          <a:xfrm>
            <a:off x="152400" y="4038600"/>
            <a:ext cx="5676900" cy="1638300"/>
          </a:xfrm>
          <a:prstGeom prst="rect">
            <a:avLst/>
          </a:prstGeom>
          <a:noFill/>
          <a:ln w="9525">
            <a:noFill/>
            <a:miter lim="800000"/>
            <a:headEnd/>
            <a:tailEnd/>
          </a:ln>
        </p:spPr>
      </p:pic>
      <p:sp>
        <p:nvSpPr>
          <p:cNvPr id="11" name="Left Arrow 10"/>
          <p:cNvSpPr/>
          <p:nvPr/>
        </p:nvSpPr>
        <p:spPr>
          <a:xfrm>
            <a:off x="3048000" y="4191000"/>
            <a:ext cx="990600" cy="304800"/>
          </a:xfrm>
          <a:prstGeom prst="leftArrow">
            <a:avLst/>
          </a:prstGeom>
          <a:solidFill>
            <a:srgbClr val="FF0000"/>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25" name="Picture 24" descr="Happy1 Thumbs Up.bmp"/>
          <p:cNvPicPr>
            <a:picLocks noChangeAspect="1"/>
          </p:cNvPicPr>
          <p:nvPr/>
        </p:nvPicPr>
        <p:blipFill>
          <a:blip r:embed="rId5" cstate="print"/>
          <a:stretch>
            <a:fillRect/>
          </a:stretch>
        </p:blipFill>
        <p:spPr>
          <a:xfrm>
            <a:off x="6781800" y="3200400"/>
            <a:ext cx="1371600" cy="1171136"/>
          </a:xfrm>
          <a:prstGeom prst="rect">
            <a:avLst/>
          </a:prstGeom>
          <a:ln w="28575">
            <a:solidFill>
              <a:schemeClr val="bg1">
                <a:lumMod val="65000"/>
              </a:schemeClr>
            </a:solidFill>
          </a:ln>
          <a:effectLst>
            <a:glow rad="139700">
              <a:schemeClr val="accent4">
                <a:satMod val="175000"/>
                <a:alpha val="40000"/>
              </a:schemeClr>
            </a:glow>
          </a:effectLst>
          <a:scene3d>
            <a:camera prst="orthographicFront"/>
            <a:lightRig rig="threePt" dir="t"/>
          </a:scene3d>
          <a:sp3d>
            <a:bevelT w="165100" prst="coolSlant"/>
          </a:sp3d>
        </p:spPr>
      </p:pic>
      <p:sp>
        <p:nvSpPr>
          <p:cNvPr id="15" name="Right Arrow 14"/>
          <p:cNvSpPr/>
          <p:nvPr/>
        </p:nvSpPr>
        <p:spPr>
          <a:xfrm>
            <a:off x="1600200" y="2971800"/>
            <a:ext cx="807719" cy="304800"/>
          </a:xfrm>
          <a:prstGeom prst="rightArrow">
            <a:avLst/>
          </a:prstGeom>
          <a:solidFill>
            <a:srgbClr val="FF0000"/>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31746" name="Picture 2"/>
          <p:cNvPicPr>
            <a:picLocks noChangeAspect="1" noChangeArrowheads="1"/>
          </p:cNvPicPr>
          <p:nvPr/>
        </p:nvPicPr>
        <p:blipFill>
          <a:blip r:embed="rId6" cstate="print"/>
          <a:srcRect/>
          <a:stretch>
            <a:fillRect/>
          </a:stretch>
        </p:blipFill>
        <p:spPr bwMode="auto">
          <a:xfrm>
            <a:off x="990600" y="4495800"/>
            <a:ext cx="8877300" cy="1943100"/>
          </a:xfrm>
          <a:prstGeom prst="rect">
            <a:avLst/>
          </a:prstGeom>
          <a:noFill/>
          <a:ln w="9525">
            <a:noFill/>
            <a:miter lim="800000"/>
            <a:headEnd/>
            <a:tailEnd/>
          </a:ln>
          <a:effectLst>
            <a:glow rad="139700">
              <a:schemeClr val="accent5">
                <a:satMod val="175000"/>
                <a:alpha val="40000"/>
              </a:schemeClr>
            </a:glow>
          </a:effectLst>
        </p:spPr>
      </p:pic>
      <p:sp>
        <p:nvSpPr>
          <p:cNvPr id="13" name="Left Arrow 12"/>
          <p:cNvSpPr/>
          <p:nvPr/>
        </p:nvSpPr>
        <p:spPr>
          <a:xfrm>
            <a:off x="3810000" y="4724400"/>
            <a:ext cx="990600" cy="304800"/>
          </a:xfrm>
          <a:prstGeom prst="leftArrow">
            <a:avLst/>
          </a:prstGeom>
          <a:solidFill>
            <a:srgbClr val="FF0000"/>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TextBox 13"/>
          <p:cNvSpPr txBox="1"/>
          <p:nvPr/>
        </p:nvSpPr>
        <p:spPr>
          <a:xfrm>
            <a:off x="5029200" y="5410200"/>
            <a:ext cx="4660122" cy="307777"/>
          </a:xfrm>
          <a:prstGeom prst="rect">
            <a:avLst/>
          </a:prstGeom>
          <a:solidFill>
            <a:srgbClr val="FF0000"/>
          </a:solidFill>
          <a:ln w="28575">
            <a:solidFill>
              <a:schemeClr val="tx1"/>
            </a:solidFill>
          </a:ln>
          <a:scene3d>
            <a:camera prst="orthographicFront"/>
            <a:lightRig rig="threePt" dir="t"/>
          </a:scene3d>
          <a:sp3d>
            <a:bevelT w="165100" prst="coolSlant"/>
          </a:sp3d>
        </p:spPr>
        <p:txBody>
          <a:bodyPr wrap="none" rtlCol="0">
            <a:spAutoFit/>
          </a:bodyPr>
          <a:lstStyle/>
          <a:p>
            <a:r>
              <a:rPr lang="en-US" sz="1400" b="1" dirty="0" smtClean="0">
                <a:solidFill>
                  <a:prstClr val="white"/>
                </a:solidFill>
              </a:rPr>
              <a:t>Prelim Status:  Date Created / Updated / Released to Escrow</a:t>
            </a:r>
            <a:endParaRPr lang="en-US" sz="1400" b="1" dirty="0">
              <a:solidFill>
                <a:prstClr val="white"/>
              </a:solidFill>
            </a:endParaRPr>
          </a:p>
        </p:txBody>
      </p:sp>
      <p:sp>
        <p:nvSpPr>
          <p:cNvPr id="16" name="5-Point Star 15"/>
          <p:cNvSpPr/>
          <p:nvPr/>
        </p:nvSpPr>
        <p:spPr>
          <a:xfrm>
            <a:off x="0" y="2286000"/>
            <a:ext cx="1600200" cy="1371600"/>
          </a:xfrm>
          <a:prstGeom prst="star5">
            <a:avLst/>
          </a:prstGeom>
          <a:ln>
            <a:solidFill>
              <a:schemeClr val="tx1"/>
            </a:solidFill>
          </a:ln>
          <a:effectLst>
            <a:glow rad="101600">
              <a:schemeClr val="accent1">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Nocal</a:t>
            </a:r>
            <a:endParaRPr lang="en-US" sz="1400" b="1" dirty="0">
              <a:solidFill>
                <a:prstClr val="white"/>
              </a:solidFill>
            </a:endParaRPr>
          </a:p>
        </p:txBody>
      </p:sp>
    </p:spTree>
    <p:extLst>
      <p:ext uri="{BB962C8B-B14F-4D97-AF65-F5344CB8AC3E}">
        <p14:creationId xmlns:p14="http://schemas.microsoft.com/office/powerpoint/2010/main" val="133083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 name="TextBox 6"/>
          <p:cNvSpPr txBox="1">
            <a:spLocks noChangeArrowheads="1"/>
          </p:cNvSpPr>
          <p:nvPr/>
        </p:nvSpPr>
        <p:spPr bwMode="auto">
          <a:xfrm>
            <a:off x="4800600" y="1371600"/>
            <a:ext cx="2374368" cy="369332"/>
          </a:xfrm>
          <a:prstGeom prst="rect">
            <a:avLst/>
          </a:prstGeom>
          <a:noFill/>
          <a:ln w="9525">
            <a:noFill/>
            <a:miter lim="800000"/>
            <a:headEnd/>
            <a:tailEnd/>
          </a:ln>
        </p:spPr>
        <p:txBody>
          <a:bodyPr wrap="none">
            <a:spAutoFit/>
          </a:bodyPr>
          <a:lstStyle/>
          <a:p>
            <a:r>
              <a:rPr lang="en-US" b="1" dirty="0" smtClean="0">
                <a:solidFill>
                  <a:prstClr val="black"/>
                </a:solidFill>
              </a:rPr>
              <a:t>6/11/2013 </a:t>
            </a:r>
            <a:r>
              <a:rPr lang="en-US" b="1" dirty="0">
                <a:solidFill>
                  <a:prstClr val="black"/>
                </a:solidFill>
              </a:rPr>
              <a:t>Impact v8.0</a:t>
            </a:r>
          </a:p>
        </p:txBody>
      </p:sp>
      <p:pic>
        <p:nvPicPr>
          <p:cNvPr id="22" name="Picture 2"/>
          <p:cNvPicPr>
            <a:picLocks noChangeAspect="1" noChangeArrowheads="1"/>
          </p:cNvPicPr>
          <p:nvPr/>
        </p:nvPicPr>
        <p:blipFill>
          <a:blip r:embed="rId3" cstate="print"/>
          <a:srcRect/>
          <a:stretch>
            <a:fillRect/>
          </a:stretch>
        </p:blipFill>
        <p:spPr bwMode="auto">
          <a:xfrm>
            <a:off x="152400" y="1752600"/>
            <a:ext cx="6400800" cy="4787710"/>
          </a:xfrm>
          <a:prstGeom prst="rect">
            <a:avLst/>
          </a:prstGeom>
          <a:noFill/>
          <a:ln w="9525">
            <a:noFill/>
            <a:miter lim="800000"/>
            <a:headEnd/>
            <a:tailEnd/>
          </a:ln>
        </p:spPr>
      </p:pic>
      <p:sp>
        <p:nvSpPr>
          <p:cNvPr id="23" name="TextBox 22"/>
          <p:cNvSpPr txBox="1"/>
          <p:nvPr/>
        </p:nvSpPr>
        <p:spPr>
          <a:xfrm>
            <a:off x="1522042" y="1986990"/>
            <a:ext cx="4339906" cy="954107"/>
          </a:xfrm>
          <a:prstGeom prst="rect">
            <a:avLst/>
          </a:prstGeom>
          <a:solidFill>
            <a:srgbClr val="FF0000"/>
          </a:solidFill>
          <a:ln w="28575">
            <a:solidFill>
              <a:schemeClr val="tx1"/>
            </a:solidFill>
          </a:ln>
          <a:scene3d>
            <a:camera prst="orthographicFront"/>
            <a:lightRig rig="threePt" dir="t"/>
          </a:scene3d>
          <a:sp3d>
            <a:bevelT w="165100" prst="coolSlant"/>
          </a:sp3d>
        </p:spPr>
        <p:txBody>
          <a:bodyPr wrap="none" rtlCol="0">
            <a:spAutoFit/>
          </a:bodyPr>
          <a:lstStyle/>
          <a:p>
            <a:pPr algn="ctr"/>
            <a:r>
              <a:rPr lang="en-US" sz="2800" b="1" dirty="0" smtClean="0">
                <a:solidFill>
                  <a:schemeClr val="bg1"/>
                </a:solidFill>
              </a:rPr>
              <a:t>BINDER CREDIT LIABILITY</a:t>
            </a:r>
          </a:p>
          <a:p>
            <a:pPr algn="ctr"/>
            <a:r>
              <a:rPr lang="en-US" sz="2800" b="1" dirty="0" smtClean="0">
                <a:solidFill>
                  <a:schemeClr val="bg1"/>
                </a:solidFill>
              </a:rPr>
              <a:t>REQUIRED ON THE FEE SLIP</a:t>
            </a:r>
            <a:endParaRPr lang="en-US" sz="2800" b="1" dirty="0">
              <a:solidFill>
                <a:schemeClr val="bg1"/>
              </a:solidFill>
            </a:endParaRPr>
          </a:p>
        </p:txBody>
      </p:sp>
      <p:sp>
        <p:nvSpPr>
          <p:cNvPr id="24" name="TextBox 23"/>
          <p:cNvSpPr txBox="1"/>
          <p:nvPr/>
        </p:nvSpPr>
        <p:spPr>
          <a:xfrm>
            <a:off x="3200400" y="3304736"/>
            <a:ext cx="6234527" cy="1384995"/>
          </a:xfrm>
          <a:prstGeom prst="rect">
            <a:avLst/>
          </a:prstGeom>
          <a:solidFill>
            <a:srgbClr val="7030A0"/>
          </a:solidFill>
          <a:ln w="28575">
            <a:solidFill>
              <a:schemeClr val="tx1"/>
            </a:solidFill>
          </a:ln>
          <a:scene3d>
            <a:camera prst="orthographicFront"/>
            <a:lightRig rig="threePt" dir="t"/>
          </a:scene3d>
          <a:sp3d>
            <a:bevelT w="165100" prst="coolSlant"/>
          </a:sp3d>
        </p:spPr>
        <p:txBody>
          <a:bodyPr wrap="none" rtlCol="0">
            <a:spAutoFit/>
          </a:bodyPr>
          <a:lstStyle/>
          <a:p>
            <a:pPr algn="ctr"/>
            <a:r>
              <a:rPr lang="en-US" sz="2400" b="1" dirty="0" smtClean="0">
                <a:solidFill>
                  <a:prstClr val="white"/>
                </a:solidFill>
              </a:rPr>
              <a:t>New Income Codes to Be Aware Of</a:t>
            </a:r>
          </a:p>
          <a:p>
            <a:pPr marL="342900" indent="-342900">
              <a:buFont typeface="Wingdings" pitchFamily="2" charset="2"/>
              <a:buChar char="Ø"/>
              <a:tabLst>
                <a:tab pos="117475" algn="l"/>
              </a:tabLst>
            </a:pPr>
            <a:r>
              <a:rPr lang="en-US" sz="2000" b="1" dirty="0" smtClean="0">
                <a:solidFill>
                  <a:prstClr val="white"/>
                </a:solidFill>
              </a:rPr>
              <a:t>3506  Binder Credit  (LIABILITY REQUIRED)</a:t>
            </a:r>
          </a:p>
          <a:p>
            <a:pPr marL="342900" indent="-342900">
              <a:buFont typeface="Wingdings" pitchFamily="2" charset="2"/>
              <a:buChar char="Ø"/>
              <a:tabLst>
                <a:tab pos="117475" algn="l"/>
              </a:tabLst>
            </a:pPr>
            <a:r>
              <a:rPr lang="en-US" sz="2000" b="1" dirty="0">
                <a:solidFill>
                  <a:prstClr val="white"/>
                </a:solidFill>
              </a:rPr>
              <a:t>5</a:t>
            </a:r>
            <a:r>
              <a:rPr lang="en-US" sz="2000" b="1" dirty="0" smtClean="0">
                <a:solidFill>
                  <a:prstClr val="white"/>
                </a:solidFill>
              </a:rPr>
              <a:t>808  </a:t>
            </a:r>
            <a:r>
              <a:rPr lang="en-US" sz="2000" b="1" dirty="0" err="1" smtClean="0">
                <a:solidFill>
                  <a:prstClr val="white"/>
                </a:solidFill>
              </a:rPr>
              <a:t>NonFNF</a:t>
            </a:r>
            <a:r>
              <a:rPr lang="en-US" sz="2000" b="1" dirty="0" smtClean="0">
                <a:solidFill>
                  <a:prstClr val="white"/>
                </a:solidFill>
              </a:rPr>
              <a:t> U/W – All POLICIES &amp; ENDORSEMENTS </a:t>
            </a:r>
          </a:p>
          <a:p>
            <a:pPr marL="342900" indent="-342900">
              <a:buFont typeface="Wingdings" pitchFamily="2" charset="2"/>
              <a:buChar char="Ø"/>
              <a:tabLst>
                <a:tab pos="117475" algn="l"/>
              </a:tabLst>
            </a:pPr>
            <a:r>
              <a:rPr lang="en-US" sz="2000" b="1" dirty="0" smtClean="0">
                <a:solidFill>
                  <a:prstClr val="white"/>
                </a:solidFill>
              </a:rPr>
              <a:t>5808 &amp; 018 Created for ORT Policies Issued by PCT</a:t>
            </a:r>
          </a:p>
        </p:txBody>
      </p:sp>
      <p:pic>
        <p:nvPicPr>
          <p:cNvPr id="25" name="Picture 24" descr="Happy1 Thumbs Up.bmp"/>
          <p:cNvPicPr>
            <a:picLocks noChangeAspect="1"/>
          </p:cNvPicPr>
          <p:nvPr/>
        </p:nvPicPr>
        <p:blipFill>
          <a:blip r:embed="rId4" cstate="print"/>
          <a:stretch>
            <a:fillRect/>
          </a:stretch>
        </p:blipFill>
        <p:spPr>
          <a:xfrm>
            <a:off x="6781800" y="1752600"/>
            <a:ext cx="1371600" cy="1171136"/>
          </a:xfrm>
          <a:prstGeom prst="rect">
            <a:avLst/>
          </a:prstGeom>
          <a:ln w="28575">
            <a:solidFill>
              <a:schemeClr val="bg1">
                <a:lumMod val="65000"/>
              </a:schemeClr>
            </a:solidFill>
          </a:ln>
          <a:effectLst>
            <a:glow rad="139700">
              <a:schemeClr val="accent4">
                <a:satMod val="175000"/>
                <a:alpha val="40000"/>
              </a:schemeClr>
            </a:glow>
          </a:effectLst>
          <a:scene3d>
            <a:camera prst="orthographicFront"/>
            <a:lightRig rig="threePt" dir="t"/>
          </a:scene3d>
          <a:sp3d>
            <a:bevelT w="165100" prst="coolSlant"/>
          </a:sp3d>
        </p:spPr>
      </p:pic>
    </p:spTree>
    <p:extLst>
      <p:ext uri="{BB962C8B-B14F-4D97-AF65-F5344CB8AC3E}">
        <p14:creationId xmlns:p14="http://schemas.microsoft.com/office/powerpoint/2010/main" val="3396189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TextBox 6"/>
          <p:cNvSpPr txBox="1">
            <a:spLocks noChangeArrowheads="1"/>
          </p:cNvSpPr>
          <p:nvPr/>
        </p:nvSpPr>
        <p:spPr bwMode="auto">
          <a:xfrm>
            <a:off x="4876800" y="1371600"/>
            <a:ext cx="2374368" cy="369332"/>
          </a:xfrm>
          <a:prstGeom prst="rect">
            <a:avLst/>
          </a:prstGeom>
          <a:noFill/>
          <a:ln w="9525">
            <a:noFill/>
            <a:miter lim="800000"/>
            <a:headEnd/>
            <a:tailEnd/>
          </a:ln>
        </p:spPr>
        <p:txBody>
          <a:bodyPr wrap="none">
            <a:spAutoFit/>
          </a:bodyPr>
          <a:lstStyle/>
          <a:p>
            <a:r>
              <a:rPr lang="en-US" b="1" dirty="0" smtClean="0">
                <a:solidFill>
                  <a:prstClr val="black"/>
                </a:solidFill>
              </a:rPr>
              <a:t>6/05/2013 </a:t>
            </a:r>
            <a:r>
              <a:rPr lang="en-US" b="1" dirty="0">
                <a:solidFill>
                  <a:prstClr val="black"/>
                </a:solidFill>
              </a:rPr>
              <a:t>Impact v8.0</a:t>
            </a:r>
          </a:p>
        </p:txBody>
      </p:sp>
      <p:sp>
        <p:nvSpPr>
          <p:cNvPr id="8" name="TextBox 7"/>
          <p:cNvSpPr txBox="1"/>
          <p:nvPr/>
        </p:nvSpPr>
        <p:spPr>
          <a:xfrm>
            <a:off x="3886200" y="2209800"/>
            <a:ext cx="3393301" cy="523220"/>
          </a:xfrm>
          <a:prstGeom prst="rect">
            <a:avLst/>
          </a:prstGeom>
          <a:solidFill>
            <a:srgbClr val="FFFF00"/>
          </a:solidFill>
          <a:ln w="28575">
            <a:solidFill>
              <a:schemeClr val="tx1"/>
            </a:solidFill>
          </a:ln>
          <a:effectLst>
            <a:glow rad="228600">
              <a:schemeClr val="accent4">
                <a:satMod val="175000"/>
                <a:alpha val="40000"/>
              </a:schemeClr>
            </a:glow>
          </a:effectLst>
          <a:scene3d>
            <a:camera prst="orthographicFront"/>
            <a:lightRig rig="threePt" dir="t"/>
          </a:scene3d>
          <a:sp3d>
            <a:bevelT w="165100" prst="coolSlant"/>
          </a:sp3d>
        </p:spPr>
        <p:txBody>
          <a:bodyPr wrap="none" rtlCol="0">
            <a:spAutoFit/>
          </a:bodyPr>
          <a:lstStyle/>
          <a:p>
            <a:r>
              <a:rPr lang="en-US" sz="2800" b="1" dirty="0" smtClean="0">
                <a:solidFill>
                  <a:prstClr val="black"/>
                </a:solidFill>
              </a:rPr>
              <a:t>The FSBO Transaction</a:t>
            </a:r>
            <a:endParaRPr lang="en-US" sz="2800" b="1" dirty="0">
              <a:solidFill>
                <a:prstClr val="black"/>
              </a:solidFill>
            </a:endParaRPr>
          </a:p>
        </p:txBody>
      </p:sp>
      <p:sp>
        <p:nvSpPr>
          <p:cNvPr id="10" name="TextBox 9"/>
          <p:cNvSpPr txBox="1"/>
          <p:nvPr/>
        </p:nvSpPr>
        <p:spPr>
          <a:xfrm>
            <a:off x="4043409" y="3048000"/>
            <a:ext cx="3061223" cy="3139321"/>
          </a:xfrm>
          <a:prstGeom prst="rect">
            <a:avLst/>
          </a:prstGeom>
          <a:solidFill>
            <a:srgbClr val="002060"/>
          </a:solidFill>
          <a:ln w="28575">
            <a:solidFill>
              <a:schemeClr val="tx1"/>
            </a:solidFill>
          </a:ln>
          <a:effectLst>
            <a:glow rad="228600">
              <a:schemeClr val="accent4">
                <a:satMod val="175000"/>
                <a:alpha val="40000"/>
              </a:schemeClr>
            </a:glow>
          </a:effectLst>
          <a:scene3d>
            <a:camera prst="orthographicFront"/>
            <a:lightRig rig="threePt" dir="t"/>
          </a:scene3d>
          <a:sp3d>
            <a:bevelT w="165100" prst="coolSlant"/>
          </a:sp3d>
        </p:spPr>
        <p:txBody>
          <a:bodyPr wrap="none" rtlCol="0">
            <a:spAutoFit/>
          </a:bodyPr>
          <a:lstStyle/>
          <a:p>
            <a:pPr algn="ctr"/>
            <a:r>
              <a:rPr lang="en-US" b="1" dirty="0" smtClean="0">
                <a:solidFill>
                  <a:prstClr val="white"/>
                </a:solidFill>
              </a:rPr>
              <a:t>Impact  Presently Has 2 </a:t>
            </a:r>
          </a:p>
          <a:p>
            <a:pPr algn="ctr"/>
            <a:r>
              <a:rPr lang="en-US" b="1" dirty="0" smtClean="0">
                <a:solidFill>
                  <a:prstClr val="white"/>
                </a:solidFill>
              </a:rPr>
              <a:t>FSBO Naf Entries</a:t>
            </a:r>
          </a:p>
          <a:p>
            <a:pPr algn="ctr"/>
            <a:r>
              <a:rPr lang="en-US" b="1" dirty="0" smtClean="0">
                <a:solidFill>
                  <a:prstClr val="white"/>
                </a:solidFill>
              </a:rPr>
              <a:t>1 Each For Socal and Nocal</a:t>
            </a:r>
          </a:p>
          <a:p>
            <a:pPr algn="ctr"/>
            <a:r>
              <a:rPr lang="en-US" b="1" dirty="0" smtClean="0">
                <a:solidFill>
                  <a:prstClr val="white"/>
                </a:solidFill>
              </a:rPr>
              <a:t>We Use These Naf Entries</a:t>
            </a:r>
          </a:p>
          <a:p>
            <a:pPr algn="ctr"/>
            <a:r>
              <a:rPr lang="en-US" b="1" dirty="0" smtClean="0">
                <a:solidFill>
                  <a:prstClr val="white"/>
                </a:solidFill>
              </a:rPr>
              <a:t>In the “Other Parties” Screen</a:t>
            </a:r>
          </a:p>
          <a:p>
            <a:pPr algn="ctr"/>
            <a:r>
              <a:rPr lang="en-US" b="1" dirty="0" smtClean="0">
                <a:solidFill>
                  <a:prstClr val="white"/>
                </a:solidFill>
              </a:rPr>
              <a:t>For Source of Business</a:t>
            </a:r>
          </a:p>
          <a:p>
            <a:pPr algn="ctr"/>
            <a:r>
              <a:rPr lang="en-US" b="1" dirty="0" smtClean="0">
                <a:solidFill>
                  <a:prstClr val="white"/>
                </a:solidFill>
              </a:rPr>
              <a:t>In FSBO Transactions</a:t>
            </a:r>
          </a:p>
          <a:p>
            <a:endParaRPr lang="en-US" dirty="0" smtClean="0">
              <a:solidFill>
                <a:prstClr val="white"/>
              </a:solidFill>
            </a:endParaRPr>
          </a:p>
          <a:p>
            <a:pPr algn="ctr"/>
            <a:r>
              <a:rPr lang="en-US" b="1" dirty="0" smtClean="0">
                <a:solidFill>
                  <a:prstClr val="white"/>
                </a:solidFill>
              </a:rPr>
              <a:t>We Keep Our Naf Clean</a:t>
            </a:r>
          </a:p>
          <a:p>
            <a:pPr algn="ctr"/>
            <a:r>
              <a:rPr lang="en-US" b="1" dirty="0" smtClean="0">
                <a:solidFill>
                  <a:prstClr val="white"/>
                </a:solidFill>
              </a:rPr>
              <a:t>Our Mgmt Reports Work Well</a:t>
            </a:r>
          </a:p>
          <a:p>
            <a:pPr algn="ctr"/>
            <a:r>
              <a:rPr lang="en-US" b="1" dirty="0" smtClean="0">
                <a:solidFill>
                  <a:prstClr val="white"/>
                </a:solidFill>
              </a:rPr>
              <a:t>We Save Ourselves Time!!!</a:t>
            </a:r>
          </a:p>
        </p:txBody>
      </p:sp>
      <p:pic>
        <p:nvPicPr>
          <p:cNvPr id="11" name="Picture 10" descr="Happy1 Thumbs Up.bmp"/>
          <p:cNvPicPr>
            <a:picLocks noChangeAspect="1"/>
          </p:cNvPicPr>
          <p:nvPr/>
        </p:nvPicPr>
        <p:blipFill>
          <a:blip r:embed="rId3" cstate="print"/>
          <a:stretch>
            <a:fillRect/>
          </a:stretch>
        </p:blipFill>
        <p:spPr>
          <a:xfrm>
            <a:off x="7086600" y="2590800"/>
            <a:ext cx="1238095" cy="1057143"/>
          </a:xfrm>
          <a:prstGeom prst="rect">
            <a:avLst/>
          </a:prstGeom>
          <a:ln w="28575">
            <a:solidFill>
              <a:schemeClr val="bg1">
                <a:lumMod val="65000"/>
              </a:schemeClr>
            </a:solidFill>
          </a:ln>
          <a:effectLst>
            <a:glow rad="228600">
              <a:schemeClr val="accent4">
                <a:satMod val="175000"/>
                <a:alpha val="40000"/>
              </a:schemeClr>
            </a:glow>
          </a:effectLst>
          <a:scene3d>
            <a:camera prst="orthographicFront"/>
            <a:lightRig rig="threePt" dir="t"/>
          </a:scene3d>
          <a:sp3d>
            <a:bevelT w="165100" prst="coolSlant"/>
          </a:sp3d>
        </p:spPr>
      </p:pic>
      <p:pic>
        <p:nvPicPr>
          <p:cNvPr id="29697" name="Picture 1"/>
          <p:cNvPicPr>
            <a:picLocks noChangeAspect="1" noChangeArrowheads="1"/>
          </p:cNvPicPr>
          <p:nvPr/>
        </p:nvPicPr>
        <p:blipFill>
          <a:blip r:embed="rId4" cstate="print"/>
          <a:srcRect/>
          <a:stretch>
            <a:fillRect/>
          </a:stretch>
        </p:blipFill>
        <p:spPr bwMode="auto">
          <a:xfrm>
            <a:off x="228600" y="1905000"/>
            <a:ext cx="3383715" cy="4591050"/>
          </a:xfrm>
          <a:prstGeom prst="rect">
            <a:avLst/>
          </a:prstGeom>
          <a:noFill/>
          <a:ln w="9525">
            <a:noFill/>
            <a:miter lim="800000"/>
            <a:headEnd/>
            <a:tailEnd/>
          </a:ln>
        </p:spPr>
      </p:pic>
      <p:sp>
        <p:nvSpPr>
          <p:cNvPr id="9" name="Oval 8"/>
          <p:cNvSpPr/>
          <p:nvPr/>
        </p:nvSpPr>
        <p:spPr>
          <a:xfrm>
            <a:off x="457200" y="4648200"/>
            <a:ext cx="3048000" cy="1295400"/>
          </a:xfrm>
          <a:prstGeom prst="ellipse">
            <a:avLst/>
          </a:prstGeom>
          <a:solidFill>
            <a:srgbClr val="7030A0"/>
          </a:solidFill>
          <a:ln w="28575">
            <a:solidFill>
              <a:schemeClr val="tx1"/>
            </a:solidFill>
          </a:ln>
          <a:effectLst>
            <a:glow rad="228600">
              <a:schemeClr val="accent4">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New Naf Entries Upper &amp; Lower Case Not All Caps Please</a:t>
            </a:r>
            <a:endParaRPr lang="en-US" b="1" dirty="0">
              <a:solidFill>
                <a:prstClr val="white"/>
              </a:solidFill>
            </a:endParaRPr>
          </a:p>
        </p:txBody>
      </p:sp>
    </p:spTree>
    <p:extLst>
      <p:ext uri="{BB962C8B-B14F-4D97-AF65-F5344CB8AC3E}">
        <p14:creationId xmlns:p14="http://schemas.microsoft.com/office/powerpoint/2010/main" val="3725211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 name="TextBox 6"/>
          <p:cNvSpPr txBox="1">
            <a:spLocks noChangeArrowheads="1"/>
          </p:cNvSpPr>
          <p:nvPr/>
        </p:nvSpPr>
        <p:spPr bwMode="auto">
          <a:xfrm>
            <a:off x="4876800" y="1371600"/>
            <a:ext cx="2374368" cy="369332"/>
          </a:xfrm>
          <a:prstGeom prst="rect">
            <a:avLst/>
          </a:prstGeom>
          <a:noFill/>
          <a:ln w="9525">
            <a:noFill/>
            <a:miter lim="800000"/>
            <a:headEnd/>
            <a:tailEnd/>
          </a:ln>
        </p:spPr>
        <p:txBody>
          <a:bodyPr wrap="none">
            <a:spAutoFit/>
          </a:bodyPr>
          <a:lstStyle/>
          <a:p>
            <a:r>
              <a:rPr lang="en-US" b="1" dirty="0" smtClean="0">
                <a:solidFill>
                  <a:prstClr val="black"/>
                </a:solidFill>
              </a:rPr>
              <a:t>5/22/2013 </a:t>
            </a:r>
            <a:r>
              <a:rPr lang="en-US" b="1" dirty="0">
                <a:solidFill>
                  <a:prstClr val="black"/>
                </a:solidFill>
              </a:rPr>
              <a:t>Impact v8.0</a:t>
            </a:r>
          </a:p>
        </p:txBody>
      </p:sp>
      <p:pic>
        <p:nvPicPr>
          <p:cNvPr id="12" name="Picture 2"/>
          <p:cNvPicPr>
            <a:picLocks noChangeAspect="1" noChangeArrowheads="1"/>
          </p:cNvPicPr>
          <p:nvPr/>
        </p:nvPicPr>
        <p:blipFill>
          <a:blip r:embed="rId3" cstate="print"/>
          <a:srcRect/>
          <a:stretch>
            <a:fillRect/>
          </a:stretch>
        </p:blipFill>
        <p:spPr bwMode="auto">
          <a:xfrm>
            <a:off x="381000" y="2438400"/>
            <a:ext cx="3886200" cy="2343150"/>
          </a:xfrm>
          <a:prstGeom prst="rect">
            <a:avLst/>
          </a:prstGeom>
          <a:noFill/>
          <a:ln w="9525">
            <a:noFill/>
            <a:miter lim="800000"/>
            <a:headEnd/>
            <a:tailEnd/>
          </a:ln>
          <a:effectLst>
            <a:glow rad="228600">
              <a:schemeClr val="accent6">
                <a:satMod val="175000"/>
                <a:alpha val="40000"/>
              </a:schemeClr>
            </a:glow>
          </a:effectLst>
        </p:spPr>
      </p:pic>
      <p:pic>
        <p:nvPicPr>
          <p:cNvPr id="13" name="Picture 3"/>
          <p:cNvPicPr>
            <a:picLocks noChangeAspect="1" noChangeArrowheads="1"/>
          </p:cNvPicPr>
          <p:nvPr/>
        </p:nvPicPr>
        <p:blipFill>
          <a:blip r:embed="rId4" cstate="print"/>
          <a:srcRect/>
          <a:stretch>
            <a:fillRect/>
          </a:stretch>
        </p:blipFill>
        <p:spPr bwMode="auto">
          <a:xfrm>
            <a:off x="2895600" y="4038600"/>
            <a:ext cx="4838700" cy="2409825"/>
          </a:xfrm>
          <a:prstGeom prst="rect">
            <a:avLst/>
          </a:prstGeom>
          <a:noFill/>
          <a:ln w="9525">
            <a:noFill/>
            <a:miter lim="800000"/>
            <a:headEnd/>
            <a:tailEnd/>
          </a:ln>
          <a:effectLst>
            <a:glow rad="228600">
              <a:schemeClr val="accent6">
                <a:satMod val="175000"/>
                <a:alpha val="40000"/>
              </a:schemeClr>
            </a:glow>
          </a:effectLst>
        </p:spPr>
      </p:pic>
      <p:sp>
        <p:nvSpPr>
          <p:cNvPr id="15" name="TextBox 14"/>
          <p:cNvSpPr txBox="1"/>
          <p:nvPr/>
        </p:nvSpPr>
        <p:spPr>
          <a:xfrm>
            <a:off x="914400" y="1905000"/>
            <a:ext cx="2747547" cy="369332"/>
          </a:xfrm>
          <a:prstGeom prst="rect">
            <a:avLst/>
          </a:prstGeom>
          <a:solidFill>
            <a:srgbClr val="F3F30D"/>
          </a:solidFill>
          <a:ln w="28575">
            <a:solidFill>
              <a:schemeClr val="tx1"/>
            </a:solidFill>
          </a:ln>
          <a:effectLst>
            <a:glow rad="228600">
              <a:schemeClr val="accent5">
                <a:satMod val="175000"/>
                <a:alpha val="40000"/>
              </a:schemeClr>
            </a:glow>
          </a:effectLst>
          <a:scene3d>
            <a:camera prst="orthographicFront"/>
            <a:lightRig rig="threePt" dir="t"/>
          </a:scene3d>
          <a:sp3d>
            <a:bevelT w="165100" prst="coolSlant"/>
          </a:sp3d>
        </p:spPr>
        <p:txBody>
          <a:bodyPr wrap="none" rtlCol="0">
            <a:spAutoFit/>
          </a:bodyPr>
          <a:lstStyle/>
          <a:p>
            <a:r>
              <a:rPr lang="en-US" b="1" dirty="0" smtClean="0">
                <a:solidFill>
                  <a:prstClr val="black"/>
                </a:solidFill>
              </a:rPr>
              <a:t>Update Reason Funds Held</a:t>
            </a:r>
            <a:endParaRPr lang="en-US" dirty="0">
              <a:solidFill>
                <a:prstClr val="black"/>
              </a:solidFill>
            </a:endParaRPr>
          </a:p>
        </p:txBody>
      </p:sp>
      <p:pic>
        <p:nvPicPr>
          <p:cNvPr id="16" name="Picture 15" descr="Happy1 Thumbs Up.bmp"/>
          <p:cNvPicPr>
            <a:picLocks noChangeAspect="1"/>
          </p:cNvPicPr>
          <p:nvPr/>
        </p:nvPicPr>
        <p:blipFill>
          <a:blip r:embed="rId5" cstate="print"/>
          <a:stretch>
            <a:fillRect/>
          </a:stretch>
        </p:blipFill>
        <p:spPr>
          <a:xfrm>
            <a:off x="914400" y="5105400"/>
            <a:ext cx="1238095" cy="1057143"/>
          </a:xfrm>
          <a:prstGeom prst="rect">
            <a:avLst/>
          </a:prstGeom>
          <a:ln w="28575">
            <a:solidFill>
              <a:schemeClr val="bg1">
                <a:lumMod val="65000"/>
              </a:schemeClr>
            </a:solidFill>
          </a:ln>
          <a:effectLst>
            <a:glow rad="228600">
              <a:schemeClr val="accent5">
                <a:satMod val="175000"/>
                <a:alpha val="40000"/>
              </a:schemeClr>
            </a:glow>
          </a:effectLst>
          <a:scene3d>
            <a:camera prst="orthographicFront"/>
            <a:lightRig rig="threePt" dir="t"/>
          </a:scene3d>
          <a:sp3d>
            <a:bevelT w="165100" prst="coolSlant"/>
          </a:sp3d>
        </p:spPr>
      </p:pic>
      <p:sp>
        <p:nvSpPr>
          <p:cNvPr id="8" name="TextBox 7"/>
          <p:cNvSpPr txBox="1"/>
          <p:nvPr/>
        </p:nvSpPr>
        <p:spPr>
          <a:xfrm>
            <a:off x="4191000" y="2362200"/>
            <a:ext cx="4343400" cy="1569660"/>
          </a:xfrm>
          <a:prstGeom prst="rect">
            <a:avLst/>
          </a:prstGeom>
          <a:solidFill>
            <a:schemeClr val="accent1"/>
          </a:solidFill>
          <a:ln w="28575">
            <a:solidFill>
              <a:schemeClr val="tx1"/>
            </a:solidFill>
          </a:ln>
          <a:effectLst>
            <a:glow rad="228600">
              <a:schemeClr val="accent5">
                <a:satMod val="175000"/>
                <a:alpha val="40000"/>
              </a:schemeClr>
            </a:glow>
          </a:effectLst>
          <a:scene3d>
            <a:camera prst="orthographicFront"/>
            <a:lightRig rig="threePt" dir="t"/>
          </a:scene3d>
          <a:sp3d>
            <a:bevelT w="165100" prst="coolSlant"/>
          </a:sp3d>
        </p:spPr>
        <p:txBody>
          <a:bodyPr wrap="square" rtlCol="0">
            <a:spAutoFit/>
          </a:bodyPr>
          <a:lstStyle/>
          <a:p>
            <a:pPr algn="ctr"/>
            <a:r>
              <a:rPr lang="en-US" sz="2000" b="1" dirty="0" smtClean="0">
                <a:solidFill>
                  <a:prstClr val="white"/>
                </a:solidFill>
                <a:latin typeface="Tahoma" pitchFamily="34" charset="0"/>
                <a:ea typeface="Tahoma" pitchFamily="34" charset="0"/>
                <a:cs typeface="Tahoma" pitchFamily="34" charset="0"/>
              </a:rPr>
              <a:t>Do You Want to Set a Tickler?</a:t>
            </a:r>
          </a:p>
          <a:p>
            <a:pPr algn="ctr"/>
            <a:r>
              <a:rPr lang="en-US" sz="2000" b="1" dirty="0" smtClean="0">
                <a:solidFill>
                  <a:prstClr val="white"/>
                </a:solidFill>
                <a:latin typeface="Tahoma" pitchFamily="34" charset="0"/>
                <a:ea typeface="Tahoma" pitchFamily="34" charset="0"/>
                <a:cs typeface="Tahoma" pitchFamily="34" charset="0"/>
              </a:rPr>
              <a:t>YES  –  Ticklers REMIND  Us  To Follow-Up On Funds Held!</a:t>
            </a:r>
          </a:p>
          <a:p>
            <a:pPr algn="ctr"/>
            <a:r>
              <a:rPr lang="en-US" b="1" dirty="0" smtClean="0">
                <a:solidFill>
                  <a:prstClr val="white"/>
                </a:solidFill>
                <a:latin typeface="Tahoma" pitchFamily="34" charset="0"/>
                <a:ea typeface="Tahoma" pitchFamily="34" charset="0"/>
                <a:cs typeface="Tahoma" pitchFamily="34" charset="0"/>
              </a:rPr>
              <a:t>Funds Held Also </a:t>
            </a:r>
          </a:p>
          <a:p>
            <a:pPr algn="ctr"/>
            <a:r>
              <a:rPr lang="en-US" b="1" dirty="0" smtClean="0">
                <a:solidFill>
                  <a:prstClr val="white"/>
                </a:solidFill>
                <a:latin typeface="Tahoma" pitchFamily="34" charset="0"/>
                <a:ea typeface="Tahoma" pitchFamily="34" charset="0"/>
                <a:cs typeface="Tahoma" pitchFamily="34" charset="0"/>
              </a:rPr>
              <a:t>Appear on Trial Balance</a:t>
            </a:r>
          </a:p>
        </p:txBody>
      </p:sp>
    </p:spTree>
    <p:extLst>
      <p:ext uri="{BB962C8B-B14F-4D97-AF65-F5344CB8AC3E}">
        <p14:creationId xmlns:p14="http://schemas.microsoft.com/office/powerpoint/2010/main" val="1622991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6172200" y="1371600"/>
            <a:ext cx="968535" cy="369332"/>
          </a:xfrm>
          <a:prstGeom prst="rect">
            <a:avLst/>
          </a:prstGeom>
          <a:noFill/>
          <a:effectLst>
            <a:glow rad="228600">
              <a:schemeClr val="accent2">
                <a:satMod val="175000"/>
                <a:alpha val="40000"/>
              </a:schemeClr>
            </a:glow>
          </a:effectLst>
          <a:scene3d>
            <a:camera prst="orthographicFront"/>
            <a:lightRig rig="threePt" dir="t"/>
          </a:scene3d>
          <a:sp3d>
            <a:bevelT/>
          </a:sp3d>
        </p:spPr>
        <p:txBody>
          <a:bodyPr wrap="none" rtlCol="0">
            <a:spAutoFit/>
          </a:bodyPr>
          <a:lstStyle/>
          <a:p>
            <a:r>
              <a:rPr lang="en-US" b="1" dirty="0" smtClean="0"/>
              <a:t>5/08/14</a:t>
            </a:r>
            <a:endParaRPr lang="en-US" b="1" dirty="0"/>
          </a:p>
        </p:txBody>
      </p:sp>
      <p:sp>
        <p:nvSpPr>
          <p:cNvPr id="4" name="TextBox 3"/>
          <p:cNvSpPr txBox="1"/>
          <p:nvPr/>
        </p:nvSpPr>
        <p:spPr>
          <a:xfrm>
            <a:off x="152400" y="2133600"/>
            <a:ext cx="7388633" cy="4093428"/>
          </a:xfrm>
          <a:prstGeom prst="rect">
            <a:avLst/>
          </a:prstGeom>
          <a:solidFill>
            <a:srgbClr val="92D050"/>
          </a:solidFill>
          <a:ln w="28575">
            <a:solidFill>
              <a:schemeClr val="tx1"/>
            </a:solidFill>
          </a:ln>
          <a:effectLst>
            <a:glow rad="228600">
              <a:schemeClr val="accent4">
                <a:satMod val="175000"/>
                <a:alpha val="40000"/>
              </a:schemeClr>
            </a:glow>
          </a:effectLst>
          <a:scene3d>
            <a:camera prst="orthographicFront"/>
            <a:lightRig rig="threePt" dir="t"/>
          </a:scene3d>
          <a:sp3d>
            <a:bevelT/>
          </a:sp3d>
        </p:spPr>
        <p:txBody>
          <a:bodyPr wrap="square" rtlCol="0">
            <a:spAutoFit/>
          </a:bodyPr>
          <a:lstStyle/>
          <a:p>
            <a:pPr algn="ctr"/>
            <a:r>
              <a:rPr lang="en-US" sz="4000" b="1" dirty="0" smtClean="0"/>
              <a:t>Impact v8.5 Tip #1</a:t>
            </a:r>
          </a:p>
          <a:p>
            <a:pPr marL="457200" indent="-457200">
              <a:buAutoNum type="arabicPeriod"/>
            </a:pPr>
            <a:r>
              <a:rPr lang="en-US" sz="2000" b="1" dirty="0" smtClean="0"/>
              <a:t>HUD Entry –Initial Deposit, new button added so additional deposits added here will roll up into HUD Line 201. Deposit schedule available when HUD is printed.</a:t>
            </a:r>
          </a:p>
          <a:p>
            <a:pPr marL="457200" indent="-457200">
              <a:buAutoNum type="arabicPeriod"/>
            </a:pPr>
            <a:r>
              <a:rPr lang="en-US" sz="2000" b="1" dirty="0" smtClean="0"/>
              <a:t>A checkbox is now on the receipt entry screen to indicate if the item being deposited is from a 3rd party. If checked, the funds will be presented separately on the HUD.</a:t>
            </a:r>
          </a:p>
          <a:p>
            <a:pPr marL="457200" indent="-457200">
              <a:buAutoNum type="arabicPeriod"/>
            </a:pPr>
            <a:r>
              <a:rPr lang="en-US" sz="2000" b="1" dirty="0" smtClean="0"/>
              <a:t>New “Parties” type added – “Escrow Company”.</a:t>
            </a:r>
          </a:p>
          <a:p>
            <a:pPr marL="457200" indent="-457200">
              <a:buAutoNum type="arabicPeriod"/>
            </a:pPr>
            <a:r>
              <a:rPr lang="en-US" sz="2000" b="1" dirty="0" smtClean="0"/>
              <a:t>Additional </a:t>
            </a:r>
            <a:r>
              <a:rPr lang="en-US" sz="2000" b="1" dirty="0"/>
              <a:t>deposit </a:t>
            </a:r>
            <a:r>
              <a:rPr lang="en-US" sz="2000" b="1" dirty="0" smtClean="0"/>
              <a:t>description in </a:t>
            </a:r>
            <a:r>
              <a:rPr lang="en-US" sz="2000" b="1" dirty="0"/>
              <a:t>the Worksheet </a:t>
            </a:r>
            <a:r>
              <a:rPr lang="en-US" sz="2000" b="1" dirty="0" smtClean="0"/>
              <a:t>entry, expanded from </a:t>
            </a:r>
            <a:r>
              <a:rPr lang="en-US" sz="2000" b="1" dirty="0"/>
              <a:t>30 characters</a:t>
            </a:r>
            <a:r>
              <a:rPr lang="en-US" sz="2000" b="1" dirty="0" smtClean="0"/>
              <a:t>; </a:t>
            </a:r>
            <a:r>
              <a:rPr lang="en-US" sz="2000" b="1" dirty="0"/>
              <a:t>to 250 characters .</a:t>
            </a:r>
            <a:endParaRPr lang="en-US" sz="2000" dirty="0"/>
          </a:p>
          <a:p>
            <a:pPr marL="457200" indent="-457200">
              <a:buFontTx/>
              <a:buAutoNum type="arabicPeriod"/>
            </a:pPr>
            <a:r>
              <a:rPr lang="en-US" sz="2000" b="1" dirty="0"/>
              <a:t>HUD lines 104, 105, 504, 505 on non-GFE HUD now prints  Payoff </a:t>
            </a:r>
            <a:r>
              <a:rPr lang="en-US" sz="2000" b="1" dirty="0" smtClean="0"/>
              <a:t>Payee.</a:t>
            </a:r>
            <a:endParaRPr lang="en-US" sz="2000"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436" y="4572000"/>
            <a:ext cx="1523028" cy="1508909"/>
          </a:xfrm>
          <a:prstGeom prst="rect">
            <a:avLst/>
          </a:prstGeom>
          <a:ln w="57150">
            <a:solidFill>
              <a:srgbClr val="7030A0"/>
            </a:solidFill>
          </a:ln>
          <a:effectLst>
            <a:glow rad="228600">
              <a:schemeClr val="accent4">
                <a:satMod val="175000"/>
                <a:alpha val="40000"/>
              </a:schemeClr>
            </a:glow>
          </a:effectLst>
          <a:scene3d>
            <a:camera prst="orthographicFront"/>
            <a:lightRig rig="threePt" dir="t"/>
          </a:scene3d>
          <a:sp3d>
            <a:bevelT/>
          </a:sp3d>
        </p:spPr>
      </p:pic>
      <p:pic>
        <p:nvPicPr>
          <p:cNvPr id="8" name="Picture 7"/>
          <p:cNvPicPr>
            <a:picLocks noChangeAspect="1"/>
          </p:cNvPicPr>
          <p:nvPr/>
        </p:nvPicPr>
        <p:blipFill>
          <a:blip r:embed="rId4"/>
          <a:stretch>
            <a:fillRect/>
          </a:stretch>
        </p:blipFill>
        <p:spPr>
          <a:xfrm>
            <a:off x="5019335" y="3425698"/>
            <a:ext cx="1924050" cy="247650"/>
          </a:xfrm>
          <a:prstGeom prst="rect">
            <a:avLst/>
          </a:prstGeom>
        </p:spPr>
      </p:pic>
      <p:pic>
        <p:nvPicPr>
          <p:cNvPr id="9" name="Picture 8"/>
          <p:cNvPicPr/>
          <p:nvPr/>
        </p:nvPicPr>
        <p:blipFill>
          <a:blip r:embed="rId5"/>
          <a:stretch>
            <a:fillRect/>
          </a:stretch>
        </p:blipFill>
        <p:spPr>
          <a:xfrm>
            <a:off x="6983299" y="3411411"/>
            <a:ext cx="285750" cy="276225"/>
          </a:xfrm>
          <a:prstGeom prst="rect">
            <a:avLst/>
          </a:prstGeom>
        </p:spPr>
      </p:pic>
      <p:sp>
        <p:nvSpPr>
          <p:cNvPr id="7" name="Lightning Bolt 6"/>
          <p:cNvSpPr/>
          <p:nvPr/>
        </p:nvSpPr>
        <p:spPr>
          <a:xfrm flipH="1">
            <a:off x="7207817" y="2870879"/>
            <a:ext cx="860265" cy="659368"/>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24480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Box 6"/>
          <p:cNvSpPr txBox="1">
            <a:spLocks noChangeArrowheads="1"/>
          </p:cNvSpPr>
          <p:nvPr/>
        </p:nvSpPr>
        <p:spPr bwMode="auto">
          <a:xfrm>
            <a:off x="4800600" y="1447800"/>
            <a:ext cx="2374368" cy="369332"/>
          </a:xfrm>
          <a:prstGeom prst="rect">
            <a:avLst/>
          </a:prstGeom>
          <a:noFill/>
          <a:ln w="9525">
            <a:noFill/>
            <a:miter lim="800000"/>
            <a:headEnd/>
            <a:tailEnd/>
          </a:ln>
        </p:spPr>
        <p:txBody>
          <a:bodyPr wrap="none">
            <a:spAutoFit/>
          </a:bodyPr>
          <a:lstStyle/>
          <a:p>
            <a:r>
              <a:rPr lang="en-US" b="1" dirty="0" smtClean="0">
                <a:solidFill>
                  <a:prstClr val="black"/>
                </a:solidFill>
              </a:rPr>
              <a:t>5/14/2013 </a:t>
            </a:r>
            <a:r>
              <a:rPr lang="en-US" b="1" dirty="0">
                <a:solidFill>
                  <a:prstClr val="black"/>
                </a:solidFill>
              </a:rPr>
              <a:t>Impact v8.0</a:t>
            </a:r>
          </a:p>
        </p:txBody>
      </p:sp>
      <p:pic>
        <p:nvPicPr>
          <p:cNvPr id="11" name="Picture 3"/>
          <p:cNvPicPr>
            <a:picLocks noChangeAspect="1" noChangeArrowheads="1"/>
          </p:cNvPicPr>
          <p:nvPr/>
        </p:nvPicPr>
        <p:blipFill>
          <a:blip r:embed="rId3" cstate="print"/>
          <a:srcRect/>
          <a:stretch>
            <a:fillRect/>
          </a:stretch>
        </p:blipFill>
        <p:spPr bwMode="auto">
          <a:xfrm>
            <a:off x="685800" y="2819400"/>
            <a:ext cx="6096000" cy="3619500"/>
          </a:xfrm>
          <a:prstGeom prst="rect">
            <a:avLst/>
          </a:prstGeom>
          <a:noFill/>
          <a:ln w="9525">
            <a:noFill/>
            <a:miter lim="800000"/>
            <a:headEnd/>
            <a:tailEnd/>
          </a:ln>
          <a:effectLst>
            <a:glow rad="139700">
              <a:schemeClr val="accent2">
                <a:satMod val="175000"/>
                <a:alpha val="40000"/>
              </a:schemeClr>
            </a:glow>
          </a:effectLst>
        </p:spPr>
      </p:pic>
      <p:sp>
        <p:nvSpPr>
          <p:cNvPr id="12" name="Lightning Bolt 11"/>
          <p:cNvSpPr/>
          <p:nvPr/>
        </p:nvSpPr>
        <p:spPr>
          <a:xfrm>
            <a:off x="1295400" y="4038600"/>
            <a:ext cx="914400" cy="609600"/>
          </a:xfrm>
          <a:prstGeom prst="lightningBolt">
            <a:avLst/>
          </a:prstGeom>
          <a:solidFill>
            <a:srgbClr val="FFFF00"/>
          </a:solidFill>
          <a:ln>
            <a:solidFill>
              <a:schemeClr val="tx2"/>
            </a:solidFill>
          </a:ln>
          <a:effectLst>
            <a:glow rad="101600">
              <a:schemeClr val="accent2">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3" name="Picture 12" descr="Happy1 Thumbs Up.bmp"/>
          <p:cNvPicPr>
            <a:picLocks noChangeAspect="1"/>
          </p:cNvPicPr>
          <p:nvPr/>
        </p:nvPicPr>
        <p:blipFill>
          <a:blip r:embed="rId4" cstate="print"/>
          <a:stretch>
            <a:fillRect/>
          </a:stretch>
        </p:blipFill>
        <p:spPr>
          <a:xfrm>
            <a:off x="6248400" y="2819400"/>
            <a:ext cx="1238095" cy="1057143"/>
          </a:xfrm>
          <a:prstGeom prst="rect">
            <a:avLst/>
          </a:prstGeom>
          <a:ln w="28575">
            <a:solidFill>
              <a:schemeClr val="bg1">
                <a:lumMod val="65000"/>
              </a:schemeClr>
            </a:solidFill>
          </a:ln>
          <a:effectLst>
            <a:glow rad="139700">
              <a:schemeClr val="accent4">
                <a:satMod val="175000"/>
                <a:alpha val="40000"/>
              </a:schemeClr>
            </a:glow>
          </a:effectLst>
          <a:scene3d>
            <a:camera prst="orthographicFront"/>
            <a:lightRig rig="threePt" dir="t"/>
          </a:scene3d>
          <a:sp3d>
            <a:bevelT w="165100" prst="coolSlant"/>
          </a:sp3d>
        </p:spPr>
      </p:pic>
      <p:sp>
        <p:nvSpPr>
          <p:cNvPr id="14" name="TextBox 13"/>
          <p:cNvSpPr txBox="1"/>
          <p:nvPr/>
        </p:nvSpPr>
        <p:spPr>
          <a:xfrm>
            <a:off x="2438400" y="5334000"/>
            <a:ext cx="2127505" cy="646331"/>
          </a:xfrm>
          <a:prstGeom prst="rect">
            <a:avLst/>
          </a:prstGeom>
          <a:solidFill>
            <a:srgbClr val="1CC1D2"/>
          </a:solidFill>
          <a:ln w="28575">
            <a:solidFill>
              <a:schemeClr val="tx1"/>
            </a:solidFill>
          </a:ln>
          <a:scene3d>
            <a:camera prst="orthographicFront"/>
            <a:lightRig rig="threePt" dir="t"/>
          </a:scene3d>
          <a:sp3d>
            <a:bevelT w="165100" prst="coolSlant"/>
          </a:sp3d>
        </p:spPr>
        <p:txBody>
          <a:bodyPr wrap="none" rtlCol="0">
            <a:spAutoFit/>
          </a:bodyPr>
          <a:lstStyle/>
          <a:p>
            <a:pPr algn="ctr"/>
            <a:r>
              <a:rPr lang="en-US" b="1" dirty="0" smtClean="0">
                <a:solidFill>
                  <a:prstClr val="black"/>
                </a:solidFill>
              </a:rPr>
              <a:t>Coming Soon in v8.2</a:t>
            </a:r>
          </a:p>
          <a:p>
            <a:pPr algn="ctr"/>
            <a:r>
              <a:rPr lang="en-US" b="1" dirty="0" smtClean="0">
                <a:solidFill>
                  <a:prstClr val="black"/>
                </a:solidFill>
              </a:rPr>
              <a:t>For HUD Entry  Too!</a:t>
            </a:r>
            <a:endParaRPr lang="en-US" b="1" dirty="0">
              <a:solidFill>
                <a:prstClr val="black"/>
              </a:solidFill>
            </a:endParaRPr>
          </a:p>
        </p:txBody>
      </p:sp>
      <p:sp>
        <p:nvSpPr>
          <p:cNvPr id="15" name="TextBox 14"/>
          <p:cNvSpPr txBox="1"/>
          <p:nvPr/>
        </p:nvSpPr>
        <p:spPr>
          <a:xfrm>
            <a:off x="3352800" y="4343400"/>
            <a:ext cx="2633221" cy="830997"/>
          </a:xfrm>
          <a:prstGeom prst="rect">
            <a:avLst/>
          </a:prstGeom>
          <a:solidFill>
            <a:srgbClr val="66CE20"/>
          </a:solidFill>
          <a:ln w="28575">
            <a:solidFill>
              <a:schemeClr val="tx1"/>
            </a:solidFill>
          </a:ln>
          <a:scene3d>
            <a:camera prst="orthographicFront"/>
            <a:lightRig rig="threePt" dir="t"/>
          </a:scene3d>
          <a:sp3d>
            <a:bevelT w="165100" prst="coolSlant"/>
          </a:sp3d>
        </p:spPr>
        <p:txBody>
          <a:bodyPr wrap="none" rtlCol="0">
            <a:spAutoFit/>
          </a:bodyPr>
          <a:lstStyle/>
          <a:p>
            <a:pPr algn="ctr"/>
            <a:r>
              <a:rPr lang="en-US" sz="1600" b="1" dirty="0" smtClean="0">
                <a:solidFill>
                  <a:prstClr val="black"/>
                </a:solidFill>
              </a:rPr>
              <a:t>Click the “Enter Receipt Box”</a:t>
            </a:r>
          </a:p>
          <a:p>
            <a:pPr algn="ctr"/>
            <a:r>
              <a:rPr lang="en-US" sz="1600" b="1" dirty="0" smtClean="0">
                <a:solidFill>
                  <a:prstClr val="black"/>
                </a:solidFill>
              </a:rPr>
              <a:t>Click OK and Receipt Entry </a:t>
            </a:r>
          </a:p>
          <a:p>
            <a:pPr algn="ctr"/>
            <a:r>
              <a:rPr lang="en-US" sz="1600" b="1" dirty="0" smtClean="0">
                <a:solidFill>
                  <a:prstClr val="black"/>
                </a:solidFill>
              </a:rPr>
              <a:t>Screen Comes Up</a:t>
            </a:r>
            <a:endParaRPr lang="en-US" sz="1600" b="1" dirty="0">
              <a:solidFill>
                <a:prstClr val="black"/>
              </a:solidFill>
            </a:endParaRPr>
          </a:p>
        </p:txBody>
      </p:sp>
      <p:sp>
        <p:nvSpPr>
          <p:cNvPr id="16" name="TextBox 15"/>
          <p:cNvSpPr txBox="1"/>
          <p:nvPr/>
        </p:nvSpPr>
        <p:spPr>
          <a:xfrm>
            <a:off x="2133600" y="1981200"/>
            <a:ext cx="3548536" cy="923330"/>
          </a:xfrm>
          <a:prstGeom prst="rect">
            <a:avLst/>
          </a:prstGeom>
          <a:solidFill>
            <a:schemeClr val="accent4">
              <a:lumMod val="60000"/>
              <a:lumOff val="40000"/>
            </a:schemeClr>
          </a:solidFill>
          <a:ln w="28575">
            <a:solidFill>
              <a:schemeClr val="tx1"/>
            </a:solidFill>
          </a:ln>
          <a:scene3d>
            <a:camera prst="orthographicFront"/>
            <a:lightRig rig="threePt" dir="t"/>
          </a:scene3d>
          <a:sp3d>
            <a:bevelT w="165100" prst="coolSlant"/>
          </a:sp3d>
        </p:spPr>
        <p:txBody>
          <a:bodyPr wrap="none" rtlCol="0">
            <a:spAutoFit/>
          </a:bodyPr>
          <a:lstStyle/>
          <a:p>
            <a:pPr algn="ctr"/>
            <a:r>
              <a:rPr lang="en-US" b="1" u="dbl" dirty="0" smtClean="0">
                <a:solidFill>
                  <a:prstClr val="black"/>
                </a:solidFill>
              </a:rPr>
              <a:t>WORKSHEET STYLE OF ENTRY ONLY</a:t>
            </a:r>
          </a:p>
          <a:p>
            <a:pPr algn="ctr"/>
            <a:r>
              <a:rPr lang="en-US" b="1" dirty="0" smtClean="0">
                <a:solidFill>
                  <a:prstClr val="black"/>
                </a:solidFill>
              </a:rPr>
              <a:t>Audit Entry &amp; Receipt Entry</a:t>
            </a:r>
          </a:p>
          <a:p>
            <a:pPr algn="ctr"/>
            <a:r>
              <a:rPr lang="en-US" b="1" dirty="0" smtClean="0">
                <a:solidFill>
                  <a:prstClr val="black"/>
                </a:solidFill>
              </a:rPr>
              <a:t>Both in One Place!!!</a:t>
            </a:r>
            <a:endParaRPr lang="en-US" b="1" dirty="0">
              <a:solidFill>
                <a:prstClr val="black"/>
              </a:solidFill>
            </a:endParaRPr>
          </a:p>
        </p:txBody>
      </p:sp>
    </p:spTree>
    <p:extLst>
      <p:ext uri="{BB962C8B-B14F-4D97-AF65-F5344CB8AC3E}">
        <p14:creationId xmlns:p14="http://schemas.microsoft.com/office/powerpoint/2010/main" val="182387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 name="TextBox 6"/>
          <p:cNvSpPr txBox="1">
            <a:spLocks noChangeArrowheads="1"/>
          </p:cNvSpPr>
          <p:nvPr/>
        </p:nvSpPr>
        <p:spPr bwMode="auto">
          <a:xfrm>
            <a:off x="4876800" y="1371600"/>
            <a:ext cx="2374368" cy="369332"/>
          </a:xfrm>
          <a:prstGeom prst="rect">
            <a:avLst/>
          </a:prstGeom>
          <a:noFill/>
          <a:ln w="9525">
            <a:noFill/>
            <a:miter lim="800000"/>
            <a:headEnd/>
            <a:tailEnd/>
          </a:ln>
        </p:spPr>
        <p:txBody>
          <a:bodyPr wrap="none">
            <a:spAutoFit/>
          </a:bodyPr>
          <a:lstStyle/>
          <a:p>
            <a:r>
              <a:rPr lang="en-US" b="1" dirty="0" smtClean="0">
                <a:solidFill>
                  <a:prstClr val="black"/>
                </a:solidFill>
              </a:rPr>
              <a:t>5/10/2013 </a:t>
            </a:r>
            <a:r>
              <a:rPr lang="en-US" b="1" dirty="0">
                <a:solidFill>
                  <a:prstClr val="black"/>
                </a:solidFill>
              </a:rPr>
              <a:t>Impact v8.0</a:t>
            </a:r>
          </a:p>
        </p:txBody>
      </p:sp>
      <p:pic>
        <p:nvPicPr>
          <p:cNvPr id="17" name="Picture 2"/>
          <p:cNvPicPr>
            <a:picLocks noChangeAspect="1" noChangeArrowheads="1"/>
          </p:cNvPicPr>
          <p:nvPr/>
        </p:nvPicPr>
        <p:blipFill>
          <a:blip r:embed="rId3" cstate="print"/>
          <a:srcRect/>
          <a:stretch>
            <a:fillRect/>
          </a:stretch>
        </p:blipFill>
        <p:spPr bwMode="auto">
          <a:xfrm>
            <a:off x="457200" y="2057400"/>
            <a:ext cx="6810375" cy="4410075"/>
          </a:xfrm>
          <a:prstGeom prst="rect">
            <a:avLst/>
          </a:prstGeom>
          <a:noFill/>
          <a:ln w="9525">
            <a:noFill/>
            <a:miter lim="800000"/>
            <a:headEnd/>
            <a:tailEnd/>
          </a:ln>
        </p:spPr>
      </p:pic>
      <p:sp>
        <p:nvSpPr>
          <p:cNvPr id="18" name="Lightning Bolt 17"/>
          <p:cNvSpPr/>
          <p:nvPr/>
        </p:nvSpPr>
        <p:spPr>
          <a:xfrm flipH="1">
            <a:off x="3886200" y="2971800"/>
            <a:ext cx="914400" cy="685800"/>
          </a:xfrm>
          <a:prstGeom prst="lightningBolt">
            <a:avLst/>
          </a:prstGeom>
          <a:solidFill>
            <a:srgbClr val="FFFF00"/>
          </a:solidFill>
          <a:ln>
            <a:solidFill>
              <a:schemeClr val="tx1"/>
            </a:solidFill>
          </a:ln>
          <a:effectLst>
            <a:glow rad="101600">
              <a:schemeClr val="accent2">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TextBox 18"/>
          <p:cNvSpPr txBox="1"/>
          <p:nvPr/>
        </p:nvSpPr>
        <p:spPr>
          <a:xfrm>
            <a:off x="4724400" y="3200400"/>
            <a:ext cx="2431884" cy="369332"/>
          </a:xfrm>
          <a:prstGeom prst="rect">
            <a:avLst/>
          </a:prstGeom>
          <a:solidFill>
            <a:srgbClr val="9751CB"/>
          </a:solidFill>
          <a:ln w="28575">
            <a:solidFill>
              <a:schemeClr val="tx1"/>
            </a:solidFill>
          </a:ln>
          <a:scene3d>
            <a:camera prst="orthographicFront"/>
            <a:lightRig rig="threePt" dir="t"/>
          </a:scene3d>
          <a:sp3d>
            <a:bevelT w="165100" prst="coolSlant"/>
          </a:sp3d>
        </p:spPr>
        <p:txBody>
          <a:bodyPr wrap="none" rtlCol="0">
            <a:spAutoFit/>
          </a:bodyPr>
          <a:lstStyle/>
          <a:p>
            <a:r>
              <a:rPr lang="en-US" b="1" dirty="0" smtClean="0">
                <a:solidFill>
                  <a:prstClr val="white"/>
                </a:solidFill>
              </a:rPr>
              <a:t>No More CRRAR Errors!</a:t>
            </a:r>
            <a:endParaRPr lang="en-US" b="1" dirty="0">
              <a:solidFill>
                <a:prstClr val="white"/>
              </a:solidFill>
            </a:endParaRPr>
          </a:p>
        </p:txBody>
      </p:sp>
      <p:sp>
        <p:nvSpPr>
          <p:cNvPr id="20" name="TextBox 19"/>
          <p:cNvSpPr txBox="1"/>
          <p:nvPr/>
        </p:nvSpPr>
        <p:spPr>
          <a:xfrm>
            <a:off x="1447800" y="1752600"/>
            <a:ext cx="5109989" cy="461665"/>
          </a:xfrm>
          <a:prstGeom prst="rect">
            <a:avLst/>
          </a:prstGeom>
          <a:solidFill>
            <a:srgbClr val="00B0F0"/>
          </a:solidFill>
          <a:ln w="28575">
            <a:solidFill>
              <a:schemeClr val="tx1"/>
            </a:solidFill>
          </a:ln>
          <a:scene3d>
            <a:camera prst="orthographicFront"/>
            <a:lightRig rig="threePt" dir="t"/>
          </a:scene3d>
          <a:sp3d>
            <a:bevelT/>
          </a:sp3d>
        </p:spPr>
        <p:txBody>
          <a:bodyPr wrap="none" rtlCol="0">
            <a:spAutoFit/>
          </a:bodyPr>
          <a:lstStyle/>
          <a:p>
            <a:r>
              <a:rPr lang="en-US" sz="2400" b="1" dirty="0" smtClean="0">
                <a:solidFill>
                  <a:prstClr val="black"/>
                </a:solidFill>
              </a:rPr>
              <a:t>Always Use City/County Lookup Tables</a:t>
            </a:r>
            <a:endParaRPr lang="en-US" sz="2400" b="1" dirty="0">
              <a:solidFill>
                <a:prstClr val="black"/>
              </a:solidFill>
            </a:endParaRPr>
          </a:p>
        </p:txBody>
      </p:sp>
      <p:pic>
        <p:nvPicPr>
          <p:cNvPr id="21" name="Picture 20" descr="Happy1 Thumbs Up.bmp"/>
          <p:cNvPicPr>
            <a:picLocks noChangeAspect="1"/>
          </p:cNvPicPr>
          <p:nvPr/>
        </p:nvPicPr>
        <p:blipFill>
          <a:blip r:embed="rId4" cstate="print"/>
          <a:stretch>
            <a:fillRect/>
          </a:stretch>
        </p:blipFill>
        <p:spPr>
          <a:xfrm>
            <a:off x="6781800" y="1828800"/>
            <a:ext cx="1238095" cy="1057143"/>
          </a:xfrm>
          <a:prstGeom prst="rect">
            <a:avLst/>
          </a:prstGeom>
          <a:ln w="28575">
            <a:solidFill>
              <a:schemeClr val="bg1">
                <a:lumMod val="65000"/>
              </a:schemeClr>
            </a:solidFill>
          </a:ln>
          <a:scene3d>
            <a:camera prst="orthographicFront"/>
            <a:lightRig rig="threePt" dir="t"/>
          </a:scene3d>
          <a:sp3d>
            <a:bevelT w="165100" prst="coolSlant"/>
          </a:sp3d>
        </p:spPr>
      </p:pic>
      <p:sp>
        <p:nvSpPr>
          <p:cNvPr id="22" name="TextBox 21"/>
          <p:cNvSpPr txBox="1"/>
          <p:nvPr/>
        </p:nvSpPr>
        <p:spPr>
          <a:xfrm>
            <a:off x="6629400" y="4343400"/>
            <a:ext cx="1703800" cy="1200329"/>
          </a:xfrm>
          <a:prstGeom prst="rect">
            <a:avLst/>
          </a:prstGeom>
          <a:solidFill>
            <a:srgbClr val="66CE20"/>
          </a:solidFill>
          <a:ln w="28575">
            <a:solidFill>
              <a:schemeClr val="tx1"/>
            </a:solidFill>
          </a:ln>
          <a:scene3d>
            <a:camera prst="orthographicFront"/>
            <a:lightRig rig="threePt" dir="t"/>
          </a:scene3d>
          <a:sp3d>
            <a:bevelT w="165100" prst="coolSlant"/>
          </a:sp3d>
        </p:spPr>
        <p:txBody>
          <a:bodyPr wrap="none" rtlCol="0">
            <a:spAutoFit/>
          </a:bodyPr>
          <a:lstStyle/>
          <a:p>
            <a:pPr algn="ctr"/>
            <a:r>
              <a:rPr lang="en-US" b="1" dirty="0" smtClean="0">
                <a:solidFill>
                  <a:prstClr val="black"/>
                </a:solidFill>
              </a:rPr>
              <a:t>City/County</a:t>
            </a:r>
          </a:p>
          <a:p>
            <a:pPr algn="ctr"/>
            <a:r>
              <a:rPr lang="en-US" b="1" dirty="0" smtClean="0">
                <a:solidFill>
                  <a:prstClr val="black"/>
                </a:solidFill>
              </a:rPr>
              <a:t>Link Always</a:t>
            </a:r>
          </a:p>
          <a:p>
            <a:pPr algn="ctr"/>
            <a:r>
              <a:rPr lang="en-US" b="1" dirty="0" smtClean="0">
                <a:solidFill>
                  <a:prstClr val="black"/>
                </a:solidFill>
              </a:rPr>
              <a:t>Right – Spelling </a:t>
            </a:r>
          </a:p>
          <a:p>
            <a:pPr algn="ctr"/>
            <a:r>
              <a:rPr lang="en-US" b="1" dirty="0" smtClean="0">
                <a:solidFill>
                  <a:prstClr val="black"/>
                </a:solidFill>
              </a:rPr>
              <a:t>Always Right</a:t>
            </a:r>
            <a:endParaRPr lang="en-US" b="1" dirty="0">
              <a:solidFill>
                <a:prstClr val="black"/>
              </a:solidFill>
            </a:endParaRPr>
          </a:p>
        </p:txBody>
      </p:sp>
    </p:spTree>
    <p:extLst>
      <p:ext uri="{BB962C8B-B14F-4D97-AF65-F5344CB8AC3E}">
        <p14:creationId xmlns:p14="http://schemas.microsoft.com/office/powerpoint/2010/main" val="3226204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4876800" y="1371600"/>
            <a:ext cx="2374368" cy="369332"/>
          </a:xfrm>
          <a:prstGeom prst="rect">
            <a:avLst/>
          </a:prstGeom>
          <a:noFill/>
          <a:ln w="9525">
            <a:noFill/>
            <a:miter lim="800000"/>
            <a:headEnd/>
            <a:tailEnd/>
          </a:ln>
        </p:spPr>
        <p:txBody>
          <a:bodyPr wrap="none">
            <a:spAutoFit/>
          </a:bodyPr>
          <a:lstStyle/>
          <a:p>
            <a:r>
              <a:rPr lang="en-US" b="1" dirty="0" smtClean="0">
                <a:solidFill>
                  <a:prstClr val="black"/>
                </a:solidFill>
              </a:rPr>
              <a:t>4/26/2013 </a:t>
            </a:r>
            <a:r>
              <a:rPr lang="en-US" b="1" dirty="0">
                <a:solidFill>
                  <a:prstClr val="black"/>
                </a:solidFill>
              </a:rPr>
              <a:t>Impact v8.0</a:t>
            </a:r>
          </a:p>
        </p:txBody>
      </p:sp>
      <p:sp>
        <p:nvSpPr>
          <p:cNvPr id="3" name="TextBox 2"/>
          <p:cNvSpPr txBox="1"/>
          <p:nvPr/>
        </p:nvSpPr>
        <p:spPr>
          <a:xfrm>
            <a:off x="990600" y="1752600"/>
            <a:ext cx="6378413" cy="461665"/>
          </a:xfrm>
          <a:prstGeom prst="rect">
            <a:avLst/>
          </a:prstGeom>
          <a:solidFill>
            <a:srgbClr val="F3F30D"/>
          </a:solidFill>
          <a:ln w="28575">
            <a:solidFill>
              <a:schemeClr val="tx1"/>
            </a:solidFill>
          </a:ln>
          <a:scene3d>
            <a:camera prst="orthographicFront"/>
            <a:lightRig rig="threePt" dir="t"/>
          </a:scene3d>
          <a:sp3d>
            <a:bevelT w="165100" prst="coolSlant"/>
          </a:sp3d>
        </p:spPr>
        <p:txBody>
          <a:bodyPr wrap="none" rtlCol="0">
            <a:spAutoFit/>
          </a:bodyPr>
          <a:lstStyle/>
          <a:p>
            <a:r>
              <a:rPr lang="en-US" sz="2400" b="1" dirty="0" smtClean="0">
                <a:solidFill>
                  <a:prstClr val="black"/>
                </a:solidFill>
              </a:rPr>
              <a:t>Complete Prelim Distribution In Initial Questions</a:t>
            </a:r>
            <a:endParaRPr lang="en-US" sz="2400" b="1" dirty="0">
              <a:solidFill>
                <a:prstClr val="black"/>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1" y="2362201"/>
            <a:ext cx="5334000" cy="2955890"/>
          </a:xfrm>
          <a:prstGeom prst="rect">
            <a:avLst/>
          </a:prstGeom>
          <a:noFill/>
          <a:ln w="9525">
            <a:solidFill>
              <a:schemeClr val="tx1"/>
            </a:solidFill>
            <a:miter lim="800000"/>
            <a:headEnd/>
            <a:tailEnd/>
          </a:ln>
          <a:effectLst>
            <a:glow rad="139700">
              <a:schemeClr val="accent2">
                <a:satMod val="175000"/>
                <a:alpha val="40000"/>
              </a:schemeClr>
            </a:glow>
          </a:effectLst>
        </p:spPr>
      </p:pic>
      <p:pic>
        <p:nvPicPr>
          <p:cNvPr id="1027" name="Picture 3"/>
          <p:cNvPicPr>
            <a:picLocks noChangeAspect="1" noChangeArrowheads="1"/>
          </p:cNvPicPr>
          <p:nvPr/>
        </p:nvPicPr>
        <p:blipFill>
          <a:blip r:embed="rId4" cstate="print"/>
          <a:srcRect/>
          <a:stretch>
            <a:fillRect/>
          </a:stretch>
        </p:blipFill>
        <p:spPr bwMode="auto">
          <a:xfrm>
            <a:off x="2209800" y="4648200"/>
            <a:ext cx="7620000" cy="1552851"/>
          </a:xfrm>
          <a:prstGeom prst="rect">
            <a:avLst/>
          </a:prstGeom>
          <a:noFill/>
          <a:ln w="9525">
            <a:solidFill>
              <a:schemeClr val="tx1"/>
            </a:solidFill>
            <a:miter lim="800000"/>
            <a:headEnd/>
            <a:tailEnd/>
          </a:ln>
          <a:effectLst>
            <a:glow rad="139700">
              <a:schemeClr val="accent5">
                <a:satMod val="175000"/>
                <a:alpha val="40000"/>
              </a:schemeClr>
            </a:glow>
          </a:effectLst>
        </p:spPr>
      </p:pic>
      <p:pic>
        <p:nvPicPr>
          <p:cNvPr id="6" name="Picture 5" descr="Happy.bmp"/>
          <p:cNvPicPr>
            <a:picLocks noChangeAspect="1"/>
          </p:cNvPicPr>
          <p:nvPr/>
        </p:nvPicPr>
        <p:blipFill>
          <a:blip r:embed="rId5" cstate="print"/>
          <a:stretch>
            <a:fillRect/>
          </a:stretch>
        </p:blipFill>
        <p:spPr>
          <a:xfrm>
            <a:off x="381000" y="5486400"/>
            <a:ext cx="1351429" cy="1238095"/>
          </a:xfrm>
          <a:prstGeom prst="rect">
            <a:avLst/>
          </a:prstGeom>
          <a:effectLst>
            <a:glow rad="228600">
              <a:schemeClr val="accent4">
                <a:satMod val="175000"/>
                <a:alpha val="40000"/>
              </a:schemeClr>
            </a:glow>
          </a:effectLst>
          <a:scene3d>
            <a:camera prst="orthographicFront"/>
            <a:lightRig rig="threePt" dir="t"/>
          </a:scene3d>
          <a:sp3d>
            <a:bevelT w="165100" prst="coolSlant"/>
          </a:sp3d>
        </p:spPr>
      </p:pic>
      <p:sp>
        <p:nvSpPr>
          <p:cNvPr id="8" name="Down Arrow Callout 7"/>
          <p:cNvSpPr/>
          <p:nvPr/>
        </p:nvSpPr>
        <p:spPr>
          <a:xfrm>
            <a:off x="2590800" y="2743200"/>
            <a:ext cx="5105400" cy="1371600"/>
          </a:xfrm>
          <a:prstGeom prst="downArrowCallout">
            <a:avLst/>
          </a:prstGeom>
          <a:solidFill>
            <a:srgbClr val="1CC1D2"/>
          </a:solidFill>
          <a:ln>
            <a:solidFill>
              <a:schemeClr val="tx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b="1" dirty="0" smtClean="0">
                <a:solidFill>
                  <a:prstClr val="black"/>
                </a:solidFill>
              </a:rPr>
              <a:t>  </a:t>
            </a:r>
            <a:r>
              <a:rPr lang="en-US" sz="2000" b="1" dirty="0" smtClean="0">
                <a:solidFill>
                  <a:prstClr val="black"/>
                </a:solidFill>
              </a:rPr>
              <a:t>On Distribution Tab While Editing Parties OR</a:t>
            </a:r>
          </a:p>
          <a:p>
            <a:pPr>
              <a:buFont typeface="Arial" pitchFamily="34" charset="0"/>
              <a:buChar char="•"/>
            </a:pPr>
            <a:r>
              <a:rPr lang="en-US" sz="2000" b="1" dirty="0" smtClean="0">
                <a:solidFill>
                  <a:prstClr val="black"/>
                </a:solidFill>
              </a:rPr>
              <a:t>  In Prelim Distribution Screen</a:t>
            </a:r>
            <a:endParaRPr lang="en-US" sz="2000" b="1" dirty="0">
              <a:solidFill>
                <a:prstClr val="black"/>
              </a:solidFill>
            </a:endParaRPr>
          </a:p>
        </p:txBody>
      </p:sp>
      <p:sp>
        <p:nvSpPr>
          <p:cNvPr id="9" name="Down Arrow Callout 8"/>
          <p:cNvSpPr/>
          <p:nvPr/>
        </p:nvSpPr>
        <p:spPr>
          <a:xfrm>
            <a:off x="6858000" y="4191000"/>
            <a:ext cx="2743200" cy="1219200"/>
          </a:xfrm>
          <a:prstGeom prst="downArrowCallout">
            <a:avLst/>
          </a:prstGeom>
          <a:solidFill>
            <a:srgbClr val="9751CB"/>
          </a:solidFill>
          <a:ln w="28575">
            <a:solidFill>
              <a:schemeClr val="tx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Via? / How many Prelims</a:t>
            </a:r>
          </a:p>
          <a:p>
            <a:pPr algn="ctr"/>
            <a:r>
              <a:rPr lang="en-US" b="1" dirty="0" smtClean="0">
                <a:solidFill>
                  <a:prstClr val="white"/>
                </a:solidFill>
              </a:rPr>
              <a:t> CCRS? / Docs?</a:t>
            </a:r>
            <a:endParaRPr lang="en-US" b="1" dirty="0">
              <a:solidFill>
                <a:prstClr val="white"/>
              </a:solidFill>
            </a:endParaRPr>
          </a:p>
        </p:txBody>
      </p:sp>
    </p:spTree>
    <p:extLst>
      <p:ext uri="{BB962C8B-B14F-4D97-AF65-F5344CB8AC3E}">
        <p14:creationId xmlns:p14="http://schemas.microsoft.com/office/powerpoint/2010/main" val="2777611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4724400" y="1371600"/>
            <a:ext cx="2496581" cy="369332"/>
          </a:xfrm>
          <a:prstGeom prst="rect">
            <a:avLst/>
          </a:prstGeom>
          <a:noFill/>
          <a:ln w="9525">
            <a:noFill/>
            <a:miter lim="800000"/>
            <a:headEnd/>
            <a:tailEnd/>
          </a:ln>
        </p:spPr>
        <p:txBody>
          <a:bodyPr wrap="none">
            <a:spAutoFit/>
          </a:bodyPr>
          <a:lstStyle/>
          <a:p>
            <a:r>
              <a:rPr lang="en-US" b="1" dirty="0" smtClean="0">
                <a:solidFill>
                  <a:prstClr val="black"/>
                </a:solidFill>
              </a:rPr>
              <a:t>4/09/2013 Order Sheets</a:t>
            </a:r>
            <a:endParaRPr lang="en-US" b="1" dirty="0">
              <a:solidFill>
                <a:prstClr val="black"/>
              </a:solidFill>
            </a:endParaRPr>
          </a:p>
        </p:txBody>
      </p:sp>
      <p:sp>
        <p:nvSpPr>
          <p:cNvPr id="3" name="TextBox 2"/>
          <p:cNvSpPr txBox="1"/>
          <p:nvPr/>
        </p:nvSpPr>
        <p:spPr>
          <a:xfrm>
            <a:off x="838200" y="1752600"/>
            <a:ext cx="6155596" cy="461665"/>
          </a:xfrm>
          <a:prstGeom prst="rect">
            <a:avLst/>
          </a:prstGeom>
          <a:solidFill>
            <a:srgbClr val="FFFF00"/>
          </a:solidFill>
          <a:ln w="28575">
            <a:solidFill>
              <a:schemeClr val="tx1"/>
            </a:solidFill>
          </a:ln>
          <a:scene3d>
            <a:camera prst="orthographicFront"/>
            <a:lightRig rig="threePt" dir="t"/>
          </a:scene3d>
          <a:sp3d>
            <a:bevelT w="165100" prst="coolSlant"/>
          </a:sp3d>
        </p:spPr>
        <p:txBody>
          <a:bodyPr wrap="none" rtlCol="0">
            <a:spAutoFit/>
          </a:bodyPr>
          <a:lstStyle/>
          <a:p>
            <a:pPr algn="ctr"/>
            <a:r>
              <a:rPr lang="en-US" sz="2400" b="1" dirty="0" smtClean="0">
                <a:solidFill>
                  <a:prstClr val="black"/>
                </a:solidFill>
              </a:rPr>
              <a:t>PUBLISH YOUR ORDER SHEETS TO SMARTVIEW</a:t>
            </a:r>
            <a:endParaRPr lang="en-US" sz="2400" b="1" dirty="0">
              <a:solidFill>
                <a:prstClr val="black"/>
              </a:solidFill>
            </a:endParaRPr>
          </a:p>
        </p:txBody>
      </p:sp>
      <p:pic>
        <p:nvPicPr>
          <p:cNvPr id="1026" name="Picture 2"/>
          <p:cNvPicPr>
            <a:picLocks noChangeAspect="1" noChangeArrowheads="1"/>
          </p:cNvPicPr>
          <p:nvPr/>
        </p:nvPicPr>
        <p:blipFill>
          <a:blip r:embed="rId3" cstate="print"/>
          <a:srcRect/>
          <a:stretch>
            <a:fillRect/>
          </a:stretch>
        </p:blipFill>
        <p:spPr bwMode="auto">
          <a:xfrm>
            <a:off x="1905000" y="2362200"/>
            <a:ext cx="4895850" cy="207645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152400" y="4800600"/>
            <a:ext cx="3696872" cy="1295400"/>
          </a:xfrm>
          <a:prstGeom prst="rect">
            <a:avLst/>
          </a:prstGeom>
          <a:noFill/>
          <a:ln w="9525">
            <a:noFill/>
            <a:miter lim="800000"/>
            <a:headEnd/>
            <a:tailEnd/>
          </a:ln>
        </p:spPr>
      </p:pic>
      <p:sp>
        <p:nvSpPr>
          <p:cNvPr id="6" name="TextBox 5"/>
          <p:cNvSpPr txBox="1"/>
          <p:nvPr/>
        </p:nvSpPr>
        <p:spPr>
          <a:xfrm>
            <a:off x="762000" y="3048000"/>
            <a:ext cx="1752599" cy="830997"/>
          </a:xfrm>
          <a:prstGeom prst="rect">
            <a:avLst/>
          </a:prstGeom>
          <a:solidFill>
            <a:srgbClr val="1CC1D2"/>
          </a:solidFill>
          <a:ln w="28575">
            <a:solidFill>
              <a:schemeClr val="tx1"/>
            </a:solidFill>
          </a:ln>
          <a:scene3d>
            <a:camera prst="orthographicFront"/>
            <a:lightRig rig="threePt" dir="t"/>
          </a:scene3d>
          <a:sp3d>
            <a:bevelT w="165100" prst="coolSlant"/>
          </a:sp3d>
        </p:spPr>
        <p:txBody>
          <a:bodyPr wrap="square" rtlCol="0">
            <a:spAutoFit/>
          </a:bodyPr>
          <a:lstStyle/>
          <a:p>
            <a:r>
              <a:rPr lang="en-US" sz="1600" b="1" dirty="0" smtClean="0">
                <a:solidFill>
                  <a:prstClr val="black"/>
                </a:solidFill>
              </a:rPr>
              <a:t>* Documents </a:t>
            </a:r>
          </a:p>
          <a:p>
            <a:r>
              <a:rPr lang="en-US" sz="1600" b="1" dirty="0" smtClean="0">
                <a:solidFill>
                  <a:prstClr val="black"/>
                </a:solidFill>
              </a:rPr>
              <a:t>* Title Instructions  * Publish Button</a:t>
            </a:r>
            <a:endParaRPr lang="en-US" sz="1600" b="1" dirty="0">
              <a:solidFill>
                <a:prstClr val="black"/>
              </a:solidFill>
            </a:endParaRPr>
          </a:p>
        </p:txBody>
      </p:sp>
      <p:sp>
        <p:nvSpPr>
          <p:cNvPr id="7" name="TextBox 6"/>
          <p:cNvSpPr txBox="1"/>
          <p:nvPr/>
        </p:nvSpPr>
        <p:spPr>
          <a:xfrm>
            <a:off x="1600200" y="4648200"/>
            <a:ext cx="2034403" cy="369332"/>
          </a:xfrm>
          <a:prstGeom prst="rect">
            <a:avLst/>
          </a:prstGeom>
          <a:solidFill>
            <a:srgbClr val="FFC000"/>
          </a:solidFill>
          <a:ln w="28575">
            <a:solidFill>
              <a:schemeClr val="tx1"/>
            </a:solidFill>
          </a:ln>
          <a:scene3d>
            <a:camera prst="orthographicFront"/>
            <a:lightRig rig="threePt" dir="t"/>
          </a:scene3d>
          <a:sp3d>
            <a:bevelT w="165100" prst="coolSlant"/>
          </a:sp3d>
        </p:spPr>
        <p:txBody>
          <a:bodyPr wrap="none" rtlCol="0">
            <a:spAutoFit/>
          </a:bodyPr>
          <a:lstStyle/>
          <a:p>
            <a:pPr algn="ctr"/>
            <a:r>
              <a:rPr lang="en-US" b="1" dirty="0" smtClean="0">
                <a:solidFill>
                  <a:prstClr val="black"/>
                </a:solidFill>
              </a:rPr>
              <a:t>Click the No Button</a:t>
            </a:r>
            <a:endParaRPr lang="en-US" b="1" dirty="0">
              <a:solidFill>
                <a:prstClr val="black"/>
              </a:solidFill>
            </a:endParaRPr>
          </a:p>
        </p:txBody>
      </p:sp>
      <p:pic>
        <p:nvPicPr>
          <p:cNvPr id="1028" name="Picture 4"/>
          <p:cNvPicPr>
            <a:picLocks noChangeAspect="1" noChangeArrowheads="1"/>
          </p:cNvPicPr>
          <p:nvPr/>
        </p:nvPicPr>
        <p:blipFill>
          <a:blip r:embed="rId5" cstate="print"/>
          <a:srcRect/>
          <a:stretch>
            <a:fillRect/>
          </a:stretch>
        </p:blipFill>
        <p:spPr bwMode="auto">
          <a:xfrm>
            <a:off x="3886200" y="4343400"/>
            <a:ext cx="5922219" cy="2114550"/>
          </a:xfrm>
          <a:prstGeom prst="rect">
            <a:avLst/>
          </a:prstGeom>
          <a:noFill/>
          <a:ln w="9525">
            <a:noFill/>
            <a:miter lim="800000"/>
            <a:headEnd/>
            <a:tailEnd/>
          </a:ln>
        </p:spPr>
      </p:pic>
      <p:sp>
        <p:nvSpPr>
          <p:cNvPr id="9" name="TextBox 8"/>
          <p:cNvSpPr txBox="1"/>
          <p:nvPr/>
        </p:nvSpPr>
        <p:spPr>
          <a:xfrm>
            <a:off x="5943600" y="5105400"/>
            <a:ext cx="2687283" cy="830997"/>
          </a:xfrm>
          <a:prstGeom prst="rect">
            <a:avLst/>
          </a:prstGeom>
          <a:solidFill>
            <a:srgbClr val="9751CB"/>
          </a:solidFill>
          <a:ln w="28575">
            <a:solidFill>
              <a:schemeClr val="tx1"/>
            </a:solidFill>
          </a:ln>
          <a:scene3d>
            <a:camera prst="orthographicFront"/>
            <a:lightRig rig="threePt" dir="t"/>
          </a:scene3d>
          <a:sp3d>
            <a:bevelT w="165100" prst="coolSlant"/>
          </a:sp3d>
        </p:spPr>
        <p:txBody>
          <a:bodyPr wrap="square" rtlCol="0">
            <a:spAutoFit/>
          </a:bodyPr>
          <a:lstStyle/>
          <a:p>
            <a:pPr algn="ctr"/>
            <a:r>
              <a:rPr lang="en-US" sz="1600" b="1" dirty="0" smtClean="0">
                <a:solidFill>
                  <a:prstClr val="white"/>
                </a:solidFill>
              </a:rPr>
              <a:t>Use the Drop Down Menu to Publish to Open </a:t>
            </a:r>
          </a:p>
          <a:p>
            <a:pPr algn="ctr"/>
            <a:r>
              <a:rPr lang="en-US" sz="1600" b="1" dirty="0" smtClean="0">
                <a:solidFill>
                  <a:prstClr val="white"/>
                </a:solidFill>
              </a:rPr>
              <a:t>Order Documents</a:t>
            </a:r>
            <a:endParaRPr lang="en-US" sz="1600" b="1" dirty="0">
              <a:solidFill>
                <a:prstClr val="white"/>
              </a:solidFill>
            </a:endParaRPr>
          </a:p>
        </p:txBody>
      </p:sp>
      <p:pic>
        <p:nvPicPr>
          <p:cNvPr id="10" name="Picture 9" descr="Happy.bmp"/>
          <p:cNvPicPr>
            <a:picLocks noChangeAspect="1"/>
          </p:cNvPicPr>
          <p:nvPr/>
        </p:nvPicPr>
        <p:blipFill>
          <a:blip r:embed="rId6" cstate="print"/>
          <a:stretch>
            <a:fillRect/>
          </a:stretch>
        </p:blipFill>
        <p:spPr>
          <a:xfrm>
            <a:off x="6858000" y="3200400"/>
            <a:ext cx="1351429" cy="1238095"/>
          </a:xfrm>
          <a:prstGeom prst="rect">
            <a:avLst/>
          </a:prstGeom>
          <a:scene3d>
            <a:camera prst="orthographicFront"/>
            <a:lightRig rig="threePt" dir="t"/>
          </a:scene3d>
          <a:sp3d>
            <a:bevelT w="165100" prst="coolSlant"/>
          </a:sp3d>
        </p:spPr>
      </p:pic>
      <p:sp>
        <p:nvSpPr>
          <p:cNvPr id="11" name="5-Point Star 10"/>
          <p:cNvSpPr/>
          <p:nvPr/>
        </p:nvSpPr>
        <p:spPr>
          <a:xfrm>
            <a:off x="7010400" y="1752600"/>
            <a:ext cx="1600200" cy="1371600"/>
          </a:xfrm>
          <a:prstGeom prst="star5">
            <a:avLst/>
          </a:prstGeom>
          <a:ln>
            <a:solidFill>
              <a:schemeClr val="tx1"/>
            </a:solidFill>
          </a:ln>
          <a:effectLst>
            <a:glow rad="101600">
              <a:schemeClr val="accent1">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Nocal</a:t>
            </a:r>
            <a:endParaRPr lang="en-US" sz="1400" b="1" dirty="0">
              <a:solidFill>
                <a:prstClr val="white"/>
              </a:solidFill>
            </a:endParaRPr>
          </a:p>
        </p:txBody>
      </p:sp>
    </p:spTree>
    <p:extLst>
      <p:ext uri="{BB962C8B-B14F-4D97-AF65-F5344CB8AC3E}">
        <p14:creationId xmlns:p14="http://schemas.microsoft.com/office/powerpoint/2010/main" val="3436370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4953000" y="1371600"/>
            <a:ext cx="2141933" cy="353943"/>
          </a:xfrm>
          <a:prstGeom prst="rect">
            <a:avLst/>
          </a:prstGeom>
          <a:noFill/>
          <a:ln w="9525">
            <a:noFill/>
            <a:miter lim="800000"/>
            <a:headEnd/>
            <a:tailEnd/>
          </a:ln>
        </p:spPr>
        <p:txBody>
          <a:bodyPr wrap="none">
            <a:spAutoFit/>
          </a:bodyPr>
          <a:lstStyle/>
          <a:p>
            <a:r>
              <a:rPr lang="en-US" sz="1700" b="1" dirty="0" smtClean="0">
                <a:solidFill>
                  <a:prstClr val="black"/>
                </a:solidFill>
              </a:rPr>
              <a:t>4/5/2013 </a:t>
            </a:r>
            <a:r>
              <a:rPr lang="en-US" sz="1700" b="1" dirty="0">
                <a:solidFill>
                  <a:prstClr val="black"/>
                </a:solidFill>
              </a:rPr>
              <a:t>Impact v8.0</a:t>
            </a:r>
          </a:p>
        </p:txBody>
      </p:sp>
      <p:sp>
        <p:nvSpPr>
          <p:cNvPr id="3" name="TextBox 3"/>
          <p:cNvSpPr txBox="1">
            <a:spLocks noChangeArrowheads="1"/>
          </p:cNvSpPr>
          <p:nvPr/>
        </p:nvSpPr>
        <p:spPr bwMode="auto">
          <a:xfrm>
            <a:off x="1844040" y="1828800"/>
            <a:ext cx="3212867" cy="369332"/>
          </a:xfrm>
          <a:prstGeom prst="rect">
            <a:avLst/>
          </a:prstGeom>
          <a:noFill/>
          <a:ln w="9525">
            <a:noFill/>
            <a:miter lim="800000"/>
            <a:headEnd/>
            <a:tailEnd/>
          </a:ln>
        </p:spPr>
        <p:txBody>
          <a:bodyPr wrap="none">
            <a:spAutoFit/>
          </a:bodyPr>
          <a:lstStyle/>
          <a:p>
            <a:r>
              <a:rPr lang="en-US" b="1" dirty="0">
                <a:solidFill>
                  <a:prstClr val="black"/>
                </a:solidFill>
              </a:rPr>
              <a:t>BANKING MADE EASY! &amp; MORE</a:t>
            </a:r>
          </a:p>
        </p:txBody>
      </p:sp>
      <p:pic>
        <p:nvPicPr>
          <p:cNvPr id="4" name="Picture 3"/>
          <p:cNvPicPr>
            <a:picLocks noChangeAspect="1" noChangeArrowheads="1"/>
          </p:cNvPicPr>
          <p:nvPr/>
        </p:nvPicPr>
        <p:blipFill>
          <a:blip r:embed="rId3" cstate="print"/>
          <a:srcRect/>
          <a:stretch>
            <a:fillRect/>
          </a:stretch>
        </p:blipFill>
        <p:spPr bwMode="auto">
          <a:xfrm>
            <a:off x="335280" y="2286000"/>
            <a:ext cx="7040880" cy="1157288"/>
          </a:xfrm>
          <a:prstGeom prst="rect">
            <a:avLst/>
          </a:prstGeom>
          <a:noFill/>
          <a:ln w="9525">
            <a:noFill/>
            <a:miter lim="800000"/>
            <a:headEnd/>
            <a:tailEnd/>
          </a:ln>
        </p:spPr>
      </p:pic>
      <p:sp>
        <p:nvSpPr>
          <p:cNvPr id="5" name="Lightning Bolt 4"/>
          <p:cNvSpPr/>
          <p:nvPr/>
        </p:nvSpPr>
        <p:spPr>
          <a:xfrm>
            <a:off x="1905000" y="2209800"/>
            <a:ext cx="655320" cy="533400"/>
          </a:xfrm>
          <a:prstGeom prst="lightningBolt">
            <a:avLst/>
          </a:prstGeom>
          <a:solidFill>
            <a:srgbClr val="FFFF00"/>
          </a:solidFill>
          <a:effectLst>
            <a:glow rad="63500">
              <a:schemeClr val="accent2">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Lightning Bolt 5"/>
          <p:cNvSpPr/>
          <p:nvPr/>
        </p:nvSpPr>
        <p:spPr>
          <a:xfrm>
            <a:off x="3124200" y="2209800"/>
            <a:ext cx="624840" cy="533400"/>
          </a:xfrm>
          <a:prstGeom prst="lightningBolt">
            <a:avLst/>
          </a:prstGeom>
          <a:solidFill>
            <a:srgbClr val="FFFF00"/>
          </a:solidFill>
          <a:effectLst>
            <a:glow rad="63500">
              <a:schemeClr val="accent2">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 name="TextBox 6"/>
          <p:cNvSpPr txBox="1"/>
          <p:nvPr/>
        </p:nvSpPr>
        <p:spPr>
          <a:xfrm>
            <a:off x="502920" y="3048001"/>
            <a:ext cx="3017520" cy="584775"/>
          </a:xfrm>
          <a:prstGeom prst="rect">
            <a:avLst/>
          </a:prstGeom>
          <a:solidFill>
            <a:srgbClr val="FD9615"/>
          </a:solidFill>
          <a:ln w="28575">
            <a:solidFill>
              <a:schemeClr val="tx2"/>
            </a:solidFill>
          </a:ln>
          <a:effectLst>
            <a:glow rad="101600">
              <a:schemeClr val="accent6">
                <a:satMod val="175000"/>
                <a:alpha val="40000"/>
              </a:schemeClr>
            </a:glow>
          </a:effectLst>
          <a:scene3d>
            <a:camera prst="orthographicFront"/>
            <a:lightRig rig="threePt" dir="t"/>
          </a:scene3d>
          <a:sp3d>
            <a:bevelT w="165100" prst="coolSlant"/>
          </a:sp3d>
        </p:spPr>
        <p:txBody>
          <a:bodyPr>
            <a:spAutoFit/>
          </a:bodyPr>
          <a:lstStyle/>
          <a:p>
            <a:pPr algn="ctr">
              <a:defRPr/>
            </a:pPr>
            <a:r>
              <a:rPr lang="en-US" sz="1600" b="1" dirty="0">
                <a:solidFill>
                  <a:prstClr val="black"/>
                </a:solidFill>
              </a:rPr>
              <a:t>Select &amp; Edit Documents</a:t>
            </a:r>
          </a:p>
          <a:p>
            <a:pPr algn="ctr">
              <a:defRPr/>
            </a:pPr>
            <a:r>
              <a:rPr lang="en-US" sz="1600" b="1" dirty="0">
                <a:solidFill>
                  <a:prstClr val="black"/>
                </a:solidFill>
              </a:rPr>
              <a:t>“W” changed to “D”</a:t>
            </a:r>
          </a:p>
        </p:txBody>
      </p:sp>
      <p:pic>
        <p:nvPicPr>
          <p:cNvPr id="8" name="Picture 6"/>
          <p:cNvPicPr>
            <a:picLocks noChangeAspect="1" noChangeArrowheads="1"/>
          </p:cNvPicPr>
          <p:nvPr/>
        </p:nvPicPr>
        <p:blipFill>
          <a:blip r:embed="rId4" cstate="print"/>
          <a:srcRect/>
          <a:stretch>
            <a:fillRect/>
          </a:stretch>
        </p:blipFill>
        <p:spPr bwMode="auto">
          <a:xfrm>
            <a:off x="419100" y="3886200"/>
            <a:ext cx="3268980" cy="2489200"/>
          </a:xfrm>
          <a:prstGeom prst="rect">
            <a:avLst/>
          </a:prstGeom>
          <a:noFill/>
          <a:ln w="28575">
            <a:solidFill>
              <a:schemeClr val="tx2"/>
            </a:solidFill>
            <a:miter lim="800000"/>
            <a:headEnd/>
            <a:tailEnd/>
          </a:ln>
        </p:spPr>
      </p:pic>
      <p:sp>
        <p:nvSpPr>
          <p:cNvPr id="9" name="TextBox 8"/>
          <p:cNvSpPr txBox="1"/>
          <p:nvPr/>
        </p:nvSpPr>
        <p:spPr>
          <a:xfrm>
            <a:off x="4023360" y="3048001"/>
            <a:ext cx="3268980" cy="584775"/>
          </a:xfrm>
          <a:prstGeom prst="rect">
            <a:avLst/>
          </a:prstGeom>
          <a:solidFill>
            <a:srgbClr val="92D050"/>
          </a:solidFill>
          <a:ln w="28575">
            <a:solidFill>
              <a:schemeClr val="tx2"/>
            </a:solidFill>
          </a:ln>
          <a:effectLst>
            <a:glow rad="101600">
              <a:schemeClr val="accent5">
                <a:satMod val="175000"/>
                <a:alpha val="40000"/>
              </a:schemeClr>
            </a:glow>
          </a:effectLst>
          <a:scene3d>
            <a:camera prst="orthographicFront"/>
            <a:lightRig rig="threePt" dir="t"/>
          </a:scene3d>
          <a:sp3d>
            <a:bevelT w="165100" prst="coolSlant"/>
          </a:sp3d>
        </p:spPr>
        <p:txBody>
          <a:bodyPr>
            <a:spAutoFit/>
          </a:bodyPr>
          <a:lstStyle/>
          <a:p>
            <a:pPr algn="ctr">
              <a:defRPr/>
            </a:pPr>
            <a:r>
              <a:rPr lang="en-US" sz="1600" b="1" dirty="0">
                <a:solidFill>
                  <a:prstClr val="black"/>
                </a:solidFill>
              </a:rPr>
              <a:t>One Click to Create </a:t>
            </a:r>
          </a:p>
          <a:p>
            <a:pPr algn="ctr">
              <a:defRPr/>
            </a:pPr>
            <a:r>
              <a:rPr lang="en-US" sz="1600" b="1" dirty="0">
                <a:solidFill>
                  <a:prstClr val="black"/>
                </a:solidFill>
              </a:rPr>
              <a:t>Deposit Slips</a:t>
            </a:r>
          </a:p>
        </p:txBody>
      </p:sp>
      <p:pic>
        <p:nvPicPr>
          <p:cNvPr id="10" name="Picture 9" descr="Happy.bmp"/>
          <p:cNvPicPr>
            <a:picLocks noChangeAspect="1"/>
          </p:cNvPicPr>
          <p:nvPr/>
        </p:nvPicPr>
        <p:blipFill>
          <a:blip r:embed="rId5" cstate="print"/>
          <a:stretch>
            <a:fillRect/>
          </a:stretch>
        </p:blipFill>
        <p:spPr>
          <a:xfrm>
            <a:off x="4876800" y="3810000"/>
            <a:ext cx="1351429" cy="1238095"/>
          </a:xfrm>
          <a:prstGeom prst="rect">
            <a:avLst/>
          </a:prstGeom>
          <a:effectLst>
            <a:glow rad="139700">
              <a:schemeClr val="accent2">
                <a:satMod val="175000"/>
                <a:alpha val="40000"/>
              </a:schemeClr>
            </a:glow>
          </a:effectLst>
          <a:scene3d>
            <a:camera prst="orthographicFront"/>
            <a:lightRig rig="threePt" dir="t"/>
          </a:scene3d>
          <a:sp3d>
            <a:bevelT w="165100" prst="coolSlant"/>
          </a:sp3d>
        </p:spPr>
      </p:pic>
      <p:sp>
        <p:nvSpPr>
          <p:cNvPr id="11" name="TextBox 10"/>
          <p:cNvSpPr txBox="1"/>
          <p:nvPr/>
        </p:nvSpPr>
        <p:spPr>
          <a:xfrm>
            <a:off x="3581400" y="5105400"/>
            <a:ext cx="3863340" cy="1323439"/>
          </a:xfrm>
          <a:prstGeom prst="rect">
            <a:avLst/>
          </a:prstGeom>
          <a:solidFill>
            <a:schemeClr val="accent1">
              <a:lumMod val="60000"/>
              <a:lumOff val="40000"/>
            </a:schemeClr>
          </a:solidFill>
          <a:ln w="28575">
            <a:solidFill>
              <a:schemeClr val="tx2"/>
            </a:solidFill>
          </a:ln>
          <a:effectLst>
            <a:glow rad="101600">
              <a:schemeClr val="accent1">
                <a:satMod val="175000"/>
                <a:alpha val="40000"/>
              </a:schemeClr>
            </a:glow>
          </a:effectLst>
          <a:scene3d>
            <a:camera prst="orthographicFront"/>
            <a:lightRig rig="threePt" dir="t"/>
          </a:scene3d>
          <a:sp3d>
            <a:bevelT w="165100" prst="coolSlant"/>
          </a:sp3d>
        </p:spPr>
        <p:txBody>
          <a:bodyPr wrap="square">
            <a:spAutoFit/>
          </a:bodyPr>
          <a:lstStyle/>
          <a:p>
            <a:pPr algn="ctr">
              <a:defRPr/>
            </a:pPr>
            <a:r>
              <a:rPr lang="en-US" sz="1600" b="1" dirty="0" smtClean="0">
                <a:solidFill>
                  <a:prstClr val="black"/>
                </a:solidFill>
              </a:rPr>
              <a:t>To </a:t>
            </a:r>
            <a:r>
              <a:rPr lang="en-US" sz="1600" b="1" dirty="0">
                <a:solidFill>
                  <a:prstClr val="black"/>
                </a:solidFill>
              </a:rPr>
              <a:t>Cancel Files </a:t>
            </a:r>
            <a:r>
              <a:rPr lang="en-US" sz="1600" b="1" dirty="0" smtClean="0">
                <a:solidFill>
                  <a:prstClr val="black"/>
                </a:solidFill>
              </a:rPr>
              <a:t>Properly</a:t>
            </a:r>
          </a:p>
          <a:p>
            <a:pPr algn="ctr">
              <a:defRPr/>
            </a:pPr>
            <a:r>
              <a:rPr lang="en-US" sz="1600" b="1" dirty="0" smtClean="0">
                <a:solidFill>
                  <a:prstClr val="black"/>
                </a:solidFill>
              </a:rPr>
              <a:t>(File &gt; Modify File Status &gt; Cancel) </a:t>
            </a:r>
          </a:p>
          <a:p>
            <a:pPr algn="ctr">
              <a:defRPr/>
            </a:pPr>
            <a:r>
              <a:rPr lang="en-US" sz="1600" b="1" dirty="0" smtClean="0">
                <a:solidFill>
                  <a:prstClr val="black"/>
                </a:solidFill>
              </a:rPr>
              <a:t>Impact </a:t>
            </a:r>
            <a:r>
              <a:rPr lang="en-US" sz="1600" b="1" dirty="0">
                <a:solidFill>
                  <a:prstClr val="black"/>
                </a:solidFill>
              </a:rPr>
              <a:t>Nocal Auto-Emails Title For </a:t>
            </a:r>
            <a:r>
              <a:rPr lang="en-US" sz="1600" b="1" dirty="0" smtClean="0">
                <a:solidFill>
                  <a:prstClr val="black"/>
                </a:solidFill>
              </a:rPr>
              <a:t>You! </a:t>
            </a:r>
          </a:p>
          <a:p>
            <a:pPr algn="ctr">
              <a:defRPr/>
            </a:pPr>
            <a:r>
              <a:rPr lang="en-US" sz="1600" b="1" dirty="0" smtClean="0">
                <a:solidFill>
                  <a:prstClr val="black"/>
                </a:solidFill>
              </a:rPr>
              <a:t>Files Stay On Your Open Order Report </a:t>
            </a:r>
          </a:p>
          <a:p>
            <a:pPr algn="ctr">
              <a:defRPr/>
            </a:pPr>
            <a:r>
              <a:rPr lang="en-US" sz="1600" b="1" dirty="0" smtClean="0">
                <a:solidFill>
                  <a:prstClr val="black"/>
                </a:solidFill>
              </a:rPr>
              <a:t>If You Don’t Cancel Them In Impact!</a:t>
            </a:r>
          </a:p>
        </p:txBody>
      </p:sp>
      <p:sp>
        <p:nvSpPr>
          <p:cNvPr id="14" name="5-Point Star 13"/>
          <p:cNvSpPr/>
          <p:nvPr/>
        </p:nvSpPr>
        <p:spPr>
          <a:xfrm>
            <a:off x="6705600" y="3429000"/>
            <a:ext cx="1600200" cy="1371600"/>
          </a:xfrm>
          <a:prstGeom prst="star5">
            <a:avLst/>
          </a:prstGeom>
          <a:ln>
            <a:solidFill>
              <a:schemeClr val="tx1"/>
            </a:solidFill>
          </a:ln>
          <a:effectLst>
            <a:glow rad="101600">
              <a:schemeClr val="accent1">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Nocal</a:t>
            </a:r>
            <a:endParaRPr lang="en-US" sz="1400" b="1" dirty="0">
              <a:solidFill>
                <a:prstClr val="white"/>
              </a:solidFill>
            </a:endParaRPr>
          </a:p>
        </p:txBody>
      </p:sp>
      <p:sp>
        <p:nvSpPr>
          <p:cNvPr id="13" name="Lightning Bolt 12"/>
          <p:cNvSpPr/>
          <p:nvPr/>
        </p:nvSpPr>
        <p:spPr>
          <a:xfrm>
            <a:off x="152400" y="3429000"/>
            <a:ext cx="762000" cy="533400"/>
          </a:xfrm>
          <a:prstGeom prst="lightningBolt">
            <a:avLst/>
          </a:prstGeom>
          <a:solidFill>
            <a:srgbClr val="FFFF00"/>
          </a:solidFill>
          <a:effectLst>
            <a:glow rad="63500">
              <a:schemeClr val="accent2">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Tree>
    <p:extLst>
      <p:ext uri="{BB962C8B-B14F-4D97-AF65-F5344CB8AC3E}">
        <p14:creationId xmlns:p14="http://schemas.microsoft.com/office/powerpoint/2010/main" val="3791174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4953000" y="1371600"/>
            <a:ext cx="2141933" cy="353943"/>
          </a:xfrm>
          <a:prstGeom prst="rect">
            <a:avLst/>
          </a:prstGeom>
          <a:noFill/>
          <a:ln w="9525">
            <a:noFill/>
            <a:miter lim="800000"/>
            <a:headEnd/>
            <a:tailEnd/>
          </a:ln>
        </p:spPr>
        <p:txBody>
          <a:bodyPr wrap="none">
            <a:spAutoFit/>
          </a:bodyPr>
          <a:lstStyle/>
          <a:p>
            <a:r>
              <a:rPr lang="en-US" sz="1700" b="1" dirty="0" smtClean="0">
                <a:solidFill>
                  <a:prstClr val="black"/>
                </a:solidFill>
              </a:rPr>
              <a:t>4/5/2013 </a:t>
            </a:r>
            <a:r>
              <a:rPr lang="en-US" sz="1700" b="1" dirty="0">
                <a:solidFill>
                  <a:prstClr val="black"/>
                </a:solidFill>
              </a:rPr>
              <a:t>Impact v8.0</a:t>
            </a:r>
          </a:p>
        </p:txBody>
      </p:sp>
      <p:sp>
        <p:nvSpPr>
          <p:cNvPr id="3" name="TextBox 3"/>
          <p:cNvSpPr txBox="1">
            <a:spLocks noChangeArrowheads="1"/>
          </p:cNvSpPr>
          <p:nvPr/>
        </p:nvSpPr>
        <p:spPr bwMode="auto">
          <a:xfrm>
            <a:off x="1844040" y="1828800"/>
            <a:ext cx="3212867" cy="369332"/>
          </a:xfrm>
          <a:prstGeom prst="rect">
            <a:avLst/>
          </a:prstGeom>
          <a:noFill/>
          <a:ln w="9525">
            <a:noFill/>
            <a:miter lim="800000"/>
            <a:headEnd/>
            <a:tailEnd/>
          </a:ln>
        </p:spPr>
        <p:txBody>
          <a:bodyPr wrap="none">
            <a:spAutoFit/>
          </a:bodyPr>
          <a:lstStyle/>
          <a:p>
            <a:r>
              <a:rPr lang="en-US" b="1" dirty="0">
                <a:solidFill>
                  <a:prstClr val="black"/>
                </a:solidFill>
              </a:rPr>
              <a:t>BANKING MADE EASY! &amp; MORE</a:t>
            </a:r>
          </a:p>
        </p:txBody>
      </p:sp>
      <p:pic>
        <p:nvPicPr>
          <p:cNvPr id="4" name="Picture 3"/>
          <p:cNvPicPr>
            <a:picLocks noChangeAspect="1" noChangeArrowheads="1"/>
          </p:cNvPicPr>
          <p:nvPr/>
        </p:nvPicPr>
        <p:blipFill>
          <a:blip r:embed="rId3" cstate="print"/>
          <a:srcRect/>
          <a:stretch>
            <a:fillRect/>
          </a:stretch>
        </p:blipFill>
        <p:spPr bwMode="auto">
          <a:xfrm>
            <a:off x="335280" y="2286000"/>
            <a:ext cx="7040880" cy="1157288"/>
          </a:xfrm>
          <a:prstGeom prst="rect">
            <a:avLst/>
          </a:prstGeom>
          <a:noFill/>
          <a:ln w="9525">
            <a:noFill/>
            <a:miter lim="800000"/>
            <a:headEnd/>
            <a:tailEnd/>
          </a:ln>
          <a:effectLst>
            <a:glow rad="101600">
              <a:schemeClr val="accent5">
                <a:satMod val="175000"/>
                <a:alpha val="40000"/>
              </a:schemeClr>
            </a:glow>
          </a:effectLst>
        </p:spPr>
      </p:pic>
      <p:sp>
        <p:nvSpPr>
          <p:cNvPr id="5" name="Lightning Bolt 4"/>
          <p:cNvSpPr/>
          <p:nvPr/>
        </p:nvSpPr>
        <p:spPr>
          <a:xfrm>
            <a:off x="1905000" y="2209800"/>
            <a:ext cx="655320" cy="533400"/>
          </a:xfrm>
          <a:prstGeom prst="lightningBolt">
            <a:avLst/>
          </a:prstGeom>
          <a:solidFill>
            <a:srgbClr val="FFFF00"/>
          </a:solidFill>
          <a:effectLst>
            <a:glow rad="63500">
              <a:schemeClr val="accent2">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Lightning Bolt 5"/>
          <p:cNvSpPr/>
          <p:nvPr/>
        </p:nvSpPr>
        <p:spPr>
          <a:xfrm>
            <a:off x="3124200" y="2209800"/>
            <a:ext cx="624840" cy="533400"/>
          </a:xfrm>
          <a:prstGeom prst="lightningBolt">
            <a:avLst/>
          </a:prstGeom>
          <a:solidFill>
            <a:srgbClr val="FFFF00"/>
          </a:solidFill>
          <a:effectLst>
            <a:glow rad="63500">
              <a:schemeClr val="accent2">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 name="TextBox 6"/>
          <p:cNvSpPr txBox="1"/>
          <p:nvPr/>
        </p:nvSpPr>
        <p:spPr>
          <a:xfrm>
            <a:off x="502920" y="3048001"/>
            <a:ext cx="3017520" cy="584775"/>
          </a:xfrm>
          <a:prstGeom prst="rect">
            <a:avLst/>
          </a:prstGeom>
          <a:solidFill>
            <a:srgbClr val="FD9615"/>
          </a:solidFill>
          <a:ln w="28575">
            <a:solidFill>
              <a:schemeClr val="tx2"/>
            </a:solidFill>
          </a:ln>
          <a:effectLst>
            <a:glow rad="101600">
              <a:schemeClr val="accent6">
                <a:satMod val="175000"/>
                <a:alpha val="40000"/>
              </a:schemeClr>
            </a:glow>
          </a:effectLst>
          <a:scene3d>
            <a:camera prst="orthographicFront"/>
            <a:lightRig rig="threePt" dir="t"/>
          </a:scene3d>
          <a:sp3d>
            <a:bevelT w="165100" prst="coolSlant"/>
          </a:sp3d>
        </p:spPr>
        <p:txBody>
          <a:bodyPr>
            <a:spAutoFit/>
          </a:bodyPr>
          <a:lstStyle/>
          <a:p>
            <a:pPr algn="ctr">
              <a:defRPr/>
            </a:pPr>
            <a:r>
              <a:rPr lang="en-US" sz="1600" b="1" dirty="0">
                <a:solidFill>
                  <a:prstClr val="black"/>
                </a:solidFill>
              </a:rPr>
              <a:t>Select &amp; Edit Documents</a:t>
            </a:r>
          </a:p>
          <a:p>
            <a:pPr algn="ctr">
              <a:defRPr/>
            </a:pPr>
            <a:r>
              <a:rPr lang="en-US" sz="1600" b="1" dirty="0">
                <a:solidFill>
                  <a:prstClr val="black"/>
                </a:solidFill>
              </a:rPr>
              <a:t>“W” changed to “D”</a:t>
            </a:r>
          </a:p>
        </p:txBody>
      </p:sp>
      <p:sp>
        <p:nvSpPr>
          <p:cNvPr id="8" name="TextBox 7"/>
          <p:cNvSpPr txBox="1"/>
          <p:nvPr/>
        </p:nvSpPr>
        <p:spPr>
          <a:xfrm>
            <a:off x="4023360" y="3048001"/>
            <a:ext cx="3268980" cy="584775"/>
          </a:xfrm>
          <a:prstGeom prst="rect">
            <a:avLst/>
          </a:prstGeom>
          <a:solidFill>
            <a:srgbClr val="92D050"/>
          </a:solidFill>
          <a:ln w="28575">
            <a:solidFill>
              <a:schemeClr val="tx2"/>
            </a:solidFill>
          </a:ln>
          <a:effectLst>
            <a:glow rad="139700">
              <a:schemeClr val="accent5">
                <a:satMod val="175000"/>
                <a:alpha val="40000"/>
              </a:schemeClr>
            </a:glow>
          </a:effectLst>
          <a:scene3d>
            <a:camera prst="orthographicFront"/>
            <a:lightRig rig="threePt" dir="t"/>
          </a:scene3d>
          <a:sp3d>
            <a:bevelT w="165100" prst="coolSlant"/>
          </a:sp3d>
        </p:spPr>
        <p:txBody>
          <a:bodyPr>
            <a:spAutoFit/>
          </a:bodyPr>
          <a:lstStyle/>
          <a:p>
            <a:pPr algn="ctr">
              <a:defRPr/>
            </a:pPr>
            <a:r>
              <a:rPr lang="en-US" sz="1600" b="1" dirty="0">
                <a:solidFill>
                  <a:prstClr val="black"/>
                </a:solidFill>
              </a:rPr>
              <a:t>One Click to Create </a:t>
            </a:r>
          </a:p>
          <a:p>
            <a:pPr algn="ctr">
              <a:defRPr/>
            </a:pPr>
            <a:r>
              <a:rPr lang="en-US" sz="1600" b="1" dirty="0">
                <a:solidFill>
                  <a:prstClr val="black"/>
                </a:solidFill>
              </a:rPr>
              <a:t>Deposit Slips</a:t>
            </a:r>
          </a:p>
        </p:txBody>
      </p:sp>
      <p:pic>
        <p:nvPicPr>
          <p:cNvPr id="9" name="Picture 6"/>
          <p:cNvPicPr>
            <a:picLocks noChangeAspect="1" noChangeArrowheads="1"/>
          </p:cNvPicPr>
          <p:nvPr/>
        </p:nvPicPr>
        <p:blipFill>
          <a:blip r:embed="rId4" cstate="print"/>
          <a:srcRect/>
          <a:stretch>
            <a:fillRect/>
          </a:stretch>
        </p:blipFill>
        <p:spPr bwMode="auto">
          <a:xfrm>
            <a:off x="419100" y="3886200"/>
            <a:ext cx="3268980" cy="2489200"/>
          </a:xfrm>
          <a:prstGeom prst="rect">
            <a:avLst/>
          </a:prstGeom>
          <a:noFill/>
          <a:ln w="9525">
            <a:noFill/>
            <a:miter lim="800000"/>
            <a:headEnd/>
            <a:tailEnd/>
          </a:ln>
        </p:spPr>
      </p:pic>
      <p:pic>
        <p:nvPicPr>
          <p:cNvPr id="11" name="Picture 10" descr="Happy.bmp"/>
          <p:cNvPicPr>
            <a:picLocks noChangeAspect="1"/>
          </p:cNvPicPr>
          <p:nvPr/>
        </p:nvPicPr>
        <p:blipFill>
          <a:blip r:embed="rId5" cstate="print"/>
          <a:stretch>
            <a:fillRect/>
          </a:stretch>
        </p:blipFill>
        <p:spPr>
          <a:xfrm>
            <a:off x="4876800" y="3810000"/>
            <a:ext cx="1351429" cy="1238095"/>
          </a:xfrm>
          <a:prstGeom prst="rect">
            <a:avLst/>
          </a:prstGeom>
          <a:effectLst>
            <a:glow rad="228600">
              <a:schemeClr val="accent2">
                <a:satMod val="175000"/>
                <a:alpha val="40000"/>
              </a:schemeClr>
            </a:glow>
          </a:effectLst>
          <a:scene3d>
            <a:camera prst="orthographicFront"/>
            <a:lightRig rig="threePt" dir="t"/>
          </a:scene3d>
          <a:sp3d>
            <a:bevelT w="165100" prst="coolSlant"/>
          </a:sp3d>
        </p:spPr>
      </p:pic>
      <p:sp>
        <p:nvSpPr>
          <p:cNvPr id="12" name="Lightning Bolt 11"/>
          <p:cNvSpPr/>
          <p:nvPr/>
        </p:nvSpPr>
        <p:spPr>
          <a:xfrm>
            <a:off x="152400" y="3429000"/>
            <a:ext cx="762000" cy="533400"/>
          </a:xfrm>
          <a:prstGeom prst="lightningBolt">
            <a:avLst/>
          </a:prstGeom>
          <a:solidFill>
            <a:srgbClr val="FFFF00"/>
          </a:solidFill>
          <a:effectLst>
            <a:glow rad="63500">
              <a:schemeClr val="accent2">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3" name="5-Point Star 12"/>
          <p:cNvSpPr/>
          <p:nvPr/>
        </p:nvSpPr>
        <p:spPr>
          <a:xfrm>
            <a:off x="6705600" y="3429000"/>
            <a:ext cx="1600200" cy="1371600"/>
          </a:xfrm>
          <a:prstGeom prst="star5">
            <a:avLst/>
          </a:prstGeom>
          <a:ln>
            <a:solidFill>
              <a:schemeClr val="tx1"/>
            </a:solidFill>
          </a:ln>
          <a:effectLst>
            <a:glow rad="101600">
              <a:schemeClr val="accent1">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Socal</a:t>
            </a:r>
            <a:endParaRPr lang="en-US" sz="1400" b="1" dirty="0">
              <a:solidFill>
                <a:prstClr val="white"/>
              </a:solidFill>
            </a:endParaRPr>
          </a:p>
        </p:txBody>
      </p:sp>
      <p:sp>
        <p:nvSpPr>
          <p:cNvPr id="14" name="TextBox 13"/>
          <p:cNvSpPr txBox="1"/>
          <p:nvPr/>
        </p:nvSpPr>
        <p:spPr>
          <a:xfrm>
            <a:off x="3429000" y="5181600"/>
            <a:ext cx="3962400" cy="1323439"/>
          </a:xfrm>
          <a:prstGeom prst="rect">
            <a:avLst/>
          </a:prstGeom>
          <a:solidFill>
            <a:schemeClr val="accent1">
              <a:lumMod val="60000"/>
              <a:lumOff val="40000"/>
            </a:schemeClr>
          </a:solidFill>
          <a:ln w="28575">
            <a:solidFill>
              <a:schemeClr val="tx2"/>
            </a:solidFill>
          </a:ln>
          <a:effectLst>
            <a:glow rad="101600">
              <a:schemeClr val="accent1">
                <a:satMod val="175000"/>
                <a:alpha val="40000"/>
              </a:schemeClr>
            </a:glow>
          </a:effectLst>
          <a:scene3d>
            <a:camera prst="orthographicFront"/>
            <a:lightRig rig="threePt" dir="t"/>
          </a:scene3d>
          <a:sp3d>
            <a:bevelT w="165100" prst="coolSlant"/>
          </a:sp3d>
        </p:spPr>
        <p:txBody>
          <a:bodyPr wrap="square">
            <a:spAutoFit/>
          </a:bodyPr>
          <a:lstStyle/>
          <a:p>
            <a:pPr algn="ctr">
              <a:defRPr/>
            </a:pPr>
            <a:r>
              <a:rPr lang="en-US" sz="1600" b="1" dirty="0" smtClean="0">
                <a:solidFill>
                  <a:prstClr val="black"/>
                </a:solidFill>
              </a:rPr>
              <a:t>To Cancel </a:t>
            </a:r>
            <a:r>
              <a:rPr lang="en-US" sz="1600" b="1" dirty="0">
                <a:solidFill>
                  <a:prstClr val="black"/>
                </a:solidFill>
              </a:rPr>
              <a:t>Files </a:t>
            </a:r>
            <a:r>
              <a:rPr lang="en-US" sz="1600" b="1" dirty="0" smtClean="0">
                <a:solidFill>
                  <a:prstClr val="black"/>
                </a:solidFill>
              </a:rPr>
              <a:t>Properly</a:t>
            </a:r>
          </a:p>
          <a:p>
            <a:pPr algn="ctr">
              <a:defRPr/>
            </a:pPr>
            <a:r>
              <a:rPr lang="en-US" sz="1600" b="1" dirty="0" smtClean="0">
                <a:solidFill>
                  <a:prstClr val="black"/>
                </a:solidFill>
              </a:rPr>
              <a:t>(File &gt; Modify File Status &gt; Cancel) </a:t>
            </a:r>
          </a:p>
          <a:p>
            <a:pPr algn="ctr">
              <a:defRPr/>
            </a:pPr>
            <a:r>
              <a:rPr lang="en-US" sz="1600" b="1" dirty="0" smtClean="0">
                <a:solidFill>
                  <a:prstClr val="black"/>
                </a:solidFill>
              </a:rPr>
              <a:t>Files Stay On Your Open Order Report </a:t>
            </a:r>
          </a:p>
          <a:p>
            <a:pPr algn="ctr">
              <a:defRPr/>
            </a:pPr>
            <a:r>
              <a:rPr lang="en-US" sz="1600" b="1" dirty="0" smtClean="0">
                <a:solidFill>
                  <a:prstClr val="black"/>
                </a:solidFill>
              </a:rPr>
              <a:t>If You Don’t Cancel Them In Impact!</a:t>
            </a:r>
          </a:p>
          <a:p>
            <a:pPr algn="ctr">
              <a:defRPr/>
            </a:pPr>
            <a:r>
              <a:rPr lang="en-US" sz="1600" b="1" dirty="0" smtClean="0">
                <a:solidFill>
                  <a:prstClr val="black"/>
                </a:solidFill>
              </a:rPr>
              <a:t>Email Copy of Cancelled Order Sheet to Title</a:t>
            </a:r>
          </a:p>
        </p:txBody>
      </p:sp>
    </p:spTree>
    <p:extLst>
      <p:ext uri="{BB962C8B-B14F-4D97-AF65-F5344CB8AC3E}">
        <p14:creationId xmlns:p14="http://schemas.microsoft.com/office/powerpoint/2010/main" val="2277532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4876800" y="1371600"/>
            <a:ext cx="2374368" cy="369332"/>
          </a:xfrm>
          <a:prstGeom prst="rect">
            <a:avLst/>
          </a:prstGeom>
          <a:noFill/>
          <a:ln w="9525">
            <a:noFill/>
            <a:miter lim="800000"/>
            <a:headEnd/>
            <a:tailEnd/>
          </a:ln>
        </p:spPr>
        <p:txBody>
          <a:bodyPr wrap="none">
            <a:spAutoFit/>
          </a:bodyPr>
          <a:lstStyle/>
          <a:p>
            <a:r>
              <a:rPr lang="en-US" b="1" dirty="0" smtClean="0">
                <a:solidFill>
                  <a:prstClr val="black"/>
                </a:solidFill>
              </a:rPr>
              <a:t>3/22/2013 </a:t>
            </a:r>
            <a:r>
              <a:rPr lang="en-US" b="1" dirty="0">
                <a:solidFill>
                  <a:prstClr val="black"/>
                </a:solidFill>
              </a:rPr>
              <a:t>Impact v8.0</a:t>
            </a:r>
          </a:p>
        </p:txBody>
      </p:sp>
      <p:pic>
        <p:nvPicPr>
          <p:cNvPr id="1028" name="Picture 4"/>
          <p:cNvPicPr>
            <a:picLocks noChangeAspect="1" noChangeArrowheads="1"/>
          </p:cNvPicPr>
          <p:nvPr/>
        </p:nvPicPr>
        <p:blipFill>
          <a:blip r:embed="rId3" cstate="print"/>
          <a:srcRect/>
          <a:stretch>
            <a:fillRect/>
          </a:stretch>
        </p:blipFill>
        <p:spPr bwMode="auto">
          <a:xfrm>
            <a:off x="609600" y="2667000"/>
            <a:ext cx="6038850" cy="2019300"/>
          </a:xfrm>
          <a:prstGeom prst="rect">
            <a:avLst/>
          </a:prstGeom>
          <a:noFill/>
          <a:ln w="9525">
            <a:noFill/>
            <a:miter lim="800000"/>
            <a:headEnd/>
            <a:tailEnd/>
          </a:ln>
          <a:effectLst>
            <a:glow rad="228600">
              <a:schemeClr val="accent6">
                <a:satMod val="175000"/>
                <a:alpha val="40000"/>
              </a:schemeClr>
            </a:glow>
          </a:effectLst>
        </p:spPr>
      </p:pic>
      <p:pic>
        <p:nvPicPr>
          <p:cNvPr id="1029" name="Picture 5"/>
          <p:cNvPicPr>
            <a:picLocks noChangeAspect="1" noChangeArrowheads="1"/>
          </p:cNvPicPr>
          <p:nvPr/>
        </p:nvPicPr>
        <p:blipFill>
          <a:blip r:embed="rId4" cstate="print"/>
          <a:srcRect/>
          <a:stretch>
            <a:fillRect/>
          </a:stretch>
        </p:blipFill>
        <p:spPr bwMode="auto">
          <a:xfrm>
            <a:off x="533400" y="5029200"/>
            <a:ext cx="6372225" cy="1400175"/>
          </a:xfrm>
          <a:prstGeom prst="rect">
            <a:avLst/>
          </a:prstGeom>
          <a:noFill/>
          <a:ln w="9525">
            <a:noFill/>
            <a:miter lim="800000"/>
            <a:headEnd/>
            <a:tailEnd/>
          </a:ln>
          <a:effectLst>
            <a:glow rad="228600">
              <a:schemeClr val="accent6">
                <a:satMod val="175000"/>
                <a:alpha val="40000"/>
              </a:schemeClr>
            </a:glow>
          </a:effectLst>
        </p:spPr>
      </p:pic>
      <p:sp>
        <p:nvSpPr>
          <p:cNvPr id="7" name="TextBox 6"/>
          <p:cNvSpPr txBox="1"/>
          <p:nvPr/>
        </p:nvSpPr>
        <p:spPr>
          <a:xfrm>
            <a:off x="1600200" y="1905000"/>
            <a:ext cx="4066498" cy="646331"/>
          </a:xfrm>
          <a:prstGeom prst="rect">
            <a:avLst/>
          </a:prstGeom>
          <a:solidFill>
            <a:srgbClr val="FFC000"/>
          </a:solidFill>
          <a:ln w="28575">
            <a:solidFill>
              <a:schemeClr val="tx1"/>
            </a:solidFill>
          </a:ln>
          <a:scene3d>
            <a:camera prst="orthographicFront"/>
            <a:lightRig rig="threePt" dir="t"/>
          </a:scene3d>
          <a:sp3d>
            <a:bevelT w="165100" prst="coolSlant"/>
          </a:sp3d>
        </p:spPr>
        <p:txBody>
          <a:bodyPr wrap="none" rtlCol="0">
            <a:spAutoFit/>
          </a:bodyPr>
          <a:lstStyle/>
          <a:p>
            <a:r>
              <a:rPr lang="en-US" sz="3600" b="1" dirty="0" smtClean="0">
                <a:solidFill>
                  <a:prstClr val="black"/>
                </a:solidFill>
              </a:rPr>
              <a:t>ACCESS TO IMPACT8</a:t>
            </a:r>
            <a:endParaRPr lang="en-US" sz="3600" b="1" dirty="0">
              <a:solidFill>
                <a:prstClr val="black"/>
              </a:solidFill>
            </a:endParaRPr>
          </a:p>
        </p:txBody>
      </p:sp>
      <p:pic>
        <p:nvPicPr>
          <p:cNvPr id="8" name="Picture 7" descr="Happy.bmp"/>
          <p:cNvPicPr>
            <a:picLocks noChangeAspect="1"/>
          </p:cNvPicPr>
          <p:nvPr/>
        </p:nvPicPr>
        <p:blipFill>
          <a:blip r:embed="rId5" cstate="print"/>
          <a:stretch>
            <a:fillRect/>
          </a:stretch>
        </p:blipFill>
        <p:spPr>
          <a:xfrm>
            <a:off x="6096000" y="1981200"/>
            <a:ext cx="1351429" cy="1238095"/>
          </a:xfrm>
          <a:prstGeom prst="rect">
            <a:avLst/>
          </a:prstGeom>
          <a:effectLst>
            <a:glow rad="228600">
              <a:schemeClr val="accent5">
                <a:satMod val="175000"/>
                <a:alpha val="40000"/>
              </a:schemeClr>
            </a:glow>
          </a:effectLst>
          <a:scene3d>
            <a:camera prst="orthographicFront"/>
            <a:lightRig rig="threePt" dir="t"/>
          </a:scene3d>
          <a:sp3d>
            <a:bevelT w="165100" prst="coolSlant"/>
          </a:sp3d>
        </p:spPr>
      </p:pic>
      <p:sp>
        <p:nvSpPr>
          <p:cNvPr id="9" name="Lightning Bolt 8"/>
          <p:cNvSpPr/>
          <p:nvPr/>
        </p:nvSpPr>
        <p:spPr>
          <a:xfrm>
            <a:off x="228600" y="2743200"/>
            <a:ext cx="838200" cy="609600"/>
          </a:xfrm>
          <a:prstGeom prst="lightningBolt">
            <a:avLst/>
          </a:prstGeom>
          <a:solidFill>
            <a:srgbClr val="FFFF00"/>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0" name="Lightning Bolt 9"/>
          <p:cNvSpPr/>
          <p:nvPr/>
        </p:nvSpPr>
        <p:spPr>
          <a:xfrm>
            <a:off x="1371600" y="5029200"/>
            <a:ext cx="838200" cy="609600"/>
          </a:xfrm>
          <a:prstGeom prst="lightningBolt">
            <a:avLst/>
          </a:prstGeom>
          <a:solidFill>
            <a:srgbClr val="FFFF00"/>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1" name="Lightning Bolt 10"/>
          <p:cNvSpPr/>
          <p:nvPr/>
        </p:nvSpPr>
        <p:spPr>
          <a:xfrm>
            <a:off x="304800" y="2743200"/>
            <a:ext cx="762000" cy="609600"/>
          </a:xfrm>
          <a:prstGeom prst="lightningBolt">
            <a:avLst/>
          </a:prstGeom>
          <a:solidFill>
            <a:srgbClr val="FFFF00"/>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2" name="Lightning Bolt 11"/>
          <p:cNvSpPr/>
          <p:nvPr/>
        </p:nvSpPr>
        <p:spPr>
          <a:xfrm flipH="1">
            <a:off x="6324600" y="5105400"/>
            <a:ext cx="838200" cy="533400"/>
          </a:xfrm>
          <a:prstGeom prst="lightningBolt">
            <a:avLst/>
          </a:prstGeom>
          <a:solidFill>
            <a:srgbClr val="FFFF00"/>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3" name="TextBox 12"/>
          <p:cNvSpPr txBox="1"/>
          <p:nvPr/>
        </p:nvSpPr>
        <p:spPr>
          <a:xfrm>
            <a:off x="1566755" y="3276600"/>
            <a:ext cx="2332754" cy="400110"/>
          </a:xfrm>
          <a:prstGeom prst="rect">
            <a:avLst/>
          </a:prstGeom>
          <a:solidFill>
            <a:srgbClr val="9751CB"/>
          </a:solidFill>
          <a:ln w="28575">
            <a:solidFill>
              <a:schemeClr val="tx1"/>
            </a:solidFill>
          </a:ln>
          <a:scene3d>
            <a:camera prst="orthographicFront"/>
            <a:lightRig rig="threePt" dir="t"/>
          </a:scene3d>
          <a:sp3d>
            <a:bevelT w="165100" prst="coolSlant"/>
          </a:sp3d>
        </p:spPr>
        <p:txBody>
          <a:bodyPr wrap="none" rtlCol="0">
            <a:spAutoFit/>
          </a:bodyPr>
          <a:lstStyle/>
          <a:p>
            <a:pPr algn="ctr"/>
            <a:r>
              <a:rPr lang="en-US" sz="2000" b="1" dirty="0" smtClean="0">
                <a:solidFill>
                  <a:prstClr val="white"/>
                </a:solidFill>
              </a:rPr>
              <a:t>Click Impact8 Folder</a:t>
            </a:r>
            <a:endParaRPr lang="en-US" sz="2000" b="1" dirty="0">
              <a:solidFill>
                <a:prstClr val="white"/>
              </a:solidFill>
            </a:endParaRPr>
          </a:p>
        </p:txBody>
      </p:sp>
      <p:sp>
        <p:nvSpPr>
          <p:cNvPr id="14" name="TextBox 13"/>
          <p:cNvSpPr txBox="1"/>
          <p:nvPr/>
        </p:nvSpPr>
        <p:spPr>
          <a:xfrm>
            <a:off x="1761165" y="6019800"/>
            <a:ext cx="5271251" cy="400110"/>
          </a:xfrm>
          <a:prstGeom prst="rect">
            <a:avLst/>
          </a:prstGeom>
          <a:solidFill>
            <a:srgbClr val="1CC1D2"/>
          </a:solidFill>
          <a:ln w="28575">
            <a:solidFill>
              <a:schemeClr val="tx1"/>
            </a:solidFill>
          </a:ln>
          <a:scene3d>
            <a:camera prst="orthographicFront"/>
            <a:lightRig rig="threePt" dir="t"/>
          </a:scene3d>
          <a:sp3d>
            <a:bevelT w="165100" prst="coolSlant"/>
          </a:sp3d>
        </p:spPr>
        <p:txBody>
          <a:bodyPr wrap="none" rtlCol="0">
            <a:spAutoFit/>
          </a:bodyPr>
          <a:lstStyle/>
          <a:p>
            <a:pPr algn="ctr"/>
            <a:r>
              <a:rPr lang="en-US" sz="2000" b="1" dirty="0" smtClean="0">
                <a:solidFill>
                  <a:prstClr val="black"/>
                </a:solidFill>
              </a:rPr>
              <a:t>Click Impact 8 Escrow OR Impact 8 Title to Open</a:t>
            </a:r>
            <a:endParaRPr lang="en-US" sz="2000" b="1" dirty="0">
              <a:solidFill>
                <a:prstClr val="black"/>
              </a:solidFill>
            </a:endParaRPr>
          </a:p>
        </p:txBody>
      </p:sp>
    </p:spTree>
    <p:extLst>
      <p:ext uri="{BB962C8B-B14F-4D97-AF65-F5344CB8AC3E}">
        <p14:creationId xmlns:p14="http://schemas.microsoft.com/office/powerpoint/2010/main" val="639966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4876800" y="1371600"/>
            <a:ext cx="2374368" cy="369332"/>
          </a:xfrm>
          <a:prstGeom prst="rect">
            <a:avLst/>
          </a:prstGeom>
          <a:noFill/>
          <a:ln w="9525">
            <a:noFill/>
            <a:miter lim="800000"/>
            <a:headEnd/>
            <a:tailEnd/>
          </a:ln>
        </p:spPr>
        <p:txBody>
          <a:bodyPr wrap="none">
            <a:spAutoFit/>
          </a:bodyPr>
          <a:lstStyle/>
          <a:p>
            <a:r>
              <a:rPr lang="en-US" b="1" dirty="0" smtClean="0">
                <a:solidFill>
                  <a:prstClr val="black"/>
                </a:solidFill>
              </a:rPr>
              <a:t>3/21/2013 </a:t>
            </a:r>
            <a:r>
              <a:rPr lang="en-US" b="1" dirty="0">
                <a:solidFill>
                  <a:prstClr val="black"/>
                </a:solidFill>
              </a:rPr>
              <a:t>Impact v8.0</a:t>
            </a:r>
          </a:p>
        </p:txBody>
      </p:sp>
      <p:sp>
        <p:nvSpPr>
          <p:cNvPr id="4" name="TextBox 3"/>
          <p:cNvSpPr txBox="1"/>
          <p:nvPr/>
        </p:nvSpPr>
        <p:spPr>
          <a:xfrm>
            <a:off x="1066800" y="2209800"/>
            <a:ext cx="5554919" cy="523220"/>
          </a:xfrm>
          <a:prstGeom prst="rect">
            <a:avLst/>
          </a:prstGeom>
          <a:solidFill>
            <a:srgbClr val="92D050"/>
          </a:solidFill>
          <a:ln w="28575">
            <a:solidFill>
              <a:schemeClr val="tx1"/>
            </a:solidFill>
          </a:ln>
          <a:effectLst>
            <a:glow rad="101600">
              <a:schemeClr val="accent5">
                <a:satMod val="175000"/>
                <a:alpha val="40000"/>
              </a:schemeClr>
            </a:glow>
          </a:effectLst>
          <a:scene3d>
            <a:camera prst="orthographicFront"/>
            <a:lightRig rig="threePt" dir="t"/>
          </a:scene3d>
          <a:sp3d>
            <a:bevelT w="165100" prst="coolSlant"/>
          </a:sp3d>
        </p:spPr>
        <p:txBody>
          <a:bodyPr wrap="none" rtlCol="0">
            <a:spAutoFit/>
          </a:bodyPr>
          <a:lstStyle/>
          <a:p>
            <a:r>
              <a:rPr lang="en-US" sz="2800" b="1" dirty="0" smtClean="0">
                <a:solidFill>
                  <a:prstClr val="black"/>
                </a:solidFill>
              </a:rPr>
              <a:t>1099S Reportable Transaction Types</a:t>
            </a:r>
            <a:endParaRPr lang="en-US" sz="2800" b="1" dirty="0">
              <a:solidFill>
                <a:prstClr val="black"/>
              </a:solidFill>
            </a:endParaRPr>
          </a:p>
        </p:txBody>
      </p:sp>
      <p:sp>
        <p:nvSpPr>
          <p:cNvPr id="5" name="TextBox 4"/>
          <p:cNvSpPr txBox="1"/>
          <p:nvPr/>
        </p:nvSpPr>
        <p:spPr>
          <a:xfrm>
            <a:off x="1784672" y="3124200"/>
            <a:ext cx="3948646" cy="1015663"/>
          </a:xfrm>
          <a:prstGeom prst="rect">
            <a:avLst/>
          </a:prstGeom>
          <a:solidFill>
            <a:schemeClr val="accent5">
              <a:lumMod val="60000"/>
              <a:lumOff val="40000"/>
            </a:schemeClr>
          </a:solidFill>
          <a:ln w="28575">
            <a:solidFill>
              <a:schemeClr val="tx1"/>
            </a:solidFill>
          </a:ln>
          <a:effectLst>
            <a:glow rad="101600">
              <a:schemeClr val="accent1">
                <a:satMod val="175000"/>
                <a:alpha val="40000"/>
              </a:schemeClr>
            </a:glow>
          </a:effectLst>
          <a:scene3d>
            <a:camera prst="orthographicFront"/>
            <a:lightRig rig="threePt" dir="t"/>
          </a:scene3d>
          <a:sp3d>
            <a:bevelT w="165100" prst="coolSlant"/>
          </a:sp3d>
        </p:spPr>
        <p:txBody>
          <a:bodyPr wrap="none" rtlCol="0">
            <a:spAutoFit/>
          </a:bodyPr>
          <a:lstStyle/>
          <a:p>
            <a:pPr algn="ctr"/>
            <a:r>
              <a:rPr lang="en-US" sz="2000" b="1" dirty="0" smtClean="0">
                <a:solidFill>
                  <a:prstClr val="black"/>
                </a:solidFill>
              </a:rPr>
              <a:t>IRS Reportable and Exchange Boxes</a:t>
            </a:r>
          </a:p>
          <a:p>
            <a:pPr algn="ctr"/>
            <a:r>
              <a:rPr lang="en-US" sz="2000" b="1" dirty="0" smtClean="0">
                <a:solidFill>
                  <a:prstClr val="black"/>
                </a:solidFill>
              </a:rPr>
              <a:t>Will Turn Gray When Transaction</a:t>
            </a:r>
          </a:p>
          <a:p>
            <a:pPr algn="ctr"/>
            <a:r>
              <a:rPr lang="en-US" sz="2000" b="1" dirty="0" smtClean="0">
                <a:solidFill>
                  <a:prstClr val="black"/>
                </a:solidFill>
              </a:rPr>
              <a:t>Type is Non-Reportable!!!</a:t>
            </a:r>
            <a:endParaRPr lang="en-US" sz="2000" b="1" dirty="0">
              <a:solidFill>
                <a:prstClr val="black"/>
              </a:solidFill>
            </a:endParaRPr>
          </a:p>
        </p:txBody>
      </p:sp>
      <p:pic>
        <p:nvPicPr>
          <p:cNvPr id="6" name="Picture 5" descr="Happy.bmp"/>
          <p:cNvPicPr>
            <a:picLocks noChangeAspect="1"/>
          </p:cNvPicPr>
          <p:nvPr/>
        </p:nvPicPr>
        <p:blipFill>
          <a:blip r:embed="rId3" cstate="print"/>
          <a:stretch>
            <a:fillRect/>
          </a:stretch>
        </p:blipFill>
        <p:spPr>
          <a:xfrm>
            <a:off x="6019800" y="3124200"/>
            <a:ext cx="1351429" cy="1238095"/>
          </a:xfrm>
          <a:prstGeom prst="rect">
            <a:avLst/>
          </a:prstGeom>
          <a:scene3d>
            <a:camera prst="orthographicFront"/>
            <a:lightRig rig="threePt" dir="t"/>
          </a:scene3d>
          <a:sp3d>
            <a:bevelT w="165100" prst="coolSlant"/>
          </a:sp3d>
        </p:spPr>
      </p:pic>
      <p:pic>
        <p:nvPicPr>
          <p:cNvPr id="1028" name="Picture 4"/>
          <p:cNvPicPr>
            <a:picLocks noChangeAspect="1" noChangeArrowheads="1"/>
          </p:cNvPicPr>
          <p:nvPr/>
        </p:nvPicPr>
        <p:blipFill>
          <a:blip r:embed="rId4" cstate="print"/>
          <a:srcRect/>
          <a:stretch>
            <a:fillRect/>
          </a:stretch>
        </p:blipFill>
        <p:spPr bwMode="auto">
          <a:xfrm>
            <a:off x="762000" y="4724400"/>
            <a:ext cx="6010275" cy="781050"/>
          </a:xfrm>
          <a:prstGeom prst="rect">
            <a:avLst/>
          </a:prstGeom>
          <a:noFill/>
          <a:ln w="9525">
            <a:solidFill>
              <a:srgbClr val="FD9615"/>
            </a:solidFill>
            <a:miter lim="800000"/>
            <a:headEnd/>
            <a:tailEnd/>
          </a:ln>
          <a:effectLst>
            <a:glow rad="139700">
              <a:schemeClr val="accent4">
                <a:satMod val="175000"/>
                <a:alpha val="40000"/>
              </a:schemeClr>
            </a:glow>
          </a:effectLst>
        </p:spPr>
      </p:pic>
    </p:spTree>
    <p:extLst>
      <p:ext uri="{BB962C8B-B14F-4D97-AF65-F5344CB8AC3E}">
        <p14:creationId xmlns:p14="http://schemas.microsoft.com/office/powerpoint/2010/main" val="2732742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4495800" y="1371600"/>
            <a:ext cx="2732158" cy="369332"/>
          </a:xfrm>
          <a:prstGeom prst="rect">
            <a:avLst/>
          </a:prstGeom>
          <a:noFill/>
          <a:ln w="9525">
            <a:noFill/>
            <a:miter lim="800000"/>
            <a:headEnd/>
            <a:tailEnd/>
          </a:ln>
        </p:spPr>
        <p:txBody>
          <a:bodyPr wrap="none">
            <a:spAutoFit/>
          </a:bodyPr>
          <a:lstStyle/>
          <a:p>
            <a:r>
              <a:rPr lang="en-US" b="1" dirty="0" smtClean="0">
                <a:solidFill>
                  <a:prstClr val="black"/>
                </a:solidFill>
              </a:rPr>
              <a:t>3/20/2013 Naf Is Your Tool</a:t>
            </a:r>
            <a:endParaRPr lang="en-US" b="1" dirty="0">
              <a:solidFill>
                <a:prstClr val="black"/>
              </a:solidFill>
            </a:endParaRPr>
          </a:p>
        </p:txBody>
      </p:sp>
      <p:pic>
        <p:nvPicPr>
          <p:cNvPr id="1026" name="Picture 2"/>
          <p:cNvPicPr>
            <a:picLocks noChangeAspect="1" noChangeArrowheads="1"/>
          </p:cNvPicPr>
          <p:nvPr/>
        </p:nvPicPr>
        <p:blipFill>
          <a:blip r:embed="rId3" cstate="print"/>
          <a:srcRect/>
          <a:stretch>
            <a:fillRect/>
          </a:stretch>
        </p:blipFill>
        <p:spPr bwMode="auto">
          <a:xfrm>
            <a:off x="4419600" y="1981200"/>
            <a:ext cx="3039774" cy="4533900"/>
          </a:xfrm>
          <a:prstGeom prst="rect">
            <a:avLst/>
          </a:prstGeom>
          <a:noFill/>
          <a:ln w="28575">
            <a:solidFill>
              <a:schemeClr val="tx1"/>
            </a:solidFill>
            <a:miter lim="800000"/>
            <a:headEnd/>
            <a:tailEnd/>
          </a:ln>
          <a:scene3d>
            <a:camera prst="orthographicFront"/>
            <a:lightRig rig="threePt" dir="t"/>
          </a:scene3d>
          <a:sp3d>
            <a:bevelT w="165100" prst="coolSlant"/>
          </a:sp3d>
        </p:spPr>
      </p:pic>
      <p:pic>
        <p:nvPicPr>
          <p:cNvPr id="1027" name="Picture 3"/>
          <p:cNvPicPr>
            <a:picLocks noChangeAspect="1" noChangeArrowheads="1"/>
          </p:cNvPicPr>
          <p:nvPr/>
        </p:nvPicPr>
        <p:blipFill>
          <a:blip r:embed="rId4" cstate="print"/>
          <a:srcRect/>
          <a:stretch>
            <a:fillRect/>
          </a:stretch>
        </p:blipFill>
        <p:spPr bwMode="auto">
          <a:xfrm>
            <a:off x="457200" y="3657600"/>
            <a:ext cx="3271838" cy="2801179"/>
          </a:xfrm>
          <a:prstGeom prst="rect">
            <a:avLst/>
          </a:prstGeom>
          <a:noFill/>
          <a:ln w="9525">
            <a:noFill/>
            <a:miter lim="800000"/>
            <a:headEnd/>
            <a:tailEnd/>
          </a:ln>
        </p:spPr>
      </p:pic>
      <p:sp>
        <p:nvSpPr>
          <p:cNvPr id="5" name="TextBox 4"/>
          <p:cNvSpPr txBox="1"/>
          <p:nvPr/>
        </p:nvSpPr>
        <p:spPr>
          <a:xfrm>
            <a:off x="1676400" y="2514600"/>
            <a:ext cx="2870080" cy="1015663"/>
          </a:xfrm>
          <a:prstGeom prst="rect">
            <a:avLst/>
          </a:prstGeom>
          <a:solidFill>
            <a:srgbClr val="92D050"/>
          </a:solidFill>
          <a:ln w="28575">
            <a:solidFill>
              <a:schemeClr val="tx1"/>
            </a:solidFill>
          </a:ln>
          <a:effectLst>
            <a:glow rad="101600">
              <a:schemeClr val="accent5">
                <a:satMod val="175000"/>
                <a:alpha val="40000"/>
              </a:schemeClr>
            </a:glow>
          </a:effectLst>
          <a:scene3d>
            <a:camera prst="orthographicFront"/>
            <a:lightRig rig="threePt" dir="t"/>
          </a:scene3d>
          <a:sp3d>
            <a:bevelT w="165100" prst="coolSlant"/>
          </a:sp3d>
        </p:spPr>
        <p:txBody>
          <a:bodyPr wrap="none" rtlCol="0">
            <a:spAutoFit/>
          </a:bodyPr>
          <a:lstStyle/>
          <a:p>
            <a:pPr algn="ctr"/>
            <a:r>
              <a:rPr lang="en-US" sz="2000" b="1" dirty="0" smtClean="0">
                <a:solidFill>
                  <a:prstClr val="black"/>
                </a:solidFill>
              </a:rPr>
              <a:t>Naf &gt; Add &amp; Modify</a:t>
            </a:r>
          </a:p>
          <a:p>
            <a:pPr algn="ctr"/>
            <a:r>
              <a:rPr lang="en-US" sz="2000" b="1" dirty="0" smtClean="0">
                <a:solidFill>
                  <a:prstClr val="black"/>
                </a:solidFill>
              </a:rPr>
              <a:t>Double Click on the Entry</a:t>
            </a:r>
          </a:p>
          <a:p>
            <a:pPr algn="ctr"/>
            <a:r>
              <a:rPr lang="en-US" sz="2000" b="1" dirty="0" smtClean="0">
                <a:solidFill>
                  <a:prstClr val="black"/>
                </a:solidFill>
              </a:rPr>
              <a:t>You Want to Modify</a:t>
            </a:r>
            <a:endParaRPr lang="en-US" sz="2000" b="1" dirty="0">
              <a:solidFill>
                <a:prstClr val="black"/>
              </a:solidFill>
            </a:endParaRPr>
          </a:p>
        </p:txBody>
      </p:sp>
      <p:sp>
        <p:nvSpPr>
          <p:cNvPr id="6" name="TextBox 5"/>
          <p:cNvSpPr txBox="1"/>
          <p:nvPr/>
        </p:nvSpPr>
        <p:spPr>
          <a:xfrm>
            <a:off x="838200" y="1752600"/>
            <a:ext cx="2869182" cy="523220"/>
          </a:xfrm>
          <a:prstGeom prst="rect">
            <a:avLst/>
          </a:prstGeom>
          <a:solidFill>
            <a:srgbClr val="FFFF00"/>
          </a:solidFill>
          <a:ln w="28575">
            <a:solidFill>
              <a:schemeClr val="tx1"/>
            </a:solidFill>
          </a:ln>
          <a:effectLst>
            <a:glow rad="101600">
              <a:schemeClr val="accent6">
                <a:satMod val="175000"/>
                <a:alpha val="40000"/>
              </a:schemeClr>
            </a:glow>
          </a:effectLst>
          <a:scene3d>
            <a:camera prst="orthographicFront"/>
            <a:lightRig rig="threePt" dir="t"/>
          </a:scene3d>
          <a:sp3d>
            <a:bevelT w="165100" prst="coolSlant"/>
          </a:sp3d>
        </p:spPr>
        <p:txBody>
          <a:bodyPr wrap="square" rtlCol="0">
            <a:spAutoFit/>
          </a:bodyPr>
          <a:lstStyle/>
          <a:p>
            <a:r>
              <a:rPr lang="en-US" sz="2800" b="1" dirty="0" smtClean="0">
                <a:solidFill>
                  <a:prstClr val="black"/>
                </a:solidFill>
              </a:rPr>
              <a:t>MODIFY THE NAF:</a:t>
            </a:r>
            <a:endParaRPr lang="en-US" sz="2800" dirty="0">
              <a:solidFill>
                <a:prstClr val="black"/>
              </a:solidFill>
            </a:endParaRPr>
          </a:p>
        </p:txBody>
      </p:sp>
      <p:sp>
        <p:nvSpPr>
          <p:cNvPr id="7" name="TextBox 6"/>
          <p:cNvSpPr txBox="1"/>
          <p:nvPr/>
        </p:nvSpPr>
        <p:spPr>
          <a:xfrm>
            <a:off x="6781800" y="2133600"/>
            <a:ext cx="2634119" cy="707886"/>
          </a:xfrm>
          <a:prstGeom prst="rect">
            <a:avLst/>
          </a:prstGeom>
          <a:solidFill>
            <a:schemeClr val="accent1">
              <a:lumMod val="60000"/>
              <a:lumOff val="40000"/>
            </a:schemeClr>
          </a:solidFill>
          <a:ln w="28575">
            <a:solidFill>
              <a:schemeClr val="tx1"/>
            </a:solidFill>
          </a:ln>
          <a:effectLst>
            <a:glow rad="101600">
              <a:schemeClr val="accent1">
                <a:satMod val="175000"/>
                <a:alpha val="40000"/>
              </a:schemeClr>
            </a:glow>
          </a:effectLst>
          <a:scene3d>
            <a:camera prst="orthographicFront"/>
            <a:lightRig rig="threePt" dir="t"/>
          </a:scene3d>
          <a:sp3d>
            <a:bevelT w="165100" prst="coolSlant"/>
          </a:sp3d>
        </p:spPr>
        <p:txBody>
          <a:bodyPr wrap="none" rtlCol="0">
            <a:spAutoFit/>
          </a:bodyPr>
          <a:lstStyle/>
          <a:p>
            <a:pPr algn="ctr"/>
            <a:r>
              <a:rPr lang="en-US" sz="2000" b="1" dirty="0" smtClean="0">
                <a:solidFill>
                  <a:prstClr val="black"/>
                </a:solidFill>
              </a:rPr>
              <a:t>Box Will Pop Up So </a:t>
            </a:r>
          </a:p>
          <a:p>
            <a:pPr algn="ctr"/>
            <a:r>
              <a:rPr lang="en-US" sz="2000" b="1" dirty="0" smtClean="0">
                <a:solidFill>
                  <a:prstClr val="black"/>
                </a:solidFill>
              </a:rPr>
              <a:t>You Can Make Changes</a:t>
            </a:r>
          </a:p>
        </p:txBody>
      </p:sp>
      <p:sp>
        <p:nvSpPr>
          <p:cNvPr id="8" name="Lightning Bolt 7"/>
          <p:cNvSpPr/>
          <p:nvPr/>
        </p:nvSpPr>
        <p:spPr>
          <a:xfrm>
            <a:off x="228600" y="5105400"/>
            <a:ext cx="685800" cy="685800"/>
          </a:xfrm>
          <a:prstGeom prst="lightningBolt">
            <a:avLst/>
          </a:prstGeom>
          <a:solidFill>
            <a:srgbClr val="FFFF00"/>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9" name="Picture 8" descr="Happy.bmp"/>
          <p:cNvPicPr>
            <a:picLocks noChangeAspect="1"/>
          </p:cNvPicPr>
          <p:nvPr/>
        </p:nvPicPr>
        <p:blipFill>
          <a:blip r:embed="rId5" cstate="print"/>
          <a:stretch>
            <a:fillRect/>
          </a:stretch>
        </p:blipFill>
        <p:spPr>
          <a:xfrm>
            <a:off x="228600" y="2362200"/>
            <a:ext cx="1351429" cy="1238095"/>
          </a:xfrm>
          <a:prstGeom prst="rect">
            <a:avLst/>
          </a:prstGeom>
          <a:effectLst>
            <a:glow rad="101600">
              <a:schemeClr val="accent1">
                <a:satMod val="175000"/>
                <a:alpha val="40000"/>
              </a:schemeClr>
            </a:glow>
          </a:effectLst>
          <a:scene3d>
            <a:camera prst="orthographicFront"/>
            <a:lightRig rig="threePt" dir="t"/>
          </a:scene3d>
          <a:sp3d>
            <a:bevelT w="165100" prst="coolSlant"/>
          </a:sp3d>
        </p:spPr>
      </p:pic>
      <p:sp>
        <p:nvSpPr>
          <p:cNvPr id="10" name="Rectangle 9"/>
          <p:cNvSpPr/>
          <p:nvPr/>
        </p:nvSpPr>
        <p:spPr>
          <a:xfrm>
            <a:off x="6324600" y="3657600"/>
            <a:ext cx="3352800" cy="1877437"/>
          </a:xfrm>
          <a:prstGeom prst="rect">
            <a:avLst/>
          </a:prstGeom>
          <a:solidFill>
            <a:schemeClr val="accent4">
              <a:lumMod val="60000"/>
              <a:lumOff val="40000"/>
            </a:schemeClr>
          </a:solidFill>
          <a:ln w="28575">
            <a:solidFill>
              <a:schemeClr val="tx1"/>
            </a:solidFill>
          </a:ln>
          <a:effectLst>
            <a:glow rad="101600">
              <a:schemeClr val="accent6">
                <a:satMod val="175000"/>
                <a:alpha val="40000"/>
              </a:schemeClr>
            </a:glow>
          </a:effectLst>
          <a:scene3d>
            <a:camera prst="orthographicFront"/>
            <a:lightRig rig="threePt" dir="t"/>
          </a:scene3d>
          <a:sp3d>
            <a:bevelT w="165100" prst="coolSlant"/>
          </a:sp3d>
        </p:spPr>
        <p:txBody>
          <a:bodyPr wrap="square">
            <a:spAutoFit/>
          </a:bodyPr>
          <a:lstStyle/>
          <a:p>
            <a:pPr algn="ctr"/>
            <a:r>
              <a:rPr lang="en-US" sz="1600" b="1" dirty="0" smtClean="0">
                <a:solidFill>
                  <a:prstClr val="black"/>
                </a:solidFill>
              </a:rPr>
              <a:t>FIND COMPANY NAMES</a:t>
            </a:r>
          </a:p>
          <a:p>
            <a:pPr algn="ctr"/>
            <a:r>
              <a:rPr lang="en-US" sz="1600" b="1" dirty="0" smtClean="0">
                <a:solidFill>
                  <a:prstClr val="black"/>
                </a:solidFill>
              </a:rPr>
              <a:t>AND INDIVIDUALS!</a:t>
            </a:r>
          </a:p>
          <a:p>
            <a:pPr algn="just"/>
            <a:r>
              <a:rPr lang="en-US" sz="1400" b="1" dirty="0" smtClean="0">
                <a:solidFill>
                  <a:prstClr val="black"/>
                </a:solidFill>
              </a:rPr>
              <a:t>In this example, David was the search parameter.  David &amp; all companies with individuals with the name David is pulled into the search results.  A last name will drill down to more specifics.  </a:t>
            </a:r>
          </a:p>
          <a:p>
            <a:pPr algn="ctr"/>
            <a:r>
              <a:rPr lang="en-US" sz="1400" b="1" dirty="0" smtClean="0">
                <a:solidFill>
                  <a:prstClr val="black"/>
                </a:solidFill>
              </a:rPr>
              <a:t>% IS A WILDCARD!</a:t>
            </a:r>
            <a:endParaRPr lang="en-US" sz="1400" b="1" dirty="0">
              <a:solidFill>
                <a:prstClr val="black"/>
              </a:solidFill>
            </a:endParaRPr>
          </a:p>
        </p:txBody>
      </p:sp>
    </p:spTree>
    <p:extLst>
      <p:ext uri="{BB962C8B-B14F-4D97-AF65-F5344CB8AC3E}">
        <p14:creationId xmlns:p14="http://schemas.microsoft.com/office/powerpoint/2010/main" val="2956116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4876800" y="1371600"/>
            <a:ext cx="2374368" cy="369332"/>
          </a:xfrm>
          <a:prstGeom prst="rect">
            <a:avLst/>
          </a:prstGeom>
          <a:noFill/>
          <a:ln w="9525">
            <a:noFill/>
            <a:miter lim="800000"/>
            <a:headEnd/>
            <a:tailEnd/>
          </a:ln>
        </p:spPr>
        <p:txBody>
          <a:bodyPr wrap="none">
            <a:spAutoFit/>
          </a:bodyPr>
          <a:lstStyle/>
          <a:p>
            <a:r>
              <a:rPr lang="en-US" b="1" dirty="0" smtClean="0">
                <a:solidFill>
                  <a:prstClr val="black"/>
                </a:solidFill>
              </a:rPr>
              <a:t>3/19/2013 </a:t>
            </a:r>
            <a:r>
              <a:rPr lang="en-US" b="1" dirty="0">
                <a:solidFill>
                  <a:prstClr val="black"/>
                </a:solidFill>
              </a:rPr>
              <a:t>Impact v8.0</a:t>
            </a:r>
          </a:p>
        </p:txBody>
      </p:sp>
      <p:sp>
        <p:nvSpPr>
          <p:cNvPr id="6" name="TextBox 5"/>
          <p:cNvSpPr txBox="1"/>
          <p:nvPr/>
        </p:nvSpPr>
        <p:spPr>
          <a:xfrm>
            <a:off x="685800" y="1828800"/>
            <a:ext cx="3429144" cy="369332"/>
          </a:xfrm>
          <a:prstGeom prst="rect">
            <a:avLst/>
          </a:prstGeom>
          <a:solidFill>
            <a:schemeClr val="accent2">
              <a:lumMod val="60000"/>
              <a:lumOff val="40000"/>
            </a:schemeClr>
          </a:solidFill>
          <a:ln w="28575">
            <a:solidFill>
              <a:schemeClr val="tx2"/>
            </a:solidFill>
          </a:ln>
          <a:effectLst>
            <a:glow rad="101600">
              <a:schemeClr val="accent2">
                <a:satMod val="175000"/>
                <a:alpha val="40000"/>
              </a:schemeClr>
            </a:glow>
          </a:effectLst>
          <a:scene3d>
            <a:camera prst="orthographicFront"/>
            <a:lightRig rig="threePt" dir="t"/>
          </a:scene3d>
          <a:sp3d>
            <a:bevelT w="165100" prst="coolSlant"/>
          </a:sp3d>
        </p:spPr>
        <p:txBody>
          <a:bodyPr wrap="none">
            <a:spAutoFit/>
          </a:bodyPr>
          <a:lstStyle/>
          <a:p>
            <a:pPr algn="ctr">
              <a:defRPr/>
            </a:pPr>
            <a:r>
              <a:rPr lang="en-US" b="1" dirty="0">
                <a:solidFill>
                  <a:prstClr val="black"/>
                </a:solidFill>
              </a:rPr>
              <a:t>New Document List Location!</a:t>
            </a:r>
          </a:p>
        </p:txBody>
      </p:sp>
      <p:pic>
        <p:nvPicPr>
          <p:cNvPr id="7" name="Picture 3"/>
          <p:cNvPicPr>
            <a:picLocks noChangeAspect="1" noChangeArrowheads="1"/>
          </p:cNvPicPr>
          <p:nvPr/>
        </p:nvPicPr>
        <p:blipFill>
          <a:blip r:embed="rId3" cstate="print"/>
          <a:srcRect/>
          <a:stretch>
            <a:fillRect/>
          </a:stretch>
        </p:blipFill>
        <p:spPr bwMode="auto">
          <a:xfrm>
            <a:off x="228600" y="2362200"/>
            <a:ext cx="4486275" cy="2528888"/>
          </a:xfrm>
          <a:prstGeom prst="rect">
            <a:avLst/>
          </a:prstGeom>
          <a:noFill/>
          <a:ln w="9525">
            <a:noFill/>
            <a:miter lim="800000"/>
            <a:headEnd/>
            <a:tailEnd/>
          </a:ln>
        </p:spPr>
      </p:pic>
      <p:sp>
        <p:nvSpPr>
          <p:cNvPr id="8" name="Lightning Bolt 7"/>
          <p:cNvSpPr/>
          <p:nvPr/>
        </p:nvSpPr>
        <p:spPr>
          <a:xfrm>
            <a:off x="304800" y="2057400"/>
            <a:ext cx="838200" cy="609600"/>
          </a:xfrm>
          <a:prstGeom prst="lightningBolt">
            <a:avLst/>
          </a:prstGeom>
          <a:solidFill>
            <a:srgbClr val="FFFF00"/>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9" name="TextBox 8"/>
          <p:cNvSpPr txBox="1"/>
          <p:nvPr/>
        </p:nvSpPr>
        <p:spPr>
          <a:xfrm>
            <a:off x="3740564" y="2667000"/>
            <a:ext cx="3053336" cy="338554"/>
          </a:xfrm>
          <a:prstGeom prst="rect">
            <a:avLst/>
          </a:prstGeom>
          <a:solidFill>
            <a:schemeClr val="accent1">
              <a:lumMod val="60000"/>
              <a:lumOff val="40000"/>
            </a:schemeClr>
          </a:solidFill>
          <a:ln w="28575">
            <a:solidFill>
              <a:schemeClr val="tx2"/>
            </a:solidFill>
          </a:ln>
          <a:effectLst>
            <a:glow rad="101600">
              <a:schemeClr val="accent1">
                <a:satMod val="175000"/>
                <a:alpha val="40000"/>
              </a:schemeClr>
            </a:glow>
          </a:effectLst>
          <a:scene3d>
            <a:camera prst="orthographicFront"/>
            <a:lightRig rig="threePt" dir="t"/>
          </a:scene3d>
          <a:sp3d>
            <a:bevelT w="165100" prst="coolSlant"/>
          </a:sp3d>
        </p:spPr>
        <p:txBody>
          <a:bodyPr wrap="none">
            <a:spAutoFit/>
          </a:bodyPr>
          <a:lstStyle/>
          <a:p>
            <a:pPr algn="ctr">
              <a:defRPr/>
            </a:pPr>
            <a:r>
              <a:rPr lang="en-US" sz="1600" b="1" dirty="0">
                <a:solidFill>
                  <a:prstClr val="black"/>
                </a:solidFill>
              </a:rPr>
              <a:t>Double Click to Open a Document</a:t>
            </a:r>
          </a:p>
        </p:txBody>
      </p:sp>
      <p:sp>
        <p:nvSpPr>
          <p:cNvPr id="10" name="TextBox 9"/>
          <p:cNvSpPr txBox="1"/>
          <p:nvPr/>
        </p:nvSpPr>
        <p:spPr>
          <a:xfrm>
            <a:off x="381000" y="3200400"/>
            <a:ext cx="3655168" cy="523220"/>
          </a:xfrm>
          <a:prstGeom prst="rect">
            <a:avLst/>
          </a:prstGeom>
          <a:solidFill>
            <a:srgbClr val="92D050"/>
          </a:solidFill>
          <a:ln w="28575">
            <a:solidFill>
              <a:schemeClr val="tx2"/>
            </a:solidFill>
          </a:ln>
          <a:effectLst>
            <a:glow rad="101600">
              <a:schemeClr val="accent3">
                <a:satMod val="175000"/>
                <a:alpha val="40000"/>
              </a:schemeClr>
            </a:glow>
          </a:effectLst>
          <a:scene3d>
            <a:camera prst="orthographicFront"/>
            <a:lightRig rig="threePt" dir="t"/>
          </a:scene3d>
          <a:sp3d>
            <a:bevelT w="165100" prst="coolSlant"/>
          </a:sp3d>
        </p:spPr>
        <p:txBody>
          <a:bodyPr wrap="none">
            <a:spAutoFit/>
          </a:bodyPr>
          <a:lstStyle/>
          <a:p>
            <a:pPr>
              <a:defRPr/>
            </a:pPr>
            <a:r>
              <a:rPr lang="en-US" sz="1400" b="1" dirty="0">
                <a:solidFill>
                  <a:prstClr val="black"/>
                </a:solidFill>
              </a:rPr>
              <a:t>Bold </a:t>
            </a:r>
            <a:r>
              <a:rPr lang="en-US" sz="1400" b="1" dirty="0">
                <a:solidFill>
                  <a:srgbClr val="C00000"/>
                </a:solidFill>
              </a:rPr>
              <a:t>Section</a:t>
            </a:r>
            <a:r>
              <a:rPr lang="en-US" sz="1400" b="1" dirty="0">
                <a:solidFill>
                  <a:prstClr val="black"/>
                </a:solidFill>
              </a:rPr>
              <a:t> W/(#): There are (1 or More)</a:t>
            </a:r>
          </a:p>
          <a:p>
            <a:pPr>
              <a:defRPr/>
            </a:pPr>
            <a:r>
              <a:rPr lang="en-US" sz="1400" b="1" dirty="0">
                <a:solidFill>
                  <a:prstClr val="black"/>
                </a:solidFill>
              </a:rPr>
              <a:t>Docs From This Section in Your Doc List</a:t>
            </a:r>
          </a:p>
        </p:txBody>
      </p:sp>
      <p:pic>
        <p:nvPicPr>
          <p:cNvPr id="11" name="Picture 10" descr="Happy.bmp"/>
          <p:cNvPicPr>
            <a:picLocks noChangeAspect="1"/>
          </p:cNvPicPr>
          <p:nvPr/>
        </p:nvPicPr>
        <p:blipFill>
          <a:blip r:embed="rId4" cstate="print"/>
          <a:stretch>
            <a:fillRect/>
          </a:stretch>
        </p:blipFill>
        <p:spPr>
          <a:xfrm>
            <a:off x="5791200" y="3352800"/>
            <a:ext cx="1351429" cy="1238095"/>
          </a:xfrm>
          <a:prstGeom prst="rect">
            <a:avLst/>
          </a:prstGeom>
          <a:effectLst>
            <a:glow rad="228600">
              <a:schemeClr val="accent2">
                <a:satMod val="175000"/>
                <a:alpha val="40000"/>
              </a:schemeClr>
            </a:glow>
          </a:effectLst>
          <a:scene3d>
            <a:camera prst="orthographicFront"/>
            <a:lightRig rig="threePt" dir="t"/>
          </a:scene3d>
          <a:sp3d>
            <a:bevelT w="165100" prst="coolSlant"/>
          </a:sp3d>
        </p:spPr>
      </p:pic>
      <p:sp>
        <p:nvSpPr>
          <p:cNvPr id="12" name="TextBox 11"/>
          <p:cNvSpPr txBox="1"/>
          <p:nvPr/>
        </p:nvSpPr>
        <p:spPr>
          <a:xfrm>
            <a:off x="415798" y="4495800"/>
            <a:ext cx="3294941" cy="523220"/>
          </a:xfrm>
          <a:prstGeom prst="rect">
            <a:avLst/>
          </a:prstGeom>
          <a:solidFill>
            <a:schemeClr val="accent4">
              <a:lumMod val="60000"/>
              <a:lumOff val="40000"/>
            </a:schemeClr>
          </a:solidFill>
          <a:ln w="28575">
            <a:solidFill>
              <a:schemeClr val="tx2"/>
            </a:solidFill>
          </a:ln>
          <a:effectLst>
            <a:glow rad="63500">
              <a:schemeClr val="accent4">
                <a:satMod val="175000"/>
                <a:alpha val="40000"/>
              </a:schemeClr>
            </a:glow>
          </a:effectLst>
          <a:scene3d>
            <a:camera prst="orthographicFront"/>
            <a:lightRig rig="threePt" dir="t"/>
          </a:scene3d>
          <a:sp3d>
            <a:bevelT w="165100" prst="coolSlant"/>
          </a:sp3d>
        </p:spPr>
        <p:txBody>
          <a:bodyPr wrap="none">
            <a:spAutoFit/>
          </a:bodyPr>
          <a:lstStyle/>
          <a:p>
            <a:pPr algn="ctr">
              <a:defRPr/>
            </a:pPr>
            <a:r>
              <a:rPr lang="en-US" sz="1400" b="1" dirty="0">
                <a:solidFill>
                  <a:prstClr val="black"/>
                </a:solidFill>
              </a:rPr>
              <a:t>Bold Doc W/(#): There Are (1 or More) Of </a:t>
            </a:r>
          </a:p>
          <a:p>
            <a:pPr algn="ctr">
              <a:defRPr/>
            </a:pPr>
            <a:r>
              <a:rPr lang="en-US" sz="1400" b="1" dirty="0">
                <a:solidFill>
                  <a:prstClr val="black"/>
                </a:solidFill>
              </a:rPr>
              <a:t>This  Document In Your Document List</a:t>
            </a:r>
          </a:p>
        </p:txBody>
      </p:sp>
      <p:pic>
        <p:nvPicPr>
          <p:cNvPr id="13" name="Picture 5"/>
          <p:cNvPicPr>
            <a:picLocks noChangeAspect="1" noChangeArrowheads="1"/>
          </p:cNvPicPr>
          <p:nvPr/>
        </p:nvPicPr>
        <p:blipFill>
          <a:blip r:embed="rId5" cstate="print"/>
          <a:srcRect/>
          <a:stretch>
            <a:fillRect/>
          </a:stretch>
        </p:blipFill>
        <p:spPr bwMode="auto">
          <a:xfrm>
            <a:off x="0" y="4953000"/>
            <a:ext cx="5981700" cy="1630363"/>
          </a:xfrm>
          <a:prstGeom prst="rect">
            <a:avLst/>
          </a:prstGeom>
          <a:noFill/>
          <a:ln w="9525">
            <a:noFill/>
            <a:miter lim="800000"/>
            <a:headEnd/>
            <a:tailEnd/>
          </a:ln>
        </p:spPr>
      </p:pic>
      <p:sp>
        <p:nvSpPr>
          <p:cNvPr id="14" name="Lightning Bolt 13"/>
          <p:cNvSpPr/>
          <p:nvPr/>
        </p:nvSpPr>
        <p:spPr>
          <a:xfrm flipH="1">
            <a:off x="4038600" y="4648200"/>
            <a:ext cx="762000" cy="609600"/>
          </a:xfrm>
          <a:prstGeom prst="lightningBolt">
            <a:avLst/>
          </a:prstGeom>
          <a:solidFill>
            <a:srgbClr val="FFFF00"/>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5" name="TextBox 14"/>
          <p:cNvSpPr txBox="1"/>
          <p:nvPr/>
        </p:nvSpPr>
        <p:spPr>
          <a:xfrm>
            <a:off x="4191000" y="5334000"/>
            <a:ext cx="3003515" cy="523220"/>
          </a:xfrm>
          <a:prstGeom prst="rect">
            <a:avLst/>
          </a:prstGeom>
          <a:solidFill>
            <a:srgbClr val="FD9615"/>
          </a:solidFill>
          <a:ln w="28575">
            <a:solidFill>
              <a:schemeClr val="tx2"/>
            </a:solidFill>
          </a:ln>
          <a:effectLst>
            <a:glow rad="101600">
              <a:schemeClr val="accent6">
                <a:satMod val="175000"/>
                <a:alpha val="40000"/>
              </a:schemeClr>
            </a:glow>
          </a:effectLst>
          <a:scene3d>
            <a:camera prst="orthographicFront"/>
            <a:lightRig rig="threePt" dir="t"/>
          </a:scene3d>
          <a:sp3d>
            <a:bevelT w="165100" prst="coolSlant"/>
          </a:sp3d>
        </p:spPr>
        <p:txBody>
          <a:bodyPr wrap="none">
            <a:spAutoFit/>
          </a:bodyPr>
          <a:lstStyle/>
          <a:p>
            <a:pPr algn="ctr">
              <a:defRPr/>
            </a:pPr>
            <a:r>
              <a:rPr lang="en-US" sz="1400" b="1" dirty="0">
                <a:solidFill>
                  <a:prstClr val="black"/>
                </a:solidFill>
              </a:rPr>
              <a:t>Check the Doc You Want to Open</a:t>
            </a:r>
          </a:p>
          <a:p>
            <a:pPr algn="ctr">
              <a:defRPr/>
            </a:pPr>
            <a:r>
              <a:rPr lang="en-US" sz="1400" b="1" dirty="0">
                <a:solidFill>
                  <a:prstClr val="black"/>
                </a:solidFill>
              </a:rPr>
              <a:t>Notice Options Across the Top!</a:t>
            </a:r>
          </a:p>
        </p:txBody>
      </p:sp>
    </p:spTree>
    <p:extLst>
      <p:ext uri="{BB962C8B-B14F-4D97-AF65-F5344CB8AC3E}">
        <p14:creationId xmlns:p14="http://schemas.microsoft.com/office/powerpoint/2010/main" val="26413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6172200" y="1371600"/>
            <a:ext cx="968535" cy="369332"/>
          </a:xfrm>
          <a:prstGeom prst="rect">
            <a:avLst/>
          </a:prstGeom>
          <a:noFill/>
          <a:effectLst>
            <a:glow rad="228600">
              <a:schemeClr val="accent2">
                <a:satMod val="175000"/>
                <a:alpha val="40000"/>
              </a:schemeClr>
            </a:glow>
          </a:effectLst>
          <a:scene3d>
            <a:camera prst="orthographicFront"/>
            <a:lightRig rig="threePt" dir="t"/>
          </a:scene3d>
          <a:sp3d>
            <a:bevelT/>
          </a:sp3d>
        </p:spPr>
        <p:txBody>
          <a:bodyPr wrap="none" rtlCol="0">
            <a:spAutoFit/>
          </a:bodyPr>
          <a:lstStyle/>
          <a:p>
            <a:r>
              <a:rPr lang="en-US" b="1" dirty="0" smtClean="0"/>
              <a:t>5/08/14</a:t>
            </a:r>
            <a:endParaRPr lang="en-US" b="1" dirty="0"/>
          </a:p>
        </p:txBody>
      </p:sp>
      <p:sp>
        <p:nvSpPr>
          <p:cNvPr id="4" name="TextBox 3"/>
          <p:cNvSpPr txBox="1"/>
          <p:nvPr/>
        </p:nvSpPr>
        <p:spPr>
          <a:xfrm>
            <a:off x="152400" y="2057400"/>
            <a:ext cx="7315200" cy="4093428"/>
          </a:xfrm>
          <a:prstGeom prst="rect">
            <a:avLst/>
          </a:prstGeom>
          <a:solidFill>
            <a:schemeClr val="accent1"/>
          </a:solidFill>
          <a:ln w="28575">
            <a:solidFill>
              <a:schemeClr val="tx1"/>
            </a:solidFill>
          </a:ln>
          <a:effectLst>
            <a:glow rad="228600">
              <a:schemeClr val="accent4">
                <a:satMod val="175000"/>
                <a:alpha val="40000"/>
              </a:schemeClr>
            </a:glow>
          </a:effectLst>
          <a:scene3d>
            <a:camera prst="orthographicFront"/>
            <a:lightRig rig="threePt" dir="t"/>
          </a:scene3d>
          <a:sp3d>
            <a:bevelT/>
          </a:sp3d>
        </p:spPr>
        <p:txBody>
          <a:bodyPr wrap="square" rtlCol="0">
            <a:spAutoFit/>
          </a:bodyPr>
          <a:lstStyle/>
          <a:p>
            <a:pPr algn="ctr"/>
            <a:r>
              <a:rPr lang="en-US" sz="4000" b="1" dirty="0" smtClean="0"/>
              <a:t>Impact v8.5 Tip #2</a:t>
            </a:r>
          </a:p>
          <a:p>
            <a:pPr marL="457200" indent="-457200">
              <a:buAutoNum type="arabicPeriod"/>
            </a:pPr>
            <a:r>
              <a:rPr lang="en-US" sz="2000" b="1" dirty="0" smtClean="0"/>
              <a:t>HUD 705-708, 809-811, 905, 1305-1307 will now only appear on the HUD if there are charges in those lines. This leaves 10 extra lines in the 1300 section before going to another page.</a:t>
            </a:r>
            <a:endParaRPr lang="en-US" sz="2000" dirty="0"/>
          </a:p>
          <a:p>
            <a:pPr marL="457200" indent="-457200">
              <a:buAutoNum type="arabicPeriod"/>
            </a:pPr>
            <a:r>
              <a:rPr lang="en-US" sz="2000" b="1" dirty="0" smtClean="0"/>
              <a:t>HUD </a:t>
            </a:r>
            <a:r>
              <a:rPr lang="en-US" sz="2000" b="1" dirty="0"/>
              <a:t>lines </a:t>
            </a:r>
            <a:r>
              <a:rPr lang="en-US" sz="2000" b="1" dirty="0" smtClean="0"/>
              <a:t>- 704-708</a:t>
            </a:r>
            <a:r>
              <a:rPr lang="en-US" sz="2000" b="1" dirty="0"/>
              <a:t>, 803-831, 902-912, 1109-1132, 1202, 1204, 1205, 1206-1220 &amp; 1302-1339 </a:t>
            </a:r>
            <a:r>
              <a:rPr lang="en-US" sz="2000" b="1" dirty="0" smtClean="0"/>
              <a:t>: Users will have both “Payee Name” for checks and “Display Name” to appear on the HUD to be used if they should be different.</a:t>
            </a:r>
          </a:p>
          <a:p>
            <a:pPr marL="457200" indent="-457200">
              <a:buAutoNum type="arabicPeriod"/>
            </a:pPr>
            <a:r>
              <a:rPr lang="en-US" sz="2000" b="1" dirty="0" smtClean="0"/>
              <a:t>1099S Screen – Name field expanded to 250 characters, Address field increased to 100 characters. Note</a:t>
            </a:r>
            <a:r>
              <a:rPr lang="en-US" sz="2000" b="1" dirty="0"/>
              <a:t>: for IRS reporting, the Name and Address fields will be truncated to match the Publication 1220 field limits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0078" y="1349829"/>
            <a:ext cx="1523028" cy="1508909"/>
          </a:xfrm>
          <a:prstGeom prst="rect">
            <a:avLst/>
          </a:prstGeom>
          <a:ln w="57150">
            <a:solidFill>
              <a:srgbClr val="7030A0"/>
            </a:solidFill>
          </a:ln>
          <a:effectLst>
            <a:glow rad="228600">
              <a:schemeClr val="accent4">
                <a:satMod val="175000"/>
                <a:alpha val="40000"/>
              </a:schemeClr>
            </a:glow>
          </a:effectLst>
          <a:scene3d>
            <a:camera prst="orthographicFront"/>
            <a:lightRig rig="threePt" dir="t"/>
          </a:scene3d>
          <a:sp3d>
            <a:bevelT/>
          </a:sp3d>
        </p:spPr>
      </p:pic>
    </p:spTree>
    <p:extLst>
      <p:ext uri="{BB962C8B-B14F-4D97-AF65-F5344CB8AC3E}">
        <p14:creationId xmlns:p14="http://schemas.microsoft.com/office/powerpoint/2010/main" val="27628654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4876800" y="1371600"/>
            <a:ext cx="2374368" cy="369332"/>
          </a:xfrm>
          <a:prstGeom prst="rect">
            <a:avLst/>
          </a:prstGeom>
          <a:noFill/>
          <a:ln w="9525">
            <a:noFill/>
            <a:miter lim="800000"/>
            <a:headEnd/>
            <a:tailEnd/>
          </a:ln>
        </p:spPr>
        <p:txBody>
          <a:bodyPr wrap="none">
            <a:spAutoFit/>
          </a:bodyPr>
          <a:lstStyle/>
          <a:p>
            <a:r>
              <a:rPr lang="en-US" b="1" dirty="0" smtClean="0">
                <a:solidFill>
                  <a:prstClr val="black"/>
                </a:solidFill>
              </a:rPr>
              <a:t>3/18/2013 </a:t>
            </a:r>
            <a:r>
              <a:rPr lang="en-US" b="1" dirty="0">
                <a:solidFill>
                  <a:prstClr val="black"/>
                </a:solidFill>
              </a:rPr>
              <a:t>Impact v8.0</a:t>
            </a:r>
          </a:p>
        </p:txBody>
      </p:sp>
      <p:sp>
        <p:nvSpPr>
          <p:cNvPr id="3" name="TextBox 2"/>
          <p:cNvSpPr txBox="1"/>
          <p:nvPr/>
        </p:nvSpPr>
        <p:spPr>
          <a:xfrm>
            <a:off x="1905000" y="2133600"/>
            <a:ext cx="4114800" cy="954107"/>
          </a:xfrm>
          <a:prstGeom prst="rect">
            <a:avLst/>
          </a:prstGeom>
          <a:solidFill>
            <a:srgbClr val="FFC000"/>
          </a:solidFill>
          <a:ln w="28575">
            <a:solidFill>
              <a:schemeClr val="tx1"/>
            </a:solidFill>
          </a:ln>
          <a:effectLst>
            <a:glow rad="101600">
              <a:schemeClr val="accent2">
                <a:satMod val="175000"/>
                <a:alpha val="40000"/>
              </a:schemeClr>
            </a:glow>
          </a:effectLst>
          <a:scene3d>
            <a:camera prst="orthographicFront"/>
            <a:lightRig rig="threePt" dir="t"/>
          </a:scene3d>
          <a:sp3d>
            <a:bevelT w="165100" prst="coolSlant"/>
          </a:sp3d>
        </p:spPr>
        <p:txBody>
          <a:bodyPr wrap="square" rtlCol="0">
            <a:spAutoFit/>
          </a:bodyPr>
          <a:lstStyle/>
          <a:p>
            <a:pPr algn="ctr"/>
            <a:r>
              <a:rPr lang="en-US" sz="2800" b="1" dirty="0" smtClean="0">
                <a:solidFill>
                  <a:prstClr val="black"/>
                </a:solidFill>
              </a:rPr>
              <a:t>Access A File While </a:t>
            </a:r>
          </a:p>
          <a:p>
            <a:pPr algn="ctr"/>
            <a:r>
              <a:rPr lang="en-US" sz="2800" b="1" dirty="0" smtClean="0">
                <a:solidFill>
                  <a:prstClr val="black"/>
                </a:solidFill>
              </a:rPr>
              <a:t>Someone Else is In it!!!</a:t>
            </a:r>
            <a:endParaRPr lang="en-US" sz="2800" b="1" dirty="0">
              <a:solidFill>
                <a:prstClr val="black"/>
              </a:solidFill>
            </a:endParaRPr>
          </a:p>
        </p:txBody>
      </p:sp>
      <p:sp>
        <p:nvSpPr>
          <p:cNvPr id="5" name="TextBox 4"/>
          <p:cNvSpPr txBox="1"/>
          <p:nvPr/>
        </p:nvSpPr>
        <p:spPr>
          <a:xfrm>
            <a:off x="304800" y="3505200"/>
            <a:ext cx="7010400" cy="2616101"/>
          </a:xfrm>
          <a:prstGeom prst="rect">
            <a:avLst/>
          </a:prstGeom>
          <a:solidFill>
            <a:schemeClr val="tx2">
              <a:lumMod val="60000"/>
              <a:lumOff val="40000"/>
            </a:schemeClr>
          </a:solidFill>
          <a:ln w="28575">
            <a:solidFill>
              <a:schemeClr val="tx2"/>
            </a:solidFill>
          </a:ln>
          <a:effectLst>
            <a:glow rad="101600">
              <a:schemeClr val="accent1">
                <a:satMod val="175000"/>
                <a:alpha val="40000"/>
              </a:schemeClr>
            </a:glow>
          </a:effectLst>
          <a:scene3d>
            <a:camera prst="orthographicFront"/>
            <a:lightRig rig="threePt" dir="t"/>
          </a:scene3d>
          <a:sp3d>
            <a:bevelT w="165100" prst="coolSlant"/>
          </a:sp3d>
        </p:spPr>
        <p:txBody>
          <a:bodyPr wrap="square" rtlCol="0">
            <a:spAutoFit/>
          </a:bodyPr>
          <a:lstStyle/>
          <a:p>
            <a:pPr algn="ctr"/>
            <a:r>
              <a:rPr lang="en-US" sz="2400" b="1" dirty="0" smtClean="0">
                <a:solidFill>
                  <a:prstClr val="black"/>
                </a:solidFill>
              </a:rPr>
              <a:t>For File Safety, Only One Person at a Time</a:t>
            </a:r>
          </a:p>
          <a:p>
            <a:pPr algn="ctr"/>
            <a:r>
              <a:rPr lang="en-US" sz="2400" b="1" dirty="0" smtClean="0">
                <a:solidFill>
                  <a:prstClr val="black"/>
                </a:solidFill>
              </a:rPr>
              <a:t>Can Change Data In a File </a:t>
            </a:r>
          </a:p>
          <a:p>
            <a:pPr algn="ctr"/>
            <a:r>
              <a:rPr lang="en-US" b="1" dirty="0" smtClean="0">
                <a:solidFill>
                  <a:prstClr val="black"/>
                </a:solidFill>
              </a:rPr>
              <a:t>(What if We Were Trying to Change the Same Thing?)</a:t>
            </a:r>
          </a:p>
          <a:p>
            <a:pPr algn="ctr">
              <a:defRPr/>
            </a:pPr>
            <a:r>
              <a:rPr lang="en-US" b="1" dirty="0" smtClean="0">
                <a:solidFill>
                  <a:prstClr val="black"/>
                </a:solidFill>
              </a:rPr>
              <a:t>But NOW More Than One Can Access the</a:t>
            </a:r>
          </a:p>
          <a:p>
            <a:pPr algn="ctr"/>
            <a:r>
              <a:rPr lang="en-US" b="1" dirty="0" smtClean="0">
                <a:solidFill>
                  <a:prstClr val="black"/>
                </a:solidFill>
              </a:rPr>
              <a:t>HUD Lines at The Same Time! </a:t>
            </a:r>
          </a:p>
          <a:p>
            <a:pPr algn="ctr"/>
            <a:r>
              <a:rPr lang="en-US" b="1" dirty="0" smtClean="0">
                <a:solidFill>
                  <a:prstClr val="black"/>
                </a:solidFill>
              </a:rPr>
              <a:t>(Prompt / Do you want to view the file in “read only” mode)</a:t>
            </a:r>
          </a:p>
          <a:p>
            <a:pPr algn="ctr"/>
            <a:endParaRPr lang="en-US" sz="800" b="1" dirty="0" smtClean="0">
              <a:solidFill>
                <a:prstClr val="black"/>
              </a:solidFill>
            </a:endParaRPr>
          </a:p>
          <a:p>
            <a:pPr algn="ctr"/>
            <a:r>
              <a:rPr lang="en-US" b="1" dirty="0" smtClean="0">
                <a:solidFill>
                  <a:prstClr val="black"/>
                </a:solidFill>
              </a:rPr>
              <a:t>As Before, When Someone Is Auditing You</a:t>
            </a:r>
          </a:p>
          <a:p>
            <a:pPr algn="ctr"/>
            <a:r>
              <a:rPr lang="en-US" b="1" dirty="0" smtClean="0">
                <a:solidFill>
                  <a:prstClr val="black"/>
                </a:solidFill>
              </a:rPr>
              <a:t>Can Still Create and Edit Documents</a:t>
            </a:r>
            <a:endParaRPr lang="en-US" b="1" dirty="0">
              <a:solidFill>
                <a:prstClr val="black"/>
              </a:solidFill>
            </a:endParaRPr>
          </a:p>
        </p:txBody>
      </p:sp>
      <p:pic>
        <p:nvPicPr>
          <p:cNvPr id="6" name="Picture 5" descr="Happy.bmp"/>
          <p:cNvPicPr>
            <a:picLocks noChangeAspect="1"/>
          </p:cNvPicPr>
          <p:nvPr/>
        </p:nvPicPr>
        <p:blipFill>
          <a:blip r:embed="rId3" cstate="print"/>
          <a:stretch>
            <a:fillRect/>
          </a:stretch>
        </p:blipFill>
        <p:spPr>
          <a:xfrm>
            <a:off x="6629400" y="2895600"/>
            <a:ext cx="1351429" cy="1238095"/>
          </a:xfrm>
          <a:prstGeom prst="rect">
            <a:avLst/>
          </a:prstGeom>
          <a:effectLst>
            <a:glow rad="228600">
              <a:schemeClr val="accent4">
                <a:satMod val="175000"/>
                <a:alpha val="40000"/>
              </a:schemeClr>
            </a:glow>
          </a:effectLst>
          <a:scene3d>
            <a:camera prst="orthographicFront"/>
            <a:lightRig rig="threePt" dir="t"/>
          </a:scene3d>
          <a:sp3d>
            <a:bevelT w="165100" prst="coolSlant"/>
          </a:sp3d>
        </p:spPr>
      </p:pic>
    </p:spTree>
    <p:extLst>
      <p:ext uri="{BB962C8B-B14F-4D97-AF65-F5344CB8AC3E}">
        <p14:creationId xmlns:p14="http://schemas.microsoft.com/office/powerpoint/2010/main" val="1689442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3" name="Picture 5"/>
          <p:cNvPicPr>
            <a:picLocks noChangeAspect="1" noChangeArrowheads="1"/>
          </p:cNvPicPr>
          <p:nvPr/>
        </p:nvPicPr>
        <p:blipFill>
          <a:blip r:embed="rId3" cstate="print"/>
          <a:srcRect/>
          <a:stretch>
            <a:fillRect/>
          </a:stretch>
        </p:blipFill>
        <p:spPr bwMode="auto">
          <a:xfrm>
            <a:off x="0" y="1981200"/>
            <a:ext cx="6086475" cy="4362450"/>
          </a:xfrm>
          <a:prstGeom prst="rect">
            <a:avLst/>
          </a:prstGeom>
          <a:noFill/>
          <a:ln w="9525">
            <a:noFill/>
            <a:miter lim="800000"/>
            <a:headEnd/>
            <a:tailEnd/>
          </a:ln>
        </p:spPr>
      </p:pic>
      <p:sp>
        <p:nvSpPr>
          <p:cNvPr id="4" name="Lightning Bolt 3"/>
          <p:cNvSpPr/>
          <p:nvPr/>
        </p:nvSpPr>
        <p:spPr>
          <a:xfrm flipH="1">
            <a:off x="1600200" y="1828800"/>
            <a:ext cx="990600" cy="838200"/>
          </a:xfrm>
          <a:prstGeom prst="lightningBolt">
            <a:avLst/>
          </a:prstGeom>
          <a:solidFill>
            <a:srgbClr val="FFFF00"/>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TextBox 6"/>
          <p:cNvSpPr txBox="1">
            <a:spLocks noChangeArrowheads="1"/>
          </p:cNvSpPr>
          <p:nvPr/>
        </p:nvSpPr>
        <p:spPr bwMode="auto">
          <a:xfrm>
            <a:off x="4114800" y="1371600"/>
            <a:ext cx="3115340" cy="369332"/>
          </a:xfrm>
          <a:prstGeom prst="rect">
            <a:avLst/>
          </a:prstGeom>
          <a:noFill/>
          <a:ln w="9525">
            <a:noFill/>
            <a:miter lim="800000"/>
            <a:headEnd/>
            <a:tailEnd/>
          </a:ln>
        </p:spPr>
        <p:txBody>
          <a:bodyPr wrap="none">
            <a:spAutoFit/>
          </a:bodyPr>
          <a:lstStyle/>
          <a:p>
            <a:r>
              <a:rPr lang="en-US" b="1" dirty="0" smtClean="0">
                <a:solidFill>
                  <a:prstClr val="black"/>
                </a:solidFill>
              </a:rPr>
              <a:t>3/17/2013 New WIRE Feature!</a:t>
            </a:r>
            <a:endParaRPr lang="en-US" b="1" dirty="0">
              <a:solidFill>
                <a:prstClr val="black"/>
              </a:solidFill>
            </a:endParaRPr>
          </a:p>
        </p:txBody>
      </p:sp>
      <p:sp>
        <p:nvSpPr>
          <p:cNvPr id="6" name="TextBox 5"/>
          <p:cNvSpPr txBox="1"/>
          <p:nvPr/>
        </p:nvSpPr>
        <p:spPr>
          <a:xfrm>
            <a:off x="2590800" y="2209800"/>
            <a:ext cx="1197828" cy="400110"/>
          </a:xfrm>
          <a:prstGeom prst="rect">
            <a:avLst/>
          </a:prstGeom>
          <a:solidFill>
            <a:schemeClr val="accent3">
              <a:lumMod val="60000"/>
              <a:lumOff val="40000"/>
            </a:schemeClr>
          </a:solidFill>
          <a:ln w="28575">
            <a:solidFill>
              <a:schemeClr val="tx2"/>
            </a:solidFill>
          </a:ln>
          <a:effectLst>
            <a:glow rad="101600">
              <a:schemeClr val="accent5">
                <a:satMod val="175000"/>
                <a:alpha val="40000"/>
              </a:schemeClr>
            </a:glow>
          </a:effectLst>
          <a:scene3d>
            <a:camera prst="orthographicFront"/>
            <a:lightRig rig="threePt" dir="t"/>
          </a:scene3d>
          <a:sp3d>
            <a:bevelT w="165100" prst="coolSlant"/>
          </a:sp3d>
        </p:spPr>
        <p:txBody>
          <a:bodyPr wrap="none" rtlCol="0">
            <a:spAutoFit/>
          </a:bodyPr>
          <a:lstStyle/>
          <a:p>
            <a:r>
              <a:rPr lang="en-US" sz="2000" b="1" dirty="0" smtClean="0">
                <a:solidFill>
                  <a:prstClr val="black"/>
                </a:solidFill>
              </a:rPr>
              <a:t>Filter It!!!</a:t>
            </a:r>
            <a:endParaRPr lang="en-US" sz="2000" b="1" dirty="0">
              <a:solidFill>
                <a:prstClr val="black"/>
              </a:solidFill>
            </a:endParaRPr>
          </a:p>
        </p:txBody>
      </p:sp>
      <p:sp>
        <p:nvSpPr>
          <p:cNvPr id="8" name="Lightning Bolt 7"/>
          <p:cNvSpPr/>
          <p:nvPr/>
        </p:nvSpPr>
        <p:spPr>
          <a:xfrm flipH="1">
            <a:off x="5334000" y="4038600"/>
            <a:ext cx="990600" cy="838200"/>
          </a:xfrm>
          <a:prstGeom prst="lightningBolt">
            <a:avLst/>
          </a:prstGeom>
          <a:solidFill>
            <a:srgbClr val="FFFF00"/>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TextBox 8"/>
          <p:cNvSpPr txBox="1"/>
          <p:nvPr/>
        </p:nvSpPr>
        <p:spPr>
          <a:xfrm>
            <a:off x="3200400" y="5029200"/>
            <a:ext cx="3359831" cy="400110"/>
          </a:xfrm>
          <a:prstGeom prst="rect">
            <a:avLst/>
          </a:prstGeom>
          <a:solidFill>
            <a:schemeClr val="accent4">
              <a:lumMod val="60000"/>
              <a:lumOff val="40000"/>
            </a:schemeClr>
          </a:solidFill>
          <a:ln w="28575">
            <a:solidFill>
              <a:schemeClr val="tx2"/>
            </a:solidFill>
          </a:ln>
          <a:effectLst>
            <a:glow rad="101600">
              <a:schemeClr val="accent4">
                <a:satMod val="175000"/>
                <a:alpha val="40000"/>
              </a:schemeClr>
            </a:glow>
          </a:effectLst>
          <a:scene3d>
            <a:camera prst="orthographicFront"/>
            <a:lightRig rig="threePt" dir="t"/>
          </a:scene3d>
          <a:sp3d>
            <a:bevelT w="165100" prst="coolSlant"/>
          </a:sp3d>
        </p:spPr>
        <p:txBody>
          <a:bodyPr wrap="none" rtlCol="0">
            <a:spAutoFit/>
          </a:bodyPr>
          <a:lstStyle/>
          <a:p>
            <a:r>
              <a:rPr lang="en-US" sz="2000" b="1" dirty="0" smtClean="0">
                <a:solidFill>
                  <a:prstClr val="black"/>
                </a:solidFill>
              </a:rPr>
              <a:t>LOOK UP TABLE FOR BANKS!!!</a:t>
            </a:r>
            <a:endParaRPr lang="en-US" sz="2000" b="1" dirty="0">
              <a:solidFill>
                <a:prstClr val="black"/>
              </a:solidFill>
            </a:endParaRPr>
          </a:p>
        </p:txBody>
      </p:sp>
      <p:sp>
        <p:nvSpPr>
          <p:cNvPr id="10" name="TextBox 9"/>
          <p:cNvSpPr txBox="1"/>
          <p:nvPr/>
        </p:nvSpPr>
        <p:spPr>
          <a:xfrm>
            <a:off x="533400" y="5638800"/>
            <a:ext cx="3345596" cy="400110"/>
          </a:xfrm>
          <a:prstGeom prst="rect">
            <a:avLst/>
          </a:prstGeom>
          <a:solidFill>
            <a:schemeClr val="accent1">
              <a:lumMod val="60000"/>
              <a:lumOff val="40000"/>
            </a:schemeClr>
          </a:solidFill>
          <a:ln w="28575">
            <a:solidFill>
              <a:schemeClr val="tx2"/>
            </a:solidFill>
          </a:ln>
          <a:effectLst>
            <a:glow rad="101600">
              <a:schemeClr val="accent1">
                <a:satMod val="175000"/>
                <a:alpha val="40000"/>
              </a:schemeClr>
            </a:glow>
          </a:effectLst>
          <a:scene3d>
            <a:camera prst="orthographicFront"/>
            <a:lightRig rig="threePt" dir="t"/>
          </a:scene3d>
          <a:sp3d>
            <a:bevelT w="165100" prst="coolSlant"/>
          </a:sp3d>
        </p:spPr>
        <p:txBody>
          <a:bodyPr wrap="none" rtlCol="0">
            <a:spAutoFit/>
          </a:bodyPr>
          <a:lstStyle/>
          <a:p>
            <a:r>
              <a:rPr lang="en-US" sz="2000" b="1" dirty="0" smtClean="0">
                <a:solidFill>
                  <a:prstClr val="black"/>
                </a:solidFill>
              </a:rPr>
              <a:t>Auto-Fills Bank Name &amp; ABA#</a:t>
            </a:r>
            <a:endParaRPr lang="en-US" sz="2000" b="1" dirty="0">
              <a:solidFill>
                <a:prstClr val="black"/>
              </a:solidFill>
            </a:endParaRPr>
          </a:p>
        </p:txBody>
      </p:sp>
      <p:pic>
        <p:nvPicPr>
          <p:cNvPr id="11" name="Picture 10" descr="Happy.bmp"/>
          <p:cNvPicPr>
            <a:picLocks noChangeAspect="1"/>
          </p:cNvPicPr>
          <p:nvPr/>
        </p:nvPicPr>
        <p:blipFill>
          <a:blip r:embed="rId4" cstate="print"/>
          <a:stretch>
            <a:fillRect/>
          </a:stretch>
        </p:blipFill>
        <p:spPr>
          <a:xfrm>
            <a:off x="5867400" y="1752600"/>
            <a:ext cx="1371600" cy="1238095"/>
          </a:xfrm>
          <a:prstGeom prst="rect">
            <a:avLst/>
          </a:prstGeom>
          <a:scene3d>
            <a:camera prst="orthographicFront"/>
            <a:lightRig rig="threePt" dir="t"/>
          </a:scene3d>
          <a:sp3d>
            <a:bevelT w="165100" prst="coolSlant"/>
          </a:sp3d>
        </p:spPr>
      </p:pic>
    </p:spTree>
    <p:extLst>
      <p:ext uri="{BB962C8B-B14F-4D97-AF65-F5344CB8AC3E}">
        <p14:creationId xmlns:p14="http://schemas.microsoft.com/office/powerpoint/2010/main" val="27135202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4953000" y="1371600"/>
            <a:ext cx="2252540" cy="353943"/>
          </a:xfrm>
          <a:prstGeom prst="rect">
            <a:avLst/>
          </a:prstGeom>
          <a:noFill/>
          <a:ln w="9525">
            <a:noFill/>
            <a:miter lim="800000"/>
            <a:headEnd/>
            <a:tailEnd/>
          </a:ln>
        </p:spPr>
        <p:txBody>
          <a:bodyPr wrap="none">
            <a:spAutoFit/>
          </a:bodyPr>
          <a:lstStyle/>
          <a:p>
            <a:r>
              <a:rPr lang="en-US" sz="1700" b="1" dirty="0" smtClean="0">
                <a:solidFill>
                  <a:prstClr val="black"/>
                </a:solidFill>
              </a:rPr>
              <a:t>3/16/2013 </a:t>
            </a:r>
            <a:r>
              <a:rPr lang="en-US" sz="1700" b="1" dirty="0">
                <a:solidFill>
                  <a:prstClr val="black"/>
                </a:solidFill>
              </a:rPr>
              <a:t>Impact v8.0</a:t>
            </a:r>
          </a:p>
        </p:txBody>
      </p:sp>
      <p:pic>
        <p:nvPicPr>
          <p:cNvPr id="2050" name="Picture 2"/>
          <p:cNvPicPr>
            <a:picLocks noChangeAspect="1" noChangeArrowheads="1"/>
          </p:cNvPicPr>
          <p:nvPr/>
        </p:nvPicPr>
        <p:blipFill>
          <a:blip r:embed="rId3" cstate="print"/>
          <a:srcRect/>
          <a:stretch>
            <a:fillRect/>
          </a:stretch>
        </p:blipFill>
        <p:spPr bwMode="auto">
          <a:xfrm>
            <a:off x="228600" y="2286000"/>
            <a:ext cx="5091112" cy="1711443"/>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685800" y="4114800"/>
            <a:ext cx="6715125" cy="2343150"/>
          </a:xfrm>
          <a:prstGeom prst="rect">
            <a:avLst/>
          </a:prstGeom>
          <a:noFill/>
          <a:ln w="9525">
            <a:noFill/>
            <a:miter lim="800000"/>
            <a:headEnd/>
            <a:tailEnd/>
          </a:ln>
        </p:spPr>
      </p:pic>
      <p:pic>
        <p:nvPicPr>
          <p:cNvPr id="5" name="Picture 4" descr="Happy.bmp"/>
          <p:cNvPicPr>
            <a:picLocks noChangeAspect="1"/>
          </p:cNvPicPr>
          <p:nvPr/>
        </p:nvPicPr>
        <p:blipFill>
          <a:blip r:embed="rId5" cstate="print"/>
          <a:stretch>
            <a:fillRect/>
          </a:stretch>
        </p:blipFill>
        <p:spPr>
          <a:xfrm>
            <a:off x="5791200" y="2362200"/>
            <a:ext cx="1351429" cy="1238095"/>
          </a:xfrm>
          <a:prstGeom prst="rect">
            <a:avLst/>
          </a:prstGeom>
          <a:effectLst>
            <a:glow rad="228600">
              <a:schemeClr val="accent2">
                <a:satMod val="175000"/>
                <a:alpha val="40000"/>
              </a:schemeClr>
            </a:glow>
          </a:effectLst>
          <a:scene3d>
            <a:camera prst="orthographicFront"/>
            <a:lightRig rig="threePt" dir="t"/>
          </a:scene3d>
          <a:sp3d>
            <a:bevelT w="165100" prst="coolSlant"/>
          </a:sp3d>
        </p:spPr>
      </p:pic>
      <p:sp>
        <p:nvSpPr>
          <p:cNvPr id="6" name="TextBox 5"/>
          <p:cNvSpPr txBox="1"/>
          <p:nvPr/>
        </p:nvSpPr>
        <p:spPr>
          <a:xfrm>
            <a:off x="914400" y="1905000"/>
            <a:ext cx="3182346" cy="369332"/>
          </a:xfrm>
          <a:prstGeom prst="rect">
            <a:avLst/>
          </a:prstGeom>
          <a:solidFill>
            <a:srgbClr val="1CC1D2"/>
          </a:solidFill>
          <a:ln w="28575">
            <a:solidFill>
              <a:schemeClr val="tx1"/>
            </a:solidFill>
          </a:ln>
          <a:scene3d>
            <a:camera prst="orthographicFront"/>
            <a:lightRig rig="threePt" dir="t"/>
          </a:scene3d>
          <a:sp3d>
            <a:bevelT w="165100" prst="coolSlant"/>
          </a:sp3d>
        </p:spPr>
        <p:txBody>
          <a:bodyPr wrap="none" rtlCol="0">
            <a:spAutoFit/>
          </a:bodyPr>
          <a:lstStyle/>
          <a:p>
            <a:r>
              <a:rPr lang="en-US" b="1" dirty="0" smtClean="0">
                <a:solidFill>
                  <a:prstClr val="black"/>
                </a:solidFill>
              </a:rPr>
              <a:t>Open Order Widget – Info Icon!</a:t>
            </a:r>
            <a:endParaRPr lang="en-US" b="1" dirty="0">
              <a:solidFill>
                <a:prstClr val="black"/>
              </a:solidFill>
            </a:endParaRPr>
          </a:p>
        </p:txBody>
      </p:sp>
      <p:sp>
        <p:nvSpPr>
          <p:cNvPr id="7" name="Lightning Bolt 6"/>
          <p:cNvSpPr/>
          <p:nvPr/>
        </p:nvSpPr>
        <p:spPr>
          <a:xfrm>
            <a:off x="4267200" y="2286000"/>
            <a:ext cx="762000" cy="609600"/>
          </a:xfrm>
          <a:prstGeom prst="lightningBolt">
            <a:avLst/>
          </a:prstGeom>
          <a:solidFill>
            <a:srgbClr val="FFFF00"/>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TextBox 7"/>
          <p:cNvSpPr txBox="1"/>
          <p:nvPr/>
        </p:nvSpPr>
        <p:spPr>
          <a:xfrm>
            <a:off x="2590800" y="5181600"/>
            <a:ext cx="3200400" cy="369332"/>
          </a:xfrm>
          <a:prstGeom prst="rect">
            <a:avLst/>
          </a:prstGeom>
          <a:solidFill>
            <a:srgbClr val="9751CB"/>
          </a:solidFill>
          <a:ln w="28575">
            <a:solidFill>
              <a:schemeClr val="tx1"/>
            </a:solidFill>
          </a:ln>
          <a:scene3d>
            <a:camera prst="orthographicFront"/>
            <a:lightRig rig="threePt" dir="t"/>
          </a:scene3d>
          <a:sp3d>
            <a:bevelT w="165100" prst="coolSlant"/>
          </a:sp3d>
        </p:spPr>
        <p:txBody>
          <a:bodyPr wrap="square" rtlCol="0">
            <a:spAutoFit/>
          </a:bodyPr>
          <a:lstStyle/>
          <a:p>
            <a:r>
              <a:rPr lang="en-US" b="1" dirty="0" smtClean="0">
                <a:solidFill>
                  <a:prstClr val="black"/>
                </a:solidFill>
              </a:rPr>
              <a:t>Published to smartVIEW? Yep!</a:t>
            </a:r>
            <a:endParaRPr lang="en-US" b="1" dirty="0">
              <a:solidFill>
                <a:prstClr val="black"/>
              </a:solidFill>
            </a:endParaRPr>
          </a:p>
        </p:txBody>
      </p:sp>
      <p:sp>
        <p:nvSpPr>
          <p:cNvPr id="9" name="Lightning Bolt 8"/>
          <p:cNvSpPr/>
          <p:nvPr/>
        </p:nvSpPr>
        <p:spPr>
          <a:xfrm>
            <a:off x="228600" y="5486400"/>
            <a:ext cx="762000" cy="609600"/>
          </a:xfrm>
          <a:prstGeom prst="lightningBolt">
            <a:avLst/>
          </a:prstGeom>
          <a:solidFill>
            <a:srgbClr val="FFFF00"/>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Lightning Bolt 9"/>
          <p:cNvSpPr/>
          <p:nvPr/>
        </p:nvSpPr>
        <p:spPr>
          <a:xfrm>
            <a:off x="0" y="3505200"/>
            <a:ext cx="762000" cy="609600"/>
          </a:xfrm>
          <a:prstGeom prst="lightningBolt">
            <a:avLst/>
          </a:prstGeom>
          <a:solidFill>
            <a:srgbClr val="FFFF00"/>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535740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4953000" y="1371600"/>
            <a:ext cx="2252540" cy="353943"/>
          </a:xfrm>
          <a:prstGeom prst="rect">
            <a:avLst/>
          </a:prstGeom>
          <a:noFill/>
          <a:ln w="9525">
            <a:noFill/>
            <a:miter lim="800000"/>
            <a:headEnd/>
            <a:tailEnd/>
          </a:ln>
        </p:spPr>
        <p:txBody>
          <a:bodyPr wrap="none">
            <a:spAutoFit/>
          </a:bodyPr>
          <a:lstStyle/>
          <a:p>
            <a:r>
              <a:rPr lang="en-US" sz="1700" b="1" dirty="0" smtClean="0">
                <a:solidFill>
                  <a:prstClr val="black"/>
                </a:solidFill>
              </a:rPr>
              <a:t>3/15/2013 </a:t>
            </a:r>
            <a:r>
              <a:rPr lang="en-US" sz="1700" b="1" dirty="0">
                <a:solidFill>
                  <a:prstClr val="black"/>
                </a:solidFill>
              </a:rPr>
              <a:t>Impact v8.0</a:t>
            </a:r>
          </a:p>
        </p:txBody>
      </p:sp>
      <p:pic>
        <p:nvPicPr>
          <p:cNvPr id="3" name="Picture 2" descr="Happy.bmp"/>
          <p:cNvPicPr>
            <a:picLocks noChangeAspect="1"/>
          </p:cNvPicPr>
          <p:nvPr/>
        </p:nvPicPr>
        <p:blipFill>
          <a:blip r:embed="rId3" cstate="print"/>
          <a:stretch>
            <a:fillRect/>
          </a:stretch>
        </p:blipFill>
        <p:spPr>
          <a:xfrm>
            <a:off x="5867400" y="1752601"/>
            <a:ext cx="1351429" cy="1238095"/>
          </a:xfrm>
          <a:prstGeom prst="rect">
            <a:avLst/>
          </a:prstGeom>
          <a:scene3d>
            <a:camera prst="orthographicFront"/>
            <a:lightRig rig="threePt" dir="t"/>
          </a:scene3d>
          <a:sp3d>
            <a:bevelT w="165100" prst="coolSlant"/>
          </a:sp3d>
        </p:spPr>
      </p:pic>
      <p:pic>
        <p:nvPicPr>
          <p:cNvPr id="4" name="Picture 3" descr="cid:image030.jpg@01CE1A5A.99B3A870"/>
          <p:cNvPicPr>
            <a:picLocks noChangeAspect="1" noChangeArrowheads="1"/>
          </p:cNvPicPr>
          <p:nvPr/>
        </p:nvPicPr>
        <p:blipFill>
          <a:blip r:embed="rId4" r:link="rId5" cstate="print"/>
          <a:srcRect/>
          <a:stretch>
            <a:fillRect/>
          </a:stretch>
        </p:blipFill>
        <p:spPr bwMode="auto">
          <a:xfrm>
            <a:off x="167640" y="1905001"/>
            <a:ext cx="4557713" cy="4276725"/>
          </a:xfrm>
          <a:prstGeom prst="rect">
            <a:avLst/>
          </a:prstGeom>
          <a:noFill/>
          <a:ln w="28575">
            <a:solidFill>
              <a:schemeClr val="tx2"/>
            </a:solidFill>
            <a:miter lim="800000"/>
            <a:headEnd/>
            <a:tailEnd/>
          </a:ln>
        </p:spPr>
      </p:pic>
      <p:sp>
        <p:nvSpPr>
          <p:cNvPr id="5" name="TextBox 4"/>
          <p:cNvSpPr txBox="1">
            <a:spLocks noChangeArrowheads="1"/>
          </p:cNvSpPr>
          <p:nvPr/>
        </p:nvSpPr>
        <p:spPr bwMode="auto">
          <a:xfrm>
            <a:off x="3688080" y="3200400"/>
            <a:ext cx="3185160" cy="338554"/>
          </a:xfrm>
          <a:prstGeom prst="rect">
            <a:avLst/>
          </a:prstGeom>
          <a:solidFill>
            <a:srgbClr val="FFC000"/>
          </a:solidFill>
          <a:ln w="28575">
            <a:solidFill>
              <a:schemeClr val="tx2"/>
            </a:solidFill>
            <a:miter lim="800000"/>
            <a:headEnd/>
            <a:tailEnd/>
          </a:ln>
          <a:effectLst>
            <a:glow rad="139700">
              <a:schemeClr val="accent6">
                <a:satMod val="175000"/>
                <a:alpha val="40000"/>
              </a:schemeClr>
            </a:glow>
          </a:effectLst>
          <a:scene3d>
            <a:camera prst="orthographicFront"/>
            <a:lightRig rig="threePt" dir="t"/>
          </a:scene3d>
          <a:sp3d>
            <a:bevelT w="165100" prst="coolSlant"/>
          </a:sp3d>
        </p:spPr>
        <p:txBody>
          <a:bodyPr>
            <a:spAutoFit/>
          </a:bodyPr>
          <a:lstStyle/>
          <a:p>
            <a:pPr>
              <a:defRPr/>
            </a:pPr>
            <a:r>
              <a:rPr lang="en-US" sz="1600" b="1" dirty="0">
                <a:solidFill>
                  <a:prstClr val="black"/>
                </a:solidFill>
              </a:rPr>
              <a:t>Impact Document Changes</a:t>
            </a:r>
          </a:p>
        </p:txBody>
      </p:sp>
      <p:sp>
        <p:nvSpPr>
          <p:cNvPr id="6" name="TextBox 5"/>
          <p:cNvSpPr txBox="1"/>
          <p:nvPr/>
        </p:nvSpPr>
        <p:spPr>
          <a:xfrm>
            <a:off x="3505200" y="3810000"/>
            <a:ext cx="3520440" cy="1908215"/>
          </a:xfrm>
          <a:prstGeom prst="rect">
            <a:avLst/>
          </a:prstGeom>
          <a:solidFill>
            <a:schemeClr val="accent1">
              <a:lumMod val="60000"/>
              <a:lumOff val="40000"/>
            </a:schemeClr>
          </a:solidFill>
          <a:ln w="28575">
            <a:solidFill>
              <a:schemeClr val="tx2"/>
            </a:solidFill>
          </a:ln>
          <a:effectLst>
            <a:glow rad="139700">
              <a:schemeClr val="accent1">
                <a:satMod val="175000"/>
                <a:alpha val="40000"/>
              </a:schemeClr>
            </a:glow>
          </a:effectLst>
          <a:scene3d>
            <a:camera prst="orthographicFront"/>
            <a:lightRig rig="threePt" dir="t"/>
          </a:scene3d>
          <a:sp3d>
            <a:bevelT w="165100" prst="coolSlant"/>
          </a:sp3d>
        </p:spPr>
        <p:txBody>
          <a:bodyPr>
            <a:spAutoFit/>
          </a:bodyPr>
          <a:lstStyle/>
          <a:p>
            <a:pPr marL="342900" indent="-342900">
              <a:buFont typeface="+mj-lt"/>
              <a:buAutoNum type="arabicPeriod"/>
              <a:defRPr/>
            </a:pPr>
            <a:r>
              <a:rPr lang="en-US" sz="1600" b="1" dirty="0">
                <a:solidFill>
                  <a:prstClr val="black"/>
                </a:solidFill>
              </a:rPr>
              <a:t>Filter Works The Same</a:t>
            </a:r>
          </a:p>
          <a:p>
            <a:pPr marL="342900" indent="-342900">
              <a:buFont typeface="+mj-lt"/>
              <a:buAutoNum type="arabicPeriod"/>
              <a:defRPr/>
            </a:pPr>
            <a:r>
              <a:rPr lang="en-US" sz="1600" b="1" dirty="0">
                <a:solidFill>
                  <a:prstClr val="black"/>
                </a:solidFill>
              </a:rPr>
              <a:t>The </a:t>
            </a:r>
            <a:r>
              <a:rPr lang="en-US" sz="2000" b="1" dirty="0">
                <a:solidFill>
                  <a:prstClr val="black"/>
                </a:solidFill>
              </a:rPr>
              <a:t>+</a:t>
            </a:r>
            <a:r>
              <a:rPr lang="en-US" sz="1600" b="1" dirty="0">
                <a:solidFill>
                  <a:prstClr val="black"/>
                </a:solidFill>
              </a:rPr>
              <a:t> Signs Open The “Tree” Just Like They Do In smartVIEW</a:t>
            </a:r>
            <a:r>
              <a:rPr lang="en-US" sz="1600" b="1" dirty="0" smtClean="0">
                <a:solidFill>
                  <a:prstClr val="black"/>
                </a:solidFill>
              </a:rPr>
              <a:t>!</a:t>
            </a:r>
          </a:p>
          <a:p>
            <a:pPr marL="342900" indent="-342900">
              <a:buFont typeface="+mj-lt"/>
              <a:buAutoNum type="arabicPeriod"/>
              <a:defRPr/>
            </a:pPr>
            <a:r>
              <a:rPr lang="en-US" sz="1600" b="1" dirty="0" smtClean="0">
                <a:solidFill>
                  <a:prstClr val="black"/>
                </a:solidFill>
              </a:rPr>
              <a:t>Double Click to Select Document</a:t>
            </a:r>
            <a:endParaRPr lang="en-US" sz="1600" b="1" dirty="0">
              <a:solidFill>
                <a:prstClr val="black"/>
              </a:solidFill>
            </a:endParaRPr>
          </a:p>
          <a:p>
            <a:pPr marL="342900" indent="-342900">
              <a:buFont typeface="+mj-lt"/>
              <a:buAutoNum type="arabicPeriod"/>
              <a:defRPr/>
            </a:pPr>
            <a:r>
              <a:rPr lang="en-US" b="1" dirty="0">
                <a:solidFill>
                  <a:prstClr val="black"/>
                </a:solidFill>
              </a:rPr>
              <a:t>X</a:t>
            </a:r>
            <a:r>
              <a:rPr lang="en-US" sz="1600" b="1" dirty="0">
                <a:solidFill>
                  <a:prstClr val="black"/>
                </a:solidFill>
              </a:rPr>
              <a:t> out of the screen (no buttons)</a:t>
            </a:r>
          </a:p>
          <a:p>
            <a:pPr marL="342900" indent="-342900">
              <a:buFont typeface="+mj-lt"/>
              <a:buAutoNum type="arabicPeriod"/>
              <a:defRPr/>
            </a:pPr>
            <a:r>
              <a:rPr lang="en-US" sz="1600" b="1" dirty="0">
                <a:solidFill>
                  <a:prstClr val="black"/>
                </a:solidFill>
              </a:rPr>
              <a:t>No Other Changes To  Our Documents</a:t>
            </a:r>
          </a:p>
        </p:txBody>
      </p:sp>
      <p:sp>
        <p:nvSpPr>
          <p:cNvPr id="7" name="Lightning Bolt 6"/>
          <p:cNvSpPr/>
          <p:nvPr/>
        </p:nvSpPr>
        <p:spPr>
          <a:xfrm flipH="1">
            <a:off x="381000" y="5029200"/>
            <a:ext cx="792480" cy="609600"/>
          </a:xfrm>
          <a:prstGeom prst="lightningBolt">
            <a:avLst/>
          </a:prstGeom>
          <a:solidFill>
            <a:srgbClr val="FFFF00"/>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8" name="Lightning Bolt 7"/>
          <p:cNvSpPr/>
          <p:nvPr/>
        </p:nvSpPr>
        <p:spPr>
          <a:xfrm>
            <a:off x="3810000" y="1447800"/>
            <a:ext cx="762000" cy="609600"/>
          </a:xfrm>
          <a:prstGeom prst="lightningBolt">
            <a:avLst/>
          </a:prstGeom>
          <a:solidFill>
            <a:srgbClr val="FFFF00"/>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Tree>
    <p:extLst>
      <p:ext uri="{BB962C8B-B14F-4D97-AF65-F5344CB8AC3E}">
        <p14:creationId xmlns:p14="http://schemas.microsoft.com/office/powerpoint/2010/main" val="20423583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4953000" y="1371600"/>
            <a:ext cx="2252540" cy="353943"/>
          </a:xfrm>
          <a:prstGeom prst="rect">
            <a:avLst/>
          </a:prstGeom>
          <a:noFill/>
          <a:ln w="9525">
            <a:noFill/>
            <a:miter lim="800000"/>
            <a:headEnd/>
            <a:tailEnd/>
          </a:ln>
        </p:spPr>
        <p:txBody>
          <a:bodyPr wrap="none">
            <a:spAutoFit/>
          </a:bodyPr>
          <a:lstStyle/>
          <a:p>
            <a:r>
              <a:rPr lang="en-US" sz="1700" b="1" dirty="0" smtClean="0">
                <a:solidFill>
                  <a:prstClr val="black"/>
                </a:solidFill>
              </a:rPr>
              <a:t>3/14/2013 </a:t>
            </a:r>
            <a:r>
              <a:rPr lang="en-US" sz="1700" b="1" dirty="0">
                <a:solidFill>
                  <a:prstClr val="black"/>
                </a:solidFill>
              </a:rPr>
              <a:t>Impact v8.0</a:t>
            </a:r>
          </a:p>
        </p:txBody>
      </p:sp>
      <p:pic>
        <p:nvPicPr>
          <p:cNvPr id="3" name="Picture 2"/>
          <p:cNvPicPr>
            <a:picLocks noChangeAspect="1" noChangeArrowheads="1"/>
          </p:cNvPicPr>
          <p:nvPr/>
        </p:nvPicPr>
        <p:blipFill>
          <a:blip r:embed="rId3" cstate="print"/>
          <a:srcRect/>
          <a:stretch>
            <a:fillRect/>
          </a:stretch>
        </p:blipFill>
        <p:spPr bwMode="auto">
          <a:xfrm>
            <a:off x="0" y="2057401"/>
            <a:ext cx="7543800" cy="4481513"/>
          </a:xfrm>
          <a:prstGeom prst="rect">
            <a:avLst/>
          </a:prstGeom>
          <a:noFill/>
          <a:ln w="9525">
            <a:noFill/>
            <a:miter lim="800000"/>
            <a:headEnd/>
            <a:tailEnd/>
          </a:ln>
        </p:spPr>
      </p:pic>
      <p:sp>
        <p:nvSpPr>
          <p:cNvPr id="4" name="TextBox 3"/>
          <p:cNvSpPr txBox="1"/>
          <p:nvPr/>
        </p:nvSpPr>
        <p:spPr>
          <a:xfrm>
            <a:off x="381000" y="2667000"/>
            <a:ext cx="5029200" cy="1200329"/>
          </a:xfrm>
          <a:prstGeom prst="rect">
            <a:avLst/>
          </a:prstGeom>
          <a:solidFill>
            <a:srgbClr val="66CE20"/>
          </a:solidFill>
          <a:ln w="38100">
            <a:solidFill>
              <a:schemeClr val="tx2"/>
            </a:solidFill>
          </a:ln>
          <a:scene3d>
            <a:camera prst="orthographicFront"/>
            <a:lightRig rig="threePt" dir="t"/>
          </a:scene3d>
          <a:sp3d>
            <a:bevelT w="165100" prst="coolSlant"/>
          </a:sp3d>
        </p:spPr>
        <p:txBody>
          <a:bodyPr wrap="square">
            <a:spAutoFit/>
          </a:bodyPr>
          <a:lstStyle/>
          <a:p>
            <a:pPr algn="ctr">
              <a:defRPr/>
            </a:pPr>
            <a:r>
              <a:rPr lang="en-US" b="1" dirty="0">
                <a:solidFill>
                  <a:prstClr val="black"/>
                </a:solidFill>
              </a:rPr>
              <a:t>“Widgets” Let You See – Held Items, Open Orders, Tickler Reminders, and Wire Out Approvals </a:t>
            </a:r>
            <a:endParaRPr lang="en-US" b="1" dirty="0" smtClean="0">
              <a:solidFill>
                <a:prstClr val="black"/>
              </a:solidFill>
            </a:endParaRPr>
          </a:p>
          <a:p>
            <a:pPr algn="ctr">
              <a:defRPr/>
            </a:pPr>
            <a:r>
              <a:rPr lang="en-US" b="1" dirty="0" smtClean="0">
                <a:solidFill>
                  <a:prstClr val="black"/>
                </a:solidFill>
              </a:rPr>
              <a:t>From </a:t>
            </a:r>
            <a:r>
              <a:rPr lang="en-US" b="1" dirty="0">
                <a:solidFill>
                  <a:prstClr val="black"/>
                </a:solidFill>
              </a:rPr>
              <a:t>the Impact Splash Screen!!</a:t>
            </a:r>
          </a:p>
          <a:p>
            <a:pPr algn="ctr">
              <a:defRPr/>
            </a:pPr>
            <a:r>
              <a:rPr lang="en-US" b="1" dirty="0">
                <a:solidFill>
                  <a:prstClr val="black"/>
                </a:solidFill>
              </a:rPr>
              <a:t>Stack ‘</a:t>
            </a:r>
            <a:r>
              <a:rPr lang="en-US" b="1" dirty="0" err="1">
                <a:solidFill>
                  <a:prstClr val="black"/>
                </a:solidFill>
              </a:rPr>
              <a:t>em</a:t>
            </a:r>
            <a:r>
              <a:rPr lang="en-US" b="1" dirty="0">
                <a:solidFill>
                  <a:prstClr val="black"/>
                </a:solidFill>
              </a:rPr>
              <a:t> Any Way You Like!</a:t>
            </a:r>
          </a:p>
        </p:txBody>
      </p:sp>
      <p:pic>
        <p:nvPicPr>
          <p:cNvPr id="5" name="Picture 4" descr="Happy.bmp"/>
          <p:cNvPicPr>
            <a:picLocks noChangeAspect="1"/>
          </p:cNvPicPr>
          <p:nvPr/>
        </p:nvPicPr>
        <p:blipFill>
          <a:blip r:embed="rId4" cstate="print"/>
          <a:stretch>
            <a:fillRect/>
          </a:stretch>
        </p:blipFill>
        <p:spPr>
          <a:xfrm>
            <a:off x="5699760" y="2514601"/>
            <a:ext cx="1351429" cy="1238095"/>
          </a:xfrm>
          <a:prstGeom prst="rect">
            <a:avLst/>
          </a:prstGeom>
          <a:scene3d>
            <a:camera prst="orthographicFront"/>
            <a:lightRig rig="threePt" dir="t"/>
          </a:scene3d>
          <a:sp3d>
            <a:bevelT w="165100" prst="coolSlant"/>
          </a:sp3d>
        </p:spPr>
      </p:pic>
      <p:sp>
        <p:nvSpPr>
          <p:cNvPr id="6" name="Lightning Bolt 5"/>
          <p:cNvSpPr/>
          <p:nvPr/>
        </p:nvSpPr>
        <p:spPr>
          <a:xfrm>
            <a:off x="6629400" y="5791200"/>
            <a:ext cx="723900" cy="533400"/>
          </a:xfrm>
          <a:prstGeom prst="lightningBolt">
            <a:avLst/>
          </a:prstGeom>
          <a:solidFill>
            <a:srgbClr val="FFFF00"/>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Tree>
    <p:extLst>
      <p:ext uri="{BB962C8B-B14F-4D97-AF65-F5344CB8AC3E}">
        <p14:creationId xmlns:p14="http://schemas.microsoft.com/office/powerpoint/2010/main" val="22816303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4953000" y="1371600"/>
            <a:ext cx="2252540" cy="353943"/>
          </a:xfrm>
          <a:prstGeom prst="rect">
            <a:avLst/>
          </a:prstGeom>
          <a:noFill/>
          <a:ln w="9525">
            <a:noFill/>
            <a:miter lim="800000"/>
            <a:headEnd/>
            <a:tailEnd/>
          </a:ln>
        </p:spPr>
        <p:txBody>
          <a:bodyPr wrap="none">
            <a:spAutoFit/>
          </a:bodyPr>
          <a:lstStyle/>
          <a:p>
            <a:r>
              <a:rPr lang="en-US" sz="1700" b="1" dirty="0" smtClean="0">
                <a:solidFill>
                  <a:prstClr val="black"/>
                </a:solidFill>
              </a:rPr>
              <a:t>3/13/2013 </a:t>
            </a:r>
            <a:r>
              <a:rPr lang="en-US" sz="1700" b="1" dirty="0">
                <a:solidFill>
                  <a:prstClr val="black"/>
                </a:solidFill>
              </a:rPr>
              <a:t>Impact v8.0</a:t>
            </a:r>
          </a:p>
        </p:txBody>
      </p:sp>
      <p:sp>
        <p:nvSpPr>
          <p:cNvPr id="5" name="TextBox 4"/>
          <p:cNvSpPr txBox="1"/>
          <p:nvPr/>
        </p:nvSpPr>
        <p:spPr>
          <a:xfrm>
            <a:off x="1828800" y="1905000"/>
            <a:ext cx="4021549" cy="1077218"/>
          </a:xfrm>
          <a:prstGeom prst="rect">
            <a:avLst/>
          </a:prstGeom>
          <a:solidFill>
            <a:srgbClr val="9751CB"/>
          </a:solidFill>
          <a:ln w="28575">
            <a:solidFill>
              <a:schemeClr val="tx1"/>
            </a:solidFill>
          </a:ln>
          <a:scene3d>
            <a:camera prst="orthographicFront"/>
            <a:lightRig rig="threePt" dir="t"/>
          </a:scene3d>
          <a:sp3d>
            <a:bevelT w="165100" prst="coolSlant"/>
          </a:sp3d>
        </p:spPr>
        <p:txBody>
          <a:bodyPr wrap="none" rtlCol="0">
            <a:spAutoFit/>
          </a:bodyPr>
          <a:lstStyle/>
          <a:p>
            <a:pPr algn="ctr"/>
            <a:r>
              <a:rPr lang="en-US" sz="2400" b="1" dirty="0" smtClean="0">
                <a:solidFill>
                  <a:prstClr val="white"/>
                </a:solidFill>
              </a:rPr>
              <a:t>IT’S A WIDGET!</a:t>
            </a:r>
          </a:p>
          <a:p>
            <a:pPr algn="ctr"/>
            <a:r>
              <a:rPr lang="en-US" sz="2000" b="1" dirty="0" smtClean="0">
                <a:solidFill>
                  <a:prstClr val="white"/>
                </a:solidFill>
              </a:rPr>
              <a:t>Ticklers By File# - Set Up Your Group</a:t>
            </a:r>
          </a:p>
          <a:p>
            <a:pPr algn="ctr"/>
            <a:r>
              <a:rPr lang="en-US" sz="2000" b="1" dirty="0" smtClean="0">
                <a:solidFill>
                  <a:prstClr val="white"/>
                </a:solidFill>
              </a:rPr>
              <a:t>Add Your Tickler Reminders…</a:t>
            </a:r>
            <a:endParaRPr lang="en-US" sz="2000" b="1" dirty="0">
              <a:solidFill>
                <a:prstClr val="white"/>
              </a:solidFill>
            </a:endParaRPr>
          </a:p>
        </p:txBody>
      </p:sp>
      <p:pic>
        <p:nvPicPr>
          <p:cNvPr id="3075" name="Picture 3"/>
          <p:cNvPicPr>
            <a:picLocks noChangeAspect="1" noChangeArrowheads="1"/>
          </p:cNvPicPr>
          <p:nvPr/>
        </p:nvPicPr>
        <p:blipFill>
          <a:blip r:embed="rId3" cstate="print"/>
          <a:srcRect/>
          <a:stretch>
            <a:fillRect/>
          </a:stretch>
        </p:blipFill>
        <p:spPr bwMode="auto">
          <a:xfrm>
            <a:off x="0" y="3048000"/>
            <a:ext cx="5715000" cy="3505200"/>
          </a:xfrm>
          <a:prstGeom prst="rect">
            <a:avLst/>
          </a:prstGeom>
          <a:noFill/>
          <a:ln w="9525">
            <a:noFill/>
            <a:miter lim="800000"/>
            <a:headEnd/>
            <a:tailEnd/>
          </a:ln>
        </p:spPr>
      </p:pic>
      <p:pic>
        <p:nvPicPr>
          <p:cNvPr id="4" name="Picture 3" descr="Happy.bmp"/>
          <p:cNvPicPr>
            <a:picLocks noChangeAspect="1"/>
          </p:cNvPicPr>
          <p:nvPr/>
        </p:nvPicPr>
        <p:blipFill>
          <a:blip r:embed="rId4" cstate="print"/>
          <a:stretch>
            <a:fillRect/>
          </a:stretch>
        </p:blipFill>
        <p:spPr>
          <a:xfrm>
            <a:off x="4495800" y="4495800"/>
            <a:ext cx="1351429" cy="1238095"/>
          </a:xfrm>
          <a:prstGeom prst="rect">
            <a:avLst/>
          </a:prstGeom>
          <a:scene3d>
            <a:camera prst="orthographicFront"/>
            <a:lightRig rig="threePt" dir="t"/>
          </a:scene3d>
          <a:sp3d>
            <a:bevelT w="165100" prst="coolSlant"/>
          </a:sp3d>
        </p:spPr>
      </p:pic>
      <p:sp>
        <p:nvSpPr>
          <p:cNvPr id="6" name="TextBox 5"/>
          <p:cNvSpPr txBox="1"/>
          <p:nvPr/>
        </p:nvSpPr>
        <p:spPr>
          <a:xfrm>
            <a:off x="5105400" y="3429000"/>
            <a:ext cx="2302425" cy="923330"/>
          </a:xfrm>
          <a:prstGeom prst="rect">
            <a:avLst/>
          </a:prstGeom>
          <a:solidFill>
            <a:srgbClr val="1CC1D2"/>
          </a:solidFill>
          <a:ln w="28575">
            <a:solidFill>
              <a:schemeClr val="tx1"/>
            </a:solidFill>
          </a:ln>
          <a:scene3d>
            <a:camera prst="orthographicFront"/>
            <a:lightRig rig="threePt" dir="t"/>
          </a:scene3d>
          <a:sp3d>
            <a:bevelT w="165100" prst="coolSlant"/>
          </a:sp3d>
        </p:spPr>
        <p:txBody>
          <a:bodyPr wrap="none" rtlCol="0">
            <a:spAutoFit/>
          </a:bodyPr>
          <a:lstStyle/>
          <a:p>
            <a:pPr algn="ctr"/>
            <a:r>
              <a:rPr lang="en-US" b="1" dirty="0" smtClean="0">
                <a:solidFill>
                  <a:prstClr val="black"/>
                </a:solidFill>
              </a:rPr>
              <a:t>Collapse Your Widgets</a:t>
            </a:r>
          </a:p>
          <a:p>
            <a:pPr algn="ctr"/>
            <a:r>
              <a:rPr lang="en-US" b="1" dirty="0" smtClean="0">
                <a:solidFill>
                  <a:prstClr val="black"/>
                </a:solidFill>
              </a:rPr>
              <a:t>Make Space On Your</a:t>
            </a:r>
          </a:p>
          <a:p>
            <a:pPr algn="ctr"/>
            <a:r>
              <a:rPr lang="en-US" b="1" dirty="0" smtClean="0">
                <a:solidFill>
                  <a:prstClr val="black"/>
                </a:solidFill>
              </a:rPr>
              <a:t>Impact Desktop</a:t>
            </a:r>
            <a:endParaRPr lang="en-US" b="1" dirty="0">
              <a:solidFill>
                <a:prstClr val="black"/>
              </a:solidFill>
            </a:endParaRPr>
          </a:p>
        </p:txBody>
      </p:sp>
      <p:sp>
        <p:nvSpPr>
          <p:cNvPr id="8" name="Lightning Bolt 7"/>
          <p:cNvSpPr/>
          <p:nvPr/>
        </p:nvSpPr>
        <p:spPr>
          <a:xfrm flipH="1">
            <a:off x="5410200" y="2590800"/>
            <a:ext cx="990600" cy="609600"/>
          </a:xfrm>
          <a:prstGeom prst="lightningBolt">
            <a:avLst/>
          </a:prstGeom>
          <a:solidFill>
            <a:srgbClr val="FFFF00"/>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2856897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4953000" y="1371600"/>
            <a:ext cx="2252540" cy="353943"/>
          </a:xfrm>
          <a:prstGeom prst="rect">
            <a:avLst/>
          </a:prstGeom>
          <a:noFill/>
          <a:ln w="9525">
            <a:noFill/>
            <a:miter lim="800000"/>
            <a:headEnd/>
            <a:tailEnd/>
          </a:ln>
        </p:spPr>
        <p:txBody>
          <a:bodyPr wrap="none">
            <a:spAutoFit/>
          </a:bodyPr>
          <a:lstStyle/>
          <a:p>
            <a:r>
              <a:rPr lang="en-US" sz="1700" b="1" dirty="0" smtClean="0">
                <a:solidFill>
                  <a:prstClr val="black"/>
                </a:solidFill>
              </a:rPr>
              <a:t>3/11/2013 </a:t>
            </a:r>
            <a:r>
              <a:rPr lang="en-US" sz="1700" b="1" dirty="0">
                <a:solidFill>
                  <a:prstClr val="black"/>
                </a:solidFill>
              </a:rPr>
              <a:t>Impact v8.0</a:t>
            </a:r>
          </a:p>
        </p:txBody>
      </p:sp>
      <p:sp>
        <p:nvSpPr>
          <p:cNvPr id="9" name="TextBox 8"/>
          <p:cNvSpPr txBox="1"/>
          <p:nvPr/>
        </p:nvSpPr>
        <p:spPr>
          <a:xfrm>
            <a:off x="228600" y="1828800"/>
            <a:ext cx="2346960" cy="369332"/>
          </a:xfrm>
          <a:prstGeom prst="rect">
            <a:avLst/>
          </a:prstGeom>
          <a:solidFill>
            <a:srgbClr val="66CE20"/>
          </a:solidFill>
          <a:ln w="19050">
            <a:solidFill>
              <a:schemeClr val="tx2"/>
            </a:solidFill>
          </a:ln>
          <a:scene3d>
            <a:camera prst="orthographicFront"/>
            <a:lightRig rig="threePt" dir="t"/>
          </a:scene3d>
          <a:sp3d>
            <a:bevelT w="165100" prst="coolSlant"/>
          </a:sp3d>
        </p:spPr>
        <p:txBody>
          <a:bodyPr wrap="square">
            <a:spAutoFit/>
          </a:bodyPr>
          <a:lstStyle/>
          <a:p>
            <a:pPr>
              <a:defRPr/>
            </a:pPr>
            <a:r>
              <a:rPr lang="en-US" b="1" dirty="0">
                <a:solidFill>
                  <a:prstClr val="black"/>
                </a:solidFill>
              </a:rPr>
              <a:t>New  Icons &amp; Buttons:</a:t>
            </a:r>
          </a:p>
        </p:txBody>
      </p:sp>
      <p:sp>
        <p:nvSpPr>
          <p:cNvPr id="10" name="TextBox 9"/>
          <p:cNvSpPr txBox="1"/>
          <p:nvPr/>
        </p:nvSpPr>
        <p:spPr>
          <a:xfrm>
            <a:off x="4953000" y="1828800"/>
            <a:ext cx="2438400" cy="369332"/>
          </a:xfrm>
          <a:prstGeom prst="rect">
            <a:avLst/>
          </a:prstGeom>
          <a:solidFill>
            <a:srgbClr val="FD9615"/>
          </a:solidFill>
          <a:ln w="28575">
            <a:solidFill>
              <a:schemeClr val="tx2"/>
            </a:solidFill>
          </a:ln>
          <a:scene3d>
            <a:camera prst="orthographicFront"/>
            <a:lightRig rig="threePt" dir="t"/>
          </a:scene3d>
          <a:sp3d>
            <a:bevelT w="165100" prst="coolSlant"/>
          </a:sp3d>
        </p:spPr>
        <p:txBody>
          <a:bodyPr wrap="square">
            <a:spAutoFit/>
          </a:bodyPr>
          <a:lstStyle/>
          <a:p>
            <a:pPr>
              <a:defRPr/>
            </a:pPr>
            <a:r>
              <a:rPr lang="en-US" b="1" dirty="0">
                <a:solidFill>
                  <a:prstClr val="black"/>
                </a:solidFill>
              </a:rPr>
              <a:t>Impact </a:t>
            </a:r>
            <a:r>
              <a:rPr lang="en-US" b="1" dirty="0" smtClean="0">
                <a:solidFill>
                  <a:prstClr val="black"/>
                </a:solidFill>
              </a:rPr>
              <a:t>Version 8.0!!!</a:t>
            </a:r>
            <a:endParaRPr lang="en-US" b="1" dirty="0">
              <a:solidFill>
                <a:prstClr val="black"/>
              </a:solidFill>
            </a:endParaRPr>
          </a:p>
        </p:txBody>
      </p:sp>
      <p:pic>
        <p:nvPicPr>
          <p:cNvPr id="12" name="Picture 7" descr="Buttons.bmp"/>
          <p:cNvPicPr>
            <a:picLocks noChangeAspect="1"/>
          </p:cNvPicPr>
          <p:nvPr/>
        </p:nvPicPr>
        <p:blipFill>
          <a:blip r:embed="rId3" cstate="print"/>
          <a:srcRect/>
          <a:stretch>
            <a:fillRect/>
          </a:stretch>
        </p:blipFill>
        <p:spPr bwMode="auto">
          <a:xfrm>
            <a:off x="168275" y="2286000"/>
            <a:ext cx="7200900" cy="2138363"/>
          </a:xfrm>
          <a:prstGeom prst="rect">
            <a:avLst/>
          </a:prstGeom>
          <a:noFill/>
          <a:ln w="38100">
            <a:solidFill>
              <a:schemeClr val="tx2"/>
            </a:solidFill>
            <a:miter lim="800000"/>
            <a:headEnd/>
            <a:tailEnd/>
          </a:ln>
        </p:spPr>
      </p:pic>
      <p:pic>
        <p:nvPicPr>
          <p:cNvPr id="13" name="Picture 5"/>
          <p:cNvPicPr>
            <a:picLocks noChangeAspect="1" noChangeArrowheads="1"/>
          </p:cNvPicPr>
          <p:nvPr/>
        </p:nvPicPr>
        <p:blipFill>
          <a:blip r:embed="rId4" cstate="print"/>
          <a:srcRect/>
          <a:stretch>
            <a:fillRect/>
          </a:stretch>
        </p:blipFill>
        <p:spPr bwMode="auto">
          <a:xfrm>
            <a:off x="838200" y="4572000"/>
            <a:ext cx="5940425" cy="1447800"/>
          </a:xfrm>
          <a:prstGeom prst="rect">
            <a:avLst/>
          </a:prstGeom>
          <a:noFill/>
          <a:ln w="38100">
            <a:solidFill>
              <a:schemeClr val="tx2"/>
            </a:solidFill>
            <a:miter lim="800000"/>
            <a:headEnd/>
            <a:tailEnd/>
          </a:ln>
        </p:spPr>
      </p:pic>
      <p:pic>
        <p:nvPicPr>
          <p:cNvPr id="14" name="Picture 13" descr="Happy.bmp"/>
          <p:cNvPicPr>
            <a:picLocks noChangeAspect="1"/>
          </p:cNvPicPr>
          <p:nvPr/>
        </p:nvPicPr>
        <p:blipFill>
          <a:blip r:embed="rId5" cstate="print"/>
          <a:stretch>
            <a:fillRect/>
          </a:stretch>
        </p:blipFill>
        <p:spPr>
          <a:xfrm>
            <a:off x="7040880" y="5181601"/>
            <a:ext cx="1351429" cy="1238095"/>
          </a:xfrm>
          <a:prstGeom prst="rect">
            <a:avLst/>
          </a:prstGeom>
          <a:scene3d>
            <a:camera prst="orthographicFront"/>
            <a:lightRig rig="threePt" dir="t"/>
          </a:scene3d>
          <a:sp3d>
            <a:bevelT w="165100" prst="coolSlant"/>
          </a:sp3d>
        </p:spPr>
      </p:pic>
      <p:sp>
        <p:nvSpPr>
          <p:cNvPr id="15" name="TextBox 14"/>
          <p:cNvSpPr txBox="1"/>
          <p:nvPr/>
        </p:nvSpPr>
        <p:spPr>
          <a:xfrm>
            <a:off x="609600" y="5715000"/>
            <a:ext cx="3101340" cy="584775"/>
          </a:xfrm>
          <a:prstGeom prst="rect">
            <a:avLst/>
          </a:prstGeom>
          <a:solidFill>
            <a:srgbClr val="9751CB"/>
          </a:solidFill>
          <a:ln w="28575">
            <a:solidFill>
              <a:schemeClr val="tx2"/>
            </a:solidFill>
          </a:ln>
          <a:scene3d>
            <a:camera prst="orthographicFront"/>
            <a:lightRig rig="threePt" dir="t"/>
          </a:scene3d>
          <a:sp3d>
            <a:bevelT w="165100" prst="coolSlant"/>
          </a:sp3d>
        </p:spPr>
        <p:txBody>
          <a:bodyPr>
            <a:spAutoFit/>
          </a:bodyPr>
          <a:lstStyle/>
          <a:p>
            <a:pPr>
              <a:defRPr/>
            </a:pPr>
            <a:r>
              <a:rPr lang="en-US" sz="1600" b="1" dirty="0" smtClean="0">
                <a:solidFill>
                  <a:prstClr val="white"/>
                </a:solidFill>
              </a:rPr>
              <a:t>Your Pointer </a:t>
            </a:r>
            <a:r>
              <a:rPr lang="en-US" sz="1600" b="1" dirty="0">
                <a:solidFill>
                  <a:prstClr val="white"/>
                </a:solidFill>
              </a:rPr>
              <a:t>On The Button</a:t>
            </a:r>
          </a:p>
          <a:p>
            <a:pPr>
              <a:defRPr/>
            </a:pPr>
            <a:r>
              <a:rPr lang="en-US" sz="1600" b="1" dirty="0">
                <a:solidFill>
                  <a:prstClr val="white"/>
                </a:solidFill>
              </a:rPr>
              <a:t>Shows You What It Does!</a:t>
            </a:r>
          </a:p>
        </p:txBody>
      </p:sp>
      <p:sp>
        <p:nvSpPr>
          <p:cNvPr id="16" name="Curved Up Arrow 15"/>
          <p:cNvSpPr/>
          <p:nvPr/>
        </p:nvSpPr>
        <p:spPr>
          <a:xfrm>
            <a:off x="3048000" y="5715000"/>
            <a:ext cx="1447800" cy="533400"/>
          </a:xfrm>
          <a:prstGeom prst="curvedUpArrow">
            <a:avLst/>
          </a:prstGeom>
          <a:solidFill>
            <a:srgbClr val="FF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17" name="TextBox 12"/>
          <p:cNvSpPr txBox="1">
            <a:spLocks noChangeArrowheads="1"/>
          </p:cNvSpPr>
          <p:nvPr/>
        </p:nvSpPr>
        <p:spPr bwMode="auto">
          <a:xfrm>
            <a:off x="4648200" y="5715000"/>
            <a:ext cx="1752600" cy="246063"/>
          </a:xfrm>
          <a:prstGeom prst="rect">
            <a:avLst/>
          </a:prstGeom>
          <a:solidFill>
            <a:schemeClr val="bg1"/>
          </a:solidFill>
          <a:ln w="9525">
            <a:solidFill>
              <a:schemeClr val="tx2"/>
            </a:solidFill>
            <a:miter lim="800000"/>
            <a:headEnd/>
            <a:tailEnd/>
          </a:ln>
          <a:effectLst>
            <a:glow rad="228600">
              <a:schemeClr val="accent6">
                <a:satMod val="175000"/>
                <a:alpha val="40000"/>
              </a:schemeClr>
            </a:glow>
          </a:effectLst>
        </p:spPr>
        <p:txBody>
          <a:bodyPr>
            <a:spAutoFit/>
          </a:bodyPr>
          <a:lstStyle/>
          <a:p>
            <a:r>
              <a:rPr lang="en-US" sz="1000" dirty="0">
                <a:solidFill>
                  <a:prstClr val="black"/>
                </a:solidFill>
              </a:rPr>
              <a:t>Select and Edit Documents</a:t>
            </a:r>
          </a:p>
        </p:txBody>
      </p:sp>
    </p:spTree>
    <p:extLst>
      <p:ext uri="{BB962C8B-B14F-4D97-AF65-F5344CB8AC3E}">
        <p14:creationId xmlns:p14="http://schemas.microsoft.com/office/powerpoint/2010/main" val="18565753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3" cstate="print"/>
          <a:srcRect/>
          <a:stretch>
            <a:fillRect/>
          </a:stretch>
        </p:blipFill>
        <p:spPr bwMode="auto">
          <a:xfrm>
            <a:off x="152400" y="1752600"/>
            <a:ext cx="7208520" cy="4779895"/>
          </a:xfrm>
          <a:prstGeom prst="rect">
            <a:avLst/>
          </a:prstGeom>
          <a:noFill/>
          <a:ln w="9525">
            <a:solidFill>
              <a:schemeClr val="tx1"/>
            </a:solidFill>
            <a:miter lim="800000"/>
            <a:headEnd/>
            <a:tailEnd/>
          </a:ln>
          <a:scene3d>
            <a:camera prst="orthographicFront"/>
            <a:lightRig rig="threePt" dir="t"/>
          </a:scene3d>
          <a:sp3d>
            <a:bevelT w="165100" prst="coolSlant"/>
          </a:sp3d>
        </p:spPr>
      </p:pic>
      <p:sp>
        <p:nvSpPr>
          <p:cNvPr id="3" name="TextBox 6"/>
          <p:cNvSpPr txBox="1">
            <a:spLocks noChangeArrowheads="1"/>
          </p:cNvSpPr>
          <p:nvPr/>
        </p:nvSpPr>
        <p:spPr bwMode="auto">
          <a:xfrm>
            <a:off x="4953000" y="1371600"/>
            <a:ext cx="2252540" cy="353943"/>
          </a:xfrm>
          <a:prstGeom prst="rect">
            <a:avLst/>
          </a:prstGeom>
          <a:noFill/>
          <a:ln w="9525">
            <a:noFill/>
            <a:miter lim="800000"/>
            <a:headEnd/>
            <a:tailEnd/>
          </a:ln>
        </p:spPr>
        <p:txBody>
          <a:bodyPr wrap="none">
            <a:spAutoFit/>
          </a:bodyPr>
          <a:lstStyle/>
          <a:p>
            <a:r>
              <a:rPr lang="en-US" sz="1700" b="1" dirty="0" smtClean="0">
                <a:solidFill>
                  <a:prstClr val="black"/>
                </a:solidFill>
              </a:rPr>
              <a:t>3/04/2013 </a:t>
            </a:r>
            <a:r>
              <a:rPr lang="en-US" sz="1700" b="1" dirty="0">
                <a:solidFill>
                  <a:prstClr val="black"/>
                </a:solidFill>
              </a:rPr>
              <a:t>Impact v8.0</a:t>
            </a:r>
          </a:p>
        </p:txBody>
      </p:sp>
      <p:sp>
        <p:nvSpPr>
          <p:cNvPr id="4" name="TextBox 2"/>
          <p:cNvSpPr txBox="1">
            <a:spLocks noChangeArrowheads="1"/>
          </p:cNvSpPr>
          <p:nvPr/>
        </p:nvSpPr>
        <p:spPr bwMode="auto">
          <a:xfrm>
            <a:off x="5029200" y="2286001"/>
            <a:ext cx="838200" cy="923330"/>
          </a:xfrm>
          <a:prstGeom prst="rect">
            <a:avLst/>
          </a:prstGeom>
          <a:noFill/>
          <a:ln w="9525">
            <a:noFill/>
            <a:miter lim="800000"/>
            <a:headEnd/>
            <a:tailEnd/>
          </a:ln>
        </p:spPr>
        <p:txBody>
          <a:bodyPr wrap="square">
            <a:spAutoFit/>
          </a:bodyPr>
          <a:lstStyle/>
          <a:p>
            <a:r>
              <a:rPr lang="en-US" b="1" dirty="0">
                <a:solidFill>
                  <a:srgbClr val="FF0000"/>
                </a:solidFill>
                <a:effectLst>
                  <a:outerShdw blurRad="38100" dist="38100" dir="2700000" algn="tl">
                    <a:srgbClr val="000000">
                      <a:alpha val="43137"/>
                    </a:srgbClr>
                  </a:outerShdw>
                </a:effectLst>
              </a:rPr>
              <a:t>An All New LOOK!</a:t>
            </a:r>
          </a:p>
        </p:txBody>
      </p:sp>
      <p:pic>
        <p:nvPicPr>
          <p:cNvPr id="5" name="Picture 4" descr="Happy.bmp"/>
          <p:cNvPicPr>
            <a:picLocks noChangeAspect="1"/>
          </p:cNvPicPr>
          <p:nvPr/>
        </p:nvPicPr>
        <p:blipFill>
          <a:blip r:embed="rId4" cstate="print"/>
          <a:stretch>
            <a:fillRect/>
          </a:stretch>
        </p:blipFill>
        <p:spPr>
          <a:xfrm>
            <a:off x="5951220" y="2133601"/>
            <a:ext cx="1351429" cy="1238095"/>
          </a:xfrm>
          <a:prstGeom prst="rect">
            <a:avLst/>
          </a:prstGeom>
          <a:effectLst>
            <a:glow rad="139700">
              <a:schemeClr val="accent2">
                <a:satMod val="175000"/>
                <a:alpha val="40000"/>
              </a:schemeClr>
            </a:glow>
          </a:effectLst>
          <a:scene3d>
            <a:camera prst="orthographicFront"/>
            <a:lightRig rig="threePt" dir="t"/>
          </a:scene3d>
          <a:sp3d>
            <a:bevelT w="165100" prst="coolSlant"/>
          </a:sp3d>
        </p:spPr>
      </p:pic>
      <p:sp>
        <p:nvSpPr>
          <p:cNvPr id="6" name="TextBox 5"/>
          <p:cNvSpPr txBox="1"/>
          <p:nvPr/>
        </p:nvSpPr>
        <p:spPr>
          <a:xfrm>
            <a:off x="228600" y="3124200"/>
            <a:ext cx="1432560" cy="2062103"/>
          </a:xfrm>
          <a:prstGeom prst="rect">
            <a:avLst/>
          </a:prstGeom>
          <a:solidFill>
            <a:srgbClr val="1CC1D2"/>
          </a:solidFill>
          <a:ln w="19050">
            <a:noFill/>
          </a:ln>
          <a:scene3d>
            <a:camera prst="orthographicFront"/>
            <a:lightRig rig="threePt" dir="t"/>
          </a:scene3d>
          <a:sp3d>
            <a:bevelT w="165100" prst="coolSlant"/>
          </a:sp3d>
        </p:spPr>
        <p:txBody>
          <a:bodyPr wrap="square">
            <a:spAutoFit/>
          </a:bodyPr>
          <a:lstStyle/>
          <a:p>
            <a:pPr>
              <a:defRPr/>
            </a:pPr>
            <a:r>
              <a:rPr lang="en-US" sz="1600" b="1" dirty="0">
                <a:solidFill>
                  <a:prstClr val="black"/>
                </a:solidFill>
              </a:rPr>
              <a:t>Print HUD, Settlement, Order Sheet from </a:t>
            </a:r>
            <a:r>
              <a:rPr lang="en-US" sz="1600" b="1" dirty="0" smtClean="0">
                <a:solidFill>
                  <a:prstClr val="black"/>
                </a:solidFill>
              </a:rPr>
              <a:t>ANY Screen! Use the pull-down menu on the “Print” button</a:t>
            </a:r>
            <a:endParaRPr lang="en-US" sz="1600" b="1" dirty="0">
              <a:solidFill>
                <a:prstClr val="black"/>
              </a:solidFill>
            </a:endParaRPr>
          </a:p>
        </p:txBody>
      </p:sp>
      <p:sp>
        <p:nvSpPr>
          <p:cNvPr id="7" name="TextBox 6"/>
          <p:cNvSpPr txBox="1"/>
          <p:nvPr/>
        </p:nvSpPr>
        <p:spPr>
          <a:xfrm>
            <a:off x="304800" y="5410200"/>
            <a:ext cx="1257300" cy="830997"/>
          </a:xfrm>
          <a:prstGeom prst="rect">
            <a:avLst/>
          </a:prstGeom>
          <a:solidFill>
            <a:srgbClr val="F1D10F"/>
          </a:solidFill>
          <a:scene3d>
            <a:camera prst="orthographicFront"/>
            <a:lightRig rig="threePt" dir="t"/>
          </a:scene3d>
          <a:sp3d>
            <a:bevelT w="165100" prst="coolSlant"/>
          </a:sp3d>
        </p:spPr>
        <p:txBody>
          <a:bodyPr>
            <a:spAutoFit/>
          </a:bodyPr>
          <a:lstStyle/>
          <a:p>
            <a:pPr>
              <a:defRPr/>
            </a:pPr>
            <a:r>
              <a:rPr lang="en-US" sz="1600" b="1" dirty="0">
                <a:solidFill>
                  <a:prstClr val="black"/>
                </a:solidFill>
              </a:rPr>
              <a:t>Order Title Search from any </a:t>
            </a:r>
            <a:r>
              <a:rPr lang="en-US" sz="1600" b="1" dirty="0" smtClean="0">
                <a:solidFill>
                  <a:prstClr val="black"/>
                </a:solidFill>
              </a:rPr>
              <a:t>Screen</a:t>
            </a:r>
            <a:r>
              <a:rPr lang="en-US" sz="1600" b="1" dirty="0">
                <a:solidFill>
                  <a:prstClr val="black"/>
                </a:solidFill>
              </a:rPr>
              <a:t>!</a:t>
            </a:r>
          </a:p>
        </p:txBody>
      </p:sp>
      <p:sp>
        <p:nvSpPr>
          <p:cNvPr id="8" name="TextBox 7"/>
          <p:cNvSpPr txBox="1"/>
          <p:nvPr/>
        </p:nvSpPr>
        <p:spPr>
          <a:xfrm>
            <a:off x="6172200" y="3581400"/>
            <a:ext cx="1089660" cy="954107"/>
          </a:xfrm>
          <a:prstGeom prst="rect">
            <a:avLst/>
          </a:prstGeom>
          <a:solidFill>
            <a:srgbClr val="9751CB"/>
          </a:solidFill>
          <a:scene3d>
            <a:camera prst="orthographicFront"/>
            <a:lightRig rig="threePt" dir="t"/>
          </a:scene3d>
          <a:sp3d>
            <a:bevelT w="165100" prst="coolSlant"/>
          </a:sp3d>
        </p:spPr>
        <p:txBody>
          <a:bodyPr>
            <a:spAutoFit/>
          </a:bodyPr>
          <a:lstStyle/>
          <a:p>
            <a:pPr algn="ctr">
              <a:defRPr/>
            </a:pPr>
            <a:r>
              <a:rPr lang="en-US" sz="1400" b="1" dirty="0" smtClean="0">
                <a:solidFill>
                  <a:prstClr val="white"/>
                </a:solidFill>
              </a:rPr>
              <a:t>Jump </a:t>
            </a:r>
            <a:r>
              <a:rPr lang="en-US" sz="1400" b="1" dirty="0">
                <a:solidFill>
                  <a:prstClr val="white"/>
                </a:solidFill>
              </a:rPr>
              <a:t>&amp; Next buttons on the top!</a:t>
            </a:r>
          </a:p>
        </p:txBody>
      </p:sp>
      <p:sp>
        <p:nvSpPr>
          <p:cNvPr id="9" name="TextBox 8"/>
          <p:cNvSpPr txBox="1"/>
          <p:nvPr/>
        </p:nvSpPr>
        <p:spPr>
          <a:xfrm>
            <a:off x="5113020" y="4953000"/>
            <a:ext cx="2011680" cy="523220"/>
          </a:xfrm>
          <a:prstGeom prst="rect">
            <a:avLst/>
          </a:prstGeom>
          <a:solidFill>
            <a:srgbClr val="66CE20"/>
          </a:solidFill>
          <a:ln w="19050">
            <a:solidFill>
              <a:schemeClr val="tx2"/>
            </a:solidFill>
          </a:ln>
          <a:scene3d>
            <a:camera prst="orthographicFront"/>
            <a:lightRig rig="threePt" dir="t"/>
          </a:scene3d>
          <a:sp3d>
            <a:bevelT w="165100" prst="coolSlant"/>
          </a:sp3d>
        </p:spPr>
        <p:txBody>
          <a:bodyPr>
            <a:spAutoFit/>
          </a:bodyPr>
          <a:lstStyle/>
          <a:p>
            <a:pPr algn="ctr">
              <a:defRPr/>
            </a:pPr>
            <a:r>
              <a:rPr lang="en-US" sz="1400" b="1" dirty="0">
                <a:solidFill>
                  <a:prstClr val="black"/>
                </a:solidFill>
              </a:rPr>
              <a:t>IRS Info &amp; Funds Held IQ Screen #1</a:t>
            </a:r>
          </a:p>
        </p:txBody>
      </p:sp>
      <p:sp>
        <p:nvSpPr>
          <p:cNvPr id="10" name="TextBox 9"/>
          <p:cNvSpPr txBox="1"/>
          <p:nvPr/>
        </p:nvSpPr>
        <p:spPr>
          <a:xfrm>
            <a:off x="4191000" y="5715001"/>
            <a:ext cx="2261453" cy="615553"/>
          </a:xfrm>
          <a:prstGeom prst="rect">
            <a:avLst/>
          </a:prstGeom>
          <a:solidFill>
            <a:srgbClr val="C0D735"/>
          </a:solidFill>
          <a:ln w="19050">
            <a:solidFill>
              <a:schemeClr val="tx2"/>
            </a:solidFill>
          </a:ln>
          <a:scene3d>
            <a:camera prst="orthographicFront"/>
            <a:lightRig rig="threePt" dir="t"/>
          </a:scene3d>
          <a:sp3d>
            <a:bevelT w="165100" prst="coolSlant"/>
          </a:sp3d>
        </p:spPr>
        <p:txBody>
          <a:bodyPr wrap="none">
            <a:spAutoFit/>
          </a:bodyPr>
          <a:lstStyle/>
          <a:p>
            <a:pPr>
              <a:defRPr/>
            </a:pPr>
            <a:r>
              <a:rPr lang="en-US" sz="1700" b="1" dirty="0">
                <a:solidFill>
                  <a:prstClr val="black"/>
                </a:solidFill>
              </a:rPr>
              <a:t>Looks a Little Different</a:t>
            </a:r>
          </a:p>
          <a:p>
            <a:pPr>
              <a:defRPr/>
            </a:pPr>
            <a:r>
              <a:rPr lang="en-US" sz="1700" b="1" dirty="0">
                <a:solidFill>
                  <a:prstClr val="black"/>
                </a:solidFill>
              </a:rPr>
              <a:t>Works </a:t>
            </a:r>
            <a:r>
              <a:rPr lang="en-US" sz="1700" b="1" dirty="0" smtClean="0">
                <a:solidFill>
                  <a:prstClr val="black"/>
                </a:solidFill>
              </a:rPr>
              <a:t>About </a:t>
            </a:r>
            <a:r>
              <a:rPr lang="en-US" sz="1700" b="1" dirty="0">
                <a:solidFill>
                  <a:prstClr val="black"/>
                </a:solidFill>
              </a:rPr>
              <a:t>the Same</a:t>
            </a:r>
          </a:p>
        </p:txBody>
      </p:sp>
      <p:sp>
        <p:nvSpPr>
          <p:cNvPr id="11" name="Up Arrow 10"/>
          <p:cNvSpPr/>
          <p:nvPr/>
        </p:nvSpPr>
        <p:spPr>
          <a:xfrm>
            <a:off x="609600" y="2209800"/>
            <a:ext cx="685800" cy="685800"/>
          </a:xfrm>
          <a:prstGeom prst="upArrow">
            <a:avLst/>
          </a:prstGeom>
          <a:solidFill>
            <a:srgbClr val="FF0000"/>
          </a:solidFill>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1075016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graphicFrame>
        <p:nvGraphicFramePr>
          <p:cNvPr id="3074" name="Object 2">
            <a:hlinkClick r:id="" action="ppaction://ole?verb=0"/>
          </p:cNvPr>
          <p:cNvGraphicFramePr>
            <a:graphicFrameLocks noChangeAspect="1"/>
          </p:cNvGraphicFramePr>
          <p:nvPr/>
        </p:nvGraphicFramePr>
        <p:xfrm>
          <a:off x="0" y="0"/>
          <a:ext cx="10058400" cy="6858000"/>
        </p:xfrm>
        <a:graphic>
          <a:graphicData uri="http://schemas.openxmlformats.org/presentationml/2006/ole">
            <mc:AlternateContent xmlns:mc="http://schemas.openxmlformats.org/markup-compatibility/2006">
              <mc:Choice xmlns:v="urn:schemas-microsoft-com:vml" Requires="v">
                <p:oleObj spid="_x0000_s4133" name="Presentation" r:id="rId4" imgW="4570465" imgH="3427468" progId="PowerPoint.Show.12">
                  <p:embed/>
                </p:oleObj>
              </mc:Choice>
              <mc:Fallback>
                <p:oleObj name="Presentation" r:id="rId4" imgW="4570465" imgH="3427468" progId="PowerPoint.Show.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0058400" cy="685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descr="Happy.bmp"/>
          <p:cNvPicPr>
            <a:picLocks noChangeAspect="1"/>
          </p:cNvPicPr>
          <p:nvPr/>
        </p:nvPicPr>
        <p:blipFill>
          <a:blip r:embed="rId6" cstate="print"/>
          <a:stretch>
            <a:fillRect/>
          </a:stretch>
        </p:blipFill>
        <p:spPr>
          <a:xfrm>
            <a:off x="152400" y="1676400"/>
            <a:ext cx="1351429" cy="1238095"/>
          </a:xfrm>
          <a:prstGeom prst="rect">
            <a:avLst/>
          </a:prstGeom>
          <a:effectLst>
            <a:glow rad="228600">
              <a:schemeClr val="accent5">
                <a:satMod val="175000"/>
                <a:alpha val="40000"/>
              </a:schemeClr>
            </a:glow>
          </a:effectLst>
          <a:scene3d>
            <a:camera prst="orthographicFront"/>
            <a:lightRig rig="threePt" dir="t"/>
          </a:scene3d>
          <a:sp3d>
            <a:bevelT w="165100" prst="coolSlant"/>
          </a:sp3d>
        </p:spPr>
      </p:pic>
      <p:pic>
        <p:nvPicPr>
          <p:cNvPr id="3076" name="Picture 4"/>
          <p:cNvPicPr>
            <a:picLocks noChangeAspect="1" noChangeArrowheads="1"/>
          </p:cNvPicPr>
          <p:nvPr/>
        </p:nvPicPr>
        <p:blipFill>
          <a:blip r:embed="rId7" cstate="print"/>
          <a:srcRect/>
          <a:stretch>
            <a:fillRect/>
          </a:stretch>
        </p:blipFill>
        <p:spPr bwMode="auto">
          <a:xfrm>
            <a:off x="152400" y="3200400"/>
            <a:ext cx="4267200" cy="3279157"/>
          </a:xfrm>
          <a:prstGeom prst="rect">
            <a:avLst/>
          </a:prstGeom>
          <a:noFill/>
          <a:ln w="9525">
            <a:noFill/>
            <a:miter lim="800000"/>
            <a:headEnd/>
            <a:tailEnd/>
          </a:ln>
          <a:effectLst>
            <a:glow rad="228600">
              <a:schemeClr val="accent4">
                <a:satMod val="175000"/>
                <a:alpha val="40000"/>
              </a:schemeClr>
            </a:glow>
          </a:effectLst>
        </p:spPr>
      </p:pic>
      <p:sp>
        <p:nvSpPr>
          <p:cNvPr id="7" name="Down Arrow 6"/>
          <p:cNvSpPr/>
          <p:nvPr/>
        </p:nvSpPr>
        <p:spPr>
          <a:xfrm>
            <a:off x="3886200" y="4572000"/>
            <a:ext cx="381000" cy="609600"/>
          </a:xfrm>
          <a:prstGeom prst="downArrow">
            <a:avLst/>
          </a:prstGeom>
          <a:solidFill>
            <a:srgbClr val="FF0000"/>
          </a:solidFill>
          <a:ln w="19050">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TextBox 7"/>
          <p:cNvSpPr txBox="1"/>
          <p:nvPr/>
        </p:nvSpPr>
        <p:spPr>
          <a:xfrm>
            <a:off x="3276600" y="3886200"/>
            <a:ext cx="1487074" cy="584775"/>
          </a:xfrm>
          <a:prstGeom prst="rect">
            <a:avLst/>
          </a:prstGeom>
          <a:solidFill>
            <a:srgbClr val="FFFF00"/>
          </a:solidFill>
          <a:ln w="28575">
            <a:solidFill>
              <a:schemeClr val="tx1"/>
            </a:solidFill>
          </a:ln>
          <a:scene3d>
            <a:camera prst="orthographicFront"/>
            <a:lightRig rig="threePt" dir="t"/>
          </a:scene3d>
          <a:sp3d>
            <a:bevelT w="165100" prst="coolSlant"/>
          </a:sp3d>
        </p:spPr>
        <p:txBody>
          <a:bodyPr wrap="none" rtlCol="0">
            <a:spAutoFit/>
          </a:bodyPr>
          <a:lstStyle/>
          <a:p>
            <a:pPr algn="ctr"/>
            <a:r>
              <a:rPr lang="en-US" sz="1600" b="1" dirty="0" smtClean="0">
                <a:solidFill>
                  <a:prstClr val="black"/>
                </a:solidFill>
              </a:rPr>
              <a:t>New Bank/ABA</a:t>
            </a:r>
          </a:p>
          <a:p>
            <a:pPr algn="ctr"/>
            <a:r>
              <a:rPr lang="en-US" sz="1600" b="1" dirty="0" smtClean="0">
                <a:solidFill>
                  <a:prstClr val="black"/>
                </a:solidFill>
              </a:rPr>
              <a:t>Lookup Table</a:t>
            </a:r>
            <a:endParaRPr lang="en-US" sz="1600" b="1" dirty="0">
              <a:solidFill>
                <a:prstClr val="black"/>
              </a:solidFill>
            </a:endParaRPr>
          </a:p>
        </p:txBody>
      </p:sp>
    </p:spTree>
    <p:extLst>
      <p:ext uri="{BB962C8B-B14F-4D97-AF65-F5344CB8AC3E}">
        <p14:creationId xmlns:p14="http://schemas.microsoft.com/office/powerpoint/2010/main" val="25282477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152400" y="2209800"/>
            <a:ext cx="3581400" cy="1815882"/>
          </a:xfrm>
          <a:prstGeom prst="rect">
            <a:avLst/>
          </a:prstGeom>
          <a:solidFill>
            <a:srgbClr val="66CE20"/>
          </a:solidFill>
          <a:ln w="19050">
            <a:solidFill>
              <a:schemeClr val="tx2"/>
            </a:solidFill>
          </a:ln>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wrap="square">
            <a:spAutoFit/>
          </a:bodyPr>
          <a:lstStyle/>
          <a:p>
            <a:pPr marL="233363" indent="-233363">
              <a:buFont typeface="Wingdings" pitchFamily="2" charset="2"/>
              <a:buChar char="Ø"/>
              <a:defRPr/>
            </a:pPr>
            <a:r>
              <a:rPr lang="en-US" sz="1600" b="1" dirty="0" smtClean="0">
                <a:solidFill>
                  <a:prstClr val="black"/>
                </a:solidFill>
              </a:rPr>
              <a:t>Open File &gt;  File </a:t>
            </a:r>
            <a:r>
              <a:rPr lang="en-US" sz="1600" b="1" dirty="0">
                <a:solidFill>
                  <a:prstClr val="black"/>
                </a:solidFill>
              </a:rPr>
              <a:t>Menu</a:t>
            </a:r>
          </a:p>
          <a:p>
            <a:pPr>
              <a:buFont typeface="Wingdings" pitchFamily="2" charset="2"/>
              <a:buChar char="Ø"/>
              <a:defRPr/>
            </a:pPr>
            <a:r>
              <a:rPr lang="en-US" sz="1600" b="1" dirty="0" smtClean="0">
                <a:solidFill>
                  <a:prstClr val="black"/>
                </a:solidFill>
              </a:rPr>
              <a:t>  Modify </a:t>
            </a:r>
            <a:r>
              <a:rPr lang="en-US" sz="1600" b="1" dirty="0">
                <a:solidFill>
                  <a:prstClr val="black"/>
                </a:solidFill>
              </a:rPr>
              <a:t>File </a:t>
            </a:r>
            <a:r>
              <a:rPr lang="en-US" sz="1600" b="1" dirty="0" smtClean="0">
                <a:solidFill>
                  <a:prstClr val="black"/>
                </a:solidFill>
              </a:rPr>
              <a:t>Status &gt; Cancel </a:t>
            </a:r>
          </a:p>
          <a:p>
            <a:pPr>
              <a:buFont typeface="Wingdings" pitchFamily="2" charset="2"/>
              <a:buChar char="Ø"/>
              <a:defRPr/>
            </a:pPr>
            <a:r>
              <a:rPr lang="en-US" sz="1600" b="1" dirty="0" smtClean="0">
                <a:solidFill>
                  <a:prstClr val="black"/>
                </a:solidFill>
              </a:rPr>
              <a:t>  Enter </a:t>
            </a:r>
            <a:r>
              <a:rPr lang="en-US" sz="1600" b="1" dirty="0">
                <a:solidFill>
                  <a:prstClr val="black"/>
                </a:solidFill>
              </a:rPr>
              <a:t>Reason for Cancelling File </a:t>
            </a:r>
            <a:r>
              <a:rPr lang="en-US" sz="1600" b="1" dirty="0" smtClean="0">
                <a:solidFill>
                  <a:prstClr val="black"/>
                </a:solidFill>
              </a:rPr>
              <a:t>&gt; OK</a:t>
            </a:r>
          </a:p>
          <a:p>
            <a:pPr>
              <a:buFont typeface="Wingdings" pitchFamily="2" charset="2"/>
              <a:buChar char="Ø"/>
              <a:defRPr/>
            </a:pPr>
            <a:r>
              <a:rPr lang="en-US" sz="1600" b="1" dirty="0" smtClean="0">
                <a:solidFill>
                  <a:prstClr val="black"/>
                </a:solidFill>
              </a:rPr>
              <a:t>  Nocal – Impact Auto-Notifies Title</a:t>
            </a:r>
          </a:p>
          <a:p>
            <a:pPr marL="233363" indent="-233363">
              <a:buFont typeface="Wingdings" pitchFamily="2" charset="2"/>
              <a:buChar char="Ø"/>
              <a:defRPr/>
            </a:pPr>
            <a:r>
              <a:rPr lang="en-US" sz="1600" b="1" dirty="0" smtClean="0">
                <a:solidFill>
                  <a:prstClr val="black"/>
                </a:solidFill>
              </a:rPr>
              <a:t>SOCAL - Type “Cancel” in Title Info Screen Comments &amp; Email Order Sheet to T.O.</a:t>
            </a:r>
            <a:endParaRPr lang="en-US" sz="1600" b="1" dirty="0">
              <a:solidFill>
                <a:prstClr val="black"/>
              </a:solidFill>
            </a:endParaRPr>
          </a:p>
        </p:txBody>
      </p:sp>
      <p:sp>
        <p:nvSpPr>
          <p:cNvPr id="6" name="TextBox 4"/>
          <p:cNvSpPr txBox="1">
            <a:spLocks noChangeArrowheads="1"/>
          </p:cNvSpPr>
          <p:nvPr/>
        </p:nvSpPr>
        <p:spPr bwMode="auto">
          <a:xfrm>
            <a:off x="5867400" y="1371600"/>
            <a:ext cx="1209675" cy="369888"/>
          </a:xfrm>
          <a:prstGeom prst="rect">
            <a:avLst/>
          </a:prstGeom>
          <a:noFill/>
          <a:ln w="9525">
            <a:noFill/>
            <a:miter lim="800000"/>
            <a:headEnd/>
            <a:tailEnd/>
          </a:ln>
        </p:spPr>
        <p:txBody>
          <a:bodyPr wrap="none">
            <a:spAutoFit/>
          </a:bodyPr>
          <a:lstStyle/>
          <a:p>
            <a:r>
              <a:rPr lang="en-US" b="1" dirty="0">
                <a:solidFill>
                  <a:prstClr val="black"/>
                </a:solidFill>
              </a:rPr>
              <a:t>2/27/2013</a:t>
            </a:r>
          </a:p>
        </p:txBody>
      </p:sp>
      <p:sp>
        <p:nvSpPr>
          <p:cNvPr id="8" name="TextBox 7"/>
          <p:cNvSpPr txBox="1"/>
          <p:nvPr/>
        </p:nvSpPr>
        <p:spPr>
          <a:xfrm>
            <a:off x="685800" y="4343400"/>
            <a:ext cx="2598420" cy="1477328"/>
          </a:xfrm>
          <a:prstGeom prst="rect">
            <a:avLst/>
          </a:prstGeom>
          <a:solidFill>
            <a:srgbClr val="1CC1D2"/>
          </a:solidFill>
          <a:ln w="19050">
            <a:solidFill>
              <a:schemeClr val="tx1"/>
            </a:solidFill>
          </a:ln>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b="1" dirty="0">
                <a:solidFill>
                  <a:prstClr val="black"/>
                </a:solidFill>
              </a:rPr>
              <a:t>If you neglect this step cancelled files will remain on your logbook report and all Impact MIS Reports.</a:t>
            </a:r>
          </a:p>
        </p:txBody>
      </p:sp>
      <p:pic>
        <p:nvPicPr>
          <p:cNvPr id="4098" name="Picture 2"/>
          <p:cNvPicPr>
            <a:picLocks noChangeAspect="1" noChangeArrowheads="1"/>
          </p:cNvPicPr>
          <p:nvPr/>
        </p:nvPicPr>
        <p:blipFill>
          <a:blip r:embed="rId3" cstate="print"/>
          <a:srcRect/>
          <a:stretch>
            <a:fillRect/>
          </a:stretch>
        </p:blipFill>
        <p:spPr bwMode="auto">
          <a:xfrm>
            <a:off x="3886200" y="2743200"/>
            <a:ext cx="3733800" cy="3095625"/>
          </a:xfrm>
          <a:prstGeom prst="rect">
            <a:avLst/>
          </a:prstGeom>
          <a:noFill/>
          <a:ln w="12700">
            <a:solidFill>
              <a:schemeClr val="tx1"/>
            </a:solidFill>
            <a:miter lim="800000"/>
            <a:headEnd/>
            <a:tailEnd/>
          </a:ln>
          <a:effectLst>
            <a:glow rad="139700">
              <a:schemeClr val="accent2">
                <a:satMod val="175000"/>
                <a:alpha val="40000"/>
              </a:schemeClr>
            </a:glow>
          </a:effectLst>
        </p:spPr>
      </p:pic>
      <p:pic>
        <p:nvPicPr>
          <p:cNvPr id="4" name="Picture 3" descr="Happy.bmp"/>
          <p:cNvPicPr>
            <a:picLocks noChangeAspect="1"/>
          </p:cNvPicPr>
          <p:nvPr/>
        </p:nvPicPr>
        <p:blipFill>
          <a:blip r:embed="rId4" cstate="print"/>
          <a:stretch>
            <a:fillRect/>
          </a:stretch>
        </p:blipFill>
        <p:spPr>
          <a:xfrm>
            <a:off x="6705600" y="2438400"/>
            <a:ext cx="1351429" cy="1238095"/>
          </a:xfrm>
          <a:prstGeom prst="rect">
            <a:avLst/>
          </a:prstGeom>
          <a:effectLst>
            <a:glow rad="139700">
              <a:schemeClr val="accent2">
                <a:satMod val="175000"/>
                <a:alpha val="40000"/>
              </a:schemeClr>
            </a:glow>
          </a:effectLst>
          <a:scene3d>
            <a:camera prst="orthographicFront"/>
            <a:lightRig rig="threePt" dir="t"/>
          </a:scene3d>
          <a:sp3d>
            <a:bevelT w="165100" prst="coolSlant"/>
          </a:sp3d>
        </p:spPr>
      </p:pic>
      <p:sp>
        <p:nvSpPr>
          <p:cNvPr id="10" name="TextBox 9"/>
          <p:cNvSpPr txBox="1"/>
          <p:nvPr/>
        </p:nvSpPr>
        <p:spPr>
          <a:xfrm>
            <a:off x="3200400" y="1981200"/>
            <a:ext cx="3310137" cy="461665"/>
          </a:xfrm>
          <a:prstGeom prst="rect">
            <a:avLst/>
          </a:prstGeom>
          <a:solidFill>
            <a:srgbClr val="FFFF00"/>
          </a:solidFill>
          <a:ln w="28575">
            <a:solidFill>
              <a:schemeClr val="tx1"/>
            </a:solidFill>
          </a:ln>
          <a:scene3d>
            <a:camera prst="orthographicFront"/>
            <a:lightRig rig="threePt" dir="t"/>
          </a:scene3d>
          <a:sp3d>
            <a:bevelT w="165100" prst="coolSlant"/>
          </a:sp3d>
        </p:spPr>
        <p:txBody>
          <a:bodyPr wrap="none" rtlCol="0">
            <a:spAutoFit/>
          </a:bodyPr>
          <a:lstStyle/>
          <a:p>
            <a:r>
              <a:rPr lang="en-US" sz="2400" b="1" dirty="0" smtClean="0">
                <a:solidFill>
                  <a:prstClr val="black"/>
                </a:solidFill>
              </a:rPr>
              <a:t>CANCEL FILES IN IMPACT</a:t>
            </a:r>
          </a:p>
        </p:txBody>
      </p:sp>
    </p:spTree>
    <p:extLst>
      <p:ext uri="{BB962C8B-B14F-4D97-AF65-F5344CB8AC3E}">
        <p14:creationId xmlns:p14="http://schemas.microsoft.com/office/powerpoint/2010/main" val="2583876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6172200" y="1371600"/>
            <a:ext cx="968535" cy="369332"/>
          </a:xfrm>
          <a:prstGeom prst="rect">
            <a:avLst/>
          </a:prstGeom>
          <a:noFill/>
          <a:effectLst>
            <a:glow rad="228600">
              <a:schemeClr val="accent2">
                <a:satMod val="175000"/>
                <a:alpha val="40000"/>
              </a:schemeClr>
            </a:glow>
          </a:effectLst>
          <a:scene3d>
            <a:camera prst="orthographicFront"/>
            <a:lightRig rig="threePt" dir="t"/>
          </a:scene3d>
          <a:sp3d>
            <a:bevelT/>
          </a:sp3d>
        </p:spPr>
        <p:txBody>
          <a:bodyPr wrap="none" rtlCol="0">
            <a:spAutoFit/>
          </a:bodyPr>
          <a:lstStyle/>
          <a:p>
            <a:r>
              <a:rPr lang="en-US" b="1" dirty="0" smtClean="0"/>
              <a:t>3/14/14</a:t>
            </a:r>
            <a:endParaRPr lang="en-US" b="1" dirty="0"/>
          </a:p>
        </p:txBody>
      </p:sp>
      <p:sp>
        <p:nvSpPr>
          <p:cNvPr id="3" name="TextBox 2"/>
          <p:cNvSpPr txBox="1"/>
          <p:nvPr/>
        </p:nvSpPr>
        <p:spPr>
          <a:xfrm>
            <a:off x="453571" y="2079487"/>
            <a:ext cx="6035242" cy="584775"/>
          </a:xfrm>
          <a:prstGeom prst="rect">
            <a:avLst/>
          </a:prstGeom>
          <a:ln/>
        </p:spPr>
        <p:style>
          <a:lnRef idx="3">
            <a:schemeClr val="lt1"/>
          </a:lnRef>
          <a:fillRef idx="1">
            <a:schemeClr val="accent3"/>
          </a:fillRef>
          <a:effectRef idx="1">
            <a:schemeClr val="accent3"/>
          </a:effectRef>
          <a:fontRef idx="minor">
            <a:schemeClr val="lt1"/>
          </a:fontRef>
        </p:style>
        <p:txBody>
          <a:bodyPr wrap="none" rtlCol="0">
            <a:spAutoFit/>
          </a:bodyPr>
          <a:lstStyle/>
          <a:p>
            <a:r>
              <a:rPr lang="en-US" sz="3200" b="1" dirty="0" smtClean="0"/>
              <a:t>New Impact / smartVIEW Feature!</a:t>
            </a:r>
            <a:endParaRPr lang="en-US" sz="3200" b="1" dirty="0"/>
          </a:p>
        </p:txBody>
      </p:sp>
      <p:sp>
        <p:nvSpPr>
          <p:cNvPr id="5" name="TextBox 4"/>
          <p:cNvSpPr txBox="1"/>
          <p:nvPr/>
        </p:nvSpPr>
        <p:spPr>
          <a:xfrm>
            <a:off x="453571" y="3079186"/>
            <a:ext cx="6885468" cy="3108543"/>
          </a:xfrm>
          <a:prstGeom prst="rect">
            <a:avLst/>
          </a:prstGeom>
          <a:solidFill>
            <a:srgbClr val="7030A0"/>
          </a:solidFill>
          <a:ln w="28575">
            <a:solidFill>
              <a:schemeClr val="tx1"/>
            </a:solidFill>
          </a:ln>
          <a:effectLst>
            <a:glow rad="228600">
              <a:schemeClr val="accent4">
                <a:satMod val="175000"/>
                <a:alpha val="40000"/>
              </a:schemeClr>
            </a:glow>
          </a:effectLst>
          <a:scene3d>
            <a:camera prst="orthographicFront"/>
            <a:lightRig rig="threePt" dir="t"/>
          </a:scene3d>
          <a:sp3d>
            <a:bevelT/>
          </a:sp3d>
        </p:spPr>
        <p:txBody>
          <a:bodyPr wrap="square" rtlCol="0">
            <a:spAutoFit/>
          </a:bodyPr>
          <a:lstStyle/>
          <a:p>
            <a:pPr algn="ctr"/>
            <a:r>
              <a:rPr lang="en-US" sz="2800" b="1" dirty="0" smtClean="0">
                <a:solidFill>
                  <a:schemeClr val="bg1"/>
                </a:solidFill>
              </a:rPr>
              <a:t>Checks &amp; Fee Slips Created In Impact</a:t>
            </a:r>
          </a:p>
          <a:p>
            <a:pPr algn="ctr"/>
            <a:r>
              <a:rPr lang="en-US" sz="2800" b="1" dirty="0" smtClean="0">
                <a:solidFill>
                  <a:schemeClr val="bg1"/>
                </a:solidFill>
              </a:rPr>
              <a:t>Will Automatically Push to </a:t>
            </a:r>
          </a:p>
          <a:p>
            <a:pPr algn="ctr"/>
            <a:r>
              <a:rPr lang="en-US" sz="2800" b="1" dirty="0" smtClean="0">
                <a:solidFill>
                  <a:schemeClr val="bg1"/>
                </a:solidFill>
              </a:rPr>
              <a:t>smartVIEW as a Watermarked</a:t>
            </a:r>
          </a:p>
          <a:p>
            <a:pPr algn="ctr"/>
            <a:r>
              <a:rPr lang="en-US" sz="2800" b="1" dirty="0">
                <a:solidFill>
                  <a:schemeClr val="bg1"/>
                </a:solidFill>
              </a:rPr>
              <a:t>PDF </a:t>
            </a:r>
            <a:r>
              <a:rPr lang="en-US" sz="2800" b="1" dirty="0" smtClean="0">
                <a:solidFill>
                  <a:schemeClr val="bg1"/>
                </a:solidFill>
              </a:rPr>
              <a:t>Copy of the Item</a:t>
            </a:r>
          </a:p>
          <a:p>
            <a:pPr algn="ctr"/>
            <a:r>
              <a:rPr lang="en-US" sz="2800" b="1" dirty="0" smtClean="0">
                <a:solidFill>
                  <a:schemeClr val="bg1"/>
                </a:solidFill>
              </a:rPr>
              <a:t>AND</a:t>
            </a:r>
          </a:p>
          <a:p>
            <a:pPr algn="ctr"/>
            <a:r>
              <a:rPr lang="en-US" sz="2800" b="1" dirty="0" smtClean="0">
                <a:solidFill>
                  <a:schemeClr val="bg1"/>
                </a:solidFill>
              </a:rPr>
              <a:t>They </a:t>
            </a:r>
            <a:r>
              <a:rPr lang="en-US" sz="2800" b="1" dirty="0">
                <a:solidFill>
                  <a:schemeClr val="bg1"/>
                </a:solidFill>
              </a:rPr>
              <a:t>Will Be Placed in the Accounting </a:t>
            </a:r>
            <a:r>
              <a:rPr lang="en-US" sz="2800" b="1" dirty="0" smtClean="0">
                <a:solidFill>
                  <a:schemeClr val="bg1"/>
                </a:solidFill>
              </a:rPr>
              <a:t>Folder</a:t>
            </a:r>
          </a:p>
          <a:p>
            <a:pPr algn="ctr"/>
            <a:r>
              <a:rPr lang="en-US" sz="2800" b="1" dirty="0" smtClean="0">
                <a:solidFill>
                  <a:schemeClr val="bg1"/>
                </a:solidFill>
              </a:rPr>
              <a:t>You Will No Longer Scan These Items</a:t>
            </a:r>
            <a:endParaRPr lang="en-US" sz="2800" b="1" dirty="0">
              <a:solidFill>
                <a:schemeClr val="bg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6309" y="3662985"/>
            <a:ext cx="1523028" cy="1508909"/>
          </a:xfrm>
          <a:prstGeom prst="rect">
            <a:avLst/>
          </a:prstGeom>
          <a:ln w="57150">
            <a:solidFill>
              <a:srgbClr val="7030A0"/>
            </a:solidFill>
          </a:ln>
          <a:effectLst>
            <a:glow rad="228600">
              <a:schemeClr val="accent4">
                <a:satMod val="175000"/>
                <a:alpha val="40000"/>
              </a:schemeClr>
            </a:glow>
          </a:effectLst>
          <a:scene3d>
            <a:camera prst="orthographicFront"/>
            <a:lightRig rig="threePt" dir="t"/>
          </a:scene3d>
          <a:sp3d>
            <a:bevelT/>
          </a:sp3d>
        </p:spPr>
      </p:pic>
      <p:sp>
        <p:nvSpPr>
          <p:cNvPr id="4" name="TextBox 3"/>
          <p:cNvSpPr txBox="1"/>
          <p:nvPr/>
        </p:nvSpPr>
        <p:spPr>
          <a:xfrm>
            <a:off x="6638324" y="1910209"/>
            <a:ext cx="2182332" cy="923330"/>
          </a:xfrm>
          <a:prstGeom prst="rect">
            <a:avLst/>
          </a:prstGeom>
          <a:ln w="28575">
            <a:solidFill>
              <a:schemeClr val="tx1"/>
            </a:solid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1" dirty="0" smtClean="0"/>
              <a:t>Example Attached</a:t>
            </a:r>
          </a:p>
          <a:p>
            <a:pPr algn="ctr"/>
            <a:r>
              <a:rPr lang="en-US" b="1" dirty="0" smtClean="0"/>
              <a:t>Redactions Are Not</a:t>
            </a:r>
          </a:p>
          <a:p>
            <a:pPr algn="ctr"/>
            <a:r>
              <a:rPr lang="en-US" b="1" dirty="0" smtClean="0"/>
              <a:t>On Originals</a:t>
            </a:r>
            <a:endParaRPr lang="en-US" b="1" dirty="0"/>
          </a:p>
        </p:txBody>
      </p:sp>
    </p:spTree>
    <p:extLst>
      <p:ext uri="{BB962C8B-B14F-4D97-AF65-F5344CB8AC3E}">
        <p14:creationId xmlns:p14="http://schemas.microsoft.com/office/powerpoint/2010/main" val="1274347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extBox 2"/>
          <p:cNvSpPr txBox="1">
            <a:spLocks noChangeArrowheads="1"/>
          </p:cNvSpPr>
          <p:nvPr/>
        </p:nvSpPr>
        <p:spPr bwMode="auto">
          <a:xfrm>
            <a:off x="3733800" y="1371600"/>
            <a:ext cx="4656137" cy="361950"/>
          </a:xfrm>
          <a:prstGeom prst="rect">
            <a:avLst/>
          </a:prstGeom>
          <a:noFill/>
          <a:ln w="9525">
            <a:noFill/>
            <a:miter lim="800000"/>
            <a:headEnd/>
            <a:tailEnd/>
          </a:ln>
        </p:spPr>
        <p:txBody>
          <a:bodyPr wrap="square" lIns="84216" tIns="42108" rIns="84216" bIns="42108">
            <a:spAutoFit/>
          </a:bodyPr>
          <a:lstStyle/>
          <a:p>
            <a:r>
              <a:rPr lang="en-US" b="1" dirty="0">
                <a:solidFill>
                  <a:prstClr val="black"/>
                </a:solidFill>
              </a:rPr>
              <a:t>DATE    2.24.12  DEPOSITS TO ESCROW</a:t>
            </a:r>
          </a:p>
        </p:txBody>
      </p:sp>
      <p:sp>
        <p:nvSpPr>
          <p:cNvPr id="6" name="TextBox 4"/>
          <p:cNvSpPr txBox="1">
            <a:spLocks noChangeArrowheads="1"/>
          </p:cNvSpPr>
          <p:nvPr/>
        </p:nvSpPr>
        <p:spPr bwMode="auto">
          <a:xfrm>
            <a:off x="152400" y="1828800"/>
            <a:ext cx="7086600" cy="1177645"/>
          </a:xfrm>
          <a:prstGeom prst="rect">
            <a:avLst/>
          </a:prstGeom>
          <a:solidFill>
            <a:schemeClr val="tx2">
              <a:lumMod val="40000"/>
              <a:lumOff val="60000"/>
            </a:schemeClr>
          </a:solidFill>
          <a:ln w="28575">
            <a:solidFill>
              <a:schemeClr val="tx1"/>
            </a:solidFill>
            <a:miter lim="800000"/>
            <a:headEnd/>
            <a:tailEnd/>
          </a:ln>
          <a:scene3d>
            <a:camera prst="orthographicFront"/>
            <a:lightRig rig="threePt" dir="t"/>
          </a:scene3d>
          <a:sp3d>
            <a:bevelT w="165100" prst="coolSlant"/>
          </a:sp3d>
        </p:spPr>
        <p:txBody>
          <a:bodyPr wrap="square" lIns="84216" tIns="42108" rIns="84216" bIns="42108">
            <a:spAutoFit/>
          </a:bodyPr>
          <a:lstStyle/>
          <a:p>
            <a:pPr>
              <a:defRPr/>
            </a:pPr>
            <a:r>
              <a:rPr lang="en-US" b="1" dirty="0">
                <a:solidFill>
                  <a:prstClr val="black"/>
                </a:solidFill>
              </a:rPr>
              <a:t>FULL DISCLOSURE - AUDIT ISSUE RESOLVED!</a:t>
            </a:r>
          </a:p>
          <a:p>
            <a:pPr>
              <a:defRPr/>
            </a:pPr>
            <a:endParaRPr lang="en-US" sz="800" dirty="0">
              <a:solidFill>
                <a:prstClr val="black"/>
              </a:solidFill>
            </a:endParaRPr>
          </a:p>
          <a:p>
            <a:pPr>
              <a:buFont typeface="Wingdings" pitchFamily="2" charset="2"/>
              <a:buChar char="Ø"/>
              <a:defRPr/>
            </a:pPr>
            <a:r>
              <a:rPr lang="en-US" sz="1500" b="1" dirty="0" smtClean="0">
                <a:solidFill>
                  <a:prstClr val="black"/>
                </a:solidFill>
              </a:rPr>
              <a:t>  Complete </a:t>
            </a:r>
            <a:r>
              <a:rPr lang="en-US" sz="1500" b="1" dirty="0">
                <a:solidFill>
                  <a:prstClr val="black"/>
                </a:solidFill>
              </a:rPr>
              <a:t>anticipated wire form </a:t>
            </a:r>
            <a:r>
              <a:rPr lang="en-US" sz="1500" b="1" i="1" dirty="0">
                <a:solidFill>
                  <a:prstClr val="black"/>
                </a:solidFill>
              </a:rPr>
              <a:t>indicating </a:t>
            </a:r>
            <a:r>
              <a:rPr lang="en-US" sz="1500" b="1" dirty="0">
                <a:solidFill>
                  <a:prstClr val="black"/>
                </a:solidFill>
              </a:rPr>
              <a:t>WHO you are anticipating a wire </a:t>
            </a:r>
            <a:r>
              <a:rPr lang="en-US" sz="1500" b="1" dirty="0" smtClean="0">
                <a:solidFill>
                  <a:prstClr val="black"/>
                </a:solidFill>
              </a:rPr>
              <a:t>from</a:t>
            </a:r>
            <a:endParaRPr lang="en-US" sz="700" dirty="0">
              <a:solidFill>
                <a:prstClr val="black"/>
              </a:solidFill>
            </a:endParaRPr>
          </a:p>
          <a:p>
            <a:pPr marL="233363" indent="-233363">
              <a:buFont typeface="Wingdings" pitchFamily="2" charset="2"/>
              <a:buChar char="Ø"/>
              <a:defRPr/>
            </a:pPr>
            <a:r>
              <a:rPr lang="en-US" sz="1500" b="1" dirty="0" smtClean="0">
                <a:solidFill>
                  <a:prstClr val="black"/>
                </a:solidFill>
              </a:rPr>
              <a:t>You </a:t>
            </a:r>
            <a:r>
              <a:rPr lang="en-US" sz="1500" b="1" dirty="0">
                <a:solidFill>
                  <a:prstClr val="black"/>
                </a:solidFill>
              </a:rPr>
              <a:t>will receive a bank information sheet with the detail info from OAC when wire received.</a:t>
            </a:r>
          </a:p>
        </p:txBody>
      </p:sp>
      <p:pic>
        <p:nvPicPr>
          <p:cNvPr id="7" name="Picture 4"/>
          <p:cNvPicPr>
            <a:picLocks noChangeAspect="1" noChangeArrowheads="1"/>
          </p:cNvPicPr>
          <p:nvPr/>
        </p:nvPicPr>
        <p:blipFill>
          <a:blip r:embed="rId3" cstate="print"/>
          <a:srcRect/>
          <a:stretch>
            <a:fillRect/>
          </a:stretch>
        </p:blipFill>
        <p:spPr bwMode="auto">
          <a:xfrm>
            <a:off x="152400" y="3352800"/>
            <a:ext cx="3939540" cy="3163888"/>
          </a:xfrm>
          <a:prstGeom prst="rect">
            <a:avLst/>
          </a:prstGeom>
          <a:noFill/>
          <a:ln w="9525">
            <a:solidFill>
              <a:schemeClr val="accent2">
                <a:lumMod val="75000"/>
              </a:schemeClr>
            </a:solidFill>
            <a:miter lim="800000"/>
            <a:headEnd/>
            <a:tailEnd/>
          </a:ln>
          <a:scene3d>
            <a:camera prst="orthographicFront"/>
            <a:lightRig rig="threePt" dir="t"/>
          </a:scene3d>
          <a:sp3d>
            <a:bevelT w="165100" prst="coolSlant"/>
          </a:sp3d>
        </p:spPr>
      </p:pic>
      <p:sp>
        <p:nvSpPr>
          <p:cNvPr id="8" name="TextBox 4"/>
          <p:cNvSpPr txBox="1">
            <a:spLocks noChangeArrowheads="1"/>
          </p:cNvSpPr>
          <p:nvPr/>
        </p:nvSpPr>
        <p:spPr bwMode="auto">
          <a:xfrm>
            <a:off x="4191000" y="3886200"/>
            <a:ext cx="3657600" cy="1839365"/>
          </a:xfrm>
          <a:prstGeom prst="rect">
            <a:avLst/>
          </a:prstGeom>
          <a:solidFill>
            <a:srgbClr val="F1D10F"/>
          </a:solidFill>
          <a:ln w="28575">
            <a:solidFill>
              <a:schemeClr val="tx1"/>
            </a:solidFill>
            <a:miter lim="800000"/>
            <a:headEnd/>
            <a:tailEnd/>
          </a:ln>
          <a:scene3d>
            <a:camera prst="orthographicFront"/>
            <a:lightRig rig="threePt" dir="t"/>
          </a:scene3d>
          <a:sp3d>
            <a:bevelT w="165100" prst="coolSlant"/>
          </a:sp3d>
        </p:spPr>
        <p:txBody>
          <a:bodyPr wrap="square" lIns="84216" tIns="42108" rIns="84216" bIns="42108">
            <a:spAutoFit/>
          </a:bodyPr>
          <a:lstStyle/>
          <a:p>
            <a:pPr marL="233363" indent="-233363" algn="just">
              <a:buFont typeface="Wingdings" pitchFamily="2" charset="2"/>
              <a:buChar char="Ø"/>
              <a:defRPr/>
            </a:pPr>
            <a:r>
              <a:rPr lang="en-US" sz="1600" b="1" dirty="0" smtClean="0">
                <a:solidFill>
                  <a:prstClr val="black"/>
                </a:solidFill>
              </a:rPr>
              <a:t>Verify </a:t>
            </a:r>
            <a:r>
              <a:rPr lang="en-US" sz="1600" b="1" dirty="0">
                <a:solidFill>
                  <a:prstClr val="black"/>
                </a:solidFill>
              </a:rPr>
              <a:t>originator is correct on your wire in for auditing and </a:t>
            </a:r>
            <a:r>
              <a:rPr lang="en-US" sz="1600" b="1" dirty="0" smtClean="0">
                <a:solidFill>
                  <a:prstClr val="black"/>
                </a:solidFill>
              </a:rPr>
              <a:t>compliance</a:t>
            </a:r>
            <a:endParaRPr lang="en-US" sz="1600" dirty="0">
              <a:solidFill>
                <a:prstClr val="black"/>
              </a:solidFill>
            </a:endParaRPr>
          </a:p>
          <a:p>
            <a:pPr marL="233363" indent="-233363" algn="just">
              <a:buFont typeface="Wingdings" pitchFamily="2" charset="2"/>
              <a:buChar char="Ø"/>
              <a:defRPr/>
            </a:pPr>
            <a:r>
              <a:rPr lang="en-US" sz="1600" b="1" dirty="0" smtClean="0">
                <a:solidFill>
                  <a:prstClr val="black"/>
                </a:solidFill>
              </a:rPr>
              <a:t>Third </a:t>
            </a:r>
            <a:r>
              <a:rPr lang="en-US" sz="1600" b="1" dirty="0">
                <a:solidFill>
                  <a:prstClr val="black"/>
                </a:solidFill>
              </a:rPr>
              <a:t>party funds?  Need appropriate third party </a:t>
            </a:r>
            <a:r>
              <a:rPr lang="en-US" sz="1600" b="1" dirty="0" smtClean="0">
                <a:solidFill>
                  <a:prstClr val="black"/>
                </a:solidFill>
              </a:rPr>
              <a:t>instructions</a:t>
            </a:r>
          </a:p>
          <a:p>
            <a:pPr marL="233363" indent="-233363" algn="just">
              <a:buFont typeface="Wingdings" pitchFamily="2" charset="2"/>
              <a:buChar char="Ø"/>
              <a:defRPr/>
            </a:pPr>
            <a:r>
              <a:rPr lang="en-US" sz="1600" b="1" dirty="0" smtClean="0">
                <a:solidFill>
                  <a:prstClr val="black"/>
                </a:solidFill>
              </a:rPr>
              <a:t>Need </a:t>
            </a:r>
            <a:r>
              <a:rPr lang="en-US" sz="1600" b="1" dirty="0">
                <a:solidFill>
                  <a:prstClr val="black"/>
                </a:solidFill>
              </a:rPr>
              <a:t>to show 3</a:t>
            </a:r>
            <a:r>
              <a:rPr lang="en-US" sz="1600" b="1" baseline="30000" dirty="0">
                <a:solidFill>
                  <a:prstClr val="black"/>
                </a:solidFill>
              </a:rPr>
              <a:t>rd</a:t>
            </a:r>
            <a:r>
              <a:rPr lang="en-US" sz="1600" b="1" dirty="0">
                <a:solidFill>
                  <a:prstClr val="black"/>
                </a:solidFill>
              </a:rPr>
              <a:t> party name on HUD page one with specific $ amount deposited</a:t>
            </a:r>
            <a:r>
              <a:rPr lang="en-US" dirty="0">
                <a:solidFill>
                  <a:prstClr val="black"/>
                </a:solidFill>
              </a:rPr>
              <a:t>.</a:t>
            </a:r>
          </a:p>
        </p:txBody>
      </p:sp>
      <p:pic>
        <p:nvPicPr>
          <p:cNvPr id="4" name="Picture 3" descr="Happy.bmp"/>
          <p:cNvPicPr>
            <a:picLocks noChangeAspect="1"/>
          </p:cNvPicPr>
          <p:nvPr/>
        </p:nvPicPr>
        <p:blipFill>
          <a:blip r:embed="rId4" cstate="print"/>
          <a:stretch>
            <a:fillRect/>
          </a:stretch>
        </p:blipFill>
        <p:spPr>
          <a:xfrm>
            <a:off x="7010400" y="2133600"/>
            <a:ext cx="1351429" cy="1238095"/>
          </a:xfrm>
          <a:prstGeom prst="rect">
            <a:avLst/>
          </a:prstGeom>
          <a:effectLst>
            <a:glow rad="139700">
              <a:schemeClr val="accent1">
                <a:satMod val="175000"/>
                <a:alpha val="40000"/>
              </a:schemeClr>
            </a:glow>
          </a:effectLst>
          <a:scene3d>
            <a:camera prst="orthographicFront"/>
            <a:lightRig rig="threePt" dir="t"/>
          </a:scene3d>
          <a:sp3d>
            <a:bevelT w="165100" prst="coolSlant"/>
          </a:sp3d>
        </p:spPr>
      </p:pic>
    </p:spTree>
    <p:extLst>
      <p:ext uri="{BB962C8B-B14F-4D97-AF65-F5344CB8AC3E}">
        <p14:creationId xmlns:p14="http://schemas.microsoft.com/office/powerpoint/2010/main" val="24641290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Rectangle 2"/>
          <p:cNvSpPr txBox="1">
            <a:spLocks noChangeArrowheads="1"/>
          </p:cNvSpPr>
          <p:nvPr/>
        </p:nvSpPr>
        <p:spPr>
          <a:xfrm>
            <a:off x="5334000" y="1447800"/>
            <a:ext cx="1828799" cy="350838"/>
          </a:xfrm>
          <a:prstGeom prst="rect">
            <a:avLst/>
          </a:prstGeom>
        </p:spPr>
        <p:txBody>
          <a:bodyPr vert="horz" lIns="91440" tIns="45720" rIns="91440" bIns="45720" rtlCol="0" anchor="ctr">
            <a:normAutofit lnSpcReduction="10000"/>
          </a:bodyPr>
          <a:lstStyle/>
          <a:p>
            <a:pPr algn="ctr">
              <a:spcBef>
                <a:spcPct val="0"/>
              </a:spcBef>
              <a:defRPr/>
            </a:pPr>
            <a:r>
              <a:rPr lang="en-US" b="1" dirty="0" smtClean="0">
                <a:solidFill>
                  <a:prstClr val="black"/>
                </a:solidFill>
                <a:ea typeface="+mj-ea"/>
                <a:cs typeface="+mj-cs"/>
              </a:rPr>
              <a:t>Date:  11.11.11</a:t>
            </a:r>
          </a:p>
        </p:txBody>
      </p:sp>
      <p:sp>
        <p:nvSpPr>
          <p:cNvPr id="7" name="Text Box 4"/>
          <p:cNvSpPr txBox="1">
            <a:spLocks noChangeArrowheads="1"/>
          </p:cNvSpPr>
          <p:nvPr/>
        </p:nvSpPr>
        <p:spPr bwMode="auto">
          <a:xfrm>
            <a:off x="838200" y="1828800"/>
            <a:ext cx="6096000" cy="738664"/>
          </a:xfrm>
          <a:prstGeom prst="rect">
            <a:avLst/>
          </a:prstGeom>
          <a:solidFill>
            <a:srgbClr val="66CE20"/>
          </a:solidFill>
          <a:ln w="28575">
            <a:solidFill>
              <a:schemeClr val="tx1"/>
            </a:solidFill>
            <a:miter lim="800000"/>
            <a:headEnd/>
            <a:tailEnd/>
          </a:ln>
          <a:scene3d>
            <a:camera prst="orthographicFront"/>
            <a:lightRig rig="threePt" dir="t"/>
          </a:scene3d>
          <a:sp3d>
            <a:bevelT w="165100" prst="coolSlant"/>
          </a:sp3d>
        </p:spPr>
        <p:txBody>
          <a:bodyPr wrap="square">
            <a:spAutoFit/>
          </a:bodyPr>
          <a:lstStyle/>
          <a:p>
            <a:pPr algn="ctr"/>
            <a:r>
              <a:rPr lang="en-US" sz="2400" b="1" dirty="0">
                <a:solidFill>
                  <a:prstClr val="black"/>
                </a:solidFill>
              </a:rPr>
              <a:t>Need a </a:t>
            </a:r>
            <a:r>
              <a:rPr lang="en-US" sz="2400" b="1" dirty="0" smtClean="0">
                <a:solidFill>
                  <a:prstClr val="black"/>
                </a:solidFill>
              </a:rPr>
              <a:t>Separate </a:t>
            </a:r>
            <a:r>
              <a:rPr lang="en-US" sz="2400" b="1" dirty="0">
                <a:solidFill>
                  <a:prstClr val="black"/>
                </a:solidFill>
              </a:rPr>
              <a:t>HUD </a:t>
            </a:r>
            <a:r>
              <a:rPr lang="en-US" sz="2400" b="1" dirty="0" smtClean="0">
                <a:solidFill>
                  <a:prstClr val="black"/>
                </a:solidFill>
              </a:rPr>
              <a:t>For Your Second Lender?</a:t>
            </a:r>
          </a:p>
          <a:p>
            <a:pPr algn="ctr"/>
            <a:r>
              <a:rPr lang="en-US" i="1" dirty="0" smtClean="0">
                <a:solidFill>
                  <a:prstClr val="black"/>
                </a:solidFill>
              </a:rPr>
              <a:t> </a:t>
            </a:r>
            <a:r>
              <a:rPr lang="en-US" b="1" i="1" dirty="0" smtClean="0">
                <a:solidFill>
                  <a:prstClr val="black"/>
                </a:solidFill>
              </a:rPr>
              <a:t> </a:t>
            </a:r>
            <a:r>
              <a:rPr lang="en-US" b="1" i="1" dirty="0">
                <a:solidFill>
                  <a:prstClr val="black"/>
                </a:solidFill>
              </a:rPr>
              <a:t>Select </a:t>
            </a:r>
            <a:r>
              <a:rPr lang="en-US" b="1" i="1" dirty="0" smtClean="0">
                <a:solidFill>
                  <a:prstClr val="black"/>
                </a:solidFill>
              </a:rPr>
              <a:t>Separate Lenders </a:t>
            </a:r>
            <a:r>
              <a:rPr lang="en-US" b="1" i="1" dirty="0">
                <a:solidFill>
                  <a:prstClr val="black"/>
                </a:solidFill>
              </a:rPr>
              <a:t>as </a:t>
            </a:r>
            <a:r>
              <a:rPr lang="en-US" b="1" i="1" dirty="0" smtClean="0">
                <a:solidFill>
                  <a:prstClr val="black"/>
                </a:solidFill>
              </a:rPr>
              <a:t>Shown Below</a:t>
            </a:r>
            <a:r>
              <a:rPr lang="en-US" b="1" i="1" dirty="0">
                <a:solidFill>
                  <a:prstClr val="black"/>
                </a:solidFill>
              </a:rPr>
              <a:t>!</a:t>
            </a:r>
          </a:p>
        </p:txBody>
      </p:sp>
      <p:sp>
        <p:nvSpPr>
          <p:cNvPr id="8" name="Footer Placeholder 4"/>
          <p:cNvSpPr>
            <a:spLocks noGrp="1"/>
          </p:cNvSpPr>
          <p:nvPr>
            <p:ph type="ftr" sz="quarter" idx="11"/>
          </p:nvPr>
        </p:nvSpPr>
        <p:spPr>
          <a:xfrm>
            <a:off x="2209800" y="6553200"/>
            <a:ext cx="4191000" cy="304800"/>
          </a:xfrm>
          <a:noFill/>
        </p:spPr>
        <p:txBody>
          <a:bodyPr anchor="ctr"/>
          <a:lstStyle/>
          <a:p>
            <a:r>
              <a:rPr lang="en-US" b="1" smtClean="0">
                <a:solidFill>
                  <a:prstClr val="black">
                    <a:tint val="75000"/>
                  </a:prstClr>
                </a:solidFill>
              </a:rPr>
              <a:t>All tips can be viewed on our Web Links Page</a:t>
            </a:r>
          </a:p>
        </p:txBody>
      </p:sp>
      <p:pic>
        <p:nvPicPr>
          <p:cNvPr id="5122" name="Picture 2"/>
          <p:cNvPicPr>
            <a:picLocks noChangeAspect="1" noChangeArrowheads="1"/>
          </p:cNvPicPr>
          <p:nvPr/>
        </p:nvPicPr>
        <p:blipFill>
          <a:blip r:embed="rId3" cstate="print"/>
          <a:srcRect/>
          <a:stretch>
            <a:fillRect/>
          </a:stretch>
        </p:blipFill>
        <p:spPr bwMode="auto">
          <a:xfrm>
            <a:off x="1524000" y="2743200"/>
            <a:ext cx="4191000" cy="3409950"/>
          </a:xfrm>
          <a:prstGeom prst="rect">
            <a:avLst/>
          </a:prstGeom>
          <a:noFill/>
          <a:ln w="9525">
            <a:solidFill>
              <a:schemeClr val="tx1"/>
            </a:solidFill>
            <a:miter lim="800000"/>
            <a:headEnd/>
            <a:tailEnd/>
          </a:ln>
        </p:spPr>
      </p:pic>
      <p:pic>
        <p:nvPicPr>
          <p:cNvPr id="4" name="Picture 3" descr="Happy.bmp"/>
          <p:cNvPicPr>
            <a:picLocks noChangeAspect="1"/>
          </p:cNvPicPr>
          <p:nvPr/>
        </p:nvPicPr>
        <p:blipFill>
          <a:blip r:embed="rId4" cstate="print"/>
          <a:stretch>
            <a:fillRect/>
          </a:stretch>
        </p:blipFill>
        <p:spPr>
          <a:xfrm>
            <a:off x="5181600" y="3124200"/>
            <a:ext cx="1351429" cy="1238095"/>
          </a:xfrm>
          <a:prstGeom prst="rect">
            <a:avLst/>
          </a:prstGeom>
          <a:effectLst>
            <a:glow rad="139700">
              <a:schemeClr val="accent2">
                <a:satMod val="175000"/>
                <a:alpha val="40000"/>
              </a:schemeClr>
            </a:glow>
          </a:effectLst>
          <a:scene3d>
            <a:camera prst="orthographicFront"/>
            <a:lightRig rig="threePt" dir="t"/>
          </a:scene3d>
          <a:sp3d>
            <a:bevelT w="165100" prst="coolSlant"/>
          </a:sp3d>
        </p:spPr>
      </p:pic>
    </p:spTree>
    <p:extLst>
      <p:ext uri="{BB962C8B-B14F-4D97-AF65-F5344CB8AC3E}">
        <p14:creationId xmlns:p14="http://schemas.microsoft.com/office/powerpoint/2010/main" val="31380703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44035" name="Picture 3"/>
          <p:cNvPicPr>
            <a:picLocks noChangeAspect="1" noChangeArrowheads="1"/>
          </p:cNvPicPr>
          <p:nvPr/>
        </p:nvPicPr>
        <p:blipFill>
          <a:blip r:embed="rId3" cstate="print"/>
          <a:srcRect/>
          <a:stretch>
            <a:fillRect/>
          </a:stretch>
        </p:blipFill>
        <p:spPr bwMode="auto">
          <a:xfrm>
            <a:off x="152400" y="1828800"/>
            <a:ext cx="6172200" cy="4623341"/>
          </a:xfrm>
          <a:prstGeom prst="rect">
            <a:avLst/>
          </a:prstGeom>
          <a:noFill/>
          <a:ln w="9525">
            <a:noFill/>
            <a:miter lim="800000"/>
            <a:headEnd/>
            <a:tailEnd/>
          </a:ln>
        </p:spPr>
      </p:pic>
      <p:sp>
        <p:nvSpPr>
          <p:cNvPr id="6" name="Footer Placeholder 4"/>
          <p:cNvSpPr>
            <a:spLocks noGrp="1"/>
          </p:cNvSpPr>
          <p:nvPr>
            <p:ph type="ftr" sz="quarter" idx="11"/>
          </p:nvPr>
        </p:nvSpPr>
        <p:spPr>
          <a:xfrm>
            <a:off x="2544763" y="6931025"/>
            <a:ext cx="4191000" cy="384175"/>
          </a:xfrm>
          <a:noFill/>
        </p:spPr>
        <p:txBody>
          <a:bodyPr anchor="ctr"/>
          <a:lstStyle/>
          <a:p>
            <a:r>
              <a:rPr lang="en-US" b="1" smtClean="0">
                <a:solidFill>
                  <a:prstClr val="black">
                    <a:tint val="75000"/>
                  </a:prstClr>
                </a:solidFill>
              </a:rPr>
              <a:t>All tips can be viewed on our Web Links Page</a:t>
            </a:r>
          </a:p>
        </p:txBody>
      </p:sp>
      <p:pic>
        <p:nvPicPr>
          <p:cNvPr id="4" name="Picture 3" descr="Happy.bmp"/>
          <p:cNvPicPr>
            <a:picLocks noChangeAspect="1"/>
          </p:cNvPicPr>
          <p:nvPr/>
        </p:nvPicPr>
        <p:blipFill>
          <a:blip r:embed="rId4" cstate="print"/>
          <a:stretch>
            <a:fillRect/>
          </a:stretch>
        </p:blipFill>
        <p:spPr>
          <a:xfrm>
            <a:off x="5334000" y="5029200"/>
            <a:ext cx="1351429" cy="1238095"/>
          </a:xfrm>
          <a:prstGeom prst="rect">
            <a:avLst/>
          </a:prstGeom>
          <a:effectLst>
            <a:glow rad="228600">
              <a:schemeClr val="accent6">
                <a:satMod val="175000"/>
                <a:alpha val="40000"/>
              </a:schemeClr>
            </a:glow>
          </a:effectLst>
          <a:scene3d>
            <a:camera prst="orthographicFront"/>
            <a:lightRig rig="threePt" dir="t"/>
          </a:scene3d>
          <a:sp3d>
            <a:bevelT w="165100" prst="coolSlant"/>
          </a:sp3d>
        </p:spPr>
      </p:pic>
      <p:sp>
        <p:nvSpPr>
          <p:cNvPr id="7" name="Text Box 4"/>
          <p:cNvSpPr txBox="1">
            <a:spLocks noChangeArrowheads="1"/>
          </p:cNvSpPr>
          <p:nvPr/>
        </p:nvSpPr>
        <p:spPr bwMode="auto">
          <a:xfrm>
            <a:off x="5791200" y="1981200"/>
            <a:ext cx="3657600" cy="2031325"/>
          </a:xfrm>
          <a:prstGeom prst="rect">
            <a:avLst/>
          </a:prstGeom>
          <a:solidFill>
            <a:srgbClr val="66CE20"/>
          </a:solidFill>
          <a:ln w="28575">
            <a:solidFill>
              <a:schemeClr val="tx1"/>
            </a:solidFill>
            <a:miter lim="800000"/>
            <a:headEnd/>
            <a:tailEnd/>
          </a:ln>
          <a:scene3d>
            <a:camera prst="orthographicFront"/>
            <a:lightRig rig="threePt" dir="t"/>
          </a:scene3d>
          <a:sp3d>
            <a:bevelT w="165100" prst="coolSlant"/>
          </a:sp3d>
        </p:spPr>
        <p:txBody>
          <a:bodyPr wrap="square">
            <a:spAutoFit/>
          </a:bodyPr>
          <a:lstStyle/>
          <a:p>
            <a:pPr algn="just">
              <a:spcBef>
                <a:spcPct val="50000"/>
              </a:spcBef>
            </a:pPr>
            <a:r>
              <a:rPr lang="en-US" b="1" dirty="0">
                <a:solidFill>
                  <a:prstClr val="black"/>
                </a:solidFill>
              </a:rPr>
              <a:t>Naf (</a:t>
            </a:r>
            <a:r>
              <a:rPr lang="en-US" b="1" dirty="0" smtClean="0">
                <a:solidFill>
                  <a:prstClr val="black"/>
                </a:solidFill>
              </a:rPr>
              <a:t>Name/Address </a:t>
            </a:r>
            <a:r>
              <a:rPr lang="en-US" b="1" dirty="0">
                <a:solidFill>
                  <a:prstClr val="black"/>
                </a:solidFill>
              </a:rPr>
              <a:t>File) uses “</a:t>
            </a:r>
            <a:r>
              <a:rPr lang="en-US" b="1" dirty="0" err="1">
                <a:solidFill>
                  <a:prstClr val="black"/>
                </a:solidFill>
              </a:rPr>
              <a:t>WildCards</a:t>
            </a:r>
            <a:r>
              <a:rPr lang="en-US" b="1" dirty="0">
                <a:solidFill>
                  <a:prstClr val="black"/>
                </a:solidFill>
              </a:rPr>
              <a:t>”.  If you use “%” before any portion of a </a:t>
            </a:r>
            <a:r>
              <a:rPr lang="en-US" b="1" dirty="0" smtClean="0">
                <a:solidFill>
                  <a:prstClr val="black"/>
                </a:solidFill>
              </a:rPr>
              <a:t>name</a:t>
            </a:r>
            <a:r>
              <a:rPr lang="en-US" b="1" dirty="0">
                <a:solidFill>
                  <a:prstClr val="black"/>
                </a:solidFill>
              </a:rPr>
              <a:t>, various spelling options will appear.  See the example </a:t>
            </a:r>
            <a:r>
              <a:rPr lang="en-US" b="1" dirty="0" smtClean="0">
                <a:solidFill>
                  <a:prstClr val="black"/>
                </a:solidFill>
              </a:rPr>
              <a:t>(left) </a:t>
            </a:r>
            <a:r>
              <a:rPr lang="en-US" b="1" dirty="0">
                <a:solidFill>
                  <a:prstClr val="black"/>
                </a:solidFill>
              </a:rPr>
              <a:t>with “</a:t>
            </a:r>
            <a:r>
              <a:rPr lang="en-US" b="1" dirty="0" err="1">
                <a:solidFill>
                  <a:prstClr val="black"/>
                </a:solidFill>
              </a:rPr>
              <a:t>ReMax</a:t>
            </a:r>
            <a:r>
              <a:rPr lang="en-US" b="1" dirty="0" smtClean="0">
                <a:solidFill>
                  <a:prstClr val="black"/>
                </a:solidFill>
              </a:rPr>
              <a:t>”. Double click to “use” an entry in your party screen.</a:t>
            </a:r>
            <a:endParaRPr lang="en-US" b="1" dirty="0">
              <a:solidFill>
                <a:prstClr val="black"/>
              </a:solidFill>
            </a:endParaRPr>
          </a:p>
        </p:txBody>
      </p:sp>
      <p:sp>
        <p:nvSpPr>
          <p:cNvPr id="9" name="Left Arrow 8"/>
          <p:cNvSpPr/>
          <p:nvPr/>
        </p:nvSpPr>
        <p:spPr>
          <a:xfrm>
            <a:off x="1143000" y="2971800"/>
            <a:ext cx="762000" cy="304800"/>
          </a:xfrm>
          <a:prstGeom prst="leftArrow">
            <a:avLst/>
          </a:prstGeom>
          <a:solidFill>
            <a:srgbClr val="FF0000"/>
          </a:solidFill>
          <a:ln>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9354198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a:xfrm>
            <a:off x="152400" y="1905000"/>
            <a:ext cx="4876800" cy="4287328"/>
          </a:xfrm>
          <a:prstGeom prst="rect">
            <a:avLst/>
          </a:prstGeom>
          <a:solidFill>
            <a:schemeClr val="accent1">
              <a:lumMod val="60000"/>
              <a:lumOff val="40000"/>
            </a:schemeClr>
          </a:solidFill>
          <a:ln w="28575">
            <a:solidFill>
              <a:schemeClr val="tx1"/>
            </a:solidFill>
          </a:ln>
          <a:scene3d>
            <a:camera prst="orthographicFront"/>
            <a:lightRig rig="threePt" dir="t"/>
          </a:scene3d>
          <a:sp3d>
            <a:bevelT w="165100" prst="coolSlant"/>
          </a:sp3d>
        </p:spPr>
        <p:txBody>
          <a:bodyPr wrap="square">
            <a:spAutoFit/>
          </a:bodyPr>
          <a:lstStyle/>
          <a:p>
            <a:pPr algn="ctr">
              <a:lnSpc>
                <a:spcPct val="80000"/>
              </a:lnSpc>
            </a:pPr>
            <a:r>
              <a:rPr lang="en-US" sz="2400" b="1" dirty="0" smtClean="0">
                <a:solidFill>
                  <a:prstClr val="black"/>
                </a:solidFill>
              </a:rPr>
              <a:t>PAYMENTS TO NOTARIES</a:t>
            </a:r>
          </a:p>
          <a:p>
            <a:pPr algn="just">
              <a:lnSpc>
                <a:spcPct val="80000"/>
              </a:lnSpc>
              <a:spcAft>
                <a:spcPts val="600"/>
              </a:spcAft>
            </a:pPr>
            <a:r>
              <a:rPr lang="en-US" sz="1600" b="1" dirty="0" smtClean="0">
                <a:solidFill>
                  <a:prstClr val="black"/>
                </a:solidFill>
              </a:rPr>
              <a:t>You all know Notaries are part of Settlement charges and need to be shown on HUD section 1100, right?  That’s an audit exception that will pull your score down in the High Risk category. </a:t>
            </a:r>
          </a:p>
          <a:p>
            <a:pPr algn="just">
              <a:lnSpc>
                <a:spcPct val="80000"/>
              </a:lnSpc>
              <a:spcAft>
                <a:spcPts val="600"/>
              </a:spcAft>
            </a:pPr>
            <a:r>
              <a:rPr lang="en-US" b="1" u="sng" dirty="0" smtClean="0">
                <a:solidFill>
                  <a:prstClr val="black"/>
                </a:solidFill>
              </a:rPr>
              <a:t>In-house Notary Payment</a:t>
            </a:r>
            <a:r>
              <a:rPr lang="en-US" u="sng" dirty="0" smtClean="0">
                <a:solidFill>
                  <a:prstClr val="black"/>
                </a:solidFill>
              </a:rPr>
              <a:t>:</a:t>
            </a:r>
            <a:r>
              <a:rPr lang="en-US" dirty="0" smtClean="0">
                <a:solidFill>
                  <a:prstClr val="black"/>
                </a:solidFill>
              </a:rPr>
              <a:t>  Include PCT notaries in Settlement  Closing Fees screen to include in Fee Ticket (income code 5669</a:t>
            </a:r>
            <a:r>
              <a:rPr lang="en-US" b="1" dirty="0" smtClean="0">
                <a:solidFill>
                  <a:prstClr val="black"/>
                </a:solidFill>
              </a:rPr>
              <a:t>)  </a:t>
            </a:r>
          </a:p>
          <a:p>
            <a:pPr>
              <a:lnSpc>
                <a:spcPct val="80000"/>
              </a:lnSpc>
              <a:buFont typeface="Wingdings" pitchFamily="2" charset="2"/>
              <a:buChar char="Ø"/>
            </a:pPr>
            <a:r>
              <a:rPr lang="en-US" b="1" dirty="0" smtClean="0">
                <a:solidFill>
                  <a:prstClr val="black"/>
                </a:solidFill>
              </a:rPr>
              <a:t> </a:t>
            </a:r>
            <a:r>
              <a:rPr lang="en-US" dirty="0" smtClean="0">
                <a:solidFill>
                  <a:prstClr val="black"/>
                </a:solidFill>
              </a:rPr>
              <a:t>Insert PCT Notary Name (i.e. Notary – Jane Doe</a:t>
            </a:r>
          </a:p>
          <a:p>
            <a:pPr>
              <a:lnSpc>
                <a:spcPct val="80000"/>
              </a:lnSpc>
              <a:spcAft>
                <a:spcPts val="600"/>
              </a:spcAft>
            </a:pPr>
            <a:r>
              <a:rPr lang="en-US" dirty="0" smtClean="0">
                <a:solidFill>
                  <a:prstClr val="black"/>
                </a:solidFill>
              </a:rPr>
              <a:t>    and income code 5669</a:t>
            </a:r>
            <a:endParaRPr lang="en-US" b="1" dirty="0" smtClean="0">
              <a:solidFill>
                <a:prstClr val="black"/>
              </a:solidFill>
            </a:endParaRPr>
          </a:p>
          <a:p>
            <a:pPr marL="233363" indent="-233363" algn="just">
              <a:lnSpc>
                <a:spcPct val="80000"/>
              </a:lnSpc>
              <a:buFont typeface="Wingdings" pitchFamily="2" charset="2"/>
              <a:buChar char="Ø"/>
            </a:pPr>
            <a:r>
              <a:rPr lang="en-US" b="1" u="sng" dirty="0" smtClean="0">
                <a:solidFill>
                  <a:prstClr val="black"/>
                </a:solidFill>
              </a:rPr>
              <a:t>Outside Notary Payment:</a:t>
            </a:r>
            <a:r>
              <a:rPr lang="en-US" b="1" dirty="0" smtClean="0">
                <a:solidFill>
                  <a:prstClr val="black"/>
                </a:solidFill>
              </a:rPr>
              <a:t>  </a:t>
            </a:r>
            <a:r>
              <a:rPr lang="en-US" dirty="0" smtClean="0">
                <a:solidFill>
                  <a:prstClr val="black"/>
                </a:solidFill>
              </a:rPr>
              <a:t>Put in Title Charges (B) Tab. This allows for a separate check payable to your notary.  You won’t need to modify your fee ticket and if you use your NAF so you won’t need to audit your  check! GFE Category &gt; Roll up into 1101. (Put Seller Notary fees on a separate line.)</a:t>
            </a:r>
          </a:p>
          <a:p>
            <a:pPr>
              <a:lnSpc>
                <a:spcPct val="80000"/>
              </a:lnSpc>
            </a:pPr>
            <a:endParaRPr lang="en-US" dirty="0" smtClean="0">
              <a:solidFill>
                <a:prstClr val="black"/>
              </a:solidFill>
            </a:endParaRPr>
          </a:p>
        </p:txBody>
      </p:sp>
      <p:sp>
        <p:nvSpPr>
          <p:cNvPr id="27" name="Text Box 3"/>
          <p:cNvSpPr txBox="1">
            <a:spLocks noChangeArrowheads="1"/>
          </p:cNvSpPr>
          <p:nvPr/>
        </p:nvSpPr>
        <p:spPr bwMode="auto">
          <a:xfrm>
            <a:off x="4800600" y="1371600"/>
            <a:ext cx="2514600" cy="369332"/>
          </a:xfrm>
          <a:prstGeom prst="rect">
            <a:avLst/>
          </a:prstGeom>
          <a:noFill/>
          <a:ln w="9525">
            <a:noFill/>
            <a:miter lim="800000"/>
            <a:headEnd/>
            <a:tailEnd/>
          </a:ln>
        </p:spPr>
        <p:txBody>
          <a:bodyPr wrap="square">
            <a:spAutoFit/>
          </a:bodyPr>
          <a:lstStyle/>
          <a:p>
            <a:pPr>
              <a:spcBef>
                <a:spcPct val="50000"/>
              </a:spcBef>
            </a:pPr>
            <a:r>
              <a:rPr lang="en-US" b="1" dirty="0">
                <a:solidFill>
                  <a:prstClr val="black"/>
                </a:solidFill>
              </a:rPr>
              <a:t>Date  October 21, </a:t>
            </a:r>
            <a:r>
              <a:rPr lang="en-US" b="1" dirty="0" smtClean="0">
                <a:solidFill>
                  <a:prstClr val="black"/>
                </a:solidFill>
              </a:rPr>
              <a:t>2011</a:t>
            </a:r>
            <a:endParaRPr lang="en-US" b="1" dirty="0">
              <a:solidFill>
                <a:prstClr val="black"/>
              </a:solidFill>
            </a:endParaRPr>
          </a:p>
        </p:txBody>
      </p:sp>
      <p:pic>
        <p:nvPicPr>
          <p:cNvPr id="43010" name="Picture 2"/>
          <p:cNvPicPr>
            <a:picLocks noChangeAspect="1" noChangeArrowheads="1"/>
          </p:cNvPicPr>
          <p:nvPr/>
        </p:nvPicPr>
        <p:blipFill>
          <a:blip r:embed="rId3" cstate="print"/>
          <a:srcRect/>
          <a:stretch>
            <a:fillRect/>
          </a:stretch>
        </p:blipFill>
        <p:spPr bwMode="auto">
          <a:xfrm>
            <a:off x="5105400" y="1905000"/>
            <a:ext cx="4795738" cy="4148138"/>
          </a:xfrm>
          <a:prstGeom prst="rect">
            <a:avLst/>
          </a:prstGeom>
          <a:noFill/>
          <a:ln w="9525">
            <a:noFill/>
            <a:miter lim="800000"/>
            <a:headEnd/>
            <a:tailEnd/>
          </a:ln>
        </p:spPr>
      </p:pic>
      <p:cxnSp>
        <p:nvCxnSpPr>
          <p:cNvPr id="16" name="Straight Arrow Connector 15"/>
          <p:cNvCxnSpPr/>
          <p:nvPr/>
        </p:nvCxnSpPr>
        <p:spPr>
          <a:xfrm flipH="1">
            <a:off x="5715000" y="3200400"/>
            <a:ext cx="1828800" cy="12954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43011" name="Picture 3"/>
          <p:cNvPicPr>
            <a:picLocks noChangeAspect="1" noChangeArrowheads="1"/>
          </p:cNvPicPr>
          <p:nvPr/>
        </p:nvPicPr>
        <p:blipFill>
          <a:blip r:embed="rId4" cstate="print"/>
          <a:srcRect/>
          <a:stretch>
            <a:fillRect/>
          </a:stretch>
        </p:blipFill>
        <p:spPr bwMode="auto">
          <a:xfrm>
            <a:off x="5105400" y="4716632"/>
            <a:ext cx="4724400" cy="963227"/>
          </a:xfrm>
          <a:prstGeom prst="rect">
            <a:avLst/>
          </a:prstGeom>
          <a:noFill/>
          <a:ln w="9525">
            <a:noFill/>
            <a:miter lim="800000"/>
            <a:headEnd/>
            <a:tailEnd/>
          </a:ln>
        </p:spPr>
      </p:pic>
      <p:sp>
        <p:nvSpPr>
          <p:cNvPr id="20" name="Left Brace 19"/>
          <p:cNvSpPr/>
          <p:nvPr/>
        </p:nvSpPr>
        <p:spPr>
          <a:xfrm>
            <a:off x="5105400" y="5029200"/>
            <a:ext cx="76200" cy="38100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21" name="Right Brace 20"/>
          <p:cNvSpPr/>
          <p:nvPr/>
        </p:nvSpPr>
        <p:spPr>
          <a:xfrm>
            <a:off x="7467600" y="5029200"/>
            <a:ext cx="76200" cy="381000"/>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pic>
        <p:nvPicPr>
          <p:cNvPr id="4" name="Picture 3" descr="Happy.bmp"/>
          <p:cNvPicPr>
            <a:picLocks noChangeAspect="1"/>
          </p:cNvPicPr>
          <p:nvPr/>
        </p:nvPicPr>
        <p:blipFill>
          <a:blip r:embed="rId5" cstate="print"/>
          <a:stretch>
            <a:fillRect/>
          </a:stretch>
        </p:blipFill>
        <p:spPr>
          <a:xfrm>
            <a:off x="8534400" y="1981200"/>
            <a:ext cx="1351429" cy="1238095"/>
          </a:xfrm>
          <a:prstGeom prst="rect">
            <a:avLst/>
          </a:prstGeom>
          <a:effectLst>
            <a:glow rad="139700">
              <a:schemeClr val="accent5">
                <a:satMod val="175000"/>
                <a:alpha val="40000"/>
              </a:schemeClr>
            </a:glow>
          </a:effectLst>
          <a:scene3d>
            <a:camera prst="orthographicFront"/>
            <a:lightRig rig="threePt" dir="t"/>
          </a:scene3d>
          <a:sp3d>
            <a:bevelT w="165100" prst="coolSlant"/>
          </a:sp3d>
        </p:spPr>
      </p:pic>
    </p:spTree>
    <p:extLst>
      <p:ext uri="{BB962C8B-B14F-4D97-AF65-F5344CB8AC3E}">
        <p14:creationId xmlns:p14="http://schemas.microsoft.com/office/powerpoint/2010/main" val="37616656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840163" y="6588125"/>
            <a:ext cx="3184525" cy="476250"/>
          </a:xfrm>
          <a:noFill/>
        </p:spPr>
        <p:txBody>
          <a:bodyPr/>
          <a:lstStyle/>
          <a:p>
            <a:r>
              <a:rPr lang="en-US" smtClean="0">
                <a:solidFill>
                  <a:prstClr val="black">
                    <a:tint val="75000"/>
                  </a:prstClr>
                </a:solidFill>
              </a:rPr>
              <a:t>All tips can be viewed on our Web Links Page</a:t>
            </a:r>
          </a:p>
        </p:txBody>
      </p:sp>
      <p:sp>
        <p:nvSpPr>
          <p:cNvPr id="8" name="Text Box 5"/>
          <p:cNvSpPr txBox="1">
            <a:spLocks noChangeArrowheads="1"/>
          </p:cNvSpPr>
          <p:nvPr/>
        </p:nvSpPr>
        <p:spPr bwMode="auto">
          <a:xfrm>
            <a:off x="152400" y="1790700"/>
            <a:ext cx="7291388" cy="366713"/>
          </a:xfrm>
          <a:prstGeom prst="rect">
            <a:avLst/>
          </a:prstGeom>
          <a:noFill/>
          <a:ln w="9525">
            <a:noFill/>
            <a:miter lim="800000"/>
            <a:headEnd/>
            <a:tailEnd/>
          </a:ln>
        </p:spPr>
        <p:txBody>
          <a:bodyPr>
            <a:spAutoFit/>
          </a:bodyPr>
          <a:lstStyle/>
          <a:p>
            <a:pPr>
              <a:spcBef>
                <a:spcPct val="50000"/>
              </a:spcBef>
            </a:pPr>
            <a:endParaRPr lang="en-US">
              <a:solidFill>
                <a:prstClr val="black"/>
              </a:solidFill>
            </a:endParaRPr>
          </a:p>
        </p:txBody>
      </p:sp>
      <p:pic>
        <p:nvPicPr>
          <p:cNvPr id="4" name="Picture 3" descr="Happy.bmp"/>
          <p:cNvPicPr>
            <a:picLocks noChangeAspect="1"/>
          </p:cNvPicPr>
          <p:nvPr/>
        </p:nvPicPr>
        <p:blipFill>
          <a:blip r:embed="rId3" cstate="print"/>
          <a:stretch>
            <a:fillRect/>
          </a:stretch>
        </p:blipFill>
        <p:spPr>
          <a:xfrm>
            <a:off x="6705600" y="1905000"/>
            <a:ext cx="1351429" cy="1238095"/>
          </a:xfrm>
          <a:prstGeom prst="rect">
            <a:avLst/>
          </a:prstGeom>
          <a:effectLst>
            <a:glow rad="139700">
              <a:schemeClr val="accent6">
                <a:satMod val="175000"/>
                <a:alpha val="40000"/>
              </a:schemeClr>
            </a:glow>
          </a:effectLst>
          <a:scene3d>
            <a:camera prst="orthographicFront"/>
            <a:lightRig rig="threePt" dir="t"/>
          </a:scene3d>
          <a:sp3d>
            <a:bevelT w="165100" prst="coolSlant"/>
          </a:sp3d>
        </p:spPr>
      </p:pic>
      <p:sp>
        <p:nvSpPr>
          <p:cNvPr id="11" name="Rectangle 3"/>
          <p:cNvSpPr txBox="1">
            <a:spLocks noChangeArrowheads="1"/>
          </p:cNvSpPr>
          <p:nvPr/>
        </p:nvSpPr>
        <p:spPr>
          <a:xfrm>
            <a:off x="381000" y="2057400"/>
            <a:ext cx="6194425" cy="4038600"/>
          </a:xfrm>
          <a:prstGeom prst="rect">
            <a:avLst/>
          </a:prstGeom>
          <a:solidFill>
            <a:srgbClr val="92D050"/>
          </a:solidFill>
          <a:ln w="28575">
            <a:solidFill>
              <a:schemeClr val="tx1"/>
            </a:solidFill>
          </a:ln>
          <a:scene3d>
            <a:camera prst="orthographicFront"/>
            <a:lightRig rig="threePt" dir="t"/>
          </a:scene3d>
          <a:sp3d>
            <a:bevelT w="165100" prst="coolSlant"/>
          </a:sp3d>
        </p:spPr>
        <p:txBody>
          <a:bodyPr vert="horz" lIns="91440" tIns="45720" rIns="91440" bIns="45720" rtlCol="0">
            <a:normAutofit lnSpcReduction="10000"/>
          </a:bodyPr>
          <a:lstStyle/>
          <a:p>
            <a:pPr algn="ctr">
              <a:lnSpc>
                <a:spcPct val="90000"/>
              </a:lnSpc>
              <a:spcBef>
                <a:spcPct val="20000"/>
              </a:spcBef>
              <a:spcAft>
                <a:spcPts val="600"/>
              </a:spcAft>
              <a:defRPr/>
            </a:pPr>
            <a:r>
              <a:rPr lang="en-US" sz="3200" b="1" dirty="0" smtClean="0">
                <a:solidFill>
                  <a:prstClr val="black"/>
                </a:solidFill>
              </a:rPr>
              <a:t>HUD REQUIRED – </a:t>
            </a:r>
            <a:r>
              <a:rPr lang="en-US" b="1" dirty="0" smtClean="0">
                <a:solidFill>
                  <a:prstClr val="black"/>
                </a:solidFill>
              </a:rPr>
              <a:t>Who Made Deposits???</a:t>
            </a:r>
          </a:p>
          <a:p>
            <a:pPr marL="233363" indent="-233363">
              <a:lnSpc>
                <a:spcPct val="90000"/>
              </a:lnSpc>
              <a:spcBef>
                <a:spcPct val="20000"/>
              </a:spcBef>
              <a:buFont typeface="Wingdings" pitchFamily="2" charset="2"/>
              <a:buChar char="Ø"/>
              <a:defRPr/>
            </a:pPr>
            <a:r>
              <a:rPr lang="en-US" dirty="0" smtClean="0">
                <a:solidFill>
                  <a:prstClr val="black"/>
                </a:solidFill>
              </a:rPr>
              <a:t>Check register, wires &amp; deposits and HUD/closing statements must all match to pass your internal audits</a:t>
            </a:r>
          </a:p>
          <a:p>
            <a:pPr marL="233363" indent="-233363">
              <a:lnSpc>
                <a:spcPct val="90000"/>
              </a:lnSpc>
              <a:spcBef>
                <a:spcPct val="20000"/>
              </a:spcBef>
              <a:buFont typeface="Wingdings" pitchFamily="2" charset="2"/>
              <a:buChar char="Ø"/>
              <a:defRPr/>
            </a:pPr>
            <a:r>
              <a:rPr lang="en-US" dirty="0" smtClean="0">
                <a:solidFill>
                  <a:prstClr val="black"/>
                </a:solidFill>
              </a:rPr>
              <a:t>Impact does not carry out depositor from the receipt/wire in</a:t>
            </a:r>
          </a:p>
          <a:p>
            <a:pPr marL="233363" indent="-233363">
              <a:lnSpc>
                <a:spcPct val="90000"/>
              </a:lnSpc>
              <a:spcBef>
                <a:spcPct val="20000"/>
              </a:spcBef>
              <a:buFont typeface="Wingdings" pitchFamily="2" charset="2"/>
              <a:buChar char="Ø"/>
              <a:defRPr/>
            </a:pPr>
            <a:r>
              <a:rPr lang="en-US" dirty="0" smtClean="0">
                <a:solidFill>
                  <a:prstClr val="black"/>
                </a:solidFill>
              </a:rPr>
              <a:t>User must enter deposits made to escrow &amp; the depositor of these funds</a:t>
            </a:r>
          </a:p>
          <a:p>
            <a:pPr marL="233363" indent="-233363">
              <a:lnSpc>
                <a:spcPct val="90000"/>
              </a:lnSpc>
              <a:spcBef>
                <a:spcPct val="20000"/>
              </a:spcBef>
              <a:buFont typeface="Wingdings" pitchFamily="2" charset="2"/>
              <a:buChar char="Ø"/>
              <a:defRPr/>
            </a:pPr>
            <a:r>
              <a:rPr lang="en-US" dirty="0" smtClean="0">
                <a:solidFill>
                  <a:prstClr val="black"/>
                </a:solidFill>
              </a:rPr>
              <a:t>Each deposit should be shown on the HUD – not totaled</a:t>
            </a:r>
          </a:p>
          <a:p>
            <a:pPr marL="233363" indent="-233363">
              <a:lnSpc>
                <a:spcPct val="90000"/>
              </a:lnSpc>
              <a:spcBef>
                <a:spcPct val="20000"/>
              </a:spcBef>
              <a:buFont typeface="Wingdings" pitchFamily="2" charset="2"/>
              <a:buChar char="Ø"/>
              <a:defRPr/>
            </a:pPr>
            <a:r>
              <a:rPr lang="en-US" dirty="0" smtClean="0">
                <a:solidFill>
                  <a:prstClr val="black"/>
                </a:solidFill>
              </a:rPr>
              <a:t>When a third party deposits (and you’ll catch this during your draws), that third party will be disclosed on the HUD Third party instructions are required</a:t>
            </a:r>
          </a:p>
          <a:p>
            <a:pPr algn="ctr">
              <a:lnSpc>
                <a:spcPct val="90000"/>
              </a:lnSpc>
              <a:spcBef>
                <a:spcPct val="20000"/>
              </a:spcBef>
              <a:buFont typeface="Arial" pitchFamily="34" charset="0"/>
              <a:buNone/>
              <a:defRPr/>
            </a:pPr>
            <a:endParaRPr lang="en-US" dirty="0" smtClean="0">
              <a:solidFill>
                <a:prstClr val="black"/>
              </a:solidFill>
            </a:endParaRPr>
          </a:p>
          <a:p>
            <a:pPr algn="ctr">
              <a:lnSpc>
                <a:spcPct val="90000"/>
              </a:lnSpc>
              <a:spcBef>
                <a:spcPct val="20000"/>
              </a:spcBef>
              <a:buFont typeface="Arial" pitchFamily="34" charset="0"/>
              <a:buNone/>
              <a:defRPr/>
            </a:pPr>
            <a:r>
              <a:rPr lang="en-US" b="1" dirty="0" smtClean="0">
                <a:solidFill>
                  <a:prstClr val="black"/>
                </a:solidFill>
              </a:rPr>
              <a:t>REMEMBER! LIST YOUR DEPOSITS &amp; </a:t>
            </a:r>
          </a:p>
          <a:p>
            <a:pPr algn="ctr">
              <a:lnSpc>
                <a:spcPct val="90000"/>
              </a:lnSpc>
              <a:buFont typeface="Arial" pitchFamily="34" charset="0"/>
              <a:buNone/>
              <a:defRPr/>
            </a:pPr>
            <a:r>
              <a:rPr lang="en-US" b="1" dirty="0" smtClean="0">
                <a:solidFill>
                  <a:prstClr val="black"/>
                </a:solidFill>
              </a:rPr>
              <a:t>DEPOSITOR SEPARATELY IN YOUR HUD ENTRY</a:t>
            </a:r>
          </a:p>
          <a:p>
            <a:pPr algn="ctr">
              <a:lnSpc>
                <a:spcPct val="90000"/>
              </a:lnSpc>
              <a:spcBef>
                <a:spcPct val="20000"/>
              </a:spcBef>
              <a:defRPr/>
            </a:pPr>
            <a:endParaRPr lang="en-US" sz="1000" b="1" dirty="0" smtClean="0">
              <a:solidFill>
                <a:prstClr val="black"/>
              </a:solidFill>
            </a:endParaRPr>
          </a:p>
          <a:p>
            <a:pPr algn="ctr">
              <a:lnSpc>
                <a:spcPct val="90000"/>
              </a:lnSpc>
              <a:buFont typeface="Arial" pitchFamily="34" charset="0"/>
              <a:buNone/>
              <a:defRPr/>
            </a:pPr>
            <a:r>
              <a:rPr lang="en-US" b="1" dirty="0" smtClean="0">
                <a:solidFill>
                  <a:prstClr val="black"/>
                </a:solidFill>
              </a:rPr>
              <a:t>REMEMBER TO PROCESS THIRD PARTY DEPOSITS CORRECTLY</a:t>
            </a:r>
          </a:p>
        </p:txBody>
      </p:sp>
      <p:sp>
        <p:nvSpPr>
          <p:cNvPr id="12" name="Text Box 5"/>
          <p:cNvSpPr txBox="1">
            <a:spLocks noChangeArrowheads="1"/>
          </p:cNvSpPr>
          <p:nvPr/>
        </p:nvSpPr>
        <p:spPr bwMode="auto">
          <a:xfrm>
            <a:off x="5334000" y="1447800"/>
            <a:ext cx="1828800" cy="366713"/>
          </a:xfrm>
          <a:prstGeom prst="rect">
            <a:avLst/>
          </a:prstGeom>
          <a:noFill/>
          <a:ln w="9525">
            <a:noFill/>
            <a:miter lim="800000"/>
            <a:headEnd/>
            <a:tailEnd/>
          </a:ln>
        </p:spPr>
        <p:txBody>
          <a:bodyPr wrap="square">
            <a:spAutoFit/>
          </a:bodyPr>
          <a:lstStyle/>
          <a:p>
            <a:pPr>
              <a:spcBef>
                <a:spcPct val="50000"/>
              </a:spcBef>
            </a:pPr>
            <a:r>
              <a:rPr lang="en-US" b="1" dirty="0">
                <a:solidFill>
                  <a:prstClr val="black"/>
                </a:solidFill>
              </a:rPr>
              <a:t>Date  </a:t>
            </a:r>
            <a:r>
              <a:rPr lang="en-US" b="1" dirty="0" smtClean="0">
                <a:solidFill>
                  <a:prstClr val="black"/>
                </a:solidFill>
              </a:rPr>
              <a:t>10/6/2011</a:t>
            </a:r>
            <a:endParaRPr lang="en-US" b="1" dirty="0">
              <a:solidFill>
                <a:prstClr val="black"/>
              </a:solidFill>
            </a:endParaRPr>
          </a:p>
        </p:txBody>
      </p:sp>
    </p:spTree>
    <p:extLst>
      <p:ext uri="{BB962C8B-B14F-4D97-AF65-F5344CB8AC3E}">
        <p14:creationId xmlns:p14="http://schemas.microsoft.com/office/powerpoint/2010/main" val="8993245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6019800" y="1371600"/>
            <a:ext cx="1202573" cy="369332"/>
          </a:xfrm>
          <a:prstGeom prst="rect">
            <a:avLst/>
          </a:prstGeom>
          <a:noFill/>
          <a:ln w="9525">
            <a:noFill/>
            <a:miter lim="800000"/>
            <a:headEnd/>
            <a:tailEnd/>
          </a:ln>
        </p:spPr>
        <p:txBody>
          <a:bodyPr wrap="none">
            <a:spAutoFit/>
          </a:bodyPr>
          <a:lstStyle/>
          <a:p>
            <a:r>
              <a:rPr lang="en-US" b="1" dirty="0" smtClean="0">
                <a:solidFill>
                  <a:prstClr val="black"/>
                </a:solidFill>
              </a:rPr>
              <a:t>9/28/2011</a:t>
            </a:r>
            <a:endParaRPr lang="en-US" b="1" dirty="0">
              <a:solidFill>
                <a:prstClr val="black"/>
              </a:solidFill>
            </a:endParaRPr>
          </a:p>
        </p:txBody>
      </p:sp>
      <p:sp>
        <p:nvSpPr>
          <p:cNvPr id="3" name="Rectangle 3"/>
          <p:cNvSpPr txBox="1">
            <a:spLocks noChangeArrowheads="1"/>
          </p:cNvSpPr>
          <p:nvPr/>
        </p:nvSpPr>
        <p:spPr>
          <a:xfrm>
            <a:off x="228600" y="2057400"/>
            <a:ext cx="7064375" cy="4038600"/>
          </a:xfrm>
          <a:prstGeom prst="rect">
            <a:avLst/>
          </a:prstGeom>
          <a:solidFill>
            <a:srgbClr val="FD9615"/>
          </a:solidFill>
          <a:ln w="28575">
            <a:solidFill>
              <a:schemeClr val="tx1"/>
            </a:solidFill>
          </a:ln>
          <a:effectLst>
            <a:glow rad="139700">
              <a:schemeClr val="accent6">
                <a:satMod val="175000"/>
                <a:alpha val="40000"/>
              </a:schemeClr>
            </a:glow>
            <a:outerShdw blurRad="50800" dist="38100" dir="13500000" algn="br" rotWithShape="0">
              <a:prstClr val="black">
                <a:alpha val="40000"/>
              </a:prstClr>
            </a:outerShdw>
          </a:effectLst>
          <a:scene3d>
            <a:camera prst="orthographicFront"/>
            <a:lightRig rig="threePt" dir="t"/>
          </a:scene3d>
          <a:sp3d>
            <a:bevelT w="165100" prst="coolSlant"/>
          </a:sp3d>
        </p:spPr>
        <p:txBody>
          <a:bodyPr vert="horz" lIns="91440" tIns="45720" rIns="91440" bIns="45720" rtlCol="0">
            <a:normAutofit lnSpcReduction="10000"/>
          </a:bodyPr>
          <a:lstStyle/>
          <a:p>
            <a:pPr algn="ctr">
              <a:spcBef>
                <a:spcPct val="20000"/>
              </a:spcBef>
              <a:defRPr/>
            </a:pPr>
            <a:endParaRPr lang="en-US" sz="2000" b="1" dirty="0" smtClean="0">
              <a:solidFill>
                <a:prstClr val="black">
                  <a:tint val="75000"/>
                </a:prstClr>
              </a:solidFill>
            </a:endParaRPr>
          </a:p>
          <a:p>
            <a:pPr algn="ctr">
              <a:spcBef>
                <a:spcPct val="20000"/>
              </a:spcBef>
              <a:defRPr/>
            </a:pPr>
            <a:r>
              <a:rPr lang="en-US" sz="2400" b="1" dirty="0" smtClean="0">
                <a:solidFill>
                  <a:prstClr val="black"/>
                </a:solidFill>
              </a:rPr>
              <a:t>Lender’s </a:t>
            </a:r>
            <a:r>
              <a:rPr lang="en-US" sz="2400" b="1" dirty="0" err="1" smtClean="0">
                <a:solidFill>
                  <a:prstClr val="black"/>
                </a:solidFill>
              </a:rPr>
              <a:t>eDocs</a:t>
            </a:r>
            <a:r>
              <a:rPr lang="en-US" sz="2400" b="1" dirty="0" smtClean="0">
                <a:solidFill>
                  <a:prstClr val="black"/>
                </a:solidFill>
              </a:rPr>
              <a:t> Sent But Not Received?</a:t>
            </a:r>
          </a:p>
          <a:p>
            <a:pPr algn="ctr">
              <a:spcBef>
                <a:spcPct val="20000"/>
              </a:spcBef>
              <a:defRPr/>
            </a:pPr>
            <a:r>
              <a:rPr lang="en-US" sz="2000" b="1" dirty="0" smtClean="0">
                <a:solidFill>
                  <a:prstClr val="black"/>
                </a:solidFill>
              </a:rPr>
              <a:t>They may be in the SPAM BOX!</a:t>
            </a:r>
          </a:p>
          <a:p>
            <a:pPr algn="ctr">
              <a:spcBef>
                <a:spcPct val="20000"/>
              </a:spcBef>
              <a:defRPr/>
            </a:pPr>
            <a:endParaRPr lang="en-US" sz="1400" dirty="0" smtClean="0">
              <a:solidFill>
                <a:prstClr val="black"/>
              </a:solidFill>
            </a:endParaRPr>
          </a:p>
          <a:p>
            <a:pPr algn="ctr">
              <a:spcBef>
                <a:spcPct val="20000"/>
              </a:spcBef>
              <a:buFont typeface="Arial" pitchFamily="34" charset="0"/>
              <a:buNone/>
              <a:defRPr/>
            </a:pPr>
            <a:r>
              <a:rPr lang="en-US" dirty="0" smtClean="0">
                <a:solidFill>
                  <a:prstClr val="black"/>
                </a:solidFill>
              </a:rPr>
              <a:t>This is different than your Outlook Junk Mail box</a:t>
            </a:r>
          </a:p>
          <a:p>
            <a:pPr algn="ctr">
              <a:spcBef>
                <a:spcPct val="20000"/>
              </a:spcBef>
              <a:buFont typeface="Arial" pitchFamily="34" charset="0"/>
              <a:buNone/>
              <a:defRPr/>
            </a:pPr>
            <a:r>
              <a:rPr lang="en-US" dirty="0" smtClean="0">
                <a:solidFill>
                  <a:prstClr val="black"/>
                </a:solidFill>
              </a:rPr>
              <a:t>The link is: </a:t>
            </a:r>
            <a:r>
              <a:rPr lang="en-US" dirty="0" smtClean="0">
                <a:solidFill>
                  <a:prstClr val="black"/>
                </a:solidFill>
                <a:hlinkClick r:id="rId3"/>
              </a:rPr>
              <a:t>https://spamconsole.fnfglobal.com/</a:t>
            </a:r>
            <a:r>
              <a:rPr lang="en-US" dirty="0" smtClean="0">
                <a:solidFill>
                  <a:prstClr val="black"/>
                </a:solidFill>
              </a:rPr>
              <a:t> </a:t>
            </a:r>
          </a:p>
          <a:p>
            <a:pPr algn="ctr">
              <a:spcBef>
                <a:spcPct val="20000"/>
              </a:spcBef>
              <a:buFont typeface="Arial" pitchFamily="34" charset="0"/>
              <a:buNone/>
              <a:defRPr/>
            </a:pPr>
            <a:r>
              <a:rPr lang="en-US" dirty="0" smtClean="0">
                <a:solidFill>
                  <a:prstClr val="black"/>
                </a:solidFill>
              </a:rPr>
              <a:t>Generally emails with many links will go into this filtering application </a:t>
            </a:r>
          </a:p>
          <a:p>
            <a:pPr algn="ctr">
              <a:spcBef>
                <a:spcPct val="20000"/>
              </a:spcBef>
              <a:buFont typeface="Arial" pitchFamily="34" charset="0"/>
              <a:buNone/>
              <a:defRPr/>
            </a:pPr>
            <a:r>
              <a:rPr lang="en-US" dirty="0" smtClean="0">
                <a:solidFill>
                  <a:prstClr val="black"/>
                </a:solidFill>
              </a:rPr>
              <a:t>You can add the link to your Favorites or as a desktop icon </a:t>
            </a:r>
          </a:p>
          <a:p>
            <a:pPr algn="ctr">
              <a:spcBef>
                <a:spcPct val="20000"/>
              </a:spcBef>
              <a:buFont typeface="Arial" pitchFamily="34" charset="0"/>
              <a:buNone/>
              <a:defRPr/>
            </a:pPr>
            <a:r>
              <a:rPr lang="en-US" dirty="0" smtClean="0">
                <a:solidFill>
                  <a:prstClr val="black"/>
                </a:solidFill>
              </a:rPr>
              <a:t>Instructions  on how to sign up and view missing emails</a:t>
            </a:r>
          </a:p>
          <a:p>
            <a:pPr algn="ctr">
              <a:spcBef>
                <a:spcPct val="20000"/>
              </a:spcBef>
              <a:buFont typeface="Arial" pitchFamily="34" charset="0"/>
              <a:buNone/>
              <a:defRPr/>
            </a:pPr>
            <a:r>
              <a:rPr lang="en-US" dirty="0" smtClean="0">
                <a:solidFill>
                  <a:prstClr val="black"/>
                </a:solidFill>
              </a:rPr>
              <a:t>Have been placed on the          Web links page</a:t>
            </a:r>
          </a:p>
          <a:p>
            <a:pPr algn="ctr">
              <a:spcBef>
                <a:spcPct val="20000"/>
              </a:spcBef>
              <a:buFont typeface="Arial" pitchFamily="34" charset="0"/>
              <a:buNone/>
              <a:defRPr/>
            </a:pPr>
            <a:r>
              <a:rPr lang="en-US" dirty="0" smtClean="0">
                <a:solidFill>
                  <a:prstClr val="black"/>
                </a:solidFill>
              </a:rPr>
              <a:t>Jose Hill will be happy to assist in this set up</a:t>
            </a:r>
          </a:p>
          <a:p>
            <a:pPr algn="ctr">
              <a:spcBef>
                <a:spcPct val="20000"/>
              </a:spcBef>
              <a:buFont typeface="Arial" pitchFamily="34" charset="0"/>
              <a:buNone/>
              <a:defRPr/>
            </a:pPr>
            <a:r>
              <a:rPr lang="en-US" dirty="0" smtClean="0">
                <a:solidFill>
                  <a:prstClr val="black"/>
                </a:solidFill>
              </a:rPr>
              <a:t> </a:t>
            </a:r>
            <a:r>
              <a:rPr lang="en-US" dirty="0" smtClean="0">
                <a:solidFill>
                  <a:prstClr val="black"/>
                </a:solidFill>
                <a:hlinkClick r:id="rId4"/>
              </a:rPr>
              <a:t>jhill@pacificcoasttitle.com</a:t>
            </a:r>
            <a:r>
              <a:rPr lang="en-US" dirty="0" smtClean="0">
                <a:solidFill>
                  <a:prstClr val="black"/>
                </a:solidFill>
              </a:rPr>
              <a:t> or </a:t>
            </a:r>
            <a:r>
              <a:rPr lang="en-US" b="1" dirty="0" smtClean="0">
                <a:solidFill>
                  <a:prstClr val="black"/>
                </a:solidFill>
              </a:rPr>
              <a:t>c</a:t>
            </a:r>
            <a:r>
              <a:rPr lang="en-US" dirty="0" smtClean="0">
                <a:solidFill>
                  <a:prstClr val="black"/>
                </a:solidFill>
              </a:rPr>
              <a:t> 714.305.0994</a:t>
            </a:r>
          </a:p>
        </p:txBody>
      </p:sp>
      <p:pic>
        <p:nvPicPr>
          <p:cNvPr id="4" name="Picture 6"/>
          <p:cNvPicPr>
            <a:picLocks noChangeAspect="1" noChangeArrowheads="1"/>
          </p:cNvPicPr>
          <p:nvPr/>
        </p:nvPicPr>
        <p:blipFill>
          <a:blip r:embed="rId5" cstate="print"/>
          <a:srcRect/>
          <a:stretch>
            <a:fillRect/>
          </a:stretch>
        </p:blipFill>
        <p:spPr bwMode="auto">
          <a:xfrm>
            <a:off x="4038600" y="4876800"/>
            <a:ext cx="323850" cy="276225"/>
          </a:xfrm>
          <a:prstGeom prst="rect">
            <a:avLst/>
          </a:prstGeom>
          <a:noFill/>
          <a:ln w="9525">
            <a:noFill/>
            <a:miter lim="800000"/>
            <a:headEnd/>
            <a:tailEnd/>
          </a:ln>
        </p:spPr>
      </p:pic>
      <p:pic>
        <p:nvPicPr>
          <p:cNvPr id="6" name="Picture 5" descr="Happy1.bmp"/>
          <p:cNvPicPr>
            <a:picLocks noChangeAspect="1"/>
          </p:cNvPicPr>
          <p:nvPr/>
        </p:nvPicPr>
        <p:blipFill>
          <a:blip r:embed="rId6" cstate="print"/>
          <a:stretch>
            <a:fillRect/>
          </a:stretch>
        </p:blipFill>
        <p:spPr>
          <a:xfrm>
            <a:off x="6096000" y="2286000"/>
            <a:ext cx="1238095" cy="1057143"/>
          </a:xfrm>
          <a:prstGeom prst="rect">
            <a:avLst/>
          </a:prstGeom>
          <a:effectLst>
            <a:glow rad="139700">
              <a:schemeClr val="accent6">
                <a:satMod val="175000"/>
                <a:alpha val="40000"/>
              </a:schemeClr>
            </a:glow>
          </a:effectLst>
          <a:scene3d>
            <a:camera prst="orthographicFront"/>
            <a:lightRig rig="threePt" dir="t"/>
          </a:scene3d>
          <a:sp3d>
            <a:bevelT w="165100" prst="coolSlant"/>
          </a:sp3d>
        </p:spPr>
      </p:pic>
    </p:spTree>
    <p:extLst>
      <p:ext uri="{BB962C8B-B14F-4D97-AF65-F5344CB8AC3E}">
        <p14:creationId xmlns:p14="http://schemas.microsoft.com/office/powerpoint/2010/main" val="11905095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3" cstate="print"/>
          <a:srcRect/>
          <a:stretch>
            <a:fillRect/>
          </a:stretch>
        </p:blipFill>
        <p:spPr bwMode="auto">
          <a:xfrm>
            <a:off x="0" y="3276600"/>
            <a:ext cx="8243887" cy="2837658"/>
          </a:xfrm>
          <a:prstGeom prst="rect">
            <a:avLst/>
          </a:prstGeom>
          <a:noFill/>
          <a:ln w="9525">
            <a:noFill/>
            <a:miter lim="800000"/>
            <a:headEnd/>
            <a:tailEnd/>
          </a:ln>
        </p:spPr>
      </p:pic>
      <p:sp>
        <p:nvSpPr>
          <p:cNvPr id="5" name="Footer Placeholder 4"/>
          <p:cNvSpPr>
            <a:spLocks noGrp="1"/>
          </p:cNvSpPr>
          <p:nvPr>
            <p:ph type="ftr" sz="quarter" idx="11"/>
          </p:nvPr>
        </p:nvSpPr>
        <p:spPr>
          <a:xfrm>
            <a:off x="3840163" y="6588125"/>
            <a:ext cx="3184525" cy="476250"/>
          </a:xfrm>
          <a:noFill/>
        </p:spPr>
        <p:txBody>
          <a:bodyPr/>
          <a:lstStyle/>
          <a:p>
            <a:r>
              <a:rPr lang="en-US" smtClean="0">
                <a:solidFill>
                  <a:prstClr val="black">
                    <a:tint val="75000"/>
                  </a:prstClr>
                </a:solidFill>
              </a:rPr>
              <a:t>All tips can be viewed on our Web Links Page</a:t>
            </a:r>
          </a:p>
        </p:txBody>
      </p:sp>
      <p:sp>
        <p:nvSpPr>
          <p:cNvPr id="7" name="Text Box 4"/>
          <p:cNvSpPr txBox="1">
            <a:spLocks noChangeArrowheads="1"/>
          </p:cNvSpPr>
          <p:nvPr/>
        </p:nvSpPr>
        <p:spPr bwMode="auto">
          <a:xfrm>
            <a:off x="4724400" y="1371600"/>
            <a:ext cx="2590800" cy="369332"/>
          </a:xfrm>
          <a:prstGeom prst="rect">
            <a:avLst/>
          </a:prstGeom>
          <a:noFill/>
          <a:ln w="9525">
            <a:noFill/>
            <a:miter lim="800000"/>
            <a:headEnd/>
            <a:tailEnd/>
          </a:ln>
        </p:spPr>
        <p:txBody>
          <a:bodyPr wrap="square">
            <a:spAutoFit/>
          </a:bodyPr>
          <a:lstStyle/>
          <a:p>
            <a:pPr>
              <a:spcBef>
                <a:spcPct val="50000"/>
              </a:spcBef>
            </a:pPr>
            <a:r>
              <a:rPr lang="en-US" b="1" dirty="0" smtClean="0">
                <a:solidFill>
                  <a:prstClr val="black"/>
                </a:solidFill>
              </a:rPr>
              <a:t>9-13-11- Wires In &amp; Out</a:t>
            </a:r>
            <a:endParaRPr lang="en-US" b="1" dirty="0">
              <a:solidFill>
                <a:prstClr val="black"/>
              </a:solidFill>
            </a:endParaRPr>
          </a:p>
        </p:txBody>
      </p:sp>
      <p:sp>
        <p:nvSpPr>
          <p:cNvPr id="8" name="Text Box 5"/>
          <p:cNvSpPr txBox="1">
            <a:spLocks noChangeArrowheads="1"/>
          </p:cNvSpPr>
          <p:nvPr/>
        </p:nvSpPr>
        <p:spPr bwMode="auto">
          <a:xfrm>
            <a:off x="152400" y="1790700"/>
            <a:ext cx="7291388" cy="366713"/>
          </a:xfrm>
          <a:prstGeom prst="rect">
            <a:avLst/>
          </a:prstGeom>
          <a:noFill/>
          <a:ln w="9525">
            <a:noFill/>
            <a:miter lim="800000"/>
            <a:headEnd/>
            <a:tailEnd/>
          </a:ln>
        </p:spPr>
        <p:txBody>
          <a:bodyPr>
            <a:spAutoFit/>
          </a:bodyPr>
          <a:lstStyle/>
          <a:p>
            <a:pPr>
              <a:spcBef>
                <a:spcPct val="50000"/>
              </a:spcBef>
            </a:pPr>
            <a:endParaRPr lang="en-US">
              <a:solidFill>
                <a:prstClr val="black"/>
              </a:solidFill>
            </a:endParaRPr>
          </a:p>
        </p:txBody>
      </p:sp>
      <p:sp>
        <p:nvSpPr>
          <p:cNvPr id="9" name="Text Box 6"/>
          <p:cNvSpPr txBox="1">
            <a:spLocks noChangeArrowheads="1"/>
          </p:cNvSpPr>
          <p:nvPr/>
        </p:nvSpPr>
        <p:spPr bwMode="auto">
          <a:xfrm>
            <a:off x="152400" y="1905000"/>
            <a:ext cx="7239000" cy="907941"/>
          </a:xfrm>
          <a:prstGeom prst="rect">
            <a:avLst/>
          </a:prstGeom>
          <a:noFill/>
          <a:ln w="9525">
            <a:noFill/>
            <a:miter lim="800000"/>
            <a:headEnd/>
            <a:tailEnd/>
          </a:ln>
        </p:spPr>
        <p:txBody>
          <a:bodyPr wrap="square">
            <a:spAutoFit/>
          </a:bodyPr>
          <a:lstStyle/>
          <a:p>
            <a:pPr algn="ctr">
              <a:spcBef>
                <a:spcPct val="50000"/>
              </a:spcBef>
            </a:pPr>
            <a:r>
              <a:rPr lang="en-US" b="1" dirty="0">
                <a:solidFill>
                  <a:prstClr val="black"/>
                </a:solidFill>
              </a:rPr>
              <a:t>Is </a:t>
            </a:r>
            <a:r>
              <a:rPr lang="en-US" b="1" dirty="0" smtClean="0">
                <a:solidFill>
                  <a:prstClr val="black"/>
                </a:solidFill>
              </a:rPr>
              <a:t>Your Wire In</a:t>
            </a:r>
            <a:r>
              <a:rPr lang="en-US" b="1" dirty="0">
                <a:solidFill>
                  <a:prstClr val="black"/>
                </a:solidFill>
              </a:rPr>
              <a:t>?  Did </a:t>
            </a:r>
            <a:r>
              <a:rPr lang="en-US" b="1" dirty="0" smtClean="0">
                <a:solidFill>
                  <a:prstClr val="black"/>
                </a:solidFill>
              </a:rPr>
              <a:t>Your Wire Go Out</a:t>
            </a:r>
            <a:r>
              <a:rPr lang="en-US" b="1" dirty="0">
                <a:solidFill>
                  <a:prstClr val="black"/>
                </a:solidFill>
              </a:rPr>
              <a:t>?</a:t>
            </a:r>
            <a:r>
              <a:rPr lang="en-US" dirty="0">
                <a:solidFill>
                  <a:prstClr val="black"/>
                </a:solidFill>
              </a:rPr>
              <a:t>  </a:t>
            </a:r>
            <a:r>
              <a:rPr lang="en-US" b="1" dirty="0">
                <a:solidFill>
                  <a:prstClr val="black"/>
                </a:solidFill>
              </a:rPr>
              <a:t>View </a:t>
            </a:r>
            <a:r>
              <a:rPr lang="en-US" b="1" dirty="0" smtClean="0">
                <a:solidFill>
                  <a:prstClr val="black"/>
                </a:solidFill>
              </a:rPr>
              <a:t>Ledger</a:t>
            </a:r>
            <a:r>
              <a:rPr lang="en-US" b="1" dirty="0">
                <a:solidFill>
                  <a:prstClr val="black"/>
                </a:solidFill>
              </a:rPr>
              <a:t>: </a:t>
            </a:r>
            <a:r>
              <a:rPr lang="en-US" b="1" dirty="0" smtClean="0">
                <a:solidFill>
                  <a:prstClr val="black"/>
                </a:solidFill>
              </a:rPr>
              <a:t>Misc &gt; View Ledger</a:t>
            </a:r>
            <a:endParaRPr lang="en-US" b="1" dirty="0">
              <a:solidFill>
                <a:prstClr val="black"/>
              </a:solidFill>
            </a:endParaRPr>
          </a:p>
          <a:p>
            <a:pPr>
              <a:spcBef>
                <a:spcPct val="50000"/>
              </a:spcBef>
              <a:buFontTx/>
              <a:buChar char="•"/>
            </a:pPr>
            <a:r>
              <a:rPr lang="en-US" sz="1400" b="1" dirty="0">
                <a:solidFill>
                  <a:prstClr val="black"/>
                </a:solidFill>
              </a:rPr>
              <a:t> No need to open the escrow file to view the ledger. </a:t>
            </a:r>
          </a:p>
          <a:p>
            <a:pPr>
              <a:buFontTx/>
              <a:buChar char="•"/>
            </a:pPr>
            <a:r>
              <a:rPr lang="en-US" sz="1400" b="1" dirty="0">
                <a:solidFill>
                  <a:prstClr val="black"/>
                </a:solidFill>
              </a:rPr>
              <a:t> You can </a:t>
            </a:r>
            <a:r>
              <a:rPr lang="en-US" sz="1400" b="1" dirty="0" smtClean="0">
                <a:solidFill>
                  <a:prstClr val="black"/>
                </a:solidFill>
              </a:rPr>
              <a:t>be </a:t>
            </a:r>
            <a:r>
              <a:rPr lang="en-US" sz="1400" b="1" dirty="0">
                <a:solidFill>
                  <a:prstClr val="black"/>
                </a:solidFill>
              </a:rPr>
              <a:t>working in one file and view the ledger of another one. </a:t>
            </a:r>
          </a:p>
        </p:txBody>
      </p:sp>
      <p:pic>
        <p:nvPicPr>
          <p:cNvPr id="4" name="Picture 3" descr="Happy.bmp"/>
          <p:cNvPicPr>
            <a:picLocks noChangeAspect="1"/>
          </p:cNvPicPr>
          <p:nvPr/>
        </p:nvPicPr>
        <p:blipFill>
          <a:blip r:embed="rId4" cstate="print"/>
          <a:stretch>
            <a:fillRect/>
          </a:stretch>
        </p:blipFill>
        <p:spPr>
          <a:xfrm>
            <a:off x="0" y="3048000"/>
            <a:ext cx="1351429" cy="1238095"/>
          </a:xfrm>
          <a:prstGeom prst="rect">
            <a:avLst/>
          </a:prstGeom>
          <a:effectLst>
            <a:glow rad="139700">
              <a:schemeClr val="accent6">
                <a:satMod val="175000"/>
                <a:alpha val="40000"/>
              </a:schemeClr>
            </a:glow>
          </a:effectLst>
          <a:scene3d>
            <a:camera prst="orthographicFront"/>
            <a:lightRig rig="threePt" dir="t"/>
          </a:scene3d>
          <a:sp3d>
            <a:bevelT w="165100" prst="coolSlant"/>
          </a:sp3d>
        </p:spPr>
      </p:pic>
      <p:sp>
        <p:nvSpPr>
          <p:cNvPr id="10" name="TextBox 9"/>
          <p:cNvSpPr txBox="1"/>
          <p:nvPr/>
        </p:nvSpPr>
        <p:spPr>
          <a:xfrm>
            <a:off x="2438400" y="2819400"/>
            <a:ext cx="3962400" cy="461665"/>
          </a:xfrm>
          <a:prstGeom prst="rect">
            <a:avLst/>
          </a:prstGeom>
          <a:solidFill>
            <a:srgbClr val="1CC1D2"/>
          </a:solidFill>
          <a:ln w="28575">
            <a:solidFill>
              <a:schemeClr val="tx1"/>
            </a:solidFill>
          </a:ln>
          <a:scene3d>
            <a:camera prst="orthographicFront"/>
            <a:lightRig rig="threePt" dir="t"/>
          </a:scene3d>
          <a:sp3d>
            <a:bevelT w="165100" prst="coolSlant"/>
          </a:sp3d>
        </p:spPr>
        <p:txBody>
          <a:bodyPr wrap="square" rtlCol="0">
            <a:spAutoFit/>
          </a:bodyPr>
          <a:lstStyle/>
          <a:p>
            <a:r>
              <a:rPr lang="en-US" sz="1200" b="1" dirty="0" smtClean="0">
                <a:solidFill>
                  <a:prstClr val="black"/>
                </a:solidFill>
                <a:latin typeface="Tahoma" pitchFamily="34" charset="0"/>
                <a:ea typeface="Tahoma" pitchFamily="34" charset="0"/>
                <a:cs typeface="Tahoma" pitchFamily="34" charset="0"/>
              </a:rPr>
              <a:t>To find out if your wires have been posted you don’t have  too open the file: Misc &gt; View Ledger</a:t>
            </a:r>
            <a:endParaRPr lang="en-US" sz="1200" b="1" dirty="0">
              <a:solidFill>
                <a:prstClr val="black"/>
              </a:solidFill>
              <a:latin typeface="Tahoma" pitchFamily="34" charset="0"/>
              <a:ea typeface="Tahoma" pitchFamily="34" charset="0"/>
              <a:cs typeface="Tahoma" pitchFamily="34" charset="0"/>
            </a:endParaRPr>
          </a:p>
        </p:txBody>
      </p:sp>
      <p:sp>
        <p:nvSpPr>
          <p:cNvPr id="11" name="TextBox 10"/>
          <p:cNvSpPr txBox="1"/>
          <p:nvPr/>
        </p:nvSpPr>
        <p:spPr>
          <a:xfrm>
            <a:off x="6096000" y="3733800"/>
            <a:ext cx="2057400" cy="830997"/>
          </a:xfrm>
          <a:prstGeom prst="rect">
            <a:avLst/>
          </a:prstGeom>
          <a:solidFill>
            <a:schemeClr val="accent2">
              <a:lumMod val="40000"/>
              <a:lumOff val="60000"/>
            </a:schemeClr>
          </a:solidFill>
          <a:ln w="28575">
            <a:solidFill>
              <a:schemeClr val="accent2"/>
            </a:solidFill>
          </a:ln>
        </p:spPr>
        <p:txBody>
          <a:bodyPr wrap="square" rtlCol="0">
            <a:spAutoFit/>
          </a:bodyPr>
          <a:lstStyle/>
          <a:p>
            <a:pPr algn="just"/>
            <a:r>
              <a:rPr lang="en-US" sz="1200" b="1" dirty="0" smtClean="0">
                <a:solidFill>
                  <a:prstClr val="black"/>
                </a:solidFill>
                <a:latin typeface="Tahoma" pitchFamily="34" charset="0"/>
                <a:ea typeface="Tahoma" pitchFamily="34" charset="0"/>
                <a:cs typeface="Tahoma" pitchFamily="34" charset="0"/>
              </a:rPr>
              <a:t>Wire Outs have been sent when they show in the Disbursements in Process Tab</a:t>
            </a:r>
            <a:endParaRPr lang="en-US" sz="1200" b="1" dirty="0">
              <a:solidFill>
                <a:prstClr val="black"/>
              </a:solidFill>
              <a:latin typeface="Tahoma" pitchFamily="34" charset="0"/>
              <a:ea typeface="Tahoma" pitchFamily="34" charset="0"/>
              <a:cs typeface="Tahoma" pitchFamily="34" charset="0"/>
            </a:endParaRPr>
          </a:p>
        </p:txBody>
      </p:sp>
      <p:sp>
        <p:nvSpPr>
          <p:cNvPr id="12" name="TextBox 11"/>
          <p:cNvSpPr txBox="1"/>
          <p:nvPr/>
        </p:nvSpPr>
        <p:spPr>
          <a:xfrm>
            <a:off x="4038600" y="3733800"/>
            <a:ext cx="1981200" cy="830997"/>
          </a:xfrm>
          <a:prstGeom prst="rect">
            <a:avLst/>
          </a:prstGeom>
          <a:solidFill>
            <a:schemeClr val="accent4">
              <a:lumMod val="60000"/>
              <a:lumOff val="40000"/>
            </a:schemeClr>
          </a:solidFill>
          <a:ln w="28575">
            <a:solidFill>
              <a:srgbClr val="7030A0"/>
            </a:solidFill>
          </a:ln>
          <a:scene3d>
            <a:camera prst="orthographicFront"/>
            <a:lightRig rig="threePt" dir="t"/>
          </a:scene3d>
          <a:sp3d>
            <a:bevelT w="165100" prst="coolSlant"/>
          </a:sp3d>
        </p:spPr>
        <p:txBody>
          <a:bodyPr wrap="square" rtlCol="0">
            <a:spAutoFit/>
          </a:bodyPr>
          <a:lstStyle/>
          <a:p>
            <a:pPr algn="just"/>
            <a:r>
              <a:rPr lang="en-US" sz="1200" b="1" dirty="0" smtClean="0">
                <a:solidFill>
                  <a:prstClr val="black"/>
                </a:solidFill>
                <a:latin typeface="Tahoma" pitchFamily="34" charset="0"/>
                <a:ea typeface="Tahoma" pitchFamily="34" charset="0"/>
                <a:cs typeface="Tahoma" pitchFamily="34" charset="0"/>
              </a:rPr>
              <a:t>Wire Ins have been received when they show in the Receipts in Process Tab</a:t>
            </a:r>
            <a:endParaRPr lang="en-US" sz="1200" b="1" dirty="0">
              <a:solidFill>
                <a:prstClr val="black"/>
              </a:solidFill>
              <a:latin typeface="Tahoma" pitchFamily="34" charset="0"/>
              <a:ea typeface="Tahoma" pitchFamily="34" charset="0"/>
              <a:cs typeface="Tahoma" pitchFamily="34" charset="0"/>
            </a:endParaRPr>
          </a:p>
        </p:txBody>
      </p:sp>
      <p:sp>
        <p:nvSpPr>
          <p:cNvPr id="13" name="TextBox 12"/>
          <p:cNvSpPr txBox="1"/>
          <p:nvPr/>
        </p:nvSpPr>
        <p:spPr>
          <a:xfrm>
            <a:off x="1447800" y="4038600"/>
            <a:ext cx="2438400" cy="461665"/>
          </a:xfrm>
          <a:prstGeom prst="rect">
            <a:avLst/>
          </a:prstGeom>
          <a:solidFill>
            <a:schemeClr val="tx2">
              <a:lumMod val="40000"/>
              <a:lumOff val="60000"/>
            </a:schemeClr>
          </a:solidFill>
          <a:ln w="28575">
            <a:solidFill>
              <a:schemeClr val="tx2"/>
            </a:solidFill>
          </a:ln>
          <a:scene3d>
            <a:camera prst="orthographicFront"/>
            <a:lightRig rig="threePt" dir="t"/>
          </a:scene3d>
          <a:sp3d>
            <a:bevelT w="165100" prst="coolSlant"/>
          </a:sp3d>
        </p:spPr>
        <p:txBody>
          <a:bodyPr wrap="square" rtlCol="0">
            <a:spAutoFit/>
          </a:bodyPr>
          <a:lstStyle/>
          <a:p>
            <a:pPr algn="just"/>
            <a:r>
              <a:rPr lang="en-US" sz="1200" b="1" dirty="0" smtClean="0">
                <a:solidFill>
                  <a:prstClr val="black"/>
                </a:solidFill>
                <a:latin typeface="Tahoma" pitchFamily="34" charset="0"/>
                <a:ea typeface="Tahoma" pitchFamily="34" charset="0"/>
                <a:cs typeface="Tahoma" pitchFamily="34" charset="0"/>
              </a:rPr>
              <a:t>Posted Items are not today’s receipts &amp; disbursements</a:t>
            </a:r>
            <a:endParaRPr lang="en-US" sz="1200" b="1" dirty="0">
              <a:solidFill>
                <a:prstClr val="black"/>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9143972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5257800" y="1371600"/>
            <a:ext cx="1970411" cy="369332"/>
          </a:xfrm>
          <a:prstGeom prst="rect">
            <a:avLst/>
          </a:prstGeom>
          <a:noFill/>
          <a:ln w="9525">
            <a:noFill/>
            <a:miter lim="800000"/>
            <a:headEnd/>
            <a:tailEnd/>
          </a:ln>
        </p:spPr>
        <p:txBody>
          <a:bodyPr wrap="none">
            <a:spAutoFit/>
          </a:bodyPr>
          <a:lstStyle/>
          <a:p>
            <a:r>
              <a:rPr lang="en-US" b="1" dirty="0" smtClean="0">
                <a:solidFill>
                  <a:prstClr val="black"/>
                </a:solidFill>
              </a:rPr>
              <a:t>8/17/2011 Impact</a:t>
            </a:r>
            <a:endParaRPr lang="en-US" b="1" dirty="0">
              <a:solidFill>
                <a:prstClr val="black"/>
              </a:solidFill>
            </a:endParaRPr>
          </a:p>
        </p:txBody>
      </p:sp>
      <p:sp>
        <p:nvSpPr>
          <p:cNvPr id="4" name="Rectangle 3"/>
          <p:cNvSpPr txBox="1">
            <a:spLocks noChangeArrowheads="1"/>
          </p:cNvSpPr>
          <p:nvPr/>
        </p:nvSpPr>
        <p:spPr>
          <a:xfrm>
            <a:off x="685800" y="2133600"/>
            <a:ext cx="6400800" cy="8382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28575">
            <a:solidFill>
              <a:schemeClr val="tx1"/>
            </a:solidFill>
          </a:ln>
          <a:scene3d>
            <a:camera prst="orthographicFront"/>
            <a:lightRig rig="threePt" dir="t"/>
          </a:scene3d>
          <a:sp3d>
            <a:bevelT w="165100" prst="coolSlant"/>
          </a:sp3d>
        </p:spPr>
        <p:txBody>
          <a:bodyPr vert="horz" lIns="91440" tIns="45720" rIns="91440" bIns="45720" rtlCol="0">
            <a:normAutofit fontScale="92500" lnSpcReduction="10000"/>
          </a:bodyPr>
          <a:lstStyle/>
          <a:p>
            <a:pPr algn="ctr">
              <a:spcBef>
                <a:spcPct val="20000"/>
              </a:spcBef>
              <a:buFont typeface="Arial" pitchFamily="34" charset="0"/>
              <a:buNone/>
              <a:defRPr/>
            </a:pPr>
            <a:r>
              <a:rPr lang="en-US" sz="2800" b="1" dirty="0" smtClean="0">
                <a:solidFill>
                  <a:prstClr val="black"/>
                </a:solidFill>
              </a:rPr>
              <a:t>SOURCE OF BUSINESS &gt; Parties Screen</a:t>
            </a:r>
          </a:p>
          <a:p>
            <a:pPr marL="0" lvl="1" algn="ctr">
              <a:spcBef>
                <a:spcPct val="20000"/>
              </a:spcBef>
              <a:buFont typeface="Arial" pitchFamily="34" charset="0"/>
              <a:buNone/>
              <a:defRPr/>
            </a:pPr>
            <a:r>
              <a:rPr lang="en-US" sz="2200" b="1" dirty="0" smtClean="0">
                <a:solidFill>
                  <a:prstClr val="black"/>
                </a:solidFill>
              </a:rPr>
              <a:t>Click On The Pencil To Edit Your Parties &amp; Select From Naf</a:t>
            </a:r>
          </a:p>
          <a:p>
            <a:pPr lvl="1" algn="ctr">
              <a:spcBef>
                <a:spcPct val="20000"/>
              </a:spcBef>
              <a:buFont typeface="Arial" pitchFamily="34" charset="0"/>
              <a:buNone/>
              <a:defRPr/>
            </a:pPr>
            <a:endParaRPr lang="en-US" sz="1600" dirty="0" smtClean="0">
              <a:solidFill>
                <a:prstClr val="black">
                  <a:tint val="75000"/>
                </a:prstClr>
              </a:solidFill>
            </a:endParaRPr>
          </a:p>
        </p:txBody>
      </p:sp>
      <p:pic>
        <p:nvPicPr>
          <p:cNvPr id="3074" name="Picture 2"/>
          <p:cNvPicPr>
            <a:picLocks noChangeAspect="1" noChangeArrowheads="1"/>
          </p:cNvPicPr>
          <p:nvPr/>
        </p:nvPicPr>
        <p:blipFill>
          <a:blip r:embed="rId3" cstate="print"/>
          <a:srcRect/>
          <a:stretch>
            <a:fillRect/>
          </a:stretch>
        </p:blipFill>
        <p:spPr bwMode="auto">
          <a:xfrm>
            <a:off x="0" y="3200400"/>
            <a:ext cx="7610475" cy="2590800"/>
          </a:xfrm>
          <a:prstGeom prst="rect">
            <a:avLst/>
          </a:prstGeom>
          <a:noFill/>
          <a:ln w="9525">
            <a:noFill/>
            <a:miter lim="800000"/>
            <a:headEnd/>
            <a:tailEnd/>
          </a:ln>
          <a:scene3d>
            <a:camera prst="orthographicFront"/>
            <a:lightRig rig="threePt" dir="t"/>
          </a:scene3d>
          <a:sp3d>
            <a:bevelT w="165100" prst="coolSlant"/>
          </a:sp3d>
        </p:spPr>
      </p:pic>
      <p:sp>
        <p:nvSpPr>
          <p:cNvPr id="7" name="Left Arrow 6"/>
          <p:cNvSpPr/>
          <p:nvPr/>
        </p:nvSpPr>
        <p:spPr>
          <a:xfrm>
            <a:off x="2514600" y="3581400"/>
            <a:ext cx="5181600" cy="3048000"/>
          </a:xfrm>
          <a:prstGeom prst="leftArrow">
            <a:avLst/>
          </a:prstGeom>
          <a:solidFill>
            <a:schemeClr val="accent1">
              <a:lumMod val="60000"/>
              <a:lumOff val="40000"/>
            </a:schemeClr>
          </a:solidFill>
          <a:scene3d>
            <a:camera prst="perspectiveRelaxedModerately"/>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t" anchorCtr="0">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endParaRPr lang="en-US" sz="800" b="1" dirty="0" smtClean="0">
              <a:solidFill>
                <a:prstClr val="black"/>
              </a:solidFill>
            </a:endParaRPr>
          </a:p>
          <a:p>
            <a:pPr algn="ctr"/>
            <a:r>
              <a:rPr lang="en-US" sz="1600" b="1" dirty="0" smtClean="0">
                <a:solidFill>
                  <a:prstClr val="black"/>
                </a:solidFill>
              </a:rPr>
              <a:t>ALWAYS SELECT Your Source of Business </a:t>
            </a:r>
            <a:r>
              <a:rPr lang="en-US" sz="1600" dirty="0" smtClean="0">
                <a:solidFill>
                  <a:prstClr val="black"/>
                </a:solidFill>
              </a:rPr>
              <a:t>(</a:t>
            </a:r>
            <a:r>
              <a:rPr lang="en-US" sz="1600" i="1" dirty="0" smtClean="0">
                <a:solidFill>
                  <a:prstClr val="black"/>
                </a:solidFill>
              </a:rPr>
              <a:t>this is your customer – applicant)</a:t>
            </a:r>
          </a:p>
          <a:p>
            <a:pPr algn="ctr"/>
            <a:r>
              <a:rPr lang="en-US" sz="1600" b="1" dirty="0" smtClean="0">
                <a:solidFill>
                  <a:prstClr val="black"/>
                </a:solidFill>
              </a:rPr>
              <a:t>NEVER CHECK or change Bill To Customer </a:t>
            </a:r>
            <a:r>
              <a:rPr lang="en-US" sz="1600" dirty="0" smtClean="0">
                <a:solidFill>
                  <a:prstClr val="black"/>
                </a:solidFill>
              </a:rPr>
              <a:t>(PCT is the default BTC and credits your fees correctly)</a:t>
            </a:r>
          </a:p>
          <a:p>
            <a:pPr algn="ctr"/>
            <a:r>
              <a:rPr lang="en-US" sz="1600" b="1" dirty="0" smtClean="0">
                <a:solidFill>
                  <a:prstClr val="black"/>
                </a:solidFill>
              </a:rPr>
              <a:t>Lender #3 (:L3) </a:t>
            </a:r>
            <a:r>
              <a:rPr lang="en-US" sz="1600" dirty="0" smtClean="0">
                <a:solidFill>
                  <a:prstClr val="black"/>
                </a:solidFill>
              </a:rPr>
              <a:t> is </a:t>
            </a:r>
            <a:r>
              <a:rPr lang="en-US" sz="1600" b="1" dirty="0" smtClean="0">
                <a:solidFill>
                  <a:prstClr val="black"/>
                </a:solidFill>
              </a:rPr>
              <a:t>ALWAYS Your Mortgage Broker</a:t>
            </a:r>
            <a:endParaRPr lang="en-US" sz="1600" b="1" dirty="0">
              <a:solidFill>
                <a:prstClr val="black"/>
              </a:solidFill>
            </a:endParaRPr>
          </a:p>
        </p:txBody>
      </p:sp>
      <p:pic>
        <p:nvPicPr>
          <p:cNvPr id="3075" name="Picture 3"/>
          <p:cNvPicPr>
            <a:picLocks noChangeAspect="1" noChangeArrowheads="1"/>
          </p:cNvPicPr>
          <p:nvPr/>
        </p:nvPicPr>
        <p:blipFill>
          <a:blip r:embed="rId4" cstate="print"/>
          <a:srcRect/>
          <a:stretch>
            <a:fillRect/>
          </a:stretch>
        </p:blipFill>
        <p:spPr bwMode="auto">
          <a:xfrm>
            <a:off x="1143000" y="5105400"/>
            <a:ext cx="323850" cy="266700"/>
          </a:xfrm>
          <a:prstGeom prst="rect">
            <a:avLst/>
          </a:prstGeom>
          <a:noFill/>
          <a:ln w="9525">
            <a:noFill/>
            <a:miter lim="800000"/>
            <a:headEnd/>
            <a:tailEnd/>
          </a:ln>
        </p:spPr>
      </p:pic>
      <p:pic>
        <p:nvPicPr>
          <p:cNvPr id="8" name="Picture 7" descr="Happy.bmp"/>
          <p:cNvPicPr>
            <a:picLocks noChangeAspect="1"/>
          </p:cNvPicPr>
          <p:nvPr/>
        </p:nvPicPr>
        <p:blipFill>
          <a:blip r:embed="rId5" cstate="print"/>
          <a:stretch>
            <a:fillRect/>
          </a:stretch>
        </p:blipFill>
        <p:spPr>
          <a:xfrm>
            <a:off x="6934200" y="3124200"/>
            <a:ext cx="1351429" cy="1238095"/>
          </a:xfrm>
          <a:prstGeom prst="rect">
            <a:avLst/>
          </a:prstGeom>
          <a:scene3d>
            <a:camera prst="orthographicFront"/>
            <a:lightRig rig="threePt" dir="t"/>
          </a:scene3d>
          <a:sp3d>
            <a:bevelT w="165100" prst="coolSlant"/>
          </a:sp3d>
        </p:spPr>
      </p:pic>
    </p:spTree>
    <p:extLst>
      <p:ext uri="{BB962C8B-B14F-4D97-AF65-F5344CB8AC3E}">
        <p14:creationId xmlns:p14="http://schemas.microsoft.com/office/powerpoint/2010/main" val="27596980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6096000" y="1371600"/>
            <a:ext cx="1085554" cy="369332"/>
          </a:xfrm>
          <a:prstGeom prst="rect">
            <a:avLst/>
          </a:prstGeom>
          <a:noFill/>
          <a:ln w="9525">
            <a:noFill/>
            <a:miter lim="800000"/>
            <a:headEnd/>
            <a:tailEnd/>
          </a:ln>
        </p:spPr>
        <p:txBody>
          <a:bodyPr wrap="none">
            <a:spAutoFit/>
          </a:bodyPr>
          <a:lstStyle/>
          <a:p>
            <a:r>
              <a:rPr lang="en-US" b="1" dirty="0" smtClean="0">
                <a:solidFill>
                  <a:prstClr val="black"/>
                </a:solidFill>
              </a:rPr>
              <a:t>7/6/2011</a:t>
            </a:r>
            <a:endParaRPr lang="en-US" b="1" dirty="0">
              <a:solidFill>
                <a:prstClr val="black"/>
              </a:solidFill>
            </a:endParaRPr>
          </a:p>
        </p:txBody>
      </p:sp>
      <p:sp>
        <p:nvSpPr>
          <p:cNvPr id="3" name="Rectangle 3"/>
          <p:cNvSpPr txBox="1">
            <a:spLocks noChangeArrowheads="1"/>
          </p:cNvSpPr>
          <p:nvPr/>
        </p:nvSpPr>
        <p:spPr>
          <a:xfrm>
            <a:off x="228600" y="1914447"/>
            <a:ext cx="5105400" cy="1981200"/>
          </a:xfrm>
          <a:prstGeom prst="rect">
            <a:avLst/>
          </a:prstGeom>
          <a:solidFill>
            <a:srgbClr val="F1D10F"/>
          </a:solidFill>
          <a:ln w="28575">
            <a:solidFill>
              <a:schemeClr val="tx1"/>
            </a:solidFill>
          </a:ln>
          <a:effectLst>
            <a:glow rad="228600">
              <a:schemeClr val="accent6">
                <a:satMod val="175000"/>
                <a:alpha val="40000"/>
              </a:schemeClr>
            </a:glow>
          </a:effectLst>
          <a:scene3d>
            <a:camera prst="orthographicFront"/>
            <a:lightRig rig="threePt" dir="t"/>
          </a:scene3d>
          <a:sp3d>
            <a:bevelT w="165100" prst="coolSlant"/>
          </a:sp3d>
        </p:spPr>
        <p:txBody>
          <a:bodyPr vert="horz" lIns="91440" tIns="45720" rIns="91440" bIns="45720" rtlCol="0">
            <a:noAutofit/>
          </a:bodyPr>
          <a:lstStyle/>
          <a:p>
            <a:pPr algn="ctr">
              <a:lnSpc>
                <a:spcPct val="80000"/>
              </a:lnSpc>
              <a:buFont typeface="Arial" pitchFamily="34" charset="0"/>
              <a:buNone/>
              <a:defRPr/>
            </a:pPr>
            <a:r>
              <a:rPr lang="en-US" sz="2000" b="1" dirty="0" smtClean="0">
                <a:solidFill>
                  <a:prstClr val="black"/>
                </a:solidFill>
              </a:rPr>
              <a:t>Documents are added, modified or amended to your databases constantly</a:t>
            </a:r>
          </a:p>
          <a:p>
            <a:pPr algn="ctr">
              <a:lnSpc>
                <a:spcPct val="80000"/>
              </a:lnSpc>
              <a:spcBef>
                <a:spcPct val="20000"/>
              </a:spcBef>
              <a:buFont typeface="Arial" pitchFamily="34" charset="0"/>
              <a:buNone/>
              <a:defRPr/>
            </a:pPr>
            <a:endParaRPr lang="en-US" sz="1200" b="1" dirty="0" smtClean="0">
              <a:solidFill>
                <a:prstClr val="black"/>
              </a:solidFill>
            </a:endParaRPr>
          </a:p>
          <a:p>
            <a:pPr algn="ctr">
              <a:lnSpc>
                <a:spcPct val="80000"/>
              </a:lnSpc>
              <a:buFont typeface="Arial" pitchFamily="34" charset="0"/>
              <a:buNone/>
              <a:defRPr/>
            </a:pPr>
            <a:r>
              <a:rPr lang="en-US" b="1" dirty="0" smtClean="0">
                <a:solidFill>
                  <a:prstClr val="black"/>
                </a:solidFill>
              </a:rPr>
              <a:t>If you have any recommendations for your menu, </a:t>
            </a:r>
          </a:p>
          <a:p>
            <a:pPr algn="ctr">
              <a:lnSpc>
                <a:spcPct val="80000"/>
              </a:lnSpc>
              <a:buFont typeface="Arial" pitchFamily="34" charset="0"/>
              <a:buNone/>
              <a:defRPr/>
            </a:pPr>
            <a:r>
              <a:rPr lang="en-US" b="1" dirty="0" smtClean="0">
                <a:solidFill>
                  <a:prstClr val="black"/>
                </a:solidFill>
              </a:rPr>
              <a:t>email Pat Compaglia, Sharon Green and/or Rita Nordby</a:t>
            </a:r>
          </a:p>
          <a:p>
            <a:pPr algn="ctr">
              <a:lnSpc>
                <a:spcPct val="80000"/>
              </a:lnSpc>
              <a:defRPr/>
            </a:pPr>
            <a:endParaRPr lang="en-US" sz="1200" b="1" dirty="0" smtClean="0">
              <a:solidFill>
                <a:prstClr val="black"/>
              </a:solidFill>
            </a:endParaRPr>
          </a:p>
          <a:p>
            <a:pPr algn="ctr">
              <a:lnSpc>
                <a:spcPct val="80000"/>
              </a:lnSpc>
              <a:buFont typeface="Arial" pitchFamily="34" charset="0"/>
              <a:buNone/>
              <a:defRPr/>
            </a:pPr>
            <a:r>
              <a:rPr lang="en-US" b="1" dirty="0" smtClean="0">
                <a:solidFill>
                  <a:prstClr val="black"/>
                </a:solidFill>
              </a:rPr>
              <a:t>When a new document is added it will be listed in the Menu in CAPS</a:t>
            </a:r>
          </a:p>
          <a:p>
            <a:pPr algn="ctr">
              <a:lnSpc>
                <a:spcPct val="80000"/>
              </a:lnSpc>
              <a:buFont typeface="Arial" pitchFamily="34" charset="0"/>
              <a:buNone/>
              <a:defRPr/>
            </a:pPr>
            <a:endParaRPr lang="en-US" b="1" dirty="0" smtClean="0">
              <a:solidFill>
                <a:prstClr val="black"/>
              </a:solidFill>
            </a:endParaRPr>
          </a:p>
        </p:txBody>
      </p:sp>
      <p:pic>
        <p:nvPicPr>
          <p:cNvPr id="4" name="Picture 3" descr="Happy.bmp"/>
          <p:cNvPicPr>
            <a:picLocks noChangeAspect="1"/>
          </p:cNvPicPr>
          <p:nvPr/>
        </p:nvPicPr>
        <p:blipFill>
          <a:blip r:embed="rId3" cstate="print"/>
          <a:stretch>
            <a:fillRect/>
          </a:stretch>
        </p:blipFill>
        <p:spPr>
          <a:xfrm>
            <a:off x="6019800" y="2286000"/>
            <a:ext cx="1351429" cy="1238095"/>
          </a:xfrm>
          <a:prstGeom prst="rect">
            <a:avLst/>
          </a:prstGeom>
          <a:effectLst>
            <a:glow rad="228600">
              <a:schemeClr val="accent5">
                <a:satMod val="175000"/>
                <a:alpha val="40000"/>
              </a:schemeClr>
            </a:glow>
          </a:effectLst>
          <a:scene3d>
            <a:camera prst="orthographicFront"/>
            <a:lightRig rig="threePt" dir="t"/>
          </a:scene3d>
          <a:sp3d>
            <a:bevelT w="165100" prst="coolSlant"/>
          </a:sp3d>
        </p:spPr>
      </p:pic>
      <p:sp>
        <p:nvSpPr>
          <p:cNvPr id="5" name="TextBox 4"/>
          <p:cNvSpPr txBox="1"/>
          <p:nvPr/>
        </p:nvSpPr>
        <p:spPr>
          <a:xfrm>
            <a:off x="1231686" y="4074326"/>
            <a:ext cx="6096000" cy="2363724"/>
          </a:xfrm>
          <a:prstGeom prst="rect">
            <a:avLst/>
          </a:prstGeom>
          <a:solidFill>
            <a:srgbClr val="92D050"/>
          </a:solidFill>
          <a:ln w="28575">
            <a:solidFill>
              <a:schemeClr val="tx1"/>
            </a:solidFill>
          </a:ln>
          <a:effectLst>
            <a:glow rad="228600">
              <a:schemeClr val="accent3">
                <a:satMod val="175000"/>
                <a:alpha val="40000"/>
              </a:schemeClr>
            </a:glow>
          </a:effectLst>
          <a:scene3d>
            <a:camera prst="orthographicFront"/>
            <a:lightRig rig="threePt" dir="t"/>
          </a:scene3d>
          <a:sp3d>
            <a:bevelT/>
          </a:sp3d>
        </p:spPr>
        <p:txBody>
          <a:bodyPr wrap="square" rtlCol="0">
            <a:spAutoFit/>
          </a:bodyPr>
          <a:lstStyle/>
          <a:p>
            <a:pPr algn="ctr">
              <a:lnSpc>
                <a:spcPct val="80000"/>
              </a:lnSpc>
              <a:buFont typeface="Arial" pitchFamily="34" charset="0"/>
              <a:buNone/>
              <a:defRPr/>
            </a:pPr>
            <a:r>
              <a:rPr lang="en-US" b="1" dirty="0">
                <a:solidFill>
                  <a:prstClr val="black"/>
                </a:solidFill>
              </a:rPr>
              <a:t>From 4/1/13 forward, your legal description will be in Impact and will print on your documents. For files still in Trakker, you can copy your legal in Trakker and paste it into the IMPACT legal description.  It will then print on all legal description fields. </a:t>
            </a:r>
          </a:p>
          <a:p>
            <a:pPr algn="ctr">
              <a:lnSpc>
                <a:spcPct val="80000"/>
              </a:lnSpc>
              <a:buFont typeface="Arial" pitchFamily="34" charset="0"/>
              <a:buNone/>
              <a:defRPr/>
            </a:pPr>
            <a:endParaRPr lang="en-US" b="1" dirty="0">
              <a:solidFill>
                <a:prstClr val="black"/>
              </a:solidFill>
            </a:endParaRPr>
          </a:p>
          <a:p>
            <a:pPr algn="ctr">
              <a:lnSpc>
                <a:spcPct val="80000"/>
              </a:lnSpc>
              <a:buFont typeface="Arial" pitchFamily="34" charset="0"/>
              <a:buNone/>
              <a:defRPr/>
            </a:pPr>
            <a:r>
              <a:rPr lang="en-US" b="1" dirty="0">
                <a:solidFill>
                  <a:prstClr val="black"/>
                </a:solidFill>
              </a:rPr>
              <a:t>When NoCal Title’s Impact integration is complete, legal description for new files will be available in Impact. See the document Exhibit “A” in our document menu.</a:t>
            </a:r>
          </a:p>
          <a:p>
            <a:endParaRPr lang="en-US" dirty="0"/>
          </a:p>
        </p:txBody>
      </p:sp>
    </p:spTree>
    <p:extLst>
      <p:ext uri="{BB962C8B-B14F-4D97-AF65-F5344CB8AC3E}">
        <p14:creationId xmlns:p14="http://schemas.microsoft.com/office/powerpoint/2010/main" val="2034152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5029200" y="1447800"/>
            <a:ext cx="2133918" cy="369332"/>
          </a:xfrm>
          <a:prstGeom prst="rect">
            <a:avLst/>
          </a:prstGeom>
        </p:spPr>
        <p:txBody>
          <a:bodyPr wrap="none">
            <a:spAutoFit/>
          </a:bodyPr>
          <a:lstStyle/>
          <a:p>
            <a:r>
              <a:rPr lang="en-US" b="1" dirty="0" smtClean="0">
                <a:solidFill>
                  <a:prstClr val="black"/>
                </a:solidFill>
              </a:rPr>
              <a:t>5/19/11  HUD Input</a:t>
            </a:r>
            <a:endParaRPr lang="en-US" b="1" dirty="0">
              <a:solidFill>
                <a:prstClr val="black"/>
              </a:solidFill>
            </a:endParaRPr>
          </a:p>
        </p:txBody>
      </p:sp>
      <p:sp>
        <p:nvSpPr>
          <p:cNvPr id="6" name="Text Box 6"/>
          <p:cNvSpPr txBox="1">
            <a:spLocks noChangeArrowheads="1"/>
          </p:cNvSpPr>
          <p:nvPr/>
        </p:nvSpPr>
        <p:spPr bwMode="auto">
          <a:xfrm>
            <a:off x="533400" y="1981200"/>
            <a:ext cx="6537325" cy="584775"/>
          </a:xfrm>
          <a:prstGeom prst="rect">
            <a:avLst/>
          </a:prstGeom>
          <a:solidFill>
            <a:srgbClr val="F3F30D"/>
          </a:solidFill>
          <a:ln w="28575">
            <a:solidFill>
              <a:schemeClr val="tx1"/>
            </a:solidFill>
            <a:miter lim="800000"/>
            <a:headEnd/>
            <a:tailEnd/>
          </a:ln>
          <a:effectLst>
            <a:glow rad="101600">
              <a:schemeClr val="accent6">
                <a:satMod val="175000"/>
                <a:alpha val="40000"/>
              </a:schemeClr>
            </a:glow>
          </a:effectLst>
          <a:scene3d>
            <a:camera prst="orthographicFront"/>
            <a:lightRig rig="threePt" dir="t"/>
          </a:scene3d>
          <a:sp3d>
            <a:bevelT w="165100" prst="coolSlant"/>
          </a:sp3d>
        </p:spPr>
        <p:txBody>
          <a:bodyPr>
            <a:spAutoFit/>
          </a:bodyPr>
          <a:lstStyle/>
          <a:p>
            <a:pPr>
              <a:spcBef>
                <a:spcPct val="50000"/>
              </a:spcBef>
            </a:pPr>
            <a:r>
              <a:rPr lang="en-US" sz="1600" b="1" dirty="0" smtClean="0">
                <a:solidFill>
                  <a:prstClr val="black"/>
                </a:solidFill>
              </a:rPr>
              <a:t>There’s a text box, to the right of line 801, where you can enter any text as required by lender, including the % of origination fees or points.</a:t>
            </a:r>
            <a:endParaRPr lang="en-US" sz="1600" b="1" dirty="0">
              <a:solidFill>
                <a:prstClr val="black"/>
              </a:solidFill>
            </a:endParaRPr>
          </a:p>
        </p:txBody>
      </p:sp>
      <p:pic>
        <p:nvPicPr>
          <p:cNvPr id="8" name="Picture 5"/>
          <p:cNvPicPr>
            <a:picLocks noChangeAspect="1" noChangeArrowheads="1"/>
          </p:cNvPicPr>
          <p:nvPr/>
        </p:nvPicPr>
        <p:blipFill>
          <a:blip r:embed="rId3" cstate="print"/>
          <a:srcRect/>
          <a:stretch>
            <a:fillRect/>
          </a:stretch>
        </p:blipFill>
        <p:spPr bwMode="auto">
          <a:xfrm>
            <a:off x="381000" y="4876800"/>
            <a:ext cx="6789738" cy="1557338"/>
          </a:xfrm>
          <a:prstGeom prst="rect">
            <a:avLst/>
          </a:prstGeom>
          <a:noFill/>
          <a:ln w="28575">
            <a:solidFill>
              <a:schemeClr val="tx1"/>
            </a:solidFill>
            <a:miter lim="800000"/>
            <a:headEnd/>
            <a:tailEnd/>
          </a:ln>
          <a:effectLst>
            <a:glow rad="101600">
              <a:schemeClr val="accent1">
                <a:satMod val="175000"/>
                <a:alpha val="40000"/>
              </a:schemeClr>
            </a:glow>
          </a:effectLst>
        </p:spPr>
      </p:pic>
      <p:pic>
        <p:nvPicPr>
          <p:cNvPr id="2050" name="Picture 2"/>
          <p:cNvPicPr>
            <a:picLocks noChangeAspect="1" noChangeArrowheads="1"/>
          </p:cNvPicPr>
          <p:nvPr/>
        </p:nvPicPr>
        <p:blipFill>
          <a:blip r:embed="rId4" cstate="print"/>
          <a:srcRect/>
          <a:stretch>
            <a:fillRect/>
          </a:stretch>
        </p:blipFill>
        <p:spPr bwMode="auto">
          <a:xfrm>
            <a:off x="1066800" y="2819400"/>
            <a:ext cx="5353050" cy="1924050"/>
          </a:xfrm>
          <a:prstGeom prst="rect">
            <a:avLst/>
          </a:prstGeom>
          <a:noFill/>
          <a:ln w="28575">
            <a:solidFill>
              <a:schemeClr val="tx1"/>
            </a:solidFill>
            <a:miter lim="800000"/>
            <a:headEnd/>
            <a:tailEnd/>
          </a:ln>
          <a:effectLst>
            <a:glow rad="101600">
              <a:schemeClr val="accent6">
                <a:satMod val="175000"/>
                <a:alpha val="40000"/>
              </a:schemeClr>
            </a:glow>
          </a:effectLst>
          <a:scene3d>
            <a:camera prst="orthographicFront"/>
            <a:lightRig rig="threePt" dir="t"/>
          </a:scene3d>
          <a:sp3d>
            <a:bevelT w="165100" prst="coolSlant"/>
          </a:sp3d>
        </p:spPr>
      </p:pic>
      <p:pic>
        <p:nvPicPr>
          <p:cNvPr id="7" name="Picture 6" descr="Happy.bmp"/>
          <p:cNvPicPr>
            <a:picLocks noChangeAspect="1"/>
          </p:cNvPicPr>
          <p:nvPr/>
        </p:nvPicPr>
        <p:blipFill>
          <a:blip r:embed="rId5" cstate="print"/>
          <a:stretch>
            <a:fillRect/>
          </a:stretch>
        </p:blipFill>
        <p:spPr>
          <a:xfrm>
            <a:off x="6553200" y="3200400"/>
            <a:ext cx="1351429" cy="1238095"/>
          </a:xfrm>
          <a:prstGeom prst="rect">
            <a:avLst/>
          </a:prstGeom>
          <a:scene3d>
            <a:camera prst="orthographicFront"/>
            <a:lightRig rig="threePt" dir="t"/>
          </a:scene3d>
          <a:sp3d>
            <a:bevelT w="165100" prst="coolSlant"/>
          </a:sp3d>
        </p:spPr>
      </p:pic>
    </p:spTree>
    <p:extLst>
      <p:ext uri="{BB962C8B-B14F-4D97-AF65-F5344CB8AC3E}">
        <p14:creationId xmlns:p14="http://schemas.microsoft.com/office/powerpoint/2010/main" val="1466161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6172200" y="1371600"/>
            <a:ext cx="968535" cy="369332"/>
          </a:xfrm>
          <a:prstGeom prst="rect">
            <a:avLst/>
          </a:prstGeom>
          <a:noFill/>
          <a:effectLst>
            <a:glow rad="228600">
              <a:schemeClr val="accent2">
                <a:satMod val="175000"/>
                <a:alpha val="40000"/>
              </a:schemeClr>
            </a:glow>
          </a:effectLst>
          <a:scene3d>
            <a:camera prst="orthographicFront"/>
            <a:lightRig rig="threePt" dir="t"/>
          </a:scene3d>
          <a:sp3d>
            <a:bevelT/>
          </a:sp3d>
        </p:spPr>
        <p:txBody>
          <a:bodyPr wrap="none" rtlCol="0">
            <a:spAutoFit/>
          </a:bodyPr>
          <a:lstStyle/>
          <a:p>
            <a:r>
              <a:rPr lang="en-US" b="1" dirty="0" smtClean="0"/>
              <a:t>3/13/14</a:t>
            </a:r>
            <a:endParaRPr lang="en-US" b="1" dirty="0"/>
          </a:p>
        </p:txBody>
      </p:sp>
      <p:sp>
        <p:nvSpPr>
          <p:cNvPr id="3" name="TextBox 2"/>
          <p:cNvSpPr txBox="1"/>
          <p:nvPr/>
        </p:nvSpPr>
        <p:spPr>
          <a:xfrm>
            <a:off x="1700443" y="1828800"/>
            <a:ext cx="4439100" cy="523220"/>
          </a:xfrm>
          <a:prstGeom prst="rect">
            <a:avLst/>
          </a:prstGeom>
          <a:solidFill>
            <a:srgbClr val="FFFF00"/>
          </a:solidFill>
          <a:ln w="28575">
            <a:solidFill>
              <a:schemeClr val="tx1"/>
            </a:solidFill>
          </a:ln>
          <a:effectLst>
            <a:glow rad="228600">
              <a:schemeClr val="accent5">
                <a:satMod val="175000"/>
                <a:alpha val="40000"/>
              </a:schemeClr>
            </a:glow>
          </a:effectLst>
          <a:scene3d>
            <a:camera prst="orthographicFront"/>
            <a:lightRig rig="threePt" dir="t"/>
          </a:scene3d>
          <a:sp3d>
            <a:bevelT/>
          </a:sp3d>
        </p:spPr>
        <p:txBody>
          <a:bodyPr wrap="none" rtlCol="0">
            <a:spAutoFit/>
          </a:bodyPr>
          <a:lstStyle/>
          <a:p>
            <a:r>
              <a:rPr lang="en-US" sz="2800" b="1" dirty="0" smtClean="0"/>
              <a:t>Impact v8.4 – New Features!</a:t>
            </a:r>
            <a:endParaRPr lang="en-US" sz="2800" b="1" dirty="0"/>
          </a:p>
        </p:txBody>
      </p:sp>
      <p:sp>
        <p:nvSpPr>
          <p:cNvPr id="4" name="TextBox 3"/>
          <p:cNvSpPr txBox="1"/>
          <p:nvPr/>
        </p:nvSpPr>
        <p:spPr>
          <a:xfrm>
            <a:off x="228600" y="2590800"/>
            <a:ext cx="7175758" cy="3893374"/>
          </a:xfrm>
          <a:prstGeom prst="rect">
            <a:avLst/>
          </a:prstGeom>
          <a:solidFill>
            <a:schemeClr val="accent5"/>
          </a:solidFill>
          <a:ln w="28575">
            <a:solidFill>
              <a:schemeClr val="tx1"/>
            </a:solidFill>
          </a:ln>
          <a:effectLst>
            <a:glow rad="228600">
              <a:schemeClr val="accent5">
                <a:satMod val="175000"/>
                <a:alpha val="40000"/>
              </a:schemeClr>
            </a:glow>
          </a:effectLst>
          <a:scene3d>
            <a:camera prst="orthographicFront"/>
            <a:lightRig rig="threePt" dir="t"/>
          </a:scene3d>
          <a:sp3d>
            <a:bevelT/>
          </a:sp3d>
        </p:spPr>
        <p:txBody>
          <a:bodyPr wrap="square" rtlCol="0">
            <a:spAutoFit/>
          </a:bodyPr>
          <a:lstStyle/>
          <a:p>
            <a:pPr marL="342900" indent="-342900" algn="just">
              <a:buAutoNum type="arabicPeriod"/>
            </a:pPr>
            <a:r>
              <a:rPr lang="en-US" sz="1900" b="1" dirty="0" smtClean="0"/>
              <a:t>Option to print breakdown of Seller Paid Charges from Hud Line 1102</a:t>
            </a:r>
          </a:p>
          <a:p>
            <a:pPr marL="342900" indent="-342900" algn="just">
              <a:buAutoNum type="arabicPeriod"/>
            </a:pPr>
            <a:r>
              <a:rPr lang="en-US" sz="1900" b="1" dirty="0" smtClean="0"/>
              <a:t>Option to remove Buyer’s names that should not be on the HUD – Defaults to ALL Buyer names appear on HUD</a:t>
            </a:r>
          </a:p>
          <a:p>
            <a:pPr marL="342900" indent="-342900" algn="just">
              <a:buAutoNum type="arabicPeriod"/>
            </a:pPr>
            <a:r>
              <a:rPr lang="en-US" sz="1900" b="1" dirty="0" smtClean="0"/>
              <a:t>Naf now pulls in work number with extension and fax number from the Parent Company if they are not entered for the Branch or Individual</a:t>
            </a:r>
          </a:p>
          <a:p>
            <a:pPr marL="342900" indent="-342900" algn="just">
              <a:buAutoNum type="arabicPeriod"/>
            </a:pPr>
            <a:r>
              <a:rPr lang="en-US" sz="1900" b="1" dirty="0" smtClean="0"/>
              <a:t>Disbursement Date will auto-set to date fee slip is cut – User can change date if necessary</a:t>
            </a:r>
          </a:p>
          <a:p>
            <a:pPr marL="342900" indent="-342900" algn="just">
              <a:buAutoNum type="arabicPeriod"/>
            </a:pPr>
            <a:r>
              <a:rPr lang="en-US" sz="1900" b="1" dirty="0" smtClean="0"/>
              <a:t>An “Attention To:” field was added to the Parties “Contact” screen</a:t>
            </a:r>
          </a:p>
          <a:p>
            <a:pPr marL="342900" indent="-342900" algn="just">
              <a:buAutoNum type="arabicPeriod"/>
            </a:pPr>
            <a:r>
              <a:rPr lang="en-US" sz="1900" b="1" dirty="0" smtClean="0"/>
              <a:t>Title Instructions (Order Sheets) will auto-send to Marketing Reps</a:t>
            </a:r>
          </a:p>
          <a:p>
            <a:pPr marL="342900" indent="-342900" algn="just">
              <a:buAutoNum type="arabicPeriod"/>
            </a:pPr>
            <a:r>
              <a:rPr lang="en-US" sz="1900" b="1" dirty="0" smtClean="0"/>
              <a:t>Accounting (OAC) can now “void” invoices as they can do with checks and fee slips</a:t>
            </a:r>
          </a:p>
        </p:txBody>
      </p:sp>
      <p:pic>
        <p:nvPicPr>
          <p:cNvPr id="5" name="Picture 4" descr="Happy1 Thumbs Up.bmp"/>
          <p:cNvPicPr>
            <a:picLocks noChangeAspect="1"/>
          </p:cNvPicPr>
          <p:nvPr/>
        </p:nvPicPr>
        <p:blipFill>
          <a:blip r:embed="rId3" cstate="print"/>
          <a:stretch>
            <a:fillRect/>
          </a:stretch>
        </p:blipFill>
        <p:spPr>
          <a:xfrm>
            <a:off x="7239000" y="1505466"/>
            <a:ext cx="1371600" cy="1171136"/>
          </a:xfrm>
          <a:prstGeom prst="rect">
            <a:avLst/>
          </a:prstGeom>
          <a:ln w="28575">
            <a:solidFill>
              <a:schemeClr val="bg1">
                <a:lumMod val="65000"/>
              </a:schemeClr>
            </a:solidFill>
          </a:ln>
          <a:effectLst>
            <a:glow rad="228600">
              <a:schemeClr val="accent2">
                <a:satMod val="175000"/>
                <a:alpha val="40000"/>
              </a:schemeClr>
            </a:glow>
          </a:effectLst>
          <a:scene3d>
            <a:camera prst="orthographicFront"/>
            <a:lightRig rig="threePt" dir="t"/>
          </a:scene3d>
          <a:sp3d>
            <a:bevelT w="165100" prst="coolSlant"/>
          </a:sp3d>
        </p:spPr>
      </p:pic>
    </p:spTree>
    <p:extLst>
      <p:ext uri="{BB962C8B-B14F-4D97-AF65-F5344CB8AC3E}">
        <p14:creationId xmlns:p14="http://schemas.microsoft.com/office/powerpoint/2010/main" val="15195193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Rectangle 2"/>
          <p:cNvSpPr txBox="1">
            <a:spLocks noChangeArrowheads="1"/>
          </p:cNvSpPr>
          <p:nvPr/>
        </p:nvSpPr>
        <p:spPr>
          <a:xfrm>
            <a:off x="4267200" y="1447800"/>
            <a:ext cx="2941638" cy="274638"/>
          </a:xfrm>
          <a:prstGeom prst="rect">
            <a:avLst/>
          </a:prstGeom>
        </p:spPr>
        <p:txBody>
          <a:bodyPr vert="horz" lIns="91440" tIns="45720" rIns="91440" bIns="45720" rtlCol="0" anchor="ctr">
            <a:noAutofit/>
          </a:bodyPr>
          <a:lstStyle/>
          <a:p>
            <a:pPr algn="ctr">
              <a:spcBef>
                <a:spcPct val="0"/>
              </a:spcBef>
              <a:defRPr/>
            </a:pPr>
            <a:r>
              <a:rPr lang="en-US" sz="1400" b="1" dirty="0" smtClean="0">
                <a:solidFill>
                  <a:prstClr val="black"/>
                </a:solidFill>
                <a:latin typeface="Tahoma" pitchFamily="34" charset="0"/>
                <a:ea typeface="Tahoma" pitchFamily="34" charset="0"/>
                <a:cs typeface="Tahoma" pitchFamily="34" charset="0"/>
              </a:rPr>
              <a:t>4/26/2011 – The Word Freeze</a:t>
            </a:r>
          </a:p>
        </p:txBody>
      </p:sp>
      <p:sp>
        <p:nvSpPr>
          <p:cNvPr id="4" name="Rectangle 3"/>
          <p:cNvSpPr txBox="1">
            <a:spLocks noChangeArrowheads="1"/>
          </p:cNvSpPr>
          <p:nvPr/>
        </p:nvSpPr>
        <p:spPr>
          <a:xfrm>
            <a:off x="5486400" y="3505200"/>
            <a:ext cx="2819400" cy="2286000"/>
          </a:xfrm>
          <a:prstGeom prst="rect">
            <a:avLst/>
          </a:prstGeom>
          <a:solidFill>
            <a:srgbClr val="F3F30D"/>
          </a:solidFill>
          <a:ln w="28575">
            <a:solidFill>
              <a:schemeClr val="tx1"/>
            </a:solidFill>
          </a:ln>
          <a:effectLst>
            <a:glow rad="139700">
              <a:schemeClr val="accent6">
                <a:satMod val="175000"/>
                <a:alpha val="40000"/>
              </a:schemeClr>
            </a:glow>
          </a:effectLst>
          <a:scene3d>
            <a:camera prst="orthographicFront"/>
            <a:lightRig rig="threePt" dir="t"/>
          </a:scene3d>
          <a:sp3d>
            <a:bevelT w="165100" prst="coolSlant"/>
          </a:sp3d>
        </p:spPr>
        <p:txBody>
          <a:bodyPr vert="horz" lIns="91440" tIns="45720" rIns="91440" bIns="45720" rtlCol="0">
            <a:normAutofit lnSpcReduction="10000"/>
          </a:bodyPr>
          <a:lstStyle/>
          <a:p>
            <a:pPr algn="ctr">
              <a:spcBef>
                <a:spcPct val="20000"/>
              </a:spcBef>
              <a:buFont typeface="Arial" pitchFamily="34" charset="0"/>
              <a:buNone/>
              <a:defRPr/>
            </a:pPr>
            <a:r>
              <a:rPr lang="en-US" sz="2400" b="1" dirty="0" smtClean="0">
                <a:solidFill>
                  <a:prstClr val="black"/>
                </a:solidFill>
              </a:rPr>
              <a:t>When Your Document Gets Hung Up In Word:</a:t>
            </a:r>
          </a:p>
          <a:p>
            <a:pPr algn="ctr">
              <a:spcBef>
                <a:spcPct val="20000"/>
              </a:spcBef>
              <a:buFont typeface="Arial" pitchFamily="34" charset="0"/>
              <a:buNone/>
              <a:defRPr/>
            </a:pPr>
            <a:r>
              <a:rPr lang="en-US" sz="2400" b="1" dirty="0" smtClean="0">
                <a:solidFill>
                  <a:prstClr val="black"/>
                </a:solidFill>
              </a:rPr>
              <a:t>Position Cursor Inside The Box &amp; </a:t>
            </a:r>
            <a:r>
              <a:rPr lang="en-US" sz="2400" b="1" dirty="0" err="1" smtClean="0">
                <a:solidFill>
                  <a:prstClr val="black"/>
                </a:solidFill>
              </a:rPr>
              <a:t>Shift+Right</a:t>
            </a:r>
            <a:r>
              <a:rPr lang="en-US" sz="2400" b="1" dirty="0" smtClean="0">
                <a:solidFill>
                  <a:prstClr val="black"/>
                </a:solidFill>
              </a:rPr>
              <a:t> Click</a:t>
            </a:r>
          </a:p>
        </p:txBody>
      </p:sp>
      <p:pic>
        <p:nvPicPr>
          <p:cNvPr id="1026" name="Picture 2"/>
          <p:cNvPicPr>
            <a:picLocks noChangeAspect="1" noChangeArrowheads="1"/>
          </p:cNvPicPr>
          <p:nvPr/>
        </p:nvPicPr>
        <p:blipFill>
          <a:blip r:embed="rId3" cstate="print"/>
          <a:srcRect/>
          <a:stretch>
            <a:fillRect/>
          </a:stretch>
        </p:blipFill>
        <p:spPr bwMode="auto">
          <a:xfrm>
            <a:off x="304800" y="2047875"/>
            <a:ext cx="4695825" cy="4810125"/>
          </a:xfrm>
          <a:prstGeom prst="rect">
            <a:avLst/>
          </a:prstGeom>
          <a:noFill/>
          <a:ln w="9525">
            <a:noFill/>
            <a:miter lim="800000"/>
            <a:headEnd/>
            <a:tailEnd/>
          </a:ln>
        </p:spPr>
      </p:pic>
      <p:sp>
        <p:nvSpPr>
          <p:cNvPr id="7" name="Rounded Rectangle 6"/>
          <p:cNvSpPr/>
          <p:nvPr/>
        </p:nvSpPr>
        <p:spPr>
          <a:xfrm>
            <a:off x="3429000" y="3200400"/>
            <a:ext cx="1752600" cy="914400"/>
          </a:xfrm>
          <a:prstGeom prst="roundRect">
            <a:avLst/>
          </a:prstGeom>
          <a:solidFill>
            <a:srgbClr val="1CC1D2"/>
          </a:solidFill>
          <a:ln w="28575">
            <a:solidFill>
              <a:schemeClr val="tx1"/>
            </a:solidFill>
          </a:ln>
          <a:effectLst>
            <a:glow rad="101600">
              <a:schemeClr val="accent2">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black"/>
                </a:solidFill>
              </a:rPr>
              <a:t>Shift + Right</a:t>
            </a:r>
          </a:p>
          <a:p>
            <a:pPr algn="ctr"/>
            <a:r>
              <a:rPr lang="en-US" b="1" dirty="0" smtClean="0">
                <a:solidFill>
                  <a:prstClr val="black"/>
                </a:solidFill>
              </a:rPr>
              <a:t>Click With </a:t>
            </a:r>
          </a:p>
          <a:p>
            <a:pPr algn="ctr"/>
            <a:r>
              <a:rPr lang="en-US" b="1" dirty="0" smtClean="0">
                <a:solidFill>
                  <a:prstClr val="black"/>
                </a:solidFill>
              </a:rPr>
              <a:t>Cursor In Box</a:t>
            </a:r>
            <a:endParaRPr lang="en-US" b="1" dirty="0">
              <a:solidFill>
                <a:prstClr val="black"/>
              </a:solidFill>
            </a:endParaRPr>
          </a:p>
        </p:txBody>
      </p:sp>
      <p:pic>
        <p:nvPicPr>
          <p:cNvPr id="1028" name="Picture 4"/>
          <p:cNvPicPr>
            <a:picLocks noChangeAspect="1" noChangeArrowheads="1"/>
          </p:cNvPicPr>
          <p:nvPr/>
        </p:nvPicPr>
        <p:blipFill>
          <a:blip r:embed="rId4" cstate="print"/>
          <a:srcRect/>
          <a:stretch>
            <a:fillRect/>
          </a:stretch>
        </p:blipFill>
        <p:spPr bwMode="auto">
          <a:xfrm>
            <a:off x="3429000" y="4572000"/>
            <a:ext cx="142875" cy="247650"/>
          </a:xfrm>
          <a:prstGeom prst="rect">
            <a:avLst/>
          </a:prstGeom>
          <a:noFill/>
          <a:ln w="9525">
            <a:noFill/>
            <a:miter lim="800000"/>
            <a:headEnd/>
            <a:tailEnd/>
          </a:ln>
        </p:spPr>
      </p:pic>
      <p:cxnSp>
        <p:nvCxnSpPr>
          <p:cNvPr id="14" name="Straight Arrow Connector 13"/>
          <p:cNvCxnSpPr/>
          <p:nvPr/>
        </p:nvCxnSpPr>
        <p:spPr>
          <a:xfrm flipH="1" flipV="1">
            <a:off x="3657600" y="4800600"/>
            <a:ext cx="533400" cy="1143000"/>
          </a:xfrm>
          <a:prstGeom prst="straightConnector1">
            <a:avLst/>
          </a:prstGeom>
          <a:ln w="76200">
            <a:solidFill>
              <a:srgbClr val="FF0000"/>
            </a:solidFill>
            <a:tailEnd type="arrow"/>
          </a:ln>
          <a:effectLst>
            <a:glow rad="139700">
              <a:schemeClr val="accent2">
                <a:satMod val="175000"/>
                <a:alpha val="40000"/>
              </a:schemeClr>
            </a:glow>
          </a:effectLst>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pic>
        <p:nvPicPr>
          <p:cNvPr id="8" name="Picture 7" descr="Happy.bmp"/>
          <p:cNvPicPr>
            <a:picLocks noChangeAspect="1"/>
          </p:cNvPicPr>
          <p:nvPr/>
        </p:nvPicPr>
        <p:blipFill>
          <a:blip r:embed="rId5" cstate="print"/>
          <a:stretch>
            <a:fillRect/>
          </a:stretch>
        </p:blipFill>
        <p:spPr>
          <a:xfrm>
            <a:off x="5715000" y="2057400"/>
            <a:ext cx="1351429" cy="1238095"/>
          </a:xfrm>
          <a:prstGeom prst="rect">
            <a:avLst/>
          </a:prstGeom>
          <a:scene3d>
            <a:camera prst="orthographicFront"/>
            <a:lightRig rig="threePt" dir="t"/>
          </a:scene3d>
          <a:sp3d>
            <a:bevelT w="165100" prst="coolSlant"/>
          </a:sp3d>
        </p:spPr>
      </p:pic>
    </p:spTree>
    <p:extLst>
      <p:ext uri="{BB962C8B-B14F-4D97-AF65-F5344CB8AC3E}">
        <p14:creationId xmlns:p14="http://schemas.microsoft.com/office/powerpoint/2010/main" val="36415954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6019800" y="1371600"/>
            <a:ext cx="1202573" cy="369332"/>
          </a:xfrm>
          <a:prstGeom prst="rect">
            <a:avLst/>
          </a:prstGeom>
          <a:noFill/>
          <a:ln w="9525">
            <a:noFill/>
            <a:miter lim="800000"/>
            <a:headEnd/>
            <a:tailEnd/>
          </a:ln>
        </p:spPr>
        <p:txBody>
          <a:bodyPr wrap="none">
            <a:spAutoFit/>
          </a:bodyPr>
          <a:lstStyle/>
          <a:p>
            <a:r>
              <a:rPr lang="en-US" b="1" dirty="0" smtClean="0">
                <a:solidFill>
                  <a:prstClr val="black"/>
                </a:solidFill>
              </a:rPr>
              <a:t>4/18/2011</a:t>
            </a:r>
            <a:endParaRPr lang="en-US" b="1" dirty="0">
              <a:solidFill>
                <a:prstClr val="black"/>
              </a:solidFill>
            </a:endParaRPr>
          </a:p>
        </p:txBody>
      </p:sp>
      <p:pic>
        <p:nvPicPr>
          <p:cNvPr id="3074" name="Picture 2"/>
          <p:cNvPicPr>
            <a:picLocks noChangeAspect="1" noChangeArrowheads="1"/>
          </p:cNvPicPr>
          <p:nvPr/>
        </p:nvPicPr>
        <p:blipFill>
          <a:blip r:embed="rId3" cstate="print"/>
          <a:srcRect/>
          <a:stretch>
            <a:fillRect/>
          </a:stretch>
        </p:blipFill>
        <p:spPr bwMode="auto">
          <a:xfrm>
            <a:off x="304800" y="3505200"/>
            <a:ext cx="6886575" cy="2038350"/>
          </a:xfrm>
          <a:prstGeom prst="rect">
            <a:avLst/>
          </a:prstGeom>
          <a:noFill/>
          <a:ln w="9525">
            <a:noFill/>
            <a:miter lim="800000"/>
            <a:headEnd/>
            <a:tailEnd/>
          </a:ln>
        </p:spPr>
      </p:pic>
      <p:sp>
        <p:nvSpPr>
          <p:cNvPr id="4" name="Rectangle 6"/>
          <p:cNvSpPr>
            <a:spLocks noChangeArrowheads="1"/>
          </p:cNvSpPr>
          <p:nvPr/>
        </p:nvSpPr>
        <p:spPr bwMode="auto">
          <a:xfrm>
            <a:off x="304800" y="2286000"/>
            <a:ext cx="6858000" cy="990600"/>
          </a:xfrm>
          <a:prstGeom prst="rect">
            <a:avLst/>
          </a:prstGeom>
          <a:solidFill>
            <a:srgbClr val="66CE20"/>
          </a:solidFill>
          <a:ln w="28575">
            <a:solidFill>
              <a:schemeClr val="tx1"/>
            </a:solidFill>
            <a:miter lim="800000"/>
            <a:headEnd/>
            <a:tailEnd/>
          </a:ln>
          <a:scene3d>
            <a:camera prst="orthographicFront"/>
            <a:lightRig rig="threePt" dir="t"/>
          </a:scene3d>
          <a:sp3d>
            <a:bevelT w="165100" prst="coolSlant"/>
          </a:sp3d>
        </p:spPr>
        <p:txBody>
          <a:bodyPr/>
          <a:lstStyle/>
          <a:p>
            <a:pPr marL="342900" indent="-342900">
              <a:spcBef>
                <a:spcPct val="20000"/>
              </a:spcBef>
              <a:buFontTx/>
              <a:buChar char="•"/>
            </a:pPr>
            <a:r>
              <a:rPr lang="en-US" b="1" dirty="0">
                <a:solidFill>
                  <a:prstClr val="black"/>
                </a:solidFill>
              </a:rPr>
              <a:t>Use the   …  </a:t>
            </a:r>
            <a:r>
              <a:rPr lang="en-US" b="1" dirty="0" smtClean="0">
                <a:solidFill>
                  <a:prstClr val="black"/>
                </a:solidFill>
              </a:rPr>
              <a:t> button </a:t>
            </a:r>
            <a:r>
              <a:rPr lang="en-US" b="1" dirty="0">
                <a:solidFill>
                  <a:prstClr val="black"/>
                </a:solidFill>
              </a:rPr>
              <a:t>as shown to access Lookup Tables</a:t>
            </a:r>
          </a:p>
          <a:p>
            <a:pPr marL="342900" indent="-342900">
              <a:spcBef>
                <a:spcPct val="20000"/>
              </a:spcBef>
              <a:buFontTx/>
              <a:buChar char="•"/>
            </a:pPr>
            <a:r>
              <a:rPr lang="en-US" b="1" dirty="0">
                <a:solidFill>
                  <a:prstClr val="black"/>
                </a:solidFill>
              </a:rPr>
              <a:t>Select your City and Click OK – City &amp; County will be inserted in the appropriate </a:t>
            </a:r>
            <a:r>
              <a:rPr lang="en-US" b="1" dirty="0" smtClean="0">
                <a:solidFill>
                  <a:prstClr val="black"/>
                </a:solidFill>
              </a:rPr>
              <a:t>fields Transfer Taxes will ALWAYS calculate right!</a:t>
            </a:r>
            <a:endParaRPr lang="en-US" b="1" dirty="0">
              <a:solidFill>
                <a:prstClr val="black"/>
              </a:solidFill>
            </a:endParaRPr>
          </a:p>
        </p:txBody>
      </p:sp>
      <p:pic>
        <p:nvPicPr>
          <p:cNvPr id="5" name="Picture 19"/>
          <p:cNvPicPr>
            <a:picLocks noChangeAspect="1" noChangeArrowheads="1"/>
          </p:cNvPicPr>
          <p:nvPr/>
        </p:nvPicPr>
        <p:blipFill>
          <a:blip r:embed="rId4" cstate="print"/>
          <a:srcRect/>
          <a:stretch>
            <a:fillRect/>
          </a:stretch>
        </p:blipFill>
        <p:spPr bwMode="auto">
          <a:xfrm>
            <a:off x="1524000" y="2362200"/>
            <a:ext cx="366713" cy="200025"/>
          </a:xfrm>
          <a:prstGeom prst="rect">
            <a:avLst/>
          </a:prstGeom>
          <a:noFill/>
          <a:ln w="9525">
            <a:noFill/>
            <a:miter lim="800000"/>
            <a:headEnd/>
            <a:tailEnd/>
          </a:ln>
        </p:spPr>
      </p:pic>
      <p:sp>
        <p:nvSpPr>
          <p:cNvPr id="6" name="TextBox 5"/>
          <p:cNvSpPr txBox="1"/>
          <p:nvPr/>
        </p:nvSpPr>
        <p:spPr>
          <a:xfrm>
            <a:off x="2438400" y="1752600"/>
            <a:ext cx="3379771" cy="369332"/>
          </a:xfrm>
          <a:prstGeom prst="rect">
            <a:avLst/>
          </a:prstGeom>
          <a:solidFill>
            <a:srgbClr val="9751CB"/>
          </a:solidFill>
          <a:ln w="28575">
            <a:solidFill>
              <a:schemeClr val="tx1"/>
            </a:solidFill>
          </a:ln>
          <a:scene3d>
            <a:camera prst="orthographicFront"/>
            <a:lightRig rig="threePt" dir="t"/>
          </a:scene3d>
          <a:sp3d>
            <a:bevelT w="165100" prst="coolSlant"/>
          </a:sp3d>
        </p:spPr>
        <p:txBody>
          <a:bodyPr wrap="none" rtlCol="0">
            <a:spAutoFit/>
          </a:bodyPr>
          <a:lstStyle/>
          <a:p>
            <a:r>
              <a:rPr lang="en-US" b="1" dirty="0" smtClean="0">
                <a:solidFill>
                  <a:prstClr val="black"/>
                </a:solidFill>
              </a:rPr>
              <a:t>IMPORTANCE OF LOOKUP TABLES</a:t>
            </a:r>
            <a:endParaRPr lang="en-US" b="1" dirty="0">
              <a:solidFill>
                <a:prstClr val="black"/>
              </a:solidFill>
            </a:endParaRPr>
          </a:p>
        </p:txBody>
      </p:sp>
      <p:sp>
        <p:nvSpPr>
          <p:cNvPr id="9" name="Rectangle 8"/>
          <p:cNvSpPr/>
          <p:nvPr/>
        </p:nvSpPr>
        <p:spPr>
          <a:xfrm>
            <a:off x="1321106" y="5562600"/>
            <a:ext cx="5116081" cy="830997"/>
          </a:xfrm>
          <a:prstGeom prst="rect">
            <a:avLst/>
          </a:prstGeom>
          <a:noFill/>
        </p:spPr>
        <p:txBody>
          <a:bodyPr wrap="none" lIns="91440" tIns="45720" rIns="91440" bIns="45720">
            <a:spAutoFit/>
          </a:bodyPr>
          <a:lstStyle/>
          <a:p>
            <a:pPr algn="ctr"/>
            <a:r>
              <a:rPr lang="en-US" sz="2400" b="1" cap="all" dirty="0" smtClean="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City &amp; County Transfer Tax</a:t>
            </a:r>
          </a:p>
          <a:p>
            <a:pPr algn="ctr"/>
            <a:r>
              <a:rPr lang="en-US" sz="2400" b="1" cap="all" dirty="0" smtClean="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Will always calculate correctly!!</a:t>
            </a:r>
            <a:endParaRPr lang="en-US" sz="24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endParaRPr>
          </a:p>
        </p:txBody>
      </p:sp>
      <p:sp>
        <p:nvSpPr>
          <p:cNvPr id="10" name="Left Arrow 9"/>
          <p:cNvSpPr/>
          <p:nvPr/>
        </p:nvSpPr>
        <p:spPr>
          <a:xfrm>
            <a:off x="3810000" y="4953000"/>
            <a:ext cx="1143000" cy="304800"/>
          </a:xfrm>
          <a:prstGeom prst="leftArrow">
            <a:avLst/>
          </a:prstGeom>
          <a:solidFill>
            <a:srgbClr val="FF0000"/>
          </a:solidFill>
          <a:ln w="28575">
            <a:solidFill>
              <a:schemeClr val="tx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694527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5867400" y="1371600"/>
            <a:ext cx="1319592" cy="369332"/>
          </a:xfrm>
          <a:prstGeom prst="rect">
            <a:avLst/>
          </a:prstGeom>
          <a:noFill/>
          <a:ln w="9525">
            <a:noFill/>
            <a:miter lim="800000"/>
            <a:headEnd/>
            <a:tailEnd/>
          </a:ln>
        </p:spPr>
        <p:txBody>
          <a:bodyPr wrap="none">
            <a:spAutoFit/>
          </a:bodyPr>
          <a:lstStyle/>
          <a:p>
            <a:r>
              <a:rPr lang="en-US" b="1" dirty="0" smtClean="0">
                <a:solidFill>
                  <a:prstClr val="black"/>
                </a:solidFill>
              </a:rPr>
              <a:t>04/05/2011</a:t>
            </a:r>
            <a:endParaRPr lang="en-US" b="1" dirty="0">
              <a:solidFill>
                <a:prstClr val="black"/>
              </a:solidFill>
            </a:endParaRPr>
          </a:p>
        </p:txBody>
      </p:sp>
      <p:sp>
        <p:nvSpPr>
          <p:cNvPr id="3" name="Rectangle 3"/>
          <p:cNvSpPr txBox="1">
            <a:spLocks noChangeArrowheads="1"/>
          </p:cNvSpPr>
          <p:nvPr/>
        </p:nvSpPr>
        <p:spPr>
          <a:xfrm>
            <a:off x="381000" y="2286000"/>
            <a:ext cx="6789738" cy="3429000"/>
          </a:xfrm>
          <a:prstGeom prst="rect">
            <a:avLst/>
          </a:prstGeom>
          <a:solidFill>
            <a:srgbClr val="92D050"/>
          </a:solidFill>
          <a:ln w="28575">
            <a:solidFill>
              <a:schemeClr val="tx1"/>
            </a:solidFill>
          </a:ln>
          <a:effectLst>
            <a:glow rad="228600">
              <a:schemeClr val="accent6">
                <a:satMod val="175000"/>
                <a:alpha val="40000"/>
              </a:schemeClr>
            </a:glow>
          </a:effectLst>
          <a:scene3d>
            <a:camera prst="orthographicFront"/>
            <a:lightRig rig="threePt" dir="t"/>
          </a:scene3d>
          <a:sp3d>
            <a:bevelT w="165100" prst="coolSlant"/>
          </a:sp3d>
        </p:spPr>
        <p:txBody>
          <a:bodyPr vert="horz" lIns="91440" tIns="45720" rIns="91440" bIns="45720" rtlCol="0">
            <a:normAutofit lnSpcReduction="10000"/>
          </a:bodyPr>
          <a:lstStyle/>
          <a:p>
            <a:pPr algn="ctr">
              <a:lnSpc>
                <a:spcPct val="80000"/>
              </a:lnSpc>
              <a:spcBef>
                <a:spcPct val="20000"/>
              </a:spcBef>
              <a:buFont typeface="Arial" pitchFamily="34" charset="0"/>
              <a:buNone/>
              <a:defRPr/>
            </a:pPr>
            <a:r>
              <a:rPr lang="en-US" sz="3200" b="1" dirty="0" smtClean="0">
                <a:solidFill>
                  <a:prstClr val="black"/>
                </a:solidFill>
              </a:rPr>
              <a:t>Want Wire in Notifications Sooner?</a:t>
            </a:r>
            <a:r>
              <a:rPr lang="en-US" sz="3200" dirty="0" smtClean="0">
                <a:solidFill>
                  <a:prstClr val="black"/>
                </a:solidFill>
              </a:rPr>
              <a:t> </a:t>
            </a:r>
          </a:p>
          <a:p>
            <a:pPr algn="just">
              <a:lnSpc>
                <a:spcPct val="80000"/>
              </a:lnSpc>
              <a:spcBef>
                <a:spcPct val="20000"/>
              </a:spcBef>
              <a:buFont typeface="Arial" pitchFamily="34" charset="0"/>
              <a:buNone/>
              <a:defRPr/>
            </a:pPr>
            <a:endParaRPr lang="en-US" sz="800" dirty="0" smtClean="0">
              <a:solidFill>
                <a:prstClr val="black"/>
              </a:solidFill>
            </a:endParaRPr>
          </a:p>
          <a:p>
            <a:pPr algn="just">
              <a:lnSpc>
                <a:spcPct val="80000"/>
              </a:lnSpc>
              <a:spcBef>
                <a:spcPct val="20000"/>
              </a:spcBef>
              <a:buFont typeface="Arial" pitchFamily="34" charset="0"/>
              <a:buNone/>
              <a:defRPr/>
            </a:pPr>
            <a:r>
              <a:rPr lang="en-US" sz="2000" dirty="0" smtClean="0">
                <a:solidFill>
                  <a:prstClr val="black"/>
                </a:solidFill>
              </a:rPr>
              <a:t>I</a:t>
            </a:r>
            <a:r>
              <a:rPr lang="en-US" sz="2000" dirty="0" smtClean="0">
                <a:solidFill>
                  <a:prstClr val="black"/>
                </a:solidFill>
                <a:ea typeface="Tahoma" panose="020B0604030504040204" pitchFamily="34" charset="0"/>
                <a:cs typeface="Tahoma" panose="020B0604030504040204" pitchFamily="34" charset="0"/>
              </a:rPr>
              <a:t>nput your Wire In amount (or </a:t>
            </a:r>
            <a:r>
              <a:rPr lang="en-US" sz="2000" dirty="0" err="1" smtClean="0">
                <a:solidFill>
                  <a:prstClr val="black"/>
                </a:solidFill>
                <a:ea typeface="Tahoma" panose="020B0604030504040204" pitchFamily="34" charset="0"/>
                <a:cs typeface="Tahoma" panose="020B0604030504040204" pitchFamily="34" charset="0"/>
              </a:rPr>
              <a:t>est</a:t>
            </a:r>
            <a:r>
              <a:rPr lang="en-US" sz="2000" dirty="0" smtClean="0">
                <a:solidFill>
                  <a:prstClr val="black"/>
                </a:solidFill>
                <a:ea typeface="Tahoma" panose="020B0604030504040204" pitchFamily="34" charset="0"/>
                <a:cs typeface="Tahoma" panose="020B0604030504040204" pitchFamily="34" charset="0"/>
              </a:rPr>
              <a:t> amount), Customer Name, Bank Info, any other info to receive your email wire notification sooner.  This helps Gina’s unit match your info to their bank wire info sooner and are the first ones to get accepted.  Once accepted you receive your email notification.</a:t>
            </a:r>
          </a:p>
          <a:p>
            <a:pPr algn="ctr">
              <a:lnSpc>
                <a:spcPct val="80000"/>
              </a:lnSpc>
              <a:spcBef>
                <a:spcPct val="20000"/>
              </a:spcBef>
              <a:buFont typeface="Arial" pitchFamily="34" charset="0"/>
              <a:buNone/>
              <a:defRPr/>
            </a:pPr>
            <a:endParaRPr lang="en-US" sz="2000" dirty="0" smtClean="0">
              <a:solidFill>
                <a:prstClr val="black"/>
              </a:solidFill>
              <a:ea typeface="Tahoma" panose="020B0604030504040204" pitchFamily="34" charset="0"/>
              <a:cs typeface="Tahoma" panose="020B0604030504040204" pitchFamily="34" charset="0"/>
            </a:endParaRPr>
          </a:p>
          <a:p>
            <a:pPr>
              <a:lnSpc>
                <a:spcPct val="80000"/>
              </a:lnSpc>
              <a:spcBef>
                <a:spcPct val="20000"/>
              </a:spcBef>
              <a:defRPr/>
            </a:pPr>
            <a:r>
              <a:rPr lang="en-US" sz="2000" dirty="0" smtClean="0">
                <a:solidFill>
                  <a:prstClr val="black"/>
                </a:solidFill>
                <a:ea typeface="Tahoma" panose="020B0604030504040204" pitchFamily="34" charset="0"/>
                <a:cs typeface="Tahoma" panose="020B0604030504040204" pitchFamily="34" charset="0"/>
              </a:rPr>
              <a:t>Some lenders insists you show their credits in HUD section 200.  Type your description (i.e. </a:t>
            </a:r>
            <a:r>
              <a:rPr lang="en-US" sz="2000" b="1" dirty="0" smtClean="0">
                <a:solidFill>
                  <a:srgbClr val="1F497D">
                    <a:lumMod val="75000"/>
                  </a:srgbClr>
                </a:solidFill>
                <a:ea typeface="Tahoma" panose="020B0604030504040204" pitchFamily="34" charset="0"/>
                <a:cs typeface="Tahoma" panose="020B0604030504040204" pitchFamily="34" charset="0"/>
              </a:rPr>
              <a:t>Lender Credit</a:t>
            </a:r>
            <a:r>
              <a:rPr lang="en-US" sz="2000" dirty="0" smtClean="0">
                <a:solidFill>
                  <a:prstClr val="black"/>
                </a:solidFill>
                <a:ea typeface="Tahoma" panose="020B0604030504040204" pitchFamily="34" charset="0"/>
                <a:cs typeface="Tahoma" panose="020B0604030504040204" pitchFamily="34" charset="0"/>
              </a:rPr>
              <a:t>)  and Indicate </a:t>
            </a:r>
            <a:r>
              <a:rPr lang="en-US" sz="2000" b="1" dirty="0" smtClean="0">
                <a:solidFill>
                  <a:srgbClr val="1F497D">
                    <a:lumMod val="75000"/>
                  </a:srgbClr>
                </a:solidFill>
                <a:ea typeface="Tahoma" panose="020B0604030504040204" pitchFamily="34" charset="0"/>
                <a:cs typeface="Tahoma" panose="020B0604030504040204" pitchFamily="34" charset="0"/>
              </a:rPr>
              <a:t>:L1 </a:t>
            </a:r>
            <a:r>
              <a:rPr lang="en-US" sz="2000" dirty="0" smtClean="0">
                <a:solidFill>
                  <a:prstClr val="black"/>
                </a:solidFill>
                <a:ea typeface="Tahoma" panose="020B0604030504040204" pitchFamily="34" charset="0"/>
                <a:cs typeface="Tahoma" panose="020B0604030504040204" pitchFamily="34" charset="0"/>
              </a:rPr>
              <a:t>in the next box after “to” and your funding will balance in Lender’s Summary at coe.</a:t>
            </a:r>
          </a:p>
          <a:p>
            <a:pPr algn="ctr">
              <a:lnSpc>
                <a:spcPct val="80000"/>
              </a:lnSpc>
              <a:spcBef>
                <a:spcPct val="20000"/>
              </a:spcBef>
              <a:buFont typeface="Arial" pitchFamily="34" charset="0"/>
              <a:buNone/>
              <a:defRPr/>
            </a:pPr>
            <a:r>
              <a:rPr lang="en-US" sz="2000" dirty="0" smtClean="0">
                <a:solidFill>
                  <a:prstClr val="black"/>
                </a:solidFill>
                <a:ea typeface="Tahoma" panose="020B0604030504040204" pitchFamily="34" charset="0"/>
                <a:cs typeface="Tahoma" panose="020B0604030504040204" pitchFamily="34" charset="0"/>
              </a:rPr>
              <a:t>This works in HUD lines 204 and 205 only.</a:t>
            </a:r>
          </a:p>
          <a:p>
            <a:pPr algn="ctr">
              <a:lnSpc>
                <a:spcPct val="80000"/>
              </a:lnSpc>
              <a:spcBef>
                <a:spcPct val="20000"/>
              </a:spcBef>
              <a:buFont typeface="Arial" pitchFamily="34" charset="0"/>
              <a:buNone/>
              <a:defRPr/>
            </a:pPr>
            <a:endParaRPr lang="en-US" dirty="0" smtClean="0">
              <a:solidFill>
                <a:prstClr val="black">
                  <a:tint val="75000"/>
                </a:prstClr>
              </a:solidFill>
            </a:endParaRPr>
          </a:p>
          <a:p>
            <a:pPr algn="ctr">
              <a:lnSpc>
                <a:spcPct val="80000"/>
              </a:lnSpc>
              <a:spcBef>
                <a:spcPct val="20000"/>
              </a:spcBef>
              <a:buFont typeface="Arial" pitchFamily="34" charset="0"/>
              <a:buNone/>
              <a:defRPr/>
            </a:pPr>
            <a:endParaRPr lang="en-US" dirty="0" smtClean="0">
              <a:solidFill>
                <a:prstClr val="black">
                  <a:tint val="75000"/>
                </a:prstClr>
              </a:solidFill>
            </a:endParaRPr>
          </a:p>
        </p:txBody>
      </p:sp>
      <p:pic>
        <p:nvPicPr>
          <p:cNvPr id="4" name="Picture 3" descr="Happy.bmp"/>
          <p:cNvPicPr>
            <a:picLocks noChangeAspect="1"/>
          </p:cNvPicPr>
          <p:nvPr/>
        </p:nvPicPr>
        <p:blipFill>
          <a:blip r:embed="rId3" cstate="print"/>
          <a:stretch>
            <a:fillRect/>
          </a:stretch>
        </p:blipFill>
        <p:spPr>
          <a:xfrm>
            <a:off x="6172200" y="4953000"/>
            <a:ext cx="1351429" cy="1238095"/>
          </a:xfrm>
          <a:prstGeom prst="rect">
            <a:avLst/>
          </a:prstGeom>
          <a:scene3d>
            <a:camera prst="orthographicFront"/>
            <a:lightRig rig="threePt" dir="t"/>
          </a:scene3d>
          <a:sp3d>
            <a:bevelT w="165100" prst="coolSlant"/>
          </a:sp3d>
        </p:spPr>
      </p:pic>
    </p:spTree>
    <p:extLst>
      <p:ext uri="{BB962C8B-B14F-4D97-AF65-F5344CB8AC3E}">
        <p14:creationId xmlns:p14="http://schemas.microsoft.com/office/powerpoint/2010/main" val="22666409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5943600" y="1371600"/>
            <a:ext cx="1202573" cy="369332"/>
          </a:xfrm>
          <a:prstGeom prst="rect">
            <a:avLst/>
          </a:prstGeom>
          <a:noFill/>
          <a:ln w="9525">
            <a:noFill/>
            <a:miter lim="800000"/>
            <a:headEnd/>
            <a:tailEnd/>
          </a:ln>
        </p:spPr>
        <p:txBody>
          <a:bodyPr wrap="none">
            <a:spAutoFit/>
          </a:bodyPr>
          <a:lstStyle/>
          <a:p>
            <a:r>
              <a:rPr lang="en-US" b="1" dirty="0" smtClean="0">
                <a:solidFill>
                  <a:prstClr val="black"/>
                </a:solidFill>
              </a:rPr>
              <a:t>3/03/2011</a:t>
            </a:r>
            <a:endParaRPr lang="en-US" b="1" dirty="0">
              <a:solidFill>
                <a:prstClr val="black"/>
              </a:solidFill>
            </a:endParaRPr>
          </a:p>
        </p:txBody>
      </p:sp>
      <p:sp>
        <p:nvSpPr>
          <p:cNvPr id="3" name="Rectangle 2"/>
          <p:cNvSpPr/>
          <p:nvPr/>
        </p:nvSpPr>
        <p:spPr>
          <a:xfrm>
            <a:off x="152400" y="1828800"/>
            <a:ext cx="7239000" cy="4708981"/>
          </a:xfrm>
          <a:prstGeom prst="rect">
            <a:avLst/>
          </a:prstGeom>
          <a:solidFill>
            <a:srgbClr val="FD9615"/>
          </a:solidFill>
          <a:ln w="28575">
            <a:solidFill>
              <a:schemeClr val="tx1"/>
            </a:solidFill>
          </a:ln>
          <a:scene3d>
            <a:camera prst="orthographicFront"/>
            <a:lightRig rig="threePt" dir="t"/>
          </a:scene3d>
          <a:sp3d>
            <a:bevelT w="165100" prst="coolSlant"/>
          </a:sp3d>
        </p:spPr>
        <p:txBody>
          <a:bodyPr wrap="square">
            <a:spAutoFit/>
          </a:bodyPr>
          <a:lstStyle/>
          <a:p>
            <a:pPr indent="-342900" algn="ctr">
              <a:spcAft>
                <a:spcPts val="600"/>
              </a:spcAft>
              <a:defRPr/>
            </a:pPr>
            <a:r>
              <a:rPr lang="en-US" b="1" i="1" dirty="0" smtClean="0">
                <a:solidFill>
                  <a:prstClr val="black"/>
                </a:solidFill>
              </a:rPr>
              <a:t>What is CRRAR &amp; Why do you get errors?</a:t>
            </a:r>
          </a:p>
          <a:p>
            <a:pPr indent="-342900" algn="ctr">
              <a:spcAft>
                <a:spcPts val="600"/>
              </a:spcAft>
              <a:defRPr/>
            </a:pPr>
            <a:r>
              <a:rPr lang="en-US" b="1" u="sng" dirty="0" smtClean="0">
                <a:solidFill>
                  <a:prstClr val="black"/>
                </a:solidFill>
              </a:rPr>
              <a:t>C</a:t>
            </a:r>
            <a:r>
              <a:rPr lang="en-US" dirty="0" smtClean="0">
                <a:solidFill>
                  <a:prstClr val="black"/>
                </a:solidFill>
              </a:rPr>
              <a:t>entralized </a:t>
            </a:r>
            <a:r>
              <a:rPr lang="en-US" b="1" u="sng" dirty="0" smtClean="0">
                <a:solidFill>
                  <a:prstClr val="black"/>
                </a:solidFill>
              </a:rPr>
              <a:t>R</a:t>
            </a:r>
            <a:r>
              <a:rPr lang="en-US" dirty="0" smtClean="0">
                <a:solidFill>
                  <a:prstClr val="black"/>
                </a:solidFill>
              </a:rPr>
              <a:t>evenue </a:t>
            </a:r>
            <a:r>
              <a:rPr lang="en-US" b="1" u="sng" dirty="0" smtClean="0">
                <a:solidFill>
                  <a:prstClr val="black"/>
                </a:solidFill>
              </a:rPr>
              <a:t>R</a:t>
            </a:r>
            <a:r>
              <a:rPr lang="en-US" dirty="0" smtClean="0">
                <a:solidFill>
                  <a:prstClr val="black"/>
                </a:solidFill>
              </a:rPr>
              <a:t>eporting and </a:t>
            </a:r>
            <a:r>
              <a:rPr lang="en-US" b="1" u="sng" dirty="0" smtClean="0">
                <a:solidFill>
                  <a:prstClr val="black"/>
                </a:solidFill>
              </a:rPr>
              <a:t>A</a:t>
            </a:r>
            <a:r>
              <a:rPr lang="en-US" dirty="0" smtClean="0">
                <a:solidFill>
                  <a:prstClr val="black"/>
                </a:solidFill>
              </a:rPr>
              <a:t>ccounts </a:t>
            </a:r>
            <a:r>
              <a:rPr lang="en-US" b="1" u="sng" dirty="0" smtClean="0">
                <a:solidFill>
                  <a:prstClr val="black"/>
                </a:solidFill>
              </a:rPr>
              <a:t>R</a:t>
            </a:r>
            <a:r>
              <a:rPr lang="en-US" dirty="0" smtClean="0">
                <a:solidFill>
                  <a:prstClr val="black"/>
                </a:solidFill>
              </a:rPr>
              <a:t>eceivable –</a:t>
            </a:r>
          </a:p>
          <a:p>
            <a:pPr algn="just">
              <a:spcAft>
                <a:spcPts val="600"/>
              </a:spcAft>
              <a:defRPr/>
            </a:pPr>
            <a:r>
              <a:rPr lang="en-US" sz="1400" dirty="0" smtClean="0">
                <a:solidFill>
                  <a:prstClr val="black"/>
                </a:solidFill>
              </a:rPr>
              <a:t>an automated application that bridges our production system to our accounting system. Income dollars and income reporting categories, such as customer, liabilities, income codes for our different accounts are extracted to the company financial reports.</a:t>
            </a:r>
          </a:p>
          <a:p>
            <a:pPr indent="-342900" algn="ctr">
              <a:spcAft>
                <a:spcPts val="600"/>
              </a:spcAft>
              <a:defRPr/>
            </a:pPr>
            <a:r>
              <a:rPr lang="en-US" b="1" i="1" dirty="0" smtClean="0">
                <a:solidFill>
                  <a:prstClr val="black"/>
                </a:solidFill>
              </a:rPr>
              <a:t>CRRAR Errors are caused by:</a:t>
            </a:r>
          </a:p>
          <a:p>
            <a:pPr indent="-342900">
              <a:spcAft>
                <a:spcPts val="600"/>
              </a:spcAft>
              <a:buFontTx/>
              <a:buAutoNum type="arabicParenR"/>
              <a:defRPr/>
            </a:pPr>
            <a:r>
              <a:rPr lang="en-US" sz="1400" dirty="0" smtClean="0">
                <a:solidFill>
                  <a:prstClr val="black"/>
                </a:solidFill>
              </a:rPr>
              <a:t>Wrong bill to information in “Bill To Customer screen”.  Must reference “CRRAR”.</a:t>
            </a:r>
          </a:p>
          <a:p>
            <a:pPr indent="-342900">
              <a:spcAft>
                <a:spcPts val="600"/>
              </a:spcAft>
              <a:buFontTx/>
              <a:buAutoNum type="arabicParenR"/>
              <a:defRPr/>
            </a:pPr>
            <a:r>
              <a:rPr lang="en-US" sz="1400" dirty="0" smtClean="0">
                <a:solidFill>
                  <a:prstClr val="black"/>
                </a:solidFill>
              </a:rPr>
              <a:t>A different underwriter is selected on a TE transaction.  </a:t>
            </a:r>
          </a:p>
          <a:p>
            <a:pPr indent="-238125">
              <a:spcAft>
                <a:spcPts val="600"/>
              </a:spcAft>
              <a:defRPr/>
            </a:pPr>
            <a:r>
              <a:rPr lang="en-US" sz="1400" dirty="0" smtClean="0">
                <a:solidFill>
                  <a:prstClr val="black"/>
                </a:solidFill>
              </a:rPr>
              <a:t>a)	When we have a TE, our underwriter must be COM or ORT.  </a:t>
            </a:r>
          </a:p>
          <a:p>
            <a:pPr indent="-225425">
              <a:spcAft>
                <a:spcPts val="600"/>
              </a:spcAft>
              <a:defRPr/>
            </a:pPr>
            <a:r>
              <a:rPr lang="en-US" sz="1400" dirty="0" smtClean="0">
                <a:solidFill>
                  <a:prstClr val="black"/>
                </a:solidFill>
              </a:rPr>
              <a:t>b)	If you are set up to send a separate title check, EO must be used to generate that separate check.  </a:t>
            </a:r>
          </a:p>
          <a:p>
            <a:pPr indent="-225425">
              <a:spcAft>
                <a:spcPts val="600"/>
              </a:spcAft>
              <a:defRPr/>
            </a:pPr>
            <a:r>
              <a:rPr lang="en-US" sz="1400" dirty="0" smtClean="0">
                <a:solidFill>
                  <a:prstClr val="black"/>
                </a:solidFill>
              </a:rPr>
              <a:t>c)	If you keep all your fees your transaction is a TE and you must change :TC to :T.</a:t>
            </a:r>
          </a:p>
          <a:p>
            <a:pPr indent="-342900">
              <a:spcAft>
                <a:spcPts val="600"/>
              </a:spcAft>
              <a:buFontTx/>
              <a:buAutoNum type="arabicParenR"/>
              <a:defRPr/>
            </a:pPr>
            <a:r>
              <a:rPr lang="en-US" sz="1400" dirty="0" smtClean="0">
                <a:solidFill>
                  <a:prstClr val="black"/>
                </a:solidFill>
              </a:rPr>
              <a:t>Source of Business is not pulled from the NAF  </a:t>
            </a:r>
          </a:p>
          <a:p>
            <a:pPr>
              <a:spcAft>
                <a:spcPts val="600"/>
              </a:spcAft>
              <a:defRPr/>
            </a:pPr>
            <a:r>
              <a:rPr lang="en-US" sz="1400" dirty="0" smtClean="0">
                <a:solidFill>
                  <a:prstClr val="black"/>
                </a:solidFill>
              </a:rPr>
              <a:t> </a:t>
            </a:r>
            <a:r>
              <a:rPr lang="en-US" sz="1400" b="1" dirty="0" smtClean="0">
                <a:solidFill>
                  <a:prstClr val="black"/>
                </a:solidFill>
              </a:rPr>
              <a:t>Your income cannot be recognized until errors are corrected. Your trust accountant will let you know which error you have and how to correct it.  As of today we’ve clarified these instructions in escrow terms (instead of accounting terms).  Sharon Green is always available to assist!  sgreen@pacificcoasttitle.com.</a:t>
            </a:r>
            <a:endParaRPr lang="en-US" sz="1400" b="1" dirty="0">
              <a:solidFill>
                <a:prstClr val="black"/>
              </a:solidFill>
            </a:endParaRPr>
          </a:p>
        </p:txBody>
      </p:sp>
      <p:pic>
        <p:nvPicPr>
          <p:cNvPr id="4" name="Picture 3" descr="Happy.bmp"/>
          <p:cNvPicPr>
            <a:picLocks noChangeAspect="1"/>
          </p:cNvPicPr>
          <p:nvPr/>
        </p:nvPicPr>
        <p:blipFill>
          <a:blip r:embed="rId3" cstate="print"/>
          <a:stretch>
            <a:fillRect/>
          </a:stretch>
        </p:blipFill>
        <p:spPr>
          <a:xfrm>
            <a:off x="6553200" y="3124200"/>
            <a:ext cx="1351429" cy="1238095"/>
          </a:xfrm>
          <a:prstGeom prst="rect">
            <a:avLst/>
          </a:prstGeom>
          <a:scene3d>
            <a:camera prst="orthographicFront"/>
            <a:lightRig rig="threePt" dir="t"/>
          </a:scene3d>
          <a:sp3d>
            <a:bevelT w="165100" prst="coolSlant"/>
          </a:sp3d>
        </p:spPr>
      </p:pic>
    </p:spTree>
    <p:extLst>
      <p:ext uri="{BB962C8B-B14F-4D97-AF65-F5344CB8AC3E}">
        <p14:creationId xmlns:p14="http://schemas.microsoft.com/office/powerpoint/2010/main" val="36939217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5943600" y="1447800"/>
            <a:ext cx="1202573" cy="369332"/>
          </a:xfrm>
          <a:prstGeom prst="rect">
            <a:avLst/>
          </a:prstGeom>
          <a:noFill/>
          <a:ln w="9525">
            <a:noFill/>
            <a:miter lim="800000"/>
            <a:headEnd/>
            <a:tailEnd/>
          </a:ln>
        </p:spPr>
        <p:txBody>
          <a:bodyPr wrap="none">
            <a:spAutoFit/>
          </a:bodyPr>
          <a:lstStyle/>
          <a:p>
            <a:r>
              <a:rPr lang="en-US" b="1" dirty="0" smtClean="0">
                <a:solidFill>
                  <a:prstClr val="black"/>
                </a:solidFill>
              </a:rPr>
              <a:t>2/17/2011</a:t>
            </a:r>
            <a:endParaRPr lang="en-US" b="1" dirty="0">
              <a:solidFill>
                <a:prstClr val="black"/>
              </a:solidFill>
            </a:endParaRPr>
          </a:p>
        </p:txBody>
      </p:sp>
      <p:sp>
        <p:nvSpPr>
          <p:cNvPr id="3" name="Rectangle 2"/>
          <p:cNvSpPr/>
          <p:nvPr/>
        </p:nvSpPr>
        <p:spPr>
          <a:xfrm>
            <a:off x="685800" y="1905000"/>
            <a:ext cx="6248400" cy="1292662"/>
          </a:xfrm>
          <a:prstGeom prst="rect">
            <a:avLst/>
          </a:prstGeom>
          <a:solidFill>
            <a:srgbClr val="92D050"/>
          </a:solidFill>
          <a:ln w="28575">
            <a:solidFill>
              <a:schemeClr val="tx1"/>
            </a:solidFill>
          </a:ln>
          <a:effectLst>
            <a:glow rad="139700">
              <a:schemeClr val="accent3">
                <a:satMod val="175000"/>
                <a:alpha val="40000"/>
              </a:schemeClr>
            </a:glow>
          </a:effectLst>
          <a:scene3d>
            <a:camera prst="orthographicFront"/>
            <a:lightRig rig="threePt" dir="t"/>
          </a:scene3d>
          <a:sp3d>
            <a:bevelT w="165100" prst="coolSlant"/>
          </a:sp3d>
        </p:spPr>
        <p:txBody>
          <a:bodyPr wrap="square">
            <a:spAutoFit/>
          </a:bodyPr>
          <a:lstStyle/>
          <a:p>
            <a:pPr algn="ctr">
              <a:spcBef>
                <a:spcPct val="50000"/>
              </a:spcBef>
            </a:pPr>
            <a:r>
              <a:rPr lang="en-US" sz="2400" b="1" dirty="0" smtClean="0">
                <a:solidFill>
                  <a:prstClr val="black"/>
                </a:solidFill>
              </a:rPr>
              <a:t>CERTIFY YOUR HUDS AS COPY OF ORIGINAL</a:t>
            </a:r>
          </a:p>
          <a:p>
            <a:pPr algn="ctr">
              <a:spcBef>
                <a:spcPct val="50000"/>
              </a:spcBef>
            </a:pPr>
            <a:r>
              <a:rPr lang="en-US" b="1" dirty="0" smtClean="0">
                <a:solidFill>
                  <a:prstClr val="black"/>
                </a:solidFill>
              </a:rPr>
              <a:t>User Signatures Have Been Imaged Into Impact</a:t>
            </a:r>
          </a:p>
          <a:p>
            <a:pPr algn="ctr">
              <a:spcBef>
                <a:spcPct val="50000"/>
              </a:spcBef>
            </a:pPr>
            <a:r>
              <a:rPr lang="en-US" b="1" dirty="0" smtClean="0">
                <a:solidFill>
                  <a:prstClr val="black"/>
                </a:solidFill>
              </a:rPr>
              <a:t>Call Sharon Green, cell 479-427-6114 for help!!!</a:t>
            </a:r>
            <a:endParaRPr lang="en-US" b="1" dirty="0">
              <a:solidFill>
                <a:prstClr val="black"/>
              </a:solidFill>
            </a:endParaRPr>
          </a:p>
        </p:txBody>
      </p:sp>
      <p:pic>
        <p:nvPicPr>
          <p:cNvPr id="4" name="Picture 7"/>
          <p:cNvPicPr>
            <a:picLocks noChangeAspect="1" noChangeArrowheads="1"/>
          </p:cNvPicPr>
          <p:nvPr/>
        </p:nvPicPr>
        <p:blipFill>
          <a:blip r:embed="rId3" cstate="print"/>
          <a:srcRect/>
          <a:stretch>
            <a:fillRect/>
          </a:stretch>
        </p:blipFill>
        <p:spPr bwMode="auto">
          <a:xfrm>
            <a:off x="457200" y="3352800"/>
            <a:ext cx="3332163" cy="3076575"/>
          </a:xfrm>
          <a:prstGeom prst="rect">
            <a:avLst/>
          </a:prstGeom>
          <a:noFill/>
          <a:ln w="28575">
            <a:solidFill>
              <a:schemeClr val="tx1"/>
            </a:solidFill>
            <a:miter lim="800000"/>
            <a:headEnd/>
            <a:tailEnd/>
          </a:ln>
          <a:effectLst>
            <a:glow rad="139700">
              <a:schemeClr val="accent2">
                <a:satMod val="175000"/>
                <a:alpha val="40000"/>
              </a:schemeClr>
            </a:glow>
          </a:effectLst>
        </p:spPr>
      </p:pic>
      <p:pic>
        <p:nvPicPr>
          <p:cNvPr id="5" name="Picture 9"/>
          <p:cNvPicPr>
            <a:picLocks noChangeAspect="1" noChangeArrowheads="1"/>
          </p:cNvPicPr>
          <p:nvPr/>
        </p:nvPicPr>
        <p:blipFill>
          <a:blip r:embed="rId4" cstate="print"/>
          <a:srcRect/>
          <a:stretch>
            <a:fillRect/>
          </a:stretch>
        </p:blipFill>
        <p:spPr bwMode="auto">
          <a:xfrm>
            <a:off x="4343400" y="3581400"/>
            <a:ext cx="2849562" cy="2373313"/>
          </a:xfrm>
          <a:prstGeom prst="rect">
            <a:avLst/>
          </a:prstGeom>
          <a:noFill/>
          <a:ln w="28575">
            <a:solidFill>
              <a:schemeClr val="tx1"/>
            </a:solidFill>
            <a:miter lim="800000"/>
            <a:headEnd/>
            <a:tailEnd/>
          </a:ln>
          <a:effectLst>
            <a:glow rad="139700">
              <a:schemeClr val="accent2">
                <a:satMod val="175000"/>
                <a:alpha val="40000"/>
              </a:schemeClr>
            </a:glow>
          </a:effectLst>
        </p:spPr>
      </p:pic>
      <p:pic>
        <p:nvPicPr>
          <p:cNvPr id="6" name="Picture 5" descr="Happy.bmp"/>
          <p:cNvPicPr>
            <a:picLocks noChangeAspect="1"/>
          </p:cNvPicPr>
          <p:nvPr/>
        </p:nvPicPr>
        <p:blipFill>
          <a:blip r:embed="rId5" cstate="print"/>
          <a:stretch>
            <a:fillRect/>
          </a:stretch>
        </p:blipFill>
        <p:spPr>
          <a:xfrm>
            <a:off x="6400800" y="4572000"/>
            <a:ext cx="1351429" cy="1238095"/>
          </a:xfrm>
          <a:prstGeom prst="rect">
            <a:avLst/>
          </a:prstGeom>
          <a:scene3d>
            <a:camera prst="orthographicFront"/>
            <a:lightRig rig="threePt" dir="t"/>
          </a:scene3d>
          <a:sp3d>
            <a:bevelT w="165100" prst="coolSlant"/>
          </a:sp3d>
        </p:spPr>
      </p:pic>
    </p:spTree>
    <p:extLst>
      <p:ext uri="{BB962C8B-B14F-4D97-AF65-F5344CB8AC3E}">
        <p14:creationId xmlns:p14="http://schemas.microsoft.com/office/powerpoint/2010/main" val="38076347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5943600" y="1371600"/>
            <a:ext cx="1219200" cy="369332"/>
          </a:xfrm>
          <a:prstGeom prst="rect">
            <a:avLst/>
          </a:prstGeom>
          <a:noFill/>
          <a:ln w="9525">
            <a:noFill/>
            <a:miter lim="800000"/>
            <a:headEnd/>
            <a:tailEnd/>
          </a:ln>
        </p:spPr>
        <p:txBody>
          <a:bodyPr wrap="square">
            <a:spAutoFit/>
          </a:bodyPr>
          <a:lstStyle/>
          <a:p>
            <a:r>
              <a:rPr lang="en-US" b="1" dirty="0" smtClean="0">
                <a:solidFill>
                  <a:prstClr val="black"/>
                </a:solidFill>
              </a:rPr>
              <a:t>2/15/2011</a:t>
            </a:r>
            <a:endParaRPr lang="en-US" b="1" dirty="0">
              <a:solidFill>
                <a:prstClr val="black"/>
              </a:solidFill>
            </a:endParaRPr>
          </a:p>
        </p:txBody>
      </p:sp>
      <p:pic>
        <p:nvPicPr>
          <p:cNvPr id="2050" name="Picture 2"/>
          <p:cNvPicPr>
            <a:picLocks noChangeAspect="1" noChangeArrowheads="1"/>
          </p:cNvPicPr>
          <p:nvPr/>
        </p:nvPicPr>
        <p:blipFill>
          <a:blip r:embed="rId3" cstate="print"/>
          <a:srcRect/>
          <a:stretch>
            <a:fillRect/>
          </a:stretch>
        </p:blipFill>
        <p:spPr bwMode="auto">
          <a:xfrm>
            <a:off x="152400" y="2743200"/>
            <a:ext cx="9725025" cy="2276475"/>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4191000" y="3657600"/>
            <a:ext cx="4486275" cy="2162175"/>
          </a:xfrm>
          <a:prstGeom prst="rect">
            <a:avLst/>
          </a:prstGeom>
          <a:noFill/>
          <a:ln w="9525">
            <a:noFill/>
            <a:miter lim="800000"/>
            <a:headEnd/>
            <a:tailEnd/>
          </a:ln>
        </p:spPr>
      </p:pic>
      <p:sp>
        <p:nvSpPr>
          <p:cNvPr id="6" name="Text Box 14"/>
          <p:cNvSpPr txBox="1">
            <a:spLocks noChangeArrowheads="1"/>
          </p:cNvSpPr>
          <p:nvPr/>
        </p:nvSpPr>
        <p:spPr bwMode="auto">
          <a:xfrm>
            <a:off x="7239000" y="4648200"/>
            <a:ext cx="1066800" cy="523220"/>
          </a:xfrm>
          <a:prstGeom prst="rect">
            <a:avLst/>
          </a:prstGeom>
          <a:solidFill>
            <a:srgbClr val="F3F30D"/>
          </a:solidFill>
          <a:ln w="28575">
            <a:solidFill>
              <a:schemeClr val="tx1"/>
            </a:solidFill>
            <a:miter lim="800000"/>
            <a:headEnd/>
            <a:tailEnd/>
          </a:ln>
          <a:scene3d>
            <a:camera prst="orthographicFront"/>
            <a:lightRig rig="threePt" dir="t"/>
          </a:scene3d>
          <a:sp3d>
            <a:bevelT w="165100" prst="coolSlant"/>
          </a:sp3d>
        </p:spPr>
        <p:txBody>
          <a:bodyPr wrap="square">
            <a:spAutoFit/>
          </a:bodyPr>
          <a:lstStyle/>
          <a:p>
            <a:pPr algn="ctr">
              <a:spcBef>
                <a:spcPct val="50000"/>
              </a:spcBef>
            </a:pPr>
            <a:r>
              <a:rPr lang="en-US" sz="1400" b="1" dirty="0" smtClean="0">
                <a:solidFill>
                  <a:prstClr val="black"/>
                </a:solidFill>
              </a:rPr>
              <a:t>Click The Calculator!</a:t>
            </a:r>
            <a:endParaRPr lang="en-US" sz="1400" b="1" dirty="0">
              <a:solidFill>
                <a:prstClr val="black"/>
              </a:solidFill>
            </a:endParaRPr>
          </a:p>
        </p:txBody>
      </p:sp>
      <p:cxnSp>
        <p:nvCxnSpPr>
          <p:cNvPr id="8" name="Straight Arrow Connector 7"/>
          <p:cNvCxnSpPr/>
          <p:nvPr/>
        </p:nvCxnSpPr>
        <p:spPr>
          <a:xfrm flipV="1">
            <a:off x="8382000" y="4267200"/>
            <a:ext cx="1219200" cy="5334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 Box 12"/>
          <p:cNvSpPr txBox="1">
            <a:spLocks noChangeArrowheads="1"/>
          </p:cNvSpPr>
          <p:nvPr/>
        </p:nvSpPr>
        <p:spPr bwMode="auto">
          <a:xfrm>
            <a:off x="2209800" y="3505200"/>
            <a:ext cx="1676400" cy="307777"/>
          </a:xfrm>
          <a:prstGeom prst="rect">
            <a:avLst/>
          </a:prstGeom>
          <a:solidFill>
            <a:srgbClr val="66CE20"/>
          </a:solidFill>
          <a:ln w="28575">
            <a:solidFill>
              <a:schemeClr val="tx1"/>
            </a:solidFill>
            <a:miter lim="800000"/>
            <a:headEnd/>
            <a:tailEnd/>
          </a:ln>
          <a:scene3d>
            <a:camera prst="orthographicFront"/>
            <a:lightRig rig="threePt" dir="t"/>
          </a:scene3d>
          <a:sp3d>
            <a:bevelT w="165100" prst="coolSlant"/>
          </a:sp3d>
        </p:spPr>
        <p:txBody>
          <a:bodyPr wrap="square">
            <a:spAutoFit/>
          </a:bodyPr>
          <a:lstStyle/>
          <a:p>
            <a:pPr>
              <a:spcBef>
                <a:spcPct val="50000"/>
              </a:spcBef>
            </a:pPr>
            <a:r>
              <a:rPr lang="en-US" sz="1400" b="1" dirty="0">
                <a:solidFill>
                  <a:prstClr val="black"/>
                </a:solidFill>
              </a:rPr>
              <a:t>Interest Calculation</a:t>
            </a:r>
          </a:p>
        </p:txBody>
      </p:sp>
      <p:sp>
        <p:nvSpPr>
          <p:cNvPr id="15" name="TextBox 14"/>
          <p:cNvSpPr txBox="1"/>
          <p:nvPr/>
        </p:nvSpPr>
        <p:spPr>
          <a:xfrm>
            <a:off x="2514600" y="1905000"/>
            <a:ext cx="3347776" cy="646331"/>
          </a:xfrm>
          <a:prstGeom prst="rect">
            <a:avLst/>
          </a:prstGeom>
          <a:solidFill>
            <a:srgbClr val="1CC1D2"/>
          </a:solidFill>
          <a:ln w="28575">
            <a:solidFill>
              <a:schemeClr val="tx1"/>
            </a:solidFill>
          </a:ln>
          <a:scene3d>
            <a:camera prst="orthographicFront"/>
            <a:lightRig rig="threePt" dir="t"/>
          </a:scene3d>
          <a:sp3d>
            <a:bevelT w="165100" prst="coolSlant"/>
          </a:sp3d>
        </p:spPr>
        <p:txBody>
          <a:bodyPr wrap="none" rtlCol="0">
            <a:spAutoFit/>
          </a:bodyPr>
          <a:lstStyle/>
          <a:p>
            <a:pPr algn="ctr"/>
            <a:r>
              <a:rPr lang="en-US" b="1" dirty="0" smtClean="0">
                <a:solidFill>
                  <a:prstClr val="black"/>
                </a:solidFill>
              </a:rPr>
              <a:t>Proration Screens Are Plentiful In</a:t>
            </a:r>
          </a:p>
          <a:p>
            <a:pPr algn="ctr"/>
            <a:r>
              <a:rPr lang="en-US" b="1" dirty="0" smtClean="0">
                <a:solidFill>
                  <a:prstClr val="black"/>
                </a:solidFill>
              </a:rPr>
              <a:t>Impact v8.0</a:t>
            </a:r>
            <a:endParaRPr lang="en-US" b="1" dirty="0">
              <a:solidFill>
                <a:prstClr val="black"/>
              </a:solidFill>
            </a:endParaRPr>
          </a:p>
        </p:txBody>
      </p:sp>
    </p:spTree>
    <p:extLst>
      <p:ext uri="{BB962C8B-B14F-4D97-AF65-F5344CB8AC3E}">
        <p14:creationId xmlns:p14="http://schemas.microsoft.com/office/powerpoint/2010/main" val="22541492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5410200" y="1371600"/>
            <a:ext cx="1202573" cy="369332"/>
          </a:xfrm>
          <a:prstGeom prst="rect">
            <a:avLst/>
          </a:prstGeom>
          <a:noFill/>
          <a:ln w="9525">
            <a:noFill/>
            <a:miter lim="800000"/>
            <a:headEnd/>
            <a:tailEnd/>
          </a:ln>
        </p:spPr>
        <p:txBody>
          <a:bodyPr wrap="none">
            <a:spAutoFit/>
          </a:bodyPr>
          <a:lstStyle/>
          <a:p>
            <a:r>
              <a:rPr lang="en-US" b="1" dirty="0" smtClean="0">
                <a:solidFill>
                  <a:prstClr val="black"/>
                </a:solidFill>
              </a:rPr>
              <a:t>2/15/2011</a:t>
            </a:r>
            <a:endParaRPr lang="en-US" b="1" dirty="0">
              <a:solidFill>
                <a:prstClr val="black"/>
              </a:solidFill>
            </a:endParaRPr>
          </a:p>
        </p:txBody>
      </p:sp>
      <p:pic>
        <p:nvPicPr>
          <p:cNvPr id="4101" name="Picture 5"/>
          <p:cNvPicPr>
            <a:picLocks noChangeAspect="1" noChangeArrowheads="1"/>
          </p:cNvPicPr>
          <p:nvPr/>
        </p:nvPicPr>
        <p:blipFill>
          <a:blip r:embed="rId3" cstate="print"/>
          <a:srcRect/>
          <a:stretch>
            <a:fillRect/>
          </a:stretch>
        </p:blipFill>
        <p:spPr bwMode="auto">
          <a:xfrm>
            <a:off x="152400" y="2819400"/>
            <a:ext cx="9715500" cy="2371725"/>
          </a:xfrm>
          <a:prstGeom prst="rect">
            <a:avLst/>
          </a:prstGeom>
          <a:noFill/>
          <a:ln w="9525">
            <a:noFill/>
            <a:miter lim="800000"/>
            <a:headEnd/>
            <a:tailEnd/>
          </a:ln>
        </p:spPr>
      </p:pic>
      <p:pic>
        <p:nvPicPr>
          <p:cNvPr id="4098" name="Picture 2"/>
          <p:cNvPicPr>
            <a:picLocks noChangeAspect="1" noChangeArrowheads="1"/>
          </p:cNvPicPr>
          <p:nvPr/>
        </p:nvPicPr>
        <p:blipFill>
          <a:blip r:embed="rId4" cstate="print"/>
          <a:srcRect/>
          <a:stretch>
            <a:fillRect/>
          </a:stretch>
        </p:blipFill>
        <p:spPr bwMode="auto">
          <a:xfrm>
            <a:off x="228600" y="4800600"/>
            <a:ext cx="3657600" cy="1674564"/>
          </a:xfrm>
          <a:prstGeom prst="rect">
            <a:avLst/>
          </a:prstGeom>
          <a:noFill/>
          <a:ln w="9525">
            <a:solidFill>
              <a:schemeClr val="tx1"/>
            </a:solidFill>
            <a:miter lim="800000"/>
            <a:headEnd/>
            <a:tailEnd/>
          </a:ln>
        </p:spPr>
      </p:pic>
      <p:pic>
        <p:nvPicPr>
          <p:cNvPr id="4099" name="Picture 3"/>
          <p:cNvPicPr>
            <a:picLocks noChangeAspect="1" noChangeArrowheads="1"/>
          </p:cNvPicPr>
          <p:nvPr/>
        </p:nvPicPr>
        <p:blipFill>
          <a:blip r:embed="rId5" cstate="print"/>
          <a:srcRect/>
          <a:stretch>
            <a:fillRect/>
          </a:stretch>
        </p:blipFill>
        <p:spPr bwMode="auto">
          <a:xfrm>
            <a:off x="6781800" y="1524000"/>
            <a:ext cx="2796181" cy="1905000"/>
          </a:xfrm>
          <a:prstGeom prst="rect">
            <a:avLst/>
          </a:prstGeom>
          <a:noFill/>
          <a:ln w="9525">
            <a:solidFill>
              <a:schemeClr val="tx1"/>
            </a:solidFill>
            <a:miter lim="800000"/>
            <a:headEnd/>
            <a:tailEnd/>
          </a:ln>
        </p:spPr>
      </p:pic>
      <p:pic>
        <p:nvPicPr>
          <p:cNvPr id="4100" name="Picture 4"/>
          <p:cNvPicPr>
            <a:picLocks noChangeAspect="1" noChangeArrowheads="1"/>
          </p:cNvPicPr>
          <p:nvPr/>
        </p:nvPicPr>
        <p:blipFill>
          <a:blip r:embed="rId6" cstate="print"/>
          <a:srcRect/>
          <a:stretch>
            <a:fillRect/>
          </a:stretch>
        </p:blipFill>
        <p:spPr bwMode="auto">
          <a:xfrm>
            <a:off x="4648200" y="4800600"/>
            <a:ext cx="5105400" cy="1788066"/>
          </a:xfrm>
          <a:prstGeom prst="rect">
            <a:avLst/>
          </a:prstGeom>
          <a:noFill/>
          <a:ln w="9525">
            <a:solidFill>
              <a:schemeClr val="tx1"/>
            </a:solidFill>
            <a:miter lim="800000"/>
            <a:headEnd/>
            <a:tailEnd/>
          </a:ln>
        </p:spPr>
      </p:pic>
      <p:pic>
        <p:nvPicPr>
          <p:cNvPr id="7" name="Picture 6" descr="Happy.bmp"/>
          <p:cNvPicPr>
            <a:picLocks noChangeAspect="1"/>
          </p:cNvPicPr>
          <p:nvPr/>
        </p:nvPicPr>
        <p:blipFill>
          <a:blip r:embed="rId7" cstate="print"/>
          <a:stretch>
            <a:fillRect/>
          </a:stretch>
        </p:blipFill>
        <p:spPr>
          <a:xfrm>
            <a:off x="4038600" y="1447800"/>
            <a:ext cx="1351429" cy="1238095"/>
          </a:xfrm>
          <a:prstGeom prst="rect">
            <a:avLst/>
          </a:prstGeom>
          <a:effectLst>
            <a:glow rad="228600">
              <a:schemeClr val="accent4">
                <a:satMod val="175000"/>
                <a:alpha val="40000"/>
              </a:schemeClr>
            </a:glow>
          </a:effectLst>
          <a:scene3d>
            <a:camera prst="orthographicFront"/>
            <a:lightRig rig="threePt" dir="t"/>
          </a:scene3d>
          <a:sp3d>
            <a:bevelT w="165100" prst="coolSlant"/>
          </a:sp3d>
        </p:spPr>
      </p:pic>
      <p:sp>
        <p:nvSpPr>
          <p:cNvPr id="8" name="TextBox 7"/>
          <p:cNvSpPr txBox="1"/>
          <p:nvPr/>
        </p:nvSpPr>
        <p:spPr>
          <a:xfrm>
            <a:off x="6248400" y="2133600"/>
            <a:ext cx="686406" cy="369332"/>
          </a:xfrm>
          <a:prstGeom prst="rect">
            <a:avLst/>
          </a:prstGeom>
          <a:solidFill>
            <a:srgbClr val="9751CB"/>
          </a:solidFill>
          <a:ln w="28575">
            <a:solidFill>
              <a:schemeClr val="tx1"/>
            </a:solidFill>
          </a:ln>
          <a:scene3d>
            <a:camera prst="orthographicFront"/>
            <a:lightRig rig="threePt" dir="t"/>
          </a:scene3d>
          <a:sp3d>
            <a:bevelT w="165100" prst="coolSlant"/>
          </a:sp3d>
        </p:spPr>
        <p:txBody>
          <a:bodyPr wrap="none" rtlCol="0">
            <a:spAutoFit/>
          </a:bodyPr>
          <a:lstStyle/>
          <a:p>
            <a:r>
              <a:rPr lang="en-US" b="1" dirty="0" smtClean="0">
                <a:solidFill>
                  <a:prstClr val="black"/>
                </a:solidFill>
              </a:rPr>
              <a:t>POC?</a:t>
            </a:r>
            <a:endParaRPr lang="en-US" b="1" dirty="0">
              <a:solidFill>
                <a:prstClr val="black"/>
              </a:solidFill>
            </a:endParaRPr>
          </a:p>
        </p:txBody>
      </p:sp>
      <p:cxnSp>
        <p:nvCxnSpPr>
          <p:cNvPr id="10" name="Straight Arrow Connector 9"/>
          <p:cNvCxnSpPr/>
          <p:nvPr/>
        </p:nvCxnSpPr>
        <p:spPr>
          <a:xfrm flipH="1">
            <a:off x="7315200" y="2743200"/>
            <a:ext cx="1676400" cy="19050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6934200" y="3352800"/>
            <a:ext cx="609600" cy="12192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315200" y="3200400"/>
            <a:ext cx="417102" cy="369332"/>
          </a:xfrm>
          <a:prstGeom prst="rect">
            <a:avLst/>
          </a:prstGeom>
          <a:solidFill>
            <a:srgbClr val="FF0000"/>
          </a:solidFill>
          <a:ln w="28575">
            <a:solidFill>
              <a:schemeClr val="tx1"/>
            </a:solidFill>
          </a:ln>
          <a:scene3d>
            <a:camera prst="orthographicFront"/>
            <a:lightRig rig="threePt" dir="t"/>
          </a:scene3d>
          <a:sp3d>
            <a:bevelT w="165100" prst="coolSlant"/>
          </a:sp3d>
        </p:spPr>
        <p:txBody>
          <a:bodyPr wrap="none" rtlCol="0">
            <a:spAutoFit/>
          </a:bodyPr>
          <a:lstStyle/>
          <a:p>
            <a:r>
              <a:rPr lang="en-US" dirty="0" smtClean="0">
                <a:solidFill>
                  <a:prstClr val="black"/>
                </a:solidFill>
              </a:rPr>
              <a:t>#1</a:t>
            </a:r>
            <a:endParaRPr lang="en-US" dirty="0">
              <a:solidFill>
                <a:prstClr val="black"/>
              </a:solidFill>
            </a:endParaRPr>
          </a:p>
        </p:txBody>
      </p:sp>
      <p:sp>
        <p:nvSpPr>
          <p:cNvPr id="16" name="TextBox 15"/>
          <p:cNvSpPr txBox="1"/>
          <p:nvPr/>
        </p:nvSpPr>
        <p:spPr>
          <a:xfrm>
            <a:off x="8839200" y="2514600"/>
            <a:ext cx="417102" cy="369332"/>
          </a:xfrm>
          <a:prstGeom prst="rect">
            <a:avLst/>
          </a:prstGeom>
          <a:solidFill>
            <a:srgbClr val="FF0000"/>
          </a:solidFill>
          <a:ln w="28575">
            <a:solidFill>
              <a:schemeClr val="tx1"/>
            </a:solidFill>
          </a:ln>
          <a:scene3d>
            <a:camera prst="orthographicFront"/>
            <a:lightRig rig="threePt" dir="t"/>
          </a:scene3d>
          <a:sp3d>
            <a:bevelT w="165100" prst="coolSlant"/>
          </a:sp3d>
        </p:spPr>
        <p:txBody>
          <a:bodyPr wrap="none" rtlCol="0">
            <a:spAutoFit/>
          </a:bodyPr>
          <a:lstStyle/>
          <a:p>
            <a:r>
              <a:rPr lang="en-US" dirty="0" smtClean="0">
                <a:solidFill>
                  <a:prstClr val="black"/>
                </a:solidFill>
              </a:rPr>
              <a:t>#2</a:t>
            </a:r>
            <a:endParaRPr lang="en-US" dirty="0">
              <a:solidFill>
                <a:prstClr val="black"/>
              </a:solidFill>
            </a:endParaRPr>
          </a:p>
        </p:txBody>
      </p:sp>
      <p:sp>
        <p:nvSpPr>
          <p:cNvPr id="18" name="Text Box 8"/>
          <p:cNvSpPr txBox="1">
            <a:spLocks noChangeArrowheads="1"/>
          </p:cNvSpPr>
          <p:nvPr/>
        </p:nvSpPr>
        <p:spPr bwMode="auto">
          <a:xfrm>
            <a:off x="228600" y="2133600"/>
            <a:ext cx="3657600" cy="369332"/>
          </a:xfrm>
          <a:prstGeom prst="rect">
            <a:avLst/>
          </a:prstGeom>
          <a:solidFill>
            <a:srgbClr val="1CC1D2"/>
          </a:solidFill>
          <a:ln w="28575">
            <a:solidFill>
              <a:schemeClr val="tx1"/>
            </a:solidFill>
            <a:miter lim="800000"/>
            <a:headEnd/>
            <a:tailEnd/>
          </a:ln>
          <a:scene3d>
            <a:camera prst="orthographicFront"/>
            <a:lightRig rig="threePt" dir="t"/>
          </a:scene3d>
          <a:sp3d>
            <a:bevelT w="165100" prst="coolSlant"/>
          </a:sp3d>
        </p:spPr>
        <p:txBody>
          <a:bodyPr wrap="square">
            <a:spAutoFit/>
          </a:bodyPr>
          <a:lstStyle/>
          <a:p>
            <a:pPr>
              <a:spcBef>
                <a:spcPct val="50000"/>
              </a:spcBef>
            </a:pPr>
            <a:r>
              <a:rPr lang="en-US" b="1" dirty="0" smtClean="0">
                <a:solidFill>
                  <a:prstClr val="black"/>
                </a:solidFill>
              </a:rPr>
              <a:t>Press Icons For Additional Functions</a:t>
            </a:r>
            <a:endParaRPr lang="en-US" b="1" dirty="0">
              <a:solidFill>
                <a:prstClr val="black"/>
              </a:solidFill>
            </a:endParaRPr>
          </a:p>
        </p:txBody>
      </p:sp>
      <p:sp>
        <p:nvSpPr>
          <p:cNvPr id="19" name="TextBox 18"/>
          <p:cNvSpPr txBox="1"/>
          <p:nvPr/>
        </p:nvSpPr>
        <p:spPr>
          <a:xfrm>
            <a:off x="2463785" y="5257800"/>
            <a:ext cx="2463816" cy="800219"/>
          </a:xfrm>
          <a:prstGeom prst="rect">
            <a:avLst/>
          </a:prstGeom>
          <a:solidFill>
            <a:srgbClr val="66CE20"/>
          </a:solidFill>
          <a:ln w="28575">
            <a:solidFill>
              <a:schemeClr val="tx1"/>
            </a:solidFill>
          </a:ln>
          <a:scene3d>
            <a:camera prst="orthographicFront"/>
            <a:lightRig rig="threePt" dir="t"/>
          </a:scene3d>
          <a:sp3d>
            <a:bevelT w="165100" prst="coolSlant"/>
          </a:sp3d>
        </p:spPr>
        <p:txBody>
          <a:bodyPr wrap="none" rtlCol="0">
            <a:spAutoFit/>
          </a:bodyPr>
          <a:lstStyle/>
          <a:p>
            <a:pPr algn="ctr"/>
            <a:r>
              <a:rPr lang="en-US" b="1" dirty="0" smtClean="0">
                <a:solidFill>
                  <a:prstClr val="black"/>
                </a:solidFill>
              </a:rPr>
              <a:t>NAF</a:t>
            </a:r>
            <a:r>
              <a:rPr lang="en-US" sz="1400" b="1" dirty="0" smtClean="0">
                <a:solidFill>
                  <a:prstClr val="black"/>
                </a:solidFill>
              </a:rPr>
              <a:t> &gt; Insert Address For First</a:t>
            </a:r>
          </a:p>
          <a:p>
            <a:pPr algn="ctr"/>
            <a:r>
              <a:rPr lang="en-US" sz="1400" b="1" dirty="0" smtClean="0">
                <a:solidFill>
                  <a:prstClr val="black"/>
                </a:solidFill>
              </a:rPr>
              <a:t>Charge &gt; Just Copy &amp; Paste</a:t>
            </a:r>
          </a:p>
          <a:p>
            <a:pPr algn="ctr"/>
            <a:r>
              <a:rPr lang="en-US" sz="1400" b="1" dirty="0" smtClean="0">
                <a:solidFill>
                  <a:prstClr val="black"/>
                </a:solidFill>
              </a:rPr>
              <a:t>Name Thereafter!</a:t>
            </a:r>
            <a:endParaRPr lang="en-US" sz="1400" b="1" dirty="0">
              <a:solidFill>
                <a:prstClr val="black"/>
              </a:solidFill>
            </a:endParaRPr>
          </a:p>
        </p:txBody>
      </p:sp>
      <p:sp>
        <p:nvSpPr>
          <p:cNvPr id="20" name="TextBox 19"/>
          <p:cNvSpPr txBox="1"/>
          <p:nvPr/>
        </p:nvSpPr>
        <p:spPr>
          <a:xfrm>
            <a:off x="7162800" y="4724400"/>
            <a:ext cx="2718886" cy="369332"/>
          </a:xfrm>
          <a:prstGeom prst="rect">
            <a:avLst/>
          </a:prstGeom>
          <a:solidFill>
            <a:srgbClr val="F1D10F"/>
          </a:solidFill>
          <a:ln w="28575">
            <a:solidFill>
              <a:schemeClr val="tx1"/>
            </a:solidFill>
          </a:ln>
          <a:scene3d>
            <a:camera prst="orthographicFront"/>
            <a:lightRig rig="threePt" dir="t"/>
          </a:scene3d>
          <a:sp3d>
            <a:bevelT w="165100" prst="coolSlant"/>
          </a:sp3d>
        </p:spPr>
        <p:txBody>
          <a:bodyPr wrap="none" rtlCol="0">
            <a:spAutoFit/>
          </a:bodyPr>
          <a:lstStyle/>
          <a:p>
            <a:r>
              <a:rPr lang="en-US" b="1" dirty="0" smtClean="0">
                <a:solidFill>
                  <a:prstClr val="black"/>
                </a:solidFill>
              </a:rPr>
              <a:t>MORE PRORATE OPTIONS!</a:t>
            </a:r>
            <a:endParaRPr lang="en-US" b="1" dirty="0">
              <a:solidFill>
                <a:prstClr val="black"/>
              </a:solidFill>
            </a:endParaRPr>
          </a:p>
        </p:txBody>
      </p:sp>
    </p:spTree>
    <p:extLst>
      <p:ext uri="{BB962C8B-B14F-4D97-AF65-F5344CB8AC3E}">
        <p14:creationId xmlns:p14="http://schemas.microsoft.com/office/powerpoint/2010/main" val="27558099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5943600" y="1371600"/>
            <a:ext cx="1202573" cy="369332"/>
          </a:xfrm>
          <a:prstGeom prst="rect">
            <a:avLst/>
          </a:prstGeom>
          <a:noFill/>
          <a:ln w="9525">
            <a:noFill/>
            <a:miter lim="800000"/>
            <a:headEnd/>
            <a:tailEnd/>
          </a:ln>
        </p:spPr>
        <p:txBody>
          <a:bodyPr wrap="none">
            <a:spAutoFit/>
          </a:bodyPr>
          <a:lstStyle/>
          <a:p>
            <a:r>
              <a:rPr lang="en-US" b="1" dirty="0" smtClean="0">
                <a:solidFill>
                  <a:prstClr val="black"/>
                </a:solidFill>
              </a:rPr>
              <a:t>2/03/2011</a:t>
            </a:r>
            <a:endParaRPr lang="en-US" b="1" dirty="0">
              <a:solidFill>
                <a:prstClr val="black"/>
              </a:solidFill>
            </a:endParaRPr>
          </a:p>
        </p:txBody>
      </p:sp>
      <p:sp>
        <p:nvSpPr>
          <p:cNvPr id="4" name="Rectangle 3"/>
          <p:cNvSpPr/>
          <p:nvPr/>
        </p:nvSpPr>
        <p:spPr>
          <a:xfrm>
            <a:off x="304800" y="2209800"/>
            <a:ext cx="6781800" cy="3693319"/>
          </a:xfrm>
          <a:prstGeom prst="rect">
            <a:avLst/>
          </a:prstGeom>
          <a:solidFill>
            <a:srgbClr val="F1D10F"/>
          </a:solidFill>
          <a:ln w="28575">
            <a:solidFill>
              <a:schemeClr val="tx1"/>
            </a:solidFill>
          </a:ln>
          <a:scene3d>
            <a:camera prst="orthographicFront"/>
            <a:lightRig rig="threePt" dir="t"/>
          </a:scene3d>
          <a:sp3d>
            <a:bevelT w="165100" prst="coolSlant"/>
          </a:sp3d>
        </p:spPr>
        <p:txBody>
          <a:bodyPr wrap="square">
            <a:spAutoFit/>
          </a:bodyPr>
          <a:lstStyle/>
          <a:p>
            <a:pPr marL="463550" indent="-463550">
              <a:buFontTx/>
              <a:buBlip>
                <a:blip r:embed="rId3"/>
              </a:buBlip>
            </a:pPr>
            <a:r>
              <a:rPr lang="en-US" b="1" dirty="0" smtClean="0">
                <a:solidFill>
                  <a:prstClr val="black"/>
                </a:solidFill>
              </a:rPr>
              <a:t> Impact Banking &amp; NGS Banking is required each night</a:t>
            </a:r>
          </a:p>
          <a:p>
            <a:endParaRPr lang="en-US" b="1" dirty="0" smtClean="0">
              <a:solidFill>
                <a:prstClr val="black"/>
              </a:solidFill>
            </a:endParaRPr>
          </a:p>
          <a:p>
            <a:pPr marL="463550" indent="-463550">
              <a:buFontTx/>
              <a:buBlip>
                <a:blip r:embed="rId3"/>
              </a:buBlip>
              <a:tabLst>
                <a:tab pos="463550" algn="l"/>
              </a:tabLst>
            </a:pPr>
            <a:r>
              <a:rPr lang="en-US" b="1" dirty="0" smtClean="0">
                <a:solidFill>
                  <a:prstClr val="black"/>
                </a:solidFill>
              </a:rPr>
              <a:t>Complete Initial Instructions with Sale Price and Loan amount will fill in liability amounts in Fee Check screen at coe</a:t>
            </a:r>
          </a:p>
          <a:p>
            <a:endParaRPr lang="en-US" b="1" dirty="0" smtClean="0">
              <a:solidFill>
                <a:prstClr val="black"/>
              </a:solidFill>
            </a:endParaRPr>
          </a:p>
          <a:p>
            <a:pPr marL="463550" indent="-463550">
              <a:buFontTx/>
              <a:buBlip>
                <a:blip r:embed="rId3"/>
              </a:buBlip>
            </a:pPr>
            <a:r>
              <a:rPr lang="en-US" b="1" dirty="0" smtClean="0">
                <a:solidFill>
                  <a:prstClr val="black"/>
                </a:solidFill>
              </a:rPr>
              <a:t> </a:t>
            </a:r>
            <a:r>
              <a:rPr lang="en-US" b="1" dirty="0" err="1" smtClean="0">
                <a:solidFill>
                  <a:prstClr val="black"/>
                </a:solidFill>
              </a:rPr>
              <a:t>SoCAL</a:t>
            </a:r>
            <a:r>
              <a:rPr lang="en-US" b="1" dirty="0" smtClean="0">
                <a:solidFill>
                  <a:prstClr val="black"/>
                </a:solidFill>
              </a:rPr>
              <a:t>: Enter EO for your transaction types, and :TC for your Title Dept Fees.  This sets you up to send your fees to title</a:t>
            </a:r>
          </a:p>
          <a:p>
            <a:endParaRPr lang="en-US" b="1" dirty="0" smtClean="0">
              <a:solidFill>
                <a:prstClr val="black"/>
              </a:solidFill>
            </a:endParaRPr>
          </a:p>
          <a:p>
            <a:pPr marL="463550" indent="-463550">
              <a:buFontTx/>
              <a:buBlip>
                <a:blip r:embed="rId3"/>
              </a:buBlip>
            </a:pPr>
            <a:r>
              <a:rPr lang="en-US" b="1" dirty="0" err="1" smtClean="0">
                <a:solidFill>
                  <a:prstClr val="black"/>
                </a:solidFill>
              </a:rPr>
              <a:t>NoCAL</a:t>
            </a:r>
            <a:r>
              <a:rPr lang="en-US" b="1" dirty="0" smtClean="0">
                <a:solidFill>
                  <a:prstClr val="black"/>
                </a:solidFill>
              </a:rPr>
              <a:t> &amp; LV:  Enter TE for your transaction types.  This sets you up to retain all title and escrow fees </a:t>
            </a:r>
          </a:p>
          <a:p>
            <a:pPr>
              <a:buFontTx/>
              <a:buBlip>
                <a:blip r:embed="rId3"/>
              </a:buBlip>
            </a:pPr>
            <a:endParaRPr lang="en-US" b="1" dirty="0" smtClean="0">
              <a:solidFill>
                <a:prstClr val="black"/>
              </a:solidFill>
            </a:endParaRPr>
          </a:p>
          <a:p>
            <a:pPr marL="463550" indent="-463550">
              <a:buFontTx/>
              <a:buBlip>
                <a:blip r:embed="rId3"/>
              </a:buBlip>
            </a:pPr>
            <a:r>
              <a:rPr lang="en-US" b="1" dirty="0" smtClean="0">
                <a:solidFill>
                  <a:prstClr val="black"/>
                </a:solidFill>
              </a:rPr>
              <a:t>Make sure you select the proper underwriter – COM or ORT – depending on your preliminary report</a:t>
            </a:r>
          </a:p>
        </p:txBody>
      </p:sp>
      <p:pic>
        <p:nvPicPr>
          <p:cNvPr id="5" name="Picture 4" descr="Happy.bmp"/>
          <p:cNvPicPr>
            <a:picLocks noChangeAspect="1"/>
          </p:cNvPicPr>
          <p:nvPr/>
        </p:nvPicPr>
        <p:blipFill>
          <a:blip r:embed="rId4" cstate="print"/>
          <a:stretch>
            <a:fillRect/>
          </a:stretch>
        </p:blipFill>
        <p:spPr>
          <a:xfrm>
            <a:off x="6705600" y="5105400"/>
            <a:ext cx="1351429" cy="1238095"/>
          </a:xfrm>
          <a:prstGeom prst="rect">
            <a:avLst/>
          </a:prstGeom>
          <a:scene3d>
            <a:camera prst="orthographicFront"/>
            <a:lightRig rig="threePt" dir="t"/>
          </a:scene3d>
          <a:sp3d>
            <a:bevelT w="165100" prst="coolSlant"/>
          </a:sp3d>
        </p:spPr>
      </p:pic>
    </p:spTree>
    <p:extLst>
      <p:ext uri="{BB962C8B-B14F-4D97-AF65-F5344CB8AC3E}">
        <p14:creationId xmlns:p14="http://schemas.microsoft.com/office/powerpoint/2010/main" val="34509389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4267200" y="1371600"/>
            <a:ext cx="2972352" cy="369332"/>
          </a:xfrm>
          <a:prstGeom prst="rect">
            <a:avLst/>
          </a:prstGeom>
          <a:noFill/>
          <a:ln w="9525">
            <a:noFill/>
            <a:miter lim="800000"/>
            <a:headEnd/>
            <a:tailEnd/>
          </a:ln>
        </p:spPr>
        <p:txBody>
          <a:bodyPr wrap="none">
            <a:spAutoFit/>
          </a:bodyPr>
          <a:lstStyle/>
          <a:p>
            <a:r>
              <a:rPr lang="en-US" b="1" dirty="0" smtClean="0">
                <a:solidFill>
                  <a:prstClr val="black"/>
                </a:solidFill>
              </a:rPr>
              <a:t>4/08/2010 VERIFY CK STATUS</a:t>
            </a:r>
            <a:endParaRPr lang="en-US" b="1" dirty="0">
              <a:solidFill>
                <a:prstClr val="black"/>
              </a:solidFill>
            </a:endParaRPr>
          </a:p>
        </p:txBody>
      </p:sp>
      <p:sp>
        <p:nvSpPr>
          <p:cNvPr id="5" name="Left Arrow 4"/>
          <p:cNvSpPr/>
          <p:nvPr/>
        </p:nvSpPr>
        <p:spPr>
          <a:xfrm>
            <a:off x="7543800" y="3962400"/>
            <a:ext cx="1752600" cy="1066800"/>
          </a:xfrm>
          <a:prstGeom prst="leftArrow">
            <a:avLst/>
          </a:prstGeom>
          <a:solidFill>
            <a:srgbClr val="C00000"/>
          </a:solidFill>
          <a:ln w="28575">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Ck Detail </a:t>
            </a:r>
            <a:endParaRPr lang="en-US" dirty="0">
              <a:solidFill>
                <a:prstClr val="white"/>
              </a:solidFill>
            </a:endParaRPr>
          </a:p>
        </p:txBody>
      </p:sp>
      <p:pic>
        <p:nvPicPr>
          <p:cNvPr id="1028" name="Picture 4"/>
          <p:cNvPicPr>
            <a:picLocks noChangeAspect="1" noChangeArrowheads="1"/>
          </p:cNvPicPr>
          <p:nvPr/>
        </p:nvPicPr>
        <p:blipFill>
          <a:blip r:embed="rId3" cstate="print"/>
          <a:srcRect/>
          <a:stretch>
            <a:fillRect/>
          </a:stretch>
        </p:blipFill>
        <p:spPr bwMode="auto">
          <a:xfrm>
            <a:off x="7848600" y="4343400"/>
            <a:ext cx="161925" cy="34290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0" y="1981200"/>
            <a:ext cx="7562850" cy="4155083"/>
          </a:xfrm>
          <a:prstGeom prst="rect">
            <a:avLst/>
          </a:prstGeom>
          <a:solidFill>
            <a:srgbClr val="FFC000"/>
          </a:solidFill>
          <a:ln w="9525">
            <a:noFill/>
            <a:miter lim="800000"/>
            <a:headEnd/>
            <a:tailEnd/>
          </a:ln>
        </p:spPr>
      </p:pic>
      <p:sp>
        <p:nvSpPr>
          <p:cNvPr id="8" name="TextBox 7"/>
          <p:cNvSpPr txBox="1"/>
          <p:nvPr/>
        </p:nvSpPr>
        <p:spPr>
          <a:xfrm>
            <a:off x="1905000" y="2057400"/>
            <a:ext cx="2353401" cy="369332"/>
          </a:xfrm>
          <a:prstGeom prst="rect">
            <a:avLst/>
          </a:prstGeom>
          <a:solidFill>
            <a:srgbClr val="F3F30D"/>
          </a:solidFill>
          <a:ln w="28575">
            <a:solidFill>
              <a:schemeClr val="tx1"/>
            </a:solidFill>
          </a:ln>
          <a:scene3d>
            <a:camera prst="orthographicFront"/>
            <a:lightRig rig="threePt" dir="t"/>
          </a:scene3d>
          <a:sp3d>
            <a:bevelT w="165100" prst="coolSlant"/>
          </a:sp3d>
        </p:spPr>
        <p:txBody>
          <a:bodyPr wrap="none" rtlCol="0">
            <a:spAutoFit/>
          </a:bodyPr>
          <a:lstStyle/>
          <a:p>
            <a:r>
              <a:rPr lang="en-US" b="1" dirty="0" smtClean="0">
                <a:solidFill>
                  <a:prstClr val="black"/>
                </a:solidFill>
              </a:rPr>
              <a:t>VERIFY CHECK STATUS!</a:t>
            </a:r>
            <a:endParaRPr lang="en-US" b="1" dirty="0">
              <a:solidFill>
                <a:prstClr val="black"/>
              </a:solidFill>
            </a:endParaRPr>
          </a:p>
        </p:txBody>
      </p:sp>
      <p:sp>
        <p:nvSpPr>
          <p:cNvPr id="10" name="TextBox 9"/>
          <p:cNvSpPr txBox="1"/>
          <p:nvPr/>
        </p:nvSpPr>
        <p:spPr>
          <a:xfrm>
            <a:off x="3048000" y="4953000"/>
            <a:ext cx="4495800" cy="1200329"/>
          </a:xfrm>
          <a:prstGeom prst="rect">
            <a:avLst/>
          </a:prstGeom>
          <a:solidFill>
            <a:srgbClr val="F1D10F"/>
          </a:solidFill>
          <a:ln w="28575">
            <a:solidFill>
              <a:schemeClr val="tx1"/>
            </a:solidFill>
          </a:ln>
          <a:scene3d>
            <a:camera prst="orthographicFront"/>
            <a:lightRig rig="threePt" dir="t"/>
          </a:scene3d>
          <a:sp3d>
            <a:bevelT w="165100" prst="coolSlant"/>
          </a:sp3d>
        </p:spPr>
        <p:txBody>
          <a:bodyPr wrap="square" rtlCol="0">
            <a:spAutoFit/>
          </a:bodyPr>
          <a:lstStyle/>
          <a:p>
            <a:pPr>
              <a:buFont typeface="Arial" pitchFamily="34" charset="0"/>
              <a:buChar char="•"/>
            </a:pPr>
            <a:r>
              <a:rPr lang="en-US" dirty="0" smtClean="0">
                <a:solidFill>
                  <a:prstClr val="black"/>
                </a:solidFill>
              </a:rPr>
              <a:t>  </a:t>
            </a:r>
            <a:r>
              <a:rPr lang="en-US" b="1" dirty="0" smtClean="0">
                <a:solidFill>
                  <a:prstClr val="black"/>
                </a:solidFill>
              </a:rPr>
              <a:t>Misc &gt; View Ledger</a:t>
            </a:r>
          </a:p>
          <a:p>
            <a:pPr>
              <a:buFont typeface="Arial" pitchFamily="34" charset="0"/>
              <a:buChar char="•"/>
            </a:pPr>
            <a:r>
              <a:rPr lang="en-US" b="1" dirty="0" smtClean="0">
                <a:solidFill>
                  <a:prstClr val="black"/>
                </a:solidFill>
              </a:rPr>
              <a:t>  Posted Items = Posted by Accounting</a:t>
            </a:r>
          </a:p>
          <a:p>
            <a:pPr>
              <a:buFont typeface="Arial" pitchFamily="34" charset="0"/>
              <a:buChar char="•"/>
            </a:pPr>
            <a:r>
              <a:rPr lang="en-US" b="1" dirty="0" smtClean="0">
                <a:solidFill>
                  <a:prstClr val="black"/>
                </a:solidFill>
              </a:rPr>
              <a:t>  Receipts in Process = Not Yet Posted</a:t>
            </a:r>
          </a:p>
          <a:p>
            <a:pPr>
              <a:buFont typeface="Arial" pitchFamily="34" charset="0"/>
              <a:buChar char="•"/>
            </a:pPr>
            <a:r>
              <a:rPr lang="en-US" b="1" dirty="0" smtClean="0">
                <a:solidFill>
                  <a:prstClr val="black"/>
                </a:solidFill>
              </a:rPr>
              <a:t>  Disbursements in Process = Not Yet Posted</a:t>
            </a:r>
            <a:endParaRPr lang="en-US" b="1" dirty="0">
              <a:solidFill>
                <a:prstClr val="black"/>
              </a:solidFill>
            </a:endParaRPr>
          </a:p>
        </p:txBody>
      </p:sp>
      <p:pic>
        <p:nvPicPr>
          <p:cNvPr id="11" name="Picture 10" descr="Happy.bmp"/>
          <p:cNvPicPr>
            <a:picLocks noChangeAspect="1"/>
          </p:cNvPicPr>
          <p:nvPr/>
        </p:nvPicPr>
        <p:blipFill>
          <a:blip r:embed="rId5" cstate="print"/>
          <a:stretch>
            <a:fillRect/>
          </a:stretch>
        </p:blipFill>
        <p:spPr>
          <a:xfrm>
            <a:off x="8458200" y="2362200"/>
            <a:ext cx="1351429" cy="1238095"/>
          </a:xfrm>
          <a:prstGeom prst="rect">
            <a:avLst/>
          </a:prstGeom>
          <a:scene3d>
            <a:camera prst="orthographicFront"/>
            <a:lightRig rig="threePt" dir="t"/>
          </a:scene3d>
          <a:sp3d>
            <a:bevelT w="165100" prst="coolSlant"/>
          </a:sp3d>
        </p:spPr>
      </p:pic>
      <p:sp>
        <p:nvSpPr>
          <p:cNvPr id="12" name="Down Arrow 11"/>
          <p:cNvSpPr/>
          <p:nvPr/>
        </p:nvSpPr>
        <p:spPr>
          <a:xfrm>
            <a:off x="4114800" y="2590800"/>
            <a:ext cx="1828800" cy="990600"/>
          </a:xfrm>
          <a:prstGeom prst="downArrow">
            <a:avLst/>
          </a:prstGeom>
          <a:solidFill>
            <a:srgbClr val="66CE20"/>
          </a:solidFill>
          <a:ln w="28575">
            <a:solidFill>
              <a:schemeClr val="tx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black"/>
                </a:solidFill>
              </a:rPr>
              <a:t>Cleared</a:t>
            </a:r>
          </a:p>
          <a:p>
            <a:pPr algn="ctr"/>
            <a:r>
              <a:rPr lang="en-US" b="1" dirty="0" smtClean="0">
                <a:solidFill>
                  <a:prstClr val="black"/>
                </a:solidFill>
              </a:rPr>
              <a:t>OR</a:t>
            </a:r>
          </a:p>
          <a:p>
            <a:pPr algn="ctr"/>
            <a:r>
              <a:rPr lang="en-US" b="1" dirty="0" smtClean="0">
                <a:solidFill>
                  <a:prstClr val="black"/>
                </a:solidFill>
              </a:rPr>
              <a:t>Void</a:t>
            </a:r>
            <a:endParaRPr lang="en-US" b="1" dirty="0">
              <a:solidFill>
                <a:prstClr val="black"/>
              </a:solidFill>
            </a:endParaRPr>
          </a:p>
        </p:txBody>
      </p:sp>
    </p:spTree>
    <p:extLst>
      <p:ext uri="{BB962C8B-B14F-4D97-AF65-F5344CB8AC3E}">
        <p14:creationId xmlns:p14="http://schemas.microsoft.com/office/powerpoint/2010/main" val="36751626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5943600" y="1371600"/>
            <a:ext cx="1202573" cy="369332"/>
          </a:xfrm>
          <a:prstGeom prst="rect">
            <a:avLst/>
          </a:prstGeom>
          <a:noFill/>
          <a:ln w="9525">
            <a:noFill/>
            <a:miter lim="800000"/>
            <a:headEnd/>
            <a:tailEnd/>
          </a:ln>
        </p:spPr>
        <p:txBody>
          <a:bodyPr wrap="none">
            <a:spAutoFit/>
          </a:bodyPr>
          <a:lstStyle/>
          <a:p>
            <a:r>
              <a:rPr lang="en-US" b="1" dirty="0" smtClean="0">
                <a:solidFill>
                  <a:prstClr val="black"/>
                </a:solidFill>
              </a:rPr>
              <a:t>4/08/2010</a:t>
            </a:r>
            <a:endParaRPr lang="en-US" b="1" dirty="0">
              <a:solidFill>
                <a:prstClr val="black"/>
              </a:solidFill>
            </a:endParaRPr>
          </a:p>
        </p:txBody>
      </p:sp>
      <p:pic>
        <p:nvPicPr>
          <p:cNvPr id="2050" name="Picture 2"/>
          <p:cNvPicPr>
            <a:picLocks noChangeAspect="1" noChangeArrowheads="1"/>
          </p:cNvPicPr>
          <p:nvPr/>
        </p:nvPicPr>
        <p:blipFill>
          <a:blip r:embed="rId3" cstate="print"/>
          <a:srcRect/>
          <a:stretch>
            <a:fillRect/>
          </a:stretch>
        </p:blipFill>
        <p:spPr bwMode="auto">
          <a:xfrm>
            <a:off x="152400" y="1828800"/>
            <a:ext cx="6153150" cy="3508508"/>
          </a:xfrm>
          <a:prstGeom prst="rect">
            <a:avLst/>
          </a:prstGeom>
          <a:noFill/>
          <a:ln w="28575">
            <a:solidFill>
              <a:schemeClr val="tx1"/>
            </a:solid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2209800" y="4419600"/>
            <a:ext cx="5586413" cy="1783488"/>
          </a:xfrm>
          <a:prstGeom prst="rect">
            <a:avLst/>
          </a:prstGeom>
          <a:noFill/>
          <a:ln w="28575">
            <a:solidFill>
              <a:schemeClr val="tx1"/>
            </a:solidFill>
            <a:miter lim="800000"/>
            <a:headEnd/>
            <a:tailEnd/>
          </a:ln>
        </p:spPr>
      </p:pic>
      <p:sp>
        <p:nvSpPr>
          <p:cNvPr id="5" name="TextBox 4"/>
          <p:cNvSpPr txBox="1"/>
          <p:nvPr/>
        </p:nvSpPr>
        <p:spPr>
          <a:xfrm>
            <a:off x="4876800" y="3276600"/>
            <a:ext cx="2621743" cy="1015663"/>
          </a:xfrm>
          <a:prstGeom prst="rect">
            <a:avLst/>
          </a:prstGeom>
          <a:solidFill>
            <a:srgbClr val="66CE20"/>
          </a:solidFill>
          <a:ln w="28575">
            <a:solidFill>
              <a:schemeClr val="tx1"/>
            </a:solidFill>
          </a:ln>
          <a:scene3d>
            <a:camera prst="orthographicFront"/>
            <a:lightRig rig="threePt" dir="t"/>
          </a:scene3d>
          <a:sp3d>
            <a:bevelT w="165100" prst="coolSlant"/>
          </a:sp3d>
        </p:spPr>
        <p:txBody>
          <a:bodyPr wrap="none" rtlCol="0">
            <a:spAutoFit/>
          </a:bodyPr>
          <a:lstStyle/>
          <a:p>
            <a:pPr algn="ctr"/>
            <a:r>
              <a:rPr lang="en-US" sz="2400" b="1" dirty="0" smtClean="0">
                <a:solidFill>
                  <a:prstClr val="black"/>
                </a:solidFill>
              </a:rPr>
              <a:t>VERIFY CK STATUS</a:t>
            </a:r>
          </a:p>
          <a:p>
            <a:pPr algn="ctr"/>
            <a:r>
              <a:rPr lang="en-US" b="1" dirty="0" smtClean="0">
                <a:solidFill>
                  <a:prstClr val="black"/>
                </a:solidFill>
              </a:rPr>
              <a:t>In Your Disbursement File</a:t>
            </a:r>
          </a:p>
          <a:p>
            <a:pPr algn="ctr"/>
            <a:r>
              <a:rPr lang="en-US" b="1" dirty="0" smtClean="0">
                <a:solidFill>
                  <a:prstClr val="black"/>
                </a:solidFill>
              </a:rPr>
              <a:t>On The Checks Tab</a:t>
            </a:r>
            <a:endParaRPr lang="en-US" b="1" dirty="0">
              <a:solidFill>
                <a:prstClr val="black"/>
              </a:solidFill>
            </a:endParaRPr>
          </a:p>
        </p:txBody>
      </p:sp>
      <p:sp>
        <p:nvSpPr>
          <p:cNvPr id="6" name="Rounded Rectangle 5"/>
          <p:cNvSpPr/>
          <p:nvPr/>
        </p:nvSpPr>
        <p:spPr>
          <a:xfrm>
            <a:off x="685800" y="2819400"/>
            <a:ext cx="1828800" cy="685800"/>
          </a:xfrm>
          <a:prstGeom prst="roundRect">
            <a:avLst/>
          </a:prstGeom>
          <a:solidFill>
            <a:srgbClr val="9751CB"/>
          </a:solidFill>
          <a:ln w="28575">
            <a:solidFill>
              <a:schemeClr val="tx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extBox 6"/>
          <p:cNvSpPr txBox="1"/>
          <p:nvPr/>
        </p:nvSpPr>
        <p:spPr>
          <a:xfrm>
            <a:off x="762000" y="2819400"/>
            <a:ext cx="1726883" cy="646331"/>
          </a:xfrm>
          <a:prstGeom prst="rect">
            <a:avLst/>
          </a:prstGeom>
          <a:noFill/>
        </p:spPr>
        <p:txBody>
          <a:bodyPr wrap="none" rtlCol="0">
            <a:spAutoFit/>
          </a:bodyPr>
          <a:lstStyle/>
          <a:p>
            <a:pPr algn="ctr"/>
            <a:r>
              <a:rPr lang="en-US" b="1" dirty="0" smtClean="0">
                <a:solidFill>
                  <a:prstClr val="black"/>
                </a:solidFill>
              </a:rPr>
              <a:t>Red Diamonds</a:t>
            </a:r>
          </a:p>
          <a:p>
            <a:pPr algn="ctr"/>
            <a:r>
              <a:rPr lang="en-US" b="1" dirty="0" smtClean="0">
                <a:solidFill>
                  <a:prstClr val="black"/>
                </a:solidFill>
              </a:rPr>
              <a:t>Indicate Activity</a:t>
            </a:r>
            <a:endParaRPr lang="en-US" b="1" dirty="0">
              <a:solidFill>
                <a:prstClr val="black"/>
              </a:solidFill>
            </a:endParaRPr>
          </a:p>
        </p:txBody>
      </p:sp>
      <p:sp>
        <p:nvSpPr>
          <p:cNvPr id="8" name="Left Arrow 7"/>
          <p:cNvSpPr/>
          <p:nvPr/>
        </p:nvSpPr>
        <p:spPr>
          <a:xfrm>
            <a:off x="7772400" y="5105400"/>
            <a:ext cx="1752600" cy="1066800"/>
          </a:xfrm>
          <a:prstGeom prst="leftArrow">
            <a:avLst/>
          </a:prstGeom>
          <a:solidFill>
            <a:srgbClr val="C00000"/>
          </a:solidFill>
          <a:ln w="28575">
            <a:solidFill>
              <a:schemeClr val="bg1"/>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Ck Detail </a:t>
            </a:r>
            <a:endParaRPr lang="en-US" dirty="0">
              <a:solidFill>
                <a:prstClr val="white"/>
              </a:solidFill>
            </a:endParaRPr>
          </a:p>
        </p:txBody>
      </p:sp>
      <p:pic>
        <p:nvPicPr>
          <p:cNvPr id="9" name="Picture 4"/>
          <p:cNvPicPr>
            <a:picLocks noChangeAspect="1" noChangeArrowheads="1"/>
          </p:cNvPicPr>
          <p:nvPr/>
        </p:nvPicPr>
        <p:blipFill>
          <a:blip r:embed="rId5" cstate="print"/>
          <a:srcRect/>
          <a:stretch>
            <a:fillRect/>
          </a:stretch>
        </p:blipFill>
        <p:spPr bwMode="auto">
          <a:xfrm>
            <a:off x="8077200" y="5410200"/>
            <a:ext cx="161925" cy="342900"/>
          </a:xfrm>
          <a:prstGeom prst="rect">
            <a:avLst/>
          </a:prstGeom>
          <a:noFill/>
          <a:ln w="9525">
            <a:noFill/>
            <a:miter lim="800000"/>
            <a:headEnd/>
            <a:tailEnd/>
          </a:ln>
        </p:spPr>
      </p:pic>
      <p:sp>
        <p:nvSpPr>
          <p:cNvPr id="10" name="TextBox 9"/>
          <p:cNvSpPr txBox="1"/>
          <p:nvPr/>
        </p:nvSpPr>
        <p:spPr>
          <a:xfrm>
            <a:off x="3886200" y="1828800"/>
            <a:ext cx="2353401" cy="369332"/>
          </a:xfrm>
          <a:prstGeom prst="rect">
            <a:avLst/>
          </a:prstGeom>
          <a:solidFill>
            <a:srgbClr val="F3F30D"/>
          </a:solidFill>
          <a:ln w="28575">
            <a:solidFill>
              <a:schemeClr val="tx1"/>
            </a:solidFill>
          </a:ln>
          <a:scene3d>
            <a:camera prst="orthographicFront"/>
            <a:lightRig rig="threePt" dir="t"/>
          </a:scene3d>
          <a:sp3d>
            <a:bevelT w="165100" prst="coolSlant"/>
          </a:sp3d>
        </p:spPr>
        <p:txBody>
          <a:bodyPr wrap="none" rtlCol="0">
            <a:spAutoFit/>
          </a:bodyPr>
          <a:lstStyle/>
          <a:p>
            <a:r>
              <a:rPr lang="en-US" b="1" dirty="0" smtClean="0">
                <a:solidFill>
                  <a:prstClr val="black"/>
                </a:solidFill>
              </a:rPr>
              <a:t>VERIFY CHECK STATUS!</a:t>
            </a:r>
            <a:endParaRPr lang="en-US" b="1" dirty="0">
              <a:solidFill>
                <a:prstClr val="black"/>
              </a:solidFill>
            </a:endParaRPr>
          </a:p>
        </p:txBody>
      </p:sp>
    </p:spTree>
    <p:extLst>
      <p:ext uri="{BB962C8B-B14F-4D97-AF65-F5344CB8AC3E}">
        <p14:creationId xmlns:p14="http://schemas.microsoft.com/office/powerpoint/2010/main" val="3598757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122" name="Picture 1" descr="image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8" y="0"/>
            <a:ext cx="10054771" cy="685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154434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1753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 name="TextBox 11"/>
          <p:cNvSpPr txBox="1"/>
          <p:nvPr/>
        </p:nvSpPr>
        <p:spPr>
          <a:xfrm>
            <a:off x="4038600" y="1335314"/>
            <a:ext cx="3115533" cy="369332"/>
          </a:xfrm>
          <a:prstGeom prst="rect">
            <a:avLst/>
          </a:prstGeom>
          <a:noFill/>
        </p:spPr>
        <p:txBody>
          <a:bodyPr wrap="none" rtlCol="0">
            <a:spAutoFit/>
          </a:bodyPr>
          <a:lstStyle/>
          <a:p>
            <a:r>
              <a:rPr lang="en-US" b="1" dirty="0" smtClean="0"/>
              <a:t>Impact Info &amp; Tips 01/07/2014</a:t>
            </a:r>
            <a:endParaRPr lang="en-US" b="1" dirty="0"/>
          </a:p>
        </p:txBody>
      </p:sp>
      <p:sp>
        <p:nvSpPr>
          <p:cNvPr id="13" name="TextBox 12"/>
          <p:cNvSpPr txBox="1"/>
          <p:nvPr/>
        </p:nvSpPr>
        <p:spPr>
          <a:xfrm>
            <a:off x="158480" y="1837811"/>
            <a:ext cx="7974555" cy="1569660"/>
          </a:xfrm>
          <a:prstGeom prst="rect">
            <a:avLst/>
          </a:prstGeom>
          <a:solidFill>
            <a:srgbClr val="FFFF00"/>
          </a:solidFill>
          <a:ln w="3175">
            <a:noFill/>
          </a:ln>
          <a:effectLst>
            <a:glow rad="228600">
              <a:schemeClr val="accent2">
                <a:satMod val="175000"/>
                <a:alpha val="40000"/>
              </a:schemeClr>
            </a:glow>
          </a:effectLst>
          <a:scene3d>
            <a:camera prst="orthographicFront"/>
            <a:lightRig rig="threePt" dir="t"/>
          </a:scene3d>
          <a:sp3d>
            <a:bevelT/>
          </a:sp3d>
        </p:spPr>
        <p:txBody>
          <a:bodyPr wrap="none" rtlCol="0">
            <a:spAutoFit/>
          </a:bodyPr>
          <a:lstStyle/>
          <a:p>
            <a:pPr algn="ctr"/>
            <a:r>
              <a:rPr lang="en-US" sz="2400" b="1" dirty="0" smtClean="0"/>
              <a:t>A Seller Charge on the Same Line </a:t>
            </a:r>
          </a:p>
          <a:p>
            <a:pPr algn="ctr"/>
            <a:r>
              <a:rPr lang="en-US" sz="2400" b="1" dirty="0" smtClean="0"/>
              <a:t>As a Rolled-Up Buyer Charge  Becomes Inactive </a:t>
            </a:r>
          </a:p>
          <a:p>
            <a:pPr algn="ctr"/>
            <a:r>
              <a:rPr lang="en-US" sz="2400" b="1" dirty="0" smtClean="0"/>
              <a:t>It Will Not Show on the HUD or Settlement Statement</a:t>
            </a:r>
          </a:p>
          <a:p>
            <a:pPr algn="ctr"/>
            <a:r>
              <a:rPr lang="en-US" sz="2400" b="1" dirty="0" smtClean="0"/>
              <a:t>The Amount Will Not Be Subtracted From The Seller’s Refund</a:t>
            </a:r>
          </a:p>
        </p:txBody>
      </p:sp>
      <p:pic>
        <p:nvPicPr>
          <p:cNvPr id="15" name="Picture 14"/>
          <p:cNvPicPr>
            <a:picLocks noChangeAspect="1"/>
          </p:cNvPicPr>
          <p:nvPr/>
        </p:nvPicPr>
        <p:blipFill>
          <a:blip r:embed="rId3"/>
          <a:stretch>
            <a:fillRect/>
          </a:stretch>
        </p:blipFill>
        <p:spPr>
          <a:xfrm>
            <a:off x="132689" y="5410200"/>
            <a:ext cx="4152900" cy="523875"/>
          </a:xfrm>
          <a:prstGeom prst="rect">
            <a:avLst/>
          </a:prstGeom>
          <a:effectLst>
            <a:glow rad="228600">
              <a:schemeClr val="accent4">
                <a:satMod val="175000"/>
                <a:alpha val="40000"/>
              </a:schemeClr>
            </a:glow>
          </a:effectLst>
        </p:spPr>
      </p:pic>
      <p:pic>
        <p:nvPicPr>
          <p:cNvPr id="16" name="Picture 15"/>
          <p:cNvPicPr>
            <a:picLocks noChangeAspect="1"/>
          </p:cNvPicPr>
          <p:nvPr/>
        </p:nvPicPr>
        <p:blipFill>
          <a:blip r:embed="rId4"/>
          <a:stretch>
            <a:fillRect/>
          </a:stretch>
        </p:blipFill>
        <p:spPr>
          <a:xfrm>
            <a:off x="4306691" y="5429250"/>
            <a:ext cx="3933825" cy="504825"/>
          </a:xfrm>
          <a:prstGeom prst="rect">
            <a:avLst/>
          </a:prstGeom>
          <a:effectLst>
            <a:glow rad="228600">
              <a:schemeClr val="accent4">
                <a:satMod val="175000"/>
                <a:alpha val="40000"/>
              </a:schemeClr>
            </a:glow>
          </a:effectLst>
        </p:spPr>
      </p:pic>
      <p:sp>
        <p:nvSpPr>
          <p:cNvPr id="17" name="TextBox 16"/>
          <p:cNvSpPr txBox="1"/>
          <p:nvPr/>
        </p:nvSpPr>
        <p:spPr>
          <a:xfrm>
            <a:off x="40483" y="3757747"/>
            <a:ext cx="2450736" cy="369332"/>
          </a:xfrm>
          <a:prstGeom prst="rect">
            <a:avLst/>
          </a:prstGeom>
          <a:solidFill>
            <a:srgbClr val="1CC1D2"/>
          </a:solidFill>
          <a:ln w="28575">
            <a:noFill/>
          </a:ln>
          <a:scene3d>
            <a:camera prst="orthographicFront"/>
            <a:lightRig rig="threePt" dir="t"/>
          </a:scene3d>
          <a:sp3d>
            <a:bevelT/>
          </a:sp3d>
        </p:spPr>
        <p:txBody>
          <a:bodyPr wrap="none" rtlCol="0">
            <a:spAutoFit/>
          </a:bodyPr>
          <a:lstStyle/>
          <a:p>
            <a:r>
              <a:rPr lang="en-US" b="1" dirty="0" smtClean="0"/>
              <a:t>Wrong Method of Entry</a:t>
            </a:r>
            <a:endParaRPr lang="en-US" b="1" dirty="0"/>
          </a:p>
        </p:txBody>
      </p:sp>
      <p:sp>
        <p:nvSpPr>
          <p:cNvPr id="18" name="TextBox 17"/>
          <p:cNvSpPr txBox="1"/>
          <p:nvPr/>
        </p:nvSpPr>
        <p:spPr>
          <a:xfrm>
            <a:off x="30699" y="4926364"/>
            <a:ext cx="2510174" cy="369332"/>
          </a:xfrm>
          <a:prstGeom prst="rect">
            <a:avLst/>
          </a:prstGeom>
          <a:solidFill>
            <a:srgbClr val="9751CB"/>
          </a:solidFill>
          <a:scene3d>
            <a:camera prst="orthographicFront"/>
            <a:lightRig rig="threePt" dir="t"/>
          </a:scene3d>
          <a:sp3d>
            <a:bevelT/>
          </a:sp3d>
        </p:spPr>
        <p:txBody>
          <a:bodyPr wrap="none" rtlCol="0">
            <a:spAutoFit/>
          </a:bodyPr>
          <a:lstStyle/>
          <a:p>
            <a:r>
              <a:rPr lang="en-US" b="1" dirty="0" smtClean="0"/>
              <a:t>Correct Method of Entry</a:t>
            </a:r>
            <a:endParaRPr lang="en-US" b="1" dirty="0"/>
          </a:p>
        </p:txBody>
      </p:sp>
      <p:pic>
        <p:nvPicPr>
          <p:cNvPr id="30" name="Picture 29" descr="Happy1 Thumbs Up.bmp"/>
          <p:cNvPicPr>
            <a:picLocks noChangeAspect="1"/>
          </p:cNvPicPr>
          <p:nvPr/>
        </p:nvPicPr>
        <p:blipFill>
          <a:blip r:embed="rId5" cstate="print"/>
          <a:stretch>
            <a:fillRect/>
          </a:stretch>
        </p:blipFill>
        <p:spPr>
          <a:xfrm>
            <a:off x="7268473" y="1451505"/>
            <a:ext cx="1371600" cy="1171136"/>
          </a:xfrm>
          <a:prstGeom prst="rect">
            <a:avLst/>
          </a:prstGeom>
          <a:ln w="28575">
            <a:solidFill>
              <a:schemeClr val="bg1">
                <a:lumMod val="65000"/>
              </a:schemeClr>
            </a:solidFill>
          </a:ln>
          <a:effectLst>
            <a:glow rad="228600">
              <a:schemeClr val="accent2">
                <a:satMod val="175000"/>
                <a:alpha val="40000"/>
              </a:schemeClr>
            </a:glow>
          </a:effectLst>
          <a:scene3d>
            <a:camera prst="orthographicFront"/>
            <a:lightRig rig="threePt" dir="t"/>
          </a:scene3d>
          <a:sp3d>
            <a:bevelT w="165100" prst="coolSlant"/>
          </a:sp3d>
        </p:spPr>
      </p:pic>
      <p:pic>
        <p:nvPicPr>
          <p:cNvPr id="19" name="Picture 18"/>
          <p:cNvPicPr>
            <a:picLocks noChangeAspect="1"/>
          </p:cNvPicPr>
          <p:nvPr/>
        </p:nvPicPr>
        <p:blipFill>
          <a:blip r:embed="rId6"/>
          <a:stretch>
            <a:fillRect/>
          </a:stretch>
        </p:blipFill>
        <p:spPr>
          <a:xfrm>
            <a:off x="40483" y="4291722"/>
            <a:ext cx="4195655" cy="301776"/>
          </a:xfrm>
          <a:prstGeom prst="rect">
            <a:avLst/>
          </a:prstGeom>
          <a:effectLst>
            <a:glow rad="228600">
              <a:schemeClr val="accent5">
                <a:satMod val="175000"/>
                <a:alpha val="40000"/>
              </a:schemeClr>
            </a:glow>
          </a:effectLst>
        </p:spPr>
      </p:pic>
      <p:pic>
        <p:nvPicPr>
          <p:cNvPr id="20" name="Picture 19"/>
          <p:cNvPicPr>
            <a:picLocks noChangeAspect="1"/>
          </p:cNvPicPr>
          <p:nvPr/>
        </p:nvPicPr>
        <p:blipFill>
          <a:blip r:embed="rId7"/>
          <a:stretch>
            <a:fillRect/>
          </a:stretch>
        </p:blipFill>
        <p:spPr>
          <a:xfrm>
            <a:off x="4236138" y="4291722"/>
            <a:ext cx="4004378" cy="274138"/>
          </a:xfrm>
          <a:prstGeom prst="rect">
            <a:avLst/>
          </a:prstGeom>
          <a:effectLst>
            <a:glow rad="228600">
              <a:schemeClr val="accent5">
                <a:satMod val="175000"/>
                <a:alpha val="40000"/>
              </a:schemeClr>
            </a:glow>
          </a:effectLst>
        </p:spPr>
      </p:pic>
    </p:spTree>
    <p:extLst>
      <p:ext uri="{BB962C8B-B14F-4D97-AF65-F5344CB8AC3E}">
        <p14:creationId xmlns:p14="http://schemas.microsoft.com/office/powerpoint/2010/main" val="3267408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TextBox 6"/>
          <p:cNvSpPr txBox="1">
            <a:spLocks noChangeArrowheads="1"/>
          </p:cNvSpPr>
          <p:nvPr/>
        </p:nvSpPr>
        <p:spPr bwMode="auto">
          <a:xfrm>
            <a:off x="6342610" y="465438"/>
            <a:ext cx="1319592" cy="369332"/>
          </a:xfrm>
          <a:prstGeom prst="rect">
            <a:avLst/>
          </a:prstGeom>
          <a:noFill/>
          <a:ln w="9525">
            <a:noFill/>
            <a:miter lim="800000"/>
            <a:headEnd/>
            <a:tailEnd/>
          </a:ln>
        </p:spPr>
        <p:txBody>
          <a:bodyPr wrap="none">
            <a:spAutoFit/>
          </a:bodyPr>
          <a:lstStyle/>
          <a:p>
            <a:r>
              <a:rPr lang="en-US" b="1" dirty="0" smtClean="0"/>
              <a:t>11/19/2013</a:t>
            </a:r>
            <a:endParaRPr lang="en-US" b="1" dirty="0"/>
          </a:p>
        </p:txBody>
      </p:sp>
      <p:pic>
        <p:nvPicPr>
          <p:cNvPr id="30" name="Picture 29" descr="Happy1 Thumbs Up.bmp"/>
          <p:cNvPicPr>
            <a:picLocks noChangeAspect="1"/>
          </p:cNvPicPr>
          <p:nvPr/>
        </p:nvPicPr>
        <p:blipFill>
          <a:blip r:embed="rId3" cstate="print"/>
          <a:stretch>
            <a:fillRect/>
          </a:stretch>
        </p:blipFill>
        <p:spPr>
          <a:xfrm>
            <a:off x="7662202" y="1155364"/>
            <a:ext cx="1371600" cy="1171136"/>
          </a:xfrm>
          <a:prstGeom prst="rect">
            <a:avLst/>
          </a:prstGeom>
          <a:ln w="28575">
            <a:solidFill>
              <a:schemeClr val="bg1">
                <a:lumMod val="65000"/>
              </a:schemeClr>
            </a:solidFill>
          </a:ln>
          <a:effectLst>
            <a:glow rad="228600">
              <a:schemeClr val="accent4">
                <a:satMod val="175000"/>
                <a:alpha val="40000"/>
              </a:schemeClr>
            </a:glow>
          </a:effectLst>
          <a:scene3d>
            <a:camera prst="orthographicFront"/>
            <a:lightRig rig="threePt" dir="t"/>
          </a:scene3d>
          <a:sp3d>
            <a:bevelT w="165100" prst="coolSlant"/>
          </a:sp3d>
        </p:spPr>
      </p:pic>
      <p:sp>
        <p:nvSpPr>
          <p:cNvPr id="2" name="TextBox 1"/>
          <p:cNvSpPr txBox="1"/>
          <p:nvPr/>
        </p:nvSpPr>
        <p:spPr>
          <a:xfrm>
            <a:off x="134816" y="4479351"/>
            <a:ext cx="8704384" cy="2308324"/>
          </a:xfrm>
          <a:prstGeom prst="rect">
            <a:avLst/>
          </a:prstGeom>
          <a:solidFill>
            <a:schemeClr val="accent4">
              <a:lumMod val="40000"/>
              <a:lumOff val="60000"/>
            </a:schemeClr>
          </a:solidFill>
          <a:ln w="28575">
            <a:solidFill>
              <a:schemeClr val="tx1"/>
            </a:solidFill>
          </a:ln>
          <a:effectLst>
            <a:glow rad="228600">
              <a:schemeClr val="accent3">
                <a:satMod val="175000"/>
                <a:alpha val="40000"/>
              </a:schemeClr>
            </a:glow>
          </a:effectLst>
          <a:scene3d>
            <a:camera prst="orthographicFront"/>
            <a:lightRig rig="threePt" dir="t"/>
          </a:scene3d>
          <a:sp3d>
            <a:bevelT/>
          </a:sp3d>
        </p:spPr>
        <p:txBody>
          <a:bodyPr wrap="square" rtlCol="0">
            <a:spAutoFit/>
          </a:bodyPr>
          <a:lstStyle/>
          <a:p>
            <a:pPr marL="342900" indent="-342900">
              <a:buFont typeface="+mj-lt"/>
              <a:buAutoNum type="arabicPeriod"/>
            </a:pPr>
            <a:r>
              <a:rPr lang="en-US" b="1" dirty="0" smtClean="0"/>
              <a:t>Order Type:  Escrow Only</a:t>
            </a:r>
          </a:p>
          <a:p>
            <a:pPr marL="342900" indent="-342900">
              <a:buFont typeface="+mj-lt"/>
              <a:buAutoNum type="arabicPeriod"/>
            </a:pPr>
            <a:r>
              <a:rPr lang="en-US" b="1" dirty="0" smtClean="0"/>
              <a:t>Add  Outside Title </a:t>
            </a:r>
            <a:r>
              <a:rPr lang="en-US" b="1" dirty="0"/>
              <a:t>C</a:t>
            </a:r>
            <a:r>
              <a:rPr lang="en-US" b="1" dirty="0" smtClean="0"/>
              <a:t>ompany ‘s Name to </a:t>
            </a:r>
            <a:r>
              <a:rPr lang="en-US" b="1" dirty="0"/>
              <a:t>Title </a:t>
            </a:r>
            <a:r>
              <a:rPr lang="en-US" b="1" dirty="0" smtClean="0"/>
              <a:t>Information </a:t>
            </a:r>
            <a:r>
              <a:rPr lang="en-US" b="1" dirty="0"/>
              <a:t>Screen </a:t>
            </a:r>
            <a:r>
              <a:rPr lang="en-US" b="1" dirty="0" smtClean="0"/>
              <a:t>in Initial Questions</a:t>
            </a:r>
            <a:endParaRPr lang="en-US" b="1" dirty="0"/>
          </a:p>
          <a:p>
            <a:pPr marL="342900" indent="-342900">
              <a:buFont typeface="+mj-lt"/>
              <a:buAutoNum type="arabicPeriod"/>
            </a:pPr>
            <a:r>
              <a:rPr lang="en-US" b="1" dirty="0" smtClean="0"/>
              <a:t>Line </a:t>
            </a:r>
            <a:r>
              <a:rPr lang="en-US" b="1" dirty="0"/>
              <a:t>1103 &amp; 1104 </a:t>
            </a:r>
            <a:r>
              <a:rPr lang="en-US" b="1" dirty="0" smtClean="0"/>
              <a:t>are to </a:t>
            </a:r>
            <a:r>
              <a:rPr lang="en-US" b="1" dirty="0"/>
              <a:t>:</a:t>
            </a:r>
            <a:r>
              <a:rPr lang="en-US" b="1" dirty="0" smtClean="0"/>
              <a:t>TC</a:t>
            </a:r>
            <a:endParaRPr lang="en-US" b="1" dirty="0"/>
          </a:p>
          <a:p>
            <a:pPr marL="342900" indent="-342900">
              <a:buFont typeface="+mj-lt"/>
              <a:buAutoNum type="arabicPeriod"/>
            </a:pPr>
            <a:r>
              <a:rPr lang="en-US" b="1" dirty="0" smtClean="0"/>
              <a:t>Add Additional Charge in each policy screen with Description as Revenue Sharing  with Vendor’s  %  of the premium as a charge to either the Buyer or Seller</a:t>
            </a:r>
            <a:endParaRPr lang="en-US" b="1" dirty="0"/>
          </a:p>
          <a:p>
            <a:pPr marL="342900" indent="-342900">
              <a:buFont typeface="+mj-lt"/>
              <a:buAutoNum type="arabicPeriod"/>
            </a:pPr>
            <a:r>
              <a:rPr lang="en-US" b="1" dirty="0" smtClean="0"/>
              <a:t>Line 1102:  Add Additional Charge </a:t>
            </a:r>
            <a:r>
              <a:rPr lang="en-US" b="1" dirty="0" err="1" smtClean="0"/>
              <a:t>iwith</a:t>
            </a:r>
            <a:r>
              <a:rPr lang="en-US" b="1" dirty="0" smtClean="0"/>
              <a:t> description as Revenue Sharing with PCT’s % of the premium as a charge to either the Buyer or Seller. </a:t>
            </a:r>
            <a:r>
              <a:rPr lang="en-US" b="1" dirty="0">
                <a:solidFill>
                  <a:srgbClr val="FF0000"/>
                </a:solidFill>
              </a:rPr>
              <a:t>Always </a:t>
            </a:r>
            <a:r>
              <a:rPr lang="en-US" b="1" dirty="0" smtClean="0">
                <a:solidFill>
                  <a:srgbClr val="FF0000"/>
                </a:solidFill>
              </a:rPr>
              <a:t>use income code</a:t>
            </a:r>
            <a:r>
              <a:rPr lang="en-US" b="1" dirty="0" smtClean="0"/>
              <a:t> </a:t>
            </a:r>
            <a:r>
              <a:rPr lang="en-US" b="1" dirty="0">
                <a:solidFill>
                  <a:srgbClr val="FF0000"/>
                </a:solidFill>
              </a:rPr>
              <a:t>6648 – Revenue Sharing </a:t>
            </a:r>
            <a:r>
              <a:rPr lang="en-US" b="1" dirty="0" err="1">
                <a:solidFill>
                  <a:srgbClr val="FF0000"/>
                </a:solidFill>
              </a:rPr>
              <a:t>Inc</a:t>
            </a:r>
            <a:r>
              <a:rPr lang="en-US" b="1" dirty="0">
                <a:solidFill>
                  <a:srgbClr val="FF0000"/>
                </a:solidFill>
              </a:rPr>
              <a:t> FNF</a:t>
            </a:r>
            <a:r>
              <a:rPr lang="en-US" b="1" dirty="0"/>
              <a:t> </a:t>
            </a:r>
          </a:p>
        </p:txBody>
      </p:sp>
      <p:sp>
        <p:nvSpPr>
          <p:cNvPr id="11" name="Rectangle 10"/>
          <p:cNvSpPr/>
          <p:nvPr/>
        </p:nvSpPr>
        <p:spPr>
          <a:xfrm>
            <a:off x="1447800" y="1456015"/>
            <a:ext cx="2186146" cy="28491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905000" y="1515808"/>
            <a:ext cx="4692760" cy="400110"/>
          </a:xfrm>
          <a:prstGeom prst="rect">
            <a:avLst/>
          </a:prstGeom>
          <a:solidFill>
            <a:srgbClr val="99FF33"/>
          </a:solidFill>
          <a:ln w="28575">
            <a:solidFill>
              <a:schemeClr val="tx1"/>
            </a:solidFill>
          </a:ln>
          <a:scene3d>
            <a:camera prst="orthographicFront"/>
            <a:lightRig rig="threePt" dir="t"/>
          </a:scene3d>
          <a:sp3d>
            <a:bevelT/>
          </a:sp3d>
        </p:spPr>
        <p:txBody>
          <a:bodyPr wrap="none" rtlCol="0">
            <a:spAutoFit/>
          </a:bodyPr>
          <a:lstStyle/>
          <a:p>
            <a:r>
              <a:rPr lang="en-US" sz="2000" b="1" dirty="0" smtClean="0"/>
              <a:t>REVENUE SHARING </a:t>
            </a:r>
            <a:r>
              <a:rPr lang="en-US" sz="2000" b="1" dirty="0" smtClean="0">
                <a:solidFill>
                  <a:srgbClr val="FF0000"/>
                </a:solidFill>
              </a:rPr>
              <a:t>FOR FNF COMPANIES</a:t>
            </a:r>
            <a:endParaRPr lang="en-US" sz="2000" b="1" dirty="0">
              <a:solidFill>
                <a:srgbClr val="FF0000"/>
              </a:solidFill>
            </a:endParaRPr>
          </a:p>
        </p:txBody>
      </p:sp>
      <p:sp>
        <p:nvSpPr>
          <p:cNvPr id="12" name="TextBox 11"/>
          <p:cNvSpPr txBox="1"/>
          <p:nvPr/>
        </p:nvSpPr>
        <p:spPr>
          <a:xfrm>
            <a:off x="4376012" y="475451"/>
            <a:ext cx="1927707" cy="369332"/>
          </a:xfrm>
          <a:prstGeom prst="rect">
            <a:avLst/>
          </a:prstGeom>
          <a:noFill/>
        </p:spPr>
        <p:txBody>
          <a:bodyPr wrap="none" rtlCol="0">
            <a:spAutoFit/>
          </a:bodyPr>
          <a:lstStyle/>
          <a:p>
            <a:r>
              <a:rPr lang="en-US" b="1" dirty="0" smtClean="0"/>
              <a:t>Impact Info &amp; Tips</a:t>
            </a:r>
            <a:endParaRPr lang="en-US" b="1" dirty="0"/>
          </a:p>
        </p:txBody>
      </p:sp>
      <p:sp>
        <p:nvSpPr>
          <p:cNvPr id="3" name="TextBox 2"/>
          <p:cNvSpPr txBox="1"/>
          <p:nvPr/>
        </p:nvSpPr>
        <p:spPr>
          <a:xfrm>
            <a:off x="4024312" y="2874385"/>
            <a:ext cx="1309688" cy="246221"/>
          </a:xfrm>
          <a:prstGeom prst="rect">
            <a:avLst/>
          </a:prstGeom>
          <a:solidFill>
            <a:schemeClr val="bg1"/>
          </a:solidFill>
          <a:ln w="28575">
            <a:solidFill>
              <a:schemeClr val="bg1">
                <a:lumMod val="85000"/>
              </a:schemeClr>
            </a:solidFill>
          </a:ln>
        </p:spPr>
        <p:txBody>
          <a:bodyPr wrap="square" rtlCol="0">
            <a:spAutoFit/>
          </a:bodyPr>
          <a:lstStyle/>
          <a:p>
            <a:r>
              <a:rPr lang="en-US" sz="1000" dirty="0" smtClean="0"/>
              <a:t>Revenue Sharing</a:t>
            </a:r>
            <a:endParaRPr lang="en-US" sz="1000" dirty="0"/>
          </a:p>
        </p:txBody>
      </p:sp>
      <p:pic>
        <p:nvPicPr>
          <p:cNvPr id="6" name="Picture 5"/>
          <p:cNvPicPr>
            <a:picLocks noChangeAspect="1"/>
          </p:cNvPicPr>
          <p:nvPr/>
        </p:nvPicPr>
        <p:blipFill>
          <a:blip r:embed="rId4"/>
          <a:stretch>
            <a:fillRect/>
          </a:stretch>
        </p:blipFill>
        <p:spPr>
          <a:xfrm>
            <a:off x="6781800" y="3698932"/>
            <a:ext cx="2619375" cy="1019175"/>
          </a:xfrm>
          <a:prstGeom prst="rect">
            <a:avLst/>
          </a:prstGeom>
          <a:ln w="28575">
            <a:solidFill>
              <a:schemeClr val="tx1"/>
            </a:solidFill>
          </a:ln>
        </p:spPr>
      </p:pic>
      <p:pic>
        <p:nvPicPr>
          <p:cNvPr id="13" name="Picture 12"/>
          <p:cNvPicPr>
            <a:picLocks noChangeAspect="1"/>
          </p:cNvPicPr>
          <p:nvPr/>
        </p:nvPicPr>
        <p:blipFill>
          <a:blip r:embed="rId5"/>
          <a:stretch>
            <a:fillRect/>
          </a:stretch>
        </p:blipFill>
        <p:spPr>
          <a:xfrm>
            <a:off x="134815" y="2043341"/>
            <a:ext cx="6036127" cy="2261024"/>
          </a:xfrm>
          <a:prstGeom prst="rect">
            <a:avLst/>
          </a:prstGeom>
          <a:ln w="28575">
            <a:solidFill>
              <a:schemeClr val="tx1"/>
            </a:solidFill>
          </a:ln>
        </p:spPr>
      </p:pic>
      <p:pic>
        <p:nvPicPr>
          <p:cNvPr id="10" name="Picture 9"/>
          <p:cNvPicPr>
            <a:picLocks noChangeAspect="1"/>
          </p:cNvPicPr>
          <p:nvPr/>
        </p:nvPicPr>
        <p:blipFill>
          <a:blip r:embed="rId6"/>
          <a:stretch>
            <a:fillRect/>
          </a:stretch>
        </p:blipFill>
        <p:spPr>
          <a:xfrm>
            <a:off x="3998912" y="2550941"/>
            <a:ext cx="4010025" cy="1057275"/>
          </a:xfrm>
          <a:prstGeom prst="rect">
            <a:avLst/>
          </a:prstGeom>
          <a:ln w="28575">
            <a:solidFill>
              <a:schemeClr val="tx1"/>
            </a:solidFill>
          </a:ln>
        </p:spPr>
      </p:pic>
    </p:spTree>
    <p:extLst>
      <p:ext uri="{BB962C8B-B14F-4D97-AF65-F5344CB8AC3E}">
        <p14:creationId xmlns:p14="http://schemas.microsoft.com/office/powerpoint/2010/main" val="1419255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TextBox 6"/>
          <p:cNvSpPr txBox="1">
            <a:spLocks noChangeArrowheads="1"/>
          </p:cNvSpPr>
          <p:nvPr/>
        </p:nvSpPr>
        <p:spPr bwMode="auto">
          <a:xfrm>
            <a:off x="5943600" y="1371600"/>
            <a:ext cx="1319592" cy="369332"/>
          </a:xfrm>
          <a:prstGeom prst="rect">
            <a:avLst/>
          </a:prstGeom>
          <a:noFill/>
          <a:ln w="9525">
            <a:noFill/>
            <a:miter lim="800000"/>
            <a:headEnd/>
            <a:tailEnd/>
          </a:ln>
        </p:spPr>
        <p:txBody>
          <a:bodyPr wrap="none">
            <a:spAutoFit/>
          </a:bodyPr>
          <a:lstStyle/>
          <a:p>
            <a:r>
              <a:rPr lang="en-US" b="1" dirty="0" smtClean="0"/>
              <a:t>10/24/2013</a:t>
            </a:r>
            <a:endParaRPr lang="en-US" b="1" dirty="0"/>
          </a:p>
        </p:txBody>
      </p:sp>
      <p:sp>
        <p:nvSpPr>
          <p:cNvPr id="7" name="TextBox 6"/>
          <p:cNvSpPr txBox="1"/>
          <p:nvPr/>
        </p:nvSpPr>
        <p:spPr>
          <a:xfrm>
            <a:off x="1083412" y="2209800"/>
            <a:ext cx="5544531" cy="892552"/>
          </a:xfrm>
          <a:prstGeom prst="rect">
            <a:avLst/>
          </a:prstGeom>
          <a:solidFill>
            <a:srgbClr val="FFFF00"/>
          </a:solidFill>
          <a:ln w="28575">
            <a:solidFill>
              <a:schemeClr val="tx1"/>
            </a:solidFill>
          </a:ln>
          <a:effectLst>
            <a:glow rad="228600">
              <a:schemeClr val="accent6">
                <a:satMod val="175000"/>
                <a:alpha val="40000"/>
              </a:schemeClr>
            </a:glow>
          </a:effectLst>
          <a:scene3d>
            <a:camera prst="orthographicFront"/>
            <a:lightRig rig="threePt" dir="t"/>
          </a:scene3d>
          <a:sp3d>
            <a:bevelT w="165100" prst="coolSlant"/>
          </a:sp3d>
        </p:spPr>
        <p:txBody>
          <a:bodyPr wrap="none" rtlCol="0">
            <a:spAutoFit/>
          </a:bodyPr>
          <a:lstStyle/>
          <a:p>
            <a:pPr algn="ctr"/>
            <a:r>
              <a:rPr lang="en-US" sz="3200" b="1" dirty="0" smtClean="0"/>
              <a:t>Wires III &amp; Impact</a:t>
            </a:r>
          </a:p>
          <a:p>
            <a:pPr algn="ctr"/>
            <a:r>
              <a:rPr lang="en-US" sz="2000" b="1" dirty="0" smtClean="0"/>
              <a:t>When a Matched Wire Doesn’t Generate a Receipt</a:t>
            </a:r>
            <a:endParaRPr lang="en-US" sz="2000" b="1" dirty="0"/>
          </a:p>
        </p:txBody>
      </p:sp>
      <p:sp>
        <p:nvSpPr>
          <p:cNvPr id="2" name="TextBox 1"/>
          <p:cNvSpPr txBox="1"/>
          <p:nvPr/>
        </p:nvSpPr>
        <p:spPr>
          <a:xfrm>
            <a:off x="434236" y="3444949"/>
            <a:ext cx="6604116" cy="2677656"/>
          </a:xfrm>
          <a:prstGeom prst="rect">
            <a:avLst/>
          </a:prstGeom>
          <a:solidFill>
            <a:schemeClr val="tx2">
              <a:lumMod val="40000"/>
              <a:lumOff val="60000"/>
            </a:schemeClr>
          </a:solidFill>
          <a:ln w="28575">
            <a:solidFill>
              <a:schemeClr val="tx1"/>
            </a:solidFill>
          </a:ln>
          <a:effectLst>
            <a:glow rad="228600">
              <a:schemeClr val="accent1">
                <a:satMod val="175000"/>
                <a:alpha val="40000"/>
              </a:schemeClr>
            </a:glow>
          </a:effectLst>
          <a:scene3d>
            <a:camera prst="orthographicFront"/>
            <a:lightRig rig="threePt" dir="t"/>
          </a:scene3d>
          <a:sp3d>
            <a:bevelT/>
          </a:sp3d>
        </p:spPr>
        <p:txBody>
          <a:bodyPr wrap="none" rtlCol="0">
            <a:spAutoFit/>
          </a:bodyPr>
          <a:lstStyle/>
          <a:p>
            <a:pPr algn="ctr"/>
            <a:r>
              <a:rPr lang="en-US" b="1" dirty="0" smtClean="0"/>
              <a:t>When the Sending Bank Doesn’t Process the Wire Through</a:t>
            </a:r>
          </a:p>
          <a:p>
            <a:pPr algn="ctr"/>
            <a:r>
              <a:rPr lang="en-US" b="1" dirty="0" smtClean="0"/>
              <a:t>The Federal Reserve, There is No ABA Number for Impact</a:t>
            </a:r>
          </a:p>
          <a:p>
            <a:endParaRPr lang="en-US" b="1" dirty="0"/>
          </a:p>
          <a:p>
            <a:pPr algn="ctr"/>
            <a:r>
              <a:rPr lang="en-US" sz="2400" b="1" dirty="0" smtClean="0"/>
              <a:t>WATCH YOUR WIRES III MATCHED WIRES</a:t>
            </a:r>
          </a:p>
          <a:p>
            <a:pPr algn="ctr"/>
            <a:r>
              <a:rPr lang="en-US" b="1" dirty="0" smtClean="0"/>
              <a:t>When a Wire Is Matched in Wires III </a:t>
            </a:r>
          </a:p>
          <a:p>
            <a:pPr algn="ctr"/>
            <a:r>
              <a:rPr lang="en-US" b="1" dirty="0" smtClean="0"/>
              <a:t>Verify a WIN Receipt Has Been Entered Into Your File</a:t>
            </a:r>
          </a:p>
          <a:p>
            <a:endParaRPr lang="en-US" b="1" dirty="0" smtClean="0"/>
          </a:p>
          <a:p>
            <a:pPr algn="ctr"/>
            <a:r>
              <a:rPr lang="en-US" b="1" dirty="0" smtClean="0"/>
              <a:t>If No Receipt Was Entered, Contact OAC and They Will Complete</a:t>
            </a:r>
          </a:p>
          <a:p>
            <a:r>
              <a:rPr lang="en-US" b="1" dirty="0" smtClean="0"/>
              <a:t>The WIN Process Making Sure A WIN Receipt Appears in the Ledger</a:t>
            </a:r>
          </a:p>
        </p:txBody>
      </p:sp>
      <p:pic>
        <p:nvPicPr>
          <p:cNvPr id="30" name="Picture 29" descr="Happy1 Thumbs Up.bmp"/>
          <p:cNvPicPr>
            <a:picLocks noChangeAspect="1"/>
          </p:cNvPicPr>
          <p:nvPr/>
        </p:nvPicPr>
        <p:blipFill>
          <a:blip r:embed="rId3" cstate="print"/>
          <a:stretch>
            <a:fillRect/>
          </a:stretch>
        </p:blipFill>
        <p:spPr>
          <a:xfrm>
            <a:off x="6781800" y="3962400"/>
            <a:ext cx="1371600" cy="1171136"/>
          </a:xfrm>
          <a:prstGeom prst="rect">
            <a:avLst/>
          </a:prstGeom>
          <a:ln w="28575">
            <a:solidFill>
              <a:schemeClr val="bg1">
                <a:lumMod val="65000"/>
              </a:schemeClr>
            </a:solidFill>
          </a:ln>
          <a:effectLst>
            <a:glow rad="228600">
              <a:schemeClr val="accent4">
                <a:satMod val="175000"/>
                <a:alpha val="40000"/>
              </a:schemeClr>
            </a:glow>
          </a:effectLst>
          <a:scene3d>
            <a:camera prst="orthographicFront"/>
            <a:lightRig rig="threePt" dir="t"/>
          </a:scene3d>
          <a:sp3d>
            <a:bevelT w="165100" prst="coolSlant"/>
          </a:sp3d>
        </p:spPr>
      </p:pic>
    </p:spTree>
    <p:extLst>
      <p:ext uri="{BB962C8B-B14F-4D97-AF65-F5344CB8AC3E}">
        <p14:creationId xmlns:p14="http://schemas.microsoft.com/office/powerpoint/2010/main" val="33806355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6867</TotalTime>
  <Words>3424</Words>
  <Application>Microsoft Office PowerPoint</Application>
  <PresentationFormat>Custom</PresentationFormat>
  <Paragraphs>461</Paragraphs>
  <Slides>60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2" baseType="lpstr">
      <vt:lpstr>Office Theme</vt:lpstr>
      <vt:lpstr>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Sharon</dc:creator>
  <cp:lastModifiedBy>Sharon</cp:lastModifiedBy>
  <cp:revision>765</cp:revision>
  <dcterms:created xsi:type="dcterms:W3CDTF">2013-03-08T00:14:43Z</dcterms:created>
  <dcterms:modified xsi:type="dcterms:W3CDTF">2014-05-14T18:46:17Z</dcterms:modified>
</cp:coreProperties>
</file>