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59" r:id="rId5"/>
    <p:sldId id="260" r:id="rId6"/>
    <p:sldId id="258" r:id="rId7"/>
    <p:sldId id="257" r:id="rId8"/>
    <p:sldId id="256" r:id="rId9"/>
  </p:sldIdLst>
  <p:sldSz cx="11887200" cy="7315200"/>
  <p:notesSz cx="6858000" cy="9144000"/>
  <p:defaultTextStyle>
    <a:defPPr>
      <a:defRPr lang="en-US"/>
    </a:defPPr>
    <a:lvl1pPr marL="0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4155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8311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2466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76622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0777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64933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59088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53243" algn="l" defTabSz="9883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14" y="42"/>
      </p:cViewPr>
      <p:guideLst>
        <p:guide orient="horz" pos="2304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272459"/>
            <a:ext cx="101041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145280"/>
            <a:ext cx="83210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2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0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3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92953"/>
            <a:ext cx="267462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92953"/>
            <a:ext cx="782574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6" y="4700696"/>
            <a:ext cx="1010412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6" y="3100499"/>
            <a:ext cx="1010412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4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83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2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766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07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649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590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532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06883"/>
            <a:ext cx="525018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06883"/>
            <a:ext cx="525018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37458"/>
            <a:ext cx="525224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4155" indent="0">
              <a:buNone/>
              <a:defRPr sz="2200" b="1"/>
            </a:lvl2pPr>
            <a:lvl3pPr marL="988311" indent="0">
              <a:buNone/>
              <a:defRPr sz="1900" b="1"/>
            </a:lvl3pPr>
            <a:lvl4pPr marL="1482466" indent="0">
              <a:buNone/>
              <a:defRPr sz="1700" b="1"/>
            </a:lvl4pPr>
            <a:lvl5pPr marL="1976622" indent="0">
              <a:buNone/>
              <a:defRPr sz="1700" b="1"/>
            </a:lvl5pPr>
            <a:lvl6pPr marL="2470777" indent="0">
              <a:buNone/>
              <a:defRPr sz="1700" b="1"/>
            </a:lvl6pPr>
            <a:lvl7pPr marL="2964933" indent="0">
              <a:buNone/>
              <a:defRPr sz="1700" b="1"/>
            </a:lvl7pPr>
            <a:lvl8pPr marL="3459088" indent="0">
              <a:buNone/>
              <a:defRPr sz="1700" b="1"/>
            </a:lvl8pPr>
            <a:lvl9pPr marL="395324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319871"/>
            <a:ext cx="525224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6" y="1637458"/>
            <a:ext cx="5254308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4155" indent="0">
              <a:buNone/>
              <a:defRPr sz="2200" b="1"/>
            </a:lvl2pPr>
            <a:lvl3pPr marL="988311" indent="0">
              <a:buNone/>
              <a:defRPr sz="1900" b="1"/>
            </a:lvl3pPr>
            <a:lvl4pPr marL="1482466" indent="0">
              <a:buNone/>
              <a:defRPr sz="1700" b="1"/>
            </a:lvl4pPr>
            <a:lvl5pPr marL="1976622" indent="0">
              <a:buNone/>
              <a:defRPr sz="1700" b="1"/>
            </a:lvl5pPr>
            <a:lvl6pPr marL="2470777" indent="0">
              <a:buNone/>
              <a:defRPr sz="1700" b="1"/>
            </a:lvl6pPr>
            <a:lvl7pPr marL="2964933" indent="0">
              <a:buNone/>
              <a:defRPr sz="1700" b="1"/>
            </a:lvl7pPr>
            <a:lvl8pPr marL="3459088" indent="0">
              <a:buNone/>
              <a:defRPr sz="1700" b="1"/>
            </a:lvl8pPr>
            <a:lvl9pPr marL="395324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6" y="2319871"/>
            <a:ext cx="5254308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3" y="291253"/>
            <a:ext cx="3910807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8" y="291259"/>
            <a:ext cx="664527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3" y="1530777"/>
            <a:ext cx="3910807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4155" indent="0">
              <a:buNone/>
              <a:defRPr sz="1300"/>
            </a:lvl2pPr>
            <a:lvl3pPr marL="988311" indent="0">
              <a:buNone/>
              <a:defRPr sz="1100"/>
            </a:lvl3pPr>
            <a:lvl4pPr marL="1482466" indent="0">
              <a:buNone/>
              <a:defRPr sz="1000"/>
            </a:lvl4pPr>
            <a:lvl5pPr marL="1976622" indent="0">
              <a:buNone/>
              <a:defRPr sz="1000"/>
            </a:lvl5pPr>
            <a:lvl6pPr marL="2470777" indent="0">
              <a:buNone/>
              <a:defRPr sz="1000"/>
            </a:lvl6pPr>
            <a:lvl7pPr marL="2964933" indent="0">
              <a:buNone/>
              <a:defRPr sz="1000"/>
            </a:lvl7pPr>
            <a:lvl8pPr marL="3459088" indent="0">
              <a:buNone/>
              <a:defRPr sz="1000"/>
            </a:lvl8pPr>
            <a:lvl9pPr marL="395324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5120644"/>
            <a:ext cx="71323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653627"/>
            <a:ext cx="71323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4155" indent="0">
              <a:buNone/>
              <a:defRPr sz="3000"/>
            </a:lvl2pPr>
            <a:lvl3pPr marL="988311" indent="0">
              <a:buNone/>
              <a:defRPr sz="2600"/>
            </a:lvl3pPr>
            <a:lvl4pPr marL="1482466" indent="0">
              <a:buNone/>
              <a:defRPr sz="2200"/>
            </a:lvl4pPr>
            <a:lvl5pPr marL="1976622" indent="0">
              <a:buNone/>
              <a:defRPr sz="2200"/>
            </a:lvl5pPr>
            <a:lvl6pPr marL="2470777" indent="0">
              <a:buNone/>
              <a:defRPr sz="2200"/>
            </a:lvl6pPr>
            <a:lvl7pPr marL="2964933" indent="0">
              <a:buNone/>
              <a:defRPr sz="2200"/>
            </a:lvl7pPr>
            <a:lvl8pPr marL="3459088" indent="0">
              <a:buNone/>
              <a:defRPr sz="2200"/>
            </a:lvl8pPr>
            <a:lvl9pPr marL="3953243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5725165"/>
            <a:ext cx="71323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4155" indent="0">
              <a:buNone/>
              <a:defRPr sz="1300"/>
            </a:lvl2pPr>
            <a:lvl3pPr marL="988311" indent="0">
              <a:buNone/>
              <a:defRPr sz="1100"/>
            </a:lvl3pPr>
            <a:lvl4pPr marL="1482466" indent="0">
              <a:buNone/>
              <a:defRPr sz="1000"/>
            </a:lvl4pPr>
            <a:lvl5pPr marL="1976622" indent="0">
              <a:buNone/>
              <a:defRPr sz="1000"/>
            </a:lvl5pPr>
            <a:lvl6pPr marL="2470777" indent="0">
              <a:buNone/>
              <a:defRPr sz="1000"/>
            </a:lvl6pPr>
            <a:lvl7pPr marL="2964933" indent="0">
              <a:buNone/>
              <a:defRPr sz="1000"/>
            </a:lvl7pPr>
            <a:lvl8pPr marL="3459088" indent="0">
              <a:buNone/>
              <a:defRPr sz="1000"/>
            </a:lvl8pPr>
            <a:lvl9pPr marL="395324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92947"/>
            <a:ext cx="10698480" cy="1219200"/>
          </a:xfrm>
          <a:prstGeom prst="rect">
            <a:avLst/>
          </a:prstGeom>
        </p:spPr>
        <p:txBody>
          <a:bodyPr vert="horz" lIns="98830" tIns="49415" rIns="98830" bIns="494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706883"/>
            <a:ext cx="10698480" cy="4827694"/>
          </a:xfrm>
          <a:prstGeom prst="rect">
            <a:avLst/>
          </a:prstGeom>
        </p:spPr>
        <p:txBody>
          <a:bodyPr vert="horz" lIns="98830" tIns="49415" rIns="98830" bIns="49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780112"/>
            <a:ext cx="2773680" cy="389467"/>
          </a:xfrm>
          <a:prstGeom prst="rect">
            <a:avLst/>
          </a:prstGeom>
        </p:spPr>
        <p:txBody>
          <a:bodyPr vert="horz" lIns="98830" tIns="49415" rIns="98830" bIns="494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317-E084-49DB-88C9-1EBB5824F84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780112"/>
            <a:ext cx="3764280" cy="389467"/>
          </a:xfrm>
          <a:prstGeom prst="rect">
            <a:avLst/>
          </a:prstGeom>
        </p:spPr>
        <p:txBody>
          <a:bodyPr vert="horz" lIns="98830" tIns="49415" rIns="98830" bIns="494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780112"/>
            <a:ext cx="2773680" cy="389467"/>
          </a:xfrm>
          <a:prstGeom prst="rect">
            <a:avLst/>
          </a:prstGeom>
        </p:spPr>
        <p:txBody>
          <a:bodyPr vert="horz" lIns="98830" tIns="49415" rIns="98830" bIns="494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1804-FDF4-47F2-A33C-2F0D0008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88311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617" indent="-370617" algn="l" defTabSz="98831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3002" indent="-308848" algn="l" defTabSz="988311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389" indent="-247078" algn="l" defTabSz="98831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29543" indent="-247078" algn="l" defTabSz="98831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3699" indent="-247078" algn="l" defTabSz="98831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7855" indent="-247078" algn="l" defTabSz="9883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2011" indent="-247078" algn="l" defTabSz="9883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06166" indent="-247078" algn="l" defTabSz="9883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0320" indent="-247078" algn="l" defTabSz="98831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4155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8311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2466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6622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777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933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9088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3243" algn="l" defTabSz="9883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viewonlin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003741" cy="784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1691123"/>
            <a:ext cx="1066318" cy="40427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27" b="1" dirty="0"/>
              <a:t>4/21/14</a:t>
            </a:r>
            <a:endParaRPr lang="en-US" sz="2027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6307" y="2309582"/>
            <a:ext cx="7374263" cy="6175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413" b="1" dirty="0"/>
              <a:t>Update Your smartVIEW Email Address!</a:t>
            </a:r>
            <a:endParaRPr lang="en-US" sz="3413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23" y="3342126"/>
            <a:ext cx="1624563" cy="1609503"/>
          </a:xfrm>
          <a:prstGeom prst="rect">
            <a:avLst/>
          </a:prstGeom>
          <a:ln w="57150">
            <a:solidFill>
              <a:srgbClr val="7030A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0" y="3190388"/>
            <a:ext cx="5801360" cy="944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80" y="4146878"/>
            <a:ext cx="3354529" cy="3013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2486" y="4323957"/>
            <a:ext cx="2970517" cy="193104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987" b="1" dirty="0">
                <a:solidFill>
                  <a:schemeClr val="bg1"/>
                </a:solidFill>
              </a:rPr>
              <a:t>Click “My Profile” Tab</a:t>
            </a:r>
          </a:p>
          <a:p>
            <a:pPr algn="ctr"/>
            <a:r>
              <a:rPr lang="en-US" sz="2987" b="1" dirty="0">
                <a:solidFill>
                  <a:schemeClr val="bg1"/>
                </a:solidFill>
              </a:rPr>
              <a:t>Change to</a:t>
            </a:r>
          </a:p>
          <a:p>
            <a:pPr algn="ctr"/>
            <a:r>
              <a:rPr lang="en-US" sz="2987" b="1" dirty="0">
                <a:solidFill>
                  <a:schemeClr val="bg1"/>
                </a:solidFill>
              </a:rPr>
              <a:t>@pct.com</a:t>
            </a:r>
            <a:endParaRPr lang="en-US" sz="2987" b="1" dirty="0"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750008" y="6539854"/>
            <a:ext cx="1219200" cy="812800"/>
          </a:xfrm>
          <a:prstGeom prst="lef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27"/>
          </a:p>
        </p:txBody>
      </p:sp>
      <p:sp>
        <p:nvSpPr>
          <p:cNvPr id="2" name="TextBox 1"/>
          <p:cNvSpPr txBox="1"/>
          <p:nvPr/>
        </p:nvSpPr>
        <p:spPr>
          <a:xfrm>
            <a:off x="1710621" y="1602327"/>
            <a:ext cx="278517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smartVIEW TIPS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003741" cy="784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1037" y="1544320"/>
            <a:ext cx="2490881" cy="397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03794" tIns="51897" rIns="103794" bIns="51897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024255" y="1544320"/>
            <a:ext cx="1282025" cy="39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794" tIns="51897" rIns="103794" bIns="51897">
            <a:spAutoFit/>
          </a:bodyPr>
          <a:lstStyle/>
          <a:p>
            <a:r>
              <a:rPr lang="en-US" b="1" dirty="0" smtClean="0"/>
              <a:t>9/20/2013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51364" y="3901440"/>
            <a:ext cx="4611590" cy="458751"/>
          </a:xfrm>
          <a:prstGeom prst="rect">
            <a:avLst/>
          </a:prstGeom>
          <a:noFill/>
        </p:spPr>
        <p:txBody>
          <a:bodyPr wrap="none" lIns="103794" tIns="51897" rIns="103794" bIns="51897" rtlCol="0">
            <a:spAutoFit/>
          </a:bodyPr>
          <a:lstStyle/>
          <a:p>
            <a:r>
              <a:rPr lang="en-US" sz="2300" b="1" dirty="0" smtClean="0">
                <a:solidFill>
                  <a:srgbClr val="FF0000"/>
                </a:solidFill>
                <a:hlinkClick r:id="rId3"/>
              </a:rPr>
              <a:t>https://www.smartviewonline.net/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endParaRPr lang="en-US" sz="23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554" y="2519681"/>
            <a:ext cx="5863984" cy="1074304"/>
          </a:xfrm>
          <a:prstGeom prst="rect">
            <a:avLst/>
          </a:prstGeom>
          <a:solidFill>
            <a:srgbClr val="9751CB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103794" tIns="51897" rIns="103794" bIns="51897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smartLINK Icon Not Working?</a:t>
            </a:r>
          </a:p>
          <a:p>
            <a:pPr algn="ctr"/>
            <a:r>
              <a:rPr lang="en-US" sz="2700" b="1" dirty="0" smtClean="0">
                <a:solidFill>
                  <a:schemeClr val="bg1"/>
                </a:solidFill>
              </a:rPr>
              <a:t>Try This New Link!!!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430" y="4820615"/>
            <a:ext cx="6096000" cy="2320799"/>
          </a:xfrm>
          <a:prstGeom prst="rect">
            <a:avLst/>
          </a:prstGeom>
          <a:solidFill>
            <a:srgbClr val="66CE2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03794" tIns="51897" rIns="103794" bIns="51897" rtlCol="0">
            <a:spAutoFit/>
          </a:bodyPr>
          <a:lstStyle/>
          <a:p>
            <a:pPr algn="ctr"/>
            <a:r>
              <a:rPr lang="en-US" sz="2400" b="1" dirty="0" smtClean="0"/>
              <a:t>Copy the link above and paste it into </a:t>
            </a:r>
          </a:p>
          <a:p>
            <a:pPr algn="ctr"/>
            <a:r>
              <a:rPr lang="en-US" sz="2400" b="1" dirty="0" smtClean="0"/>
              <a:t>your Internet Explorer address bar</a:t>
            </a:r>
          </a:p>
          <a:p>
            <a:pPr algn="ctr"/>
            <a:r>
              <a:rPr lang="en-US" sz="2400" b="1" dirty="0" smtClean="0"/>
              <a:t>When you’re able to connect to smartLINK</a:t>
            </a:r>
          </a:p>
          <a:p>
            <a:pPr algn="ctr"/>
            <a:r>
              <a:rPr lang="en-US" sz="2400" b="1" dirty="0" smtClean="0"/>
              <a:t>(smartVIEW Online) and login please call </a:t>
            </a:r>
          </a:p>
          <a:p>
            <a:pPr algn="ctr"/>
            <a:r>
              <a:rPr lang="en-US" sz="2400" b="1" dirty="0" smtClean="0"/>
              <a:t>Sharon Green or Jose Hill and they will </a:t>
            </a:r>
          </a:p>
          <a:p>
            <a:pPr algn="ctr"/>
            <a:r>
              <a:rPr lang="en-US" sz="2400" b="1" dirty="0" smtClean="0"/>
              <a:t>repair  your Desktop icon so it  works properly.</a:t>
            </a:r>
          </a:p>
        </p:txBody>
      </p:sp>
      <p:pic>
        <p:nvPicPr>
          <p:cNvPr id="9" name="Picture 8" descr="Happy1 Thumbs Up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4418" y="3251200"/>
            <a:ext cx="1620982" cy="124921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676400" y="1524001"/>
            <a:ext cx="2903218" cy="384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5" tIns="45712" rIns="91425" bIns="45712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pic>
        <p:nvPicPr>
          <p:cNvPr id="57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11887201" cy="7408041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1676400" y="1524001"/>
            <a:ext cx="2590798" cy="3847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1425" tIns="45712" rIns="91425" bIns="45712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7162801" y="1447801"/>
            <a:ext cx="1447800" cy="3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2" rIns="91425" bIns="45712">
            <a:spAutoFit/>
          </a:bodyPr>
          <a:lstStyle/>
          <a:p>
            <a:r>
              <a:rPr lang="en-US" b="1" dirty="0" smtClean="0"/>
              <a:t>7/25/2013</a:t>
            </a:r>
            <a:endParaRPr lang="en-US" b="1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5083483" cy="507726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3" name="TextBox 62"/>
          <p:cNvSpPr txBox="1"/>
          <p:nvPr/>
        </p:nvSpPr>
        <p:spPr>
          <a:xfrm>
            <a:off x="5410200" y="1981201"/>
            <a:ext cx="5376000" cy="2431427"/>
          </a:xfrm>
          <a:prstGeom prst="rect">
            <a:avLst/>
          </a:prstGeom>
          <a:solidFill>
            <a:srgbClr val="9751CB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25" tIns="45712" rIns="91425" bIns="4571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View the Document in Bottom SV Viewer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Right Click On the Document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Select smartMARKUP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Let Document Build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Press “Draw Redaction” button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Draw Black Out of Sensitive Information  </a:t>
            </a:r>
          </a:p>
          <a:p>
            <a:r>
              <a:rPr lang="en-US" b="1" dirty="0" smtClean="0"/>
              <a:t>   (i.e. Buyers Deposit Acct Info, Seller’s Wire Info)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Click Print Icon &gt; smartPRINT to file 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10200" y="4648201"/>
            <a:ext cx="5376000" cy="1538867"/>
          </a:xfrm>
          <a:prstGeom prst="rect">
            <a:avLst/>
          </a:prstGeom>
          <a:solidFill>
            <a:srgbClr val="0697E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2000" b="1" dirty="0" smtClean="0"/>
              <a:t>No Need to Print Your Prelim!</a:t>
            </a:r>
          </a:p>
          <a:p>
            <a:pPr algn="ctr"/>
            <a:r>
              <a:rPr lang="en-US" sz="2000" b="1" dirty="0" smtClean="0"/>
              <a:t>Write on Them With smartMARKUP!</a:t>
            </a:r>
          </a:p>
          <a:p>
            <a:pPr algn="ctr"/>
            <a:r>
              <a:rPr lang="en-US" b="1" dirty="0" smtClean="0"/>
              <a:t>Lots of Ready-Made Stamps</a:t>
            </a:r>
          </a:p>
          <a:p>
            <a:pPr algn="ctr"/>
            <a:r>
              <a:rPr lang="en-US" b="1" dirty="0" smtClean="0"/>
              <a:t>Add ALL of Your Notes Electronically!</a:t>
            </a:r>
          </a:p>
          <a:p>
            <a:pPr algn="ctr"/>
            <a:r>
              <a:rPr lang="en-US" sz="1600" b="1" dirty="0" smtClean="0"/>
              <a:t>Call Sharon for More Info</a:t>
            </a:r>
            <a:endParaRPr lang="en-US" sz="1600" b="1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5400" y="2286000"/>
            <a:ext cx="2541741" cy="12078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9" name="Lightning Bolt 68"/>
          <p:cNvSpPr/>
          <p:nvPr/>
        </p:nvSpPr>
        <p:spPr>
          <a:xfrm>
            <a:off x="9144000" y="2667001"/>
            <a:ext cx="756000" cy="420123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791201" y="6477001"/>
            <a:ext cx="4800600" cy="38471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25" tIns="45712" rIns="91425" bIns="45712" rtlCol="0">
            <a:spAutoFit/>
          </a:bodyPr>
          <a:lstStyle/>
          <a:p>
            <a:r>
              <a:rPr lang="en-US" b="1" dirty="0" smtClean="0"/>
              <a:t>DocuSign Coming Soon! Electronic  Signing!</a:t>
            </a:r>
            <a:endParaRPr lang="en-US" b="1" dirty="0"/>
          </a:p>
        </p:txBody>
      </p:sp>
      <p:sp>
        <p:nvSpPr>
          <p:cNvPr id="67" name="Lightning Bolt 66"/>
          <p:cNvSpPr/>
          <p:nvPr/>
        </p:nvSpPr>
        <p:spPr>
          <a:xfrm flipH="1">
            <a:off x="982980" y="1752600"/>
            <a:ext cx="672000" cy="420123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64" name="Lightning Bolt 63"/>
          <p:cNvSpPr/>
          <p:nvPr/>
        </p:nvSpPr>
        <p:spPr>
          <a:xfrm flipH="1">
            <a:off x="457200" y="4648201"/>
            <a:ext cx="588000" cy="420123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65" name="Picture 64" descr="Happy1 Thumbs Up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5562601"/>
            <a:ext cx="1663686" cy="1291393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62" name="TextBox 61"/>
          <p:cNvSpPr txBox="1"/>
          <p:nvPr/>
        </p:nvSpPr>
        <p:spPr>
          <a:xfrm>
            <a:off x="914401" y="2438400"/>
            <a:ext cx="3732273" cy="861758"/>
          </a:xfrm>
          <a:prstGeom prst="rect">
            <a:avLst/>
          </a:prstGeom>
          <a:solidFill>
            <a:srgbClr val="66CE2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25" tIns="45712" rIns="91425" bIns="45712" rtlCol="0">
            <a:spAutoFit/>
          </a:bodyPr>
          <a:lstStyle/>
          <a:p>
            <a:r>
              <a:rPr lang="en-US" sz="2000" b="1" dirty="0" smtClean="0"/>
              <a:t>REDACTION WITH smartMARKUP</a:t>
            </a:r>
          </a:p>
          <a:p>
            <a:pPr algn="ctr"/>
            <a:r>
              <a:rPr lang="en-US" sz="1400" b="1" dirty="0" smtClean="0"/>
              <a:t>Call Sharon Green for Training</a:t>
            </a:r>
          </a:p>
          <a:p>
            <a:pPr algn="ctr"/>
            <a:r>
              <a:rPr lang="en-US" sz="1400" b="1" dirty="0" smtClean="0"/>
              <a:t>479-427-6114</a:t>
            </a:r>
            <a:endParaRPr 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1921635" cy="7315200"/>
          </a:xfrm>
          <a:prstGeom prst="rect">
            <a:avLst/>
          </a:prstGeom>
          <a:noFill/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315200" y="1524000"/>
            <a:ext cx="1272000" cy="39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830" tIns="49415" rIns="98830" bIns="49415">
            <a:spAutoFit/>
          </a:bodyPr>
          <a:lstStyle/>
          <a:p>
            <a:r>
              <a:rPr lang="en-US" b="1" dirty="0" smtClean="0"/>
              <a:t>6/11/2013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" y="2438401"/>
            <a:ext cx="9509760" cy="15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3" name="TextBox 22"/>
          <p:cNvSpPr txBox="1"/>
          <p:nvPr/>
        </p:nvSpPr>
        <p:spPr>
          <a:xfrm>
            <a:off x="3037637" y="2057400"/>
            <a:ext cx="3771082" cy="71534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sz="2000" b="1" dirty="0" smtClean="0"/>
              <a:t>ALWAYS CLOSE YOUR ORDERS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I</a:t>
            </a:r>
            <a:r>
              <a:rPr lang="en-US" sz="2000" b="1" dirty="0" smtClean="0"/>
              <a:t>N smartVIEW </a:t>
            </a:r>
            <a:r>
              <a:rPr lang="en-US" sz="2000" b="1" dirty="0" smtClean="0">
                <a:solidFill>
                  <a:srgbClr val="FF0000"/>
                </a:solidFill>
              </a:rPr>
              <a:t>Online</a:t>
            </a:r>
            <a:r>
              <a:rPr lang="en-US" sz="2000" b="1" dirty="0" smtClean="0"/>
              <a:t> (smartLINK)</a:t>
            </a:r>
            <a:endParaRPr lang="en-US" sz="20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" y="3982723"/>
            <a:ext cx="5838350" cy="29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953000"/>
            <a:ext cx="5547357" cy="12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2" name="Down Arrow 31"/>
          <p:cNvSpPr/>
          <p:nvPr/>
        </p:nvSpPr>
        <p:spPr>
          <a:xfrm>
            <a:off x="7627620" y="2113280"/>
            <a:ext cx="2179320" cy="1463040"/>
          </a:xfrm>
          <a:prstGeom prst="downArrow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#1 Click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Order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1386840" y="5608320"/>
            <a:ext cx="2278380" cy="1381760"/>
          </a:xfrm>
          <a:prstGeom prst="leftArrow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#2 Click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Close Order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8458200" y="5410200"/>
            <a:ext cx="2080260" cy="894080"/>
          </a:xfrm>
          <a:prstGeom prst="rightArrow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#3 Click Yes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1" y="2519681"/>
            <a:ext cx="1082845" cy="269072"/>
          </a:xfrm>
          <a:prstGeom prst="rect">
            <a:avLst/>
          </a:prstGeom>
          <a:noFill/>
        </p:spPr>
        <p:txBody>
          <a:bodyPr wrap="none" lIns="98830" tIns="49415" rIns="98830" bIns="49415" rtlCol="0">
            <a:spAutoFit/>
          </a:bodyPr>
          <a:lstStyle/>
          <a:p>
            <a:r>
              <a:rPr lang="en-US" sz="1100" b="1" dirty="0" smtClean="0"/>
              <a:t>Order # / Enter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420100" y="5201921"/>
            <a:ext cx="1921170" cy="299858"/>
          </a:xfrm>
          <a:prstGeom prst="rect">
            <a:avLst/>
          </a:prstGeom>
          <a:noFill/>
        </p:spPr>
        <p:txBody>
          <a:bodyPr wrap="none" lIns="98830" tIns="49415" rIns="98830" bIns="49415" rtlCol="0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smartVIEW # shows here</a:t>
            </a:r>
            <a:endParaRPr lang="en-US" sz="1300" b="1" dirty="0">
              <a:solidFill>
                <a:srgbClr val="FF0000"/>
              </a:solidFill>
            </a:endParaRPr>
          </a:p>
        </p:txBody>
      </p:sp>
      <p:pic>
        <p:nvPicPr>
          <p:cNvPr id="37" name="Picture 36" descr="Happy1 Thumbs Up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4282" y="3738886"/>
            <a:ext cx="1609524" cy="11276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8" name="TextBox 37"/>
          <p:cNvSpPr txBox="1"/>
          <p:nvPr/>
        </p:nvSpPr>
        <p:spPr>
          <a:xfrm>
            <a:off x="6858000" y="6324600"/>
            <a:ext cx="2468353" cy="57684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r>
              <a:rPr lang="en-US" sz="1500" b="1" dirty="0" smtClean="0"/>
              <a:t>Please Call if You Need Help!</a:t>
            </a:r>
          </a:p>
          <a:p>
            <a:r>
              <a:rPr lang="en-US" sz="1500" b="1" dirty="0" smtClean="0"/>
              <a:t>Sharon / 479-427-6114</a:t>
            </a:r>
            <a:endParaRPr 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49727" y="4064001"/>
            <a:ext cx="2931812" cy="807681"/>
          </a:xfrm>
          <a:prstGeom prst="rect">
            <a:avLst/>
          </a:prstGeom>
          <a:solidFill>
            <a:srgbClr val="FD9615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sz="1500" b="1" dirty="0" smtClean="0"/>
              <a:t>Use Your smartVIEW Checklist!!</a:t>
            </a:r>
          </a:p>
          <a:p>
            <a:pPr algn="ctr"/>
            <a:r>
              <a:rPr lang="en-US" sz="1500" b="1" dirty="0" smtClean="0"/>
              <a:t>Verify File Closed / Docs Uploaded</a:t>
            </a:r>
          </a:p>
          <a:p>
            <a:pPr algn="ctr"/>
            <a:r>
              <a:rPr lang="en-US" sz="1500" b="1" dirty="0" smtClean="0"/>
              <a:t>Scan Checklist into smartVIEW</a:t>
            </a:r>
            <a:endParaRPr lang="en-US" sz="1500" b="1" dirty="0"/>
          </a:p>
        </p:txBody>
      </p:sp>
      <p:sp>
        <p:nvSpPr>
          <p:cNvPr id="40" name="5-Point Star 39"/>
          <p:cNvSpPr/>
          <p:nvPr/>
        </p:nvSpPr>
        <p:spPr>
          <a:xfrm>
            <a:off x="9707880" y="2438400"/>
            <a:ext cx="1798320" cy="1371600"/>
          </a:xfrm>
          <a:prstGeom prst="star5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sz="1500" b="1" dirty="0" smtClean="0"/>
              <a:t>Nocal</a:t>
            </a:r>
            <a:endParaRPr lang="en-US" sz="1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1544322"/>
            <a:ext cx="3048000" cy="3921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8830" tIns="49415" rIns="98830" bIns="49415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1887199" cy="731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76400" y="1544322"/>
            <a:ext cx="3124200" cy="3921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8830" tIns="49415" rIns="98830" bIns="49415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24257" y="1463042"/>
            <a:ext cx="1272000" cy="39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830" tIns="49415" rIns="98830" bIns="49415">
            <a:spAutoFit/>
          </a:bodyPr>
          <a:lstStyle/>
          <a:p>
            <a:r>
              <a:rPr lang="en-US" b="1" dirty="0" smtClean="0"/>
              <a:t>6/03/2013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68685" y="1905000"/>
            <a:ext cx="5258668" cy="715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Auto Publish to smartVIEW by SAVING </a:t>
            </a:r>
          </a:p>
          <a:p>
            <a:pPr algn="ctr"/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 Of Your New Impact Order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8816340" cy="434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Happy1 Thumbs Up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5740" y="2600960"/>
            <a:ext cx="1623060" cy="1308621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3" name="Up Arrow Callout 22"/>
          <p:cNvSpPr/>
          <p:nvPr/>
        </p:nvSpPr>
        <p:spPr>
          <a:xfrm>
            <a:off x="609600" y="3352800"/>
            <a:ext cx="891540" cy="731520"/>
          </a:xfrm>
          <a:prstGeom prst="upArrowCallout">
            <a:avLst/>
          </a:prstGeom>
          <a:solidFill>
            <a:srgbClr val="1CC1D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0313" y="3901442"/>
            <a:ext cx="3246129" cy="114623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sz="2200" b="1" dirty="0" smtClean="0"/>
              <a:t>Press The “Save”</a:t>
            </a:r>
          </a:p>
          <a:p>
            <a:pPr algn="ctr"/>
            <a:r>
              <a:rPr lang="en-US" sz="2200" b="1" dirty="0" smtClean="0"/>
              <a:t>Button to Save The Order</a:t>
            </a:r>
          </a:p>
          <a:p>
            <a:pPr algn="ctr"/>
            <a:r>
              <a:rPr lang="en-US" sz="2200" b="1" dirty="0" smtClean="0"/>
              <a:t>So Your File Will Publish</a:t>
            </a:r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11921628" cy="73151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76400" y="1524001"/>
            <a:ext cx="3200400" cy="3921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8830" tIns="49415" rIns="98830" bIns="49415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24257" y="1463042"/>
            <a:ext cx="1272000" cy="39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830" tIns="49415" rIns="98830" bIns="49415">
            <a:spAutoFit/>
          </a:bodyPr>
          <a:lstStyle/>
          <a:p>
            <a:r>
              <a:rPr lang="en-US" b="1" dirty="0" smtClean="0"/>
              <a:t>6/24/2013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981200"/>
            <a:ext cx="4469669" cy="499905"/>
          </a:xfrm>
          <a:prstGeom prst="rect">
            <a:avLst/>
          </a:prstGeom>
          <a:solidFill>
            <a:srgbClr val="009900"/>
          </a:solidFill>
          <a:ln w="28575">
            <a:solidFill>
              <a:srgbClr val="035D0E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>
            <a:spAutoFit/>
          </a:bodyPr>
          <a:lstStyle/>
          <a:p>
            <a:pPr algn="ctr">
              <a:defRPr/>
            </a:pPr>
            <a:r>
              <a:rPr lang="en-US" sz="2600" b="1" dirty="0" smtClean="0">
                <a:solidFill>
                  <a:schemeClr val="bg1"/>
                </a:solidFill>
              </a:rPr>
              <a:t>SMARTVIEW COMMENTS LOG!</a:t>
            </a: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5" y="2971800"/>
            <a:ext cx="5825404" cy="385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76400" y="2895600"/>
            <a:ext cx="2708610" cy="68457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>
            <a:spAutoFit/>
          </a:bodyPr>
          <a:lstStyle/>
          <a:p>
            <a:pPr algn="ctr">
              <a:defRPr/>
            </a:pPr>
            <a:r>
              <a:rPr lang="en-US" b="1" dirty="0"/>
              <a:t>Right Click On Document</a:t>
            </a:r>
          </a:p>
          <a:p>
            <a:pPr algn="ctr">
              <a:defRPr/>
            </a:pPr>
            <a:r>
              <a:rPr lang="en-US" b="1" dirty="0"/>
              <a:t>Select “Comment Log”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2971800"/>
            <a:ext cx="4502727" cy="357632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830" tIns="49415" rIns="98830" bIns="49415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200400"/>
            <a:ext cx="39624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>
            <a:off x="3581400" y="4114800"/>
            <a:ext cx="2341418" cy="1137920"/>
          </a:xfrm>
          <a:prstGeom prst="rightArrow">
            <a:avLst/>
          </a:prstGeom>
          <a:solidFill>
            <a:srgbClr val="AC75D5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anchor="ctr"/>
          <a:lstStyle/>
          <a:p>
            <a:pPr algn="ctr">
              <a:defRPr/>
            </a:pPr>
            <a:r>
              <a:rPr lang="en-US" sz="1700" b="1" dirty="0">
                <a:solidFill>
                  <a:schemeClr val="tx1"/>
                </a:solidFill>
              </a:rPr>
              <a:t>Type Text Here &amp; Press “Save”</a:t>
            </a:r>
          </a:p>
        </p:txBody>
      </p:sp>
      <p:sp>
        <p:nvSpPr>
          <p:cNvPr id="15" name="Left Arrow Callout 14"/>
          <p:cNvSpPr/>
          <p:nvPr/>
        </p:nvSpPr>
        <p:spPr>
          <a:xfrm>
            <a:off x="7402485" y="5608320"/>
            <a:ext cx="2431473" cy="731520"/>
          </a:xfrm>
          <a:prstGeom prst="leftArrowCallout">
            <a:avLst/>
          </a:prstGeom>
          <a:solidFill>
            <a:srgbClr val="AC75D5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anchor="ctr"/>
          <a:lstStyle/>
          <a:p>
            <a:pPr algn="ctr">
              <a:defRPr/>
            </a:pPr>
            <a:r>
              <a:rPr lang="en-US" sz="1700" b="1" dirty="0">
                <a:solidFill>
                  <a:schemeClr val="tx1"/>
                </a:solidFill>
              </a:rPr>
              <a:t>Comments Saved Here!!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38994" y="6339840"/>
            <a:ext cx="630382" cy="2438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6" descr="Happy1 Thumbs Up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00" y="1905000"/>
            <a:ext cx="1463203" cy="1219200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921635" cy="731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76400" y="1544322"/>
            <a:ext cx="2686601" cy="3921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8830" tIns="49415" rIns="98830" bIns="49415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339840" y="1463042"/>
            <a:ext cx="2512724" cy="39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830" tIns="49415" rIns="98830" bIns="49415">
            <a:spAutoFit/>
          </a:bodyPr>
          <a:lstStyle/>
          <a:p>
            <a:r>
              <a:rPr lang="en-US" b="1" dirty="0" smtClean="0"/>
              <a:t>5/20/2013 </a:t>
            </a:r>
            <a:r>
              <a:rPr lang="en-US" b="1" dirty="0"/>
              <a:t>Impact v8.0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2209800"/>
            <a:ext cx="5654225" cy="438349"/>
          </a:xfrm>
          <a:prstGeom prst="rect">
            <a:avLst/>
          </a:prstGeom>
          <a:solidFill>
            <a:srgbClr val="F3F30D"/>
          </a:solidFill>
          <a:ln w="28575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r>
              <a:rPr lang="en-US" sz="2200" b="1" dirty="0" smtClean="0"/>
              <a:t>EXCITING CHANGES FOR IMPACT/SMARTVIEW 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971800"/>
            <a:ext cx="7825740" cy="3285283"/>
          </a:xfrm>
          <a:prstGeom prst="rect">
            <a:avLst/>
          </a:prstGeom>
          <a:solidFill>
            <a:srgbClr val="1CC1D2"/>
          </a:solidFill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8830" tIns="49415" rIns="98830" bIns="49415" rtlCol="0">
            <a:spAutoFit/>
          </a:bodyPr>
          <a:lstStyle/>
          <a:p>
            <a:pPr algn="ctr"/>
            <a:r>
              <a:rPr lang="en-US" b="1" dirty="0" smtClean="0"/>
              <a:t>DSI is Giving PCT an Improved  Interface Between </a:t>
            </a:r>
          </a:p>
          <a:p>
            <a:pPr algn="ctr"/>
            <a:r>
              <a:rPr lang="en-US" b="1" dirty="0" smtClean="0"/>
              <a:t>Impact  and smartVIEW  TONIGHT!</a:t>
            </a:r>
          </a:p>
          <a:p>
            <a:pPr algn="ctr"/>
            <a:r>
              <a:rPr lang="en-US" sz="1200" b="1" dirty="0" smtClean="0"/>
              <a:t>(You Do NOT Have To Be Out of Impact During This Change)</a:t>
            </a:r>
          </a:p>
          <a:p>
            <a:pPr algn="ctr"/>
            <a:endParaRPr lang="en-US" sz="1200" b="1" dirty="0" smtClean="0"/>
          </a:p>
          <a:p>
            <a:pPr algn="just"/>
            <a:r>
              <a:rPr lang="en-US" b="1" dirty="0" smtClean="0"/>
              <a:t>Beginning Tomorrow Morning!</a:t>
            </a:r>
            <a:r>
              <a:rPr lang="en-US" dirty="0" smtClean="0"/>
              <a:t>:</a:t>
            </a:r>
          </a:p>
          <a:p>
            <a:pPr algn="just"/>
            <a:endParaRPr lang="en-US" sz="900" dirty="0" smtClean="0"/>
          </a:p>
          <a:p>
            <a:pPr marL="370617" indent="-370617" algn="just">
              <a:buFont typeface="+mj-lt"/>
              <a:buAutoNum type="arabicPeriod"/>
            </a:pPr>
            <a:r>
              <a:rPr lang="en-US" b="1" dirty="0" smtClean="0"/>
              <a:t>When you’re finished opening an order and save out of your file, Impact will automatically publish it to smartVIEW within 2 minutes</a:t>
            </a:r>
          </a:p>
          <a:p>
            <a:pPr marL="370617" indent="-370617" algn="just"/>
            <a:endParaRPr lang="en-US" sz="900" b="1" dirty="0" smtClean="0"/>
          </a:p>
          <a:p>
            <a:pPr marL="370617" indent="-370617" algn="just">
              <a:buFont typeface="+mj-lt"/>
              <a:buAutoNum type="arabicPeriod" startAt="2"/>
            </a:pPr>
            <a:r>
              <a:rPr lang="en-US" b="1" dirty="0" smtClean="0"/>
              <a:t>Your changes in Initial Questions will automatically publish to smartVIEW</a:t>
            </a:r>
          </a:p>
          <a:p>
            <a:pPr marL="370617" indent="-370617" algn="just"/>
            <a:endParaRPr lang="en-US" sz="900" b="1" dirty="0" smtClean="0"/>
          </a:p>
          <a:p>
            <a:pPr marL="370617" indent="-370617" algn="just">
              <a:buFont typeface="+mj-lt"/>
              <a:buAutoNum type="arabicPeriod" startAt="3"/>
            </a:pPr>
            <a:r>
              <a:rPr lang="en-US" b="1" dirty="0" smtClean="0"/>
              <a:t>You still must publish your Order Sheet to smartVIEW</a:t>
            </a:r>
            <a:endParaRPr lang="en-US" b="1" dirty="0"/>
          </a:p>
        </p:txBody>
      </p:sp>
      <p:pic>
        <p:nvPicPr>
          <p:cNvPr id="21" name="Picture 20" descr="Happy1 Thumbs U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2514600"/>
            <a:ext cx="1609524" cy="12800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2" name="5-Point Star 21"/>
          <p:cNvSpPr/>
          <p:nvPr/>
        </p:nvSpPr>
        <p:spPr>
          <a:xfrm>
            <a:off x="8686800" y="4343400"/>
            <a:ext cx="1798320" cy="1524000"/>
          </a:xfrm>
          <a:prstGeom prst="star5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sz="1500" b="1" dirty="0" smtClean="0"/>
              <a:t>Nocal</a:t>
            </a:r>
            <a:endParaRPr lang="en-US" sz="1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aron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1887199" cy="731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1544322"/>
            <a:ext cx="2709461" cy="3921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lIns="98830" tIns="49415" rIns="98830" bIns="49415" rtlCol="0">
            <a:spAutoFit/>
          </a:bodyPr>
          <a:lstStyle/>
          <a:p>
            <a:r>
              <a:rPr lang="en-US" b="1" dirty="0" smtClean="0"/>
              <a:t>smartVIEW Info &amp; Tips</a:t>
            </a:r>
            <a:endParaRPr lang="en-US" b="1" dirty="0"/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7315200" y="1524000"/>
            <a:ext cx="1272000" cy="39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830" tIns="49415" rIns="98830" bIns="49415">
            <a:spAutoFit/>
          </a:bodyPr>
          <a:lstStyle/>
          <a:p>
            <a:r>
              <a:rPr lang="en-US" b="1" dirty="0" smtClean="0"/>
              <a:t>4/09/2013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1981200"/>
            <a:ext cx="6665335" cy="49990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sz="2600" b="1" dirty="0" smtClean="0"/>
              <a:t>PUBLISH YOUR ORDER SHEETS TO SMARTVIEW</a:t>
            </a:r>
            <a:endParaRPr lang="en-US" sz="2600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590800"/>
            <a:ext cx="6364605" cy="22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4" y="5120640"/>
            <a:ext cx="4805933" cy="138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09600" y="3276600"/>
            <a:ext cx="2278379" cy="884625"/>
          </a:xfrm>
          <a:prstGeom prst="rect">
            <a:avLst/>
          </a:prstGeom>
          <a:solidFill>
            <a:srgbClr val="1CC1D2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8830" tIns="49415" rIns="98830" bIns="49415" rtlCol="0">
            <a:spAutoFit/>
          </a:bodyPr>
          <a:lstStyle/>
          <a:p>
            <a:r>
              <a:rPr lang="en-US" sz="1700" b="1" dirty="0" smtClean="0"/>
              <a:t>* Documents </a:t>
            </a:r>
          </a:p>
          <a:p>
            <a:r>
              <a:rPr lang="en-US" sz="1700" b="1" dirty="0" smtClean="0"/>
              <a:t>* Title Instructions  </a:t>
            </a:r>
          </a:p>
          <a:p>
            <a:r>
              <a:rPr lang="en-US" sz="1700" b="1" dirty="0" smtClean="0"/>
              <a:t>* Publish Button</a:t>
            </a:r>
            <a:endParaRPr lang="en-US" sz="1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4953000"/>
            <a:ext cx="2156408" cy="39218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8830" tIns="49415" rIns="98830" bIns="49415" rtlCol="0">
            <a:spAutoFit/>
          </a:bodyPr>
          <a:lstStyle/>
          <a:p>
            <a:pPr algn="ctr"/>
            <a:r>
              <a:rPr lang="en-US" b="1" dirty="0" smtClean="0"/>
              <a:t>Click the No Button</a:t>
            </a:r>
            <a:endParaRPr lang="en-US" b="1" dirty="0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2065" y="4876800"/>
            <a:ext cx="6606535" cy="200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324600" y="5638800"/>
            <a:ext cx="4038600" cy="623015"/>
          </a:xfrm>
          <a:prstGeom prst="rect">
            <a:avLst/>
          </a:prstGeom>
          <a:solidFill>
            <a:srgbClr val="9751CB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8830" tIns="49415" rIns="98830" bIns="49415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</a:rPr>
              <a:t>Use the Drop Down Menu to Publish to </a:t>
            </a:r>
          </a:p>
          <a:p>
            <a:pPr algn="ctr"/>
            <a:r>
              <a:rPr lang="en-US" sz="1700" b="1" dirty="0" smtClean="0">
                <a:solidFill>
                  <a:schemeClr val="bg1"/>
                </a:solidFill>
              </a:rPr>
              <a:t>Open  Order Documents</a:t>
            </a:r>
            <a:endParaRPr lang="en-US" sz="1700" b="1" dirty="0">
              <a:solidFill>
                <a:schemeClr val="bg1"/>
              </a:solidFill>
            </a:endParaRPr>
          </a:p>
        </p:txBody>
      </p:sp>
      <p:pic>
        <p:nvPicPr>
          <p:cNvPr id="34" name="Picture 33" descr="Happy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124200"/>
            <a:ext cx="1756858" cy="1600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" name="5-Point Star 34"/>
          <p:cNvSpPr/>
          <p:nvPr/>
        </p:nvSpPr>
        <p:spPr>
          <a:xfrm>
            <a:off x="8839200" y="1447800"/>
            <a:ext cx="2080260" cy="1579880"/>
          </a:xfrm>
          <a:prstGeom prst="star5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830" tIns="49415" rIns="98830" bIns="49415" rtlCol="0" anchor="ctr"/>
          <a:lstStyle/>
          <a:p>
            <a:pPr algn="ctr"/>
            <a:r>
              <a:rPr lang="en-US" sz="1500" b="1" dirty="0" smtClean="0"/>
              <a:t>Nocal</a:t>
            </a:r>
            <a:endParaRPr lang="en-US" sz="15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PCT</Template>
  <TotalTime>99</TotalTime>
  <Words>439</Words>
  <Application>Microsoft Office PowerPoint</Application>
  <PresentationFormat>Custom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PCT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Sharon</dc:creator>
  <cp:lastModifiedBy>Matt-Connie Romero</cp:lastModifiedBy>
  <cp:revision>27</cp:revision>
  <dcterms:created xsi:type="dcterms:W3CDTF">2013-07-24T22:47:51Z</dcterms:created>
  <dcterms:modified xsi:type="dcterms:W3CDTF">2014-04-21T22:03:15Z</dcterms:modified>
</cp:coreProperties>
</file>