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64" r:id="rId4"/>
    <p:sldId id="266" r:id="rId5"/>
    <p:sldId id="267" r:id="rId6"/>
    <p:sldId id="259" r:id="rId7"/>
    <p:sldId id="258" r:id="rId8"/>
    <p:sldId id="260" r:id="rId9"/>
    <p:sldId id="262" r:id="rId10"/>
    <p:sldId id="261" r:id="rId11"/>
    <p:sldId id="263" r:id="rId12"/>
    <p:sldId id="270" r:id="rId13"/>
    <p:sldId id="268" r:id="rId1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6" autoAdjust="0"/>
    <p:restoredTop sz="94660"/>
  </p:normalViewPr>
  <p:slideViewPr>
    <p:cSldViewPr>
      <p:cViewPr varScale="1">
        <p:scale>
          <a:sx n="57" d="100"/>
          <a:sy n="57" d="100"/>
        </p:scale>
        <p:origin x="-17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902A9-398B-41E7-94E7-17EF0CED49EF}" type="datetimeFigureOut">
              <a:rPr lang="en-US" smtClean="0"/>
              <a:pPr/>
              <a:t>12/13/2012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54135-9186-43FC-B4B6-650B517606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089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C1E6C3A1-E4A6-4E19-A4A6-4556AB35004E}" type="datetime1">
              <a:rPr lang="en-US" smtClean="0"/>
              <a:pPr/>
              <a:t>12/13/2012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86AE0-4FAD-41B8-AC7D-74C9AFB4DD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5C0F61E-55F4-46F9-88A1-85C6299AF908}" type="datetime1">
              <a:rPr lang="en-US" smtClean="0"/>
              <a:pPr/>
              <a:t>12/13/2012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86AE0-4FAD-41B8-AC7D-74C9AFB4DD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491395A-4B63-4BFF-875F-992CDFEFBC8C}" type="datetime1">
              <a:rPr lang="en-US" smtClean="0"/>
              <a:pPr/>
              <a:t>12/13/2012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86AE0-4FAD-41B8-AC7D-74C9AFB4DD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DA4BE3-B5F9-4FD8-9842-D76A3A7BE3A2}" type="datetime1">
              <a:rPr lang="en-US" smtClean="0"/>
              <a:pPr/>
              <a:t>12/13/2012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86AE0-4FAD-41B8-AC7D-74C9AFB4DD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0C55D0-F93E-47C1-8730-887EDFEAAD6B}" type="datetime1">
              <a:rPr lang="en-US" smtClean="0"/>
              <a:pPr/>
              <a:t>12/13/2012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86AE0-4FAD-41B8-AC7D-74C9AFB4DD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3944A99-F031-4915-AEC7-B16BE164E2C5}" type="datetime1">
              <a:rPr lang="en-US" smtClean="0"/>
              <a:pPr/>
              <a:t>12/13/2012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86AE0-4FAD-41B8-AC7D-74C9AFB4DD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42690E7-5382-4A6D-8543-E0426D920146}" type="datetime1">
              <a:rPr lang="en-US" smtClean="0"/>
              <a:pPr/>
              <a:t>12/13/2012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86AE0-4FAD-41B8-AC7D-74C9AFB4DD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8A20168-6713-494A-B9E9-FADC0D41AFEC}" type="datetime1">
              <a:rPr lang="en-US" smtClean="0"/>
              <a:pPr/>
              <a:t>12/13/2012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86AE0-4FAD-41B8-AC7D-74C9AFB4DD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3FD8D4C-1766-474F-B9F3-9E6109E25F20}" type="datetime1">
              <a:rPr lang="en-US" smtClean="0"/>
              <a:pPr/>
              <a:t>12/13/2012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86AE0-4FAD-41B8-AC7D-74C9AFB4DD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A2E247D-2563-4147-8021-87E5EC2C0268}" type="datetime1">
              <a:rPr lang="en-US" smtClean="0"/>
              <a:pPr/>
              <a:t>12/13/2012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86AE0-4FAD-41B8-AC7D-74C9AFB4DD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1F618A7-33C2-40B7-8E01-231AFB53C7FB}" type="datetime1">
              <a:rPr lang="en-US" smtClean="0"/>
              <a:pPr/>
              <a:t>12/13/2012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9586AE0-4FAD-41B8-AC7D-74C9AFB4DD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C7AE1503-53DF-4B8C-BCF8-8372224FF738}" type="datetime1">
              <a:rPr lang="en-US" smtClean="0"/>
              <a:pPr/>
              <a:t>12/13/2012</a:t>
            </a:fld>
            <a:endParaRPr lang="en-US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29586AE0-4FAD-41B8-AC7D-74C9AFB4DDDD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133600"/>
          </a:xfrm>
        </p:spPr>
        <p:txBody>
          <a:bodyPr>
            <a:normAutofit/>
          </a:bodyPr>
          <a:lstStyle/>
          <a:p>
            <a:r>
              <a:rPr lang="en-US" sz="9600" dirty="0" smtClean="0"/>
              <a:t>Oracle</a:t>
            </a:r>
            <a:r>
              <a:rPr lang="en-US" sz="6600" dirty="0" smtClean="0"/>
              <a:t> </a:t>
            </a:r>
            <a:endParaRPr lang="en-US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315200" cy="20574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New Payroll Changes</a:t>
            </a:r>
          </a:p>
          <a:p>
            <a:endParaRPr lang="en-US" sz="3200" dirty="0" smtClean="0"/>
          </a:p>
          <a:p>
            <a:r>
              <a:rPr lang="en-US" sz="2800" dirty="0" smtClean="0"/>
              <a:t>Effective January 1, 2013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6AE0-4FAD-41B8-AC7D-74C9AFB4DDD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5900410"/>
            <a:ext cx="7924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FF0000"/>
                </a:solidFill>
              </a:rPr>
              <a:t>Processing guidelines </a:t>
            </a:r>
            <a:r>
              <a:rPr lang="en-US" sz="1200" dirty="0" smtClean="0">
                <a:solidFill>
                  <a:srgbClr val="FF0000"/>
                </a:solidFill>
              </a:rPr>
              <a:t>outlined in this handout is for </a:t>
            </a:r>
            <a:r>
              <a:rPr lang="en-US" sz="1200" dirty="0">
                <a:solidFill>
                  <a:srgbClr val="FF0000"/>
                </a:solidFill>
              </a:rPr>
              <a:t>the sole purpose and use </a:t>
            </a:r>
            <a:r>
              <a:rPr lang="en-US" sz="1200" dirty="0" smtClean="0">
                <a:solidFill>
                  <a:srgbClr val="FF0000"/>
                </a:solidFill>
              </a:rPr>
              <a:t>for Division 1 &amp; 2 operations </a:t>
            </a:r>
            <a:r>
              <a:rPr lang="en-US" sz="1200" dirty="0">
                <a:solidFill>
                  <a:srgbClr val="FF0000"/>
                </a:solidFill>
              </a:rPr>
              <a:t>serviced </a:t>
            </a:r>
            <a:r>
              <a:rPr lang="en-US" sz="1200" dirty="0" smtClean="0">
                <a:solidFill>
                  <a:srgbClr val="FF0000"/>
                </a:solidFill>
              </a:rPr>
              <a:t>by the </a:t>
            </a:r>
            <a:r>
              <a:rPr lang="en-US" sz="1200" b="1" dirty="0" smtClean="0">
                <a:solidFill>
                  <a:srgbClr val="FF0000"/>
                </a:solidFill>
              </a:rPr>
              <a:t>HR/PAYROLL CENTER IN STOCKTON, CA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780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276600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Remember to Clock Out and In when……</a:t>
            </a:r>
          </a:p>
          <a:p>
            <a:pPr>
              <a:buFont typeface="Arial" pitchFamily="34" charset="0"/>
              <a:buChar char="•"/>
            </a:pPr>
            <a:endParaRPr lang="en-US" b="1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Taking a lunch break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Leaving for a personal appointment – (including but not limited to, a medical visit, family obligation, etc.)</a:t>
            </a:r>
          </a:p>
          <a:p>
            <a:pPr marL="347472" lvl="1" indent="0">
              <a:buNone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marL="347472" lvl="1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6AE0-4FAD-41B8-AC7D-74C9AFB4DDDD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6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Connecting to VPN or Citrix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8001000" cy="2743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you are a VPN or Citrix user, you must be connected to these systems to log on to  Oracle when working outside the office</a:t>
            </a:r>
          </a:p>
          <a:p>
            <a:endParaRPr lang="en-US" dirty="0"/>
          </a:p>
          <a:p>
            <a:r>
              <a:rPr lang="en-US" dirty="0" smtClean="0"/>
              <a:t>You can not connect to VPN or Citrix by using a smartphone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6AE0-4FAD-41B8-AC7D-74C9AFB4DDDD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146" name="Picture 2" descr="C:\Users\tamol\AppData\Local\Microsoft\Windows\Temporary Internet Files\Content.IE5\VGREXJH9\MC900433826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048000"/>
            <a:ext cx="2514600" cy="236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173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276600"/>
          </a:xfrm>
        </p:spPr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marL="347472" lvl="1" indent="0">
              <a:buNone/>
            </a:pPr>
            <a:endParaRPr lang="en-US" b="1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6AE0-4FAD-41B8-AC7D-74C9AFB4DDD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738388" y="1981200"/>
            <a:ext cx="77724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It is your responsibility to ensure your timecard is </a:t>
            </a:r>
            <a:r>
              <a:rPr lang="en-US" sz="4400" b="1" dirty="0" smtClean="0"/>
              <a:t>correct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380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6AE0-4FAD-41B8-AC7D-74C9AFB4DDDD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76607"/>
              </p:ext>
            </p:extLst>
          </p:nvPr>
        </p:nvGraphicFramePr>
        <p:xfrm>
          <a:off x="457200" y="304791"/>
          <a:ext cx="8229600" cy="6172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8933"/>
                <a:gridCol w="244969"/>
                <a:gridCol w="1714785"/>
                <a:gridCol w="1829106"/>
                <a:gridCol w="1829106"/>
                <a:gridCol w="2072701"/>
              </a:tblGrid>
              <a:tr h="363596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 dirty="0">
                          <a:effectLst/>
                        </a:rPr>
                        <a:t>   2013 Bi-Weekly Payroll Schedule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39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8818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Pay</a:t>
                      </a:r>
                      <a:br>
                        <a:rPr lang="en-US" sz="1100" u="none" strike="noStrike" baseline="0" dirty="0">
                          <a:effectLst/>
                        </a:rPr>
                      </a:br>
                      <a:r>
                        <a:rPr lang="en-US" sz="1100" u="none" strike="noStrike" baseline="0" dirty="0">
                          <a:effectLst/>
                        </a:rPr>
                        <a:t>Period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Pay Period</a:t>
                      </a:r>
                      <a:br>
                        <a:rPr lang="en-US" sz="1100" u="none" strike="noStrike" baseline="0" dirty="0">
                          <a:effectLst/>
                        </a:rPr>
                      </a:br>
                      <a:r>
                        <a:rPr lang="en-US" sz="1100" u="none" strike="noStrike" baseline="0" dirty="0">
                          <a:effectLst/>
                        </a:rPr>
                        <a:t>Begins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Pay Period</a:t>
                      </a:r>
                      <a:br>
                        <a:rPr lang="en-US" sz="1100" u="none" strike="noStrike" baseline="0" dirty="0">
                          <a:effectLst/>
                        </a:rPr>
                      </a:br>
                      <a:r>
                        <a:rPr lang="en-US" sz="1100" u="none" strike="noStrike" baseline="0" dirty="0">
                          <a:effectLst/>
                        </a:rPr>
                        <a:t>Ends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Payroll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PAY</a:t>
                      </a:r>
                      <a:br>
                        <a:rPr lang="en-US" sz="1100" u="none" strike="noStrike" baseline="0" dirty="0">
                          <a:effectLst/>
                        </a:rPr>
                      </a:br>
                      <a:r>
                        <a:rPr lang="en-US" sz="1100" u="none" strike="noStrike" baseline="0" dirty="0">
                          <a:effectLst/>
                        </a:rPr>
                        <a:t>DAY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8626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Monday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86268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12/24/12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01/06/13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1/7/2013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01/11/13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2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01/07/13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01/20/13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1/22/2013 **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01/25/13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3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01/21/13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02/03/13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2/4/2013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02/08/13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4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02/04/13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02/17/13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2/19/2013 **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02/22/13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5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02/18/13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03/03/13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3/4/2013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03/08/13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6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03/04/13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03/17/13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3/18/2013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03/22/13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7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03/18/13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03/31/13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4/1/2013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04/05/13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8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04/01/13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04/14/13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4/16/2013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04/19/13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9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04/15/13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04/28/13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4/29/2013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05/03/13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10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04/29/13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05/12/13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5/13/2013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05/17/13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11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05/13/13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05/26/13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5/27/2013 **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05/31/13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12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05/27/13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06/09/13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6/10/2013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06/14/13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13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06/10/13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06/23/13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6/24/2013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06/28/13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14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06/24/13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07/07/13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7/8/2013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07/12/13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15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07/08/13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07/21/13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7/22/2013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07/26/13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16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07/22/13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08/04/13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8/5/2013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08/09/13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17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08/05/13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08/18/13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8/19/2013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08/23/13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18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08/19/13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09/01/13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9/3/2013 **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09/06/13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19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09/02/13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09/15/13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9/16/2013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09/20/13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20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09/16/13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09/29/13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9/30/2013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10/04/13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21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09/30/13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10/13/13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10/14/2013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10/18/13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22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10/14/13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10/27/13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10/28/2013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11/01/13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23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10/28/13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11/10/13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11/11/2013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11/15/13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24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11/11/13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11/24/13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11/25/2013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11/29/13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25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11/25/13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12/08/13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12/9/2013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12/13/13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26</a:t>
                      </a:r>
                      <a:endParaRPr lang="en-US" sz="1100" b="1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1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12/09/13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12/22/13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12/23/2013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baseline="0" dirty="0">
                          <a:effectLst/>
                        </a:rPr>
                        <a:t>12/27/13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ctr">
                    <a:noFill/>
                  </a:tcPr>
                </a:tc>
              </a:tr>
              <a:tr h="173808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b">
                    <a:noFill/>
                  </a:tcPr>
                </a:tc>
              </a:tr>
              <a:tr h="26046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sng" strike="noStrike" baseline="0" dirty="0">
                          <a:effectLst/>
                        </a:rPr>
                        <a:t> </a:t>
                      </a:r>
                      <a:endParaRPr lang="en-US" sz="1100" b="1" i="0" u="sng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baseline="0" dirty="0">
                          <a:effectLst/>
                        </a:rPr>
                        <a:t> </a:t>
                      </a:r>
                      <a:endParaRPr lang="en-US" sz="1100" b="0" i="0" u="none" strike="noStrike" baseline="0" dirty="0">
                        <a:solidFill>
                          <a:srgbClr val="C0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baseline="0" dirty="0" smtClean="0">
                          <a:solidFill>
                            <a:srgbClr val="FF0000"/>
                          </a:solidFill>
                          <a:effectLst/>
                        </a:rPr>
                        <a:t>**Monday falls </a:t>
                      </a:r>
                      <a:r>
                        <a:rPr lang="en-US" sz="1100" b="1" u="none" strike="noStrike" baseline="0" dirty="0">
                          <a:solidFill>
                            <a:srgbClr val="FF0000"/>
                          </a:solidFill>
                          <a:effectLst/>
                        </a:rPr>
                        <a:t>on a holiday due on Tuesday</a:t>
                      </a:r>
                      <a:endParaRPr lang="en-US" sz="1100" b="1" i="0" u="none" strike="noStrike" baseline="0" dirty="0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5535" marR="5535" marT="553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59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1051560"/>
          </a:xfrm>
        </p:spPr>
        <p:txBody>
          <a:bodyPr/>
          <a:lstStyle/>
          <a:p>
            <a:r>
              <a:rPr lang="en-US" dirty="0" smtClean="0"/>
              <a:t>What’s Changing?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6AE0-4FAD-41B8-AC7D-74C9AFB4DDD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47800" y="1752600"/>
            <a:ext cx="6705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You will </a:t>
            </a:r>
            <a:r>
              <a:rPr lang="en-US" b="1" dirty="0" smtClean="0"/>
              <a:t>CLOCK IN/OUT </a:t>
            </a:r>
            <a:r>
              <a:rPr lang="en-US" dirty="0" smtClean="0"/>
              <a:t>daily – (a bi-weekly timecard will be automatically created in Oracle)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For any corrections to your time card including, but not limited to, vacation, sick, or personal choice holiday, you must prepare/complete a </a:t>
            </a:r>
            <a:r>
              <a:rPr lang="en-US" b="1" dirty="0" smtClean="0"/>
              <a:t>Missed Punch/Exception Form</a:t>
            </a:r>
          </a:p>
          <a:p>
            <a:pPr marL="285750" indent="-285750">
              <a:buFont typeface="Arial" pitchFamily="34" charset="0"/>
              <a:buChar char="•"/>
            </a:pPr>
            <a:endParaRPr lang="en-US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The </a:t>
            </a:r>
            <a:r>
              <a:rPr lang="en-US" b="1" dirty="0" smtClean="0"/>
              <a:t>Form</a:t>
            </a:r>
            <a:r>
              <a:rPr lang="en-US" dirty="0" smtClean="0"/>
              <a:t> must be sent</a:t>
            </a:r>
            <a:r>
              <a:rPr lang="en-US" b="1" dirty="0" smtClean="0"/>
              <a:t> </a:t>
            </a:r>
            <a:r>
              <a:rPr lang="en-US" dirty="0" smtClean="0"/>
              <a:t>to your Manager for approval, then it will be forwarded to HR/Payroll each day for processing by 10:00 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457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83880" cy="975360"/>
          </a:xfrm>
        </p:spPr>
        <p:txBody>
          <a:bodyPr/>
          <a:lstStyle/>
          <a:p>
            <a:r>
              <a:rPr lang="en-US" dirty="0" smtClean="0"/>
              <a:t>Missing a Punch?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183880" cy="4187952"/>
          </a:xfrm>
        </p:spPr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b="1" dirty="0" smtClean="0"/>
              <a:t>If you…….</a:t>
            </a:r>
          </a:p>
          <a:p>
            <a:endParaRPr lang="en-US" dirty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Are unable to </a:t>
            </a:r>
            <a:r>
              <a:rPr lang="en-US" b="1" dirty="0" smtClean="0"/>
              <a:t>Clock In/Out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Need to correct clocking errors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Working outside the office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Need to report sick/vacation/personal choice holiday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You must…….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Prepare/complete a </a:t>
            </a:r>
            <a:r>
              <a:rPr lang="en-US" b="1" dirty="0" smtClean="0"/>
              <a:t>Missed Punch/Exception</a:t>
            </a:r>
            <a:r>
              <a:rPr lang="en-US" dirty="0" smtClean="0"/>
              <a:t> </a:t>
            </a:r>
            <a:r>
              <a:rPr lang="en-US" b="1" dirty="0" smtClean="0"/>
              <a:t>Form</a:t>
            </a:r>
            <a:r>
              <a:rPr lang="en-US" dirty="0" smtClean="0"/>
              <a:t> and send to your Manager for approval (the Form will be forwarded to HR/Payroll each day by 10:00 am)</a:t>
            </a:r>
          </a:p>
          <a:p>
            <a:pPr lvl="1">
              <a:buFont typeface="Arial" pitchFamily="34" charset="0"/>
              <a:buChar char="•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b="1" dirty="0" smtClean="0"/>
              <a:t>Missed </a:t>
            </a:r>
            <a:r>
              <a:rPr lang="en-US" b="1" dirty="0"/>
              <a:t>Punch/Exception</a:t>
            </a:r>
            <a:r>
              <a:rPr lang="en-US" dirty="0"/>
              <a:t> </a:t>
            </a:r>
            <a:r>
              <a:rPr lang="en-US" b="1" dirty="0" smtClean="0"/>
              <a:t>Form</a:t>
            </a:r>
            <a:r>
              <a:rPr lang="en-US" dirty="0" smtClean="0"/>
              <a:t> </a:t>
            </a:r>
            <a:r>
              <a:rPr lang="en-US" dirty="0"/>
              <a:t>can be located on the </a:t>
            </a:r>
            <a:r>
              <a:rPr lang="en-US" b="1" dirty="0"/>
              <a:t>Clock In/Out </a:t>
            </a:r>
            <a:r>
              <a:rPr lang="en-US" dirty="0"/>
              <a:t>screen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6AE0-4FAD-41B8-AC7D-74C9AFB4DDD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211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83880" cy="1051560"/>
          </a:xfrm>
        </p:spPr>
        <p:txBody>
          <a:bodyPr/>
          <a:lstStyle/>
          <a:p>
            <a:pPr algn="l"/>
            <a:r>
              <a:rPr lang="en-US" dirty="0" smtClean="0"/>
              <a:t>Rounding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183880" cy="4187952"/>
          </a:xfrm>
        </p:spPr>
        <p:txBody>
          <a:bodyPr>
            <a:normAutofit/>
          </a:bodyPr>
          <a:lstStyle/>
          <a:p>
            <a:r>
              <a:rPr lang="en-US" dirty="0" smtClean="0"/>
              <a:t>Each clock punch is rounded to the minute when payroll is processed</a:t>
            </a:r>
          </a:p>
          <a:p>
            <a:endParaRPr lang="en-US" dirty="0"/>
          </a:p>
          <a:p>
            <a:r>
              <a:rPr lang="en-US" dirty="0" smtClean="0"/>
              <a:t>You will not see final rounding on your timecard before payroll is submitted</a:t>
            </a:r>
          </a:p>
          <a:p>
            <a:endParaRPr lang="en-US" dirty="0" smtClean="0"/>
          </a:p>
          <a:p>
            <a:r>
              <a:rPr lang="en-US" dirty="0" smtClean="0"/>
              <a:t>You will only see final rounding after payroll is processed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6AE0-4FAD-41B8-AC7D-74C9AFB4DDD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183880" cy="899160"/>
          </a:xfrm>
        </p:spPr>
        <p:txBody>
          <a:bodyPr/>
          <a:lstStyle/>
          <a:p>
            <a:r>
              <a:rPr lang="en-US" dirty="0" smtClean="0"/>
              <a:t>Reviewing Timecard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114800"/>
          </a:xfrm>
        </p:spPr>
        <p:txBody>
          <a:bodyPr>
            <a:normAutofit fontScale="55000" lnSpcReduction="20000"/>
          </a:bodyPr>
          <a:lstStyle/>
          <a:p>
            <a:r>
              <a:rPr lang="en-US" sz="3200" dirty="0" smtClean="0"/>
              <a:t>You should review your timecard for accuracy every Friday BUT no later than 9:00 am on payroll Monday (see attached payroll schedule for 2013)</a:t>
            </a:r>
          </a:p>
          <a:p>
            <a:endParaRPr lang="en-US" sz="3200" dirty="0"/>
          </a:p>
          <a:p>
            <a:r>
              <a:rPr lang="en-US" sz="3200" dirty="0" smtClean="0"/>
              <a:t>You can review your daily punches by clicking on “Show Punches”</a:t>
            </a:r>
          </a:p>
          <a:p>
            <a:endParaRPr lang="en-US" sz="3200" dirty="0" smtClean="0"/>
          </a:p>
          <a:p>
            <a:r>
              <a:rPr lang="en-US" sz="3200" dirty="0" smtClean="0"/>
              <a:t>The times you Clock In/Out on a daily basis is displayed on your timecard the following day    </a:t>
            </a:r>
          </a:p>
          <a:p>
            <a:endParaRPr lang="en-US" sz="3200" dirty="0"/>
          </a:p>
          <a:p>
            <a:r>
              <a:rPr lang="en-US" sz="3200" dirty="0" smtClean="0"/>
              <a:t>After reviewing your actual timecard in Oracle, then only </a:t>
            </a:r>
            <a:r>
              <a:rPr lang="en-US" sz="3200" b="1" dirty="0" smtClean="0"/>
              <a:t>CLICK</a:t>
            </a:r>
            <a:r>
              <a:rPr lang="en-US" sz="3200" dirty="0" smtClean="0"/>
              <a:t> on “</a:t>
            </a:r>
            <a:r>
              <a:rPr lang="en-US" sz="3200" b="1" dirty="0" smtClean="0"/>
              <a:t>CANCEL”</a:t>
            </a:r>
            <a:r>
              <a:rPr lang="en-US" sz="3200" dirty="0" smtClean="0"/>
              <a:t>(</a:t>
            </a:r>
            <a:r>
              <a:rPr lang="en-US" sz="3200" b="1" dirty="0" smtClean="0"/>
              <a:t>DO NOT DO ANY OTHER STEPS</a:t>
            </a:r>
            <a:r>
              <a:rPr lang="en-US" sz="3200" dirty="0" smtClean="0"/>
              <a:t>)-- this will complete your timecard process </a:t>
            </a:r>
          </a:p>
          <a:p>
            <a:endParaRPr lang="en-US" sz="3200" dirty="0" smtClean="0"/>
          </a:p>
          <a:p>
            <a:r>
              <a:rPr lang="en-US" sz="3200" dirty="0" smtClean="0"/>
              <a:t>HR/Payroll will complete the final steps in processing/submitting your timecard each pay period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6AE0-4FAD-41B8-AC7D-74C9AFB4DDD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9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15" y="307907"/>
            <a:ext cx="8229600" cy="4525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6AE0-4FAD-41B8-AC7D-74C9AFB4DDD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72" y="166352"/>
            <a:ext cx="8248650" cy="4329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8272" y="4543023"/>
            <a:ext cx="82434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Last paycheck on paper time sheet is pay thru Monday, December 31, 2012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Any and all adjustments for December 16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thru December 31</a:t>
            </a:r>
            <a:r>
              <a:rPr lang="en-US" sz="1600" baseline="30000" dirty="0" smtClean="0"/>
              <a:t>st</a:t>
            </a:r>
            <a:r>
              <a:rPr lang="en-US" sz="1600" dirty="0" smtClean="0"/>
              <a:t> will be processed for your January 11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paycheck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Start </a:t>
            </a:r>
            <a:r>
              <a:rPr lang="en-US" sz="1600" b="1" dirty="0" smtClean="0"/>
              <a:t>Clocking In/Out </a:t>
            </a:r>
            <a:r>
              <a:rPr lang="en-US" sz="1600" dirty="0" smtClean="0"/>
              <a:t>on Wednesday, January 2, 2013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First paycheck on Friday, January 11, 2013 – 32 hours plus exception time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600" dirty="0" smtClean="0"/>
              <a:t>Receive a paycheck every other Friday – reflecting an 80 hour pay period, starting January 25</a:t>
            </a:r>
            <a:r>
              <a:rPr lang="en-US" sz="1600" baseline="30000" dirty="0" smtClean="0"/>
              <a:t>th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9430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" y="609600"/>
            <a:ext cx="813435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6AE0-4FAD-41B8-AC7D-74C9AFB4DDD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1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665" y="3048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Clocking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92" y="838200"/>
            <a:ext cx="8229600" cy="457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At the beginning of your work day:</a:t>
            </a: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6AE0-4FAD-41B8-AC7D-74C9AFB4DDDD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865" y="2895600"/>
            <a:ext cx="8077200" cy="3016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62000" y="1165538"/>
            <a:ext cx="8077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Log on to Oracle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Click the </a:t>
            </a:r>
            <a:r>
              <a:rPr lang="en-US" sz="2000" b="1" dirty="0" smtClean="0"/>
              <a:t>Clock In </a:t>
            </a:r>
            <a:r>
              <a:rPr lang="en-US" sz="2000" dirty="0" smtClean="0"/>
              <a:t>button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You will see that you are </a:t>
            </a:r>
            <a:r>
              <a:rPr lang="en-US" sz="2000" b="1" dirty="0" smtClean="0"/>
              <a:t>Clocked In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/>
              <a:t>Click on the “Logout to Oracle” - </a:t>
            </a:r>
            <a:r>
              <a:rPr lang="en-US" sz="2000" dirty="0"/>
              <a:t>f</a:t>
            </a:r>
            <a:r>
              <a:rPr lang="en-US" sz="2000" dirty="0" smtClean="0"/>
              <a:t>or security purposes, your session will be timed out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9992" y="6065292"/>
            <a:ext cx="7543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/>
              <a:t>The Oracle Time Clock is not available until Tuesday, January 1st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3139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52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Clocking 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52" y="990600"/>
            <a:ext cx="8229600" cy="2514599"/>
          </a:xfrm>
        </p:spPr>
        <p:txBody>
          <a:bodyPr>
            <a:normAutofit/>
          </a:bodyPr>
          <a:lstStyle/>
          <a:p>
            <a:r>
              <a:rPr lang="en-US" dirty="0" smtClean="0"/>
              <a:t>Log on to Oracle</a:t>
            </a:r>
          </a:p>
          <a:p>
            <a:r>
              <a:rPr lang="en-US" dirty="0" smtClean="0"/>
              <a:t>Click the </a:t>
            </a:r>
            <a:r>
              <a:rPr lang="en-US" b="1" dirty="0" smtClean="0"/>
              <a:t>Clock Out </a:t>
            </a:r>
            <a:r>
              <a:rPr lang="en-US" dirty="0" smtClean="0"/>
              <a:t>button</a:t>
            </a:r>
          </a:p>
          <a:p>
            <a:pPr marL="285750" indent="-285750"/>
            <a:r>
              <a:rPr lang="en-US" dirty="0" smtClean="0"/>
              <a:t>You will see that you are </a:t>
            </a:r>
            <a:r>
              <a:rPr lang="en-US" b="1" dirty="0" smtClean="0"/>
              <a:t>Clocked </a:t>
            </a:r>
            <a:r>
              <a:rPr lang="en-US" b="1" dirty="0"/>
              <a:t>O</a:t>
            </a:r>
            <a:r>
              <a:rPr lang="en-US" b="1" dirty="0" smtClean="0"/>
              <a:t>ut </a:t>
            </a:r>
          </a:p>
          <a:p>
            <a:pPr marL="285750" indent="-285750"/>
            <a:r>
              <a:rPr lang="en-US" dirty="0" smtClean="0"/>
              <a:t>Click on “Logout to Oracle” - for security purposes, your session will be timed out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86AE0-4FAD-41B8-AC7D-74C9AFB4DDDD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52" y="3581400"/>
            <a:ext cx="8229600" cy="2624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553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</TotalTime>
  <Words>740</Words>
  <Application>Microsoft Office PowerPoint</Application>
  <PresentationFormat>On-screen Show (4:3)</PresentationFormat>
  <Paragraphs>261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Aspect</vt:lpstr>
      <vt:lpstr>Oracle </vt:lpstr>
      <vt:lpstr>What’s Changing?</vt:lpstr>
      <vt:lpstr>Missing a Punch?</vt:lpstr>
      <vt:lpstr>Rounding</vt:lpstr>
      <vt:lpstr>Reviewing Timecard</vt:lpstr>
      <vt:lpstr>PowerPoint Presentation</vt:lpstr>
      <vt:lpstr>PowerPoint Presentation</vt:lpstr>
      <vt:lpstr>Clocking In</vt:lpstr>
      <vt:lpstr>Clocking Out</vt:lpstr>
      <vt:lpstr>PowerPoint Presentation</vt:lpstr>
      <vt:lpstr>Connecting to VPN or Citrix</vt:lpstr>
      <vt:lpstr>PowerPoint Presentation</vt:lpstr>
      <vt:lpstr>PowerPoint Presentation</vt:lpstr>
    </vt:vector>
  </TitlesOfParts>
  <Company>FNF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</dc:title>
  <dc:creator>user1</dc:creator>
  <cp:lastModifiedBy>user1</cp:lastModifiedBy>
  <cp:revision>41</cp:revision>
  <cp:lastPrinted>2012-12-13T01:32:43Z</cp:lastPrinted>
  <dcterms:created xsi:type="dcterms:W3CDTF">2012-12-11T15:57:45Z</dcterms:created>
  <dcterms:modified xsi:type="dcterms:W3CDTF">2012-12-14T00:31:57Z</dcterms:modified>
  <cp:contentStatus>Final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